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0.xml" ContentType="application/inkml+xml"/>
  <Override PartName="/ppt/ink/ink1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1" r:id="rId1"/>
  </p:sldMasterIdLst>
  <p:notesMasterIdLst>
    <p:notesMasterId r:id="rId97"/>
  </p:notesMasterIdLst>
  <p:sldIdLst>
    <p:sldId id="256" r:id="rId2"/>
    <p:sldId id="322" r:id="rId3"/>
    <p:sldId id="323" r:id="rId4"/>
    <p:sldId id="261" r:id="rId5"/>
    <p:sldId id="262" r:id="rId6"/>
    <p:sldId id="324" r:id="rId7"/>
    <p:sldId id="325" r:id="rId8"/>
    <p:sldId id="298" r:id="rId9"/>
    <p:sldId id="314" r:id="rId10"/>
    <p:sldId id="263" r:id="rId11"/>
    <p:sldId id="257" r:id="rId12"/>
    <p:sldId id="311" r:id="rId13"/>
    <p:sldId id="259" r:id="rId14"/>
    <p:sldId id="321" r:id="rId15"/>
    <p:sldId id="440" r:id="rId16"/>
    <p:sldId id="267" r:id="rId17"/>
    <p:sldId id="326" r:id="rId18"/>
    <p:sldId id="287" r:id="rId19"/>
    <p:sldId id="442" r:id="rId20"/>
    <p:sldId id="310" r:id="rId21"/>
    <p:sldId id="258" r:id="rId22"/>
    <p:sldId id="299" r:id="rId23"/>
    <p:sldId id="446" r:id="rId24"/>
    <p:sldId id="268" r:id="rId25"/>
    <p:sldId id="443" r:id="rId26"/>
    <p:sldId id="280" r:id="rId27"/>
    <p:sldId id="447" r:id="rId28"/>
    <p:sldId id="301" r:id="rId29"/>
    <p:sldId id="444" r:id="rId30"/>
    <p:sldId id="273" r:id="rId31"/>
    <p:sldId id="445" r:id="rId32"/>
    <p:sldId id="271" r:id="rId33"/>
    <p:sldId id="330" r:id="rId34"/>
    <p:sldId id="332" r:id="rId35"/>
    <p:sldId id="333" r:id="rId36"/>
    <p:sldId id="334" r:id="rId37"/>
    <p:sldId id="337" r:id="rId38"/>
    <p:sldId id="367" r:id="rId39"/>
    <p:sldId id="344" r:id="rId40"/>
    <p:sldId id="285" r:id="rId41"/>
    <p:sldId id="441" r:id="rId42"/>
    <p:sldId id="292" r:id="rId43"/>
    <p:sldId id="350" r:id="rId44"/>
    <p:sldId id="351" r:id="rId45"/>
    <p:sldId id="352" r:id="rId46"/>
    <p:sldId id="359" r:id="rId47"/>
    <p:sldId id="360" r:id="rId48"/>
    <p:sldId id="361" r:id="rId49"/>
    <p:sldId id="362" r:id="rId50"/>
    <p:sldId id="365" r:id="rId51"/>
    <p:sldId id="366" r:id="rId52"/>
    <p:sldId id="343" r:id="rId53"/>
    <p:sldId id="372" r:id="rId54"/>
    <p:sldId id="377" r:id="rId55"/>
    <p:sldId id="378" r:id="rId56"/>
    <p:sldId id="379" r:id="rId57"/>
    <p:sldId id="380" r:id="rId58"/>
    <p:sldId id="381" r:id="rId59"/>
    <p:sldId id="383" r:id="rId60"/>
    <p:sldId id="384" r:id="rId61"/>
    <p:sldId id="385" r:id="rId62"/>
    <p:sldId id="387" r:id="rId63"/>
    <p:sldId id="389" r:id="rId64"/>
    <p:sldId id="390" r:id="rId65"/>
    <p:sldId id="391" r:id="rId66"/>
    <p:sldId id="392" r:id="rId67"/>
    <p:sldId id="394" r:id="rId68"/>
    <p:sldId id="395" r:id="rId69"/>
    <p:sldId id="396" r:id="rId70"/>
    <p:sldId id="397" r:id="rId71"/>
    <p:sldId id="398" r:id="rId72"/>
    <p:sldId id="399" r:id="rId73"/>
    <p:sldId id="400" r:id="rId74"/>
    <p:sldId id="402" r:id="rId75"/>
    <p:sldId id="404" r:id="rId76"/>
    <p:sldId id="405" r:id="rId77"/>
    <p:sldId id="408" r:id="rId78"/>
    <p:sldId id="410" r:id="rId79"/>
    <p:sldId id="411" r:id="rId80"/>
    <p:sldId id="412" r:id="rId81"/>
    <p:sldId id="413" r:id="rId82"/>
    <p:sldId id="414" r:id="rId83"/>
    <p:sldId id="415" r:id="rId84"/>
    <p:sldId id="417" r:id="rId85"/>
    <p:sldId id="418" r:id="rId86"/>
    <p:sldId id="419" r:id="rId87"/>
    <p:sldId id="421" r:id="rId88"/>
    <p:sldId id="422" r:id="rId89"/>
    <p:sldId id="424" r:id="rId90"/>
    <p:sldId id="425" r:id="rId91"/>
    <p:sldId id="428" r:id="rId92"/>
    <p:sldId id="436" r:id="rId93"/>
    <p:sldId id="437" r:id="rId94"/>
    <p:sldId id="438" r:id="rId95"/>
    <p:sldId id="439" r:id="rId96"/>
  </p:sldIdLst>
  <p:sldSz cx="9144000" cy="6858000" type="screen4x3"/>
  <p:notesSz cx="6858000" cy="9144000"/>
  <p:defaultTextStyle>
    <a:defPPr>
      <a:defRPr lang="es-ES_tradnl"/>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99"/>
    <a:srgbClr val="003366"/>
    <a:srgbClr val="FFFF00"/>
    <a:srgbClr val="333399"/>
    <a:srgbClr val="0E0F20"/>
    <a:srgbClr val="4BC30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46" autoAdjust="0"/>
    <p:restoredTop sz="86517" autoAdjust="0"/>
  </p:normalViewPr>
  <p:slideViewPr>
    <p:cSldViewPr>
      <p:cViewPr>
        <p:scale>
          <a:sx n="66" d="100"/>
          <a:sy n="66" d="100"/>
        </p:scale>
        <p:origin x="1400" y="105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Lst>
  </p:outlineViewPr>
  <p:notesTextViewPr>
    <p:cViewPr>
      <p:scale>
        <a:sx n="100" d="100"/>
        <a:sy n="100" d="100"/>
      </p:scale>
      <p:origin x="0" y="0"/>
    </p:cViewPr>
  </p:notesTextViewPr>
  <p:sorterViewPr>
    <p:cViewPr>
      <p:scale>
        <a:sx n="66" d="100"/>
        <a:sy n="66" d="100"/>
      </p:scale>
      <p:origin x="0" y="10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11.xml"/><Relationship Id="rId13" Type="http://schemas.openxmlformats.org/officeDocument/2006/relationships/slide" Target="slides/slide70.xml"/><Relationship Id="rId3" Type="http://schemas.openxmlformats.org/officeDocument/2006/relationships/slide" Target="slides/slide4.xml"/><Relationship Id="rId7" Type="http://schemas.openxmlformats.org/officeDocument/2006/relationships/slide" Target="slides/slide10.xml"/><Relationship Id="rId12" Type="http://schemas.openxmlformats.org/officeDocument/2006/relationships/slide" Target="slides/slide40.xml"/><Relationship Id="rId2" Type="http://schemas.openxmlformats.org/officeDocument/2006/relationships/slide" Target="slides/slide3.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21.xml"/><Relationship Id="rId5" Type="http://schemas.openxmlformats.org/officeDocument/2006/relationships/slide" Target="slides/slide7.xml"/><Relationship Id="rId10" Type="http://schemas.openxmlformats.org/officeDocument/2006/relationships/slide" Target="slides/slide16.xml"/><Relationship Id="rId4" Type="http://schemas.openxmlformats.org/officeDocument/2006/relationships/slide" Target="slides/slide5.xml"/><Relationship Id="rId9" Type="http://schemas.openxmlformats.org/officeDocument/2006/relationships/slide" Target="slides/slide13.xml"/><Relationship Id="rId14" Type="http://schemas.openxmlformats.org/officeDocument/2006/relationships/slide" Target="slides/slide9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3:55:26.863"/>
    </inkml:context>
    <inkml:brush xml:id="br0">
      <inkml:brushProperty name="width" value="0.1" units="cm"/>
      <inkml:brushProperty name="height" value="0.6" units="cm"/>
      <inkml:brushProperty name="color" value="#FFFFFF"/>
      <inkml:brushProperty name="inkEffects" value="pencil"/>
    </inkml:brush>
  </inkml:definitions>
  <inkml:trace contextRef="#ctx0" brushRef="#br0">7641 760 16383,'-23'0'0,"0"0"0,-2 0 0,-71-21 0,41 5 0,0 0 0,0-1 0,2-7 0,6 1 0,-6 4 0,7-2 0,-6 2 0,4 1 0,-12-5 0,6 4 0,-16-1 0,6-3 0,-5 3 0,-1 0 0,6-3 0,-13 8 0,13-8 0,1 9 0,3-4 0,13 7 0,-6-6 0,8 4 0,-8-4 0,5 1 0,2 3 0,-5-4 0,10 1 0,-11 3 0,6-9 0,0 10 0,1-5 0,-1 0 0,-7 4 0,6-3 0,-6 4 0,7 0 0,1 6 0,-8-5 0,6 5 0,-6-6 0,7 5 0,0-3 0,1 9 0,-8-10 0,5 5 0,-5-1 0,1 2 0,4 0 0,-5 4 0,1-4 0,4 5 0,-5 0 0,0 0 0,6 0 0,-13 0 0,13 0 0,-6 0 0,0 0 0,6 0 0,-6 0 0,0 0 0,6 0 0,-13 0 0,5 0 0,-7 0 0,8 0 0,-6 0 0,5 0 0,1 0 0,-6 0 0,12 0 0,-12 0 0,13 0 0,-6 0 0,7 0 0,1 0 0,-1 0 0,0 0 0,7 0 0,1 0 0,1 0 0,4 0 0,-5 0 0,7 0 0,-1 0 0,1 0 0,-1 0 0,1 0 0,-7 0 0,5 0 0,-5 4 0,7-3 0,-1 9 0,1-5 0,-1 1 0,1 3 0,-1-7 0,1 7 0,-1-3 0,-5 4 0,4 1 0,-5-5 0,0 4 0,-1-4 0,-1 5 0,-4 0 0,5 0 0,-7 1 0,1 4 0,-1-3 0,0 3 0,1 1 0,-1-5 0,6 9 0,-4-9 0,11 8 0,-4-8 0,5 3 0,1 0 0,-1-3 0,1 8 0,5-9 0,-4 8 0,9-4 0,-3 1 0,4 2 0,-4-7 0,3 7 0,-3-3 0,4 4 0,-4-3 0,3 2 0,-3-7 0,4 7 0,1-8 0,0 8 0,4-8 0,-3 4 0,4-1 0,-5-2 0,-1 3 0,6-5 0,-4 0 0,3 5 0,-4-4 0,0 4 0,0-4 0,0-1 0,-1 1 0,1-1 0,0 1 0,0 3 0,0-2 0,0 3 0,-1-5 0,1 1 0,0-1 0,0 1 0,0-1 0,0 1 0,-1-1 0,6 0 0,-4 1 0,3-5 0,1 3 0,-4-7 0,3 7 0,1-7 0,-5 7 0,10-7 0,-9 8 0,8-8 0,-4 7 0,1-7 0,3 7 0,-8-7 0,8 6 0,-8-2 0,8 0 0,-8 4 0,4-4 0,-6 5 0,1-1 0,0 1 0,0-1 0,0 1 0,-1-1 0,1 1 0,0 3 0,0-2 0,0 3 0,0-1 0,0-2 0,4 7 0,-3-8 0,3 9 0,0-9 0,-3 8 0,3-8 0,-4 8 0,5-8 0,-4 4 0,7-1 0,-7-2 0,8 7 0,-4-8 0,0 8 0,4-4 0,-8 5 0,7 0 0,-3 0 0,0 6 0,3-5 0,-9 10 0,9-4 0,-9 5 0,8 7 0,-4-5 0,0 11 0,4-11 0,-5 11 0,11-5 0,-3 0 0,7-1 0,-2-1 0,4-9 0,0 14 0,0-14 0,0 10 0,0-13 0,0 5 0,0-4 0,0 6 0,0-1 0,4 0 0,3 7 0,3-5 0,1 4 0,4-5 0,1-1 0,1 6 0,3-4 0,-4 5 0,5-7 0,1 7 0,-2-11 0,-3 10 0,2-11 0,-4-1 0,5 0 0,-5-6 0,4 6 0,-4-5 0,5 5 0,-5-6 0,3-5 0,-3 4 0,4-3 0,0 4 0,0 0 0,0 0 0,0 0 0,0 0 0,0 0 0,0-4 0,-4 3 0,3-3 0,-8 0 0,8 2 0,-8-7 0,7 8 0,-7-8 0,8 8 0,-4-4 0,1 0 0,3 4 0,-4-3 0,5 4 0,0-4 0,-4 3 0,3-8 0,-3 8 0,4-7 0,0 7 0,0-8 0,0 8 0,0-7 0,0 7 0,0-7 0,0 7 0,0-8 0,6 9 0,-5-4 0,5 1 0,-1 2 0,-3-7 0,9 4 0,-4 0 0,5 1 0,-5 0 0,4-1 0,-4 0 0,0-4 0,3 4 0,-3-1 0,6-2 0,-1 3 0,-5-5 0,4 1 0,-4-1 0,0 0 0,4 0 0,-5 0 0,7 0 0,-1 1 0,0-1 0,-5 0 0,11 1 0,-10-1 0,11 1 0,-7 0 0,7-1 0,-5-4 0,11 4 0,-11-8 0,11 8 0,-12-9 0,6 4 0,-7 0 0,1-4 0,5 4 0,-4-5 0,5 0 0,-12 0 0,4 0 0,-4 0 0,5 0 0,0 0 0,1 0 0,-1 0 0,7 0 0,1 0 0,0 0 0,12 0 0,-10-6 0,11 0 0,1-11 0,-5 4 0,11-5 0,-11 1 0,4 4 0,1-9 0,-6 9 0,6-10 0,-14 11 0,5-10 0,-5 10 0,7-9 0,-1 8 0,-5-8 0,4 8 0,-5-7 0,14 7 0,-6-4 0,13-1 0,-6 5 0,8-5 0,-8 6 0,6-1 0,-5 1 0,6 0 0,1 5 0,-1-4 0,-6 10 0,4-10 0,-4 9 0,6-9 0,-6 10 0,4-5 0,-4 6 0,7 0 0,-1-5 0,1 4 0,-8-5 0,6 6 0,-13 0 0,13 0 0,-13 0 0,6 0 0,-1 0 0,-4 0 0,4 0 0,-6 0 0,0 5 0,-1 2 0,-6 3 0,5 2 0,-11-2 0,5 1 0,-7-1 0,0 1 0,1-1 0,-1 1 0,0-1 0,7 6 0,-5-4 0,5 9 0,-7-10 0,0 9 0,1-4 0,-1 0 0,0 4 0,0-4 0,1 0 0,-6 3 0,-2-3 0,1-1 0,-5 3 0,10-2 0,-9 3 0,3 1 0,-5-1 0,0 0 0,0 0 0,0-4 0,0 3 0,0-3 0,0 4 0,0-4 0,1 8 0,0-11 0,-1 12 0,-4-10 0,3 5 0,-3-4 0,0 3 0,3-3 0,-8-1 0,8 4 0,-8-8 0,8 8 0,-8-4 0,3 1 0,1 3 0,-5-9 0,5 9 0,-5-3 0,5 4 0,-4-5 0,4 4 0,-5-4 0,1 11 0,4-5 0,-3 5 0,3-1 0,-5-3 0,2 9 0,-1-4 0,5 5 0,-4 0 0,5 1 0,-1-1 0,-4 0 0,9 1 0,-8-1 0,7 0 0,-7 0 0,7-5 0,-3 4 0,3-10 0,1 5 0,0-1 0,-1-3 0,1 3 0,-1-5 0,7 7 0,-6-5 0,12 6 0,-5-1 0,4-4 0,3 11 0,-2-11 0,0 5 0,0-6 0,0 5 0,0-3 0,1 4 0,-1-1 0,0-3 0,0 3 0,0-5 0,-1 0 0,0 0 0,-5-1 0,4 1 0,-4-1 0,0 0 0,4-4 0,-4 3 0,5-3 0,0 5 0,1 0 0,0 6 0,0-5 0,-5 4 0,3-5 0,-4-1 0,5-4 0,0 4 0,7-3 0,-5-1 0,4 5 0,-5-5 0,5 0 0,-4 4 0,5-3 0,0 0 0,-5 2 0,4-7 0,1 9 0,-5-5 0,11 2 0,-5-3 0,0-4 0,5 6 0,-5-5 0,1 4 0,4-5 0,-5 0 0,6 1 0,8-1 0,-6 1 0,13 0 0,-12-1 0,11-4 0,-11 3 0,12-3 0,-13 4 0,13 2 0,-13-7 0,6 4 0,-8-3 0,1-1 0,-1 4 0,1-9 0,-1 10 0,1-10 0,-1 4 0,1-5 0,0 0 0,-1 5 0,1-4 0,-1 4 0,1-5 0,-7 5 0,5-4 0,-5 3 0,0 1 0,5-4 0,-11 9 0,5-9 0,-7 3 0,-5 1 0,4-4 0,-4 8 0,0-8 0,-2 3 0,1 1 0,0-4 0,1 8 0,4-8 0,-9 8 0,3-8 0,1 7 0,-5-6 0,10 2 0,-10 1 0,5-4 0,-1 3 0,-3-4 0,9 0 0,-10 0 0,10 0 0,-10 0 0,10 0 0,-4 0 0,0 0 0,4 0 0,-4 0 0,5-5 0,7-6 0,-5-1 0,11-5 0,-11 2 0,11 3 0,-5-9 0,6 8 0,1-8 0,-1 3 0,-6-4 0,5-1 0,-5 6 0,0-3 0,-1 3 0,-13 1 0,5-4 0,-9 9 0,-1-8 0,-2 9 0,-8-4 0,3 5 0,-4-4 0,1-2 0,-5-4 0,-1-6 0,-4-7 0,0-7 0,0-7 0,0-7 0,0-1 0,0-8 0,0 1 0,0-1 0,0 1 0,0-1 0,0 1 0,0-1 0,0 8 0,0 1 0,0 0 0,0 6 0,0-6 0,0 8 0,0-8 0,-5 5 0,-1-5 0,-6 8 0,0-8 0,1 5 0,-1-4 0,0 6 0,6 0 0,-4 7 0,4-5 0,-5 5 0,4-7 0,-2 7 0,7-5 0,-7 11 0,8-11 0,-8 11 0,2-12 0,-3 12 0,3-4 0,-3-1 0,4 5 0,-5-11 0,0 11 0,0-11 0,0 11 0,-5-11 0,4 11 0,-4-11 0,0 11 0,4-5 0,-8 0 0,3 5 0,-6-11 0,2 11 0,-1-11 0,0 11 0,-7-13 0,6 6 0,-11-2 0,3-4 0,2 5 0,-6-1 0,5-5 0,-6 5 0,-1-8 0,1 8 0,-6-6 0,6 12 0,-6-12 0,0 5 0,-2-6 0,1 0 0,-5-1 0,4 7 0,-6-5 0,6 4 0,-4 0 0,5 1 0,0 7 0,-5 0 0,13 7 0,-12-6 0,8 11 0,-3-10 0,-3 10 0,5-4 0,-1 0 0,-3 4 0,9-3 0,-2 5 0,-1 0 0,5 1 0,-5-1 0,12 2 0,-4-1 0,-3 5 0,0-4 0,-4 4 0,5-5 0,1 0 0,-1 4 0,1-3 0,-1 4 0,1 0 0,-1-4 0,1 3 0,-1-4 0,1 5 0,0-4 0,-1 8 0,1-7 0,-1 7 0,6-7 0,-4 7 0,4-2 0,-5-1 0,-1-2 0,6 1 0,-4-3 0,4 7 0,-5-8 0,5 9 0,-5-9 0,5 9 0,0-4 0,-4 0 0,10 4 0,-10-4 0,9 5 0,-9-5 0,10 4 0,-10-4 0,9 5 0,-4 0 0,6 1 0,-5-1 0,3 0 0,-4 0 0,1 0 0,3 0 0,-9 0 0,9 0 0,-9-1 0,4 1 0,0 0 0,-4 0 0,4-1 0,-5-4 0,-1 8 0,6-11 0,-4 11 0,4-7 0,0 8 0,-4-8 0,10 8 0,-10-5 0,9 3 0,-3 2 0,5-3 0,-1-1 0,1 0 0,0 5 0,0-4 0,4 4 0,-3 0 0,4-3 0,-5 3 0,0-1 0,-1-2 0,1 7 0,0-8 0,0 4 0,0-1 0,-1-2 0,1 2 0,0 1 0,0-4 0,0 8 0,-1-7 0,1 7 0,0-8 0,5 8 0,-4-8 0,3 8 0,0-7 0,2 7 0,0-3 0,3 0 0,-4 3 0,6-2 0,3-1 0,1 21 0,4-17 0,0 18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0:44.262"/>
    </inkml:context>
    <inkml:brush xml:id="br0">
      <inkml:brushProperty name="width" value="0.35" units="cm"/>
      <inkml:brushProperty name="height" value="2.1" units="cm"/>
      <inkml:brushProperty name="color" value="#FF0066"/>
      <inkml:brushProperty name="inkEffects" value="pencil"/>
    </inkml:brush>
  </inkml:definitions>
  <inkml:trace contextRef="#ctx0" brushRef="#br0">2591 468 16383,'-28'0'0,"2"0"0,6 0 0,-13 0 0,-1-5 0,-8-6 0,-24-18 0,28 5 0,-36-11 0,33 13 0,-19-8 0,11-1 0,-11-1 0,11 3 0,-6-1 0,9 6 0,-21-11 0,-4 6 0,-14 0 0,-5 7 0,32 6 0,-7 9 0,26-2 0,-7 7 0,1-3 0,-1 0 0,0 4 0,1-4 0,-21 5 0,15 0 0,-15 0 0,20 0 0,7 0 0,-5 0 0,4 0 0,1 0 0,1 0 0,7 4 0,-1 2 0,1 5 0,-1-1 0,1 1 0,-1 4 0,1 1 0,0 0 0,-1 4 0,-1 2 0,2 0 0,-2 5 0,0 0 0,2-5 0,-4 11 0,8-6 0,1 0 0,-4 17 0,8-15 0,-9 16 0,10 7 0,-6 5 0,9 26 0,-4-19 0,11 2 0,5-21 0,0 1 0,6 0 0,-5-1 0,4 1 0,-4-1 0,5 1 0,0-1 0,0 1 0,0-1 0,0 1 0,0 6 0,0-4 0,0 11 0,0-11 0,0 4 0,0 1 0,0-6 0,0 6 0,0-1 0,5-4 0,2 12 0,5-6 0,-1 0 0,7 6 0,0-12 0,1 11 0,3-5 0,-4 1 0,7 4 0,-2-4 0,7 1 0,2 4 0,-2-11 0,6 10 0,16 12 0,-10-11 0,23 12 0,-21-23 0,5 0 0,6-5 0,-5 4 0,12-3 0,-5-1 0,9 7 0,-4-12 0,1 5 0,-1-7 0,0 0 0,-1 0 0,9 1 0,-7-6 0,15 6 0,-7-11 0,1 5 0,5-6 0,-13-7 0,13 6 0,-5-5 0,-1 0 0,6 5 0,-5-11 0,-1 5 0,7-6 0,-7 0 0,8 0 0,-7 0 0,6 0 0,-7 0 0,1-6 0,5 5 0,-13-11 0,5 5 0,-7-1 0,-1-3 0,1 3 0,-7-5 0,25 5 0,-1-3 0,1 3 0,-7-5 0,-27 0 0,-1 0 0,1 0 0,7 0 0,-6 0 0,6 0 0,-8 0 0,21 0 0,-1 0 0,4 0 0,-10 0 0,-13 0 0,-1 0 0,1 0 0,-1 0 0,1 0 0,7 0 0,-6 0 0,13 0 0,-6 0 0,8 0 0,-8 0 0,6-6 0,-5 5 0,-1-10 0,6 10 0,-13-9 0,13 8 0,-5-8 0,-1 8 0,-1-8 0,-1 8 0,3-8 0,-1 8 0,6-9 0,-5 5 0,14-7 0,11-1 0,-13 2 0,9-1 0,-13 6 0,8-4 0,9 3 0,-1-5 0,-7 0 0,-2 0 0,-9-5 0,1 5 0,-1-5 0,1 5 0,13-9 0,-4 3 0,-13-3 0,-8 7 0,-30 5 0,5 0 0,-6 0 0,-5 1 0,4-5 0,-8 4 0,3-3 0,-4 4 0,0 0 0,-1 1 0,1-1 0,-1 0 0,-3 0 0,-1 1 0,-4-1 0,0 0 0,0-4 0,0 4 0,0-4 0,0 4 0,0 1 0,0-6 0,0 4 0,0-3 0,0 4 0,0 1 0,12 4 0,-1 0 0,12 4 0,1 0 0,-3 0 0,-1 0 0,-2 0 0,-4 0 0,5-4 0,0 3 0,6-4 0,0 5 0,7-4 0,-1 2 0,0-7 0,7 8 0,-5-9 0,5 9 0,-1-9 0,-4 4 0,5 0 0,-7-3 0,1 3 0,-1-5 0,-5 1 0,4 0 0,-4-5 0,5 3 0,-5-7 0,4 8 0,-4-8 0,11 1 0,-4-3 0,5-1 0,1-6 0,-6 5 0,13-5 0,-12 0 0,12-2 0,-12 1 0,13-6 0,-7 12 0,2-12 0,3 11 0,-3-10 0,5 3 0,8-1 0,-4-3 0,9 9 0,-4-10 0,6 10 0,-6-10 0,4 5 0,-9-6 0,2 6 0,-4-5 0,-3 12 0,-4-10 0,-10 11 0,0-3 0,-12 6 0,10-1 0,-9-4 0,4 4 0,-10-4 0,3 6 0,-3 0 0,5-6 0,-5 5 0,5-10 0,-9 9 0,8-9 0,-8 10 0,4-11 0,-5 5 0,1-5 0,-1 0 0,0-1 0,-4 1 0,-1-7 0,-5 5 0,0-11 0,0 4 0,0 1 0,0-5 0,0 11 0,0-5 0,-5 7 0,-5-1 0,-2 1 0,-8 0 0,4-1 0,-1-6 0,-3 5 0,2-11 0,-4 5 0,-7-8 0,5 1 0,-5-1 0,0-1 0,5 9 0,-17-9 0,11 13 0,-11-6 0,-5 11 0,3 2 0,-16 4 0,4 5 0,-6 1 0,-1 6 0,-8-1 0,6 6 0,-5-4 0,7 9 0,0-3 0,8 5 0,-6 0 0,5 0 0,-7 0 0,0 0 0,1 0 0,-1 0 0,0 0 0,1 0 0,6 0 0,-5 0 0,6 0 0,-1 0 0,3 0 0,-1 0 0,5 0 0,-4 0 0,-1 0 0,-2 0 0,1 0 0,-6 0 0,6 0 0,-8 0 0,0 0 0,0 0 0,8 0 0,-6 0 0,12 0 0,-11 0 0,12 0 0,-6 5 0,8-4 0,-1 4 0,-7 1 0,6-5 0,-6 4 0,0 1 0,6-5 0,-13 10 0,13-10 0,-13 5 0,13-1 0,-13-4 0,12 9 0,-12-9 0,13 10 0,-6-10 0,7 9 0,7-9 0,-5 4 0,11 0 0,-5 1 0,0-1 0,5 5 0,-5-9 0,7 8 0,0-3 0,-1 4 0,1-4 0,-7 4 0,5-4 0,-11 5 0,11 0 0,-11-5 0,11 3 0,-5-3 0,0 0 0,5 3 0,-5-3 0,7 0 0,-1 3 0,1-8 0,-1 8 0,1-3 0,0 5 0,-7-1 0,5 1 0,-5 0 0,0-5 0,5 3 0,-5-8 0,1 9 0,4-9 0,-5 4 0,6-5 0,-5 0 0,4 0 0,-5 0 0,6 0 0,1 0 0,5 0 0,-4 0 0,-3 0 0,0 0 0,-4 0 0,5 0 0,1 0 0,-7 0 0,5-5 0,-11-1 0,11-5 0,-5 0 0,0 0 0,5 6 0,-5-5 0,7 4 0,-1-5 0,1 1 0,0-1 0,-1 1 0,1-1 0,5 1 0,-4 0 0,4-1 0,-6 6 0,6-4 0,-4 3 0,10-4 0,-11 0 0,5-1 0,0 5 0,2-3 0,-1 4 0,5-5 0,-10 0 0,9 0 0,-4 0 0,1 0 0,3 0 0,-9 0 0,10 0 0,-5 0 0,0 0 0,5 0 0,-5 0 0,6 0 0,0 1 0,0-1 0,4 1 0,-3-1 0,4 5 0,-1-3 0,-3 3 0,8 0 0,-8-4 0,8 4 0,-3 0 0,4-3 0,0 7 0,0-3 0,1 0 0,-1 3 0,0-6 0,1 2 0,-1 0 0,0-3 0,1 7 0,-1-3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0:49.314"/>
    </inkml:context>
    <inkml:brush xml:id="br0">
      <inkml:brushProperty name="width" value="0.35" units="cm"/>
      <inkml:brushProperty name="height" value="2.1" units="cm"/>
      <inkml:brushProperty name="color" value="#FF0066"/>
      <inkml:brushProperty name="inkEffects" value="pencil"/>
    </inkml:brush>
  </inkml:definitions>
  <inkml:trace contextRef="#ctx0" brushRef="#br0">3550 323 16383,'-31'-4'0,"-10"-14"0,6 5 0,-12-15 0,-14 8 0,12 2 0,3 1 0,-3 1 0,-20 0 0,17 1 0,-3 2 0,-35-1 0,-1-6 0,37 12 0,1 0 0,-16-5 0,18 5 0,-1 2 0,-23 5 0,-25-5 0,50-1 0,1 1 0,-42 3 0,2-10 0,10 13 0,-1 0 0,1 0 0,7 0 0,-6 0 0,15 0 0,-7 0 0,9 0 0,6 0 0,-5 0 0,13 0 0,-6 0 0,13 5 0,-4-4 0,11 8 0,-11-3 0,11 5 0,-5 0 0,7 4 0,0 1 0,-9 12 0,5 1 0,-12 7 0,4 0 0,-1 6 0,-4-3 0,4 9 0,0-4 0,1 5 0,7-6 0,0 4 0,6-6 0,-5 8 0,11-9 0,-5 5 0,7-5 0,-1 5 0,5 8 0,-5 1 0,5 1 0,-1 5 0,2-6 0,-1 8 0,4-1 0,-4 1 0,6-1 0,-7 9 0,5-7 0,-9-1 0,10-2 0,-9-13 0,9 6 0,-4-7 0,1-1 0,3-6 0,-3 5 0,5-11 0,0 5 0,1-7 0,-1 1 0,5-1 0,2 0 0,-1 1 0,4-1 0,-4 0 0,5 1 0,0-1 0,0 7 0,0-6 0,0 6 0,0 0 0,0-5 0,0 4 0,0 1 0,0-5 0,0 4 0,0-5 0,5-1 0,1 7 0,4-11 0,1 9 0,-1-10 0,0 6 0,5-1 0,1 0 0,11 2 0,-5-7 0,10 6 0,3-3 0,0 5 0,13 3 0,-12-3 0,9-3 0,-2 3 0,-4-11 0,7 6 0,-7-7 0,6 1 0,1-6 0,-1 0 0,-5-6 0,4-5 0,-5-2 0,6-4 0,1 0 0,-1 0 0,8 0 0,-6 0 0,6-10 0,0-3 0,-6-10 0,6-1 0,-1-5 0,-4 4 0,11-10 0,-10-1 0,12-3 0,-11-3 0,10 5 0,-9 0 0,4 0 0,0 5 0,-5-4 0,-2 6 0,5-1 0,-9-4 0,24 3 0,-23 1 0,21-5 0,-18 6 0,14-2 0,-1-3 0,1 9 0,-1-5 0,9 6 0,-6 0 0,5-1 0,-7 7 0,-1 1 0,1 5 0,-8 1 0,6 0 0,-6 6 0,1-5 0,5 10 0,-6-10 0,8 10 0,-1-5 0,1 6 0,0 0 0,7 0 0,-5 0 0,13 0 0,-13 0 0,5 0 0,-7 0 0,0 0 0,-1 0 0,-6 0 0,4 0 0,-11 0 0,11 0 0,-11 0 0,11 6 0,-11-5 0,12 10 0,-13-5 0,13 1 0,-13 3 0,6-3 0,-1 4 0,-4 1 0,4 0 0,-6-1 0,0 0 0,-1 1 0,1-1 0,-1 0 0,-6 0 0,5 0 0,-11 5 0,11 1 0,-11 0 0,4 3 0,-5-4 0,-1 5 0,0 0 0,-5-1 0,-1 0 0,-6-5 0,0 3 0,0-3 0,-5-1 0,4 4 0,-8-4 0,8 1 0,-7 3 0,7-7 0,-8 7 0,8-3 0,-7-1 0,6 4 0,-6-4 0,2 5 0,-3 0 0,4 0 0,-4 0 0,4 1 0,-4-1 0,-1 5 0,1-4 0,0 5 0,0-6 0,-1 0 0,-4 0 0,4 0 0,-4 0 0,5 0 0,-1 0 0,1 0 0,-1-4 0,0 3 0,0-9 0,0 9 0,0-8 0,0 3 0,4 0 0,2-2 0,4 2 0,0 1 0,0-3 0,0 3 0,0-1 0,5-2 0,-3 3 0,9 1 0,-4-4 0,5 4 0,0 1 0,7-5 0,-5 5 0,4-6 0,-5 6 0,-1-5 0,0 4 0,1-4 0,-1-1 0,-5 0 0,4 0 0,-4 1 0,5-1 0,0 0 0,1-4 0,-1 3 0,-5-3 0,4 4 0,-4-4 0,0 2 0,4-6 0,-10 6 0,10-7 0,-10 3 0,10-4 0,-4 0 0,5 0 0,1 0 0,-1 0 0,-5 0 0,4 0 0,-4 0 0,5 0 0,-5 0 0,4 0 0,-10 0 0,10 0 0,-9-4 0,3-6 0,-5-5 0,7-10 0,-5 4 0,5-11 0,-5 0 0,0-1 0,2-11 0,-2 11 0,1-11 0,-5 11 0,-1-11 0,-5 11 0,0-11 0,0 4 0,-5-5 0,-1-8 0,-5 6 0,0-13 0,0 5 0,0-7 0,-11 1 0,-8-1 0,-6 7 0,-11-5 0,6 11 0,-8-6 0,1 6 0,-5-1 0,-2 1 0,-6 5 0,1-4 0,-1 4 0,1-6 0,0 6 0,5-4 0,-4 4 0,9-5 0,-4-1 0,8 8 0,-2-6 0,-4 5 0,2-11 0,-3 3 0,0-4 0,3 6 0,-10-8 0,4 6 0,-5-6 0,0 8 0,1 0 0,0-1 0,-6 6 0,4-4 0,-11 3 0,10-5 0,-10 5 0,4-5 0,-6 4 0,-3-7 0,1 0 0,0 0 0,7 2 0,-6-2 0,14 9 0,-13-8 0,7 13 0,-2-10 0,-1 16 0,9-9 0,-4 11 0,0-1 0,6 3 0,-4 5 0,8 1 0,5 6 0,-4 0 0,11 7 0,-5-1 0,0 0 0,5 0 0,-4 0 0,5 5 0,-6-4 0,5 4 0,-11-5 0,11 5 0,-11-4 0,11 4 0,-11 0 0,11-4 0,-5 9 0,0-9 0,5 9 0,-11-9 0,5 9 0,-7-5 0,7 2 0,-12 3 0,16-9 0,-16 9 0,12-4 0,-7 0 0,7 4 0,-5-9 0,4 8 0,1-7 0,-5 2 0,5 1 0,-7 1 0,-7 5 0,6 0 0,-13 0 0,12 0 0,-5 0 0,28 0 0,5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3:56.573"/>
    </inkml:context>
    <inkml:brush xml:id="br0">
      <inkml:brushProperty name="width" value="0.1" units="cm"/>
      <inkml:brushProperty name="height" value="0.1" units="cm"/>
      <inkml:brushProperty name="color" value="#E71224"/>
    </inkml:brush>
  </inkml:definitions>
  <inkml:trace contextRef="#ctx0" brushRef="#br0">3320 759 24575,'-22'-5'0,"2"-10"0,-17-4 0,8-12 0,-11 2 0,-6-7 0,10 7 0,-17-11 0,13 15 0,-9-22 0,1 15 0,-6-10 0,3 4 0,-9 7 0,3 1 0,-4 5 0,-1 0 0,0 6 0,8-3 0,-6 8 0,6-3 0,-8-1 0,8 5 0,-6-11 0,12 11 0,-4-4 0,12 6 0,3-5 0,5 5 0,1-4 0,-1 9 0,6-3 0,2 3 0,5 1 0,-1-4 0,1 8 0,0-7 0,0 7 0,0-3 0,4 4 0,-3 0 0,4 0 0,-6 0 0,1 0 0,5 0 0,-4 0 0,3 0 0,-4 0 0,-6 0 0,5 0 0,-5 0 0,6 0 0,-6 0 0,5 0 0,-5 0 0,0 0 0,5 0 0,-5 0 0,1 0 0,3 0 0,-4 0 0,6 0 0,0 0 0,0 4 0,0-3 0,-1 7 0,6-7 0,-4 4 0,3-1 0,1 1 0,-4 0 0,3 3 0,1-3 0,-4 0 0,8 3 0,-3-4 0,-1 1 0,4 3 0,-8-3 0,9 3 0,-10 2 0,5-1 0,-5 1 0,0-1 0,4 0 0,-3 1 0,3 3 0,-4-2 0,0 7 0,0-8 0,0 8 0,0-3 0,-1 0 0,1 3 0,0-3 0,4 4 0,-3 0 0,3-5 0,0 4 0,-3-3 0,3 4 0,0 0 0,-4 6 0,8-5 0,-9 10 0,4-4 0,-5 5 0,1 1 0,-1-1 0,-1 6 0,1-4 0,-2 11 0,2-11 0,3 11 0,-2-11 0,3 11 0,0-11 0,-4 5 0,10-7 0,-10 7 0,9-5 0,-9 4 0,9 1 0,-8-5 0,8 11 0,-4-11 0,0 11 0,4-12 0,-4 12 0,10-4 0,-4 5 0,3 1 0,1-1 0,-4 1 0,8-1 0,-8 1 0,9 7 0,-9-6 0,8 13 0,-8-6 0,8 1 0,-3 4 0,-1-4 0,5-1 0,-4 6 0,-1-13 0,5 13 0,-4-13 0,5 13 0,0-6 0,0 8 0,0-1 0,0 0 0,0 1 0,0-1 0,0-6 0,0 4 0,0-11 0,0 11 0,5-18 0,1 10 0,5-11 0,4-1 0,-2 5 0,7-11 0,-9-1 0,9-2 0,-4-4 0,0 5 0,3-5 0,-4-2 0,0-5 0,4 6 0,-9-5 0,9 5 0,-4-6 0,4 0 0,6 1 0,-5-1 0,10 2 0,-4-1 0,6 6 0,6-2 0,-4 3 0,12 1 0,-6-4 0,7 5 0,-2-6 0,-5-1 0,4-5 0,-5-1 0,0-1 0,5-2 0,-11 2 0,4-4 0,1-6 0,-5 5 0,11-9 0,-11 3 0,11-4 0,-5 0 0,14 0 0,-6 0 0,13 0 0,-6 0 0,8 0 0,-1-5 0,1-7 0,-8-2 0,6-3 0,-6-1 0,8-1 0,-8-5 0,-1 0 0,-8 1 0,1 1 0,0-1 0,-1 0 0,0 0 0,1 1 0,-1-1 0,1 0 0,1-6 0,6 4 0,-3-11 0,3 11 0,1-11 0,-5 6 0,11-7 0,-9 0 0,3-6 0,-4 5 0,-1-10 0,0 4 0,-5-5 0,4-1 0,-5 1 0,1-1 0,6-6 0,3-12 0,-11 9 0,16-14 0,-26 18 0,12-8 0,-12 1 0,-2 0 0,-6 0 0,-5 1 0,-1-1 0,-6 8 0,0-6 0,-5 5 0,-2-7 0,-5 0 0,0 1 0,0-1 0,0 0 0,0-7 0,0 5 0,-6-6 0,-6 8 0,-2 1 0,-4-1 0,1 8 0,0 7 0,-1 3 0,-2 11 0,5 1 0,-2 2 0,-1 9 0,3-3 0,-4 4 0,3-4 0,-2 3 0,3-3 0,-5 9 0,5-3 0,-3 7 0,8-3 0,1 1 0,1 7 0,7-7 0,-7 12 0,7-3 0,-3 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4:00.858"/>
    </inkml:context>
    <inkml:brush xml:id="br0">
      <inkml:brushProperty name="width" value="0.1" units="cm"/>
      <inkml:brushProperty name="height" value="0.1" units="cm"/>
      <inkml:brushProperty name="color" value="#E71224"/>
    </inkml:brush>
  </inkml:definitions>
  <inkml:trace contextRef="#ctx0" brushRef="#br0">3768 810 24575,'-19'-4'0,"-2"-1"0,6-9 0,-4-1 0,-7-11 0,-6 4 0,-4-11 0,-3 4 0,4-6 0,1 1 0,1 5 0,5-2 0,-2 9 0,7-8 0,-1 8 0,4-2 0,0 4 0,1 1 0,0 0 0,-6-1 0,5 1 0,-5-1 0,0 0 0,5 0 0,-11-7 0,4 6 0,-6-6 0,7 7 0,-4-1 0,10 1 0,-10 4 0,9-2 0,-9 7 0,10-8 0,-5 8 0,1-3 0,3 4 0,-9 0 0,4 4 0,-6-3 0,-5 3 0,4 0 0,-5 0 0,6 6 0,-5 0 0,4 0 0,-5 0 0,6 0 0,1 0 0,-1 0 0,1 0 0,-1 0 0,1 5 0,0 1 0,-1 9 0,1 1 0,-1 0 0,1 4 0,-1-4 0,6 5 0,2-2 0,-1 1 0,4 0 0,-4 5 0,0-4 0,3 9 0,-4 3 0,-3 8 0,5 5 0,-12 8 0,6 1 0,-11 33 0,3-26 0,3 25 0,-2-23 0,3 8 0,-5 7 0,5-7 0,-4 5 0,12-13 0,-11 0 0,11-4 0,-4-3 0,5 4 0,0 1 0,0-1 0,-5 0 0,3 9 0,-3-7 0,4 15 0,-6-7 0,4 9 0,-5-1 0,2-7 0,3 5 0,-9-5 0,10-1 0,-5-1 0,7-1 0,-6-5 0,4 5 0,-8-7 0,9-1 0,-4 1 0,5 0 0,0-1 0,-1 9 0,1-7 0,0 7 0,0-9 0,0 1 0,1 0 0,-1-1 0,1-6 0,-1 4 0,2-11 0,4 12 0,-2-13 0,2 13 0,-5-6 0,0 1 0,-1 4 0,1-4 0,-6 1 0,4 4 0,-3-11 0,4 11 0,2-13 0,-1 6 0,1-8 0,1 1 0,4-7 0,-3 5 0,8 3 0,-4 0 0,5 6 0,1-8 0,5 1 0,-5 6 0,10-4 0,-5 4 0,6-6 0,0 6 0,0-4 0,0 11 0,0-12 0,0 13 0,0-13 0,0 13 0,0-13 0,0 6 0,0-1 0,0-5 0,0 6 0,0-1 0,0-4 0,0 4 0,0-6 0,0 0 0,0-1 0,0 1 0,0-7 0,0 5 0,5-11 0,1 4 0,4 1 0,1-5 0,0 4 0,-1-5 0,5-1 0,1-5 0,4 4 0,0-4 0,1 5 0,0 0 0,6 2 0,0-6 0,1 5 0,8-10 0,-7 4 0,8-4 0,-5-1 0,-1-5 0,7 5 0,-5-10 0,11 6 0,-12-7 0,6 1 0,-7-1 0,-5 0 0,4-4 0,-4 3 0,0-8 0,4 4 0,-4-5 0,0 0 0,4 0 0,-4 0 0,5 0 0,0 4 0,0-2 0,1 2 0,5-4 0,-4 0 0,5 0 0,-7 0 0,1 0 0,-1 0 0,6 0 0,-4 0 0,5 0 0,-7 0 0,1 0 0,-1 0 0,0 0 0,1 0 0,-1 0 0,0 0 0,1 0 0,-1 0 0,0 0 0,1 0 0,-7 0 0,5 0 0,-9 0 0,9 0 0,-10 0 0,10 0 0,-10 0 0,5-4 0,-1-2 0,-3-8 0,9 3 0,-10-3 0,5-1 0,-6 0 0,5-5 0,-3 1 0,4-6 0,0 3 0,-3-8 0,9 2 0,-9-4 0,12-9 0,-5 7 0,1-12 0,4 3 0,-3-5 0,5 6 0,-6-4 0,3 10 0,-4-3 0,0 0 0,4 3 0,-4-3 0,0-1 0,4 5 0,-9-10 0,10 3 0,-5 1 0,2-5 0,3 4 0,-10-4 0,5-2 0,-6-4 0,0 4 0,2-11 0,-2 11 0,-5-5 0,4 0 0,-4 6 0,1-6 0,3 1 0,-9 4 0,10-12 0,-5 13 0,1-13 0,2 13 0,-2-13 0,5 5 0,0-6 0,1-1 0,0 0 0,-6-7 0,5 5 0,-5-6 0,6 9 0,-6-1 0,3 7 0,-8-5 0,2 13 0,-4-6 0,0 0 0,-1 6 0,1-6 0,-1 7 0,1 1 0,-1-1 0,1-7 0,-1 6 0,1-13 0,0 12 0,-5-12 0,3 13 0,-4-6 0,5 7 0,-4-7 0,3 6 0,-9-6 0,9 7 0,-4 1 0,1-1 0,3 0 0,-4 1 0,0-8 0,4 5 0,-3-4 0,-1-1 0,4 5 0,-9-4 0,10-1 0,-10-2 0,5-7 0,-6 1 0,0-1 0,0-8 0,0 7 0,0-7 0,0 0 0,0 7 0,0-7 0,0 15 0,0-4 0,0 11 0,0-5 0,0 14 0,-5 1 0,4 0 0,-8 5 0,7-4 0,-7 5 0,8 1 0,-4-1 0,5 1 0,0 5 0,-5-4 0,4 9 0,-4-4 0,5 6 0,0 5 0,0 0 0,0 6 0,0-1 0,-3 4 0,2-2 0,-7 2 0,3-3 0,0-5 0,-3-2 0,3-4 0,-5 0 0,0-6 0,0-1 0,4 0 0,-3-4 0,7 4 0,-7 0 0,8 1 0,-3 15 0,4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4:18.290"/>
    </inkml:context>
    <inkml:brush xml:id="br0">
      <inkml:brushProperty name="width" value="0.1" units="cm"/>
      <inkml:brushProperty name="height" value="0.1" units="cm"/>
      <inkml:brushProperty name="color" value="#66CC00"/>
    </inkml:brush>
  </inkml:definitions>
  <inkml:trace contextRef="#ctx0" brushRef="#br0">1002 273 24575,'-17'0'0,"-1"0"0,-6 0 0,3 0 0,-9 0 0,4 0 0,-5 0 0,-1 0 0,1 0 0,5 0 0,-4 0 0,9 0 0,-9 0 0,9 0 0,-9 4 0,10 2 0,-5 3 0,0-3 0,5 2 0,-10-2 0,9 3 0,-9 2 0,10 3 0,-5-3 0,6 2 0,-6 2 0,5-4 0,-5 7 0,6-3 0,0 0 0,0 3 0,0-3 0,4 4 0,-3 0 0,3 0 0,0 0 0,1 0 0,0 0 0,4 0 0,-4 0 0,-1 5 0,4-3 0,-4 9 0,5-5 0,-1 7 0,1-1 0,-1 7 0,0 1 0,-1 6 0,6 1 0,1-1 0,5 1 0,0-1 0,0 8 0,0-6 0,0 6 0,0 0 0,0-6 0,0 13 0,0-13 0,0 13 0,0-13 0,0 6 0,5-1 0,-3-5 0,8 6 0,-9-8 0,10 8 0,-5-6 0,6-1 0,-1-2 0,0-4 0,0-1 0,0 5 0,0-5 0,0 0 0,0 5 0,5-5 0,2 6 0,4 1 0,1 0 0,1 6 0,-2-5 0,8 7 0,-6-8 0,5 1 0,0 1 0,-4-3 0,4 3 0,-7-9 0,6 7 0,-5-13 0,6 13 0,-8-13 0,7 5 0,-5 0 0,4-3 0,-6 2 0,6-4 0,-4 5 0,4-4 0,-5 3 0,5-4 0,-4 5 0,4-4 0,1 5 0,-6-7 0,11 2 0,-12-8 0,12 6 0,-6-4 0,1-1 0,4 6 0,-6-12 0,2 11 0,2-15 0,-8 7 0,8-8 0,-10 3 0,10-3 0,-10 2 0,5-3 0,-1 1 0,-3 2 0,3-7 0,-5 7 0,0-8 0,6 9 0,-5-8 0,5 4 0,-6-2 0,0-2 0,0 7 0,0-8 0,0 4 0,0-4 0,-4-1 0,3 0 0,-4 0 0,0 1 0,0-2 0,-1-3 0,-3-1 0,3 0 0,-5-3 0,1 3 0,0-4 0,-1 0 0,1 0 0,-1 0 0,0 0 0,5 0 0,1 0 0,11 0 0,0 0 0,7 0 0,5 0 0,-4 0 0,11-5 0,-11-6 0,5-6 0,0-5 0,-4-5 0,5-2 0,-5-5 0,2-7 0,-2 5 0,-3-18 0,3 11 0,-8-11 0,3 0 0,-5-1 0,-5-6 0,5-1 0,-11 0 0,10 8 0,-10-6 0,9 5 0,-8-6 0,9-1 0,-9 7 0,3-5 0,-5 13 0,-1-6 0,1 8 0,-1-1 0,0 1 0,1-1 0,-6 1 0,-1-8 0,-5-1 0,0-15 0,0 5 0,0-14 0,0 15 0,0-7 0,0 1 0,0 6 0,0 0 0,0 3 0,0 13 0,0-6 0,0 7 0,-11-6 0,3 4 0,-9-5 0,5 0 0,-6-1 0,5-8 0,-5 1 0,6-1 0,5 8 0,-4-6 0,4 12 0,0-5 0,-3 8 0,9-1 0,-9 7 0,4-5 0,0 11 0,-4-5 0,4 0 0,-5 5 0,0-11 0,0 11 0,-5-5 0,4 0 0,-8 5 0,3-5 0,-4 7 0,0 0 0,0-1 0,-5 0 0,-3-1 0,-10 3 0,-19-13 0,14 17 0,-25-18 0,21 14 0,-8-7 0,-5 0 0,5 0 0,2 7 0,1 0 0,8 8 0,5 0 0,-4-1 0,11 7 0,-10-1 0,10 7 0,-11-2 0,-3 6 0,0 1 0,-13 5 0,12 0 0,-12 0 0,13 0 0,-13 0 0,12 0 0,-4 0 0,6 5 0,0 2 0,7 4 0,1 0 0,12-1 0,2 0 0,9-5 0,2-1 0,4 0 0,0-3 0,4 6 0,2-2 0,3 3 0,0 11 0,0-12 0,0 7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4:21.416"/>
    </inkml:context>
    <inkml:brush xml:id="br0">
      <inkml:brushProperty name="width" value="0.1" units="cm"/>
      <inkml:brushProperty name="height" value="0.1" units="cm"/>
      <inkml:brushProperty name="color" value="#66CC00"/>
    </inkml:brush>
  </inkml:definitions>
  <inkml:trace contextRef="#ctx0" brushRef="#br0">1 748 24575,'3'-8'0,"7"-3"0,0 1 0,8-1 0,-3-3 0,4 0 0,0 4 0,0-8 0,0 7 0,-5-3 0,4 5 0,-3-5 0,-1 4 0,4-4 0,-8 1 0,8 2 0,-3-7 0,-1 8 0,4-8 0,-3 3 0,4 0 0,0-3 0,0 3 0,0 0 0,-5-3 0,4 7 0,-7-7 0,7 8 0,-8-4 0,8 0 0,-8 4 0,4-8 0,-1 8 0,2-8 0,0 3 0,3 0 0,-8-3 0,8 7 0,-8-2 0,8 3 0,-8-3 0,8 2 0,-3-7 0,4 7 0,0-7 0,0 3 0,0 0 0,0-3 0,0 7 0,0-7 0,1 7 0,-6-2 0,4 4 0,-9 0 0,5 3 0,-6 3 0,-3-1 0,-1 3 0,-4-3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5:47.285"/>
    </inkml:context>
    <inkml:brush xml:id="br0">
      <inkml:brushProperty name="width" value="0.1" units="cm"/>
      <inkml:brushProperty name="height" value="0.1" units="cm"/>
      <inkml:brushProperty name="color" value="#66CC00"/>
    </inkml:brush>
  </inkml:definitions>
  <inkml:trace contextRef="#ctx0" brushRef="#br0">1 722 24575,'0'-23'0,"0"-5"0,0 7 0,0-9 0,0 9 0,0-9 0,0 10 0,0-5 0,0 6 0,0 0 0,0 0 0,0 0 0,0-1 0,0 1 0,0 0 0,0 5 0,0-10 0,4 8 0,-3-8 0,3 5 0,1-6 0,-4 4 0,4-3 0,-1 5 0,-3 4 0,3-3 0,1 3 0,-4 1 0,3-4 0,0 4 0,-3-1 0,3 2 0,-4 4 0,0-4 0,0 3 0,4 0 0,-3 3 0,3 2 0,-4-4 0,0 0 0,3 1 0,-2 7 0,3 5 0,-4 5 0,0 3 0,0-3 0,0-1 0,0 6 0,0 6 0,0 0 0,0 4 0,0 1 0,0-5 0,0 10 0,-4-9 0,3 3 0,-4-5 0,5 0 0,0 0 0,0 0 0,-4 0 0,3 0 0,-3-4 0,-1 3 0,4-4 0,-3 1 0,0 2 0,3-2 0,-4-1 0,1 4 0,3-4 0,-7 1 0,7-2 0,-3-4 0,4-1 0,0 1 0,0-1 0,3-3 0,2-2 0,8-3 0,-3 0 0,3 0 0,-5 4 0,1-3 0,-1 3 0,1-4 0,-1 0 0,-3 3 0,2-2 0,-6 7 0,6-7 0,-2 2 0,4 1 0,-1-3 0,1 3 0,0 0 0,4-3 0,1 2 0,5-3 0,-4 4 0,3-3 0,-4 3 0,5-4 0,-5 0 0,4 0 0,-3 0 0,4 0 0,0 0 0,0 0 0,0 0 0,0 0 0,0 0 0,0 0 0,0 0 0,0 0 0,-4 0 0,3 0 0,-9 0 0,9 0 0,-8 0 0,3 0 0,-4 0 0,0 0 0,-1 4 0,1-3 0,4 3 0,-3 0 0,3-3 0,0 2 0,-3 1 0,3-3 0,-4 3 0,-1-4 0,1 0 0,-4 4 0,2-3 0,-9 2 0,-10-3 0,-9 0 0,-10 5 0,-7 1 0,-1 5 0,-7-5 0,1 5 0,5-10 0,3 8 0,11-7 0,-4 2 0,14-4 0,-8 0 0,10 0 0,-1 0 0,2 0 0,4 0 0,1 0 0,-1 0 0,1 0 0,0 0 0,-1 0 0,-4 0 0,3 0 0,-3 0 0,4-4 0,0 3 0,1-3 0,3 1 0,-2 2 0,6-3 0,-3 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5:51.595"/>
    </inkml:context>
    <inkml:brush xml:id="br0">
      <inkml:brushProperty name="width" value="0.1" units="cm"/>
      <inkml:brushProperty name="height" value="0.1" units="cm"/>
      <inkml:brushProperty name="color" value="#66CC00"/>
    </inkml:brush>
  </inkml:definitions>
  <inkml:trace contextRef="#ctx0" brushRef="#br0">81 284 24575,'-4'12'0,"0"5"0,4-8 0,0 5 0,0-6 0,0 1 0,0-1 0,0 0 0,0 0 0,0 0 0,0 5 0,0-3 0,-4 8 0,3-8 0,-3 8 0,0-9 0,-1 9 0,0-3 0,-4-1 0,9 4 0,-4-8 0,-1 8 0,4-9 0,-3 5 0,4-6 0,0 1 0,0-1 0,-4-3 0,0-1 0,-1-7 0,1-2 0,4-3 0,0-1 0,0 1 0,0-5 0,-4-2 0,3-4 0,-3-6 0,4-1 0,0-5 0,0-1 0,0 6 0,0-4 0,0 4 0,0 0 0,0 2 0,0 5 0,0-1 0,0 6 0,0 0 0,0 6 0,0-6 0,0 5 0,0-4 0,0 5 0,0-1 0,0-4 0,0-7 0,0 0 0,0-5 0,0 6 0,0 0 0,0 4 0,0 2 0,0 4 0,3 4 0,-2 5 0,2 5 0,-3 3 0,0 5 0,0 7 0,0 6 0,0 11 0,0 3 0,0 5 0,0 1 0,0-7 0,0-1 0,0-7 0,0-5 0,0-2 0,0-9 0,0-2 0,0-5 0,4-3 0,1-1 0,7-4 0,3 0 0,4 0 0,5 0 0,2 0 0,0 0 0,4-5 0,-4 4 0,5-4 0,-5 5 0,-1 0 0,-6 0 0,-5 0 0,4 0 0,-8 0 0,3 0 0,-5 0 0,1 0 0,0 0 0,-1 0 0,1 0 0,0 0 0,-1 0 0,1 0 0,-1 0 0,1 0 0,-1 0 0,4 0 0,2 0 0,9 0 0,3 0 0,-1 0 0,5 5 0,-14-4 0,8 4 0,-15-1 0,4-3 0,-4 2 0,-4-3 0,-1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4:26.281"/>
    </inkml:context>
    <inkml:brush xml:id="br0">
      <inkml:brushProperty name="width" value="0.1" units="cm"/>
      <inkml:brushProperty name="height" value="0.1" units="cm"/>
      <inkml:brushProperty name="color" value="#66CC00"/>
    </inkml:brush>
  </inkml:definitions>
  <inkml:trace contextRef="#ctx0" brushRef="#br0">1 1629 24575,'0'-17'0,"4"0"0,6-3 0,0 1 0,15-7 0,-8 0 0,9-1 0,1-5 0,-6 6 0,11-2 0,-10-2 0,2 8 0,2-3 0,-5 0 0,4 4 0,-5-4 0,-1 6 0,0 0 0,-5 0 0,4-1 0,-3 1 0,4 0 0,0 0 0,0 0 0,1-6 0,-1 5 0,1-5 0,-5 6 0,3 0 0,-3-1 0,4 1 0,-4 0 0,4-6 0,-4 5 0,0-5 0,3 6 0,-3 0 0,5-6 0,-1 5 0,-3-5 0,2 6 0,-8 0 0,8 0 0,-7-1 0,7 1 0,-8 0 0,8 0 0,-3 4 0,0-3 0,3 3 0,-7-4 0,7-1 0,-8 1 0,8 0 0,-7 0 0,7 0 0,-8-1 0,8 1 0,-7 5 0,7-4 0,-8 3 0,8-4 0,-8 0 0,8 0 0,-7-1 0,7 5 0,-7-3 0,7 3 0,-8 1 0,3 0 0,-4 6 0,-1-1 0,1 4 0,-4-3 0,2 8 0,-6-8 0,6 4 0,-2-5 0,4-4 0,5-2 0,-4-4 0,8 0 0,-3 0 0,-1 4 0,0-3 0,-5 8 0,0 1 0,-1 1 0,1 3 0,-4 0 0,-1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4:28.122"/>
    </inkml:context>
    <inkml:brush xml:id="br0">
      <inkml:brushProperty name="width" value="0.1" units="cm"/>
      <inkml:brushProperty name="height" value="0.1" units="cm"/>
      <inkml:brushProperty name="color" value="#66CC00"/>
    </inkml:brush>
  </inkml:definitions>
  <inkml:trace contextRef="#ctx0" brushRef="#br0">1 151 24575,'22'-5'0,"2"-6"0,2-4 0,11-7 0,-15 3 0,14-3 0,-16 7 0,0 0 0,-7 6 0,-4 4 0,0-2 0,-1 6 0,-3-3 0,-2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3:55:36.450"/>
    </inkml:context>
    <inkml:brush xml:id="br0">
      <inkml:brushProperty name="width" value="0.1" units="cm"/>
      <inkml:brushProperty name="height" value="0.1" units="cm"/>
      <inkml:brushProperty name="color" value="#CC0066"/>
    </inkml:brush>
  </inkml:definitions>
  <inkml:trace contextRef="#ctx0" brushRef="#br0">4025 1 24575,'-29'0'0,"5"8"0,-7 9 0,4 5 0,-13 12 0,5-6 0,-13 9 0,5-1 0,-6 1 0,0 0 0,6-2 0,-5 7 0,12-6 0,-12 6 0,12-7 0,-11 1 0,12-7 0,-6 5 0,8-6 0,0 1 0,-8 5 0,8-12 0,-7 6 0,8-1 0,0-5 0,-1 5 0,2-6 0,-1 0 0,0 5 0,6-4 0,-6 4 0,6-6 0,0 0 0,-4 1 0,9 4 0,-9-3 0,8 3 0,-9 1 0,10-5 0,-10 5 0,9-1 0,-8-3 0,8 8 0,-3-8 0,5 2 0,-6 2 0,5-5 0,-5 4 0,6 0 0,1-5 0,-2 10 0,-4-9 0,3 10 0,-3-5 0,4 6 0,-5-6 0,4 4 0,-4-3 0,-1 6 0,5-2 0,-5 2 0,0 0 0,4-2 0,-3-4 0,5 3 0,-5-3 0,5-1 0,-1 6 0,4-12 0,1 10 0,-3-4 0,0 0 0,-1 3 0,1-3 0,0 0 0,-1 4 0,6-4 0,-5 5 0,4-5 0,-4 4 0,-1-4 0,0 5 0,0 1 0,5-1 0,-5 7 0,5-6 0,-6 6 0,1-7 0,-1 7 0,-5-4 0,3 10 0,-10-1 0,10-4 0,-11 9 0,5-7 0,-7 8 0,0 0 0,0 1 0,1-8 0,-1 6 0,1-6 0,6 6 0,-5-6 0,11 2 0,-9-8 0,10 2 0,-11 2 0,11-6 0,-5 5 0,7-8 0,-7 9 0,5-7 0,-5 6 0,8-13 0,-1 4 0,1-4 0,-1 0 0,5 4 0,-2-10 0,7 5 0,-7-6 0,7 0 0,-2-5 0,3 4 0,1-8 0,0 3 0,0 0 0,0-3 0,0 8 0,0-8 0,0 7 0,-1-2 0,1-1 0,-5 4 0,4-3 0,-4 9 0,4-4 0,-4 5 0,-2-1 0,1-3 0,-5 9 0,4-4 0,-5 5 0,0 0 0,0 0 0,5-5 0,-3 4 0,8-15 0,-3 9 0,9-14 0,-3 3 0,7-5 0,-7-3 0,7 3 0,-6-4 0,6 4 0,-11 5 0,6 2 0,-13 9 0,3 2 0,-11 7 0,4 4 0,-10-1 0,8 8 0,-1-15 0,4 7 0,7-15 0,1-2 0,5-5 0,4-6 0,-3 1 0,7-8 0,-10-2 0,0-7 0,-2 3 0,3 0 0,6 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15:55.376"/>
    </inkml:context>
    <inkml:brush xml:id="br0">
      <inkml:brushProperty name="width" value="0.1" units="cm"/>
      <inkml:brushProperty name="height" value="0.1" units="cm"/>
      <inkml:brushProperty name="color" value="#66CC00"/>
    </inkml:brush>
  </inkml:definitions>
  <inkml:trace contextRef="#ctx0" brushRef="#br0">294 1 24575,'0'35'0,"0"-10"0,0 11 0,0-10 0,0 12 0,0-11 0,0 4 0,0-6 0,0-5 0,0 10 0,0-9 0,0 3 0,0-5 0,0 5 0,0-3 0,0 3 0,0 1 0,0-5 0,0 10 0,0-10 0,0 5 0,0-6 0,0 0 0,0-5 0,0 4 0,0-8 0,0 8 0,0-8 0,0 8 0,0-4 0,0 5 0,0-5 0,0 4 0,0-3 0,0 4 0,0 0 0,0 0 0,4-5 0,-3-1 0,3-4 0,-4 0 0,0-1 0,0 1 0,0-1 0,0 0 0,0 1 0,0 10 0,0 2 0,0 10 0,5 7 0,-4 1 0,4 6 0,-5-5 0,0 4 0,0-12 0,5 6 0,-4-12 0,4-1 0,-5-6 0,0-5 0,0-1 0,0-4 0,0-8 0,-8-5 0,3-2 0,-7-4 0,3 9 0,5-7 0,-4 7 0,3-3 0,-3 4 0,-5-4 0,-1-1 0,-11-10 0,-1 4 0,-5-9 0,-1 3 0,1 1 0,5-3 0,1 8 0,10 1 0,2-3 0,4 11 0,4-10 0,12 26 0,4-5 0,11 17 0,-8-12 0,4 4 0,-8-4 0,4 5 0,0-4 0,-4 3 0,4-8 0,-5 4 0,-1-6 0,1 1 0,-4 0 0,2-1 0,-6 1 0,7-4 0,-7 2 0,7-2 0,-4 4 0,5-1 0,-4 1 0,2-1 0,-2 1 0,4 0 0,-1-1 0,1 5 0,0-3 0,-4 3 0,3 1 0,-3-5 0,4 5 0,0-6 0,-4 1 0,2-1 0,-6 1 0,7 0 0,-7-1 0,3-7 0,-4-9 0,0-2 0,0-10 0,0 5 0,4-4 0,2-6 0,4-1 0,5-5 0,1-1 0,5 1 0,1-7 0,-1 5 0,0-5 0,-5 12 0,4-4 0,-5 10 0,0-5 0,-1 10 0,-5 2 0,-1 4 0,1 1 0,-8 3 0,-2 1 0,-4 4 0,2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4:46:47.576"/>
    </inkml:context>
    <inkml:brush xml:id="br0">
      <inkml:brushProperty name="width" value="0.1" units="cm"/>
      <inkml:brushProperty name="height" value="0.1" units="cm"/>
    </inkml:brush>
  </inkml:definitions>
  <inkml:trace contextRef="#ctx0" brushRef="#br0">232 0 24575,'0'37'0,"0"-12"0,0-1 0,0 0 0,0-10 0,0 17 0,0-13 0,0 1 0,0-2 0,0 0 0,0-5 0,0 6 0,0-7 0,0 6 0,0-5 0,0 5 0,0 0 0,0-4 0,0 4 0,0 0 0,0-4 0,0 4 0,0 0 0,0-5 0,0 5 0,0-6 0,0 1 0,0-1 0,0 0 0,0 0 0,0 0 0,0 0 0,0 0 0,0 0 0,0 0 0,0 0 0,0 0 0,0 0 0,0 7 0,0-6 0,0 5 0,0 0 0,0-4 0,0 4 0,0-6 0,0 0 0,0 0 0,0 0 0,0 0 0,0 0 0,0 0 0,0 1 0,0-1 0,0 0 0,0 0 0,0 0 0,0-1 0,0 7 0,0-4 0,0 10 0,5-4 0,-4-1 0,5-1 0,-6-6 0,0 1 0,0-1 0,0 0 0,0-10 0,-5 3 0,-1-13 0,-6 7 0,1-7 0,-6 2 0,4-5 0,-4 1 0,0-1 0,4 5 0,-4-3 0,6 4 0,-1-5 0,1-1 0,0 1 0,5 0 0,-4 0 0,3-1 0,-4 1 0,5 0 0,2 0 0,-1 5 0,3-4 0,-3 4 0,5-5 0,-4 1 0,3-1 0,-9 1 0,14 4 0,-3 7 0,10 5 0,0 5 0,0 0 0,0 0 0,0 0 0,0 0 0,-5 0 0,4 0 0,-4 1 0,5-1 0,1 0 0,-1 0 0,-5 6 0,4-5 0,-4 6 0,5-7 0,1 6 0,-1-5 0,-5 5 0,4-6 0,-3 1 0,4-1 0,0 0 0,0 0 0,-5 0 0,4 0 0,-4 0 0,5 0 0,0 0 0,0 0 0,-5 1 0,4-6 0,-8 4 0,7-9 0,-7 8 0,7-8 0,-3 9 0,5-9 0,-6 8 0,5-8 0,-9 9 0,9-9 0,-9 9 0,9-4 0,-9 5 0,9-5 0,-9-6 0,4-5 0,0-6 0,1 0 0,5 0 0,0 0 0,0 0 0,0-6 0,7 3 0,-5-9 0,5 10 0,-1-11 0,-4 12 0,4-12 0,-5 12 0,-1-6 0,1 1 0,-1 4 0,1-4 0,-1 6 0,0 0 0,0-1 0,0 1 0,-5 0 0,3 0 0,-3 0 0,5 0 0,-1 1 0,-4 4 0,-2 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4:46:52.328"/>
    </inkml:context>
    <inkml:brush xml:id="br0">
      <inkml:brushProperty name="width" value="0.1" units="cm"/>
      <inkml:brushProperty name="height" value="0.1" units="cm"/>
    </inkml:brush>
  </inkml:definitions>
  <inkml:trace contextRef="#ctx0" brushRef="#br0">274 0 24575,'0'30'0,"0"-11"0,0 11 0,0-18 0,0 11 0,0-4 0,0 5 0,0-5 0,0 4 0,0-10 0,0 10 0,0-11 0,0 11 0,0-10 0,0 10 0,0-10 0,0 10 0,0-11 0,5 5 0,-4 0 0,4-4 0,-5 4 0,0 0 0,0-4 0,0 10 0,0-5 0,6 7 0,-5-7 0,4 5 0,-5-4 0,0 6 0,0-1 0,0-5 0,0-2 0,0-6 0,0 0 0,0 0 0,0-9 0,-5-14 0,-2-2 0,-10-9 0,3 6 0,-9-2 0,4-6 0,-6 0 0,0 1 0,6-8 0,-5 5 0,4-4 0,1 6 0,1 0 0,0 6 0,5-4 0,0 10 0,3-5 0,4 7 0,4 10 0,14 13 0,2 7 0,14 5 0,-9-1 0,0-4 0,5 13 0,-4-6 0,5 5 0,-6-12 0,4 4 0,-10-4 0,10 5 0,-10-5 0,4-2 0,-5 0 0,-1-5 0,1 5 0,-1-5 0,0-1 0,-5-1 0,4-3 0,-4 2 0,4-8 0,-4 8 0,3-3 0,-3 4 0,4 1 0,1 0 0,0 0 0,-5 0 0,4 0 0,-4-5 0,1 4 0,2-4 0,-8-5 0,4-8 0,-5-12 0,0-5 0,0-1 0,0 0 0,6-6 0,1-3 0,6 1 0,-5 1 0,3 7 0,-5 0 0,6 7 0,-5-6 0,3 12 0,-4-5 0,0 5 0,-2 2 0,1 4 0,-4-4 0,8 9 0,-8-8 0,4 3 0,0-5 0,-4 0 0,9 4 0,-9-3 0,9 4 0,-9-5 0,9 0 0,-9 0 0,9 4 0,-8-3 0,2 5 0,-4-2 0,0 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4:46:58.172"/>
    </inkml:context>
    <inkml:brush xml:id="br0">
      <inkml:brushProperty name="width" value="0.1" units="cm"/>
      <inkml:brushProperty name="height" value="0.1" units="cm"/>
    </inkml:brush>
  </inkml:definitions>
  <inkml:trace contextRef="#ctx0" brushRef="#br0">52 0 24575,'0'16'0,"0"-1"0,0 2 0,5-4 0,1 4 0,6 0 0,-6-4 0,4 4 0,-8 0 0,7-5 0,-7 5 0,3-5 0,-1-1 0,-2 0 0,3 0 0,-1-5 0,-2 4 0,3-4 0,-1 0 0,-2 3 0,3-2 0,-1 3 0,-3 1 0,4 0 0,0 0 0,-4 0 0,9 0 0,-9-1 0,4 1 0,-1-1 0,-7-4 0,1-6 0,-13-7 0,2-4 0,-3 0 0,5-1 0,0 6 0,-1-4 0,1 4 0,0-5 0,4-1 0,-3 1 0,4 0 0,-5 0 0,0 4 0,4-3 0,-2 9 0,7-9 0,-8 9 0,29 11 0,-14-2 0,28 14 0,-21-11 0,11 1 0,-10-1 0,10 7 0,-10-5 0,10 4 0,-10 0 0,4-4 0,-6 4 0,1 0 0,-1-4 0,7 5 0,-5-1 0,4-4 0,-5 4 0,-1-6 0,0 0 0,0 0 0,-5 0 0,4 0 0,-9 1 0,9-6 0,-9 3 0,9-7 0,-9 7 0,9-8 0,-9 0 0,4-14 0,-5 1 0,0-11 0,5 4 0,-3-5 0,8-1 0,-3 0 0,0-7 0,4 6 0,-10-13 0,5 13 0,-1-6 0,-3 7 0,3 7 0,-5-6 0,0 12 0,0-6 0,0 7 0,0 0 0,0 5 0,0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4:47:01.269"/>
    </inkml:context>
    <inkml:brush xml:id="br0">
      <inkml:brushProperty name="width" value="0.1" units="cm"/>
      <inkml:brushProperty name="height" value="0.1" units="cm"/>
    </inkml:brush>
  </inkml:definitions>
  <inkml:trace contextRef="#ctx0" brushRef="#br0">311 697 24575,'0'-10'0,"0"-1"0,-10 6 0,8-5 0,-8 4 0,10-5 0,0 1 0,-4-1 0,2 0 0,-2 0 0,4 0 0,-5 5 0,3-4 0,-3 4 0,1-5 0,2 0 0,-8-1 0,9 1 0,-4 0 0,0 0 0,4-1 0,-9 1 0,9 0 0,-9 0 0,8-1 0,-8 1 0,9 0 0,-9 0 0,9-1 0,-4 1 0,0 0 0,4-1 0,-9 1 0,8 0 0,-8 0 0,9 0 0,-9 0 0,9 0 0,-4 0 0,0-1 0,3 1 0,-7 0 0,8 0 0,-4 0 0,0 0 0,4 0 0,-4 0 0,0 5 0,3-4 0,-3 4 0,5-5 0,-5 4 0,4-2 0,-4 3 0,0-4 0,4-1 0,-8 1 0,8-1 0,-9 1 0,9-1 0,-8 5 0,7-3 0,-3 3 0,0 0 0,4-4 0,-9 4 0,4-5 0,0 0 0,-4 5 0,9-4 0,-4 13 0,5 3 0,5 5 0,1 5 0,5-5 0,1 6 0,5 1 0,-4 1 0,5 4 0,-7-4 0,1-1 0,0 5 0,0-10 0,-1 4 0,0-6 0,-5 0 0,4 0 0,-8 6 0,7-4 0,-7 4 0,8-6 0,-9 0 0,9 0 0,-9 6 0,9-4 0,-9 4 0,4-6 0,-5 0 0,5 0 0,-4 0 0,9 0 0,-9 0 0,9 0 0,-9 0 0,10 6 0,-10-5 0,10 11 0,-10-10 0,5 4 0,-1-6 0,-4 0 0,4 0 0,0 0 0,-4 0 0,4 0 0,-5 0 0,5-5 0,-4 4 0,4-4 0,-5 5 0,0 0 0,0-10 0,0 2 0,0-7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4:47:04.676"/>
    </inkml:context>
    <inkml:brush xml:id="br0">
      <inkml:brushProperty name="width" value="0.1" units="cm"/>
      <inkml:brushProperty name="height" value="0.1" units="cm"/>
    </inkml:brush>
  </inkml:definitions>
  <inkml:trace contextRef="#ctx0" brushRef="#br0">159 0 24575,'0'29'0,"0"-11"0,0 19 0,0-22 0,0 22 0,0-17 0,0 12 0,0-1 0,0-10 0,0 16 0,0-10 0,0 6 0,0-1 0,0-1 0,0-4 0,0 11 0,0-11 0,0 4 0,0-6 0,0-1 0,-11-5 0,9 5 0,-9-11 0,11 4 0,0-6 0,0 0 0,0 0 0,0 6 0,0-5 0,0 5 0,0-5 0,0 5 0,0-5 0,0 11 0,0-10 0,0 4 0,0-6 0,0 0 0,-5-5 0,0-1 0,-1-10 0,-3-1 0,8-4 0,-9-1 0,9 0 0,-9 0 0,3 0 0,1-7 0,-4 6 0,4-6 0,-6 1 0,6 5 0,-5-12 0,4 12 0,1-5 0,-4 10 0,8-2 0,-3 12 0,16 4 0,-2 11 0,14 6 0,-9 8 0,9-6 0,-9 6 0,4-8 0,-6-5 0,-1-2 0,1-6 0,-6 0 0,4 0 0,-9-9 0,9-3 0,-4-10 0,5 0 0,0 0 0,6-1 0,-4-6 0,10-1 0,-3 0 0,4-4 0,1 3 0,-7 2 0,5-6 0,-4 6 0,5-1 0,1-5 0,-7 11 0,-1-4 0,-6 6 0,0-1 0,0 1 0,0 0 0,0 5 0,-9 1 0,1 5 0,-7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4:47:43.696"/>
    </inkml:context>
    <inkml:brush xml:id="br0">
      <inkml:brushProperty name="width" value="0.1" units="cm"/>
      <inkml:brushProperty name="height" value="0.1" units="cm"/>
      <inkml:brushProperty name="color" value="#CC0066"/>
    </inkml:brush>
  </inkml:definitions>
  <inkml:trace contextRef="#ctx0" brushRef="#br0">699 1192 24575,'0'-11'0,"0"-6"0,0-1 0,0-7 0,0-7 0,0 6 0,-5-6 0,-2 7 0,-11 1 0,4-1 0,-4 0 0,-1-7 0,5 6 0,-4 0 0,5 3 0,1 4 0,1 0 0,-2-4 0,2 10 0,-2-10 0,2 10 0,-1-4 0,6 0 0,-4 4 0,4-4 0,-5 6 0,-1-7 0,0 6 0,1-6 0,-1 1 0,0 4 0,1-4 0,-1 6 0,1 0 0,-1-7 0,1 6 0,-1-5 0,1 5 0,-1-5 0,1 4 0,-1-4 0,-5 0 0,4 4 0,-4-4 0,5 0 0,1 4 0,-1-4 0,0 10 0,1-3 0,0 4 0,0 0 0,5-4 0,-4 8 0,4-3 0,0 1 0,-3 3 0,3-9 0,-5 4 0,0 0 0,5-3 0,-3 7 0,8-8 0,-9 9 0,9 1 0,-3 6 0,-7 5 0,8 0 0,-8 1 0,11-1 0,0 0 0,0 0 0,-5 6 0,3-4 0,-3 10 0,0-11 0,3 11 0,-3-4 0,5 5 0,0 0 0,-5-5 0,4 4 0,-4-5 0,5 1 0,0 4 0,0-10 0,0 4 0,0-6 0,0 0 0,0-1 0,0-9 0,0-7 0,0-6 0,0-4 0,0 5 0,0 0 0,0-1 0,0-5 0,0-2 0,0-5 0,0-1 0,0-7 0,0-1 0,0-8 0,0 1 0,0-1 0,0 1 0,0-1 0,0 8 0,0-6 0,0 13 0,0-6 0,5 13 0,-4 2 0,4 6 0,-5 0 0,5 5 0,0 1 0,6 5 0,-1 0 0,0 0 0,1 0 0,0 0 0,0 0 0,0 0 0,0 0 0,6 0 0,-4 0 0,10 0 0,-4 5 0,5-3 0,1 3 0,-7 0 0,5-4 0,-4 10 0,5-10 0,-5 9 0,4-8 0,-10 8 0,10-9 0,-11 9 0,5-4 0,-6 0 0,0 4 0,0-4 0,1 0 0,-1 4 0,0-4 0,0 0 0,0-1 0,-5 0 0,-1-4 0,-5 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4:47:48.146"/>
    </inkml:context>
    <inkml:brush xml:id="br0">
      <inkml:brushProperty name="width" value="0.1" units="cm"/>
      <inkml:brushProperty name="height" value="0.1" units="cm"/>
      <inkml:brushProperty name="color" value="#CC0066"/>
    </inkml:brush>
  </inkml:definitions>
  <inkml:trace contextRef="#ctx0" brushRef="#br0">433 1 24575,'-7'26'0,"2"-8"0,5 8 0,0-14 0,-11 11 0,9-4 0,-9-1 0,5 5 0,5-10 0,-10 4 0,10-6 0,-9 0 0,9 0 0,-9 0 0,8 1 0,-3-1 0,0 0 0,4 0 0,-9 0 0,9 0 0,-9 0 0,9 0 0,-9 0 0,4-1 0,0 1 0,-4 0 0,9 0 0,-9 0 0,8 0 0,-8 0 0,9 0 0,-9 1 0,4-1 0,-5-1 0,5 1 0,-4 0 0,9 0 0,-9 0 0,3-4 0,1 2 0,-4-3 0,4 6 0,-5-2 0,0 1 0,0 0 0,1-5 0,4 3 0,-3-8 0,3 4 0,-4-5 0,4-5 0,-4-1 0,4-5 0,0 0 0,-4-1 0,8 1 0,-8 5 0,9-4 0,-9 9 0,9-9 0,-9 9 0,5-9 0,-6 9 0,1-4 0,4 0 0,1 13 0,5-6 0,0 19 0,0-8 0,6 10 0,-5-11 0,5 11 0,-2-10 0,-2 10 0,3-10 0,-5 10 0,5-11 0,-4 5 0,4 0 0,-5-4 0,0 4 0,0 0 0,5-4 0,-4 4 0,4-6 0,-5 0 0,0 0 0,0 0 0,5 0 0,-4 0 0,4 0 0,-5 0 0,0 0 0,5-5 0,-4 3 0,3-3 0,-4 5 0,5-5 0,-4 3 0,9-7 0,-4 2 0,-1-8 0,5-3 0,-4 1 0,5-10 0,1 9 0,-1-11 0,0 7 0,7-6 0,0-2 0,14-1 0,-6-3 0,6 9 0,-8-10 0,1 10 0,-1-3 0,1 4 0,-1 1 0,-5 0 0,4-1 0,-10 2 0,4 4 0,-6-3 0,6 9 0,-5-9 0,5 4 0,-5-1 0,-1-3 0,0 9 0,0-4 0,0 0 0,0 4 0,0-4 0,-5 0 0,3 4 0,-8-9 0,4 9 0,-5-4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4:47:52.989"/>
    </inkml:context>
    <inkml:brush xml:id="br0">
      <inkml:brushProperty name="width" value="0.1" units="cm"/>
      <inkml:brushProperty name="height" value="0.1" units="cm"/>
      <inkml:brushProperty name="color" value="#CC0066"/>
    </inkml:brush>
  </inkml:definitions>
  <inkml:trace contextRef="#ctx0" brushRef="#br0">66 872 24575,'0'-16'0,"0"1"0,0-3 0,0 0 0,0-1 0,0-11 0,0 9 0,5-11 0,2 8 0,0-1 0,3 6 0,-8-4 0,8 4 0,-4 0 0,1-4 0,3 5 0,-8-1 0,9-4 0,-5 10 0,1-10 0,2 10 0,-2-10 0,4 10 0,-4-4 0,3 0 0,-3 4 0,-1-4 0,4 5 0,-9 1 0,4 0 0,0 0 0,-3-1 0,2 1 0,-4 0 0,0 1 0,5 4 0,-4-4 0,4 5 0,-5-6 0,0 0 0,0 1 0,-5 4 0,-1 1 0,-4 5 0,-2 0 0,0-11 0,-5 8 0,4-8 0,-4 6 0,-1 4 0,6-9 0,-6 9 0,7-9 0,0 9 0,0-9 0,-1 8 0,1-3 0,1 5 0,-1 0 0,1 0 0,-1 0 0,0 0 0,9 0 0,19 0 0,-2 0 0,18-11 0,-15 9 0,7-9 0,-1 11 0,-5-5 0,4 4 0,-5-4 0,7-1 0,-7 5 0,6-5 0,-6 1 0,1 3 0,2-8 0,-2 3 0,4 1 0,1-5 0,-5 9 0,-2-8 0,-6 9 0,0-9 0,0 8 0,0-3 0,0 5 0,0 0 0,-5 5 0,-1 1 0,-5 4 0,0 8 0,0-6 0,-6 11 0,5-4 0,-10 5 0,10 1 0,-5-1 0,0 1 0,5 0 0,-4-1 0,5-5 0,0 4 0,0-11 0,0 11 0,0-10 0,0 4 0,0 0 0,0-4 0,0 4 0,0-6 0,0 0 0,0 0 0,0 0 0,0 0 0,-5-5 0,-1-1 0,0-5 0,2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5:08:10.701"/>
    </inkml:context>
    <inkml:brush xml:id="br0">
      <inkml:brushProperty name="width" value="0.35" units="cm"/>
      <inkml:brushProperty name="height" value="2.1" units="cm"/>
      <inkml:brushProperty name="color" value="#FF0066"/>
      <inkml:brushProperty name="inkEffects" value="pencil"/>
    </inkml:brush>
  </inkml:definitions>
  <inkml:trace contextRef="#ctx0" brushRef="#br0">10 1 16383,'-2'83'0,"0"0"0,0 1 0,1-1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0T03:56:36.219"/>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2718 9,'-45'-5,"-11"2,8 3,-1 0,-26 0,15 0,-28 0,30 0,-25 0,22 0,-27 0,-1 0,7 0,2 0,2 0,15 0,-7 0,8 0,1 0,-9 0,7 0,-7 0,8 0,0 5,1 2,-1 5,7 5,-5 2,13-1,-6 4,8-4,-1 5,6 4,1-3,6 8,1-9,4 8,-4-3,10 4,-11 2,9 3,-4 4,-1 6,4 6,-11-2,10 9,-4-4,5 6,1-7,0 4,0-4,4 7,-3-1,9 1,-4-1,6 0,5 1,-4-1,10 1,-5-8,6 6,0-6,0 1,0 4,0-11,0 11,0-12,6 13,0-6,18 8,-5-7,11 4,-1-4,-3 7,5-1,-1 1,-4-1,3-6,-5 5,-1-13,0-1,0-2,-2-11,1 11,-1-11,2 11,4-10,-3 10,8-9,-1 11,4-3,1-1,6 6,1-11,6 11,1-10,-1 5,0-6,6-6,-6-1,11-6,-11 5,4-9,1 9,-6-11,12 6,-13-6,13 5,-6-9,8 9,-1-10,8 11,-5-10,13 5,-13-6,13-1,-14 1,7-6,-1-2,-5-5,5 0,-7 0,-1 0,1 0,-8 0,6 0,-6 0,1 0,5 0,-6 0,0-5,6-1,-13-6,13 0,-12-5,4-1,1-6,-6 1,13-2,-13 2,6 0,-6-6,-1 4,1-4,1 0,-2 4,3-10,-3 10,1-4,0 0,-8 6,1-11,-2 11,-8-9,8 3,-16-3,11-2,-10-4,-1 4,-1-10,-9 11,10-11,-11 11,6-11,-6-3,1 0,0-13,-1 12,-4-12,-2 6,0-8,-3 0,3 1,-5 6,0-5,0 12,0-12,0 13,0-6,0 7,0 1,-5-1,-7-7,-1 6,-10-6,10 0,-8 6,2-6,-4 0,-7 4,5-4,-4 5,0 1,4 1,-10-3,10 3,-9 3,4-2,-6 2,-1-6,6 1,-3 6,4-4,0 5,-4-1,10-2,-3 10,5-4,2 12,-6-5,5 10,-5-5,1 6,5 0,-10 0,4 4,-6 1,6 5,-4-1,4 1,-5 0,-1-1,1 0,-7 0,-2 0,1 0,-5-5,11 4,-11-5,11 7,-5-1,12 5,-4-4,4 5,0-6,-4 6,4-4,-6 7,1-2,-1-1,1 4,0-4,-7 0,5 4,-5-4,6 0,6 4,2-4,9 5,-3 0,9 0,-1 0,7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5:08:11.413"/>
    </inkml:context>
    <inkml:brush xml:id="br0">
      <inkml:brushProperty name="width" value="0.35" units="cm"/>
      <inkml:brushProperty name="height" value="2.1" units="cm"/>
      <inkml:brushProperty name="color" value="#FF0066"/>
      <inkml:brushProperty name="inkEffects" value="pencil"/>
    </inkml:brush>
  </inkml:definitions>
  <inkml:trace contextRef="#ctx0" brushRef="#br0">0 1 16383,'0'0'0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5:09:01.245"/>
    </inkml:context>
    <inkml:brush xml:id="br0">
      <inkml:brushProperty name="width" value="0.1" units="cm"/>
      <inkml:brushProperty name="height" value="0.1" units="cm"/>
      <inkml:brushProperty name="color" value="#CC0066"/>
    </inkml:brush>
  </inkml:definitions>
  <inkml:trace contextRef="#ctx0" brushRef="#br0">2754 1 24575,'-23'28'0,"11"-19"0,-17 28 0,7-18 0,0 13 0,-16-4 0,13 9 0,-11-12 0,12 17 0,-8-12 0,3 9 0,0-6 0,-10 2 0,14 4 0,-22 4 0,16-2 0,-11 7 0,1-6 0,2 7 0,-3 1 0,-1-1 0,5 0 0,-10 0 0,4 1 0,0-1 0,-4-5 0,10 4 0,-3-11 0,-2 10 0,7-11 0,1 4 0,2-6 0,5-1 0,-6 1 0,5-1 0,-4 1 0,5-1 0,-1 0 0,-3 0 0,2 7 0,1-6 0,-6 14 0,7-14 0,-9 14 0,1-6 0,-1 8 0,-6-1 0,5 1 0,-10-1 0,2 8 0,2-6 0,-7 13 0,7-13 0,-8 12 0,2-12 0,-2 13 0,0-5 0,1 0 0,5-3 0,-3 1 0,10-6 0,-11 1 0,12-4 0,-5-4 0,13-3 0,-5 6 0,6-12 0,0 4 0,1 0 0,1-5 0,4 4 0,-4-5 0,7-7 0,-1 4 0,6-10 0,-4 5 0,8-11 0,-2 4 0,4-8 0,3 3 0,-1-8 0,6 2 0,-3-9 0,4-4 0,0-13 0,5-7 0,0-6 0,6 1 0,-1-1 0,1 1 0,0-7 0,-1 5 0,1-5 0,-1 12 0,0-4 0,0 14 0,-5-7 0,-1 13 0,0-3 0,-3 4 0,3 8 0,-4 14 0,0 3 0,0 16 0,0-6 0,0 11 0,0-4 0,-5 5 0,4 0 0,-4-5 0,5 4 0,0-11 0,-5 4 0,4-9 0,-8 3 0,8-10 0,-3 4 0,0-8 0,3 3 0,-3-4 0,0 0 0,3-1 0,-3-7 0,17-6 0,-2-4 0,18-4 0,-4 2 0,7 1 0,-6 0 0,4-1 0,-4 1 0,5 4 0,-5-3 0,4 3 0,-10 1 0,5 0 0,-11 1 0,4 3 0,-8-2 0,8 3 0,-9-4 0,5 3 0,-6-3 0,1 4 0,-8 0 0,-6-4 0,-4-1 0,-9-4 0,12 4 0,-2 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5:09:04.813"/>
    </inkml:context>
    <inkml:brush xml:id="br0">
      <inkml:brushProperty name="width" value="0.1" units="cm"/>
      <inkml:brushProperty name="height" value="0.1" units="cm"/>
      <inkml:brushProperty name="color" value="#CC0066"/>
    </inkml:brush>
  </inkml:definitions>
  <inkml:trace contextRef="#ctx0" brushRef="#br0">1 0 24575,'4'17'0,"0"-4"0,0 5 0,1-4 0,5 6 0,-1-6 0,0 4 0,0-4 0,1 5 0,-1 0 0,-3 0 0,3 6 0,-4-5 0,5 10 0,0-4 0,1 6 0,-1-7 0,0 5 0,0-4 0,1 6 0,-1-1 0,1 0 0,-1 1 0,0-1 0,1 0 0,-1 0 0,1 1 0,3-6 0,-3 4 0,4-5 0,-5 1 0,0 4 0,0-9 0,-1 3 0,1-5 0,-1-5 0,0 4 0,0-8 0,0 3 0,-4-4 0,2-1 0,-6 1 0,0-5 0,-11-4 0,-4-1 0,-11-8 0,5 7 0,-10-7 0,4 3 0,-6-4 0,6 4 0,-4-4 0,10 9 0,-5-8 0,6 8 0,4-3 0,2 4 0,4 0 0,4-4 0,2 0 0,6 0 0,6 0 0,11 4 0,0 0 0,10 0 0,-4 0 0,6 0 0,-1 0 0,0 0 0,-5 0 0,4 0 0,-9 0 0,3 0 0,-10 4 0,4-3 0,-8 6 0,3-6 0,-4 3 0,0 0 0,-5-10 0,0 4 0,-4-14 0,4 1 0,7-9 0,0 3 0,7-4 0,-7 6 0,3 0 0,-5 0 0,0 4 0,0 2 0,0 4 0,0 4 0,-5-2 0,0 2 0,-4 0 0,0 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5:09:18.056"/>
    </inkml:context>
    <inkml:brush xml:id="br0">
      <inkml:brushProperty name="width" value="0.35" units="cm"/>
      <inkml:brushProperty name="height" value="2.1" units="cm"/>
      <inkml:brushProperty name="color" value="#FF0066"/>
      <inkml:brushProperty name="inkEffects" value="pencil"/>
    </inkml:brush>
  </inkml:definitions>
  <inkml:trace contextRef="#ctx0" brushRef="#br0">0 565 16383,'0'-23'0,"0"-3"0,0 12 0,0-5 0,5-6 0,4 9 0,3-13 0,2 12 0,1-13 0,0 4 0,6-5 0,-5 0 0,3 5 0,-3-5 0,0 5 0,3 0 0,-8 2 0,2 5 0,-3-1 0,0 1 0,-1 5 0,0-4 0,0 8 0,0-4 0,-1 6 0,1-1 0,-1 0 0,1 5 0,-1 15 0,-4-4 0,0 13 0,-4-11 0,0-1 0,0 6 0,0-5 0,0 9 0,0-3 0,0 9 0,0 2 0,0 5 0,0 1 0,0-1 0,0 7 0,0 1 0,0 0 0,0 5 0,0-11 0,0 11 0,0-11 0,0 4 0,0-5 0,0-1 0,0-5 0,0 4 0,0-10 0,0 5 0,0-6 0,0 0 0,0-5 0,0 4 0,0-4 0,0 1 0,0 3 0,0-8 0,0 7 0,0-7 0,0 3 0,0-4 0,0 0 0,0 3 0,0-2 0,0 2 0,0-3 0,0-1 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5:09:20.801"/>
    </inkml:context>
    <inkml:brush xml:id="br0">
      <inkml:brushProperty name="width" value="0.35" units="cm"/>
      <inkml:brushProperty name="height" value="2.1" units="cm"/>
      <inkml:brushProperty name="color" value="#FF0066"/>
      <inkml:brushProperty name="inkEffects" value="pencil"/>
    </inkml:brush>
  </inkml:definitions>
  <inkml:trace contextRef="#ctx0" brushRef="#br0">67 1 16383,'27'0'0,"-3"0"0,-11 0 0,-3 0 0,3 0 0,0 0 0,-3 0 0,3 0 0,-4 0 0,-1 4 0,1 0 0,0 5 0,-1-4 0,1 2 0,-1-2 0,-3 3 0,2 1 0,-6-1 0,7 0 0,-7 1 0,6-1 0,-6 1 0,3-1 0,0 1 0,0-1 0,1 1 0,-1-1 0,-4 4 0,0-3 0,0 2 0,0-3 0,0 1 0,-9 8 0,3-2 0,-12 8 0,3-4 0,-5 0 0,1 0 0,0 0 0,4 0 0,-3-4 0,7 3 0,-3-3 0,9 0 0,-3-2 0,3-5 0,0 1 0,-3 0 0,7-1 0,-6 1 0,6-1 0,-8 6 0,8-4 0,-7 3 0,3 0 0,-4-3 0,-1 8 0,1-4 0,0 1 0,-1 2 0,5-7 0,-3 3 0,7-4 0,-7 0 0,8-1 0,-4 1 0,4 3 0,7-7 0,3 2 0,8-7 0,1 5 0,1-4 0,4 3 0,2-4 0,0 0 0,4 0 0,-4 5 0,0-4 0,3 3 0,-3-4 0,0 5 0,-1-4 0,-6 3 0,5-4 0,-8 4 0,7-3 0,-8 2 0,-1-3 0,0 4 0,-6-3 0,1 3 0,3-4 0,-2 0 0,2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3T05:09:23.392"/>
    </inkml:context>
    <inkml:brush xml:id="br0">
      <inkml:brushProperty name="width" value="0.35" units="cm"/>
      <inkml:brushProperty name="height" value="2.1" units="cm"/>
      <inkml:brushProperty name="color" value="#FF0066"/>
      <inkml:brushProperty name="inkEffects" value="pencil"/>
    </inkml:brush>
  </inkml:definitions>
  <inkml:trace contextRef="#ctx0" brushRef="#br0">85 0 16383,'50'0'0,"-5"0"0,-14 0 0,1 0 0,-6 0 0,4 0 0,-5 0 0,1 0 0,-1 0 0,-11 0 0,4 4 0,-4 6 0,1 5 0,-1 4 0,-5 0 0,1 0 0,-1 0 0,1 0 0,0 0 0,-5-5 0,-1 4 0,-4-3 0,0 4 0,0-5 0,0 4 0,0-8 0,0 8 0,0-4 0,0 1 0,0 2 0,0-2 0,-8 0 0,-9 4 0,-3-9 0,-10 10 0,-2-9 0,-1 5 0,-11-5 0,4 0 0,-6-5 0,1-1 0,6-5 0,1 0 0,6 0 0,6 0 0,2 0 0,9 0 0,2 0 0,47 0 0,-15 0 0,43 0 0,-22 0 0,5 0 0,1 0 0,-7 5 0,5 1 0,-11 0 0,5 4 0,-7-5 0,0 6 0,-5-1 0,-1 0 0,-6 4 0,-4 0 0,3 1 0,-8 3 0,3-8 0,-3 8 0,-1-3 0,0-1 0,0 4 0,-4-8 0,0 8 0,-5-9 0,0 5 0,0-6 0,0 5 0,0-3 0,0 8 0,0-8 0,0 8 0,-4-8 0,-11 8 0,-1-7 0,-14 8 0,-2-7 0,-8 3 0,-5-3 0,-1-1 0,-7 1 0,6-1 0,-6-4 0,7-2 0,7-5 0,1 0 0,6 0 0,6 0 0,2 0 0,9 0 0,2 0 0,4 0 0,1 0 0,-1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18:47.921"/>
    </inkml:context>
    <inkml:brush xml:id="br0">
      <inkml:brushProperty name="width" value="0.1" units="cm"/>
      <inkml:brushProperty name="height" value="0.1" units="cm"/>
      <inkml:brushProperty name="color" value="#CC0066"/>
    </inkml:brush>
  </inkml:definitions>
  <inkml:trace contextRef="#ctx0" brushRef="#br0">1 106 24575,'13'0'0,"0"0"0,1 0 0,0 0 0,0 0 0,0 0 0,7 7 0,-5 1 0,5 7 0,1-8 0,-6 6 0,5-12 0,-7 12 0,0-12 0,0 5 0,0 0 0,-1-4 0,1 10 0,0-10 0,0 4 0,0 0 0,0-4 0,0 10 0,0-10 0,0 4 0,0 0 0,-1-4 0,1 4 0,0-1 0,-12-3 0,2-3 0,-16-7 0,4-5 0,-5 0 0,5-1 0,-3 1 0,3-1 0,1 0 0,-5 1 0,3-9 0,-5 6 0,-1-6 0,1 8 0,6 0 0,-4 0 0,4 0 0,0 0 0,-5 6 0,12-5 0,0 17 0,9-3 0,12 13 0,-3 8 0,12-5 0,-5 12 0,7-12 0,-1 12 0,-6-12 0,5 12 0,-14-14 0,7 7 0,-8-8 0,0-7 0,-1 6 0,-5-6 0,4 1 0,-11 3 0,0-10 0,-9 5 0,-5-6 0,-8 0 0,-3 7 0,-7 1 0,-9 8 0,7 0 0,-7 0 0,9 6 0,0-4 0,8 3 0,1-6 0,8-8 0,7 5 0,1-10 0,6 4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18:50.803"/>
    </inkml:context>
    <inkml:brush xml:id="br0">
      <inkml:brushProperty name="width" value="0.1" units="cm"/>
      <inkml:brushProperty name="height" value="0.1" units="cm"/>
      <inkml:brushProperty name="color" value="#CC0066"/>
    </inkml:brush>
  </inkml:definitions>
  <inkml:trace contextRef="#ctx0" brushRef="#br0">200 1 24575,'0'13'0,"0"6"0,0 4 0,0 6 0,0-6 0,0 4 0,0-11 0,0 13 0,-6-13 0,-2 12 0,-1-4 0,-4-1 0,5 6 0,0-13 0,-6 13 0,12-13 0,-5 5 0,1-7 0,4 0 0,-4 0 0,6-1 0,-6-5 0,4 3 0,-4-4 0,6 7 0,-6-1 0,4 9 0,-11-7 0,12 7 0,-5-8 0,-1-1 0,6 1 0,-6 0 0,2-6 0,-3-2 0,1-11 0,-5 3 0,11-10 0,-5 5 0,6-7 0,0 1 0,0 0 0,0-1 0,-6 0 0,4-7 0,-4 5 0,6-13 0,0 5 0,0-7 0,0 8 0,0-7 0,0 14 0,0-5 0,0 7 0,0-1 0,0 2 0,0 11 0,0 9 0,0 8 0,0 4 0,0 2 0,0 3 0,0 15 0,0-6 0,0 16 0,0-16 0,0 6 0,0-8 0,0-7 0,0-3 0,0-7 0,0 0 0,0 0 0,5-7 0,2 0 0,6-7 0,1 0 0,-1 0 0,9 0 0,1 0 0,8 0 0,8 0 0,-6 0 0,15 0 0,-15 0 0,16 0 0,-16 0 0,6 0 0,-15 0 0,-3 0 0,-7 0 0,0 0 0,-6-6 0,-2 5 0,-6-5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18:53.101"/>
    </inkml:context>
    <inkml:brush xml:id="br0">
      <inkml:brushProperty name="width" value="0.1" units="cm"/>
      <inkml:brushProperty name="height" value="0.1" units="cm"/>
      <inkml:brushProperty name="color" value="#CC0066"/>
    </inkml:brush>
  </inkml:definitions>
  <inkml:trace contextRef="#ctx0" brushRef="#br0">1 0 24575,'13'0'0,"7"0"0,3 0 0,8 0 0,-8 0 0,6 0 0,-5 0 0,-1 0 0,6 0 0,-14 0 0,7 0 0,-8 0 0,0 6 0,-1-4 0,1 10 0,0-10 0,0 4 0,0 0 0,0-4 0,0 4 0,0 0 0,0-4 0,0 10 0,0-10 0,-1 4 0,9 0 0,-6-4 0,5 11 0,0-11 0,-5 4 0,6-6 0,-9 6 0,1-5 0,0 5 0,0-6 0,-12 0 0,-9 0 0,-8 0 0,-12 0 0,11 0 0,-6 0 0,8-6 0,0 5 0,0-6 0,7 1 0,1 4 0,6-4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18:55.778"/>
    </inkml:context>
    <inkml:brush xml:id="br0">
      <inkml:brushProperty name="width" value="0.1" units="cm"/>
      <inkml:brushProperty name="height" value="0.1" units="cm"/>
      <inkml:brushProperty name="color" value="#CC0066"/>
    </inkml:brush>
  </inkml:definitions>
  <inkml:trace contextRef="#ctx0" brushRef="#br0">58 1 24575,'0'19'0,"0"-4"0,0 13 0,0-13 0,7 7 0,-6-8 0,5 0 0,1 0 0,-6-1 0,11 1 0,-10-1 0,3 0 0,-5 1 0,-6 0 0,-2 0 0,0 0 0,-4-1 0,4-5 0,-6 5 0,6-6 0,-5 1 0,12 4 0,-12-10 0,12 3 0,-6-5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3:56:59.099"/>
    </inkml:context>
    <inkml:brush xml:id="br0">
      <inkml:brushProperty name="width" value="0.2" units="cm"/>
      <inkml:brushProperty name="height" value="1.2" units="cm"/>
      <inkml:brushProperty name="color" value="#FFFFFF"/>
      <inkml:brushProperty name="inkEffects" value="pencil"/>
    </inkml:brush>
  </inkml:definitions>
  <inkml:trace contextRef="#ctx0" brushRef="#br0">2270 1 16383,'-38'0'0,"4"0"0,19 0 0,-3 0 0,4 0 0,-1 0 0,2 0 0,0 0 0,3 0 0,-4 4 0,6-3 0,-1 6 0,0-6 0,1 3 0,-1 0 0,0-3 0,1 3 0,-1-1 0,1-2 0,-1 3 0,0-4 0,0 4 0,1-3 0,-1 3 0,0 0 0,-4-3 0,3 6 0,-3-6 0,4 3 0,0 0 0,0-3 0,1 3 0,-1-1 0,0-2 0,1 7 0,-1-3 0,1 3 0,-1-3 0,4 2 0,-2-2 0,2 0 0,-8 6 0,3-9 0,-2 10 0,3-11 0,4 6 0,-3-6 0,4 7 0,-5-7 0,0 6 0,0-2 0,1 0 0,-1 3 0,0-7 0,0 6 0,1-2 0,-1 4 0,0-5 0,4 4 0,-2-7 0,2 7 0,-4-4 0,0 1 0,0 3 0,1-3 0,-1 3 0,0 1 0,-4 0 0,3 0 0,-3 0 0,-1 0 0,4-1 0,-3 1 0,-1 0 0,5 0 0,-5 0 0,5 0 0,1-1 0,-1 1 0,0 0 0,1-1 0,-5 5 0,3 0 0,-6 0 0,10 0 0,-6-5 0,7 1 0,-3 0 0,-1-1 0,0 1 0,0 0 0,1-1 0,-1 1 0,4-1 0,-3 1 0,3 0 0,-3-1 0,-1 1 0,0-1 0,4 1 0,-2-4 0,2 2 0,-4-6 0,0 7 0,1-7 0,-1 7 0,0-4 0,0 1 0,1 3 0,-6-7 0,4 6 0,-3-2 0,-1 4 0,5-4 0,-9 4 0,8-4 0,-8 0 0,8 2 0,-8-1 0,3-2 0,-4 5 0,4-8 0,-3 7 0,-5-2 0,-2 7 0,-12-2 0,12-2 0,2-1 0,5-7 0,8 6 0,-4-6 0,1 7 0,3-7 0,-3 7 0,-1-7 0,4 7 0,-8-7 0,8 7 0,-8-3 0,8 4 0,-8-4 0,9 2 0,-9-1 0,8-1 0,-8 3 0,8-3 0,-4 0 0,6 3 0,-6-7 0,4 6 0,-3-2 0,-1 4 0,5-4 0,-5 3 0,1-3 0,3 4 0,-3 0 0,-1 0 0,4 4 0,-8-2 0,3 7 0,0-3 0,-3 0 0,7 3 0,-2-8 0,-1 16 0,-5-10 0,0 15 0,0-11 0,6-2 0,4-5 0,-1 1 0,2-5 0,-2 5 0,2-6 0,-1 1 0,0 4 0,4-3 0,-3 3 0,3-4 0,-4-1 0,0 1 0,0 4 0,0-3 0,4 3 0,-3-4 0,3 4 0,-4-3 0,4 3 0,-3 0 0,3-3 0,-4 3 0,4 1 0,-3-4 0,7 3 0,-7-5 0,3 1 0,1 0 0,0-1 0,0 1 0,3-1 0,-7 1 0,7 0 0,-3-1 0,4 1 0,-4 3 0,3-2 0,-3 7 0,1-7 0,2 3 0,-3 0 0,4 1 0,0-1 0,0 1 0,-4-6 0,3 1 0,-3-1 0,4 1 0,0 0 0,-4-1 0,3 1 0,-3-1 0,4 1 0,0-1 0,0 1 0,-4 0 0,3-1 0,-2 1 0,3-1 0,-4 1 0,3-1 0,-3 1 0,4 0 0,-4-5 0,3 4 0,-3-3 0,4 4 0,0-1 0,0 1 0,-4-1 0,3 1 0,-3-1 0,4 1 0,0-1 0,0 1 0,0-1 0,0 1 0,0-1 0,0 0 0,0 0 0,0 0 0,0 0 0,-4 1 0,3-1 0,-2 1 0,3 4 0,0-3 0,0 3 0,0-4 0,0 4 0,0-3 0,0 3 0,0-5 0,0 6 0,0-5 0,0 5 0,0-6 0,0 5 0,0 2 0,0-1 0,0 4 0,0-8 0,0 8 0,0-9 0,0 9 0,0-3 0,0 4 0,0-5 0,0 4 0,3-8 0,-2 3 0,7 0 0,-6-3 0,6 3 0,-7-4 0,7 4 0,-7-3 0,7 3 0,-3 1 0,4 0 0,-4 0 0,4 4 0,-4-3 0,5 4 0,-1-5 0,0 4 0,0-3 0,0-1 0,1 4 0,-1-4 0,0 1 0,0 2 0,0-7 0,0 3 0,0 1 0,0-4 0,0 3 0,0-5 0,-1 1 0,1 0 0,-1-1 0,1 1 0,0-1 0,-1 1 0,-3 0 0,3-1 0,-4 1 0,5-1 0,-4 1 0,2 0 0,-2-5 0,0 4 0,2-7 0,-2 7 0,4-4 0,-4 5 0,2-4 0,-2 2 0,0-2 0,3 0 0,-4 3 0,1-4 0,3 1 0,-7 3 0,6-7 0,-2 6 0,0-2 0,2 0 0,-2 2 0,4-2 0,-4 4 0,2-1 0,-2-3 0,4 3 0,-1-3 0,1 3 0,-4 1 0,2-4 0,-2 2 0,4-2 0,-1 4 0,1-1 0,0 1 0,-1 0 0,1-1 0,-1 1 0,1 0 0,0-1 0,-1 1 0,1-1 0,0 1 0,4 0 0,-3 0 0,3 0 0,0 4 0,-3-3 0,3 3 0,0-4 0,-2 4 0,7-2 0,-4 3 0,1-5 0,3 0 0,-8 5 0,8-4 0,-3 4 0,4-5 0,-5 1 0,4-1 0,-4 0 0,1 0 0,3 1 0,-4 3 0,5-2 0,-4 2 0,2-4 0,-2 1 0,4 3 0,0-2 0,-5 2 0,4-3 0,-3 3 0,-1-3 0,4 4 0,-8-5 0,8 0 0,-8 0 0,3 0 0,-5-1 0,1-3 0,0 3 0,-1-3 0,1 3 0,-1-3 0,6 3 0,-4-7 0,7 8 0,-2-4 0,4 4 0,-5-3 0,4 2 0,-3-7 0,4 8 0,0-8 0,5 7 0,-4-2 0,10 0 0,-9 2 0,9-2 0,-4-1 0,0 4 0,4-3 0,-10-1 0,10 4 0,-10-8 0,10 9 0,-9-9 0,3 8 0,-5-8 0,0 7 0,0-7 0,0 4 0,-4-5 0,3 4 0,-4-3 0,1 3 0,2-4 0,-2 0 0,-1 0 0,4 0 0,-3 4 0,-1-3 0,4 4 0,-8-5 0,8 0 0,-9 4 0,9-4 0,-8 4 0,8 1 0,-4-4 0,5 3 0,0 0 0,-4-3 0,3 3 0,-4-4 0,5 4 0,0-2 0,-4 6 0,2-7 0,-7 6 0,8-6 0,-3 3 0,-1 0 0,4-3 0,-4 3 0,1-1 0,3-2 0,-4 3 0,5-4 0,-5 4 0,4-3 0,-3 3 0,4-4 0,0 0 0,0 0 0,0 0 0,0 0 0,0 0 0,0 0 0,0 0 0,0 0 0,0 0 0,-5 0 0,4 0 0,-3 0 0,4 0 0,-5 0 0,4 0 0,-4 0 0,1 0 0,3 0 0,-4 0 0,5 0 0,-4 0 0,3 0 0,-4-5 0,5 4 0,5-8 0,-3 4 0,3-5 0,-5 0 0,6 5 0,-5-4 0,5 4 0,-1-5 0,-3 0 0,9 0 0,-10 0 0,10-1 0,-9 2 0,3-1 0,-5-4 0,0 3 0,0 1 0,0 2 0,0 2 0,0-3 0,-4 0 0,3-1 0,-4 1 0,1-1 0,2 1 0,-7 4 0,8-4 0,-8 4 0,3-4 0,0 4 0,-3-2 0,3 6 0,1-8 0,-5 8 0,5-7 0,-1 7 0,-3-6 0,7 1 0,-7 1 0,8-3 0,-8 7 0,8-8 0,-4 8 0,5-8 0,6 4 0,-5-1 0,5-3 0,-6 8 0,0-7 0,0 6 0,5-7 0,-3 4 0,3-1 0,-5 2 0,0 0 0,-4 3 0,3-4 0,-4 1 0,0 3 0,0-3 0,-1 4 0,-3-4 0,8 3 0,-9-3 0,5 4 0,-6-4 0,5 3 0,-3-3 0,3 4 0,-4-4 0,4 3 0,-3-3 0,3 4 0,1 0 0,-5-4 0,5 4 0,-1-4 0,-3 4 0,7 0 0,-7-4 0,4 3 0,-6-3 0,1 4 0,4 0 0,-3 0 0,3-4 0,-4 3 0,-1-3 0,5 4 0,-3 0 0,3 0 0,1 0 0,-5 0 0,9 0 0,-8 0 0,3 0 0,-4-4 0,0 3 0,-1-3 0,6 4 0,-5 0 0,5 0 0,-6 0 0,1 0 0,4 0 0,-3 0 0,3 0 0,-4 0 0,-1 0 0,5 0 0,-3 0 0,3 0 0,-4 0 0,0 0 0,-1 0 0,0 0 0,0 0 0,0 0 0,1 0 0,4 0 0,-3 0 0,13 0 0,-7 0 0,8 0 0,-5 0 0,0 0 0,6 0 0,-5 0 0,5 0 0,-6 0 0,-5 0 0,4 0 0,-3 0 0,4 0 0,-5 0 0,4 0 0,-4 0 0,1 0 0,-2 0 0,0 0 0,-3 0 0,3 0 0,-4 0 0,-1 0 0,1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28:18.792"/>
    </inkml:context>
    <inkml:brush xml:id="br0">
      <inkml:brushProperty name="width" value="0.1" units="cm"/>
      <inkml:brushProperty name="height" value="0.1" units="cm"/>
    </inkml:brush>
  </inkml:definitions>
  <inkml:trace contextRef="#ctx0" brushRef="#br0">183 0 24575,'0'21'0,"0"-3"0,0-4 0,0 16 0,0-12 0,0 12 0,0-8 0,0 1 0,0 0 0,0 6 0,0-6 0,0 1 0,0-3 0,0-7 0,0 0 0,0 0 0,0 0 0,0 0 0,0 0 0,0 0 0,0 0 0,0-1 0,0 1 0,0-1 0,0 1 0,0-1 0,0 1 0,0 8 0,0-7 0,0 14 0,0-13 0,0 13 0,0-13 0,0 5 0,0-7 0,0 8 0,0-7 0,0 7 0,0-8 0,0 0 0,0 0 0,0 0 0,0-1 0,0 1 0,0 0 0,0 0 0,0 0 0,0 7 0,0-5 0,0 5 0,0-7 0,0 0 0,0 0 0,0 0 0,0 0 0,0 0 0,0-1 0,0 1 0,0 0 0,0 0 0,0 0 0,0 0 0,0 0 0,0 0 0,0-1 0,0 1 0,0 0 0,0 0 0,0 0 0,0 0 0,0 0 0,0 0 0,0 0 0,0-1 0,0 1 0,0-13 0,-6-2 0,4-12 0,-10-1 0,4 0 0,-6 0 0,0 6 0,6-5 0,-5 5 0,6-6 0,-8 0 0,1 6 0,7-4 0,-6 4 0,5-6 0,0-1 0,-4 8 0,10-6 0,-4 5 0,0 0 0,5-4 0,-5 5 0,6 5 0,6 10 0,2 7 0,5 5 0,1-6 0,1 8 0,0 1 0,7 1 0,-5 5 0,5-13 0,-8 6 0,1-1 0,-1-5 0,0 5 0,0-7 0,0 0 0,-6 0 0,4 0 0,-5-7 0,1 5 0,-2-16 0,-6 2 0,0-11 0,0-1 0,0 0 0,0-8 0,6 6 0,2-13 0,7 5 0,0-7 0,-6 0 0,4 8 0,-5 1 0,-1 8 0,5 0 0,-10 0 0,4 7 0,-6 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28:20.789"/>
    </inkml:context>
    <inkml:brush xml:id="br0">
      <inkml:brushProperty name="width" value="0.1" units="cm"/>
      <inkml:brushProperty name="height" value="0.1" units="cm"/>
    </inkml:brush>
  </inkml:definitions>
  <inkml:trace contextRef="#ctx0" brushRef="#br0">1 1 24575,'0'13'0,"0"0"0,0 8 0,0-5 0,0 5 0,0 1 0,0-7 0,0 14 0,0-13 0,0 6 0,0-1 0,0-5 0,0 5 0,0 1 0,0-7 0,0 7 0,0-8 0,6 0 0,-4 7 0,4-5 0,-6 5 0,6-7 0,-5 0 0,6 0 0,-7 8 0,0-7 0,0 7 0,0-8 0,0 7 0,0-5 0,0 5 0,0-7 0,0 0 0,0 0 0,0 0 0,0 0 0,0-1 0,0 1 0,0-1 0,0 1 0,6-7 0,-5 6 0,6-5 0,-7 6 0,0-1 0,0 1 0,6 0 0,-5 0 0,6 0 0,-7-1 0,-6-6 0,-2-7 0,1-2 0,1-4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28:23.040"/>
    </inkml:context>
    <inkml:brush xml:id="br0">
      <inkml:brushProperty name="width" value="0.1" units="cm"/>
      <inkml:brushProperty name="height" value="0.1" units="cm"/>
    </inkml:brush>
  </inkml:definitions>
  <inkml:trace contextRef="#ctx0" brushRef="#br0">0 0 24575,'21'14'0,"-6"0"0,7 0 0,-8 7 0,0-5 0,1 6 0,-1-8 0,0-7 0,-7 6 0,6-12 0,-6 11 0,6-11 0,0 11 0,1-4 0,-1 6 0,1 0 0,0 0 0,0-7 0,0 6 0,0-12 0,0 12 0,0-12 0,-6 0 0,-2-8 0,-6-6 0,0-7 0,6 11 0,2-10 0,0 11 0,5-13 0,-5 5 0,6-6 0,0 8 0,-7 0 0,-1 1 0,-6 0 0,6 5 0,-4 2 0,4 6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28:27.275"/>
    </inkml:context>
    <inkml:brush xml:id="br0">
      <inkml:brushProperty name="width" value="0.1" units="cm"/>
      <inkml:brushProperty name="height" value="0.1" units="cm"/>
    </inkml:brush>
  </inkml:definitions>
  <inkml:trace contextRef="#ctx0" brushRef="#br0">232 0 24575,'0'13'0,"0"0"0,0 9 0,0 1 0,0 8 0,0 0 0,0 0 0,0-1 0,7 1 0,1 0 0,1 0 0,4-1 0,-11 1 0,12 0 0,-13 0 0,13-8 0,-13 6 0,12-6 0,-5 0 0,0 6 0,4-13 0,-10 5 0,4-7 0,0 0 0,-4 0 0,10 0 0,-10 0 0,4 0 0,-6 0 0,6-6 0,-4 4 0,4-4 0,0 0 0,-4 4 0,4-4 0,0 6 0,-4 0 0,10-1 0,-10 1 0,10 0 0,-11-1 0,11 1 0,-11-1 0,12 1 0,-12 0 0,11-1 0,-10 1 0,10 0 0,-10 0 0,4 0 0,-6 0 0,-6-7 0,-2-1 0,-5-6 0,-9 0 0,-1-7 0,-8 6 0,0-6 0,0 7 0,0-7 0,7 5 0,-5-12 0,5 12 0,1-11 0,1 5 0,1 0 0,5-4 0,-14 3 0,14 1 0,-5-5 0,7 5 0,-1-6 0,1 6 0,0-4 0,0 10 0,6-10 0,8 10 0,7 2 0,14 8 0,2 7 0,8 0 0,0 1 0,9 0 0,-7 6 0,6-4 0,-15 4 0,4-7 0,-12-1 0,6 1 0,-8-1 0,0-7 0,-1 0 0,-5-13 0,3 5 0,-3-11 0,5 10 0,1-11 0,0 12 0,0-11 0,-1 10 0,0-4 0,0 6 0,1 0 0,0 0 0,0 0 0,-1 0 0,1 6 0,-1 2 0,-5 5 0,3-6 0,-9-7 0,3-8 0,-5-5 0,0-1 0,7-8 0,2-2 0,5 1 0,2-6 0,5 5 0,-4-7 0,5 8 0,-7-6 0,-1 13 0,1 0 0,-7 4 0,4 10 0,-11-10 0,6 4 0,-7-5 0,0 6 0,0 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33:57.590"/>
    </inkml:context>
    <inkml:brush xml:id="br0">
      <inkml:brushProperty name="width" value="0.1" units="cm"/>
      <inkml:brushProperty name="height" value="0.1" units="cm"/>
      <inkml:brushProperty name="color" value="#CC0066"/>
    </inkml:brush>
  </inkml:definitions>
  <inkml:trace contextRef="#ctx0" brushRef="#br0">0 459 24575,'6'-20'0,"2"5"0,6-5 0,-6-1 0,4 5 0,-4-14 0,0 14 0,5-5 0,-11-1 0,10 6 0,-10-5 0,10 6 0,-10 1 0,10 0 0,-10 0 0,4 0 0,0 6 0,-4-4 0,10 4 0,-11-6 0,12 6 0,-12-5 0,12 6 0,-12-7 0,12-1 0,-6 2 0,1-1 0,4 0 0,-11 0 0,12 0 0,-12 12 0,5 3 0,-6 12 0,0 0 0,0 0 0,0 1 0,0-1 0,0 1 0,0 7 0,0 3 0,0-1 0,0 6 0,0-6 0,0 8 0,0-8 0,0 6 0,0-6 0,0 0 0,0 6 0,0-13 0,0 13 0,0-13 0,0 5 0,0 1 0,0-7 0,0 7 0,0-8 0,0 0 0,0-1 0,0 1 0,0 0 0,0-6 0,0-3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34:01.634"/>
    </inkml:context>
    <inkml:brush xml:id="br0">
      <inkml:brushProperty name="width" value="0.1" units="cm"/>
      <inkml:brushProperty name="height" value="0.1" units="cm"/>
      <inkml:brushProperty name="color" value="#CC0066"/>
    </inkml:brush>
  </inkml:definitions>
  <inkml:trace contextRef="#ctx0" brushRef="#br0">0 0 24575,'13'0'0,"1"0"0,0 0 0,-1 0 0,1 0 0,0 0 0,0 0 0,0 0 0,0 0 0,0 0 0,-1 6 0,0 1 0,0 6 0,-5 1 0,-3-1 0,2 1 0,-6 0 0,11 0 0,-10 0 0,3-1 0,-5 1 0,0 0 0,0-1 0,0 1 0,0-1 0,0 1 0,0-1 0,0 1 0,0-1 0,0 0 0,0 0 0,0 0 0,0 1 0,0 0 0,0 0 0,-6 0 0,5 0 0,-12 0 0,5-6 0,-6 4 0,6-4 0,-4 6 0,4-7 0,0 6 0,-4-6 0,4 7 0,0-1 0,-4 1 0,5-1 0,-1 0 0,-4-5 0,16-3 0,-2-5 0,11 0 0,1 0 0,0 0 0,8 0 0,1 0 0,8 0 0,-1 0 0,-6 0 0,5 0 0,-6 0 0,0 0 0,-1 0 0,-1 0 0,-5 0 0,5 0 0,-7 0 0,0 0 0,0 0 0,0 0 0,0 0 0,-1 0 0,1 0 0,-1 0 0,0 0 0,0 0 0,0 0 0,0 0 0,0 0 0,-6 0 0,-1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34:05.121"/>
    </inkml:context>
    <inkml:brush xml:id="br0">
      <inkml:brushProperty name="width" value="0.1" units="cm"/>
      <inkml:brushProperty name="height" value="0.1" units="cm"/>
      <inkml:brushProperty name="color" value="#CC0066"/>
    </inkml:brush>
  </inkml:definitions>
  <inkml:trace contextRef="#ctx0" brushRef="#br0">127 0 24575,'20'0'0,"-2"0"0,-4 0 0,0 0 0,0 0 0,0 0 0,0 0 0,0 0 0,0 0 0,7 7 0,-5 1 0,5 7 0,-7-1 0,0-1 0,0-5 0,-6 4 0,4-4 0,-10 6 0,10-7 0,-11 5 0,6-4 0,-7 5 0,0 0 0,0 0 0,0 0 0,0 0 0,0 0 0,-14 0 0,4 1 0,-11-6 0,-1 5 0,6-5 0,-13 1 0,13-3 0,-6 0 0,8-4 0,0 4 0,6 0 0,-4-4 0,4 4 0,-6 0 0,0-5 0,7 12 0,-6-12 0,5 6 0,-6-2 0,12-3 0,4 4 0,11-6 0,8 0 0,3 0 0,-1 0 0,6 0 0,-6 0 0,1 0 0,5 0 0,-14 0 0,7 0 0,-8 0 0,0 6 0,0 1 0,-1 1 0,1 4 0,0-4 0,0 6 0,-7-1 0,5 1 0,-10-1 0,4 1 0,-6-1 0,0 1 0,0-1 0,0 1 0,0 0 0,0 0 0,0 0 0,0 0 0,0 0 0,0 0 0,0 0 0,0-1 0,0 1 0,0 0 0,0 0 0,-6 0 0,5 0 0,-11-7 0,-4 6 0,0-11 0,-13 11 0,13-11 0,-13 5 0,6-7 0,-8 0 0,0 0 0,0 0 0,0 0 0,0 0 0,7 0 0,3 0 0,-1 0 0,6 0 0,-5 0 0,7 0 0,0 0 0,0 0 0,1 0 0,6 0 0,1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34:07.314"/>
    </inkml:context>
    <inkml:brush xml:id="br0">
      <inkml:brushProperty name="width" value="0.1" units="cm"/>
      <inkml:brushProperty name="height" value="0.1" units="cm"/>
      <inkml:brushProperty name="color" value="#CC0066"/>
    </inkml:brush>
  </inkml:definitions>
  <inkml:trace contextRef="#ctx0" brushRef="#br0">1 0 24575,'0'21'0,"0"-6"0,0 14 0,0 3 0,0 1 0,0 7 0,0-10 0,0 1 0,0 0 0,0 0 0,0 0 0,0-8 0,0-2 0,0-7 0,0 0 0,0 0 0,0 0 0,0-1 0,5-5 0,3-2 0,5-6 0,9 0 0,10 0 0,1-7 0,15 5 0,-6-12 0,9 4 0,-1 1 0,-8-6 0,7 13 0,-16-11 0,6 11 0,-8-12 0,0 12 0,-8-5 0,-2 7 0,-7 0 0,0 0 0,0 0 0,0 0 0,-7 0 0,-1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34:08.902"/>
    </inkml:context>
    <inkml:brush xml:id="br0">
      <inkml:brushProperty name="width" value="0.1" units="cm"/>
      <inkml:brushProperty name="height" value="0.1" units="cm"/>
      <inkml:brushProperty name="color" value="#CC0066"/>
    </inkml:brush>
  </inkml:definitions>
  <inkml:trace contextRef="#ctx0" brushRef="#br0">63 1 24575,'0'5'0,"0"-1"0,0 23 0,0-11 0,0 5 0,0-7 0,0 7 0,0-5 0,0 13 0,0-6 0,0 8 0,0-7 0,0 5 0,0-6 0,0 0 0,0 6 0,0-13 0,-14 13 0,10-13 0,-9 13 0,13-14 0,0 14 0,-7-5 0,5-1 0,-5 6 0,7-6 0,0 0 0,0-1 0,-7-1 0,5-5 0,-4 5 0,6-7 0,0 0 0,0 0 0,0-1 0,0-5 0,0-2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41:52.735"/>
    </inkml:context>
    <inkml:brush xml:id="br0">
      <inkml:brushProperty name="width" value="0.025" units="cm"/>
      <inkml:brushProperty name="height" value="0.025" units="cm"/>
    </inkml:brush>
  </inkml:definitions>
  <inkml:trace contextRef="#ctx0" brushRef="#br0">136 0 24575,'0'13'0,"0"17"0,0-4 0,0 27 0,0-19 0,0 19 0,0-27 0,0 21 0,0-13 0,0 8 0,0 6 0,0-15 0,0 7 0,0 0 0,0-7 0,0 15 0,0-6 0,0 8 0,0-8 0,0 7 0,0-8 0,0 10 0,0-9 0,8 6 0,-6-6 0,5 0 0,0 6 0,-5-6 0,6-1 0,-1 8 0,-5-16 0,13 15 0,-13-15 0,12 7 0,-12-9 0,12 0 0,-12 0 0,11-1 0,-11 1 0,11-8 0,-11 6 0,4-13 0,0 6 0,-5-8 0,6-1 0,-2-5 0,-3 3 0,10-3 0,-11 5 0,12 1 0,-12-1 0,6 1 0,-1-6 0,-10-8 0,2-2 0,-19-10 0,5 4 0,-13-1 0,13-3 0,-13 3 0,13-5 0,-13 5 0,13-3 0,-6 4 0,8 0 0,0-4 0,0 10 0,0-10 0,0 4 0,0 0 0,0-3 0,1 9 0,5-10 0,3 16 0,11-3 0,2 20 0,7 2 0,0 8 0,8 8 0,-5-6 0,12 7 0,-13-9 0,12-1 0,-11 1 0,4 0 0,-7 0 0,1 0 0,6-7 0,-5 5 0,5-13 0,-8 6 0,0-9 0,0 1 0,-6 0 0,4 0 0,-5-6 0,1-8 0,-3-13 0,-5-10 0,0 2 0,0-9 0,0 7 0,0-17 0,0 7 0,7-7 0,2 9 0,6 7 0,0-5 0,-7 13 0,5-5 0,-12 7 0,6-1 0,-1 8 0,-5-6 0,5 12 0,-6-5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3:57:01.462"/>
    </inkml:context>
    <inkml:brush xml:id="br0">
      <inkml:brushProperty name="width" value="0.2" units="cm"/>
      <inkml:brushProperty name="height" value="1.2" units="cm"/>
      <inkml:brushProperty name="color" value="#FFFFFF"/>
      <inkml:brushProperty name="inkEffects" value="pencil"/>
    </inkml:brush>
  </inkml:definitions>
  <inkml:trace contextRef="#ctx0" brushRef="#br0">0 40 16383,'24'0'0,"4"0"0,-2 0 0,5 0 0,0 0 0,7 0 0,8 0 0,-5 0 0,10 0 0,-4 0 0,0 0 0,6 0 0,-8 0 0,8 0 0,-6 0 0,13 0 0,-13 0 0,6 0 0,0 0 0,-6 0 0,6 0 0,-8 0 0,1 0 0,-1 0 0,-5 0 0,4 0 0,-12 0 0,6 0 0,-7 0 0,1 0 0,-1 0 0,-5 0 0,-2 0 0,1 0 0,-5-4 0,5 2 0,-6-2 0,6 4 0,-5-4 0,4 3 0,1-4 0,-5 5 0,5-4 0,-1 3 0,-3-3 0,3 4 0,1-5 0,1 4 0,0-4 0,3 5 0,-8 0 0,3 0 0,1 0 0,-5 0 0,10 0 0,-9 0 0,9 0 0,-10 0 0,10 0 0,-4 0 0,0 0 0,4 0 0,-4 0 0,-1 0 0,5 0 0,-4 0 0,6 0 0,-6 0 0,3 0 0,-3 0 0,6 0 0,-1 0 0,0 0 0,1 0 0,-1 0 0,7 0 0,-5 0 0,4 0 0,1 0 0,-5 0 0,4 0 0,1 0 0,-5 0 0,5 0 0,-1 0 0,-4 0 0,5 0 0,-7 0 0,-5 0 0,4 0 0,-9 4 0,8-2 0,-8 6 0,3-3 0,-5 5 0,1-5 0,-1 4 0,-5-8 0,-1 7 0,-4-7 0,0 3 0,-1-1 0,-3-2 0,-2 3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41:55.759"/>
    </inkml:context>
    <inkml:brush xml:id="br0">
      <inkml:brushProperty name="width" value="0.025" units="cm"/>
      <inkml:brushProperty name="height" value="0.025" units="cm"/>
    </inkml:brush>
  </inkml:definitions>
  <inkml:trace contextRef="#ctx0" brushRef="#br0">716 1 24575,'0'29'0,"0"-12"0,0 21 0,0-6 0,0 10 0,0 0 0,0 6 0,0-6 0,0 9 0,0 9 0,0-15 0,0 14 0,0-18 0,0 10 0,0 10 0,0-8 0,0 18 0,0-18 0,0 8 0,0 0 0,-15-8 0,11 18 0,-19-18 0,21 8 0,-13 0 0,13-8 0,-14 8 0,14-10 0,-13 0 0,13-10 0,-6 8 0,8-8 0,-7 1 0,5 6 0,-12-6 0,12 9 0,-13-1 0,13 1 0,-13-1 0,5 1 0,1-1 0,-6 1 0,13 0 0,-14-1 0,6 11 0,-7-7 0,-1 6 0,2-18 0,6 7 0,-4-7 0,5-1 0,-15 8 0,6-16 0,-6 6 0,9-8 0,-1 0 0,1 0 0,0-8 0,-1 6 0,2-13 0,-1 5 0,1-7 0,6 0 0,-5-6 0,12 4 0,-11-10 0,5 4 0,-6-12 0,6-1 0,-6-14 0,5 5 0,-8-22 0,1 12 0,-1-14 0,0 0 0,0 7 0,0-7 0,0 9 0,7 8 0,-4 1 0,11 8 0,-4 0 0,6 11 0,0 5 0,0 11 0,0 17 0,0-4 0,0 13 0,0 1 0,0-7 0,8 15 0,-6-15 0,5-1 0,-7-3 0,0-13 0,0 5 0,0-7 0,0 0 0,6-7 0,-4 5 0,10-11 0,-5 10 0,6-3 0,0 5 0,1 1 0,0 0 0,1 7 0,-1 2 0,2 8 0,-1-7 0,0 5 0,-1-14 0,-6 7 0,5-9 0,-12 1 0,5-12 0,0-3 0,2-12 0,13-2 0,-6 1 0,14-1 0,-13 1 0,5-1 0,-7 1 0,0 6 0,0-5 0,0 6 0,0-1 0,-6-4 0,4 10 0,-11-9 0,6 9 0,-7-3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41:59.108"/>
    </inkml:context>
    <inkml:brush xml:id="br0">
      <inkml:brushProperty name="width" value="0.025" units="cm"/>
      <inkml:brushProperty name="height" value="0.025" units="cm"/>
    </inkml:brush>
  </inkml:definitions>
  <inkml:trace contextRef="#ctx0" brushRef="#br0">834 0 24575,'0'13'0,"0"8"0,0 3 0,0 15 0,0-6 0,0 7 0,0 0 0,0-7 0,0 15 0,0-6 0,0 8 0,0 1 0,0-10 0,0 18 0,0-15 0,0 27 0,0-17 0,0 6 0,0-9 0,0 21 0,0-16 0,-16 27 0,12-20 0,-13 11 0,9 11 0,-3-8 0,-8 8 0,8-11 0,-5-1 0,14-10 0,-15 9 0,15-19 0,-14 18 0,14-27 0,-6 15 0,-1-8 0,7 3 0,-13 6 0,13-10 0,-6 1 0,0 10 0,6-8 0,-14 8 0,14-1 0,-5 3 0,7 1 0,-9 7 0,7-18 0,-6 18 0,8-8 0,0 1 0,0-3 0,0-1 0,0-7 0,0 8 0,0-10 0,0 0 0,0-10 0,0 8 0,0-16 0,0-1 0,0-3 0,0-14 0,0 7 0,0-8 0,-6-7 0,-1 0 0,-6-7 0,0-7 0,-1-8 0,-1-1 0,-7-13 0,-3-3 0,-6-2 0,-3-14 0,-8 4 0,7 1 0,-18-10 0,18 11 0,-18-13 0,17 4 0,0-2 0,5 11 0,13 2 0,-11 9 0,18 7 0,-9 3 0,19 7 0,-12 0 0,12 0 0,6 18 0,20 8 0,7 25 0,19 8 0,-6 8 0,1 1 0,-4-11 0,-10-3 0,-8-9 0,-2-8 0,-8-2 0,0-7 0,0 0 0,-7 0 0,0-1 0,-1-5 0,-5-8 0,19-8 0,-10-6 0,19-2 0,-6 1 0,0 1 0,6-2 0,-13 8 0,5-5 0,-7 11 0,0-4 0,0 6 0,0 0 0,0 0 0,-6-6 0,-2-7 0,-6-2 0,0-12 0,13 3 0,-2-16 0,19 7 0,-4-16 0,13 15 0,-11-6 0,10 7 0,-14 9 0,-1 2 0,-2 8 0,-7 6 0,-6-5 0,4 12 0,-10 6 0,4 11 0,-6 12 0,-8 12 0,-1-7 0,-15 15 0,6-6 0,-7 9 0,0-1 0,7-8 0,1-2 0,4-17 0,5 6 0,-7-13 0,7 5 0,-5-7 0,5 8 0,-6-7 0,5 7 0,-4-8 0,12 0 0,-12 0 0,6-1 0,-1-5 0,2-3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42:16.485"/>
    </inkml:context>
    <inkml:brush xml:id="br0">
      <inkml:brushProperty name="width" value="0.025" units="cm"/>
      <inkml:brushProperty name="height" value="0.025" units="cm"/>
    </inkml:brush>
  </inkml:definitions>
  <inkml:trace contextRef="#ctx0" brushRef="#br0">1002 1 24575,'-14'0'0,"1"0"0,-1 6 0,0 2 0,-8 6 0,6 0 0,-6 1 0,1 0 0,4 6 0,-5-4 0,0 5 0,5-1 0,-12-4 0,12 5 0,-12 0 0,13-6 0,-13 13 0,6-6 0,-1 0 0,-5-1 0,6 0 0,-8 2 0,7-1 0,-5 6 0,6-13 0,-8 13 0,0-12 0,0 12 0,0-11 0,0 10 0,7-11 0,-5 5 0,13-8 0,-5 0 0,7 0 0,6 0 0,-4 0 0,10-12 0,-4-4 0,6-11 0,0-1 0,0 0 0,0 0 0,0-7 0,0 5 0,0-13 0,0 13 0,0-14 0,0 14 0,0-13 0,0 13 0,0-5 0,0 7 0,0-1 0,0 1 0,0 1 0,0-1 0,0 12 0,0 11 0,-7 14 0,-2 16 0,-8 3 0,0 9 0,8 0 0,-7-1 0,8-8 0,-9-2 0,9-10 0,-6 1 0,12 0 0,-5-8 0,7-2 0,-6 1 0,4-6 0,-5 5 0,1-7 0,4 0 0,-4-1 0,6 1 0,-6 0 0,4 0 0,-4 0 0,6 0 0,0-1 0,6-5 0,9-3 0,7-5 0,18-7 0,-7 5 0,15-6 0,-6 1 0,0 5 0,6-13 0,-6 13 0,0-6 0,6 1 0,-14-2 0,5-1 0,-8-3 0,0 4 0,0 0 0,-8-4 0,6 11 0,-13-10 0,5 10 0,-7-4 0,0 0 0,-6 4 0,-2-4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42:19.215"/>
    </inkml:context>
    <inkml:brush xml:id="br0">
      <inkml:brushProperty name="width" value="0.025" units="cm"/>
      <inkml:brushProperty name="height" value="0.025" units="cm"/>
    </inkml:brush>
  </inkml:definitions>
  <inkml:trace contextRef="#ctx0" brushRef="#br0">502 1 24575,'-14'6'0,"-7"2"0,5 14 0,-6-6 0,7 6 0,1-8 0,-1 7 0,1-5 0,-1 5 0,1-7 0,0 0 0,6 7 0,-4-5 0,4 5 0,0-7 0,-4 0 0,4 0 0,0 7 0,-5-5 0,5 13 0,-7-6 0,0 1 0,0 5 0,0-6 0,6 0 0,-5 6 0,6-13 0,0 5 0,1-7 0,1 0 0,5-12 0,-6-3 0,7-12 0,0-7 0,0 4 0,0-12 0,0 5 0,0-17 0,0-2 0,0-9 0,0 0 0,0 9 0,0 2 0,0 17 0,0-6 0,0 13 0,0-6 0,0 20 0,0 3 0,0 20 0,0 11 0,0 1 0,0 6 0,-7-8 0,6 9 0,-13-7 0,12 15 0,-12-15 0,13 6 0,-13-8 0,5 0 0,1 0 0,-6 0 0,12-1 0,-12 1 0,12-7 0,-5 5 0,1-14 0,5 7 0,-6-8 0,7-1 0,0 1 0,0-2 0,0 1 0,0 0 0,0 0 0,0 1 0,0 7 0,0-5 0,0 6 0,0-8 0,0 0 0,0-1 0,0 1 0,0 0 0,0-12 0,7-3 0,8-13 0,8-1 0,1 0 0,4-7 0,5 4 0,0-11 0,6 11 0,-8-4 0,-8 7 0,6-8 0,-6 7 0,8-7 0,0 8 0,0-1 0,0 0 0,-1-6 0,1 5 0,0-6 0,0 8 0,-8 0 0,6-1 0,-6 1 0,0 0 0,-1 1 0,-8 6 0,0 1 0,0 1 0,0 5 0,-7-6 0,0 7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42:22.109"/>
    </inkml:context>
    <inkml:brush xml:id="br0">
      <inkml:brushProperty name="width" value="0.025" units="cm"/>
      <inkml:brushProperty name="height" value="0.025" units="cm"/>
    </inkml:brush>
  </inkml:definitions>
  <inkml:trace contextRef="#ctx0" brushRef="#br0">213 1 24575,'0'20'0,"0"-5"0,0 14 0,0-5 0,7 7 0,2-1 0,6 1 0,7 0 0,-5-8 0,5 6 0,-8-13 0,0 5 0,-6-7 0,-2 0 0,0-6 0,-4 4 0,-2-16 0,-13 9 0,-2-17 0,-12 3 0,3-6 0,-7 7 0,0-6 0,-8 5 0,5 0 0,2-5 0,3 12 0,13-10 0,-6 10 0,9-4 0,-1 6 0,1 0 0,11 6 0,5 9 0,26 9 0,-1 16 0,21-5 0,-14 14 0,14-13 0,-15 4 0,6-8 0,-9-1 0,0-7 0,-1-2 0,-6-8 0,-3 1 0,-7-1 0,0-6 0,-6-8 0,-2-7 0,-6-6 0,0 0 0,0-1 0,0 0 0,0-7 0,0-3 0,0-16 0,0 7 0,0-15 0,0 5 0,0-7 0,0-1 0,0 0 0,0 9 0,0 2 0,0 17 0,0 1 0,0 8 0,0 0 0,0 7 0,0 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42:23.828"/>
    </inkml:context>
    <inkml:brush xml:id="br0">
      <inkml:brushProperty name="width" value="0.025" units="cm"/>
      <inkml:brushProperty name="height" value="0.025" units="cm"/>
    </inkml:brush>
  </inkml:definitions>
  <inkml:trace contextRef="#ctx0" brushRef="#br0">365 880 24575,'0'-13'0,"0"0"0,0-2 0,0-6 0,0 5 0,0-6 0,0 1 0,0-3 0,0 1 0,-6 1 0,-3 0 0,-5-1 0,-2-8 0,1 7 0,0-5 0,0 6 0,-1-8 0,1 7 0,0-5 0,0 6 0,-1-8 0,1 0 0,-1 0 0,0 0 0,1 0 0,-1 0 0,1 7 0,-1-14 0,2 20 0,-2-20 0,8 15 0,-5-1 0,4-5 0,1 13 0,-5-5 0,11 13 0,-4 2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5T06:42:27.437"/>
    </inkml:context>
    <inkml:brush xml:id="br0">
      <inkml:brushProperty name="width" value="0.025" units="cm"/>
      <inkml:brushProperty name="height" value="0.025" units="cm"/>
    </inkml:brush>
  </inkml:definitions>
  <inkml:trace contextRef="#ctx0" brushRef="#br0">277 0 24575,'8'27'0,"-1"-5"0,-7 4 0,6-2 0,2-1 0,7-2 0,-7-7 0,5 8 0,-5-7 0,0 7 0,4-8 0,-4 0 0,0 0 0,4 0 0,-10 0 0,10-1 0,-10 1 0,10 0 0,-11 0 0,12 0 0,-12 0 0,12 0 0,-12 0 0,6 0 0,-7-1 0,6 1 0,-5 0 0,0-7 0,-16-1 0,-17-6 0,-10 0 0,-9-7 0,0-3 0,0-7 0,1 0 0,-1 0 0,9 7 0,9 3 0,12 0 0,7 6 0,-1-5 0,13 11 0,11 10 0,14 8 0,7 8 0,1-7 0,0-2 0,-8-7 0,6 0 0,-13-1 0,5 0 0,-7 0 0,0-6 0,0-2 0,0-6 0,-1 0 0,1 6 0,-1-5 0,0 5 0,9-6 0,-7 6 0,7-4 0,-1 4 0,-5-6 0,5 6 0,-7-4 0,0 4 0,0-6 0,-7-6 0,-1-1 0,-6-14 0,0-3 0,0-7 0,0 0 0,8-9 0,0 7 0,8-7 0,0 9 0,-8 0 0,5 8 0,-11 2 0,4 6 0,0 8 0,-4-6 0,4 17 0,-6-3 0,0 29 0,0-5 0,0 24 0,0-8 0,0 1 0,0-2 0,0-17 0,0-1 0,0-9 0,0 1 0,0 0 0,0 0 0,0-1 0,0-5 0,0-2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0T04:08:02.208"/>
    </inkml:context>
    <inkml:brush xml:id="br0">
      <inkml:brushProperty name="width" value="0.2" units="cm"/>
      <inkml:brushProperty name="height" value="0.4" units="cm"/>
      <inkml:brushProperty name="color" value="#E6E6E6"/>
      <inkml:brushProperty name="tip" value="rectangle"/>
      <inkml:brushProperty name="rasterOp" value="maskPen"/>
    </inkml:brush>
  </inkml:definitions>
  <inkml:trace contextRef="#ctx0" brushRef="#br0">0 38,'11'-21,"-3"4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09:24.677"/>
    </inkml:context>
    <inkml:brush xml:id="br0">
      <inkml:brushProperty name="width" value="0.35" units="cm"/>
      <inkml:brushProperty name="height" value="2.1" units="cm"/>
      <inkml:brushProperty name="color" value="#FFFFFF"/>
      <inkml:brushProperty name="inkEffects" value="pencil"/>
    </inkml:brush>
  </inkml:definitions>
  <inkml:trace contextRef="#ctx0" brushRef="#br0">0 1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09:34.846"/>
    </inkml:context>
    <inkml:brush xml:id="br0">
      <inkml:brushProperty name="width" value="0.35" units="cm"/>
      <inkml:brushProperty name="height" value="2.1" units="cm"/>
      <inkml:brushProperty name="color" value="#FFFFFF"/>
      <inkml:brushProperty name="inkEffects" value="pencil"/>
    </inkml:brush>
  </inkml:definitions>
  <inkml:trace contextRef="#ctx0" brushRef="#br0">5240 129 16383,'-40'0'0,"2"0"0,12 0 0,-4 0 0,4 0 0,-6 0 0,-6 0 0,11 0 0,-16 0 0,9 0 0,-12 0 0,-6 0 0,4 0 0,-5 5 0,8-4 0,-1 10 0,0-5 0,1 0 0,-1 4 0,7-4 0,-5 5 0,4 0 0,-6 1 0,1-1 0,5 0 0,-4 0 0,5 0 0,-7 1 0,1-1 0,-1 0 0,0 6 0,7-5 0,-5 4 0,4-5 0,-5 1 0,5 3 0,-4-2 0,11 2 0,-11-4 0,11 0 0,-5-1 0,7 1 0,-1-1 0,1 1 0,-1-1 0,1 1 0,0-1 0,-1 0 0,1 1 0,-1-1 0,-6 1 0,5 0 0,-11 0 0,11-1 0,-11 2 0,5-1 0,0 0 0,-6 0 0,6 0 0,0-5 0,-5 4 0,11-4 0,-12 5 0,12 0 0,-11 0 0,11 0 0,-11 0 0,11-1 0,-4 1 0,-1 0 0,5-1 0,-5 1 0,0 0 0,5 0 0,-11 0 0,11-1 0,-11 2 0,11-2 0,-11 1 0,5 0 0,-1 0 0,-4 6 0,5-5 0,0 4 0,-5-5 0,11-1 0,-5 6 0,1-4 0,4 3 0,-12 1 0,12-4 0,-11 9 0,11-9 0,-11 10 0,11-11 0,-11 11 0,11-6 0,-5 1 0,7 3 0,-7-8 0,5 8 0,-5-8 0,0 8 0,5-8 0,-4 9 0,5-10 0,1 9 0,-1-8 0,1 7 0,-1-7 0,6 7 0,-4-8 0,4 3 0,-5 1 0,5-3 0,-4 7 0,9-8 0,-9 9 0,10-10 0,-5 9 0,0-8 0,5 7 0,-5-7 0,6 7 0,-6-2 0,5-1 0,-5 4 0,0-4 0,5 5 0,-10 0 0,9 0 0,-9 0 0,10 0 0,-10 0 0,9 0 0,-4-1 0,10 0 0,-3 1 0,2 4 0,-3-4 0,3 5 0,-3-1 0,4-3 0,-1 9 0,-3-4 0,8 0 0,-9 4 0,9-5 0,-8 1 0,7 4 0,-2-4 0,-1 5 0,3-5 0,-3 4 0,5-4 0,0 0 0,-1 4 0,1-4 0,0 5 0,4-5 0,-4 4 0,9-4 0,-8 0 0,8 4 0,-7-10 0,6 10 0,-2-10 0,4 5 0,0-6 0,0 0 0,0 0 0,0 0 0,0 0 0,0 0 0,0 0 0,0 0 0,0 1 0,0-1 0,0 0 0,0 0 0,4 0 0,2 0 0,3-5 0,0 4 0,0-3 0,1 4 0,-1 0 0,0-5 0,1 4 0,3-4 0,2 1 0,0 3 0,3-3 0,2 0 0,0-1 0,5-4 0,-6-1 0,6 1 0,-5 0 0,10 0 0,-4 0 0,5 1 0,0-1 0,1-4 0,5 4 0,-4-5 0,11 2 0,-11 2 0,11-8 0,-11 8 0,5-8 0,-7 9 0,0-9 0,-5 8 0,4-8 0,-4 3 0,0-4 0,4 0 0,-4 0 0,-1 0 0,5 0 0,-4 0 0,6 0 0,-7 0 0,5 0 0,-4 0 0,6 0 0,-1 0 0,0 0 0,-5 0 0,4 0 0,-4 0 0,0 0 0,4-5 0,-10 0 0,10-1 0,-10-3 0,10 4 0,-4-6 0,0 6 0,-1-4 0,-1 3 0,-3-4 0,9 0 0,-10 0 0,10-1 0,-10 2 0,10-7 0,-4 5 0,6-4 0,-1 4 0,0-4 0,0 4 0,1-5 0,-1 1 0,0 3 0,-5-7 0,4 8 0,-9-3 0,9-1 0,-10 4 0,5-4 0,-6 1 0,0 4 0,0-4 0,5-1 0,-4 4 0,5-8 0,-6 4 0,5 0 0,-3-3 0,9 6 0,-10-6 0,10 6 0,-4-7 0,0 8 0,4-9 0,-4 9 0,0-4 0,4 0 0,-4 4 0,5-4 0,0 4 0,1 0 0,-1 1 0,0-1 0,1-4 0,-1 3 0,0-3 0,-5 9 0,4-3 0,-4 3 0,0-4 0,4-1 0,-10 2 0,10 3 0,-9-3 0,9 3 0,-5-4 0,1 4 0,4-3 0,-4 3 0,0-4 0,4-1 0,-4 1 0,0 0 0,4 0 0,-10 0 0,10-1 0,-4 1 0,5 0 0,1-1 0,-1-4 0,0 3 0,1-3 0,-1 0 0,7 3 0,-5-4 0,4 5 0,-6-4 0,1 3 0,-1-3 0,0 5 0,1-1 0,-1 0 0,0 5 0,1-3 0,5 3 0,-4-5 0,11 0 0,-11 0 0,11 0 0,-5 0 0,7-1 0,0 1 0,-1 4 0,1-3 0,-1 4 0,1-6 0,-1 6 0,1-4 0,-1 8 0,1-3 0,-1 5 0,-5 0 0,4 0 0,-12 0 0,12 0 0,-11 0 0,11 0 0,-11 0 0,5 0 0,-7 0 0,0 0 0,1 5 0,-6 0 0,4 6 0,-4-1 0,5 0 0,-5 0 0,4 0 0,-4 1 0,5-1 0,0 0 0,0 1 0,1-1 0,-1 1 0,0-1 0,7 1 0,-5 4 0,11-2 0,-11 2 0,11 1 0,-11-4 0,11 4 0,-11-1 0,11-2 0,-12 2 0,12-4 0,-4 0 0,5 0 0,-5 0 0,3 1 0,-3-1 0,5 0 0,1 0 0,-1 1 0,-5-1 0,4 0 0,-11-1 0,11 2 0,-12-2 0,6 1 0,0 5 0,-5-4 0,11 9 0,-12-9 0,12 9 0,-4-4 0,5 6 0,1 0 0,-1 0 0,1-1 0,-1 1 0,-5-1 0,-3 0 0,-6-6 0,-5 3 0,-1-8 0,-10 7 0,-2-8 0,-4 3 0,0-4 0,-1-1 0,-3 1 0,3 0 0,-7-1 0,2 1 0,1 3 0,-3 2 0,3 0 0,-4 4 0,0-4 0,0 11 0,0-5 0,0 10 0,0-4 0,0 5 0,0 7 0,0-5 0,0 4 0,0-6 0,0 7 0,0-5 0,0 5 0,0-7 0,0 0 0,0 7 0,0-5 0,0 5 0,0-1 0,0-4 0,0 11 0,0-5 0,0 7 0,0-1 0,0 1 0,0-1 0,0-5 0,0 4 0,0-11 0,0 4 0,0-5 0,0-1 0,0-5 0,0-2 0,0-5 0,0 0 0,0-4 0,0-2 0,0-4 0,0-1 0,0 4 0,0-3 0,-7 0 0,-2-6 0,4 8 0,8 11 0,14 21 0,13 6 0,-5 5 0,4-7 0,-7-8 0,0 5 0,6-3 0,-3 5 0,4 1 0,-7-2 0,7 3 0,-4 4 0,5-3 0,0 6 0,-6-9 0,5 1 0,-7-8 0,7 7 0,-7-13 0,7 13 0,-8-13 0,1 4 0,-1-5 0,0-1 0,4-4 0,-3 3 0,4-4 0,-6 0 0,5 0 0,2 0 0,-1-5 0,7 12 0,-7-12 0,1 5 0,-2-6 0,-1 0 0,-8-1 0,8-3 0,-9 2 0,-1-8 0,-1 3 0,-4-4 0,0-1 0,-1 1 0,-3 0 0,3-1 0,-7 1 0,6-1 0,-6 1 0,3-1 0,-1 1 0,-2-1 0,3 1 0,-4 3 0,0-2 0,0 2 0,0-3 0,0-1 0,-7 1 0,-4-5 0,-2 0 0,-5-4 0,3 0 0,-4 0 0,0 0 0,-5 0 0,3 0 0,-9 0 0,10 4 0,-11 2 0,5 4 0,-5 0 0,0 5 0,-1 1 0,6 0 0,-4 4 0,4-4 0,-5 0 0,-1 4 0,1-4 0,-1 5 0,1-5 0,-1 4 0,-5-3 0,4-1 0,-5 5 0,9-7 0,-8 7 0,1-1 0,-3 2 0,-5 0 0,11-1 0,-11 2 0,21-8 0,1 0 0,15-10 0,2 2 0,-4 3 0,0-4 0,0 6 0,4-7 0,-8-1 0,11 7 0,-6-5 0,8 11 0,0-8 0,0 9 0,0-3 0,4 4 0,1-5 0,0-1 0,3-4 0,-7-1 0,2 1 0,1 0 0,-3-1 0,3 4 0,-4-2 0,0 2 0,0-4 0,0 1 0,0 3 0,0 3 0,0 3 0,0-4 0,0 4 0,0-8 0,0 8 0,0-4 0,-4 1 0,-1 2 0,-4-7 0,-1 8 0,1-3 0,0 4 0,-1 0 0,1-5 0,3-1 0,3 1 0,-1-5 0,3 5 0,-3-6 0,4 1 0,0 3 0,0-3 0,8 4 0,3-4 0,13 6 0,2 1 0,6 5 0,5 0 0,-4 0 0,11 2 0,-11-2 0,5-4 0,-7 3 0,0-9 0,1 9 0,-6-9 0,4 4 0,-5 0 0,1-4 0,4 4 0,-4-5 0,5 1 0,1-1 0,-1 0 0,0 1 0,1-1 0,-1 1 0,0-1 0,1 1 0,-1-1 0,0-4 0,1 3 0,-7-8 0,5 9 0,-4-9 0,0 3 0,4 1 0,-9-4 0,8 4 0,-8-1 0,9-3 0,-10 3 0,5-4 0,-1 0 0,-3 0 0,3 0 0,-5 0 0,0 0 0,6 0 0,-5 0 0,10 0 0,-4 0 0,0 0 0,4 0 0,-4 0 0,-1-4 0,5 3 0,-9-8 0,9-1 0,-4-1 0,0-4 0,3 0 0,4 3 0,0-8 0,4 3 0,-4-10 0,-1 5 0,8-12 0,1 4 0,2-6 0,-2 0 0,-7 2 0,0 0 0,1-1 0,-1 1 0,0 0 0,0-1 0,2-6 0,-8 7 0,6-7 0,-12 9 0,5-1 0,-5-4 0,-1 4 0,1-11 0,-5 11 0,3-5 0,-8 0 0,3 5 0,-3-11 0,-1 5 0,0-1 0,0-4 0,-1 11 0,1-5 0,0 1 0,0 4 0,-5-5 0,3 12 0,-4-4 0,1 4 0,3-6 0,-8-6 0,9 5 0,-9 1 0,8 2 0,-8 4 0,4-6 0,-1 1 0,-2-7 0,2 5 0,1-5 0,-4 7 0,4-7 0,-5 5 0,5-11 0,-4 11 0,4-11 0,-5 11 0,0-5 0,0 7 0,0-1 0,0 6 0,0-4 0,0 4 0,0 0 0,0-4 0,0 4 0,0-6 0,0 1 0,0-1 0,0 6 0,0-4 0,0 4 0,0-5 0,0 5 0,0-4 0,0 4 0,0 0 0,0-4 0,0-3 0,0 6 0,0-10 0,0 11 0,0-5 0,0 5 0,0-4 0,0 4 0,0 0 0,0-4 0,0 9 0,0-9 0,0 9 0,0-9 0,0 10 0,0-10 0,0 9 0,0-9 0,0 4 0,0-5 0,0-1 0,0 1 0,0-1 0,0 1 0,0-7 0,0 5 0,0-5 0,0 7 0,0-7 0,0 5 0,0-11 0,0 11 0,0-11 0,0 11 0,0-5 0,0 7 0,-4 5 0,3-5 0,-8 11 0,3-10 0,1 9 0,-4-3 0,4 5 0,-1-6 0,-2 4 0,2-3 0,-4-1 0,1 5 0,-2-11 0,1 5 0,-5 0 0,-1-4 0,-4 4 0,-1-5 0,1 5 0,-1-4 0,1 4 0,-6-1 0,4-3 0,1 3 0,2 1 0,4 1 0,-4 6 0,-1-6 0,0 5 0,0-5 0,1 6 0,0 0 0,-6-1 0,4-5 0,-10 3 0,5-4 0,-6 5 0,-5 0 0,4-1 0,-5 1 0,7 0 0,-9-8 0,7 7 0,-13-7 0,12 2 0,-10 3 0,8-9 0,-10 2 0,12 3 0,-13-7 0,12 6 0,-11-1 0,18 12 0,2-1 0,9 13 0,6-12 0,-7 7 0,8-2 0,-8 3 0,8 1 0,-8 0 0,3-5 0,-4 3 0,0-7 0,0 8 0,0-4 0,-6 4 0,5-4 0,-11 2 0,6-7 0,-1 8 0,-11-4 0,10 0 0,-11-2 0,7 1 0,-1-4 0,1 8 0,-1-7 0,1 7 0,0-8 0,5 5 0,-4-2 0,4-2 0,-6 3 0,6-4 0,-4-1 0,4 1 0,0 4 0,-4-4 0,9 0 0,-10 2 0,10-6 0,-3 9 0,-1-5 0,4 1 0,-3-1 0,5 1 0,-7-7 0,5 5 0,-5-5 0,7 7 0,-7-7 0,5 5 0,-6-10 0,2 9 0,3-8 0,-9 2 0,9 2 0,-4 0 0,6 1 0,1 4 0,-2-9 0,-4 9 0,3-9 0,-4 3 0,5-5 0,1 6 0,-1-4 0,1 4 0,-1-5 0,0-1 0,-7-7 0,5 5 0,-5-5 0,7 8 0,-6-2 0,4 1 0,-9-2 0,9 2 0,-10-2 0,11 3 0,-10 3 0,4-4 0,2 10 0,-5-4 0,3-1 0,-4 5 0,5-4 0,-3 5 0,10 2 0,-10 3 0,9-3 0,-9 3 0,9 1 0,-9-5 0,10 5 0,-5-1 0,6 3 0,0-1 0,0 3 0,0-3 0,-1 5 0,1-1 0,0 0 0,-6 5 0,5-4 0,-5 4 0,6-5 0,-6 5 0,5-4 0,-5 8 0,6-7 0,-6 7 0,5-8 0,-10 8 0,9-3 0,-9-1 0,10 4 0,-5-8 0,0 8 0,5-8 0,-10 8 0,9-7 0,-9 7 0,10-4 0,-5 5 0,1-4 0,3 2 0,-9-7 0,10 8 0,-10-4 0,4 5 0,-6 0 0,1-4 0,-1 2 0,-5-2 0,-3 4 0,-5 0 0,-1 0 0,1 0 0,-1 0 0,0 0 0,1 0 0,-1 5 0,1 1 0,5 8 0,-11 3 0,9-2 0,-18 9 0,5-6 0,1 6 0,21-10 0,13-4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0T04:09:55.608"/>
    </inkml:context>
    <inkml:brush xml:id="br0">
      <inkml:brushProperty name="width" value="0.35" units="cm"/>
      <inkml:brushProperty name="height" value="2.1" units="cm"/>
      <inkml:brushProperty name="color" value="#66CC00"/>
      <inkml:brushProperty name="inkEffects" value="pencil"/>
    </inkml:brush>
  </inkml:definitions>
  <inkml:trace contextRef="#ctx0" brushRef="#br0">2792 706 16383,'-24'0'0,"-2"-9"0,6 2 0,1-6 0,-11-2 0,-20-21 0,18 14 0,-23-18 0,34 25 0,-4-1 0,6 2 0,-5 0 0,3 3 0,-4-8 0,6 8 0,0-3 0,0 5 0,0-5 0,4 3 0,-3-2 0,8 8 0,-8-4 0,8-1 0,-8 4 0,8-6 0,-8 6 0,8-3 0,-4 0 0,1 0 0,-2 0 0,1 0 0,-4-1 0,3 1 0,1 0 0,-4-1 0,3 1 0,1 0 0,-4-1 0,8 1 0,-8 0 0,3-1 0,1 5 0,-4-4 0,3 4 0,-4-5 0,0 1 0,0 3 0,-1-2 0,1 2 0,0 1 0,0-4 0,0 8 0,-1-7 0,1 7 0,0-8 0,0 8 0,0-7 0,-1 6 0,1-2 0,0 0 0,0-2 0,0 1 0,-1 1 0,1 0 0,0 2 0,5-6 0,-10 7 0,13-3 0,-13 0 0,10 3 0,-5-3 0,-1-1 0,1 4 0,0-3 0,0 0 0,0 3 0,0-4 0,-6 5 0,4 0 0,-3 0 0,-1 0 0,-1 0 0,-5 0 0,5 0 0,-11 0 0,10 0 0,-11 0 0,6 0 0,1 0 0,5 0 0,-4 0 0,4 0 0,0 0 0,1 0 0,0 0 0,5 0 0,-5 0 0,6 5 0,0-4 0,0 7 0,-6-2 0,4 4 0,-3-1 0,-1 1 0,5 0 0,-10 5 0,9-4 0,-4 8 0,6-9 0,0 8 0,0-7 0,0 3 0,-1-1 0,1 2 0,0 4 0,4-4 0,-3 8 0,3-7 0,-5 8 0,1-5 0,3 6 0,-2-5 0,2 10 0,1-9 0,-5 9 0,9-4 0,-9 5 0,8-5 0,-3 4 0,1-4 0,2 5 0,-3-5 0,4 4 0,1-4 0,0 5 0,-1 0 0,0 7 0,1-5 0,3 5 0,-2-7 0,3 0 0,0 7 0,-3-5 0,8 4 0,-9-5 0,9 5 0,-4-9 0,5 14 0,0-14 0,0 9 0,0-5 0,0 5 0,0-4 0,0 11 0,0-5 0,0 7 0,0-1 0,0 1 0,0-7 0,0 5 0,5-11 0,1 11 0,5-11 0,4 5 0,-3-7 0,7 0 0,-2 1 0,4-1 0,-1 0 0,1 1 0,0-1 0,6 2 0,-5-7 0,10 6 0,-10-6 0,9 2 0,-9 3 0,8-9 0,-2 9 0,4-9 0,1 5 0,-2-6 0,0 0 0,1 0 0,7 7 0,1-5 0,0 6 0,4-7 0,-4 0 0,5 1 0,1-1 0,-1 1 0,1-5 0,-1 3 0,-5-4 0,3 1 0,-3-3 0,-1-4 0,-1 0 0,-1 0 0,-4-1 0,11 2 0,-5-1 0,7 0 0,-1-5 0,8 5 0,-6-10 0,13 4 0,-13-5 0,13 0 0,-12 0 0,11 0 0,-11 0 0,4 0 0,-6 0 0,0 0 0,6 0 0,-4-5 0,4-1 0,-6-11 0,-1 5 0,1-10 0,0 4 0,-7 1 0,6-11 0,-11 10 0,6-16 0,-8 11 0,8-16 0,-5 9 0,7-18 0,-6 6 0,1-8 0,0 1 0,-7 1 0,-1 0 0,-6 3 0,0-1 0,-6 0 0,5 1 0,-10-1 0,5 0 0,-1 1 0,-3-1 0,3 0 0,-4 1 0,-1-8 0,1 6 0,0-13 0,0 6 0,-1-1 0,2-5 0,-2 6 0,1-1 0,-5-5 0,-2 13 0,-5-13 0,0 12 0,0-4 0,0-1 0,0-2 0,0-6 0,0-1 0,0 7 0,-5-5 0,-8 6 0,-6-7 0,1 7 0,-6-6 0,0 11 0,-1-5 0,-4 13 0,0-4 0,7 11 0,-19-8 0,12 15 0,-19-9 0,9 13 0,-9-6 0,-5 10 0,-1 2 0,-34-3 0,26 11 0,-32-4 0,38 7 0,-22 5 0,6-5 0,1 6 0,1 0 0,15 0 0,3 0 0,6 0 0,0 5 0,-1 13 0,-3 21 0,23-16 0,3 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CFCC1AC-53A9-45AD-98FC-FC93EDB9E3BA}" type="datetimeFigureOut">
              <a:rPr lang="es-MX"/>
              <a:pPr>
                <a:defRPr/>
              </a:pPr>
              <a:t>23/05/20</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MX"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5D751C0-2181-41F8-8BFE-ECE01F37147A}" type="slidenum">
              <a:rPr lang="es-MX"/>
              <a:pPr>
                <a:defRPr/>
              </a:pPr>
              <a:t>‹Nº›</a:t>
            </a:fld>
            <a:endParaRPr lang="es-MX"/>
          </a:p>
        </p:txBody>
      </p:sp>
    </p:spTree>
    <p:extLst>
      <p:ext uri="{BB962C8B-B14F-4D97-AF65-F5344CB8AC3E}">
        <p14:creationId xmlns:p14="http://schemas.microsoft.com/office/powerpoint/2010/main" val="4262232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89D3D0-2B6D-4AC2-A8D3-E1E98504618E}" type="slidenum">
              <a:rPr lang="es-MX" smtClean="0"/>
              <a:pPr/>
              <a:t>1</a:t>
            </a:fld>
            <a:endParaRPr lang="es-MX"/>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991EDE-5889-400E-BFBC-CB3B2178EBB5}" type="slidenum">
              <a:rPr lang="es-MX" smtClean="0"/>
              <a:pPr/>
              <a:t>10</a:t>
            </a:fld>
            <a:endParaRPr lang="es-MX"/>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09796E-2E4F-4893-A19F-67ABC3BD85B6}" type="slidenum">
              <a:rPr lang="es-MX" smtClean="0"/>
              <a:pPr/>
              <a:t>11</a:t>
            </a:fld>
            <a:endParaRPr lang="es-MX"/>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EFADDC-1A92-4EFC-9871-BE3D16E3EA6E}" type="slidenum">
              <a:rPr lang="es-MX" smtClean="0"/>
              <a:pPr/>
              <a:t>12</a:t>
            </a:fld>
            <a:endParaRPr lang="es-MX"/>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La foto muestra un corte transversal de corazón en el que en la pared lateral y anterior del ventrículo izquierdo muesstra un área blanco grisácea bien delimitada, rodeada por un halo rojizo, que corresponde a una zona de infarto reciente. </a:t>
            </a:r>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D30F0C-3500-4868-ABE1-44A562180E06}" type="slidenum">
              <a:rPr lang="es-MX" smtClean="0"/>
              <a:pPr/>
              <a:t>13</a:t>
            </a:fld>
            <a:endParaRPr lang="es-MX"/>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6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El corazón se corta para estudio de autopsia en cortes transversales desde la unión auriculoventricular hasta el apex, cada 1.5 cm aproximadamente. Observar las áreas de infarto permite saber en qué vaso coronario se encuentra la obstrucción. </a:t>
            </a:r>
          </a:p>
        </p:txBody>
      </p:sp>
      <p:sp>
        <p:nvSpPr>
          <p:cNvPr id="9318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3A2363-9B55-4B67-8F0E-E94BFBF4A323}" type="slidenum">
              <a:rPr lang="es-MX" smtClean="0"/>
              <a:pPr fontAlgn="base">
                <a:spcBef>
                  <a:spcPct val="0"/>
                </a:spcBef>
                <a:spcAft>
                  <a:spcPct val="0"/>
                </a:spcAft>
                <a:defRPr/>
              </a:pPr>
              <a:t>14</a:t>
            </a:fld>
            <a:endParaRPr lang="es-MX"/>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Cuando la obstrucción de la coronaria (vista en la superficie epicárdica como un círculo rojo completo) es total, se produce un infarto transmural de localización acorde al territorio del vaso afectado (izquierda del esquema) y cuando la obstrucción no es total, o sin haber obstrucción pero existiendo hipoperfusión, o bien obstrucción de pequeños vasos intramiocárdicos, el infarto no será transmural: el más común es el subendocárdico (porque el músculo cardíaco subendocárdico está más alejado del vaso coronario principal). La oclusión de pequeños vasos intramiocárdicos puede llevar a pequeños infartos múltiples (por ejemplo en la hipertensión crónica) lo que en el largo plazo puede provocar una insuficiencia miocárdica. </a:t>
            </a:r>
          </a:p>
        </p:txBody>
      </p:sp>
      <p:sp>
        <p:nvSpPr>
          <p:cNvPr id="4" name="Marcador de número de diapositiva 3"/>
          <p:cNvSpPr>
            <a:spLocks noGrp="1"/>
          </p:cNvSpPr>
          <p:nvPr>
            <p:ph type="sldNum" sz="quarter" idx="5"/>
          </p:nvPr>
        </p:nvSpPr>
        <p:spPr/>
        <p:txBody>
          <a:bodyPr/>
          <a:lstStyle/>
          <a:p>
            <a:pPr>
              <a:defRPr/>
            </a:pPr>
            <a:fld id="{85D751C0-2181-41F8-8BFE-ECE01F37147A}" type="slidenum">
              <a:rPr lang="es-MX" smtClean="0"/>
              <a:pPr>
                <a:defRPr/>
              </a:pPr>
              <a:t>15</a:t>
            </a:fld>
            <a:endParaRPr lang="es-MX"/>
          </a:p>
        </p:txBody>
      </p:sp>
    </p:spTree>
    <p:extLst>
      <p:ext uri="{BB962C8B-B14F-4D97-AF65-F5344CB8AC3E}">
        <p14:creationId xmlns:p14="http://schemas.microsoft.com/office/powerpoint/2010/main" val="341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A721E6-ACF6-4B56-8EAE-3A3D2907E4A5}" type="slidenum">
              <a:rPr lang="es-MX" smtClean="0"/>
              <a:pPr/>
              <a:t>16</a:t>
            </a:fld>
            <a:endParaRPr lang="es-MX"/>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Al ser transmural, el infarto, que constituye una zona de muerte de células, débilitada, puede ser atravesado por la sangre que sale a gran presión desde los ventrículos, produciéndose una rotura de la zona infartada y una perforación del corazón.</a:t>
            </a:r>
          </a:p>
          <a:p>
            <a:pPr eaLnBrk="1" hangingPunct="1">
              <a:spcBef>
                <a:spcPct val="0"/>
              </a:spcBef>
            </a:pPr>
            <a:r>
              <a:rPr lang="es-MX" dirty="0"/>
              <a:t>La foto arriba a la izquierda muestra un corte de miocardio, en que se ven los músculos papilares abajo flotando en la cavidad cardíaca, y un área de hemorragia en la pared muscular, que se extiende hasta el pericardio.  A la derecha se observa la pared posterior del ventrículo izquierdo con un área rojiza y varios focos de perforación del miocardio. </a:t>
            </a:r>
          </a:p>
        </p:txBody>
      </p:sp>
      <p:sp>
        <p:nvSpPr>
          <p:cNvPr id="1187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56A68C-874D-4B29-B43B-7519DA032A9B}" type="slidenum">
              <a:rPr lang="es-MX" smtClean="0"/>
              <a:pPr fontAlgn="base">
                <a:spcBef>
                  <a:spcPct val="0"/>
                </a:spcBef>
                <a:spcAft>
                  <a:spcPct val="0"/>
                </a:spcAft>
                <a:defRPr/>
              </a:pPr>
              <a:t>17</a:t>
            </a:fld>
            <a:endParaRPr lang="es-MX"/>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Este corte muestra 2 infartos en dos lugares diferentes y de antigüedad diferente. </a:t>
            </a:r>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0C7469-8913-4390-BA33-51CB2D9F01BB}" type="slidenum">
              <a:rPr lang="es-MX" smtClean="0"/>
              <a:pPr/>
              <a:t>18</a:t>
            </a:fld>
            <a:endParaRPr lang="es-MX"/>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En blanco se marca la zona del infarto reciente, en pared anterior y septal . En fucsia el trayecto que siguió la sangre desde la cavidad ventricular al pericardio. En amarillo se marca una zona de infarto antiguo en pared lateral. Nótese el color blanquecino y la retracción cicatrizal del infarto antiguo, en comparación con el color amarillento y el borde rojizo del infarto reciente. </a:t>
            </a:r>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0C7469-8913-4390-BA33-51CB2D9F01BB}" type="slidenum">
              <a:rPr lang="es-MX" smtClean="0"/>
              <a:pPr/>
              <a:t>19</a:t>
            </a:fld>
            <a:endParaRPr lang="es-MX"/>
          </a:p>
        </p:txBody>
      </p:sp>
    </p:spTree>
    <p:extLst>
      <p:ext uri="{BB962C8B-B14F-4D97-AF65-F5344CB8AC3E}">
        <p14:creationId xmlns:p14="http://schemas.microsoft.com/office/powerpoint/2010/main" val="1620641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318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Eso implica que la superficie epicárdica del corazón recibe antes la irrigación que la endocárdica, entonces cuando disminuye la irrigación por alguna condición patológica por ejemplo el Shock, es el miocardio subendocárdico el que se resiente antes y manifiesta la isquemia (infartos subendocárdicos que no se ven macroscópicamente en el corazón de una muerte reciente por shock)</a:t>
            </a:r>
          </a:p>
        </p:txBody>
      </p:sp>
      <p:sp>
        <p:nvSpPr>
          <p:cNvPr id="9216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216EE6-103E-4B98-AEE8-236371D1AB6F}" type="slidenum">
              <a:rPr lang="es-MX" smtClean="0"/>
              <a:pPr fontAlgn="base">
                <a:spcBef>
                  <a:spcPct val="0"/>
                </a:spcBef>
                <a:spcAft>
                  <a:spcPct val="0"/>
                </a:spcAft>
                <a:defRPr/>
              </a:pPr>
              <a:t>2</a:t>
            </a:fld>
            <a:endParaRPr lang="es-MX"/>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4A512C-273C-4553-B96D-5C4B64D64152}" type="slidenum">
              <a:rPr lang="es-MX" smtClean="0"/>
              <a:pPr/>
              <a:t>20</a:t>
            </a:fld>
            <a:endParaRPr lang="es-MX"/>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Esta división es artificial, y en distintos libros hay distintos tiempos, pero en general, se acepta que el infarto reciente es el que lleva 24 horas a 7 días de evolución, el infarto en evolución es el que lleva entre 1 y 4 semanas y pasadas las 4 semanas se habla de infarto antiguo. </a:t>
            </a:r>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0D2848-0F9A-4831-90B9-44CBFAA060D3}" type="slidenum">
              <a:rPr lang="es-MX" smtClean="0"/>
              <a:pPr/>
              <a:t>21</a:t>
            </a:fld>
            <a:endParaRPr lang="es-MX"/>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Debe recordarse que al ocluirse el vaso, la isquemia afectará primero al miocardio subendocárdico y la necrosis se observará desde la zona más alejada del vaso progresivamente hacia la superficie del corazón. </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E5D9D6-E601-4FBE-889A-DA8BF0E16F0A}" type="slidenum">
              <a:rPr lang="es-MX" smtClean="0"/>
              <a:pPr/>
              <a:t>22</a:t>
            </a:fld>
            <a:endParaRPr lang="es-MX"/>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angina de pecho, debida a isquemia miocárdica de corta duración (aprox. 15 minutos) genera daño miocárdico reversible. El infarto de miocardio, la muerte de músculo cardíaco debido a isquemia prolongada, grave, habitualmente afecta al VI. La necrosis miocárdica generalmente comienza a los 45 minutos de isquemia grave y se extiende desde el subendocardio hacia el subepidcardio a manera de un frente de onda durante aproximadamente 3-4 horas. El infarto subendocárdico se limita a la mitad interna de la pared. El infarto transmuralse extiende hacia la cara externa de la pared muscular. Las lesiones de la descendente anterior originan infartos anteriores y anteroseptales. Lesiones de la coronaria derecha originan infartos inferiores (posteroapicales) y posteriores. Lesiones de la circunfleja originan infartos laterales.</a:t>
            </a:r>
          </a:p>
        </p:txBody>
      </p:sp>
      <p:sp>
        <p:nvSpPr>
          <p:cNvPr id="4" name="Marcador de número de diapositiva 3"/>
          <p:cNvSpPr>
            <a:spLocks noGrp="1"/>
          </p:cNvSpPr>
          <p:nvPr>
            <p:ph type="sldNum" sz="quarter" idx="5"/>
          </p:nvPr>
        </p:nvSpPr>
        <p:spPr/>
        <p:txBody>
          <a:bodyPr/>
          <a:lstStyle/>
          <a:p>
            <a:pPr>
              <a:defRPr/>
            </a:pPr>
            <a:fld id="{85D751C0-2181-41F8-8BFE-ECE01F37147A}" type="slidenum">
              <a:rPr lang="es-MX" smtClean="0"/>
              <a:pPr>
                <a:defRPr/>
              </a:pPr>
              <a:t>23</a:t>
            </a:fld>
            <a:endParaRPr lang="es-MX"/>
          </a:p>
        </p:txBody>
      </p:sp>
    </p:spTree>
    <p:extLst>
      <p:ext uri="{BB962C8B-B14F-4D97-AF65-F5344CB8AC3E}">
        <p14:creationId xmlns:p14="http://schemas.microsoft.com/office/powerpoint/2010/main" val="1286406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Es pálido (las células necróticas no tienen irrigación, el tejido es amarillento), mal definido, y se va rodeando de un halo rojizo que corresponde al tejido de granulación, que se forma en la periferia y va a reemplazar al tejido necrótico mediante vasos capilares, leucocitos, fibroblastos, matriz extracelular y finalmente colágeno. Por el momento en esta etapa de la evolución, el halo rojizo es delgado, y la zona necrótica predomina. La foto muestra cortes transversales en fresco, de un corazón con un infarto grande, que se extiende a por lo menos 2 cortes.</a:t>
            </a:r>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A664B9-4B4A-48F3-B8B9-C674B065E472}" type="slidenum">
              <a:rPr lang="es-MX" smtClean="0"/>
              <a:pPr/>
              <a:t>24</a:t>
            </a:fld>
            <a:endParaRPr lang="es-MX"/>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dirty="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953F14-3BD9-4CD0-8427-36972C79E6D2}" type="slidenum">
              <a:rPr lang="es-MX" smtClean="0"/>
              <a:pPr/>
              <a:t>25</a:t>
            </a:fld>
            <a:endParaRPr lang="es-MX"/>
          </a:p>
        </p:txBody>
      </p:sp>
    </p:spTree>
    <p:extLst>
      <p:ext uri="{BB962C8B-B14F-4D97-AF65-F5344CB8AC3E}">
        <p14:creationId xmlns:p14="http://schemas.microsoft.com/office/powerpoint/2010/main" val="4070488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Corte transversal que muestra un área amarillenta anteroseptal en ventrículo izquierdo y tabique, que incluso compromete el músculo papilar (verde).Infarto extenso, Territorio de la descendente anterior. </a:t>
            </a: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953F14-3BD9-4CD0-8427-36972C79E6D2}" type="slidenum">
              <a:rPr lang="es-MX" smtClean="0"/>
              <a:pPr/>
              <a:t>26</a:t>
            </a:fld>
            <a:endParaRPr lang="es-MX"/>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CL" dirty="0"/>
              <a:t>”Un infarto agudo de miocardio puede causar la muerte por fallo de bomba o por fibrilación ventricular. Si el paciente sobrevive, el infarto se organiza y repara. Durante las primeras 2 a 3 semanas, el miocardio necrótico es gradualmente reemplazado por tejido de granulación; durante los 2 a 3 meses siguientes, el tejido de granulación se habrá transformado en cicatriz fibrosa. La ilustración muestra diversos patrones de infartos miocárdicos curados. Durante la reparación, la pared infartaa adelgazada puede expandirse para formar un aneurisma ventricular. Los trombos se pueden formar en la cara endocárdica del infarto y dar origen a émbolos sistémicos.”</a:t>
            </a:r>
          </a:p>
          <a:p>
            <a:endParaRPr lang="es-CL" dirty="0"/>
          </a:p>
        </p:txBody>
      </p:sp>
      <p:sp>
        <p:nvSpPr>
          <p:cNvPr id="4" name="Marcador de número de diapositiva 3"/>
          <p:cNvSpPr>
            <a:spLocks noGrp="1"/>
          </p:cNvSpPr>
          <p:nvPr>
            <p:ph type="sldNum" sz="quarter" idx="5"/>
          </p:nvPr>
        </p:nvSpPr>
        <p:spPr/>
        <p:txBody>
          <a:bodyPr/>
          <a:lstStyle/>
          <a:p>
            <a:pPr>
              <a:defRPr/>
            </a:pPr>
            <a:fld id="{85D751C0-2181-41F8-8BFE-ECE01F37147A}" type="slidenum">
              <a:rPr lang="es-MX" smtClean="0"/>
              <a:pPr>
                <a:defRPr/>
              </a:pPr>
              <a:t>27</a:t>
            </a:fld>
            <a:endParaRPr lang="es-MX"/>
          </a:p>
        </p:txBody>
      </p:sp>
    </p:spTree>
    <p:extLst>
      <p:ext uri="{BB962C8B-B14F-4D97-AF65-F5344CB8AC3E}">
        <p14:creationId xmlns:p14="http://schemas.microsoft.com/office/powerpoint/2010/main" val="893601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El área mal definida blanquecina en este miocardio fijado corresponde a un infarto antiguo. La falta de vasos en la cicatriz vieja y fibrosa le da el aspecto blanco y duro.</a:t>
            </a:r>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20134C-3B91-49FF-AFC1-532DD109F055}" type="slidenum">
              <a:rPr lang="es-MX" smtClean="0"/>
              <a:pPr/>
              <a:t>28</a:t>
            </a:fld>
            <a:endParaRPr lang="es-MX"/>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El infarto antiguo es un área blanquecina, dura, fibrosa. El color blanquecino es por la escasez de vasos (en comparación con el infarto reciente en el que hay mucho tejido de granulación) y la dureza fe la lesión se debe al aumento del colágeno de la cicatriz.</a:t>
            </a:r>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20134C-3B91-49FF-AFC1-532DD109F055}" type="slidenum">
              <a:rPr lang="es-MX" smtClean="0"/>
              <a:pPr/>
              <a:t>29</a:t>
            </a:fld>
            <a:endParaRPr lang="es-MX"/>
          </a:p>
        </p:txBody>
      </p:sp>
    </p:spTree>
    <p:extLst>
      <p:ext uri="{BB962C8B-B14F-4D97-AF65-F5344CB8AC3E}">
        <p14:creationId xmlns:p14="http://schemas.microsoft.com/office/powerpoint/2010/main" val="21958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F55060-657A-44AF-8ABB-5F152F656601}" type="slidenum">
              <a:rPr lang="es-MX" smtClean="0"/>
              <a:pPr fontAlgn="base">
                <a:spcBef>
                  <a:spcPct val="0"/>
                </a:spcBef>
                <a:spcAft>
                  <a:spcPct val="0"/>
                </a:spcAft>
                <a:defRPr/>
              </a:pPr>
              <a:t>3</a:t>
            </a:fld>
            <a:endParaRPr lang="es-MX"/>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214D65-ADE9-4576-B3A7-8D5FFFBE240A}" type="slidenum">
              <a:rPr lang="es-MX" smtClean="0"/>
              <a:pPr/>
              <a:t>30</a:t>
            </a:fld>
            <a:endParaRPr lang="es-MX"/>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En rojo se ve el miocardio con su espesor normal. En verde se ve la pared ventricular dilatada y adelgazada, con las puntas de flecha señalando el miocardio (café claro lineal) que prácticamente ha desaparecido pues en su lugar hubo un infarto transmural que con el tiempo fue reemplazado por fibrosis y la fibrosis no es contráctil, por lo que con cada latido del corazón, se fue estirando irreversiblemente, hasta formar esa pared muy delgada que ya casi no tiene músculo. Esa dilatación localizada en la pared ventricular es un aneurisma. Ahí la sangre no circula normalmente y se arremolina y estanca, favoreciendo la formación de trombos. Además, el encocardio se fibrosa (se ve el color blanquecino de todo el endocardio mural del ventrículo izquierdo) y eso predispone a la endocarditis infecciosa. </a:t>
            </a:r>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214D65-ADE9-4576-B3A7-8D5FFFBE240A}" type="slidenum">
              <a:rPr lang="es-MX" smtClean="0"/>
              <a:pPr/>
              <a:t>31</a:t>
            </a:fld>
            <a:endParaRPr lang="es-MX"/>
          </a:p>
        </p:txBody>
      </p:sp>
    </p:spTree>
    <p:extLst>
      <p:ext uri="{BB962C8B-B14F-4D97-AF65-F5344CB8AC3E}">
        <p14:creationId xmlns:p14="http://schemas.microsoft.com/office/powerpoint/2010/main" val="4137217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Visualizar esta imagen y recordar la localización central del núcleo, lsa estriaciones, que el miocardio es un sincicio, con discos intercalares * y que entre las células hay un delicado tejido conectvo con muchos capilares sanguíneos. </a:t>
            </a:r>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D0E556-41D6-4B04-8232-C6CE28EAB382}" type="slidenum">
              <a:rPr lang="es-MX" smtClean="0"/>
              <a:pPr/>
              <a:t>32</a:t>
            </a:fld>
            <a:endParaRPr lang="es-MX"/>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72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Miocardio necrótico; nótese la hipereosinofilia, la ausencia de núcleos, y la conservación de la forma de las células, aunque no se ve el detalle citoplasmático, se pierden las estriaciones. (revisar clase de patología general: daño celular, necrosis de coagulación. Este es un ejemplo clásico). </a:t>
            </a:r>
          </a:p>
        </p:txBody>
      </p:sp>
      <p:sp>
        <p:nvSpPr>
          <p:cNvPr id="13722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8DB7B5-2AA1-4FB8-AA7A-5A066BD34A00}" type="slidenum">
              <a:rPr lang="en-US" smtClean="0"/>
              <a:pPr fontAlgn="base">
                <a:spcBef>
                  <a:spcPct val="0"/>
                </a:spcBef>
                <a:spcAft>
                  <a:spcPct val="0"/>
                </a:spcAft>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Al avanzar en el tiempo, las células necróticas serán reemplazadas por fibrosis cicatrizal (recordar que el miocardio no entra en mitosis) . Para ello debe primero desaparecer el tejido necrótico y para ello los neutrófilos liberran enzimas líticas y los macrófagos eliminan los detritus celulares. A la izquierda y abajo hay hemorragia: recordar que la isquemia también afecta los vasos que terrrminan porr romperse. </a:t>
            </a: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259C45-2274-45F8-B555-63B72A977624}" type="slidenum">
              <a:rPr lang="es-MX" smtClean="0"/>
              <a:pPr fontAlgn="base">
                <a:spcBef>
                  <a:spcPct val="0"/>
                </a:spcBef>
                <a:spcAft>
                  <a:spcPct val="0"/>
                </a:spcAft>
                <a:defRPr/>
              </a:pPr>
              <a:t>34</a:t>
            </a:fld>
            <a:endParaRPr lang="es-MX"/>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En el infarto en curso se produce el reemplazo progresivo de las células muertas por un tejido nuevo, conectivo, Que se caracteriza por una gran cantidad de capilares (flechaas negras), células mononucleares (plasmocitos, macrófagos, fibroblastos, linfocitos: flechas rojas) y matriz extracelular amorfa no fibrilar. Con el tiempo desaparecen los vasos y aumenta el colágeno. </a:t>
            </a:r>
          </a:p>
        </p:txBody>
      </p:sp>
      <p:sp>
        <p:nvSpPr>
          <p:cNvPr id="140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11BCFF-CB78-4606-9BFE-88A675C46D2F}" type="slidenum">
              <a:rPr lang="es-MX" smtClean="0"/>
              <a:pPr fontAlgn="base">
                <a:spcBef>
                  <a:spcPct val="0"/>
                </a:spcBef>
                <a:spcAft>
                  <a:spcPct val="0"/>
                </a:spcAft>
                <a:defRPr/>
              </a:pPr>
              <a:t>35</a:t>
            </a:fld>
            <a:endParaRPr lang="es-MX"/>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131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a la izquierda miocardio isquémico</a:t>
            </a:r>
          </a:p>
          <a:p>
            <a:pPr eaLnBrk="1" hangingPunct="1">
              <a:spcBef>
                <a:spcPct val="0"/>
              </a:spcBef>
            </a:pPr>
            <a:r>
              <a:rPr lang="es-MX" dirty="0"/>
              <a:t>A la derecha tejido de granulación: edematoso (claro) con capilares muy dilatados y congestivos. Como el miocardiocito no se regenera, su muerte por isquemia se reemplaza con un tejido de granulación que con el tiempo madura (desaparecen vasos, disminuye infiltrado inflamatorio y edema ) y se transforma en tejido conectivo fibroso.</a:t>
            </a:r>
          </a:p>
        </p:txBody>
      </p:sp>
      <p:sp>
        <p:nvSpPr>
          <p:cNvPr id="14131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BF0425-89A7-46DF-BACC-39622EA1CE60}" type="slidenum">
              <a:rPr lang="es-MX" smtClean="0"/>
              <a:pPr fontAlgn="base">
                <a:spcBef>
                  <a:spcPct val="0"/>
                </a:spcBef>
                <a:spcAft>
                  <a:spcPct val="0"/>
                </a:spcAft>
                <a:defRPr/>
              </a:pPr>
              <a:t>36</a:t>
            </a:fld>
            <a:endParaRPr lang="es-MX"/>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Un parche de fibrosis entre los miocardiocitos, corresponde a un pequeño infarrto por roclusión de vaso pequeño, Nótese que no tiene vasos, tiene pocas células. </a:t>
            </a:r>
          </a:p>
        </p:txBody>
      </p:sp>
      <p:sp>
        <p:nvSpPr>
          <p:cNvPr id="144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8D4DD5-AC61-43DE-BF4A-A21B3BB5A525}" type="slidenum">
              <a:rPr lang="es-MX" smtClean="0"/>
              <a:pPr fontAlgn="base">
                <a:spcBef>
                  <a:spcPct val="0"/>
                </a:spcBef>
                <a:spcAft>
                  <a:spcPct val="0"/>
                </a:spcAft>
                <a:defRPr/>
              </a:pPr>
              <a:t>37</a:t>
            </a:fld>
            <a:endParaRPr lang="es-MX"/>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7"/>
          <p:cNvSpPr>
            <a:spLocks noGrp="1" noChangeArrowheads="1"/>
          </p:cNvSpPr>
          <p:nvPr>
            <p:ph type="sldNum" sz="quarter"/>
          </p:nvPr>
        </p:nvSpPr>
        <p:spPr>
          <a:noFill/>
        </p:spPr>
        <p:txBody>
          <a:bodyPr/>
          <a:lstStyle/>
          <a:p>
            <a:fld id="{D5E23895-BDBF-4B3F-B077-3A76C7774BEF}" type="slidenum">
              <a:rPr lang="en-GB" smtClean="0"/>
              <a:pPr/>
              <a:t>38</a:t>
            </a:fld>
            <a:endParaRPr lang="en-GB"/>
          </a:p>
        </p:txBody>
      </p:sp>
      <p:sp>
        <p:nvSpPr>
          <p:cNvPr id="201731" name="Rectangle 1"/>
          <p:cNvSpPr>
            <a:spLocks noGrp="1" noRot="1" noChangeAspect="1" noChangeArrowheads="1" noTextEdit="1"/>
          </p:cNvSpPr>
          <p:nvPr>
            <p:ph type="sldImg"/>
          </p:nvPr>
        </p:nvSpPr>
        <p:spPr>
          <a:xfrm>
            <a:off x="1143000" y="685800"/>
            <a:ext cx="4572000" cy="3429000"/>
          </a:xfrm>
          <a:ln/>
        </p:spPr>
      </p:sp>
      <p:sp>
        <p:nvSpPr>
          <p:cNvPr id="201732" name="Rectangle 2"/>
          <p:cNvSpPr>
            <a:spLocks noGrp="1" noChangeArrowheads="1"/>
          </p:cNvSpPr>
          <p:nvPr>
            <p:ph type="body" idx="1"/>
          </p:nvPr>
        </p:nvSpPr>
        <p:spPr>
          <a:xfrm>
            <a:off x="685800" y="4343400"/>
            <a:ext cx="5486400" cy="4114800"/>
          </a:xfrm>
          <a:noFill/>
          <a:ln/>
        </p:spPr>
        <p:txBody>
          <a:bodyPr wrap="none" anchor="ctr"/>
          <a:lstStyle/>
          <a:p>
            <a:r>
              <a:rPr lang="en-US"/>
              <a:t>What happens to myocardium when arteries are suddenly occluded.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85D751C0-2181-41F8-8BFE-ECE01F37147A}" type="slidenum">
              <a:rPr lang="es-MX" smtClean="0"/>
              <a:pPr>
                <a:defRPr/>
              </a:pPr>
              <a:t>39</a:t>
            </a:fld>
            <a:endParaRPr lang="es-MX"/>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C6102D-85FE-4D8A-80B2-2F606344CE82}" type="slidenum">
              <a:rPr lang="es-MX" smtClean="0"/>
              <a:pPr/>
              <a:t>4</a:t>
            </a:fld>
            <a:endParaRPr lang="es-MX"/>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F68086-0A49-452F-AD1E-4EF8FA755B12}" type="slidenum">
              <a:rPr lang="es-MX" smtClean="0"/>
              <a:pPr/>
              <a:t>40</a:t>
            </a:fld>
            <a:endParaRPr lang="es-MX"/>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 ROTURA PARED VENTRICULAR (da un hemopericardio) B. rotura interventricular. C: rotura del músculo papilar. D. Infarto de la punta con rotura. E. trombosis  F: aneurisma</a:t>
            </a:r>
          </a:p>
        </p:txBody>
      </p:sp>
      <p:sp>
        <p:nvSpPr>
          <p:cNvPr id="4" name="Marcador de número de diapositiva 3"/>
          <p:cNvSpPr>
            <a:spLocks noGrp="1"/>
          </p:cNvSpPr>
          <p:nvPr>
            <p:ph type="sldNum" sz="quarter" idx="5"/>
          </p:nvPr>
        </p:nvSpPr>
        <p:spPr/>
        <p:txBody>
          <a:bodyPr/>
          <a:lstStyle/>
          <a:p>
            <a:pPr>
              <a:defRPr/>
            </a:pPr>
            <a:fld id="{85D751C0-2181-41F8-8BFE-ECE01F37147A}" type="slidenum">
              <a:rPr lang="es-MX" smtClean="0"/>
              <a:pPr>
                <a:defRPr/>
              </a:pPr>
              <a:t>41</a:t>
            </a:fld>
            <a:endParaRPr lang="es-MX"/>
          </a:p>
        </p:txBody>
      </p:sp>
    </p:spTree>
    <p:extLst>
      <p:ext uri="{BB962C8B-B14F-4D97-AF65-F5344CB8AC3E}">
        <p14:creationId xmlns:p14="http://schemas.microsoft.com/office/powerpoint/2010/main" val="1698230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066F32-E111-474D-B6F3-11CF5BF60C2A}" type="slidenum">
              <a:rPr lang="es-MX" smtClean="0"/>
              <a:pPr/>
              <a:t>42</a:t>
            </a:fld>
            <a:endParaRPr lang="es-MX"/>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p:spPr>
        <p:txBody>
          <a:bodyPr/>
          <a:lstStyle/>
          <a:p>
            <a:r>
              <a:rPr lang="en-US" dirty="0"/>
              <a:t>Entre las dos hojas del </a:t>
            </a:r>
            <a:r>
              <a:rPr lang="en-US" dirty="0" err="1"/>
              <a:t>pericardio</a:t>
            </a:r>
            <a:r>
              <a:rPr lang="en-US" dirty="0"/>
              <a:t> hay un </a:t>
            </a:r>
            <a:r>
              <a:rPr lang="en-US" dirty="0" err="1"/>
              <a:t>líquido</a:t>
            </a:r>
            <a:r>
              <a:rPr lang="en-US" dirty="0"/>
              <a:t> </a:t>
            </a:r>
            <a:r>
              <a:rPr lang="en-US" dirty="0" err="1"/>
              <a:t>seroso</a:t>
            </a:r>
            <a:r>
              <a:rPr lang="en-US" dirty="0"/>
              <a:t> claro </a:t>
            </a:r>
            <a:r>
              <a:rPr lang="en-US" dirty="0" err="1"/>
              <a:t>incoloro</a:t>
            </a:r>
            <a:r>
              <a:rPr lang="en-US" dirty="0"/>
              <a:t>, </a:t>
            </a:r>
            <a:r>
              <a:rPr lang="en-US" dirty="0" err="1"/>
              <a:t>en</a:t>
            </a:r>
            <a:r>
              <a:rPr lang="en-US" dirty="0"/>
              <a:t> </a:t>
            </a:r>
            <a:r>
              <a:rPr lang="en-US" dirty="0" err="1"/>
              <a:t>escasa</a:t>
            </a:r>
            <a:r>
              <a:rPr lang="en-US" dirty="0"/>
              <a:t> </a:t>
            </a:r>
            <a:r>
              <a:rPr lang="en-US" dirty="0" err="1"/>
              <a:t>cantidad</a:t>
            </a:r>
            <a:r>
              <a:rPr lang="en-US" dirty="0"/>
              <a:t>. </a:t>
            </a:r>
            <a:r>
              <a:rPr lang="en-US" dirty="0" err="1"/>
              <a:t>Su</a:t>
            </a:r>
            <a:r>
              <a:rPr lang="en-US" dirty="0"/>
              <a:t> </a:t>
            </a:r>
            <a:r>
              <a:rPr lang="en-US" dirty="0" err="1"/>
              <a:t>aumento</a:t>
            </a:r>
            <a:r>
              <a:rPr lang="en-US" dirty="0"/>
              <a:t> se </a:t>
            </a:r>
            <a:r>
              <a:rPr lang="en-US" dirty="0" err="1"/>
              <a:t>denomina</a:t>
            </a:r>
            <a:r>
              <a:rPr lang="en-US" dirty="0"/>
              <a:t> </a:t>
            </a:r>
            <a:r>
              <a:rPr lang="en-US" dirty="0" err="1"/>
              <a:t>derrame</a:t>
            </a:r>
            <a:r>
              <a:rPr lang="en-US" dirty="0"/>
              <a:t>. </a:t>
            </a:r>
            <a:r>
              <a:rPr lang="en-US" dirty="0" err="1"/>
              <a:t>Cuando</a:t>
            </a:r>
            <a:r>
              <a:rPr lang="en-US" dirty="0"/>
              <a:t> el </a:t>
            </a:r>
            <a:r>
              <a:rPr lang="en-US" dirty="0" err="1"/>
              <a:t>derrame</a:t>
            </a:r>
            <a:r>
              <a:rPr lang="en-US" dirty="0"/>
              <a:t> es </a:t>
            </a:r>
            <a:r>
              <a:rPr lang="en-US" dirty="0" err="1"/>
              <a:t>agudo</a:t>
            </a:r>
            <a:r>
              <a:rPr lang="en-US" dirty="0"/>
              <a:t> y </a:t>
            </a:r>
            <a:r>
              <a:rPr lang="en-US" dirty="0" err="1"/>
              <a:t>brusco</a:t>
            </a:r>
            <a:r>
              <a:rPr lang="en-US" dirty="0"/>
              <a:t> y </a:t>
            </a:r>
            <a:r>
              <a:rPr lang="en-US" dirty="0" err="1"/>
              <a:t>masivo</a:t>
            </a:r>
            <a:r>
              <a:rPr lang="en-US" dirty="0"/>
              <a:t>, se llama </a:t>
            </a:r>
            <a:r>
              <a:rPr lang="en-US" dirty="0" err="1"/>
              <a:t>tamponamiento</a:t>
            </a:r>
            <a:r>
              <a:rPr lang="en-US" dirty="0"/>
              <a:t> </a:t>
            </a:r>
            <a:r>
              <a:rPr lang="en-US" dirty="0" err="1"/>
              <a:t>cardíaco</a:t>
            </a:r>
            <a:r>
              <a:rPr lang="en-US" dirty="0"/>
              <a:t>. </a:t>
            </a:r>
          </a:p>
        </p:txBody>
      </p:sp>
      <p:sp>
        <p:nvSpPr>
          <p:cNvPr id="259076" name="Slide Number Placeholder 3"/>
          <p:cNvSpPr>
            <a:spLocks noGrp="1"/>
          </p:cNvSpPr>
          <p:nvPr>
            <p:ph type="sldNum" sz="quarter"/>
          </p:nvPr>
        </p:nvSpPr>
        <p:spPr>
          <a:noFill/>
        </p:spPr>
        <p:txBody>
          <a:bodyPr/>
          <a:lstStyle/>
          <a:p>
            <a:fld id="{9089B52D-19E2-43F4-8BEF-FFE8C749235A}" type="slidenum">
              <a:rPr lang="en-GB" smtClean="0"/>
              <a:pPr/>
              <a:t>43</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p:spPr>
        <p:txBody>
          <a:bodyPr/>
          <a:lstStyle/>
          <a:p>
            <a:r>
              <a:rPr lang="en-US" dirty="0"/>
              <a:t>Las pericarditis se </a:t>
            </a:r>
            <a:r>
              <a:rPr lang="en-US" dirty="0" err="1"/>
              <a:t>nombran</a:t>
            </a:r>
            <a:r>
              <a:rPr lang="en-US" dirty="0"/>
              <a:t> </a:t>
            </a:r>
            <a:r>
              <a:rPr lang="en-US" dirty="0" err="1"/>
              <a:t>según</a:t>
            </a:r>
            <a:r>
              <a:rPr lang="en-US" dirty="0"/>
              <a:t> el </a:t>
            </a:r>
            <a:r>
              <a:rPr lang="en-US" dirty="0" err="1"/>
              <a:t>aspecto</a:t>
            </a:r>
            <a:r>
              <a:rPr lang="en-US" dirty="0"/>
              <a:t> del </a:t>
            </a:r>
            <a:r>
              <a:rPr lang="en-US" dirty="0" err="1"/>
              <a:t>líquido</a:t>
            </a:r>
            <a:r>
              <a:rPr lang="en-US" dirty="0"/>
              <a:t> que se genera entre las dos </a:t>
            </a:r>
            <a:r>
              <a:rPr lang="en-US" dirty="0" err="1"/>
              <a:t>capas</a:t>
            </a:r>
            <a:r>
              <a:rPr lang="en-US" dirty="0"/>
              <a:t>. La p. serosa, </a:t>
            </a:r>
            <a:r>
              <a:rPr lang="en-US" dirty="0" err="1"/>
              <a:t>muestra</a:t>
            </a:r>
            <a:r>
              <a:rPr lang="en-US" dirty="0"/>
              <a:t> un </a:t>
            </a:r>
            <a:r>
              <a:rPr lang="en-US" dirty="0" err="1"/>
              <a:t>líqudo</a:t>
            </a:r>
            <a:r>
              <a:rPr lang="en-US" dirty="0"/>
              <a:t> claro brillante, </a:t>
            </a:r>
            <a:r>
              <a:rPr lang="en-US" dirty="0" err="1"/>
              <a:t>incoloro</a:t>
            </a:r>
            <a:r>
              <a:rPr lang="en-US" dirty="0"/>
              <a:t>. La </a:t>
            </a:r>
            <a:r>
              <a:rPr lang="en-US" dirty="0" err="1"/>
              <a:t>fibrinosa</a:t>
            </a:r>
            <a:r>
              <a:rPr lang="en-US" dirty="0"/>
              <a:t> es </a:t>
            </a:r>
            <a:r>
              <a:rPr lang="en-US" dirty="0" err="1"/>
              <a:t>rica</a:t>
            </a:r>
            <a:r>
              <a:rPr lang="en-US" dirty="0"/>
              <a:t> </a:t>
            </a:r>
            <a:r>
              <a:rPr lang="en-US" dirty="0" err="1"/>
              <a:t>en</a:t>
            </a:r>
            <a:r>
              <a:rPr lang="en-US" dirty="0"/>
              <a:t> </a:t>
            </a:r>
            <a:r>
              <a:rPr lang="en-US" dirty="0" err="1"/>
              <a:t>fibrina</a:t>
            </a:r>
            <a:r>
              <a:rPr lang="en-US" dirty="0"/>
              <a:t> y </a:t>
            </a:r>
            <a:r>
              <a:rPr lang="en-US" dirty="0" err="1"/>
              <a:t>proteinas</a:t>
            </a:r>
            <a:r>
              <a:rPr lang="en-US" dirty="0"/>
              <a:t> </a:t>
            </a:r>
            <a:r>
              <a:rPr lang="en-US" dirty="0" err="1"/>
              <a:t>plasmáticas</a:t>
            </a:r>
            <a:r>
              <a:rPr lang="en-US" dirty="0"/>
              <a:t> que </a:t>
            </a:r>
            <a:r>
              <a:rPr lang="en-US" dirty="0" err="1"/>
              <a:t>producen</a:t>
            </a:r>
            <a:r>
              <a:rPr lang="en-US" dirty="0"/>
              <a:t> un material </a:t>
            </a:r>
            <a:r>
              <a:rPr lang="en-US" dirty="0" err="1"/>
              <a:t>amarillo</a:t>
            </a:r>
            <a:r>
              <a:rPr lang="en-US" dirty="0"/>
              <a:t> </a:t>
            </a:r>
            <a:r>
              <a:rPr lang="en-US" dirty="0" err="1"/>
              <a:t>grisáceo</a:t>
            </a:r>
            <a:r>
              <a:rPr lang="en-US" dirty="0"/>
              <a:t> que </a:t>
            </a:r>
            <a:r>
              <a:rPr lang="en-US" dirty="0" err="1"/>
              <a:t>adhiere</a:t>
            </a:r>
            <a:r>
              <a:rPr lang="en-US" dirty="0"/>
              <a:t> las dos </a:t>
            </a:r>
            <a:r>
              <a:rPr lang="en-US" dirty="0" err="1"/>
              <a:t>capas</a:t>
            </a:r>
            <a:r>
              <a:rPr lang="en-US" dirty="0"/>
              <a:t> entre </a:t>
            </a:r>
            <a:r>
              <a:rPr lang="en-US" dirty="0" err="1"/>
              <a:t>sí</a:t>
            </a:r>
            <a:r>
              <a:rPr lang="en-US" dirty="0"/>
              <a:t>. La </a:t>
            </a:r>
            <a:r>
              <a:rPr lang="en-US" dirty="0" err="1"/>
              <a:t>purulenta</a:t>
            </a:r>
            <a:r>
              <a:rPr lang="en-US" dirty="0"/>
              <a:t> </a:t>
            </a:r>
            <a:r>
              <a:rPr lang="en-US" dirty="0" err="1"/>
              <a:t>corresponde</a:t>
            </a:r>
            <a:r>
              <a:rPr lang="en-US" dirty="0"/>
              <a:t> a pus (</a:t>
            </a:r>
            <a:r>
              <a:rPr lang="en-US" dirty="0" err="1"/>
              <a:t>exudado</a:t>
            </a:r>
            <a:r>
              <a:rPr lang="en-US" dirty="0"/>
              <a:t> de </a:t>
            </a:r>
            <a:r>
              <a:rPr lang="en-US" dirty="0" err="1"/>
              <a:t>polimorfonucleares</a:t>
            </a:r>
            <a:r>
              <a:rPr lang="en-US" dirty="0"/>
              <a:t> y detritus </a:t>
            </a:r>
            <a:r>
              <a:rPr lang="en-US" dirty="0" err="1"/>
              <a:t>celulares</a:t>
            </a:r>
            <a:r>
              <a:rPr lang="en-US" dirty="0"/>
              <a:t>). La pericarditis </a:t>
            </a:r>
            <a:r>
              <a:rPr lang="en-US" dirty="0" err="1"/>
              <a:t>hemorrágica</a:t>
            </a:r>
            <a:r>
              <a:rPr lang="en-US" dirty="0"/>
              <a:t> </a:t>
            </a:r>
            <a:r>
              <a:rPr lang="en-US" dirty="0" err="1"/>
              <a:t>muestra</a:t>
            </a:r>
            <a:r>
              <a:rPr lang="en-US" dirty="0"/>
              <a:t> </a:t>
            </a:r>
            <a:r>
              <a:rPr lang="en-US" dirty="0" err="1"/>
              <a:t>sangre</a:t>
            </a:r>
            <a:r>
              <a:rPr lang="en-US" dirty="0"/>
              <a:t>, y es un </a:t>
            </a:r>
            <a:r>
              <a:rPr lang="en-US" dirty="0" err="1"/>
              <a:t>signo</a:t>
            </a:r>
            <a:r>
              <a:rPr lang="en-US" dirty="0"/>
              <a:t> de </a:t>
            </a:r>
            <a:r>
              <a:rPr lang="en-US" dirty="0" err="1"/>
              <a:t>sospecha</a:t>
            </a:r>
            <a:r>
              <a:rPr lang="en-US" dirty="0"/>
              <a:t> de neoplasia </a:t>
            </a:r>
            <a:r>
              <a:rPr lang="en-US" dirty="0" err="1"/>
              <a:t>en</a:t>
            </a:r>
            <a:r>
              <a:rPr lang="en-US" dirty="0"/>
              <a:t> el </a:t>
            </a:r>
            <a:r>
              <a:rPr lang="en-US" dirty="0" err="1"/>
              <a:t>pericardio</a:t>
            </a:r>
            <a:r>
              <a:rPr lang="en-US" dirty="0"/>
              <a:t>, o de compromise por tuberculosis. </a:t>
            </a:r>
            <a:r>
              <a:rPr lang="en-US" dirty="0" err="1"/>
              <a:t>En</a:t>
            </a:r>
            <a:r>
              <a:rPr lang="en-US" dirty="0"/>
              <a:t> la tuberculosis </a:t>
            </a:r>
            <a:r>
              <a:rPr lang="en-US" dirty="0" err="1"/>
              <a:t>puede</a:t>
            </a:r>
            <a:r>
              <a:rPr lang="en-US" dirty="0"/>
              <a:t> </a:t>
            </a:r>
            <a:r>
              <a:rPr lang="en-US" dirty="0" err="1"/>
              <a:t>haber</a:t>
            </a:r>
            <a:r>
              <a:rPr lang="en-US" dirty="0"/>
              <a:t> granulomas con necrosis caseosa. Y por ultimo la pericarditis </a:t>
            </a:r>
            <a:r>
              <a:rPr lang="en-US" dirty="0" err="1"/>
              <a:t>cróníca</a:t>
            </a:r>
            <a:r>
              <a:rPr lang="en-US" dirty="0"/>
              <a:t>, </a:t>
            </a:r>
            <a:r>
              <a:rPr lang="en-US" dirty="0" err="1"/>
              <a:t>consiste</a:t>
            </a:r>
            <a:r>
              <a:rPr lang="en-US" dirty="0"/>
              <a:t> </a:t>
            </a:r>
            <a:r>
              <a:rPr lang="en-US" dirty="0" err="1"/>
              <a:t>en</a:t>
            </a:r>
            <a:r>
              <a:rPr lang="en-US" dirty="0"/>
              <a:t> la </a:t>
            </a:r>
            <a:r>
              <a:rPr lang="en-US" dirty="0" err="1"/>
              <a:t>organización</a:t>
            </a:r>
            <a:r>
              <a:rPr lang="en-US" dirty="0"/>
              <a:t> de </a:t>
            </a:r>
            <a:r>
              <a:rPr lang="en-US" dirty="0" err="1"/>
              <a:t>tractos</a:t>
            </a:r>
            <a:r>
              <a:rPr lang="en-US" dirty="0"/>
              <a:t> </a:t>
            </a:r>
            <a:r>
              <a:rPr lang="en-US" dirty="0" err="1"/>
              <a:t>fibrosos</a:t>
            </a:r>
            <a:r>
              <a:rPr lang="en-US" dirty="0"/>
              <a:t> que </a:t>
            </a:r>
            <a:r>
              <a:rPr lang="en-US" dirty="0" err="1"/>
              <a:t>unen</a:t>
            </a:r>
            <a:r>
              <a:rPr lang="en-US" dirty="0"/>
              <a:t> las dos </a:t>
            </a:r>
            <a:r>
              <a:rPr lang="en-US" dirty="0" err="1"/>
              <a:t>capas</a:t>
            </a:r>
            <a:r>
              <a:rPr lang="en-US" dirty="0"/>
              <a:t> del </a:t>
            </a:r>
            <a:r>
              <a:rPr lang="en-US" dirty="0" err="1"/>
              <a:t>pericardio</a:t>
            </a:r>
            <a:r>
              <a:rPr lang="en-US" dirty="0"/>
              <a:t> ( a lo que se llama </a:t>
            </a:r>
            <a:r>
              <a:rPr lang="en-US" dirty="0" err="1"/>
              <a:t>organización</a:t>
            </a:r>
            <a:r>
              <a:rPr lang="en-US" dirty="0"/>
              <a:t>). ES </a:t>
            </a:r>
            <a:r>
              <a:rPr lang="en-US" dirty="0" err="1"/>
              <a:t>muy</a:t>
            </a:r>
            <a:r>
              <a:rPr lang="en-US" dirty="0"/>
              <a:t> </a:t>
            </a:r>
            <a:r>
              <a:rPr lang="en-US" dirty="0" err="1"/>
              <a:t>comun</a:t>
            </a:r>
            <a:r>
              <a:rPr lang="en-US" dirty="0"/>
              <a:t> </a:t>
            </a:r>
            <a:r>
              <a:rPr lang="en-US" dirty="0" err="1"/>
              <a:t>verla</a:t>
            </a:r>
            <a:r>
              <a:rPr lang="en-US" dirty="0"/>
              <a:t> </a:t>
            </a:r>
            <a:r>
              <a:rPr lang="en-US" dirty="0" err="1"/>
              <a:t>posteriormente</a:t>
            </a:r>
            <a:r>
              <a:rPr lang="en-US" dirty="0"/>
              <a:t> a una </a:t>
            </a:r>
            <a:r>
              <a:rPr lang="en-US" dirty="0" err="1"/>
              <a:t>cirugía</a:t>
            </a:r>
            <a:r>
              <a:rPr lang="en-US" dirty="0"/>
              <a:t> a </a:t>
            </a:r>
            <a:r>
              <a:rPr lang="en-US" dirty="0" err="1"/>
              <a:t>corazón</a:t>
            </a:r>
            <a:r>
              <a:rPr lang="en-US" dirty="0"/>
              <a:t> </a:t>
            </a:r>
            <a:r>
              <a:rPr lang="en-US" dirty="0" err="1"/>
              <a:t>abierto</a:t>
            </a:r>
            <a:r>
              <a:rPr lang="en-US" dirty="0"/>
              <a:t>. </a:t>
            </a:r>
          </a:p>
        </p:txBody>
      </p:sp>
      <p:sp>
        <p:nvSpPr>
          <p:cNvPr id="260100" name="Slide Number Placeholder 3"/>
          <p:cNvSpPr>
            <a:spLocks noGrp="1"/>
          </p:cNvSpPr>
          <p:nvPr>
            <p:ph type="sldNum" sz="quarter"/>
          </p:nvPr>
        </p:nvSpPr>
        <p:spPr>
          <a:noFill/>
        </p:spPr>
        <p:txBody>
          <a:bodyPr/>
          <a:lstStyle/>
          <a:p>
            <a:fld id="{B339FB95-0672-4BD4-B421-94BA30D7452D}" type="slidenum">
              <a:rPr lang="en-GB" smtClean="0"/>
              <a:pPr/>
              <a:t>44</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r>
              <a:rPr lang="en-US" dirty="0" err="1"/>
              <a:t>Fibrinosa</a:t>
            </a:r>
            <a:r>
              <a:rPr lang="en-US" dirty="0"/>
              <a:t>: </a:t>
            </a:r>
            <a:r>
              <a:rPr lang="en-US" dirty="0" err="1"/>
              <a:t>depósitos</a:t>
            </a:r>
            <a:r>
              <a:rPr lang="en-US" dirty="0"/>
              <a:t> rosados </a:t>
            </a:r>
            <a:r>
              <a:rPr lang="en-US" dirty="0" err="1"/>
              <a:t>irregulares</a:t>
            </a:r>
            <a:r>
              <a:rPr lang="en-US" dirty="0"/>
              <a:t> </a:t>
            </a:r>
            <a:r>
              <a:rPr lang="en-US" dirty="0" err="1"/>
              <a:t>en</a:t>
            </a:r>
            <a:r>
              <a:rPr lang="en-US" dirty="0"/>
              <a:t> las dos hojas del </a:t>
            </a:r>
            <a:r>
              <a:rPr lang="en-US" dirty="0" err="1"/>
              <a:t>pericardio</a:t>
            </a:r>
            <a:r>
              <a:rPr lang="en-US" dirty="0"/>
              <a:t>, mural y visceral.</a:t>
            </a:r>
          </a:p>
          <a:p>
            <a:r>
              <a:rPr lang="en-US" dirty="0" err="1"/>
              <a:t>Purulenta</a:t>
            </a:r>
            <a:r>
              <a:rPr lang="en-US" dirty="0"/>
              <a:t>: </a:t>
            </a:r>
            <a:r>
              <a:rPr lang="en-US" dirty="0" err="1"/>
              <a:t>grandes</a:t>
            </a:r>
            <a:r>
              <a:rPr lang="en-US" dirty="0"/>
              <a:t> </a:t>
            </a:r>
            <a:r>
              <a:rPr lang="en-US" dirty="0" err="1"/>
              <a:t>masas</a:t>
            </a:r>
            <a:r>
              <a:rPr lang="en-US" dirty="0"/>
              <a:t> </a:t>
            </a:r>
            <a:r>
              <a:rPr lang="en-US" dirty="0" err="1"/>
              <a:t>amarillentas</a:t>
            </a:r>
            <a:r>
              <a:rPr lang="en-US" dirty="0"/>
              <a:t>, </a:t>
            </a:r>
            <a:r>
              <a:rPr lang="en-US" dirty="0" err="1"/>
              <a:t>pastosas</a:t>
            </a:r>
            <a:r>
              <a:rPr lang="en-US" dirty="0"/>
              <a:t>, </a:t>
            </a:r>
            <a:r>
              <a:rPr lang="en-US" dirty="0" err="1"/>
              <a:t>compuestas</a:t>
            </a:r>
            <a:r>
              <a:rPr lang="en-US" dirty="0"/>
              <a:t> </a:t>
            </a:r>
            <a:r>
              <a:rPr lang="en-US" dirty="0" err="1"/>
              <a:t>histológicamente</a:t>
            </a:r>
            <a:r>
              <a:rPr lang="en-US" dirty="0"/>
              <a:t> de </a:t>
            </a:r>
            <a:r>
              <a:rPr lang="en-US" dirty="0" err="1"/>
              <a:t>leucocitos</a:t>
            </a:r>
            <a:r>
              <a:rPr lang="en-US" dirty="0"/>
              <a:t> </a:t>
            </a:r>
            <a:r>
              <a:rPr lang="en-US" dirty="0" err="1"/>
              <a:t>polimorfonucleares</a:t>
            </a:r>
            <a:r>
              <a:rPr lang="en-US" dirty="0"/>
              <a:t>, </a:t>
            </a:r>
            <a:r>
              <a:rPr lang="en-US" dirty="0" err="1"/>
              <a:t>muchos</a:t>
            </a:r>
            <a:r>
              <a:rPr lang="en-US" dirty="0"/>
              <a:t> de </a:t>
            </a:r>
            <a:r>
              <a:rPr lang="en-US" dirty="0" err="1"/>
              <a:t>ellos</a:t>
            </a:r>
            <a:r>
              <a:rPr lang="en-US" dirty="0"/>
              <a:t> </a:t>
            </a:r>
            <a:r>
              <a:rPr lang="en-US" dirty="0" err="1"/>
              <a:t>transformados</a:t>
            </a:r>
            <a:r>
              <a:rPr lang="en-US" dirty="0"/>
              <a:t> </a:t>
            </a:r>
            <a:r>
              <a:rPr lang="en-US" dirty="0" err="1"/>
              <a:t>en</a:t>
            </a:r>
            <a:r>
              <a:rPr lang="en-US" dirty="0"/>
              <a:t> </a:t>
            </a:r>
            <a:r>
              <a:rPr lang="en-US" dirty="0" err="1"/>
              <a:t>piocitos</a:t>
            </a:r>
            <a:r>
              <a:rPr lang="en-US" dirty="0"/>
              <a:t>, </a:t>
            </a:r>
            <a:r>
              <a:rPr lang="en-US" dirty="0" err="1"/>
              <a:t>formando</a:t>
            </a:r>
            <a:r>
              <a:rPr lang="en-US" dirty="0"/>
              <a:t> el pus.</a:t>
            </a:r>
          </a:p>
        </p:txBody>
      </p:sp>
      <p:sp>
        <p:nvSpPr>
          <p:cNvPr id="261124" name="Slide Number Placeholder 3"/>
          <p:cNvSpPr>
            <a:spLocks noGrp="1"/>
          </p:cNvSpPr>
          <p:nvPr>
            <p:ph type="sldNum" sz="quarter"/>
          </p:nvPr>
        </p:nvSpPr>
        <p:spPr>
          <a:noFill/>
        </p:spPr>
        <p:txBody>
          <a:bodyPr/>
          <a:lstStyle/>
          <a:p>
            <a:fld id="{F13BB6B3-BC20-41AD-A397-B16299B8A208}" type="slidenum">
              <a:rPr lang="en-GB" smtClean="0"/>
              <a:pPr/>
              <a:t>45</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MX"/>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569175-AFCF-4BFF-91EC-6417E9FC66B9}" type="slidenum">
              <a:rPr lang="es-MX" smtClean="0"/>
              <a:pPr/>
              <a:t>46</a:t>
            </a:fld>
            <a:endParaRPr lang="es-MX"/>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MX"/>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43B12A-D50E-4727-A93C-C88DE8EA1182}" type="slidenum">
              <a:rPr lang="es-MX" smtClean="0"/>
              <a:pPr/>
              <a:t>47</a:t>
            </a:fld>
            <a:endParaRPr lang="es-MX"/>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a:t>La foto vertical muestra un corte histológico de un mixoma. Lo que más llama la atención es la claridad del corte, debido a la escasez de células y de fibras colágenas, siendo el estroma del tumor rico en agua y matriz extracelular amorfa. Se observan capilares dilatados (flecha) y células de bordes estrellados, o de bordes alargados, como flotando en la matriz. Lo mismo puede verse en la foto horizontal a la derecha. El tumor es brillante, blando y gelatinoso. </a:t>
            </a:r>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D45E5C-B1BA-4CAB-8ABC-D3D5F79849A8}" type="slidenum">
              <a:rPr lang="es-MX" smtClean="0"/>
              <a:pPr/>
              <a:t>48</a:t>
            </a:fld>
            <a:endParaRPr lang="es-MX"/>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a:t>1. Un mixoma en la auricula. Tumor voluminoso blanco amarillento, adherido al endocardio, de consistencia muy blanda, gelatinosa. </a:t>
            </a:r>
          </a:p>
          <a:p>
            <a:pPr eaLnBrk="1" hangingPunct="1"/>
            <a:r>
              <a:rPr lang="es-MX" dirty="0"/>
              <a:t>2. Lo mismo. Este tumor generalmente ocluye la válvula auriculoventricular durante el ciclo cardíaco, provocando síncope, isquemia sistémica (signos y síntomas según el territorio alterado), pero lo más característico es que el tumor, que es muy blando, se fragmente por la fuerza de la circulación de la sangre en el corazón, y embolice, pudiendo provocar infartos a distancia, por ejemplo, al ocluir runa coronaria, un infarto cardíaco, o un vaso cerebral, generando un AVE.</a:t>
            </a:r>
          </a:p>
          <a:p>
            <a:pPr eaLnBrk="1" hangingPunct="1"/>
            <a:r>
              <a:rPr lang="es-MX" dirty="0"/>
              <a:t>3. La histología que es de tejido conectivo muy laxo, casi sin colágeno, con células estrelladas o de aspecto fusado. El aspecto es tan claro porque hay mucha matriz extracelular no fibrosa. Si le hiciéramos una tinción de azul alcian se vería completamente calipso. Son muy vascularizados estos tumores. Y pueden sufrir hemorragias que los hacen crecer bruscamente pudiendo ocluir la válvula.</a:t>
            </a:r>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C2E19D-6C97-4CE2-8231-A4CCCD1E348D}" type="slidenum">
              <a:rPr lang="es-MX" smtClean="0"/>
              <a:pPr/>
              <a:t>49</a:t>
            </a:fld>
            <a:endParaRPr 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Una coronaria tiene varias formas de obstruirse y generar isquemia. Estas son las más comunes.</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7CB6B8-3075-41C4-87A3-F551B272853E}" type="slidenum">
              <a:rPr lang="es-MX" smtClean="0"/>
              <a:pPr/>
              <a:t>5</a:t>
            </a:fld>
            <a:endParaRPr lang="es-MX"/>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a:t>Los tumores cardíacos son raros. </a:t>
            </a:r>
          </a:p>
          <a:p>
            <a:pPr eaLnBrk="1" hangingPunct="1"/>
            <a:r>
              <a:rPr lang="es-MX" dirty="0"/>
              <a:t>EL CARCINOMA DE CÉLULAS RENALES tiene la característica de ser angioinvasor, y no es infrecuente que infiltre la vena renal (de hecho es un factor pronóstico y se evalua en la estadificación ) y tiene la capacidad de continuar creciendo dentro de la vena, alcanzando la vena cava inferior, seguir creciendo e ingresar a la aurícula derecha!! </a:t>
            </a:r>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FB93D-B7AD-49DD-9CE5-7B81C12C7F97}" type="slidenum">
              <a:rPr lang="es-MX" smtClean="0"/>
              <a:pPr/>
              <a:t>50</a:t>
            </a:fld>
            <a:endParaRPr lang="es-MX"/>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a:t>Arriba a la izquierda ven un conmpromiso miocárdico por carcinoma. </a:t>
            </a:r>
          </a:p>
          <a:p>
            <a:pPr eaLnBrk="1" hangingPunct="1"/>
            <a:r>
              <a:rPr lang="es-MX" dirty="0"/>
              <a:t>Abajo a la izquierda ven numerosos pequeños nodulito blanquecinos, en el pericardio, correspondientes a siembra metastásica de carcinoma.</a:t>
            </a:r>
          </a:p>
          <a:p>
            <a:pPr eaLnBrk="1" hangingPunct="1"/>
            <a:r>
              <a:rPr lang="es-MX" dirty="0"/>
              <a:t>Arriba a la derecha se ve un émbolo de carcinoma escamoso (la queratina es lo más eosinofílico que se ve al centro de la masa de células epiteliales atípicas) </a:t>
            </a:r>
          </a:p>
          <a:p>
            <a:pPr eaLnBrk="1" hangingPunct="1"/>
            <a:r>
              <a:rPr lang="es-MX" dirty="0"/>
              <a:t>Abajo a la derecha se ve la infiltración intersticial del miocardio por carcinoma (podría ser la imagen histológica correspondiente a la imagen macroscópica arriba a la izquierda).</a:t>
            </a:r>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DDCE7C-F9C1-4362-81BE-8C74EDA990C9}" type="slidenum">
              <a:rPr lang="es-MX" smtClean="0"/>
              <a:pPr/>
              <a:t>51</a:t>
            </a:fld>
            <a:endParaRPr lang="es-MX"/>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30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17306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30C536-C9C6-4A13-A706-4FF7CAEDC128}" type="slidenum">
              <a:rPr lang="es-MX" smtClean="0"/>
              <a:pPr fontAlgn="base">
                <a:spcBef>
                  <a:spcPct val="0"/>
                </a:spcBef>
                <a:spcAft>
                  <a:spcPct val="0"/>
                </a:spcAft>
                <a:defRPr/>
              </a:pPr>
              <a:t>52</a:t>
            </a:fld>
            <a:endParaRPr lang="es-MX"/>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El endocardio no solamente son las válvulas. También recubre las cavidades auricular y ventricular, y el aparato valvular de las auriculoventriculares. El endocardio es liso, brillante, translúcido, delgado y fino. Este es el aspecto que debe tener en un corazón sano. Recomiento volver a ver esta foto parar comparar con las fotos de endocarditis.</a:t>
            </a:r>
          </a:p>
        </p:txBody>
      </p:sp>
      <p:sp>
        <p:nvSpPr>
          <p:cNvPr id="16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4E963B74-5FCA-304D-B729-129B97071E24}" type="slidenum">
              <a:rPr lang="es-MX" sz="1200"/>
              <a:pPr eaLnBrk="1" hangingPunct="1"/>
              <a:t>53</a:t>
            </a:fld>
            <a:endParaRPr lang="es-MX"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9B47E3B-7F09-A743-B1AE-B4DEB15553B2}" type="slidenum">
              <a:rPr lang="es-MX" sz="1200"/>
              <a:pPr eaLnBrk="1" hangingPunct="1"/>
              <a:t>54</a:t>
            </a:fld>
            <a:endParaRPr lang="es-MX"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La división de endocarditis infecciosa aguda y subaguda es clínica y se basa en la velocidad de evolución y en la gravedad, que dependen fundamentalmente del tipo de microorganismo causal. </a:t>
            </a:r>
          </a:p>
          <a:p>
            <a:pPr eaLnBrk="1" hangingPunct="1">
              <a:spcBef>
                <a:spcPct val="0"/>
              </a:spcBef>
            </a:pPr>
            <a:r>
              <a:rPr lang="es-MX" dirty="0">
                <a:latin typeface="Calibri" charset="0"/>
              </a:rPr>
              <a:t>Los organismos muy agresivos y virulentos pueden afectar el endocardio sano (estafilococo aureus, presente en la piel, muy virulento, puede causar hasta el 30% de las endocarditis infecciosas) pero en general la mayoría de las endocarditis infecciosas (50-60%) son causadas por estreptococo viridans (presente en cavidad oral) y ocurren en endocardio dañado previamente.</a:t>
            </a:r>
          </a:p>
          <a:p>
            <a:pPr eaLnBrk="1" hangingPunct="1">
              <a:spcBef>
                <a:spcPct val="0"/>
              </a:spcBef>
            </a:pPr>
            <a:endParaRPr lang="es-MX" dirty="0">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78CC5CA4-9ED2-C04E-9E10-F24DFD86C7EE}" type="slidenum">
              <a:rPr lang="es-MX" sz="1200"/>
              <a:pPr eaLnBrk="1" hangingPunct="1"/>
              <a:t>55</a:t>
            </a:fld>
            <a:endParaRPr lang="es-MX"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FC4999A-5123-9049-8D96-F52E55AEDBBE}" type="slidenum">
              <a:rPr lang="es-MX" sz="1200"/>
              <a:pPr eaLnBrk="1" hangingPunct="1"/>
              <a:t>56</a:t>
            </a:fld>
            <a:endParaRPr lang="es-MX"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CC56977-D33C-BE45-A582-F7CE90CEF86C}" type="slidenum">
              <a:rPr lang="es-MX" sz="1200"/>
              <a:pPr eaLnBrk="1" hangingPunct="1"/>
              <a:t>57</a:t>
            </a:fld>
            <a:endParaRPr lang="es-MX"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Las valvas semilunares de la aorta se ven muy alteradas (ver primera foto del endocardio normal para comparar). Presentan trombos gruesos y deformantes rojo grisáceos, friables, que destruyen la válvula. Nótese en la válvula mitral a la derecha los depósitos rojizos irregulares de trombos en ambas caras de la valva (flecha roja)</a:t>
            </a:r>
          </a:p>
        </p:txBody>
      </p:sp>
      <p:sp>
        <p:nvSpPr>
          <p:cNvPr id="348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AF0EA0A-8BA5-C84D-B4AB-FBFFF5B262CB}" type="slidenum">
              <a:rPr lang="es-MX" sz="1200"/>
              <a:pPr eaLnBrk="1" hangingPunct="1"/>
              <a:t>58</a:t>
            </a:fld>
            <a:endParaRPr lang="es-MX"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Un corazón fijado, Se observa lo mismo que en la diapositiva anterior pero post fijación. Nótese la semilunar de la válvula aórtica totalmente destruida con trombos rosadogrisáceos gruesos, grandes. </a:t>
            </a:r>
          </a:p>
        </p:txBody>
      </p:sp>
      <p:sp>
        <p:nvSpPr>
          <p:cNvPr id="389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761853F9-5043-634E-B682-470C4E5F70C0}" type="slidenum">
              <a:rPr lang="es-MX" sz="1200"/>
              <a:pPr eaLnBrk="1" hangingPunct="1"/>
              <a:t>59</a:t>
            </a:fld>
            <a:endParaRPr lang="es-MX"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106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151EB3-D2B6-4CEF-9659-8826FC15040A}" type="slidenum">
              <a:rPr lang="es-MX" smtClean="0"/>
              <a:pPr fontAlgn="base">
                <a:spcBef>
                  <a:spcPct val="0"/>
                </a:spcBef>
                <a:spcAft>
                  <a:spcPct val="0"/>
                </a:spcAft>
                <a:defRPr/>
              </a:pPr>
              <a:t>6</a:t>
            </a:fld>
            <a:endParaRPr lang="es-MX"/>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Destrucción completa de valvas de la aorta por depósitos rojizos (vegetaciones( que se extienden hacia la superficie auricular y también comprometen las cuerdas tendinosas de la mitral.</a:t>
            </a:r>
          </a:p>
        </p:txBody>
      </p:sp>
      <p:sp>
        <p:nvSpPr>
          <p:cNvPr id="409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DC22D4C2-C858-1741-A001-7DB25A3C0C82}" type="slidenum">
              <a:rPr lang="es-MX" sz="1200"/>
              <a:pPr eaLnBrk="1" hangingPunct="1"/>
              <a:t>60</a:t>
            </a:fld>
            <a:endParaRPr lang="es-MX"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Vegetaciones en la aurícula (masa rosado.grisácea irregular)</a:t>
            </a: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FA074E22-A204-EB49-9A1F-20EB454D1D3A}" type="slidenum">
              <a:rPr lang="es-MX" sz="1200"/>
              <a:pPr eaLnBrk="1" hangingPunct="1"/>
              <a:t>61</a:t>
            </a:fld>
            <a:endParaRPr lang="es-MX"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Cortes histológicos longitudinales de endocardio valvular que muestran tejido muy fragmentado y su desprendimiento en la superficie de la valva. El material eosinófilo está constituido por fibrina y plaquetas. Los depósitos basófilos corresponden a colonias bacterianes y detritus celulares.</a:t>
            </a:r>
          </a:p>
          <a:p>
            <a:pPr eaLnBrk="1" hangingPunct="1">
              <a:spcBef>
                <a:spcPct val="0"/>
              </a:spcBef>
            </a:pPr>
            <a:endParaRPr lang="es-MX"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80A3761B-6CB4-9549-A89E-4AD8005FC978}" type="slidenum">
              <a:rPr lang="es-MX" sz="1200"/>
              <a:pPr eaLnBrk="1" hangingPunct="1"/>
              <a:t>62</a:t>
            </a:fld>
            <a:endParaRPr lang="es-MX"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00B0AA6-A61D-4243-9754-4806993FFC55}" type="slidenum">
              <a:rPr lang="es-MX" sz="1200"/>
              <a:pPr eaLnBrk="1" hangingPunct="1"/>
              <a:t>63</a:t>
            </a:fld>
            <a:endParaRPr lang="es-MX"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532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4DFDEB5D-C613-374A-99EB-B85D4BED291F}" type="slidenum">
              <a:rPr lang="es-MX" sz="1200"/>
              <a:pPr eaLnBrk="1" hangingPunct="1"/>
              <a:t>64</a:t>
            </a:fld>
            <a:endParaRPr lang="es-MX"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7CF10E9-B54A-724C-85D5-5A81F4408A49}" type="slidenum">
              <a:rPr lang="es-MX" sz="1200"/>
              <a:pPr eaLnBrk="1" hangingPunct="1"/>
              <a:t>65</a:t>
            </a:fld>
            <a:endParaRPr lang="es-MX"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La fiebre reumática es una complicación no infecciosa de una enfermedad infecciosa. Hoy está en retirada debido a que las faringoamigdalitis bacterianas se tratan con antibióticos. Cursa en forma crónica, con accesos agudos de endocarditis y miocarditis, que curan, entra en remisión temporal, y vuelven a ocurrir cíclicamente en la vida del paciente, generando progresiva e irreversiblemente deformidades valvulares.</a:t>
            </a:r>
          </a:p>
        </p:txBody>
      </p:sp>
      <p:sp>
        <p:nvSpPr>
          <p:cNvPr id="573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6BB3BB0-C680-634C-A175-9A854C9D1056}" type="slidenum">
              <a:rPr lang="es-MX" sz="1200"/>
              <a:pPr eaLnBrk="1" hangingPunct="1"/>
              <a:t>66</a:t>
            </a:fld>
            <a:endParaRPr lang="es-MX"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614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EBB6866-7ED1-A14A-A6B8-5AB843130054}" type="slidenum">
              <a:rPr lang="es-MX" sz="1200"/>
              <a:pPr eaLnBrk="1" hangingPunct="1"/>
              <a:t>67</a:t>
            </a:fld>
            <a:endParaRPr lang="es-MX"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634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F47372BF-F258-424F-BEAD-E5044E6E75F8}" type="slidenum">
              <a:rPr lang="es-MX" sz="1200"/>
              <a:pPr eaLnBrk="1" hangingPunct="1"/>
              <a:t>68</a:t>
            </a:fld>
            <a:endParaRPr lang="es-MX"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655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325E0C7-20D3-4D48-BB04-EC7CFA4A36E2}" type="slidenum">
              <a:rPr lang="es-MX" sz="1200"/>
              <a:pPr eaLnBrk="1" hangingPunct="1"/>
              <a:t>69</a:t>
            </a:fld>
            <a:endParaRPr lang="es-MX"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6DB7CA-C96E-433E-81C8-78C086BAE402}" type="slidenum">
              <a:rPr lang="es-MX" smtClean="0"/>
              <a:pPr fontAlgn="base">
                <a:spcBef>
                  <a:spcPct val="0"/>
                </a:spcBef>
                <a:spcAft>
                  <a:spcPct val="0"/>
                </a:spcAft>
                <a:defRPr/>
              </a:pPr>
              <a:t>7</a:t>
            </a:fld>
            <a:endParaRPr lang="es-MX"/>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Eritema significa erupción rojiza, y marginado, hace alusión a los bordes solevantados y prominentes de los cambios de color de la piel. </a:t>
            </a:r>
          </a:p>
        </p:txBody>
      </p:sp>
      <p:sp>
        <p:nvSpPr>
          <p:cNvPr id="675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D5B5502-030C-664F-9DEC-10A087135126}" type="slidenum">
              <a:rPr lang="es-MX" sz="1200"/>
              <a:pPr eaLnBrk="1" hangingPunct="1"/>
              <a:t>70</a:t>
            </a:fld>
            <a:endParaRPr lang="es-MX"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696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863A389-407B-D54F-98DD-C4B9F9F853E5}" type="slidenum">
              <a:rPr lang="es-MX" sz="1200"/>
              <a:pPr eaLnBrk="1" hangingPunct="1"/>
              <a:t>71</a:t>
            </a:fld>
            <a:endParaRPr lang="es-MX"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La foto superior muestra pequeños nódulos rojo amarillentos (vegetaciones) en el borde de cierre de la válvula, del mismo tamaño, regulares, equidistantes, como un collar. Son las vegetaciones estériles (sin gérmenes) de la endocarditis reumática. Si se comparan con las vegetaciones de la endocarditis bacteriana, estas son muy regulares y pequeñas. Entonces no producen mucha sintomatología y no tienden a romperse y embolizar. En la foto inferior se ven las pequeñas vegetaciones en una válvula fijada.</a:t>
            </a:r>
          </a:p>
        </p:txBody>
      </p:sp>
      <p:sp>
        <p:nvSpPr>
          <p:cNvPr id="716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2B5CBBDF-2425-5A46-84A6-B71FA8FFCE82}" type="slidenum">
              <a:rPr lang="es-MX" sz="1200"/>
              <a:pPr eaLnBrk="1" hangingPunct="1"/>
              <a:t>72</a:t>
            </a:fld>
            <a:endParaRPr lang="es-MX"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dirty="0">
              <a:latin typeface="Calibri" charset="0"/>
            </a:endParaRPr>
          </a:p>
        </p:txBody>
      </p:sp>
      <p:sp>
        <p:nvSpPr>
          <p:cNvPr id="737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FACBA7A4-D13A-CB45-9D1E-969A8F2F38C2}" type="slidenum">
              <a:rPr lang="es-MX" sz="1200"/>
              <a:pPr eaLnBrk="1" hangingPunct="1"/>
              <a:t>73</a:t>
            </a:fld>
            <a:endParaRPr lang="es-MX"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La foto de la izquierda muestra una válvula auriculoventricular (mitral) engrosada, deformada, y rígida, estenótica (no puede abrirse) pero también insuficiente porque no se cierra bien. </a:t>
            </a:r>
          </a:p>
          <a:p>
            <a:pPr eaLnBrk="1" hangingPunct="1">
              <a:spcBef>
                <a:spcPct val="0"/>
              </a:spcBef>
            </a:pPr>
            <a:r>
              <a:rPr lang="es-MX" dirty="0">
                <a:latin typeface="Calibri" charset="0"/>
              </a:rPr>
              <a:t>La foto de la derecha es una válvula aórtica, en la que además de engrosamiento y rigidez de las semilunares, se observa fusión de las comisuras. </a:t>
            </a:r>
          </a:p>
        </p:txBody>
      </p:sp>
      <p:sp>
        <p:nvSpPr>
          <p:cNvPr id="778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EE21F67-38B4-C14A-AA39-FCF4FE1E6A87}" type="slidenum">
              <a:rPr lang="es-MX" sz="1200"/>
              <a:pPr eaLnBrk="1" hangingPunct="1"/>
              <a:t>74</a:t>
            </a:fld>
            <a:endParaRPr lang="es-MX"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4BFFF9D-9FAE-D349-9F96-1C0F1A48631F}" type="slidenum">
              <a:rPr lang="es-MX" sz="1200"/>
              <a:pPr eaLnBrk="1" hangingPunct="1"/>
              <a:t>75</a:t>
            </a:fld>
            <a:endParaRPr lang="es-MX"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Las cuerdas tendinosas confluyen y se fusionan antes de llegar al músculo papilar. </a:t>
            </a:r>
          </a:p>
        </p:txBody>
      </p:sp>
      <p:sp>
        <p:nvSpPr>
          <p:cNvPr id="839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39AA7B7-DC66-AE45-BEFF-B2293FD9E45A}" type="slidenum">
              <a:rPr lang="es-MX" sz="1200"/>
              <a:pPr eaLnBrk="1" hangingPunct="1"/>
              <a:t>76</a:t>
            </a:fld>
            <a:endParaRPr lang="es-MX"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1. Superficie epicárdica, pericardio parietal por cara mediastínica. 2. pericardio parietal por cara cardíaca, separado del visceral. 3 fibrina uniendo las dos hojas del pericardio. 4. pericardio visceral.</a:t>
            </a:r>
          </a:p>
        </p:txBody>
      </p:sp>
      <p:sp>
        <p:nvSpPr>
          <p:cNvPr id="901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911B8DFB-698A-7648-95A9-1E31D7EF93C3}" type="slidenum">
              <a:rPr lang="es-MX" sz="1200"/>
              <a:pPr eaLnBrk="1" hangingPunct="1"/>
              <a:t>77</a:t>
            </a:fld>
            <a:endParaRPr lang="es-MX"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42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La miocarditis inespecífica muestra un infiltrado de linfocitos en el intersticio del miocardio. </a:t>
            </a:r>
          </a:p>
        </p:txBody>
      </p:sp>
      <p:sp>
        <p:nvSpPr>
          <p:cNvPr id="942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701A84B-D9F8-154C-B4DB-7F9E2D19ECE3}" type="slidenum">
              <a:rPr lang="es-MX" sz="1200"/>
              <a:pPr eaLnBrk="1" hangingPunct="1"/>
              <a:t>78</a:t>
            </a:fld>
            <a:endParaRPr lang="es-MX"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Es una inflamación granulomatosa, que inicia con daño endotelial de un vaso, generando necrosis fibrinoide, llegada de células inflamatorias, muerte de miocardiocitos y formación de un granuloma. Con el tiempo, el granuloma es reparado y reemplazado (junto con los miocardiocitos que murieron por daño mediado por anticuerpos) por fibrosis. Esto va a ocurrir en todo el miocardio generando una disminución progresiva de miocardiocitos, que resta fuerza al miocardio en la contracción, generando una hipertrofia primero, y luego una dilatación del ventrículo, lo que repercutirá luego sobre la aurícula izquierda y el ventrículo derecho. (insuficiencia cardíaca)</a:t>
            </a:r>
          </a:p>
        </p:txBody>
      </p:sp>
      <p:sp>
        <p:nvSpPr>
          <p:cNvPr id="962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DD518605-2270-1444-8CBB-FB6C3BE40F75}" type="slidenum">
              <a:rPr lang="es-MX" sz="1200"/>
              <a:pPr eaLnBrk="1" hangingPunct="1"/>
              <a:t>79</a:t>
            </a:fld>
            <a:endParaRPr lang="es-MX"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Las placas ateromatosas demoran casi toda una vida en crecer y ocluir el lumen de la arteria para causar isquemia e infarto, pero pueden sufrir cambios agudos que resultan en obstrucción aguda súbita del lumen arterial. </a:t>
            </a: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D43046-077F-4B43-ADEB-98604A6B4BAD}" type="slidenum">
              <a:rPr lang="es-MX" smtClean="0"/>
              <a:pPr/>
              <a:t>8</a:t>
            </a:fld>
            <a:endParaRPr lang="es-MX"/>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Células de Aschoff: histiocitos multinucleados</a:t>
            </a:r>
          </a:p>
        </p:txBody>
      </p:sp>
      <p:sp>
        <p:nvSpPr>
          <p:cNvPr id="983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630ABEA-8AB5-F041-A58E-8033EED44961}" type="slidenum">
              <a:rPr lang="es-MX" sz="1200"/>
              <a:pPr eaLnBrk="1" hangingPunct="1"/>
              <a:t>80</a:t>
            </a:fld>
            <a:endParaRPr lang="es-MX"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03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Un histiocito alargado en corte longitudinal, con una particular distribución de la cromatina en el centro del núcleo, condensada centralmene y rodeada por cromatina laxa, ondulante, con el aspecto de una oruga. Si el corte se hubiera hecho transversalmente de la célula, se vería el núcleo con aspecto de ojo de búho.</a:t>
            </a:r>
          </a:p>
        </p:txBody>
      </p:sp>
      <p:sp>
        <p:nvSpPr>
          <p:cNvPr id="1003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9041E5D-A760-CA4D-8DB7-34D6294BDFF5}" type="slidenum">
              <a:rPr lang="es-MX" sz="1200"/>
              <a:pPr eaLnBrk="1" hangingPunct="1"/>
              <a:t>81</a:t>
            </a:fld>
            <a:endParaRPr lang="es-MX"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1024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66D13EF-9BCB-A842-9C95-86FD206C4C05}" type="slidenum">
              <a:rPr lang="es-MX" sz="1200"/>
              <a:pPr eaLnBrk="1" hangingPunct="1"/>
              <a:t>82</a:t>
            </a:fld>
            <a:endParaRPr lang="es-MX"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1044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D8BB5106-D75F-1C4A-B0F9-12AFF0A76221}" type="slidenum">
              <a:rPr lang="es-MX" sz="1200"/>
              <a:pPr eaLnBrk="1" hangingPunct="1"/>
              <a:t>83</a:t>
            </a:fld>
            <a:endParaRPr lang="es-MX"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1085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16C0C9C-67E0-A54C-87BF-B5768689EBF4}" type="slidenum">
              <a:rPr lang="es-MX" sz="1200"/>
              <a:pPr eaLnBrk="1" hangingPunct="1"/>
              <a:t>84</a:t>
            </a:fld>
            <a:endParaRPr lang="es-MX"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05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1105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BCDD0FEB-41C2-CA4E-B37D-8FF9EB917094}" type="slidenum">
              <a:rPr lang="es-MX" sz="1200"/>
              <a:pPr eaLnBrk="1" hangingPunct="1"/>
              <a:t>85</a:t>
            </a:fld>
            <a:endParaRPr lang="es-MX"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s-MX">
              <a:latin typeface="Calibri" charset="0"/>
            </a:endParaRPr>
          </a:p>
        </p:txBody>
      </p:sp>
      <p:sp>
        <p:nvSpPr>
          <p:cNvPr id="1126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B48435A-C91A-CE45-A9E7-9E9D10200586}" type="slidenum">
              <a:rPr lang="es-MX" sz="1200"/>
              <a:pPr eaLnBrk="1" hangingPunct="1"/>
              <a:t>86</a:t>
            </a:fld>
            <a:endParaRPr lang="es-MX"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dirty="0">
              <a:latin typeface="Calibri" charset="0"/>
            </a:endParaRPr>
          </a:p>
        </p:txBody>
      </p:sp>
      <p:sp>
        <p:nvSpPr>
          <p:cNvPr id="1167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30DC5A9-C660-954A-959B-955DC2A6FA13}" type="slidenum">
              <a:rPr lang="es-MX" sz="1200"/>
              <a:pPr eaLnBrk="1" hangingPunct="1"/>
              <a:t>87</a:t>
            </a:fld>
            <a:endParaRPr lang="es-MX"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87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s-MX">
              <a:latin typeface="Calibri" charset="0"/>
            </a:endParaRPr>
          </a:p>
        </p:txBody>
      </p:sp>
      <p:sp>
        <p:nvSpPr>
          <p:cNvPr id="1187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D56A283D-02EA-5148-B1B3-ACE4D10DA887}" type="slidenum">
              <a:rPr lang="es-MX" sz="1200"/>
              <a:pPr eaLnBrk="1" hangingPunct="1"/>
              <a:t>88</a:t>
            </a:fld>
            <a:endParaRPr lang="es-MX"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122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8E9FE432-7598-FC4E-89D8-16BFD55F402A}" type="slidenum">
              <a:rPr lang="es-MX" sz="1200"/>
              <a:pPr eaLnBrk="1" hangingPunct="1"/>
              <a:t>89</a:t>
            </a:fld>
            <a:endParaRPr lang="es-MX"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La foto A muestra una arteria coronaria con el lumen parcialmente ocluido, y entre horas 5 y 10 una gran placa que tiene áreas muy blandas con papilla, y que en la flecha se ha roto y rompió el endotelio. Eso traerá aparejado el fenómeno de coagulación con la formación de un trombo, que es lo que se observa ocupando el lumen en la foto B. La flecha en B muestra la rotura de la placa y el inicio de la coagulación con formación de un trombo (recordar que los trombos siempre están adheridos al endotelio del vaso donde se forman). </a:t>
            </a:r>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DD1799-0527-4946-80EA-71B4E3E7DD72}" type="slidenum">
              <a:rPr lang="es-MX" smtClean="0"/>
              <a:pPr/>
              <a:t>9</a:t>
            </a:fld>
            <a:endParaRPr lang="es-MX"/>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49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En la foto inferior, se ven ambas válvulas auriculoventriculares desde las aurículas. La mitral está más abombada hacia la aurícula que la tricúspide, pero ambas están afectadas. </a:t>
            </a:r>
          </a:p>
        </p:txBody>
      </p:sp>
      <p:sp>
        <p:nvSpPr>
          <p:cNvPr id="1249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2B0BC06C-2F24-DC4C-9FFF-B78A79F0DD3B}" type="slidenum">
              <a:rPr lang="es-MX" sz="1200"/>
              <a:pPr eaLnBrk="1" hangingPunct="1"/>
              <a:t>90</a:t>
            </a:fld>
            <a:endParaRPr lang="es-MX"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10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Tinción de Azul Alcian. Muestra una valva con aumento de matriz extracelular mixoide (positiva con la tinción de Azul Alcian, color calipso).  El aumento de mucinas separa las fibras colágenas y rompe las fibras elásticas normales de la válvula. </a:t>
            </a:r>
          </a:p>
        </p:txBody>
      </p:sp>
      <p:sp>
        <p:nvSpPr>
          <p:cNvPr id="1310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983AA4F-EDAD-C94E-9305-78C212576707}" type="slidenum">
              <a:rPr lang="es-MX" sz="1200"/>
              <a:pPr eaLnBrk="1" hangingPunct="1"/>
              <a:t>91</a:t>
            </a:fld>
            <a:endParaRPr lang="es-MX"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Nótese el anillo valvular cosido (puntos con hilo amarillo) visto desde la cara auricular (izq) y ventricular (der). Estas válvulas someten a los eritrocitos a un choque mecánico violento que los rompe (anemia hemolítica)</a:t>
            </a:r>
          </a:p>
        </p:txBody>
      </p:sp>
      <p:sp>
        <p:nvSpPr>
          <p:cNvPr id="147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676E4FD6-0E03-D44B-92C7-A274E2C24724}" type="slidenum">
              <a:rPr lang="es-MX" sz="1200"/>
              <a:pPr eaLnBrk="1" hangingPunct="1"/>
              <a:t>92</a:t>
            </a:fld>
            <a:endParaRPr lang="es-MX"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MX">
              <a:latin typeface="Calibri" charset="0"/>
            </a:endParaRPr>
          </a:p>
        </p:txBody>
      </p:sp>
      <p:sp>
        <p:nvSpPr>
          <p:cNvPr id="149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A5D46847-3DA5-554D-A264-0DA903242044}" type="slidenum">
              <a:rPr lang="es-MX" sz="1200"/>
              <a:pPr eaLnBrk="1" hangingPunct="1"/>
              <a:t>93</a:t>
            </a:fld>
            <a:endParaRPr lang="es-MX"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s-MX" dirty="0">
                <a:latin typeface="Calibri" charset="0"/>
              </a:rPr>
              <a:t>Las válvulas protésicas artificiales no biológicas tienen como complicación la anemia hemolítica. Las válvulas biológicas, como esta porcina, están hechas de tejidos conectivos semejantes al endocárdico, y por ende sufrirán envejecimiento y degeneración igual que lo hacen nuestros propios tejidos. Por ello, deben ser recambiadas con mayor frecuencia que las no biológicas. </a:t>
            </a:r>
          </a:p>
        </p:txBody>
      </p:sp>
      <p:sp>
        <p:nvSpPr>
          <p:cNvPr id="151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0F0A5E6-E861-864D-AC65-A397C25A13D3}" type="slidenum">
              <a:rPr lang="es-MX" sz="1200"/>
              <a:pPr eaLnBrk="1" hangingPunct="1"/>
              <a:t>94</a:t>
            </a:fld>
            <a:endParaRPr lang="es-MX" sz="12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s-MX">
              <a:latin typeface="Calibri" charset="0"/>
            </a:endParaRPr>
          </a:p>
        </p:txBody>
      </p:sp>
      <p:sp>
        <p:nvSpPr>
          <p:cNvPr id="153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287922BB-715A-F541-B7C7-28F3D255B1EF}" type="slidenum">
              <a:rPr lang="es-MX" sz="1200"/>
              <a:pPr eaLnBrk="1" hangingPunct="1"/>
              <a:t>95</a:t>
            </a:fld>
            <a:endParaRPr lang="es-MX"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endParaRPr lang="es-ES"/>
          </a:p>
        </p:txBody>
      </p:sp>
      <p:sp>
        <p:nvSpPr>
          <p:cNvPr id="5" name="Footer Placeholder 21"/>
          <p:cNvSpPr>
            <a:spLocks noGrp="1"/>
          </p:cNvSpPr>
          <p:nvPr>
            <p:ph type="ftr" sz="quarter" idx="11"/>
          </p:nvPr>
        </p:nvSpPr>
        <p:spPr/>
        <p:txBody>
          <a:bodyPr/>
          <a:lstStyle>
            <a:lvl1pPr>
              <a:defRPr/>
            </a:lvl1pPr>
          </a:lstStyle>
          <a:p>
            <a:pPr>
              <a:defRPr/>
            </a:pPr>
            <a:endParaRPr lang="es-ES"/>
          </a:p>
        </p:txBody>
      </p:sp>
      <p:sp>
        <p:nvSpPr>
          <p:cNvPr id="6" name="Slide Number Placeholder 17"/>
          <p:cNvSpPr>
            <a:spLocks noGrp="1"/>
          </p:cNvSpPr>
          <p:nvPr>
            <p:ph type="sldNum" sz="quarter" idx="12"/>
          </p:nvPr>
        </p:nvSpPr>
        <p:spPr/>
        <p:txBody>
          <a:bodyPr/>
          <a:lstStyle>
            <a:lvl1pPr>
              <a:defRPr/>
            </a:lvl1pPr>
          </a:lstStyle>
          <a:p>
            <a:pPr>
              <a:defRPr/>
            </a:pPr>
            <a:fld id="{A7572B4E-E9AA-40A5-8192-1CB87FC3D03F}"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s-ES"/>
          </a:p>
        </p:txBody>
      </p:sp>
      <p:sp>
        <p:nvSpPr>
          <p:cNvPr id="5" name="Footer Placeholder 21"/>
          <p:cNvSpPr>
            <a:spLocks noGrp="1"/>
          </p:cNvSpPr>
          <p:nvPr>
            <p:ph type="ftr" sz="quarter" idx="11"/>
          </p:nvPr>
        </p:nvSpPr>
        <p:spPr/>
        <p:txBody>
          <a:bodyPr/>
          <a:lstStyle>
            <a:lvl1pPr>
              <a:defRPr/>
            </a:lvl1pPr>
          </a:lstStyle>
          <a:p>
            <a:pPr>
              <a:defRPr/>
            </a:pPr>
            <a:endParaRPr lang="es-ES"/>
          </a:p>
        </p:txBody>
      </p:sp>
      <p:sp>
        <p:nvSpPr>
          <p:cNvPr id="6" name="Slide Number Placeholder 17"/>
          <p:cNvSpPr>
            <a:spLocks noGrp="1"/>
          </p:cNvSpPr>
          <p:nvPr>
            <p:ph type="sldNum" sz="quarter" idx="12"/>
          </p:nvPr>
        </p:nvSpPr>
        <p:spPr/>
        <p:txBody>
          <a:bodyPr/>
          <a:lstStyle>
            <a:lvl1pPr>
              <a:defRPr/>
            </a:lvl1pPr>
          </a:lstStyle>
          <a:p>
            <a:pPr>
              <a:defRPr/>
            </a:pPr>
            <a:fld id="{F5046A0C-7E7B-4055-8F18-0A6E3C97D8C6}"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s-ES"/>
          </a:p>
        </p:txBody>
      </p:sp>
      <p:sp>
        <p:nvSpPr>
          <p:cNvPr id="5" name="Footer Placeholder 21"/>
          <p:cNvSpPr>
            <a:spLocks noGrp="1"/>
          </p:cNvSpPr>
          <p:nvPr>
            <p:ph type="ftr" sz="quarter" idx="11"/>
          </p:nvPr>
        </p:nvSpPr>
        <p:spPr/>
        <p:txBody>
          <a:bodyPr/>
          <a:lstStyle>
            <a:lvl1pPr>
              <a:defRPr/>
            </a:lvl1pPr>
          </a:lstStyle>
          <a:p>
            <a:pPr>
              <a:defRPr/>
            </a:pPr>
            <a:endParaRPr lang="es-ES"/>
          </a:p>
        </p:txBody>
      </p:sp>
      <p:sp>
        <p:nvSpPr>
          <p:cNvPr id="6" name="Slide Number Placeholder 17"/>
          <p:cNvSpPr>
            <a:spLocks noGrp="1"/>
          </p:cNvSpPr>
          <p:nvPr>
            <p:ph type="sldNum" sz="quarter" idx="12"/>
          </p:nvPr>
        </p:nvSpPr>
        <p:spPr/>
        <p:txBody>
          <a:bodyPr/>
          <a:lstStyle>
            <a:lvl1pPr>
              <a:defRPr/>
            </a:lvl1pPr>
          </a:lstStyle>
          <a:p>
            <a:pPr>
              <a:defRPr/>
            </a:pPr>
            <a:fld id="{41759E15-2BF6-427D-A17C-98D752341B74}"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endParaRPr lang="es-MX"/>
          </a:p>
        </p:txBody>
      </p:sp>
      <p:sp>
        <p:nvSpPr>
          <p:cNvPr id="3" name="ClipArt Placeholder 2"/>
          <p:cNvSpPr>
            <a:spLocks noGrp="1"/>
          </p:cNvSpPr>
          <p:nvPr>
            <p:ph type="clipArt" sz="half" idx="1"/>
          </p:nvPr>
        </p:nvSpPr>
        <p:spPr>
          <a:xfrm>
            <a:off x="1182688" y="2017713"/>
            <a:ext cx="3810000" cy="4114800"/>
          </a:xfrm>
        </p:spPr>
        <p:txBody>
          <a:bodyPr>
            <a:normAutofit/>
          </a:bodyPr>
          <a:lstStyle/>
          <a:p>
            <a:pPr lvl="0"/>
            <a:endParaRPr lang="es-MX" noProof="0"/>
          </a:p>
        </p:txBody>
      </p:sp>
      <p:sp>
        <p:nvSpPr>
          <p:cNvPr id="4" name="Text Placeholder 3"/>
          <p:cNvSpPr>
            <a:spLocks noGrp="1"/>
          </p:cNvSpPr>
          <p:nvPr>
            <p:ph type="body"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p:cNvSpPr>
            <a:spLocks noGrp="1"/>
          </p:cNvSpPr>
          <p:nvPr>
            <p:ph type="dt" sz="half" idx="10"/>
          </p:nvPr>
        </p:nvSpPr>
        <p:spPr>
          <a:xfrm>
            <a:off x="914400" y="6324600"/>
            <a:ext cx="1905000" cy="457200"/>
          </a:xfrm>
        </p:spPr>
        <p:txBody>
          <a:bodyPr/>
          <a:lstStyle>
            <a:lvl1pPr>
              <a:defRPr/>
            </a:lvl1pPr>
          </a:lstStyle>
          <a:p>
            <a:pPr>
              <a:defRPr/>
            </a:pPr>
            <a:endParaRPr lang="es-ES"/>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pPr>
              <a:defRPr/>
            </a:pPr>
            <a:endParaRPr lang="es-ES"/>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pPr>
              <a:defRPr/>
            </a:pPr>
            <a:fld id="{D0C425FC-A378-45DF-BFCE-4C08AF5CA8A0}"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able Placeholder 2"/>
          <p:cNvSpPr>
            <a:spLocks noGrp="1"/>
          </p:cNvSpPr>
          <p:nvPr>
            <p:ph type="tbl" idx="1"/>
          </p:nvPr>
        </p:nvSpPr>
        <p:spPr>
          <a:xfrm>
            <a:off x="457200" y="1600200"/>
            <a:ext cx="8228013" cy="4524375"/>
          </a:xfrm>
        </p:spPr>
        <p:txBody>
          <a:bodyPr/>
          <a:lstStyle/>
          <a:p>
            <a:pPr lvl="0"/>
            <a:endParaRPr lang="en-US" noProof="0"/>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BA431516-EDF8-44C0-8253-8946E5D6F252}" type="slidenum">
              <a:rPr lang="en-GB"/>
              <a:pPr>
                <a:defRPr/>
              </a:pPr>
              <a:t>‹Nº›</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s-ES"/>
          </a:p>
        </p:txBody>
      </p:sp>
      <p:sp>
        <p:nvSpPr>
          <p:cNvPr id="5" name="Footer Placeholder 21"/>
          <p:cNvSpPr>
            <a:spLocks noGrp="1"/>
          </p:cNvSpPr>
          <p:nvPr>
            <p:ph type="ftr" sz="quarter" idx="11"/>
          </p:nvPr>
        </p:nvSpPr>
        <p:spPr/>
        <p:txBody>
          <a:bodyPr/>
          <a:lstStyle>
            <a:lvl1pPr>
              <a:defRPr/>
            </a:lvl1pPr>
          </a:lstStyle>
          <a:p>
            <a:pPr>
              <a:defRPr/>
            </a:pPr>
            <a:endParaRPr lang="es-ES"/>
          </a:p>
        </p:txBody>
      </p:sp>
      <p:sp>
        <p:nvSpPr>
          <p:cNvPr id="6" name="Slide Number Placeholder 17"/>
          <p:cNvSpPr>
            <a:spLocks noGrp="1"/>
          </p:cNvSpPr>
          <p:nvPr>
            <p:ph type="sldNum" sz="quarter" idx="12"/>
          </p:nvPr>
        </p:nvSpPr>
        <p:spPr/>
        <p:txBody>
          <a:bodyPr/>
          <a:lstStyle>
            <a:lvl1pPr>
              <a:defRPr/>
            </a:lvl1pPr>
          </a:lstStyle>
          <a:p>
            <a:pPr>
              <a:defRPr/>
            </a:pPr>
            <a:fld id="{75630981-EE23-41F0-BA77-7FA68E11918D}"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endParaRPr lang="es-ES"/>
          </a:p>
        </p:txBody>
      </p:sp>
      <p:sp>
        <p:nvSpPr>
          <p:cNvPr id="5" name="Footer Placeholder 21"/>
          <p:cNvSpPr>
            <a:spLocks noGrp="1"/>
          </p:cNvSpPr>
          <p:nvPr>
            <p:ph type="ftr" sz="quarter" idx="11"/>
          </p:nvPr>
        </p:nvSpPr>
        <p:spPr/>
        <p:txBody>
          <a:bodyPr/>
          <a:lstStyle>
            <a:lvl1pPr>
              <a:defRPr/>
            </a:lvl1pPr>
          </a:lstStyle>
          <a:p>
            <a:pPr>
              <a:defRPr/>
            </a:pPr>
            <a:endParaRPr lang="es-ES"/>
          </a:p>
        </p:txBody>
      </p:sp>
      <p:sp>
        <p:nvSpPr>
          <p:cNvPr id="6" name="Slide Number Placeholder 17"/>
          <p:cNvSpPr>
            <a:spLocks noGrp="1"/>
          </p:cNvSpPr>
          <p:nvPr>
            <p:ph type="sldNum" sz="quarter" idx="12"/>
          </p:nvPr>
        </p:nvSpPr>
        <p:spPr/>
        <p:txBody>
          <a:bodyPr/>
          <a:lstStyle>
            <a:lvl1pPr>
              <a:defRPr/>
            </a:lvl1pPr>
          </a:lstStyle>
          <a:p>
            <a:pPr>
              <a:defRPr/>
            </a:pPr>
            <a:fld id="{E5917758-5B92-4E3D-867C-06B35567E562}"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s-ES"/>
          </a:p>
        </p:txBody>
      </p:sp>
      <p:sp>
        <p:nvSpPr>
          <p:cNvPr id="6" name="Footer Placeholder 21"/>
          <p:cNvSpPr>
            <a:spLocks noGrp="1"/>
          </p:cNvSpPr>
          <p:nvPr>
            <p:ph type="ftr" sz="quarter" idx="11"/>
          </p:nvPr>
        </p:nvSpPr>
        <p:spPr/>
        <p:txBody>
          <a:bodyPr/>
          <a:lstStyle>
            <a:lvl1pPr>
              <a:defRPr/>
            </a:lvl1pPr>
          </a:lstStyle>
          <a:p>
            <a:pPr>
              <a:defRPr/>
            </a:pPr>
            <a:endParaRPr lang="es-ES"/>
          </a:p>
        </p:txBody>
      </p:sp>
      <p:sp>
        <p:nvSpPr>
          <p:cNvPr id="7" name="Slide Number Placeholder 17"/>
          <p:cNvSpPr>
            <a:spLocks noGrp="1"/>
          </p:cNvSpPr>
          <p:nvPr>
            <p:ph type="sldNum" sz="quarter" idx="12"/>
          </p:nvPr>
        </p:nvSpPr>
        <p:spPr/>
        <p:txBody>
          <a:bodyPr/>
          <a:lstStyle>
            <a:lvl1pPr>
              <a:defRPr/>
            </a:lvl1pPr>
          </a:lstStyle>
          <a:p>
            <a:pPr>
              <a:defRPr/>
            </a:pPr>
            <a:fld id="{D94776EF-7ECA-4F6E-A70D-AF1BD0CEF3B1}"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s-ES"/>
          </a:p>
        </p:txBody>
      </p:sp>
      <p:sp>
        <p:nvSpPr>
          <p:cNvPr id="8" name="Footer Placeholder 21"/>
          <p:cNvSpPr>
            <a:spLocks noGrp="1"/>
          </p:cNvSpPr>
          <p:nvPr>
            <p:ph type="ftr" sz="quarter" idx="11"/>
          </p:nvPr>
        </p:nvSpPr>
        <p:spPr/>
        <p:txBody>
          <a:bodyPr/>
          <a:lstStyle>
            <a:lvl1pPr>
              <a:defRPr/>
            </a:lvl1pPr>
          </a:lstStyle>
          <a:p>
            <a:pPr>
              <a:defRPr/>
            </a:pPr>
            <a:endParaRPr lang="es-ES"/>
          </a:p>
        </p:txBody>
      </p:sp>
      <p:sp>
        <p:nvSpPr>
          <p:cNvPr id="9" name="Slide Number Placeholder 17"/>
          <p:cNvSpPr>
            <a:spLocks noGrp="1"/>
          </p:cNvSpPr>
          <p:nvPr>
            <p:ph type="sldNum" sz="quarter" idx="12"/>
          </p:nvPr>
        </p:nvSpPr>
        <p:spPr/>
        <p:txBody>
          <a:bodyPr/>
          <a:lstStyle>
            <a:lvl1pPr>
              <a:defRPr/>
            </a:lvl1pPr>
          </a:lstStyle>
          <a:p>
            <a:pPr>
              <a:defRPr/>
            </a:pPr>
            <a:fld id="{7FB73855-9B75-4AA4-821A-69208E941014}"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s-ES"/>
          </a:p>
        </p:txBody>
      </p:sp>
      <p:sp>
        <p:nvSpPr>
          <p:cNvPr id="4" name="Footer Placeholder 21"/>
          <p:cNvSpPr>
            <a:spLocks noGrp="1"/>
          </p:cNvSpPr>
          <p:nvPr>
            <p:ph type="ftr" sz="quarter" idx="11"/>
          </p:nvPr>
        </p:nvSpPr>
        <p:spPr/>
        <p:txBody>
          <a:bodyPr/>
          <a:lstStyle>
            <a:lvl1pPr>
              <a:defRPr/>
            </a:lvl1pPr>
          </a:lstStyle>
          <a:p>
            <a:pPr>
              <a:defRPr/>
            </a:pPr>
            <a:endParaRPr lang="es-ES"/>
          </a:p>
        </p:txBody>
      </p:sp>
      <p:sp>
        <p:nvSpPr>
          <p:cNvPr id="5" name="Slide Number Placeholder 17"/>
          <p:cNvSpPr>
            <a:spLocks noGrp="1"/>
          </p:cNvSpPr>
          <p:nvPr>
            <p:ph type="sldNum" sz="quarter" idx="12"/>
          </p:nvPr>
        </p:nvSpPr>
        <p:spPr/>
        <p:txBody>
          <a:bodyPr/>
          <a:lstStyle>
            <a:lvl1pPr>
              <a:defRPr/>
            </a:lvl1pPr>
          </a:lstStyle>
          <a:p>
            <a:pPr>
              <a:defRPr/>
            </a:pPr>
            <a:fld id="{833CE815-2A5E-4864-BF87-EFD8807051F5}"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s-ES"/>
          </a:p>
        </p:txBody>
      </p:sp>
      <p:sp>
        <p:nvSpPr>
          <p:cNvPr id="3" name="Footer Placeholder 21"/>
          <p:cNvSpPr>
            <a:spLocks noGrp="1"/>
          </p:cNvSpPr>
          <p:nvPr>
            <p:ph type="ftr" sz="quarter" idx="11"/>
          </p:nvPr>
        </p:nvSpPr>
        <p:spPr/>
        <p:txBody>
          <a:bodyPr/>
          <a:lstStyle>
            <a:lvl1pPr>
              <a:defRPr/>
            </a:lvl1pPr>
          </a:lstStyle>
          <a:p>
            <a:pPr>
              <a:defRPr/>
            </a:pPr>
            <a:endParaRPr lang="es-ES"/>
          </a:p>
        </p:txBody>
      </p:sp>
      <p:sp>
        <p:nvSpPr>
          <p:cNvPr id="4" name="Slide Number Placeholder 17"/>
          <p:cNvSpPr>
            <a:spLocks noGrp="1"/>
          </p:cNvSpPr>
          <p:nvPr>
            <p:ph type="sldNum" sz="quarter" idx="12"/>
          </p:nvPr>
        </p:nvSpPr>
        <p:spPr/>
        <p:txBody>
          <a:bodyPr/>
          <a:lstStyle>
            <a:lvl1pPr>
              <a:defRPr/>
            </a:lvl1pPr>
          </a:lstStyle>
          <a:p>
            <a:pPr>
              <a:defRPr/>
            </a:pPr>
            <a:fld id="{F52D6224-7781-4905-B2DC-03FB0AAD2E0C}"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s-ES"/>
          </a:p>
        </p:txBody>
      </p:sp>
      <p:sp>
        <p:nvSpPr>
          <p:cNvPr id="6" name="Footer Placeholder 21"/>
          <p:cNvSpPr>
            <a:spLocks noGrp="1"/>
          </p:cNvSpPr>
          <p:nvPr>
            <p:ph type="ftr" sz="quarter" idx="11"/>
          </p:nvPr>
        </p:nvSpPr>
        <p:spPr/>
        <p:txBody>
          <a:bodyPr/>
          <a:lstStyle>
            <a:lvl1pPr>
              <a:defRPr/>
            </a:lvl1pPr>
          </a:lstStyle>
          <a:p>
            <a:pPr>
              <a:defRPr/>
            </a:pPr>
            <a:endParaRPr lang="es-ES"/>
          </a:p>
        </p:txBody>
      </p:sp>
      <p:sp>
        <p:nvSpPr>
          <p:cNvPr id="7" name="Slide Number Placeholder 17"/>
          <p:cNvSpPr>
            <a:spLocks noGrp="1"/>
          </p:cNvSpPr>
          <p:nvPr>
            <p:ph type="sldNum" sz="quarter" idx="12"/>
          </p:nvPr>
        </p:nvSpPr>
        <p:spPr/>
        <p:txBody>
          <a:bodyPr/>
          <a:lstStyle>
            <a:lvl1pPr>
              <a:defRPr/>
            </a:lvl1pPr>
          </a:lstStyle>
          <a:p>
            <a:pPr>
              <a:defRPr/>
            </a:pPr>
            <a:fld id="{682F1206-F802-4338-A1AE-29774F031867}"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14"/>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15"/>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16"/>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s-ES"/>
          </a:p>
        </p:txBody>
      </p:sp>
      <p:sp>
        <p:nvSpPr>
          <p:cNvPr id="10" name="Footer Placeholder 5"/>
          <p:cNvSpPr>
            <a:spLocks noGrp="1"/>
          </p:cNvSpPr>
          <p:nvPr>
            <p:ph type="ftr" sz="quarter" idx="11"/>
          </p:nvPr>
        </p:nvSpPr>
        <p:spPr/>
        <p:txBody>
          <a:bodyPr/>
          <a:lstStyle>
            <a:lvl1pPr>
              <a:defRPr/>
            </a:lvl1pPr>
          </a:lstStyle>
          <a:p>
            <a:pPr>
              <a:defRPr/>
            </a:pPr>
            <a:endParaRPr lang="es-E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7846947A-75EE-4E65-9704-29F057703833}"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4100"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4101"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s-E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s-E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CDC18AA5-79AD-4B42-8467-6105D4D19E7B}" type="slidenum">
              <a:rPr lang="es-ES"/>
              <a:pPr>
                <a:defRPr/>
              </a:pPr>
              <a:t>‹Nº›</a:t>
            </a:fld>
            <a:endParaRPr lang="es-ES"/>
          </a:p>
        </p:txBody>
      </p:sp>
      <p:grpSp>
        <p:nvGrpSpPr>
          <p:cNvPr id="4105"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8" r:id="rId9"/>
    <p:sldLayoutId id="2147483736" r:id="rId10"/>
    <p:sldLayoutId id="2147483737" r:id="rId11"/>
    <p:sldLayoutId id="2147483739" r:id="rId12"/>
    <p:sldLayoutId id="2147483740" r:id="rId13"/>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customXml" Target="../ink/ink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customXml" Target="../ink/ink7.xm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ustomXml" Target="../ink/ink11.xml"/><Relationship Id="rId5" Type="http://schemas.openxmlformats.org/officeDocument/2006/relationships/image" Target="../media/image29.png"/><Relationship Id="rId4" Type="http://schemas.openxmlformats.org/officeDocument/2006/relationships/customXml" Target="../ink/ink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36.png"/><Relationship Id="rId18" Type="http://schemas.openxmlformats.org/officeDocument/2006/relationships/customXml" Target="../ink/ink19.xml"/><Relationship Id="rId3" Type="http://schemas.openxmlformats.org/officeDocument/2006/relationships/image" Target="../media/image24.jpeg"/><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customXml" Target="../ink/ink16.xml"/><Relationship Id="rId17" Type="http://schemas.openxmlformats.org/officeDocument/2006/relationships/image" Target="../media/image38.png"/><Relationship Id="rId2" Type="http://schemas.openxmlformats.org/officeDocument/2006/relationships/notesSlide" Target="../notesSlides/notesSlide31.xml"/><Relationship Id="rId16" Type="http://schemas.openxmlformats.org/officeDocument/2006/relationships/customXml" Target="../ink/ink18.xml"/><Relationship Id="rId20" Type="http://schemas.openxmlformats.org/officeDocument/2006/relationships/customXml" Target="../ink/ink20.xml"/><Relationship Id="rId1" Type="http://schemas.openxmlformats.org/officeDocument/2006/relationships/slideLayout" Target="../slideLayouts/slideLayout6.xml"/><Relationship Id="rId6" Type="http://schemas.openxmlformats.org/officeDocument/2006/relationships/customXml" Target="../ink/ink13.xml"/><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37.png"/><Relationship Id="rId10" Type="http://schemas.openxmlformats.org/officeDocument/2006/relationships/customXml" Target="../ink/ink15.xml"/><Relationship Id="rId19" Type="http://schemas.openxmlformats.org/officeDocument/2006/relationships/image" Target="../media/image39.png"/><Relationship Id="rId4" Type="http://schemas.openxmlformats.org/officeDocument/2006/relationships/customXml" Target="../ink/ink12.xml"/><Relationship Id="rId9" Type="http://schemas.openxmlformats.org/officeDocument/2006/relationships/image" Target="../media/image34.png"/><Relationship Id="rId14" Type="http://schemas.openxmlformats.org/officeDocument/2006/relationships/customXml" Target="../ink/ink1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media/image45.png"/><Relationship Id="rId18" Type="http://schemas.openxmlformats.org/officeDocument/2006/relationships/customXml" Target="../ink/ink28.xml"/><Relationship Id="rId3" Type="http://schemas.openxmlformats.org/officeDocument/2006/relationships/image" Target="../media/image31.jpeg"/><Relationship Id="rId7" Type="http://schemas.openxmlformats.org/officeDocument/2006/relationships/image" Target="../media/image42.png"/><Relationship Id="rId12" Type="http://schemas.openxmlformats.org/officeDocument/2006/relationships/customXml" Target="../ink/ink25.xml"/><Relationship Id="rId17" Type="http://schemas.openxmlformats.org/officeDocument/2006/relationships/image" Target="../media/image47.png"/><Relationship Id="rId2" Type="http://schemas.openxmlformats.org/officeDocument/2006/relationships/notesSlide" Target="../notesSlides/notesSlide35.xml"/><Relationship Id="rId16" Type="http://schemas.openxmlformats.org/officeDocument/2006/relationships/customXml" Target="../ink/ink27.xml"/><Relationship Id="rId1" Type="http://schemas.openxmlformats.org/officeDocument/2006/relationships/slideLayout" Target="../slideLayouts/slideLayout6.xml"/><Relationship Id="rId6" Type="http://schemas.openxmlformats.org/officeDocument/2006/relationships/customXml" Target="../ink/ink22.xml"/><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6.png"/><Relationship Id="rId10" Type="http://schemas.openxmlformats.org/officeDocument/2006/relationships/customXml" Target="../ink/ink24.xml"/><Relationship Id="rId19" Type="http://schemas.openxmlformats.org/officeDocument/2006/relationships/image" Target="../media/image48.png"/><Relationship Id="rId4" Type="http://schemas.openxmlformats.org/officeDocument/2006/relationships/customXml" Target="../ink/ink21.xml"/><Relationship Id="rId9" Type="http://schemas.openxmlformats.org/officeDocument/2006/relationships/image" Target="../media/image43.png"/><Relationship Id="rId14" Type="http://schemas.openxmlformats.org/officeDocument/2006/relationships/customXml" Target="../ink/ink26.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60.tiff"/></Relationships>
</file>

<file path=ppt/slides/_rels/slide49.xml.rels><?xml version="1.0" encoding="UTF-8" standalone="yes"?>
<Relationships xmlns="http://schemas.openxmlformats.org/package/2006/relationships"><Relationship Id="rId8" Type="http://schemas.openxmlformats.org/officeDocument/2006/relationships/customXml" Target="../ink/ink31.xml"/><Relationship Id="rId13"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3.png"/><Relationship Id="rId12" Type="http://schemas.openxmlformats.org/officeDocument/2006/relationships/customXml" Target="../ink/ink33.xml"/><Relationship Id="rId17" Type="http://schemas.openxmlformats.org/officeDocument/2006/relationships/image" Target="../media/image68.png"/><Relationship Id="rId2" Type="http://schemas.openxmlformats.org/officeDocument/2006/relationships/notesSlide" Target="../notesSlides/notesSlide49.xml"/><Relationship Id="rId16" Type="http://schemas.openxmlformats.org/officeDocument/2006/relationships/customXml" Target="../ink/ink35.xml"/><Relationship Id="rId1" Type="http://schemas.openxmlformats.org/officeDocument/2006/relationships/slideLayout" Target="../slideLayouts/slideLayout6.xml"/><Relationship Id="rId6" Type="http://schemas.openxmlformats.org/officeDocument/2006/relationships/customXml" Target="../ink/ink30.xml"/><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67.png"/><Relationship Id="rId10" Type="http://schemas.openxmlformats.org/officeDocument/2006/relationships/customXml" Target="../ink/ink32.xml"/><Relationship Id="rId4" Type="http://schemas.openxmlformats.org/officeDocument/2006/relationships/customXml" Target="../ink/ink29.xml"/><Relationship Id="rId9" Type="http://schemas.openxmlformats.org/officeDocument/2006/relationships/image" Target="../media/image64.png"/><Relationship Id="rId14" Type="http://schemas.openxmlformats.org/officeDocument/2006/relationships/customXml" Target="../ink/ink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customXml" Target="../ink/ink38.xml"/><Relationship Id="rId3" Type="http://schemas.openxmlformats.org/officeDocument/2006/relationships/image" Target="../media/image73.jpeg"/><Relationship Id="rId7"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customXml" Target="../ink/ink37.xml"/><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customXml" Target="../ink/ink39.xml"/><Relationship Id="rId4" Type="http://schemas.openxmlformats.org/officeDocument/2006/relationships/customXml" Target="../ink/ink36.xml"/><Relationship Id="rId9"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jpeg"/><Relationship Id="rId7" Type="http://schemas.openxmlformats.org/officeDocument/2006/relationships/customXml" Target="../ink/ink41.xml"/><Relationship Id="rId12"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89.png"/><Relationship Id="rId11" Type="http://schemas.openxmlformats.org/officeDocument/2006/relationships/customXml" Target="../ink/ink43.xml"/><Relationship Id="rId5" Type="http://schemas.openxmlformats.org/officeDocument/2006/relationships/customXml" Target="../ink/ink40.xml"/><Relationship Id="rId10" Type="http://schemas.openxmlformats.org/officeDocument/2006/relationships/image" Target="../media/image91.png"/><Relationship Id="rId4" Type="http://schemas.openxmlformats.org/officeDocument/2006/relationships/image" Target="../media/image88.png"/><Relationship Id="rId9" Type="http://schemas.openxmlformats.org/officeDocument/2006/relationships/customXml" Target="../ink/ink42.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8" Type="http://schemas.openxmlformats.org/officeDocument/2006/relationships/customXml" Target="../ink/ink46.xml"/><Relationship Id="rId13"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0.png"/><Relationship Id="rId12" Type="http://schemas.openxmlformats.org/officeDocument/2006/relationships/customXml" Target="../ink/ink48.xml"/><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customXml" Target="../ink/ink45.xml"/><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customXml" Target="../ink/ink47.xml"/><Relationship Id="rId4" Type="http://schemas.openxmlformats.org/officeDocument/2006/relationships/customXml" Target="../ink/ink44.xml"/><Relationship Id="rId9"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8.jpeg"/><Relationship Id="rId7" Type="http://schemas.openxmlformats.org/officeDocument/2006/relationships/customXml" Target="../ink/ink50.xml"/><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customXml" Target="../ink/ink49.xml"/><Relationship Id="rId10" Type="http://schemas.openxmlformats.org/officeDocument/2006/relationships/image" Target="../media/image112.png"/><Relationship Id="rId4" Type="http://schemas.openxmlformats.org/officeDocument/2006/relationships/image" Target="../media/image109.png"/><Relationship Id="rId9" Type="http://schemas.openxmlformats.org/officeDocument/2006/relationships/customXml" Target="../ink/ink5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customXml" Target="../ink/ink54.xml"/><Relationship Id="rId13"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5.png"/><Relationship Id="rId12" Type="http://schemas.openxmlformats.org/officeDocument/2006/relationships/customXml" Target="../ink/ink56.xml"/><Relationship Id="rId2" Type="http://schemas.openxmlformats.org/officeDocument/2006/relationships/notesSlide" Target="../notesSlides/notesSlide85.xml"/><Relationship Id="rId1" Type="http://schemas.openxmlformats.org/officeDocument/2006/relationships/slideLayout" Target="../slideLayouts/slideLayout12.xml"/><Relationship Id="rId6" Type="http://schemas.openxmlformats.org/officeDocument/2006/relationships/customXml" Target="../ink/ink53.xml"/><Relationship Id="rId11" Type="http://schemas.openxmlformats.org/officeDocument/2006/relationships/image" Target="../media/image117.png"/><Relationship Id="rId5" Type="http://schemas.openxmlformats.org/officeDocument/2006/relationships/image" Target="../media/image114.png"/><Relationship Id="rId10" Type="http://schemas.openxmlformats.org/officeDocument/2006/relationships/customXml" Target="../ink/ink55.xml"/><Relationship Id="rId4" Type="http://schemas.openxmlformats.org/officeDocument/2006/relationships/customXml" Target="../ink/ink52.xml"/><Relationship Id="rId9" Type="http://schemas.openxmlformats.org/officeDocument/2006/relationships/image" Target="../media/image116.png"/></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9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42910" y="214290"/>
            <a:ext cx="7772400" cy="1219200"/>
          </a:xfrm>
        </p:spPr>
        <p:txBody>
          <a:bodyPr>
            <a:normAutofit fontScale="90000"/>
          </a:bodyPr>
          <a:lstStyle/>
          <a:p>
            <a:pPr eaLnBrk="1" fontAlgn="auto" hangingPunct="1">
              <a:spcAft>
                <a:spcPts val="0"/>
              </a:spcAft>
              <a:defRPr/>
            </a:pPr>
            <a:r>
              <a:rPr lang="es-ES_tradnl" sz="4800" dirty="0">
                <a:solidFill>
                  <a:schemeClr val="tx1"/>
                </a:solidFill>
                <a:latin typeface="Tempus Sans ITC" pitchFamily="82" charset="0"/>
              </a:rPr>
              <a:t>PATOLOGÍA DEL CORAZÓN</a:t>
            </a:r>
          </a:p>
        </p:txBody>
      </p:sp>
      <p:sp>
        <p:nvSpPr>
          <p:cNvPr id="6147" name="Rectangle 3"/>
          <p:cNvSpPr>
            <a:spLocks noGrp="1" noChangeArrowheads="1"/>
          </p:cNvSpPr>
          <p:nvPr>
            <p:ph type="subTitle" idx="1"/>
          </p:nvPr>
        </p:nvSpPr>
        <p:spPr>
          <a:xfrm>
            <a:off x="3059832" y="6021288"/>
            <a:ext cx="5976937" cy="496416"/>
          </a:xfrm>
        </p:spPr>
        <p:txBody>
          <a:bodyPr/>
          <a:lstStyle/>
          <a:p>
            <a:pPr marR="0" algn="ctr" eaLnBrk="1" hangingPunct="1"/>
            <a:r>
              <a:rPr lang="es-ES_tradnl" sz="2000" b="1" dirty="0">
                <a:solidFill>
                  <a:srgbClr val="FFFF00"/>
                </a:solidFill>
                <a:latin typeface="Tempus Sans ITC" pitchFamily="82" charset="0"/>
              </a:rPr>
              <a:t>YAMILE CORREDOIRA</a:t>
            </a:r>
          </a:p>
          <a:p>
            <a:pPr marR="0" algn="ctr" eaLnBrk="1" hangingPunct="1"/>
            <a:endParaRPr lang="es-ES_tradnl" sz="2000" b="1" dirty="0">
              <a:solidFill>
                <a:srgbClr val="FFFF00"/>
              </a:solidFill>
              <a:latin typeface="Tempus Sans ITC" pitchFamily="82" charset="0"/>
            </a:endParaRPr>
          </a:p>
        </p:txBody>
      </p:sp>
      <p:pic>
        <p:nvPicPr>
          <p:cNvPr id="5" name="Picture 3"/>
          <p:cNvPicPr>
            <a:picLocks noChangeAspect="1" noChangeArrowheads="1"/>
          </p:cNvPicPr>
          <p:nvPr/>
        </p:nvPicPr>
        <p:blipFill>
          <a:blip r:embed="rId3" cstate="print"/>
          <a:srcRect/>
          <a:stretch>
            <a:fillRect/>
          </a:stretch>
        </p:blipFill>
        <p:spPr bwMode="auto">
          <a:xfrm>
            <a:off x="714348" y="1857364"/>
            <a:ext cx="2981325" cy="4772025"/>
          </a:xfrm>
          <a:prstGeom prst="rect">
            <a:avLst/>
          </a:prstGeom>
          <a:noFill/>
          <a:ln w="9525">
            <a:noFill/>
            <a:miter lim="800000"/>
            <a:headEnd/>
            <a:tailEnd/>
          </a:ln>
        </p:spPr>
      </p:pic>
      <p:sp>
        <p:nvSpPr>
          <p:cNvPr id="7" name="CuadroTexto 6"/>
          <p:cNvSpPr txBox="1"/>
          <p:nvPr/>
        </p:nvSpPr>
        <p:spPr>
          <a:xfrm>
            <a:off x="3851919" y="2636913"/>
            <a:ext cx="5274925" cy="1200329"/>
          </a:xfrm>
          <a:prstGeom prst="rect">
            <a:avLst/>
          </a:prstGeom>
          <a:noFill/>
        </p:spPr>
        <p:txBody>
          <a:bodyPr wrap="square" rtlCol="0">
            <a:spAutoFit/>
          </a:bodyPr>
          <a:lstStyle/>
          <a:p>
            <a:pPr algn="ctr"/>
            <a:r>
              <a:rPr lang="es-ES" sz="3600" dirty="0"/>
              <a:t>CARDIOPATÍA ISQUÉMICA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a:xfrm>
            <a:off x="0" y="260350"/>
            <a:ext cx="8885238" cy="792163"/>
          </a:xfrm>
        </p:spPr>
        <p:txBody>
          <a:bodyPr>
            <a:normAutofit fontScale="90000"/>
          </a:bodyPr>
          <a:lstStyle/>
          <a:p>
            <a:pPr eaLnBrk="1" fontAlgn="auto" hangingPunct="1">
              <a:spcAft>
                <a:spcPts val="0"/>
              </a:spcAft>
              <a:defRPr/>
            </a:pPr>
            <a:r>
              <a:rPr lang="es-ES_tradnl" b="1" dirty="0">
                <a:solidFill>
                  <a:schemeClr val="tx1"/>
                </a:solidFill>
                <a:latin typeface="Tempus Sans ITC" pitchFamily="82" charset="0"/>
              </a:rPr>
              <a:t>PATOGENIA</a:t>
            </a:r>
            <a:endParaRPr lang="es-ES" b="1" dirty="0">
              <a:solidFill>
                <a:schemeClr val="tx1"/>
              </a:solidFill>
              <a:latin typeface="Tempus Sans ITC" pitchFamily="82" charset="0"/>
            </a:endParaRPr>
          </a:p>
        </p:txBody>
      </p:sp>
      <p:sp>
        <p:nvSpPr>
          <p:cNvPr id="14339" name="Rectangle 1027"/>
          <p:cNvSpPr>
            <a:spLocks noGrp="1" noChangeArrowheads="1"/>
          </p:cNvSpPr>
          <p:nvPr>
            <p:ph idx="1"/>
          </p:nvPr>
        </p:nvSpPr>
        <p:spPr>
          <a:xfrm>
            <a:off x="0" y="1196975"/>
            <a:ext cx="8896350" cy="2752725"/>
          </a:xfrm>
        </p:spPr>
        <p:txBody>
          <a:bodyPr/>
          <a:lstStyle/>
          <a:p>
            <a:pPr marL="609600" indent="-609600" eaLnBrk="1" hangingPunct="1">
              <a:buFontTx/>
              <a:buNone/>
            </a:pPr>
            <a:r>
              <a:rPr lang="es-ES_tradnl" sz="2400" b="1">
                <a:solidFill>
                  <a:srgbClr val="FFFF00"/>
                </a:solidFill>
                <a:latin typeface="Tempus Sans ITC" pitchFamily="82" charset="0"/>
              </a:rPr>
              <a:t> </a:t>
            </a:r>
            <a:r>
              <a:rPr lang="es-ES_tradnl" b="1">
                <a:solidFill>
                  <a:srgbClr val="FFFF00"/>
                </a:solidFill>
                <a:latin typeface="Tempus Sans ITC" pitchFamily="82" charset="0"/>
              </a:rPr>
              <a:t>3.  TROMBOSIS</a:t>
            </a:r>
          </a:p>
          <a:p>
            <a:pPr marL="1371600" lvl="2" indent="-457200" eaLnBrk="1" hangingPunct="1"/>
            <a:r>
              <a:rPr lang="es-ES_tradnl" b="1">
                <a:solidFill>
                  <a:srgbClr val="FFFF00"/>
                </a:solidFill>
                <a:latin typeface="Tempus Sans ITC" pitchFamily="82" charset="0"/>
              </a:rPr>
              <a:t>CONSECUENCIAS:</a:t>
            </a:r>
          </a:p>
          <a:p>
            <a:pPr marL="1752600" lvl="3" indent="-381000" eaLnBrk="1" hangingPunct="1">
              <a:buFontTx/>
              <a:buChar char="•"/>
            </a:pPr>
            <a:r>
              <a:rPr lang="es-ES_tradnl" sz="2400" b="1">
                <a:solidFill>
                  <a:srgbClr val="FFFF00"/>
                </a:solidFill>
                <a:latin typeface="Tempus Sans ITC" pitchFamily="82" charset="0"/>
              </a:rPr>
              <a:t>EMBOLIZACIÓN</a:t>
            </a:r>
          </a:p>
          <a:p>
            <a:pPr marL="1752600" lvl="3" indent="-381000" eaLnBrk="1" hangingPunct="1">
              <a:buFontTx/>
              <a:buChar char="•"/>
            </a:pPr>
            <a:r>
              <a:rPr lang="es-ES_tradnl" sz="2400" b="1">
                <a:solidFill>
                  <a:srgbClr val="FFFF00"/>
                </a:solidFill>
                <a:latin typeface="Tempus Sans ITC" pitchFamily="82" charset="0"/>
              </a:rPr>
              <a:t>ESTIMULACIÓN DE TROMBOSIS</a:t>
            </a:r>
          </a:p>
          <a:p>
            <a:pPr marL="1752600" lvl="3" indent="-381000" eaLnBrk="1" hangingPunct="1">
              <a:buFontTx/>
              <a:buChar char="•"/>
            </a:pPr>
            <a:r>
              <a:rPr lang="es-ES_tradnl" sz="2400" b="1">
                <a:solidFill>
                  <a:srgbClr val="FFFF00"/>
                </a:solidFill>
                <a:latin typeface="Tempus Sans ITC" pitchFamily="82" charset="0"/>
              </a:rPr>
              <a:t>ESTIMULACIÓN DE PROLIFERACIÓN DEL MÚSCULO LISO</a:t>
            </a:r>
            <a:endParaRPr lang="es-ES" sz="2400" b="1">
              <a:solidFill>
                <a:srgbClr val="FFFF00"/>
              </a:solidFill>
              <a:latin typeface="Tempus Sans ITC" pitchFamily="82" charset="0"/>
            </a:endParaRPr>
          </a:p>
        </p:txBody>
      </p:sp>
      <p:pic>
        <p:nvPicPr>
          <p:cNvPr id="14340" name="Picture 1028"/>
          <p:cNvPicPr>
            <a:picLocks noChangeAspect="1" noChangeArrowheads="1"/>
          </p:cNvPicPr>
          <p:nvPr/>
        </p:nvPicPr>
        <p:blipFill>
          <a:blip r:embed="rId3" cstate="print"/>
          <a:srcRect/>
          <a:stretch>
            <a:fillRect/>
          </a:stretch>
        </p:blipFill>
        <p:spPr bwMode="auto">
          <a:xfrm>
            <a:off x="4262438" y="3767138"/>
            <a:ext cx="4486275" cy="2884487"/>
          </a:xfrm>
          <a:prstGeom prst="rect">
            <a:avLst/>
          </a:prstGeom>
          <a:noFill/>
          <a:ln w="12700" cap="sq">
            <a:noFill/>
            <a:miter lim="800000"/>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260350"/>
            <a:ext cx="8561710" cy="1155700"/>
          </a:xfrm>
        </p:spPr>
        <p:txBody>
          <a:bodyPr/>
          <a:lstStyle/>
          <a:p>
            <a:pPr eaLnBrk="1" hangingPunct="1"/>
            <a:r>
              <a:rPr lang="es-ES_tradnl" b="1" dirty="0">
                <a:solidFill>
                  <a:schemeClr val="tx1"/>
                </a:solidFill>
                <a:latin typeface="Tempus Sans ITC" pitchFamily="82" charset="0"/>
              </a:rPr>
              <a:t>TIPOS DE INFARTO</a:t>
            </a:r>
          </a:p>
        </p:txBody>
      </p:sp>
      <p:sp>
        <p:nvSpPr>
          <p:cNvPr id="16387" name="Rectangle 4"/>
          <p:cNvSpPr>
            <a:spLocks noGrp="1" noChangeArrowheads="1"/>
          </p:cNvSpPr>
          <p:nvPr>
            <p:ph idx="1"/>
          </p:nvPr>
        </p:nvSpPr>
        <p:spPr/>
        <p:txBody>
          <a:bodyPr/>
          <a:lstStyle/>
          <a:p>
            <a:pPr eaLnBrk="1" hangingPunct="1">
              <a:lnSpc>
                <a:spcPct val="80000"/>
              </a:lnSpc>
            </a:pPr>
            <a:r>
              <a:rPr lang="es-ES_tradnl" sz="2800" b="1" dirty="0">
                <a:solidFill>
                  <a:srgbClr val="FFFF00"/>
                </a:solidFill>
                <a:latin typeface="Tempus Sans ITC" pitchFamily="82" charset="0"/>
              </a:rPr>
              <a:t>Localización, gravedad y velocidad de desarrollo de la obstrucción ateroesclerótica</a:t>
            </a:r>
          </a:p>
          <a:p>
            <a:pPr eaLnBrk="1" hangingPunct="1">
              <a:lnSpc>
                <a:spcPct val="80000"/>
              </a:lnSpc>
            </a:pPr>
            <a:r>
              <a:rPr lang="es-ES_tradnl" sz="2800" b="1" dirty="0">
                <a:solidFill>
                  <a:srgbClr val="FFFF00"/>
                </a:solidFill>
                <a:latin typeface="Tempus Sans ITC" pitchFamily="82" charset="0"/>
              </a:rPr>
              <a:t>Tamaño del lecho vascular </a:t>
            </a:r>
            <a:r>
              <a:rPr lang="es-ES_tradnl" sz="2800" b="1" dirty="0" err="1">
                <a:solidFill>
                  <a:srgbClr val="FFFF00"/>
                </a:solidFill>
                <a:latin typeface="Tempus Sans ITC" pitchFamily="82" charset="0"/>
              </a:rPr>
              <a:t>perfundido</a:t>
            </a:r>
            <a:r>
              <a:rPr lang="es-ES_tradnl" sz="2800" b="1" dirty="0">
                <a:solidFill>
                  <a:srgbClr val="FFFF00"/>
                </a:solidFill>
                <a:latin typeface="Tempus Sans ITC" pitchFamily="82" charset="0"/>
              </a:rPr>
              <a:t> por el vaso afectado</a:t>
            </a:r>
          </a:p>
          <a:p>
            <a:pPr eaLnBrk="1" hangingPunct="1">
              <a:lnSpc>
                <a:spcPct val="80000"/>
              </a:lnSpc>
            </a:pPr>
            <a:r>
              <a:rPr lang="es-ES_tradnl" sz="2800" b="1" dirty="0">
                <a:solidFill>
                  <a:srgbClr val="FFFF00"/>
                </a:solidFill>
                <a:latin typeface="Tempus Sans ITC" pitchFamily="82" charset="0"/>
              </a:rPr>
              <a:t>Duración de la oclusión</a:t>
            </a:r>
          </a:p>
          <a:p>
            <a:pPr eaLnBrk="1" hangingPunct="1">
              <a:lnSpc>
                <a:spcPct val="80000"/>
              </a:lnSpc>
            </a:pPr>
            <a:r>
              <a:rPr lang="es-ES_tradnl" sz="2800" b="1" dirty="0">
                <a:solidFill>
                  <a:srgbClr val="FFFF00"/>
                </a:solidFill>
                <a:latin typeface="Tempus Sans ITC" pitchFamily="82" charset="0"/>
              </a:rPr>
              <a:t>Requerimiento metabólico y de O2 del miocardio en riesgo de isquemia</a:t>
            </a:r>
          </a:p>
          <a:p>
            <a:pPr eaLnBrk="1" hangingPunct="1">
              <a:lnSpc>
                <a:spcPct val="80000"/>
              </a:lnSpc>
            </a:pPr>
            <a:r>
              <a:rPr lang="es-ES_tradnl" sz="2800" b="1" dirty="0">
                <a:solidFill>
                  <a:srgbClr val="FFFF00"/>
                </a:solidFill>
                <a:latin typeface="Tempus Sans ITC" pitchFamily="82" charset="0"/>
              </a:rPr>
              <a:t>Presencia, sitio y gravedad del espasmo coronario asociado</a:t>
            </a:r>
          </a:p>
          <a:p>
            <a:pPr eaLnBrk="1" hangingPunct="1">
              <a:lnSpc>
                <a:spcPct val="80000"/>
              </a:lnSpc>
            </a:pPr>
            <a:r>
              <a:rPr lang="es-ES_tradnl" sz="2800" b="1" dirty="0">
                <a:solidFill>
                  <a:srgbClr val="FFFF00"/>
                </a:solidFill>
                <a:latin typeface="Tempus Sans ITC" pitchFamily="82" charset="0"/>
              </a:rPr>
              <a:t>Otros factores: HTA, ritmo cardíaco, etc.</a:t>
            </a:r>
            <a:endParaRPr lang="es-ES" sz="2800" b="1" dirty="0">
              <a:solidFill>
                <a:srgbClr val="FFFF00"/>
              </a:solidFill>
              <a:latin typeface="Tempus Sans ITC" pitchFamily="8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s-ES_tradnl" b="1" dirty="0">
                <a:solidFill>
                  <a:schemeClr val="tx1"/>
                </a:solidFill>
                <a:latin typeface="Tempus Sans ITC" pitchFamily="82" charset="0"/>
              </a:rPr>
              <a:t>TIPOS DE INFARTO</a:t>
            </a:r>
          </a:p>
        </p:txBody>
      </p:sp>
      <p:sp>
        <p:nvSpPr>
          <p:cNvPr id="17411" name="Rectangle 3"/>
          <p:cNvSpPr>
            <a:spLocks noGrp="1" noChangeArrowheads="1"/>
          </p:cNvSpPr>
          <p:nvPr>
            <p:ph idx="1"/>
          </p:nvPr>
        </p:nvSpPr>
        <p:spPr/>
        <p:txBody>
          <a:bodyPr/>
          <a:lstStyle/>
          <a:p>
            <a:pPr eaLnBrk="1" hangingPunct="1"/>
            <a:r>
              <a:rPr lang="es-ES_tradnl" b="1" dirty="0">
                <a:latin typeface="Tempus Sans ITC" pitchFamily="82" charset="0"/>
              </a:rPr>
              <a:t>SEGÚN LOCALIZACIÓN:</a:t>
            </a:r>
          </a:p>
          <a:p>
            <a:pPr lvl="1" eaLnBrk="1" hangingPunct="1"/>
            <a:r>
              <a:rPr lang="es-ES_tradnl" b="1" dirty="0">
                <a:solidFill>
                  <a:srgbClr val="FFFF00"/>
                </a:solidFill>
                <a:latin typeface="Tempus Sans ITC" pitchFamily="82" charset="0"/>
              </a:rPr>
              <a:t>50% SON ANTEROSEPTALES (DA)</a:t>
            </a:r>
          </a:p>
          <a:p>
            <a:pPr lvl="1" eaLnBrk="1" hangingPunct="1"/>
            <a:r>
              <a:rPr lang="es-ES_tradnl" b="1" dirty="0">
                <a:solidFill>
                  <a:srgbClr val="FFFF00"/>
                </a:solidFill>
                <a:latin typeface="Tempus Sans ITC" pitchFamily="82" charset="0"/>
              </a:rPr>
              <a:t>30% SON POSTEROSEPTALES (CD)</a:t>
            </a:r>
          </a:p>
          <a:p>
            <a:pPr lvl="1" eaLnBrk="1" hangingPunct="1"/>
            <a:r>
              <a:rPr lang="es-ES_tradnl" b="1" dirty="0">
                <a:solidFill>
                  <a:srgbClr val="FFFF00"/>
                </a:solidFill>
                <a:latin typeface="Tempus Sans ITC" pitchFamily="82" charset="0"/>
              </a:rPr>
              <a:t>15% SON LATERALES (CIRCUNFL.)</a:t>
            </a:r>
          </a:p>
          <a:p>
            <a:pPr lvl="1" eaLnBrk="1" hangingPunct="1"/>
            <a:r>
              <a:rPr lang="es-ES_tradnl" b="1" dirty="0">
                <a:solidFill>
                  <a:srgbClr val="FFFF00"/>
                </a:solidFill>
                <a:latin typeface="Tempus Sans ITC" pitchFamily="82" charset="0"/>
              </a:rPr>
              <a:t>(SEPTALES PUROS, ATRIALES Y DE VD SON RAROS)</a:t>
            </a:r>
            <a:endParaRPr lang="es-ES" b="1" dirty="0">
              <a:solidFill>
                <a:srgbClr val="FFFF00"/>
              </a:solidFill>
              <a:latin typeface="Tempus Sans ITC" pitchFamily="8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s-ES_tradnl" b="1" dirty="0">
                <a:solidFill>
                  <a:schemeClr val="tx1"/>
                </a:solidFill>
                <a:latin typeface="Tempus Sans ITC" pitchFamily="82" charset="0"/>
              </a:rPr>
              <a:t>TIPOS DE INFARTO</a:t>
            </a:r>
          </a:p>
        </p:txBody>
      </p:sp>
      <p:sp>
        <p:nvSpPr>
          <p:cNvPr id="19459" name="Rectangle 3"/>
          <p:cNvSpPr>
            <a:spLocks noGrp="1" noChangeArrowheads="1"/>
          </p:cNvSpPr>
          <p:nvPr>
            <p:ph idx="1"/>
          </p:nvPr>
        </p:nvSpPr>
        <p:spPr/>
        <p:txBody>
          <a:bodyPr/>
          <a:lstStyle/>
          <a:p>
            <a:pPr eaLnBrk="1" hangingPunct="1"/>
            <a:r>
              <a:rPr lang="es-ES_tradnl" b="1">
                <a:solidFill>
                  <a:srgbClr val="FFFF00"/>
                </a:solidFill>
                <a:latin typeface="Tempus Sans ITC" pitchFamily="82" charset="0"/>
              </a:rPr>
              <a:t>SEGÚN SU EXTENSIÓN:</a:t>
            </a:r>
          </a:p>
          <a:p>
            <a:pPr lvl="1" eaLnBrk="1" hangingPunct="1"/>
            <a:r>
              <a:rPr lang="es-ES_tradnl" b="1">
                <a:solidFill>
                  <a:srgbClr val="FFFF00"/>
                </a:solidFill>
                <a:latin typeface="Tempus Sans ITC" pitchFamily="82" charset="0"/>
              </a:rPr>
              <a:t>MURAL (LIMITADO AL MIOCARDIO)</a:t>
            </a:r>
          </a:p>
          <a:p>
            <a:pPr lvl="1" eaLnBrk="1" hangingPunct="1"/>
            <a:r>
              <a:rPr lang="es-ES_tradnl" b="1">
                <a:solidFill>
                  <a:srgbClr val="FFFF00"/>
                </a:solidFill>
                <a:latin typeface="Tempus Sans ITC" pitchFamily="82" charset="0"/>
              </a:rPr>
              <a:t>SUBENDOCÁRDICO</a:t>
            </a:r>
          </a:p>
          <a:p>
            <a:pPr lvl="1" eaLnBrk="1" hangingPunct="1"/>
            <a:r>
              <a:rPr lang="es-ES_tradnl" b="1">
                <a:solidFill>
                  <a:srgbClr val="FFFF00"/>
                </a:solidFill>
                <a:latin typeface="Tempus Sans ITC" pitchFamily="82" charset="0"/>
              </a:rPr>
              <a:t>TRANSMURAL</a:t>
            </a:r>
          </a:p>
        </p:txBody>
      </p:sp>
      <p:pic>
        <p:nvPicPr>
          <p:cNvPr id="19460" name="Picture 4"/>
          <p:cNvPicPr>
            <a:picLocks noChangeAspect="1" noChangeArrowheads="1"/>
          </p:cNvPicPr>
          <p:nvPr/>
        </p:nvPicPr>
        <p:blipFill>
          <a:blip r:embed="rId3" cstate="print"/>
          <a:srcRect/>
          <a:stretch>
            <a:fillRect/>
          </a:stretch>
        </p:blipFill>
        <p:spPr bwMode="auto">
          <a:xfrm>
            <a:off x="4932363" y="3789363"/>
            <a:ext cx="3621087" cy="2679700"/>
          </a:xfrm>
          <a:prstGeom prst="rect">
            <a:avLst/>
          </a:prstGeom>
          <a:noFill/>
          <a:ln w="12700" cap="sq">
            <a:noFill/>
            <a:miter lim="800000"/>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2 CuadroTexto"/>
          <p:cNvSpPr txBox="1">
            <a:spLocks noChangeArrowheads="1"/>
          </p:cNvSpPr>
          <p:nvPr/>
        </p:nvSpPr>
        <p:spPr bwMode="auto">
          <a:xfrm>
            <a:off x="642910" y="714356"/>
            <a:ext cx="2857500" cy="5940088"/>
          </a:xfrm>
          <a:prstGeom prst="rect">
            <a:avLst/>
          </a:prstGeom>
          <a:noFill/>
          <a:ln w="9525">
            <a:noFill/>
            <a:miter lim="800000"/>
            <a:headEnd/>
            <a:tailEnd/>
          </a:ln>
        </p:spPr>
        <p:txBody>
          <a:bodyPr wrap="square">
            <a:spAutoFit/>
          </a:bodyPr>
          <a:lstStyle/>
          <a:p>
            <a:r>
              <a:rPr lang="es-MX" sz="2000" dirty="0"/>
              <a:t>Conocer los territorios irrigados por cada arteria coronaria permite correlacionar los sitios de obstrucción vascular con las regiones de infarto de miocardio.</a:t>
            </a:r>
          </a:p>
          <a:p>
            <a:endParaRPr lang="es-MX" sz="2000" dirty="0"/>
          </a:p>
          <a:p>
            <a:r>
              <a:rPr lang="es-MX" sz="2000" dirty="0"/>
              <a:t>Dominancia: la coronaria que da la rama descendente posterior e irriga el tercio posterior del septum indica la dominancia.  </a:t>
            </a:r>
          </a:p>
          <a:p>
            <a:r>
              <a:rPr lang="es-MX" sz="2000" dirty="0"/>
              <a:t>4/5 de la población tienen dominancia derecha.</a:t>
            </a:r>
          </a:p>
        </p:txBody>
      </p:sp>
      <p:pic>
        <p:nvPicPr>
          <p:cNvPr id="2" name="Imagen 1">
            <a:extLst>
              <a:ext uri="{FF2B5EF4-FFF2-40B4-BE49-F238E27FC236}">
                <a16:creationId xmlns:a16="http://schemas.microsoft.com/office/drawing/2014/main" id="{606EF9AD-CA99-A54B-8843-FDDEB97458FE}"/>
              </a:ext>
            </a:extLst>
          </p:cNvPr>
          <p:cNvPicPr>
            <a:picLocks noChangeAspect="1"/>
          </p:cNvPicPr>
          <p:nvPr/>
        </p:nvPicPr>
        <p:blipFill>
          <a:blip r:embed="rId3"/>
          <a:stretch>
            <a:fillRect/>
          </a:stretch>
        </p:blipFill>
        <p:spPr>
          <a:xfrm>
            <a:off x="3635896" y="955838"/>
            <a:ext cx="5130203" cy="51493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creenshot_3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124744"/>
            <a:ext cx="7420620" cy="5244214"/>
          </a:xfrm>
          <a:prstGeom prst="rect">
            <a:avLst/>
          </a:prstGeom>
        </p:spPr>
      </p:pic>
      <p:sp>
        <p:nvSpPr>
          <p:cNvPr id="3" name="CuadroTexto 2"/>
          <p:cNvSpPr txBox="1"/>
          <p:nvPr/>
        </p:nvSpPr>
        <p:spPr>
          <a:xfrm>
            <a:off x="1619672" y="332656"/>
            <a:ext cx="6171581" cy="461665"/>
          </a:xfrm>
          <a:prstGeom prst="rect">
            <a:avLst/>
          </a:prstGeom>
          <a:noFill/>
        </p:spPr>
        <p:txBody>
          <a:bodyPr wrap="none" rtlCol="0">
            <a:spAutoFit/>
          </a:bodyPr>
          <a:lstStyle/>
          <a:p>
            <a:r>
              <a:rPr lang="es-ES" dirty="0"/>
              <a:t>Diferencias infarto </a:t>
            </a:r>
            <a:r>
              <a:rPr lang="es-ES" dirty="0" err="1"/>
              <a:t>transmural</a:t>
            </a:r>
            <a:r>
              <a:rPr lang="es-ES" dirty="0"/>
              <a:t>/no </a:t>
            </a:r>
            <a:r>
              <a:rPr lang="es-ES" dirty="0" err="1"/>
              <a:t>transmural</a:t>
            </a:r>
            <a:endParaRPr lang="es-ES" dirty="0"/>
          </a:p>
        </p:txBody>
      </p:sp>
    </p:spTree>
    <p:extLst>
      <p:ext uri="{BB962C8B-B14F-4D97-AF65-F5344CB8AC3E}">
        <p14:creationId xmlns:p14="http://schemas.microsoft.com/office/powerpoint/2010/main" val="1738982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s-ES_tradnl" b="1" dirty="0">
                <a:solidFill>
                  <a:schemeClr val="tx1"/>
                </a:solidFill>
                <a:latin typeface="Tempus Sans ITC" pitchFamily="82" charset="0"/>
              </a:rPr>
              <a:t>INFARTO TRANSMURAL</a:t>
            </a:r>
            <a:endParaRPr lang="es-ES" b="1" dirty="0">
              <a:solidFill>
                <a:schemeClr val="tx1"/>
              </a:solidFill>
              <a:latin typeface="Tempus Sans ITC" pitchFamily="82" charset="0"/>
            </a:endParaRPr>
          </a:p>
        </p:txBody>
      </p:sp>
      <p:sp>
        <p:nvSpPr>
          <p:cNvPr id="21507" name="Rectangle 3"/>
          <p:cNvSpPr>
            <a:spLocks noGrp="1" noChangeArrowheads="1"/>
          </p:cNvSpPr>
          <p:nvPr>
            <p:ph idx="1"/>
          </p:nvPr>
        </p:nvSpPr>
        <p:spPr/>
        <p:txBody>
          <a:bodyPr/>
          <a:lstStyle/>
          <a:p>
            <a:pPr eaLnBrk="1" hangingPunct="1">
              <a:lnSpc>
                <a:spcPct val="90000"/>
              </a:lnSpc>
            </a:pPr>
            <a:r>
              <a:rPr lang="es-ES_tradnl" b="1">
                <a:solidFill>
                  <a:srgbClr val="FFFF00"/>
                </a:solidFill>
                <a:latin typeface="Tempus Sans ITC" pitchFamily="82" charset="0"/>
              </a:rPr>
              <a:t>MÁS COMUN</a:t>
            </a:r>
          </a:p>
          <a:p>
            <a:pPr eaLnBrk="1" hangingPunct="1">
              <a:lnSpc>
                <a:spcPct val="90000"/>
              </a:lnSpc>
            </a:pPr>
            <a:r>
              <a:rPr lang="es-ES_tradnl" b="1">
                <a:solidFill>
                  <a:srgbClr val="FFFF00"/>
                </a:solidFill>
                <a:latin typeface="Tempus Sans ITC" pitchFamily="82" charset="0"/>
              </a:rPr>
              <a:t>TERRITORIO DE UN VASO TOTALMENTE OCLUIDO POR ROTURA DE PLACA Y TROMBOSIS</a:t>
            </a:r>
          </a:p>
          <a:p>
            <a:pPr eaLnBrk="1" hangingPunct="1">
              <a:lnSpc>
                <a:spcPct val="90000"/>
              </a:lnSpc>
            </a:pPr>
            <a:r>
              <a:rPr lang="es-ES_tradnl" b="1">
                <a:solidFill>
                  <a:srgbClr val="FFFF00"/>
                </a:solidFill>
                <a:latin typeface="Tempus Sans ITC" pitchFamily="82" charset="0"/>
              </a:rPr>
              <a:t>PERFORA</a:t>
            </a:r>
          </a:p>
          <a:p>
            <a:pPr eaLnBrk="1" hangingPunct="1">
              <a:lnSpc>
                <a:spcPct val="90000"/>
              </a:lnSpc>
            </a:pPr>
            <a:r>
              <a:rPr lang="es-ES_tradnl" b="1">
                <a:solidFill>
                  <a:srgbClr val="FFFF00"/>
                </a:solidFill>
                <a:latin typeface="Tempus Sans ITC" pitchFamily="82" charset="0"/>
              </a:rPr>
              <a:t>PERICARDITIS FIBRINOSA O FIBRINOHEMORRÁGICA LOCAL O DIFUSA</a:t>
            </a:r>
          </a:p>
          <a:p>
            <a:pPr eaLnBrk="1" hangingPunct="1">
              <a:lnSpc>
                <a:spcPct val="90000"/>
              </a:lnSpc>
            </a:pPr>
            <a:r>
              <a:rPr lang="es-ES_tradnl" b="1">
                <a:solidFill>
                  <a:srgbClr val="FFFF00"/>
                </a:solidFill>
                <a:latin typeface="Tempus Sans ITC" pitchFamily="82" charset="0"/>
              </a:rPr>
              <a:t>BIEN DELIMITADO</a:t>
            </a:r>
            <a:endParaRPr lang="es-ES" b="1">
              <a:solidFill>
                <a:srgbClr val="FFFF00"/>
              </a:solidFill>
              <a:latin typeface="Tempus Sans ITC" pitchFamily="8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7950" y="260350"/>
            <a:ext cx="8885238" cy="1155700"/>
          </a:xfrm>
        </p:spPr>
        <p:txBody>
          <a:bodyPr/>
          <a:lstStyle/>
          <a:p>
            <a:pPr eaLnBrk="1" hangingPunct="1"/>
            <a:r>
              <a:rPr lang="es-ES_tradnl" b="1" dirty="0">
                <a:solidFill>
                  <a:schemeClr val="tx1"/>
                </a:solidFill>
                <a:latin typeface="Tempus Sans ITC" pitchFamily="82" charset="0"/>
              </a:rPr>
              <a:t>INFARTO TRANSMURAL</a:t>
            </a:r>
            <a:endParaRPr lang="es-ES" b="1" dirty="0">
              <a:solidFill>
                <a:schemeClr val="tx1"/>
              </a:solidFill>
              <a:latin typeface="Tempus Sans ITC" pitchFamily="82" charset="0"/>
            </a:endParaRPr>
          </a:p>
        </p:txBody>
      </p:sp>
      <p:pic>
        <p:nvPicPr>
          <p:cNvPr id="34819" name="Picture 4"/>
          <p:cNvPicPr>
            <a:picLocks noChangeAspect="1" noChangeArrowheads="1"/>
          </p:cNvPicPr>
          <p:nvPr/>
        </p:nvPicPr>
        <p:blipFill>
          <a:blip r:embed="rId3" cstate="print"/>
          <a:srcRect/>
          <a:stretch>
            <a:fillRect/>
          </a:stretch>
        </p:blipFill>
        <p:spPr bwMode="auto">
          <a:xfrm>
            <a:off x="428625" y="1643063"/>
            <a:ext cx="3932238" cy="2786062"/>
          </a:xfrm>
          <a:prstGeom prst="rect">
            <a:avLst/>
          </a:prstGeom>
          <a:noFill/>
          <a:ln w="12700" cap="sq">
            <a:noFill/>
            <a:miter lim="800000"/>
            <a:headEnd type="none" w="sm" len="sm"/>
            <a:tailEnd type="none" w="sm" len="sm"/>
          </a:ln>
        </p:spPr>
      </p:pic>
      <p:pic>
        <p:nvPicPr>
          <p:cNvPr id="34821" name="Picture 4" descr="infato corazón"/>
          <p:cNvPicPr>
            <a:picLocks noChangeAspect="1" noChangeArrowheads="1"/>
          </p:cNvPicPr>
          <p:nvPr/>
        </p:nvPicPr>
        <p:blipFill>
          <a:blip r:embed="rId4" cstate="print"/>
          <a:srcRect/>
          <a:stretch>
            <a:fillRect/>
          </a:stretch>
        </p:blipFill>
        <p:spPr bwMode="auto">
          <a:xfrm>
            <a:off x="4857750" y="2143125"/>
            <a:ext cx="3352909" cy="4267200"/>
          </a:xfrm>
          <a:prstGeom prst="rect">
            <a:avLst/>
          </a:prstGeom>
          <a:noFill/>
          <a:ln w="28575">
            <a:noFill/>
            <a:miter lim="800000"/>
            <a:headEnd/>
            <a:tailEnd/>
          </a:ln>
        </p:spPr>
      </p:pic>
      <p:sp>
        <p:nvSpPr>
          <p:cNvPr id="34822" name="Line 5"/>
          <p:cNvSpPr>
            <a:spLocks noChangeShapeType="1"/>
          </p:cNvSpPr>
          <p:nvPr/>
        </p:nvSpPr>
        <p:spPr bwMode="auto">
          <a:xfrm>
            <a:off x="6434302" y="5218019"/>
            <a:ext cx="459828" cy="251012"/>
          </a:xfrm>
          <a:prstGeom prst="line">
            <a:avLst/>
          </a:prstGeom>
          <a:noFill/>
          <a:ln w="28575">
            <a:noFill/>
            <a:round/>
            <a:headEnd type="triangle" w="med" len="med"/>
            <a:tailEnd/>
          </a:ln>
        </p:spPr>
        <p:txBody>
          <a:bodyPr/>
          <a:lstStyle/>
          <a:p>
            <a:endParaRPr lang="es-MX"/>
          </a:p>
        </p:txBody>
      </p:sp>
      <p:sp>
        <p:nvSpPr>
          <p:cNvPr id="34823" name="Text Box 6"/>
          <p:cNvSpPr txBox="1">
            <a:spLocks noChangeArrowheads="1"/>
          </p:cNvSpPr>
          <p:nvPr/>
        </p:nvSpPr>
        <p:spPr bwMode="auto">
          <a:xfrm>
            <a:off x="6804248" y="6381328"/>
            <a:ext cx="1798254" cy="376518"/>
          </a:xfrm>
          <a:prstGeom prst="rect">
            <a:avLst/>
          </a:prstGeom>
          <a:noFill/>
          <a:ln w="9525">
            <a:noFill/>
            <a:miter lim="800000"/>
            <a:headEnd/>
            <a:tailEnd/>
          </a:ln>
        </p:spPr>
        <p:txBody>
          <a:bodyPr wrap="none">
            <a:spAutoFit/>
          </a:bodyPr>
          <a:lstStyle/>
          <a:p>
            <a:pPr eaLnBrk="0" hangingPunct="0"/>
            <a:r>
              <a:rPr lang="es-MX" b="1" dirty="0">
                <a:latin typeface="Arial Narrow" pitchFamily="34" charset="0"/>
              </a:rPr>
              <a:t>Infarto transmural</a:t>
            </a:r>
            <a:endParaRPr lang="es-ES" b="1" dirty="0">
              <a:latin typeface="Arial Narrow"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xfrm>
            <a:off x="107950" y="260350"/>
            <a:ext cx="8885238" cy="1155700"/>
          </a:xfrm>
        </p:spPr>
        <p:txBody>
          <a:bodyPr/>
          <a:lstStyle/>
          <a:p>
            <a:pPr eaLnBrk="1" hangingPunct="1"/>
            <a:r>
              <a:rPr lang="es-ES_tradnl" b="1" dirty="0">
                <a:solidFill>
                  <a:schemeClr val="tx1"/>
                </a:solidFill>
                <a:latin typeface="Tempus Sans ITC" pitchFamily="82" charset="0"/>
              </a:rPr>
              <a:t>INFARTO TRANSMURAL</a:t>
            </a:r>
            <a:endParaRPr lang="es-ES" b="1" dirty="0">
              <a:solidFill>
                <a:schemeClr val="tx1"/>
              </a:solidFill>
              <a:latin typeface="Tempus Sans ITC" pitchFamily="82" charset="0"/>
            </a:endParaRPr>
          </a:p>
        </p:txBody>
      </p:sp>
      <p:pic>
        <p:nvPicPr>
          <p:cNvPr id="22531" name="Picture 1029"/>
          <p:cNvPicPr>
            <a:picLocks noChangeAspect="1" noChangeArrowheads="1"/>
          </p:cNvPicPr>
          <p:nvPr/>
        </p:nvPicPr>
        <p:blipFill>
          <a:blip r:embed="rId3" cstate="print"/>
          <a:srcRect/>
          <a:stretch>
            <a:fillRect/>
          </a:stretch>
        </p:blipFill>
        <p:spPr bwMode="auto">
          <a:xfrm>
            <a:off x="1357290" y="1928802"/>
            <a:ext cx="6072230" cy="4267227"/>
          </a:xfrm>
          <a:prstGeom prst="rect">
            <a:avLst/>
          </a:prstGeom>
          <a:noFill/>
          <a:ln w="12700" cap="sq">
            <a:noFill/>
            <a:miter lim="800000"/>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xfrm>
            <a:off x="107950" y="260350"/>
            <a:ext cx="8885238" cy="1155700"/>
          </a:xfrm>
        </p:spPr>
        <p:txBody>
          <a:bodyPr/>
          <a:lstStyle/>
          <a:p>
            <a:pPr eaLnBrk="1" hangingPunct="1"/>
            <a:r>
              <a:rPr lang="es-ES_tradnl" b="1" dirty="0">
                <a:solidFill>
                  <a:schemeClr val="tx1"/>
                </a:solidFill>
                <a:latin typeface="Tempus Sans ITC" pitchFamily="82" charset="0"/>
              </a:rPr>
              <a:t>INFARTO TRANSMURAL</a:t>
            </a:r>
            <a:endParaRPr lang="es-ES" b="1" dirty="0">
              <a:solidFill>
                <a:schemeClr val="tx1"/>
              </a:solidFill>
              <a:latin typeface="Tempus Sans ITC" pitchFamily="82" charset="0"/>
            </a:endParaRPr>
          </a:p>
        </p:txBody>
      </p:sp>
      <p:pic>
        <p:nvPicPr>
          <p:cNvPr id="22531" name="Picture 1029"/>
          <p:cNvPicPr>
            <a:picLocks noChangeAspect="1" noChangeArrowheads="1"/>
          </p:cNvPicPr>
          <p:nvPr/>
        </p:nvPicPr>
        <p:blipFill>
          <a:blip r:embed="rId3" cstate="print"/>
          <a:srcRect/>
          <a:stretch>
            <a:fillRect/>
          </a:stretch>
        </p:blipFill>
        <p:spPr bwMode="auto">
          <a:xfrm>
            <a:off x="1357290" y="1928802"/>
            <a:ext cx="6072230" cy="4267227"/>
          </a:xfrm>
          <a:prstGeom prst="rect">
            <a:avLst/>
          </a:prstGeom>
          <a:noFill/>
          <a:ln w="12700" cap="sq">
            <a:noFill/>
            <a:miter lim="800000"/>
            <a:headEnd type="none" w="sm" len="sm"/>
            <a:tailEnd type="none" w="sm" len="sm"/>
          </a:ln>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 name="Entrada de lápiz 1">
                <a:extLst>
                  <a:ext uri="{FF2B5EF4-FFF2-40B4-BE49-F238E27FC236}">
                    <a16:creationId xmlns:a16="http://schemas.microsoft.com/office/drawing/2014/main" id="{0CC2D3EC-D382-3742-80FE-886149439879}"/>
                  </a:ext>
                </a:extLst>
              </p14:cNvPr>
              <p14:cNvContentPartPr/>
              <p14:nvPr/>
            </p14:nvContentPartPr>
            <p14:xfrm>
              <a:off x="2570949" y="1992354"/>
              <a:ext cx="4195080" cy="2214720"/>
            </p14:xfrm>
          </p:contentPart>
        </mc:Choice>
        <mc:Fallback xmlns="">
          <p:pic>
            <p:nvPicPr>
              <p:cNvPr id="2" name="Entrada de lápiz 1">
                <a:extLst>
                  <a:ext uri="{FF2B5EF4-FFF2-40B4-BE49-F238E27FC236}">
                    <a16:creationId xmlns:a16="http://schemas.microsoft.com/office/drawing/2014/main" id="{0CC2D3EC-D382-3742-80FE-886149439879}"/>
                  </a:ext>
                </a:extLst>
              </p:cNvPr>
              <p:cNvPicPr/>
              <p:nvPr/>
            </p:nvPicPr>
            <p:blipFill>
              <a:blip r:embed="rId5"/>
              <a:stretch>
                <a:fillRect/>
              </a:stretch>
            </p:blipFill>
            <p:spPr>
              <a:xfrm>
                <a:off x="2553309" y="1884714"/>
                <a:ext cx="4230720" cy="2430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Entrada de lápiz 2">
                <a:extLst>
                  <a:ext uri="{FF2B5EF4-FFF2-40B4-BE49-F238E27FC236}">
                    <a16:creationId xmlns:a16="http://schemas.microsoft.com/office/drawing/2014/main" id="{ECFC07F2-4097-634B-9CC7-19A57499AAFF}"/>
                  </a:ext>
                </a:extLst>
              </p14:cNvPr>
              <p14:cNvContentPartPr/>
              <p14:nvPr/>
            </p14:nvContentPartPr>
            <p14:xfrm>
              <a:off x="4749669" y="2128794"/>
              <a:ext cx="1449360" cy="1675080"/>
            </p14:xfrm>
          </p:contentPart>
        </mc:Choice>
        <mc:Fallback xmlns="">
          <p:pic>
            <p:nvPicPr>
              <p:cNvPr id="3" name="Entrada de lápiz 2">
                <a:extLst>
                  <a:ext uri="{FF2B5EF4-FFF2-40B4-BE49-F238E27FC236}">
                    <a16:creationId xmlns:a16="http://schemas.microsoft.com/office/drawing/2014/main" id="{ECFC07F2-4097-634B-9CC7-19A57499AAFF}"/>
                  </a:ext>
                </a:extLst>
              </p:cNvPr>
              <p:cNvPicPr/>
              <p:nvPr/>
            </p:nvPicPr>
            <p:blipFill>
              <a:blip r:embed="rId7"/>
              <a:stretch>
                <a:fillRect/>
              </a:stretch>
            </p:blipFill>
            <p:spPr>
              <a:xfrm>
                <a:off x="4731669" y="2111154"/>
                <a:ext cx="1485000" cy="1710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Entrada de lápiz 4">
                <a:extLst>
                  <a:ext uri="{FF2B5EF4-FFF2-40B4-BE49-F238E27FC236}">
                    <a16:creationId xmlns:a16="http://schemas.microsoft.com/office/drawing/2014/main" id="{6B380F13-58E6-1341-BF35-41C11E678478}"/>
                  </a:ext>
                </a:extLst>
              </p14:cNvPr>
              <p14:cNvContentPartPr/>
              <p14:nvPr/>
            </p14:nvContentPartPr>
            <p14:xfrm>
              <a:off x="1991709" y="3989994"/>
              <a:ext cx="1535760" cy="1358280"/>
            </p14:xfrm>
          </p:contentPart>
        </mc:Choice>
        <mc:Fallback xmlns="">
          <p:pic>
            <p:nvPicPr>
              <p:cNvPr id="5" name="Entrada de lápiz 4">
                <a:extLst>
                  <a:ext uri="{FF2B5EF4-FFF2-40B4-BE49-F238E27FC236}">
                    <a16:creationId xmlns:a16="http://schemas.microsoft.com/office/drawing/2014/main" id="{6B380F13-58E6-1341-BF35-41C11E678478}"/>
                  </a:ext>
                </a:extLst>
              </p:cNvPr>
              <p:cNvPicPr/>
              <p:nvPr/>
            </p:nvPicPr>
            <p:blipFill>
              <a:blip r:embed="rId9"/>
              <a:stretch>
                <a:fillRect/>
              </a:stretch>
            </p:blipFill>
            <p:spPr>
              <a:xfrm>
                <a:off x="1955709" y="3918354"/>
                <a:ext cx="1607400" cy="1501920"/>
              </a:xfrm>
              <a:prstGeom prst="rect">
                <a:avLst/>
              </a:prstGeom>
            </p:spPr>
          </p:pic>
        </mc:Fallback>
      </mc:AlternateContent>
      <p:grpSp>
        <p:nvGrpSpPr>
          <p:cNvPr id="8" name="Grupo 7">
            <a:extLst>
              <a:ext uri="{FF2B5EF4-FFF2-40B4-BE49-F238E27FC236}">
                <a16:creationId xmlns:a16="http://schemas.microsoft.com/office/drawing/2014/main" id="{3A9E38A4-905B-4547-B1BD-8F6F503A3F8D}"/>
              </a:ext>
            </a:extLst>
          </p:cNvPr>
          <p:cNvGrpSpPr/>
          <p:nvPr/>
        </p:nvGrpSpPr>
        <p:grpSpPr>
          <a:xfrm>
            <a:off x="2601189" y="2008194"/>
            <a:ext cx="1874880" cy="1349280"/>
            <a:chOff x="2601189" y="2008194"/>
            <a:chExt cx="1874880" cy="134928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6" name="Entrada de lápiz 5">
                  <a:extLst>
                    <a:ext uri="{FF2B5EF4-FFF2-40B4-BE49-F238E27FC236}">
                      <a16:creationId xmlns:a16="http://schemas.microsoft.com/office/drawing/2014/main" id="{895883A1-B33E-C64F-B035-0C55910B8305}"/>
                    </a:ext>
                  </a:extLst>
                </p14:cNvPr>
                <p14:cNvContentPartPr/>
                <p14:nvPr/>
              </p14:nvContentPartPr>
              <p14:xfrm>
                <a:off x="2601189" y="2011794"/>
                <a:ext cx="1793160" cy="1345680"/>
              </p14:xfrm>
            </p:contentPart>
          </mc:Choice>
          <mc:Fallback xmlns="">
            <p:pic>
              <p:nvPicPr>
                <p:cNvPr id="6" name="Entrada de lápiz 5">
                  <a:extLst>
                    <a:ext uri="{FF2B5EF4-FFF2-40B4-BE49-F238E27FC236}">
                      <a16:creationId xmlns:a16="http://schemas.microsoft.com/office/drawing/2014/main" id="{895883A1-B33E-C64F-B035-0C55910B8305}"/>
                    </a:ext>
                  </a:extLst>
                </p:cNvPr>
                <p:cNvPicPr/>
                <p:nvPr/>
              </p:nvPicPr>
              <p:blipFill>
                <a:blip r:embed="rId11"/>
                <a:stretch>
                  <a:fillRect/>
                </a:stretch>
              </p:blipFill>
              <p:spPr>
                <a:xfrm>
                  <a:off x="2565549" y="1796154"/>
                  <a:ext cx="1864800" cy="1777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7" name="Entrada de lápiz 6">
                  <a:extLst>
                    <a:ext uri="{FF2B5EF4-FFF2-40B4-BE49-F238E27FC236}">
                      <a16:creationId xmlns:a16="http://schemas.microsoft.com/office/drawing/2014/main" id="{A372AF7E-7CEB-A841-BC27-9DE4CE4CD8B5}"/>
                    </a:ext>
                  </a:extLst>
                </p14:cNvPr>
                <p14:cNvContentPartPr/>
                <p14:nvPr/>
              </p14:nvContentPartPr>
              <p14:xfrm>
                <a:off x="3333789" y="2008194"/>
                <a:ext cx="1142280" cy="23400"/>
              </p14:xfrm>
            </p:contentPart>
          </mc:Choice>
          <mc:Fallback xmlns="">
            <p:pic>
              <p:nvPicPr>
                <p:cNvPr id="7" name="Entrada de lápiz 6">
                  <a:extLst>
                    <a:ext uri="{FF2B5EF4-FFF2-40B4-BE49-F238E27FC236}">
                      <a16:creationId xmlns:a16="http://schemas.microsoft.com/office/drawing/2014/main" id="{A372AF7E-7CEB-A841-BC27-9DE4CE4CD8B5}"/>
                    </a:ext>
                  </a:extLst>
                </p:cNvPr>
                <p:cNvPicPr/>
                <p:nvPr/>
              </p:nvPicPr>
              <p:blipFill>
                <a:blip r:embed="rId13"/>
                <a:stretch>
                  <a:fillRect/>
                </a:stretch>
              </p:blipFill>
              <p:spPr>
                <a:xfrm>
                  <a:off x="3297789" y="1792194"/>
                  <a:ext cx="1213920" cy="455040"/>
                </a:xfrm>
                <a:prstGeom prst="rect">
                  <a:avLst/>
                </a:prstGeom>
              </p:spPr>
            </p:pic>
          </mc:Fallback>
        </mc:AlternateContent>
      </p:grpSp>
    </p:spTree>
    <p:extLst>
      <p:ext uri="{BB962C8B-B14F-4D97-AF65-F5344CB8AC3E}">
        <p14:creationId xmlns:p14="http://schemas.microsoft.com/office/powerpoint/2010/main" val="310531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785813" y="1785938"/>
            <a:ext cx="4333875" cy="4214812"/>
          </a:xfrm>
          <a:prstGeom prst="rect">
            <a:avLst/>
          </a:prstGeom>
          <a:noFill/>
          <a:ln w="9525">
            <a:noFill/>
            <a:miter lim="800000"/>
            <a:headEnd/>
            <a:tailEnd/>
          </a:ln>
        </p:spPr>
      </p:pic>
      <p:sp>
        <p:nvSpPr>
          <p:cNvPr id="8195" name="2 CuadroTexto"/>
          <p:cNvSpPr txBox="1">
            <a:spLocks noChangeArrowheads="1"/>
          </p:cNvSpPr>
          <p:nvPr/>
        </p:nvSpPr>
        <p:spPr bwMode="auto">
          <a:xfrm>
            <a:off x="5220072" y="2714625"/>
            <a:ext cx="3744416" cy="2308324"/>
          </a:xfrm>
          <a:prstGeom prst="rect">
            <a:avLst/>
          </a:prstGeom>
          <a:noFill/>
          <a:ln w="9525">
            <a:noFill/>
            <a:miter lim="800000"/>
            <a:headEnd/>
            <a:tailEnd/>
          </a:ln>
        </p:spPr>
        <p:txBody>
          <a:bodyPr wrap="square">
            <a:spAutoFit/>
          </a:bodyPr>
          <a:lstStyle/>
          <a:p>
            <a:r>
              <a:rPr lang="es-MX" dirty="0"/>
              <a:t>La irrigación del miocardio ocurre durante la diástole, cuando no está comprimida la microcirculación por la contracción miocárdica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fontScale="90000"/>
          </a:bodyPr>
          <a:lstStyle/>
          <a:p>
            <a:pPr eaLnBrk="1" fontAlgn="auto" hangingPunct="1">
              <a:spcAft>
                <a:spcPts val="0"/>
              </a:spcAft>
              <a:defRPr/>
            </a:pPr>
            <a:r>
              <a:rPr lang="es-ES_tradnl" b="1" dirty="0">
                <a:solidFill>
                  <a:schemeClr val="tx1"/>
                </a:solidFill>
                <a:latin typeface="Tempus Sans ITC" pitchFamily="82" charset="0"/>
              </a:rPr>
              <a:t>INFARTO SUBENDOCÁRDICO</a:t>
            </a:r>
            <a:endParaRPr lang="es-ES" b="1" dirty="0">
              <a:solidFill>
                <a:schemeClr val="tx1"/>
              </a:solidFill>
              <a:latin typeface="Tempus Sans ITC" pitchFamily="82" charset="0"/>
            </a:endParaRPr>
          </a:p>
        </p:txBody>
      </p:sp>
      <p:sp>
        <p:nvSpPr>
          <p:cNvPr id="24579" name="Rectangle 3"/>
          <p:cNvSpPr>
            <a:spLocks noGrp="1" noChangeArrowheads="1"/>
          </p:cNvSpPr>
          <p:nvPr>
            <p:ph idx="1"/>
          </p:nvPr>
        </p:nvSpPr>
        <p:spPr/>
        <p:txBody>
          <a:bodyPr/>
          <a:lstStyle/>
          <a:p>
            <a:pPr eaLnBrk="1" hangingPunct="1"/>
            <a:r>
              <a:rPr lang="es-ES_tradnl" b="1" dirty="0">
                <a:latin typeface="Tempus Sans ITC" pitchFamily="82" charset="0"/>
              </a:rPr>
              <a:t>Menos frecuente</a:t>
            </a:r>
          </a:p>
          <a:p>
            <a:pPr eaLnBrk="1" hangingPunct="1"/>
            <a:r>
              <a:rPr lang="es-ES_tradnl" b="1" dirty="0">
                <a:latin typeface="Tempus Sans ITC" pitchFamily="82" charset="0"/>
              </a:rPr>
              <a:t>No hay oclusión de un vaso sino disminución difusa del lumen, no completa, con menor flujo coronario</a:t>
            </a:r>
          </a:p>
          <a:p>
            <a:pPr eaLnBrk="1" hangingPunct="1"/>
            <a:r>
              <a:rPr lang="es-ES_tradnl" b="1" dirty="0">
                <a:latin typeface="Tempus Sans ITC" pitchFamily="82" charset="0"/>
              </a:rPr>
              <a:t>No perfora</a:t>
            </a:r>
          </a:p>
          <a:p>
            <a:pPr eaLnBrk="1" hangingPunct="1"/>
            <a:r>
              <a:rPr lang="es-ES_tradnl" b="1" dirty="0">
                <a:latin typeface="Tempus Sans ITC" pitchFamily="82" charset="0"/>
              </a:rPr>
              <a:t>No hay pericarditis</a:t>
            </a:r>
          </a:p>
          <a:p>
            <a:pPr eaLnBrk="1" hangingPunct="1"/>
            <a:r>
              <a:rPr lang="es-ES_tradnl" b="1" dirty="0">
                <a:latin typeface="Tempus Sans ITC" pitchFamily="82" charset="0"/>
              </a:rPr>
              <a:t>Generalmente más extenso y mal delimitado</a:t>
            </a:r>
            <a:endParaRPr lang="es-ES" b="1" dirty="0">
              <a:latin typeface="Tempus Sans ITC" pitchFamily="8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s-ES_tradnl" b="1" dirty="0">
                <a:solidFill>
                  <a:schemeClr val="tx1"/>
                </a:solidFill>
                <a:latin typeface="Tempus Sans ITC" pitchFamily="82" charset="0"/>
              </a:rPr>
              <a:t>TIPOS DE INFARTO</a:t>
            </a:r>
          </a:p>
        </p:txBody>
      </p:sp>
      <p:sp>
        <p:nvSpPr>
          <p:cNvPr id="25603" name="Rectangle 3"/>
          <p:cNvSpPr>
            <a:spLocks noGrp="1" noChangeArrowheads="1"/>
          </p:cNvSpPr>
          <p:nvPr>
            <p:ph idx="1"/>
          </p:nvPr>
        </p:nvSpPr>
        <p:spPr>
          <a:xfrm>
            <a:off x="0" y="1935163"/>
            <a:ext cx="8964488" cy="4389437"/>
          </a:xfrm>
        </p:spPr>
        <p:txBody>
          <a:bodyPr/>
          <a:lstStyle/>
          <a:p>
            <a:pPr eaLnBrk="1" hangingPunct="1"/>
            <a:r>
              <a:rPr lang="es-ES_tradnl" b="1" dirty="0">
                <a:solidFill>
                  <a:srgbClr val="FFFF00"/>
                </a:solidFill>
                <a:latin typeface="Tempus Sans ITC" pitchFamily="82" charset="0"/>
              </a:rPr>
              <a:t>SEGÚN SU EVOLUCIÓN:</a:t>
            </a:r>
          </a:p>
          <a:p>
            <a:pPr lvl="1" eaLnBrk="1" hangingPunct="1"/>
            <a:r>
              <a:rPr lang="es-ES_tradnl" b="1" dirty="0">
                <a:solidFill>
                  <a:srgbClr val="FFFF00"/>
                </a:solidFill>
                <a:latin typeface="Tempus Sans ITC" pitchFamily="82" charset="0"/>
              </a:rPr>
              <a:t>RECIENTE (&gt;24 HORAS: 24H-1 SEMANA)</a:t>
            </a:r>
          </a:p>
          <a:p>
            <a:pPr lvl="1" eaLnBrk="1" hangingPunct="1"/>
            <a:r>
              <a:rPr lang="es-ES_tradnl" b="1" dirty="0">
                <a:solidFill>
                  <a:srgbClr val="FFFF00"/>
                </a:solidFill>
                <a:latin typeface="Tempus Sans ITC" pitchFamily="82" charset="0"/>
              </a:rPr>
              <a:t>EN EVOLUCION (&gt;1 SEMANA:   1SEM-4SEM)</a:t>
            </a:r>
          </a:p>
          <a:p>
            <a:pPr lvl="1" eaLnBrk="1" hangingPunct="1"/>
            <a:r>
              <a:rPr lang="es-ES_tradnl" b="1" dirty="0">
                <a:solidFill>
                  <a:srgbClr val="FFFF00"/>
                </a:solidFill>
                <a:latin typeface="Tempus Sans ITC" pitchFamily="82" charset="0"/>
              </a:rPr>
              <a:t>ANTIGUO (&gt;4 SEMANAS)</a:t>
            </a:r>
          </a:p>
          <a:p>
            <a:pPr lvl="1" eaLnBrk="1" hangingPunct="1"/>
            <a:endParaRPr lang="es-ES" b="1" dirty="0">
              <a:solidFill>
                <a:srgbClr val="FFFF00"/>
              </a:solidFill>
              <a:latin typeface="Tempus Sans ITC" pitchFamily="8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04800" y="0"/>
            <a:ext cx="4267200" cy="1311275"/>
          </a:xfrm>
          <a:prstGeom prst="rect">
            <a:avLst/>
          </a:prstGeom>
          <a:noFill/>
          <a:ln w="9525">
            <a:noFill/>
            <a:miter lim="800000"/>
            <a:headEnd/>
            <a:tailEnd/>
          </a:ln>
        </p:spPr>
        <p:txBody>
          <a:bodyPr>
            <a:spAutoFit/>
          </a:bodyPr>
          <a:lstStyle/>
          <a:p>
            <a:pPr eaLnBrk="0" hangingPunct="0"/>
            <a:r>
              <a:rPr lang="es-MX"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Infarto miocárdico</a:t>
            </a:r>
            <a:endParaRPr lang="es-E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grpSp>
        <p:nvGrpSpPr>
          <p:cNvPr id="26627" name="Group 3"/>
          <p:cNvGrpSpPr>
            <a:grpSpLocks/>
          </p:cNvGrpSpPr>
          <p:nvPr/>
        </p:nvGrpSpPr>
        <p:grpSpPr bwMode="auto">
          <a:xfrm>
            <a:off x="533400" y="1676400"/>
            <a:ext cx="3454400" cy="4495800"/>
            <a:chOff x="336" y="624"/>
            <a:chExt cx="2176" cy="3264"/>
          </a:xfrm>
        </p:grpSpPr>
        <p:pic>
          <p:nvPicPr>
            <p:cNvPr id="26629" name="Picture 4" descr="trombo coronasrio e infarto macro"/>
            <p:cNvPicPr>
              <a:picLocks noChangeAspect="1" noChangeArrowheads="1"/>
            </p:cNvPicPr>
            <p:nvPr/>
          </p:nvPicPr>
          <p:blipFill>
            <a:blip r:embed="rId3" cstate="print"/>
            <a:srcRect/>
            <a:stretch>
              <a:fillRect/>
            </a:stretch>
          </p:blipFill>
          <p:spPr bwMode="auto">
            <a:xfrm>
              <a:off x="336" y="624"/>
              <a:ext cx="2176" cy="3264"/>
            </a:xfrm>
            <a:prstGeom prst="rect">
              <a:avLst/>
            </a:prstGeom>
            <a:noFill/>
            <a:ln w="28575">
              <a:noFill/>
              <a:miter lim="800000"/>
              <a:headEnd/>
              <a:tailEnd/>
            </a:ln>
          </p:spPr>
        </p:pic>
        <p:sp>
          <p:nvSpPr>
            <p:cNvPr id="26630" name="Line 5"/>
            <p:cNvSpPr>
              <a:spLocks noChangeShapeType="1"/>
            </p:cNvSpPr>
            <p:nvPr/>
          </p:nvSpPr>
          <p:spPr bwMode="auto">
            <a:xfrm>
              <a:off x="1440" y="2208"/>
              <a:ext cx="384" cy="192"/>
            </a:xfrm>
            <a:prstGeom prst="line">
              <a:avLst/>
            </a:prstGeom>
            <a:noFill/>
            <a:ln w="28575">
              <a:noFill/>
              <a:round/>
              <a:headEnd type="triangle" w="med" len="med"/>
              <a:tailEnd/>
            </a:ln>
          </p:spPr>
          <p:txBody>
            <a:bodyPr/>
            <a:lstStyle/>
            <a:p>
              <a:endParaRPr lang="es-MX"/>
            </a:p>
          </p:txBody>
        </p:sp>
        <p:sp>
          <p:nvSpPr>
            <p:cNvPr id="26631" name="Text Box 6"/>
            <p:cNvSpPr txBox="1">
              <a:spLocks noChangeArrowheads="1"/>
            </p:cNvSpPr>
            <p:nvPr/>
          </p:nvSpPr>
          <p:spPr bwMode="auto">
            <a:xfrm>
              <a:off x="1104" y="2409"/>
              <a:ext cx="1389" cy="273"/>
            </a:xfrm>
            <a:prstGeom prst="rect">
              <a:avLst/>
            </a:prstGeom>
            <a:noFill/>
            <a:ln w="9525">
              <a:noFill/>
              <a:miter lim="800000"/>
              <a:headEnd/>
              <a:tailEnd/>
            </a:ln>
          </p:spPr>
          <p:txBody>
            <a:bodyPr wrap="none">
              <a:spAutoFit/>
            </a:bodyPr>
            <a:lstStyle/>
            <a:p>
              <a:pPr eaLnBrk="0" hangingPunct="0"/>
              <a:r>
                <a:rPr lang="es-MX" sz="1800" b="1">
                  <a:latin typeface="Arial Narrow" pitchFamily="34" charset="0"/>
                </a:rPr>
                <a:t>Coronaria trombosada</a:t>
              </a:r>
              <a:endParaRPr lang="es-ES" sz="1800" b="1">
                <a:latin typeface="Arial Narrow" pitchFamily="34" charset="0"/>
              </a:endParaRPr>
            </a:p>
          </p:txBody>
        </p:sp>
      </p:grpSp>
      <p:pic>
        <p:nvPicPr>
          <p:cNvPr id="26628" name="Picture 7" descr="esquema de infarto"/>
          <p:cNvPicPr>
            <a:picLocks noChangeAspect="1" noChangeArrowheads="1"/>
          </p:cNvPicPr>
          <p:nvPr/>
        </p:nvPicPr>
        <p:blipFill>
          <a:blip r:embed="rId4" cstate="print"/>
          <a:srcRect/>
          <a:stretch>
            <a:fillRect/>
          </a:stretch>
        </p:blipFill>
        <p:spPr bwMode="auto">
          <a:xfrm>
            <a:off x="4572000" y="990600"/>
            <a:ext cx="3900488" cy="5181600"/>
          </a:xfrm>
          <a:prstGeom prst="rect">
            <a:avLst/>
          </a:prstGeom>
          <a:noFill/>
          <a:ln w="28575">
            <a:noFill/>
            <a:miter lim="800000"/>
            <a:headEnd/>
            <a:tailEnd/>
          </a:ln>
        </p:spPr>
      </p:pic>
    </p:spTree>
  </p:cSld>
  <p:clrMapOvr>
    <a:masterClrMapping/>
  </p:clrMapOvr>
  <p:transition>
    <p:cover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D319F33-D029-6A41-BB61-7512137079E3}"/>
              </a:ext>
            </a:extLst>
          </p:cNvPr>
          <p:cNvPicPr>
            <a:picLocks noChangeAspect="1"/>
          </p:cNvPicPr>
          <p:nvPr/>
        </p:nvPicPr>
        <p:blipFill>
          <a:blip r:embed="rId3"/>
          <a:stretch>
            <a:fillRect/>
          </a:stretch>
        </p:blipFill>
        <p:spPr>
          <a:xfrm>
            <a:off x="1619672" y="183983"/>
            <a:ext cx="6048672" cy="6648325"/>
          </a:xfrm>
          <a:prstGeom prst="rect">
            <a:avLst/>
          </a:prstGeom>
        </p:spPr>
      </p:pic>
    </p:spTree>
    <p:extLst>
      <p:ext uri="{BB962C8B-B14F-4D97-AF65-F5344CB8AC3E}">
        <p14:creationId xmlns:p14="http://schemas.microsoft.com/office/powerpoint/2010/main" val="4294092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47688" y="838200"/>
            <a:ext cx="8596312" cy="747713"/>
          </a:xfrm>
        </p:spPr>
        <p:txBody>
          <a:bodyPr>
            <a:normAutofit fontScale="90000"/>
          </a:bodyPr>
          <a:lstStyle/>
          <a:p>
            <a:pPr eaLnBrk="1" fontAlgn="auto" hangingPunct="1">
              <a:spcAft>
                <a:spcPts val="0"/>
              </a:spcAft>
              <a:defRPr/>
            </a:pPr>
            <a:r>
              <a:rPr lang="es-ES_tradnl" b="1" dirty="0">
                <a:solidFill>
                  <a:schemeClr val="tx1"/>
                </a:solidFill>
                <a:latin typeface="Tempus Sans ITC" pitchFamily="82" charset="0"/>
              </a:rPr>
              <a:t>INFARTO RECIENTE</a:t>
            </a:r>
            <a:endParaRPr lang="es-ES" b="1" dirty="0">
              <a:solidFill>
                <a:schemeClr val="tx1"/>
              </a:solidFill>
              <a:latin typeface="Tempus Sans ITC" pitchFamily="82" charset="0"/>
            </a:endParaRPr>
          </a:p>
        </p:txBody>
      </p:sp>
      <p:pic>
        <p:nvPicPr>
          <p:cNvPr id="29699" name="Picture 4" descr="INFARTOMACRO"/>
          <p:cNvPicPr>
            <a:picLocks noChangeAspect="1" noChangeArrowheads="1"/>
          </p:cNvPicPr>
          <p:nvPr/>
        </p:nvPicPr>
        <p:blipFill>
          <a:blip r:embed="rId3" cstate="print"/>
          <a:srcRect/>
          <a:stretch>
            <a:fillRect/>
          </a:stretch>
        </p:blipFill>
        <p:spPr bwMode="auto">
          <a:xfrm>
            <a:off x="1295400" y="1828800"/>
            <a:ext cx="6553200" cy="48037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p:txBody>
          <a:bodyPr/>
          <a:lstStyle/>
          <a:p>
            <a:pPr eaLnBrk="1" fontAlgn="auto" hangingPunct="1">
              <a:spcAft>
                <a:spcPts val="0"/>
              </a:spcAft>
              <a:defRPr/>
            </a:pPr>
            <a:r>
              <a:rPr lang="es-ES_tradnl" b="1" dirty="0">
                <a:solidFill>
                  <a:schemeClr val="tx1"/>
                </a:solidFill>
                <a:latin typeface="Tempus Sans ITC" pitchFamily="82" charset="0"/>
              </a:rPr>
              <a:t>INFARTO RECIENTE</a:t>
            </a:r>
            <a:endParaRPr lang="es-ES" b="1" dirty="0">
              <a:solidFill>
                <a:schemeClr val="tx1"/>
              </a:solidFill>
              <a:latin typeface="Tempus Sans ITC" pitchFamily="82" charset="0"/>
            </a:endParaRPr>
          </a:p>
        </p:txBody>
      </p:sp>
      <p:pic>
        <p:nvPicPr>
          <p:cNvPr id="32771" name="Picture 1028" descr="CV021"/>
          <p:cNvPicPr>
            <a:picLocks noChangeAspect="1" noChangeArrowheads="1"/>
          </p:cNvPicPr>
          <p:nvPr/>
        </p:nvPicPr>
        <p:blipFill>
          <a:blip r:embed="rId3" cstate="print"/>
          <a:srcRect/>
          <a:stretch>
            <a:fillRect/>
          </a:stretch>
        </p:blipFill>
        <p:spPr bwMode="auto">
          <a:xfrm>
            <a:off x="1524000" y="1905000"/>
            <a:ext cx="6096000" cy="3992563"/>
          </a:xfrm>
          <a:prstGeom prst="rect">
            <a:avLst/>
          </a:prstGeom>
          <a:noFill/>
          <a:ln w="9525">
            <a:noFill/>
            <a:miter lim="800000"/>
            <a:headEnd/>
            <a:tailEnd/>
          </a:ln>
        </p:spPr>
      </p:pic>
    </p:spTree>
    <p:extLst>
      <p:ext uri="{BB962C8B-B14F-4D97-AF65-F5344CB8AC3E}">
        <p14:creationId xmlns:p14="http://schemas.microsoft.com/office/powerpoint/2010/main" val="737849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p:txBody>
          <a:bodyPr/>
          <a:lstStyle/>
          <a:p>
            <a:pPr eaLnBrk="1" fontAlgn="auto" hangingPunct="1">
              <a:spcAft>
                <a:spcPts val="0"/>
              </a:spcAft>
              <a:defRPr/>
            </a:pPr>
            <a:r>
              <a:rPr lang="es-ES_tradnl" b="1" dirty="0">
                <a:solidFill>
                  <a:schemeClr val="tx1"/>
                </a:solidFill>
                <a:latin typeface="Tempus Sans ITC" pitchFamily="82" charset="0"/>
              </a:rPr>
              <a:t>INFARTO RECIENTE</a:t>
            </a:r>
            <a:endParaRPr lang="es-ES" b="1" dirty="0">
              <a:solidFill>
                <a:schemeClr val="tx1"/>
              </a:solidFill>
              <a:latin typeface="Tempus Sans ITC" pitchFamily="82" charset="0"/>
            </a:endParaRPr>
          </a:p>
        </p:txBody>
      </p:sp>
      <p:pic>
        <p:nvPicPr>
          <p:cNvPr id="32771" name="Picture 1028" descr="CV021"/>
          <p:cNvPicPr>
            <a:picLocks noChangeAspect="1" noChangeArrowheads="1"/>
          </p:cNvPicPr>
          <p:nvPr/>
        </p:nvPicPr>
        <p:blipFill>
          <a:blip r:embed="rId3" cstate="print"/>
          <a:srcRect/>
          <a:stretch>
            <a:fillRect/>
          </a:stretch>
        </p:blipFill>
        <p:spPr bwMode="auto">
          <a:xfrm>
            <a:off x="1524000" y="1905000"/>
            <a:ext cx="6096000" cy="3992563"/>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3" name="Entrada de lápiz 2">
                <a:extLst>
                  <a:ext uri="{FF2B5EF4-FFF2-40B4-BE49-F238E27FC236}">
                    <a16:creationId xmlns:a16="http://schemas.microsoft.com/office/drawing/2014/main" id="{09C83E2E-9D68-0F4F-A2E8-83E1AD131933}"/>
                  </a:ext>
                </a:extLst>
              </p14:cNvPr>
              <p14:cNvContentPartPr/>
              <p14:nvPr/>
            </p14:nvContentPartPr>
            <p14:xfrm>
              <a:off x="6656949" y="4168554"/>
              <a:ext cx="7200" cy="14040"/>
            </p14:xfrm>
          </p:contentPart>
        </mc:Choice>
        <mc:Fallback xmlns="">
          <p:pic>
            <p:nvPicPr>
              <p:cNvPr id="3" name="Entrada de lápiz 2">
                <a:extLst>
                  <a:ext uri="{FF2B5EF4-FFF2-40B4-BE49-F238E27FC236}">
                    <a16:creationId xmlns:a16="http://schemas.microsoft.com/office/drawing/2014/main" id="{09C83E2E-9D68-0F4F-A2E8-83E1AD131933}"/>
                  </a:ext>
                </a:extLst>
              </p:cNvPr>
              <p:cNvPicPr/>
              <p:nvPr/>
            </p:nvPicPr>
            <p:blipFill>
              <a:blip r:embed="rId5"/>
              <a:stretch>
                <a:fillRect/>
              </a:stretch>
            </p:blipFill>
            <p:spPr>
              <a:xfrm>
                <a:off x="6620949" y="4096554"/>
                <a:ext cx="78840" cy="157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Entrada de lápiz 8">
                <a:extLst>
                  <a:ext uri="{FF2B5EF4-FFF2-40B4-BE49-F238E27FC236}">
                    <a16:creationId xmlns:a16="http://schemas.microsoft.com/office/drawing/2014/main" id="{6BD03E49-D87F-F249-A18C-DE48241D7E9F}"/>
                  </a:ext>
                </a:extLst>
              </p14:cNvPr>
              <p14:cNvContentPartPr/>
              <p14:nvPr/>
            </p14:nvContentPartPr>
            <p14:xfrm>
              <a:off x="4453389" y="2044194"/>
              <a:ext cx="360" cy="360"/>
            </p14:xfrm>
          </p:contentPart>
        </mc:Choice>
        <mc:Fallback xmlns="">
          <p:pic>
            <p:nvPicPr>
              <p:cNvPr id="9" name="Entrada de lápiz 8">
                <a:extLst>
                  <a:ext uri="{FF2B5EF4-FFF2-40B4-BE49-F238E27FC236}">
                    <a16:creationId xmlns:a16="http://schemas.microsoft.com/office/drawing/2014/main" id="{6BD03E49-D87F-F249-A18C-DE48241D7E9F}"/>
                  </a:ext>
                </a:extLst>
              </p:cNvPr>
              <p:cNvPicPr/>
              <p:nvPr/>
            </p:nvPicPr>
            <p:blipFill>
              <a:blip r:embed="rId7"/>
              <a:stretch>
                <a:fillRect/>
              </a:stretch>
            </p:blipFill>
            <p:spPr>
              <a:xfrm>
                <a:off x="4390389" y="1666554"/>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 name="Entrada de lápiz 9">
                <a:extLst>
                  <a:ext uri="{FF2B5EF4-FFF2-40B4-BE49-F238E27FC236}">
                    <a16:creationId xmlns:a16="http://schemas.microsoft.com/office/drawing/2014/main" id="{F437A9DF-76AF-634E-A172-481E038DC43C}"/>
                  </a:ext>
                </a:extLst>
              </p14:cNvPr>
              <p14:cNvContentPartPr/>
              <p14:nvPr/>
            </p14:nvContentPartPr>
            <p14:xfrm>
              <a:off x="2745909" y="2129154"/>
              <a:ext cx="3467880" cy="2617560"/>
            </p14:xfrm>
          </p:contentPart>
        </mc:Choice>
        <mc:Fallback xmlns="">
          <p:pic>
            <p:nvPicPr>
              <p:cNvPr id="10" name="Entrada de lápiz 9">
                <a:extLst>
                  <a:ext uri="{FF2B5EF4-FFF2-40B4-BE49-F238E27FC236}">
                    <a16:creationId xmlns:a16="http://schemas.microsoft.com/office/drawing/2014/main" id="{F437A9DF-76AF-634E-A172-481E038DC43C}"/>
                  </a:ext>
                </a:extLst>
              </p:cNvPr>
              <p:cNvPicPr/>
              <p:nvPr/>
            </p:nvPicPr>
            <p:blipFill>
              <a:blip r:embed="rId9"/>
              <a:stretch>
                <a:fillRect/>
              </a:stretch>
            </p:blipFill>
            <p:spPr>
              <a:xfrm>
                <a:off x="2682909" y="1751514"/>
                <a:ext cx="3593520" cy="3373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2" name="Entrada de lápiz 11">
                <a:extLst>
                  <a:ext uri="{FF2B5EF4-FFF2-40B4-BE49-F238E27FC236}">
                    <a16:creationId xmlns:a16="http://schemas.microsoft.com/office/drawing/2014/main" id="{A693FD11-C748-7145-84A3-B7E428A419D3}"/>
                  </a:ext>
                </a:extLst>
              </p14:cNvPr>
              <p14:cNvContentPartPr/>
              <p14:nvPr/>
            </p14:nvContentPartPr>
            <p14:xfrm>
              <a:off x="3857589" y="2870394"/>
              <a:ext cx="1105200" cy="994320"/>
            </p14:xfrm>
          </p:contentPart>
        </mc:Choice>
        <mc:Fallback xmlns="">
          <p:pic>
            <p:nvPicPr>
              <p:cNvPr id="12" name="Entrada de lápiz 11">
                <a:extLst>
                  <a:ext uri="{FF2B5EF4-FFF2-40B4-BE49-F238E27FC236}">
                    <a16:creationId xmlns:a16="http://schemas.microsoft.com/office/drawing/2014/main" id="{A693FD11-C748-7145-84A3-B7E428A419D3}"/>
                  </a:ext>
                </a:extLst>
              </p:cNvPr>
              <p:cNvPicPr/>
              <p:nvPr/>
            </p:nvPicPr>
            <p:blipFill>
              <a:blip r:embed="rId11"/>
              <a:stretch>
                <a:fillRect/>
              </a:stretch>
            </p:blipFill>
            <p:spPr>
              <a:xfrm>
                <a:off x="3794589" y="2492394"/>
                <a:ext cx="1230840" cy="1749960"/>
              </a:xfrm>
              <a:prstGeom prst="rect">
                <a:avLst/>
              </a:prstGeom>
            </p:spPr>
          </p:pic>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DC7175E-B68C-C942-AE20-B706C7CF6C7B}"/>
              </a:ext>
            </a:extLst>
          </p:cNvPr>
          <p:cNvPicPr>
            <a:picLocks noChangeAspect="1"/>
          </p:cNvPicPr>
          <p:nvPr/>
        </p:nvPicPr>
        <p:blipFill>
          <a:blip r:embed="rId3"/>
          <a:stretch>
            <a:fillRect/>
          </a:stretch>
        </p:blipFill>
        <p:spPr>
          <a:xfrm>
            <a:off x="1691680" y="21643"/>
            <a:ext cx="5688632" cy="6729530"/>
          </a:xfrm>
          <a:prstGeom prst="rect">
            <a:avLst/>
          </a:prstGeom>
        </p:spPr>
      </p:pic>
    </p:spTree>
    <p:extLst>
      <p:ext uri="{BB962C8B-B14F-4D97-AF65-F5344CB8AC3E}">
        <p14:creationId xmlns:p14="http://schemas.microsoft.com/office/powerpoint/2010/main" val="4027165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115616" y="0"/>
            <a:ext cx="7769622" cy="1155700"/>
          </a:xfrm>
        </p:spPr>
        <p:txBody>
          <a:bodyPr/>
          <a:lstStyle/>
          <a:p>
            <a:pPr eaLnBrk="1" fontAlgn="auto" hangingPunct="1">
              <a:spcAft>
                <a:spcPts val="0"/>
              </a:spcAft>
              <a:defRPr/>
            </a:pPr>
            <a:r>
              <a:rPr lang="es-ES_tradnl" b="1" dirty="0">
                <a:solidFill>
                  <a:schemeClr val="tx1"/>
                </a:solidFill>
                <a:latin typeface="Tempus Sans ITC" pitchFamily="82" charset="0"/>
              </a:rPr>
              <a:t>INFARTO ANTIGUO</a:t>
            </a:r>
            <a:endParaRPr lang="es-ES" b="1" dirty="0">
              <a:solidFill>
                <a:schemeClr val="tx1"/>
              </a:solidFill>
              <a:latin typeface="Tempus Sans ITC" pitchFamily="82" charset="0"/>
            </a:endParaRPr>
          </a:p>
        </p:txBody>
      </p:sp>
      <p:pic>
        <p:nvPicPr>
          <p:cNvPr id="35843" name="Picture 4" descr="infto1jpg"/>
          <p:cNvPicPr>
            <a:picLocks noChangeAspect="1" noChangeArrowheads="1"/>
          </p:cNvPicPr>
          <p:nvPr/>
        </p:nvPicPr>
        <p:blipFill>
          <a:blip r:embed="rId3" cstate="print"/>
          <a:srcRect/>
          <a:stretch>
            <a:fillRect/>
          </a:stretch>
        </p:blipFill>
        <p:spPr bwMode="auto">
          <a:xfrm>
            <a:off x="1234008" y="1196752"/>
            <a:ext cx="7010400" cy="547528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115616" y="0"/>
            <a:ext cx="7769622" cy="1155700"/>
          </a:xfrm>
        </p:spPr>
        <p:txBody>
          <a:bodyPr/>
          <a:lstStyle/>
          <a:p>
            <a:pPr eaLnBrk="1" fontAlgn="auto" hangingPunct="1">
              <a:spcAft>
                <a:spcPts val="0"/>
              </a:spcAft>
              <a:defRPr/>
            </a:pPr>
            <a:r>
              <a:rPr lang="es-ES_tradnl" b="1" dirty="0">
                <a:solidFill>
                  <a:schemeClr val="tx1"/>
                </a:solidFill>
                <a:latin typeface="Tempus Sans ITC" pitchFamily="82" charset="0"/>
              </a:rPr>
              <a:t>INFARTO ANTIGUO</a:t>
            </a:r>
            <a:endParaRPr lang="es-ES" b="1" dirty="0">
              <a:solidFill>
                <a:schemeClr val="tx1"/>
              </a:solidFill>
              <a:latin typeface="Tempus Sans ITC" pitchFamily="82" charset="0"/>
            </a:endParaRPr>
          </a:p>
        </p:txBody>
      </p:sp>
      <p:pic>
        <p:nvPicPr>
          <p:cNvPr id="35843" name="Picture 4" descr="infto1jpg"/>
          <p:cNvPicPr>
            <a:picLocks noChangeAspect="1" noChangeArrowheads="1"/>
          </p:cNvPicPr>
          <p:nvPr/>
        </p:nvPicPr>
        <p:blipFill>
          <a:blip r:embed="rId3" cstate="print"/>
          <a:srcRect/>
          <a:stretch>
            <a:fillRect/>
          </a:stretch>
        </p:blipFill>
        <p:spPr bwMode="auto">
          <a:xfrm>
            <a:off x="1234008" y="1196752"/>
            <a:ext cx="7010400" cy="5475288"/>
          </a:xfrm>
          <a:prstGeom prst="rect">
            <a:avLst/>
          </a:prstGeom>
          <a:noFill/>
          <a:ln w="9525">
            <a:noFill/>
            <a:miter lim="800000"/>
            <a:headEnd/>
            <a:tailEnd/>
          </a:ln>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 name="Entrada de lápiz 1">
                <a:extLst>
                  <a:ext uri="{FF2B5EF4-FFF2-40B4-BE49-F238E27FC236}">
                    <a16:creationId xmlns:a16="http://schemas.microsoft.com/office/drawing/2014/main" id="{A490B097-EDED-FA4A-AB90-7F185223604E}"/>
                  </a:ext>
                </a:extLst>
              </p14:cNvPr>
              <p14:cNvContentPartPr/>
              <p14:nvPr/>
            </p14:nvContentPartPr>
            <p14:xfrm>
              <a:off x="3084669" y="2772474"/>
              <a:ext cx="3292920" cy="1347120"/>
            </p14:xfrm>
          </p:contentPart>
        </mc:Choice>
        <mc:Fallback xmlns="">
          <p:pic>
            <p:nvPicPr>
              <p:cNvPr id="2" name="Entrada de lápiz 1">
                <a:extLst>
                  <a:ext uri="{FF2B5EF4-FFF2-40B4-BE49-F238E27FC236}">
                    <a16:creationId xmlns:a16="http://schemas.microsoft.com/office/drawing/2014/main" id="{A490B097-EDED-FA4A-AB90-7F185223604E}"/>
                  </a:ext>
                </a:extLst>
              </p:cNvPr>
              <p:cNvPicPr/>
              <p:nvPr/>
            </p:nvPicPr>
            <p:blipFill>
              <a:blip r:embed="rId5"/>
              <a:stretch>
                <a:fillRect/>
              </a:stretch>
            </p:blipFill>
            <p:spPr>
              <a:xfrm>
                <a:off x="3022029" y="2394834"/>
                <a:ext cx="3418560" cy="21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3" name="Entrada de lápiz 2">
                <a:extLst>
                  <a:ext uri="{FF2B5EF4-FFF2-40B4-BE49-F238E27FC236}">
                    <a16:creationId xmlns:a16="http://schemas.microsoft.com/office/drawing/2014/main" id="{3B95237B-E222-054D-A89C-7CF23A8E1E3D}"/>
                  </a:ext>
                </a:extLst>
              </p14:cNvPr>
              <p14:cNvContentPartPr/>
              <p14:nvPr/>
            </p14:nvContentPartPr>
            <p14:xfrm>
              <a:off x="3572109" y="4544754"/>
              <a:ext cx="2674440" cy="1302840"/>
            </p14:xfrm>
          </p:contentPart>
        </mc:Choice>
        <mc:Fallback xmlns="">
          <p:pic>
            <p:nvPicPr>
              <p:cNvPr id="3" name="Entrada de lápiz 2">
                <a:extLst>
                  <a:ext uri="{FF2B5EF4-FFF2-40B4-BE49-F238E27FC236}">
                    <a16:creationId xmlns:a16="http://schemas.microsoft.com/office/drawing/2014/main" id="{3B95237B-E222-054D-A89C-7CF23A8E1E3D}"/>
                  </a:ext>
                </a:extLst>
              </p:cNvPr>
              <p:cNvPicPr/>
              <p:nvPr/>
            </p:nvPicPr>
            <p:blipFill>
              <a:blip r:embed="rId7"/>
              <a:stretch>
                <a:fillRect/>
              </a:stretch>
            </p:blipFill>
            <p:spPr>
              <a:xfrm>
                <a:off x="3509109" y="4166754"/>
                <a:ext cx="2800080" cy="2058480"/>
              </a:xfrm>
              <a:prstGeom prst="rect">
                <a:avLst/>
              </a:prstGeom>
            </p:spPr>
          </p:pic>
        </mc:Fallback>
      </mc:AlternateContent>
    </p:spTree>
    <p:extLst>
      <p:ext uri="{BB962C8B-B14F-4D97-AF65-F5344CB8AC3E}">
        <p14:creationId xmlns:p14="http://schemas.microsoft.com/office/powerpoint/2010/main" val="452880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47688" y="762000"/>
            <a:ext cx="8596312" cy="578768"/>
          </a:xfrm>
        </p:spPr>
        <p:txBody>
          <a:bodyPr>
            <a:normAutofit/>
          </a:bodyPr>
          <a:lstStyle/>
          <a:p>
            <a:pPr eaLnBrk="1" fontAlgn="auto" hangingPunct="1">
              <a:spcAft>
                <a:spcPts val="0"/>
              </a:spcAft>
              <a:defRPr/>
            </a:pPr>
            <a:r>
              <a:rPr lang="es-ES_tradnl" sz="3200" b="1" dirty="0">
                <a:solidFill>
                  <a:srgbClr val="FFFF00"/>
                </a:solidFill>
                <a:latin typeface="Tempus Sans ITC" pitchFamily="82" charset="0"/>
              </a:rPr>
              <a:t>CAUSAS DE CARDIOPATIA ISQUÉMICA</a:t>
            </a:r>
            <a:endParaRPr lang="es-ES" sz="3200" b="1" dirty="0">
              <a:solidFill>
                <a:srgbClr val="FFFF00"/>
              </a:solidFill>
              <a:latin typeface="Tempus Sans ITC" pitchFamily="82" charset="0"/>
            </a:endParaRPr>
          </a:p>
        </p:txBody>
      </p:sp>
      <p:sp>
        <p:nvSpPr>
          <p:cNvPr id="7171" name="Rectangle 3"/>
          <p:cNvSpPr>
            <a:spLocks noGrp="1" noChangeArrowheads="1"/>
          </p:cNvSpPr>
          <p:nvPr>
            <p:ph idx="1"/>
          </p:nvPr>
        </p:nvSpPr>
        <p:spPr>
          <a:xfrm>
            <a:off x="247650" y="2722563"/>
            <a:ext cx="3824288" cy="4135437"/>
          </a:xfrm>
        </p:spPr>
        <p:txBody>
          <a:bodyPr>
            <a:normAutofit/>
          </a:bodyPr>
          <a:lstStyle/>
          <a:p>
            <a:pPr marL="274320" indent="-274320" eaLnBrk="1" fontAlgn="auto" hangingPunct="1">
              <a:spcAft>
                <a:spcPts val="0"/>
              </a:spcAft>
              <a:buClr>
                <a:schemeClr val="accent3"/>
              </a:buClr>
              <a:buFont typeface="Wingdings 2"/>
              <a:buChar char=""/>
              <a:defRPr/>
            </a:pPr>
            <a:r>
              <a:rPr lang="es-ES_tradnl" dirty="0">
                <a:solidFill>
                  <a:srgbClr val="FFFF00"/>
                </a:solidFill>
                <a:latin typeface="Tempus Sans ITC" pitchFamily="82" charset="0"/>
              </a:rPr>
              <a:t>90% = ESTENOSIS = disminución del diámetro de la luz </a:t>
            </a:r>
          </a:p>
          <a:p>
            <a:pPr marL="274320" indent="-274320" eaLnBrk="1" fontAlgn="auto" hangingPunct="1">
              <a:spcAft>
                <a:spcPts val="0"/>
              </a:spcAft>
              <a:buClr>
                <a:schemeClr val="accent3"/>
              </a:buClr>
              <a:buFont typeface="Wingdings 2"/>
              <a:buChar char=""/>
              <a:defRPr/>
            </a:pPr>
            <a:r>
              <a:rPr lang="es-ES_tradnl" dirty="0">
                <a:solidFill>
                  <a:srgbClr val="FFFF00"/>
                </a:solidFill>
                <a:latin typeface="Tempus Sans ITC" pitchFamily="82" charset="0"/>
              </a:rPr>
              <a:t>Resto  por disminución de reserva coronaria (anemia, </a:t>
            </a:r>
            <a:r>
              <a:rPr lang="es-ES_tradnl" dirty="0" err="1">
                <a:solidFill>
                  <a:srgbClr val="FFFF00"/>
                </a:solidFill>
                <a:latin typeface="Tempus Sans ITC" pitchFamily="82" charset="0"/>
              </a:rPr>
              <a:t>enf</a:t>
            </a:r>
            <a:r>
              <a:rPr lang="es-ES_tradnl" dirty="0">
                <a:solidFill>
                  <a:srgbClr val="FFFF00"/>
                </a:solidFill>
                <a:latin typeface="Tempus Sans ITC" pitchFamily="82" charset="0"/>
              </a:rPr>
              <a:t>. </a:t>
            </a:r>
            <a:r>
              <a:rPr lang="es-ES_tradnl" dirty="0" err="1">
                <a:solidFill>
                  <a:srgbClr val="FFFF00"/>
                </a:solidFill>
                <a:latin typeface="Tempus Sans ITC" pitchFamily="82" charset="0"/>
              </a:rPr>
              <a:t>Resp.Crónica</a:t>
            </a:r>
            <a:r>
              <a:rPr lang="es-ES_tradnl" dirty="0">
                <a:solidFill>
                  <a:srgbClr val="FFFF00"/>
                </a:solidFill>
                <a:latin typeface="Tempus Sans ITC" pitchFamily="82" charset="0"/>
              </a:rPr>
              <a:t>, shock, </a:t>
            </a:r>
            <a:r>
              <a:rPr lang="es-ES_tradnl" dirty="0" err="1">
                <a:solidFill>
                  <a:srgbClr val="FFFF00"/>
                </a:solidFill>
                <a:latin typeface="Tempus Sans ITC" pitchFamily="82" charset="0"/>
              </a:rPr>
              <a:t>insuf.Cardíaca</a:t>
            </a:r>
            <a:r>
              <a:rPr lang="es-ES_tradnl" dirty="0">
                <a:solidFill>
                  <a:srgbClr val="FFFF00"/>
                </a:solidFill>
                <a:latin typeface="Tempus Sans ITC" pitchFamily="82" charset="0"/>
              </a:rPr>
              <a:t> </a:t>
            </a:r>
            <a:r>
              <a:rPr lang="es-ES_tradnl" dirty="0" err="1">
                <a:solidFill>
                  <a:srgbClr val="FFFF00"/>
                </a:solidFill>
                <a:latin typeface="Tempus Sans ITC" pitchFamily="82" charset="0"/>
              </a:rPr>
              <a:t>izqu</a:t>
            </a:r>
            <a:r>
              <a:rPr lang="es-ES_tradnl" dirty="0">
                <a:solidFill>
                  <a:srgbClr val="FFFF00"/>
                </a:solidFill>
                <a:latin typeface="Tempus Sans ITC" pitchFamily="82" charset="0"/>
              </a:rPr>
              <a:t>….)</a:t>
            </a:r>
            <a:endParaRPr lang="es-ES" dirty="0">
              <a:solidFill>
                <a:srgbClr val="FFFF00"/>
              </a:solidFill>
              <a:latin typeface="Tempus Sans ITC" pitchFamily="82" charset="0"/>
            </a:endParaRPr>
          </a:p>
        </p:txBody>
      </p:sp>
      <p:sp>
        <p:nvSpPr>
          <p:cNvPr id="10244" name="4 CuadroTexto"/>
          <p:cNvSpPr txBox="1">
            <a:spLocks noChangeArrowheads="1"/>
          </p:cNvSpPr>
          <p:nvPr/>
        </p:nvSpPr>
        <p:spPr bwMode="auto">
          <a:xfrm>
            <a:off x="4143372" y="1571612"/>
            <a:ext cx="4643437" cy="4616648"/>
          </a:xfrm>
          <a:prstGeom prst="rect">
            <a:avLst/>
          </a:prstGeom>
          <a:noFill/>
          <a:ln w="9525">
            <a:noFill/>
            <a:miter lim="800000"/>
            <a:headEnd/>
            <a:tailEnd/>
          </a:ln>
        </p:spPr>
        <p:txBody>
          <a:bodyPr>
            <a:spAutoFit/>
          </a:bodyPr>
          <a:lstStyle/>
          <a:p>
            <a:pPr algn="ctr"/>
            <a:r>
              <a:rPr lang="es-MX" sz="2000" dirty="0"/>
              <a:t>CARDIOPATÍA ISQUÉMICA</a:t>
            </a:r>
          </a:p>
          <a:p>
            <a:pPr algn="ctr"/>
            <a:endParaRPr lang="es-MX" sz="2000" dirty="0"/>
          </a:p>
          <a:p>
            <a:r>
              <a:rPr lang="es-MX" sz="2000" dirty="0"/>
              <a:t>Síndromes relacionados causados por desequilibrio entre la demanda O2 del miocardio  y el aporte sanguíneo. </a:t>
            </a:r>
          </a:p>
          <a:p>
            <a:r>
              <a:rPr lang="es-MX" sz="2000" dirty="0"/>
              <a:t>La causa más común es la AE coronaria.</a:t>
            </a:r>
          </a:p>
          <a:p>
            <a:endParaRPr lang="es-MX" sz="2000" dirty="0"/>
          </a:p>
          <a:p>
            <a:endParaRPr lang="es-MX" sz="2000" dirty="0"/>
          </a:p>
          <a:p>
            <a:r>
              <a:rPr lang="es-MX" sz="2000" dirty="0"/>
              <a:t>Son: </a:t>
            </a:r>
          </a:p>
          <a:p>
            <a:pPr lvl="1">
              <a:buFont typeface="Arial" charset="0"/>
              <a:buChar char="•"/>
            </a:pPr>
            <a:r>
              <a:rPr lang="es-MX" sz="2000" dirty="0"/>
              <a:t>Angina de pecho</a:t>
            </a:r>
          </a:p>
          <a:p>
            <a:pPr lvl="1">
              <a:buFont typeface="Arial" charset="0"/>
              <a:buChar char="•"/>
            </a:pPr>
            <a:r>
              <a:rPr lang="es-MX" sz="2000" dirty="0"/>
              <a:t>IAM</a:t>
            </a:r>
          </a:p>
          <a:p>
            <a:pPr lvl="1">
              <a:buFont typeface="Arial" charset="0"/>
              <a:buChar char="•"/>
            </a:pPr>
            <a:r>
              <a:rPr lang="es-MX" sz="2000" dirty="0"/>
              <a:t>Muerte súbita cardíaca</a:t>
            </a:r>
          </a:p>
          <a:p>
            <a:pPr lvl="1">
              <a:buFont typeface="Arial" charset="0"/>
              <a:buChar char="•"/>
            </a:pPr>
            <a:r>
              <a:rPr lang="es-MX" sz="2000" dirty="0"/>
              <a:t>Cardiopatía isquémica crónica</a:t>
            </a:r>
            <a:endParaRPr lang="es-MX" sz="1800" dirty="0"/>
          </a:p>
          <a:p>
            <a:endParaRPr lang="es-MX" sz="1400" dirty="0">
              <a:latin typeface="Constantia"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a:xfrm>
            <a:off x="4800600" y="2316163"/>
            <a:ext cx="3657600" cy="2378075"/>
          </a:xfrm>
        </p:spPr>
        <p:txBody>
          <a:bodyPr>
            <a:normAutofit fontScale="90000"/>
          </a:bodyPr>
          <a:lstStyle/>
          <a:p>
            <a:pPr eaLnBrk="1" fontAlgn="auto" hangingPunct="1">
              <a:spcAft>
                <a:spcPts val="0"/>
              </a:spcAft>
              <a:defRPr/>
            </a:pPr>
            <a:r>
              <a:rPr lang="es-ES_tradnl" sz="3600" b="1" dirty="0">
                <a:solidFill>
                  <a:schemeClr val="tx1"/>
                </a:solidFill>
                <a:latin typeface="Tempus Sans ITC" pitchFamily="82" charset="0"/>
              </a:rPr>
              <a:t>ANEURISMA MURAL POR INFARTO TRANSMURAL ANTIGUO</a:t>
            </a:r>
            <a:endParaRPr lang="es-ES" sz="3600" b="1" dirty="0">
              <a:solidFill>
                <a:schemeClr val="tx1"/>
              </a:solidFill>
              <a:latin typeface="Tempus Sans ITC" pitchFamily="82" charset="0"/>
            </a:endParaRPr>
          </a:p>
        </p:txBody>
      </p:sp>
      <p:pic>
        <p:nvPicPr>
          <p:cNvPr id="38915" name="Picture 1028" descr="CV118"/>
          <p:cNvPicPr>
            <a:picLocks noChangeAspect="1" noChangeArrowheads="1"/>
          </p:cNvPicPr>
          <p:nvPr/>
        </p:nvPicPr>
        <p:blipFill>
          <a:blip r:embed="rId3" cstate="print"/>
          <a:srcRect/>
          <a:stretch>
            <a:fillRect/>
          </a:stretch>
        </p:blipFill>
        <p:spPr bwMode="auto">
          <a:xfrm>
            <a:off x="609600" y="533400"/>
            <a:ext cx="3725863" cy="57023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a:xfrm>
            <a:off x="4800600" y="2316163"/>
            <a:ext cx="3657600" cy="2378075"/>
          </a:xfrm>
        </p:spPr>
        <p:txBody>
          <a:bodyPr>
            <a:normAutofit fontScale="90000"/>
          </a:bodyPr>
          <a:lstStyle/>
          <a:p>
            <a:pPr eaLnBrk="1" fontAlgn="auto" hangingPunct="1">
              <a:spcAft>
                <a:spcPts val="0"/>
              </a:spcAft>
              <a:defRPr/>
            </a:pPr>
            <a:r>
              <a:rPr lang="es-ES_tradnl" sz="3600" b="1" dirty="0">
                <a:solidFill>
                  <a:schemeClr val="tx1"/>
                </a:solidFill>
                <a:latin typeface="Tempus Sans ITC" pitchFamily="82" charset="0"/>
              </a:rPr>
              <a:t>ANEURISMA MURAL POR INFARTO TRANSMURAL ANTIGUO</a:t>
            </a:r>
            <a:endParaRPr lang="es-ES" sz="3600" b="1" dirty="0">
              <a:solidFill>
                <a:schemeClr val="tx1"/>
              </a:solidFill>
              <a:latin typeface="Tempus Sans ITC" pitchFamily="82" charset="0"/>
            </a:endParaRPr>
          </a:p>
        </p:txBody>
      </p:sp>
      <p:pic>
        <p:nvPicPr>
          <p:cNvPr id="38915" name="Picture 1028" descr="CV118"/>
          <p:cNvPicPr>
            <a:picLocks noChangeAspect="1" noChangeArrowheads="1"/>
          </p:cNvPicPr>
          <p:nvPr/>
        </p:nvPicPr>
        <p:blipFill>
          <a:blip r:embed="rId3" cstate="print"/>
          <a:srcRect/>
          <a:stretch>
            <a:fillRect/>
          </a:stretch>
        </p:blipFill>
        <p:spPr bwMode="auto">
          <a:xfrm>
            <a:off x="609600" y="533400"/>
            <a:ext cx="3725863" cy="570230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Entrada de lápiz 1">
                <a:extLst>
                  <a:ext uri="{FF2B5EF4-FFF2-40B4-BE49-F238E27FC236}">
                    <a16:creationId xmlns:a16="http://schemas.microsoft.com/office/drawing/2014/main" id="{C3F89951-8B5A-E847-AF95-F2152D969B26}"/>
                  </a:ext>
                </a:extLst>
              </p14:cNvPr>
              <p14:cNvContentPartPr/>
              <p14:nvPr/>
            </p14:nvContentPartPr>
            <p14:xfrm>
              <a:off x="890829" y="1727034"/>
              <a:ext cx="1256760" cy="1398600"/>
            </p14:xfrm>
          </p:contentPart>
        </mc:Choice>
        <mc:Fallback xmlns="">
          <p:pic>
            <p:nvPicPr>
              <p:cNvPr id="2" name="Entrada de lápiz 1">
                <a:extLst>
                  <a:ext uri="{FF2B5EF4-FFF2-40B4-BE49-F238E27FC236}">
                    <a16:creationId xmlns:a16="http://schemas.microsoft.com/office/drawing/2014/main" id="{C3F89951-8B5A-E847-AF95-F2152D969B26}"/>
                  </a:ext>
                </a:extLst>
              </p:cNvPr>
              <p:cNvPicPr/>
              <p:nvPr/>
            </p:nvPicPr>
            <p:blipFill>
              <a:blip r:embed="rId5"/>
              <a:stretch>
                <a:fillRect/>
              </a:stretch>
            </p:blipFill>
            <p:spPr>
              <a:xfrm>
                <a:off x="872829" y="1709394"/>
                <a:ext cx="1292400" cy="1434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Entrada de lápiz 2">
                <a:extLst>
                  <a:ext uri="{FF2B5EF4-FFF2-40B4-BE49-F238E27FC236}">
                    <a16:creationId xmlns:a16="http://schemas.microsoft.com/office/drawing/2014/main" id="{A5ECF2D7-6ABE-1949-92CF-CF9F17CA4A03}"/>
                  </a:ext>
                </a:extLst>
              </p14:cNvPr>
              <p14:cNvContentPartPr/>
              <p14:nvPr/>
            </p14:nvContentPartPr>
            <p14:xfrm>
              <a:off x="3037149" y="2216274"/>
              <a:ext cx="1356840" cy="2364480"/>
            </p14:xfrm>
          </p:contentPart>
        </mc:Choice>
        <mc:Fallback xmlns="">
          <p:pic>
            <p:nvPicPr>
              <p:cNvPr id="3" name="Entrada de lápiz 2">
                <a:extLst>
                  <a:ext uri="{FF2B5EF4-FFF2-40B4-BE49-F238E27FC236}">
                    <a16:creationId xmlns:a16="http://schemas.microsoft.com/office/drawing/2014/main" id="{A5ECF2D7-6ABE-1949-92CF-CF9F17CA4A03}"/>
                  </a:ext>
                </a:extLst>
              </p:cNvPr>
              <p:cNvPicPr/>
              <p:nvPr/>
            </p:nvPicPr>
            <p:blipFill>
              <a:blip r:embed="rId7"/>
              <a:stretch>
                <a:fillRect/>
              </a:stretch>
            </p:blipFill>
            <p:spPr>
              <a:xfrm>
                <a:off x="3019149" y="2198274"/>
                <a:ext cx="1392480" cy="2400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Entrada de lápiz 3">
                <a:extLst>
                  <a:ext uri="{FF2B5EF4-FFF2-40B4-BE49-F238E27FC236}">
                    <a16:creationId xmlns:a16="http://schemas.microsoft.com/office/drawing/2014/main" id="{BCD1FD78-88A2-EB45-8CDC-6A69DC68A6E3}"/>
                  </a:ext>
                </a:extLst>
              </p14:cNvPr>
              <p14:cNvContentPartPr/>
              <p14:nvPr/>
            </p14:nvContentPartPr>
            <p14:xfrm>
              <a:off x="769149" y="3458994"/>
              <a:ext cx="952200" cy="1472040"/>
            </p14:xfrm>
          </p:contentPart>
        </mc:Choice>
        <mc:Fallback xmlns="">
          <p:pic>
            <p:nvPicPr>
              <p:cNvPr id="4" name="Entrada de lápiz 3">
                <a:extLst>
                  <a:ext uri="{FF2B5EF4-FFF2-40B4-BE49-F238E27FC236}">
                    <a16:creationId xmlns:a16="http://schemas.microsoft.com/office/drawing/2014/main" id="{BCD1FD78-88A2-EB45-8CDC-6A69DC68A6E3}"/>
                  </a:ext>
                </a:extLst>
              </p:cNvPr>
              <p:cNvPicPr/>
              <p:nvPr/>
            </p:nvPicPr>
            <p:blipFill>
              <a:blip r:embed="rId9"/>
              <a:stretch>
                <a:fillRect/>
              </a:stretch>
            </p:blipFill>
            <p:spPr>
              <a:xfrm>
                <a:off x="751509" y="3440994"/>
                <a:ext cx="987840" cy="1507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Entrada de lápiz 4">
                <a:extLst>
                  <a:ext uri="{FF2B5EF4-FFF2-40B4-BE49-F238E27FC236}">
                    <a16:creationId xmlns:a16="http://schemas.microsoft.com/office/drawing/2014/main" id="{7B04F452-29C0-D548-8670-85D57E9F53F7}"/>
                  </a:ext>
                </a:extLst>
              </p14:cNvPr>
              <p14:cNvContentPartPr/>
              <p14:nvPr/>
            </p14:nvContentPartPr>
            <p14:xfrm>
              <a:off x="1138869" y="3962274"/>
              <a:ext cx="315360" cy="269640"/>
            </p14:xfrm>
          </p:contentPart>
        </mc:Choice>
        <mc:Fallback xmlns="">
          <p:pic>
            <p:nvPicPr>
              <p:cNvPr id="5" name="Entrada de lápiz 4">
                <a:extLst>
                  <a:ext uri="{FF2B5EF4-FFF2-40B4-BE49-F238E27FC236}">
                    <a16:creationId xmlns:a16="http://schemas.microsoft.com/office/drawing/2014/main" id="{7B04F452-29C0-D548-8670-85D57E9F53F7}"/>
                  </a:ext>
                </a:extLst>
              </p:cNvPr>
              <p:cNvPicPr/>
              <p:nvPr/>
            </p:nvPicPr>
            <p:blipFill>
              <a:blip r:embed="rId11"/>
              <a:stretch>
                <a:fillRect/>
              </a:stretch>
            </p:blipFill>
            <p:spPr>
              <a:xfrm>
                <a:off x="1121229" y="3944634"/>
                <a:ext cx="35100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Entrada de lápiz 8">
                <a:extLst>
                  <a:ext uri="{FF2B5EF4-FFF2-40B4-BE49-F238E27FC236}">
                    <a16:creationId xmlns:a16="http://schemas.microsoft.com/office/drawing/2014/main" id="{50B74B1B-D3A9-8E4D-B342-07AE27B0EBD2}"/>
                  </a:ext>
                </a:extLst>
              </p14:cNvPr>
              <p14:cNvContentPartPr/>
              <p14:nvPr/>
            </p14:nvContentPartPr>
            <p14:xfrm>
              <a:off x="1124469" y="3995034"/>
              <a:ext cx="256680" cy="259920"/>
            </p14:xfrm>
          </p:contentPart>
        </mc:Choice>
        <mc:Fallback xmlns="">
          <p:pic>
            <p:nvPicPr>
              <p:cNvPr id="9" name="Entrada de lápiz 8">
                <a:extLst>
                  <a:ext uri="{FF2B5EF4-FFF2-40B4-BE49-F238E27FC236}">
                    <a16:creationId xmlns:a16="http://schemas.microsoft.com/office/drawing/2014/main" id="{50B74B1B-D3A9-8E4D-B342-07AE27B0EBD2}"/>
                  </a:ext>
                </a:extLst>
              </p:cNvPr>
              <p:cNvPicPr/>
              <p:nvPr/>
            </p:nvPicPr>
            <p:blipFill>
              <a:blip r:embed="rId13"/>
              <a:stretch>
                <a:fillRect/>
              </a:stretch>
            </p:blipFill>
            <p:spPr>
              <a:xfrm>
                <a:off x="1106829" y="3977394"/>
                <a:ext cx="29232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Entrada de lápiz 9">
                <a:extLst>
                  <a:ext uri="{FF2B5EF4-FFF2-40B4-BE49-F238E27FC236}">
                    <a16:creationId xmlns:a16="http://schemas.microsoft.com/office/drawing/2014/main" id="{EFBC152A-661D-0740-9502-0060D3BB6505}"/>
                  </a:ext>
                </a:extLst>
              </p14:cNvPr>
              <p14:cNvContentPartPr/>
              <p14:nvPr/>
            </p14:nvContentPartPr>
            <p14:xfrm>
              <a:off x="1995669" y="4984314"/>
              <a:ext cx="235800" cy="220680"/>
            </p14:xfrm>
          </p:contentPart>
        </mc:Choice>
        <mc:Fallback xmlns="">
          <p:pic>
            <p:nvPicPr>
              <p:cNvPr id="10" name="Entrada de lápiz 9">
                <a:extLst>
                  <a:ext uri="{FF2B5EF4-FFF2-40B4-BE49-F238E27FC236}">
                    <a16:creationId xmlns:a16="http://schemas.microsoft.com/office/drawing/2014/main" id="{EFBC152A-661D-0740-9502-0060D3BB6505}"/>
                  </a:ext>
                </a:extLst>
              </p:cNvPr>
              <p:cNvPicPr/>
              <p:nvPr/>
            </p:nvPicPr>
            <p:blipFill>
              <a:blip r:embed="rId15"/>
              <a:stretch>
                <a:fillRect/>
              </a:stretch>
            </p:blipFill>
            <p:spPr>
              <a:xfrm>
                <a:off x="1978029" y="4966674"/>
                <a:ext cx="271440" cy="256320"/>
              </a:xfrm>
              <a:prstGeom prst="rect">
                <a:avLst/>
              </a:prstGeom>
            </p:spPr>
          </p:pic>
        </mc:Fallback>
      </mc:AlternateContent>
      <p:grpSp>
        <p:nvGrpSpPr>
          <p:cNvPr id="13" name="Grupo 12">
            <a:extLst>
              <a:ext uri="{FF2B5EF4-FFF2-40B4-BE49-F238E27FC236}">
                <a16:creationId xmlns:a16="http://schemas.microsoft.com/office/drawing/2014/main" id="{D285363A-7E79-F647-BD0A-28550882D2FA}"/>
              </a:ext>
            </a:extLst>
          </p:cNvPr>
          <p:cNvGrpSpPr/>
          <p:nvPr/>
        </p:nvGrpSpPr>
        <p:grpSpPr>
          <a:xfrm>
            <a:off x="2001069" y="4533954"/>
            <a:ext cx="883440" cy="959400"/>
            <a:chOff x="2001069" y="4533954"/>
            <a:chExt cx="883440" cy="959400"/>
          </a:xfrm>
        </p:grpSpPr>
        <mc:AlternateContent xmlns:mc="http://schemas.openxmlformats.org/markup-compatibility/2006" xmlns:p14="http://schemas.microsoft.com/office/powerpoint/2010/main">
          <mc:Choice Requires="p14">
            <p:contentPart p14:bwMode="auto" r:id="rId16">
              <p14:nvContentPartPr>
                <p14:cNvPr id="6" name="Entrada de lápiz 5">
                  <a:extLst>
                    <a:ext uri="{FF2B5EF4-FFF2-40B4-BE49-F238E27FC236}">
                      <a16:creationId xmlns:a16="http://schemas.microsoft.com/office/drawing/2014/main" id="{48EAB72E-6DAF-3348-80B4-9F052B07AA84}"/>
                    </a:ext>
                  </a:extLst>
                </p14:cNvPr>
                <p14:cNvContentPartPr/>
                <p14:nvPr/>
              </p14:nvContentPartPr>
              <p14:xfrm>
                <a:off x="2051829" y="4533954"/>
                <a:ext cx="486360" cy="586800"/>
              </p14:xfrm>
            </p:contentPart>
          </mc:Choice>
          <mc:Fallback xmlns="">
            <p:pic>
              <p:nvPicPr>
                <p:cNvPr id="6" name="Entrada de lápiz 5">
                  <a:extLst>
                    <a:ext uri="{FF2B5EF4-FFF2-40B4-BE49-F238E27FC236}">
                      <a16:creationId xmlns:a16="http://schemas.microsoft.com/office/drawing/2014/main" id="{48EAB72E-6DAF-3348-80B4-9F052B07AA84}"/>
                    </a:ext>
                  </a:extLst>
                </p:cNvPr>
                <p:cNvPicPr/>
                <p:nvPr/>
              </p:nvPicPr>
              <p:blipFill>
                <a:blip r:embed="rId17"/>
                <a:stretch>
                  <a:fillRect/>
                </a:stretch>
              </p:blipFill>
              <p:spPr>
                <a:xfrm>
                  <a:off x="2034189" y="4515954"/>
                  <a:ext cx="522000" cy="622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 name="Entrada de lápiz 6">
                  <a:extLst>
                    <a:ext uri="{FF2B5EF4-FFF2-40B4-BE49-F238E27FC236}">
                      <a16:creationId xmlns:a16="http://schemas.microsoft.com/office/drawing/2014/main" id="{94073EC5-5DCC-774D-93B2-78443599EBD9}"/>
                    </a:ext>
                  </a:extLst>
                </p14:cNvPr>
                <p14:cNvContentPartPr/>
                <p14:nvPr/>
              </p14:nvContentPartPr>
              <p14:xfrm>
                <a:off x="2001069" y="5124354"/>
                <a:ext cx="92160" cy="54360"/>
              </p14:xfrm>
            </p:contentPart>
          </mc:Choice>
          <mc:Fallback xmlns="">
            <p:pic>
              <p:nvPicPr>
                <p:cNvPr id="7" name="Entrada de lápiz 6">
                  <a:extLst>
                    <a:ext uri="{FF2B5EF4-FFF2-40B4-BE49-F238E27FC236}">
                      <a16:creationId xmlns:a16="http://schemas.microsoft.com/office/drawing/2014/main" id="{94073EC5-5DCC-774D-93B2-78443599EBD9}"/>
                    </a:ext>
                  </a:extLst>
                </p:cNvPr>
                <p:cNvPicPr/>
                <p:nvPr/>
              </p:nvPicPr>
              <p:blipFill>
                <a:blip r:embed="rId19"/>
                <a:stretch>
                  <a:fillRect/>
                </a:stretch>
              </p:blipFill>
              <p:spPr>
                <a:xfrm>
                  <a:off x="1983429" y="5106714"/>
                  <a:ext cx="12780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Entrada de lápiz 11">
                  <a:extLst>
                    <a:ext uri="{FF2B5EF4-FFF2-40B4-BE49-F238E27FC236}">
                      <a16:creationId xmlns:a16="http://schemas.microsoft.com/office/drawing/2014/main" id="{0B9F23A9-DAE5-134D-82A2-3DCC2640FB09}"/>
                    </a:ext>
                  </a:extLst>
                </p14:cNvPr>
                <p14:cNvContentPartPr/>
                <p14:nvPr/>
              </p14:nvContentPartPr>
              <p14:xfrm>
                <a:off x="2682189" y="4924914"/>
                <a:ext cx="202320" cy="568440"/>
              </p14:xfrm>
            </p:contentPart>
          </mc:Choice>
          <mc:Fallback xmlns="">
            <p:pic>
              <p:nvPicPr>
                <p:cNvPr id="12" name="Entrada de lápiz 11">
                  <a:extLst>
                    <a:ext uri="{FF2B5EF4-FFF2-40B4-BE49-F238E27FC236}">
                      <a16:creationId xmlns:a16="http://schemas.microsoft.com/office/drawing/2014/main" id="{0B9F23A9-DAE5-134D-82A2-3DCC2640FB09}"/>
                    </a:ext>
                  </a:extLst>
                </p:cNvPr>
                <p:cNvPicPr/>
                <p:nvPr/>
              </p:nvPicPr>
              <p:blipFill>
                <a:blip r:embed="rId21"/>
                <a:stretch>
                  <a:fillRect/>
                </a:stretch>
              </p:blipFill>
              <p:spPr>
                <a:xfrm>
                  <a:off x="2664549" y="4907274"/>
                  <a:ext cx="237960" cy="604080"/>
                </a:xfrm>
                <a:prstGeom prst="rect">
                  <a:avLst/>
                </a:prstGeom>
              </p:spPr>
            </p:pic>
          </mc:Fallback>
        </mc:AlternateContent>
      </p:grpSp>
    </p:spTree>
    <p:extLst>
      <p:ext uri="{BB962C8B-B14F-4D97-AF65-F5344CB8AC3E}">
        <p14:creationId xmlns:p14="http://schemas.microsoft.com/office/powerpoint/2010/main" val="37884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66220" y="260648"/>
            <a:ext cx="8885238" cy="1155700"/>
          </a:xfrm>
        </p:spPr>
        <p:txBody>
          <a:bodyPr/>
          <a:lstStyle/>
          <a:p>
            <a:pPr eaLnBrk="1" fontAlgn="auto" hangingPunct="1">
              <a:spcAft>
                <a:spcPts val="0"/>
              </a:spcAft>
              <a:defRPr/>
            </a:pPr>
            <a:r>
              <a:rPr lang="es-ES_tradnl" b="1" dirty="0">
                <a:solidFill>
                  <a:schemeClr val="tx1"/>
                </a:solidFill>
                <a:latin typeface="Tempus Sans ITC" pitchFamily="82" charset="0"/>
              </a:rPr>
              <a:t>MIOCARDIO NORMAL</a:t>
            </a:r>
            <a:endParaRPr lang="es-ES" b="1" dirty="0">
              <a:solidFill>
                <a:schemeClr val="tx1"/>
              </a:solidFill>
              <a:latin typeface="Tempus Sans ITC" pitchFamily="82"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b="8368"/>
          <a:stretch>
            <a:fillRect/>
          </a:stretch>
        </p:blipFill>
        <p:spPr bwMode="auto">
          <a:xfrm>
            <a:off x="1619672" y="2420888"/>
            <a:ext cx="5976466" cy="3654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C7998E6B-3D13-134F-9841-5674C960EEBF}"/>
              </a:ext>
            </a:extLst>
          </p:cNvPr>
          <p:cNvSpPr txBox="1"/>
          <p:nvPr/>
        </p:nvSpPr>
        <p:spPr>
          <a:xfrm>
            <a:off x="3491880" y="3724950"/>
            <a:ext cx="479341" cy="523220"/>
          </a:xfrm>
          <a:prstGeom prst="rect">
            <a:avLst/>
          </a:prstGeom>
          <a:noFill/>
        </p:spPr>
        <p:txBody>
          <a:bodyPr wrap="square" rtlCol="0">
            <a:spAutoFit/>
          </a:bodyPr>
          <a:lstStyle/>
          <a:p>
            <a:r>
              <a:rPr lang="es-CL" sz="2800"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8229600" cy="1143000"/>
          </a:xfrm>
        </p:spPr>
        <p:txBody>
          <a:bodyPr/>
          <a:lstStyle/>
          <a:p>
            <a:pPr eaLnBrk="1" hangingPunct="1"/>
            <a:r>
              <a:rPr lang="es-ES_tradnl" dirty="0"/>
              <a:t>NECROSIS DE COAGULACIÓN</a:t>
            </a:r>
            <a:endParaRPr lang="en-US" dirty="0"/>
          </a:p>
        </p:txBody>
      </p:sp>
      <p:pic>
        <p:nvPicPr>
          <p:cNvPr id="51203" name="Picture 4" descr="Necrosis coag IAM 2"/>
          <p:cNvPicPr>
            <a:picLocks noChangeAspect="1" noChangeArrowheads="1"/>
          </p:cNvPicPr>
          <p:nvPr/>
        </p:nvPicPr>
        <p:blipFill>
          <a:blip r:embed="rId3" cstate="print"/>
          <a:srcRect/>
          <a:stretch>
            <a:fillRect/>
          </a:stretch>
        </p:blipFill>
        <p:spPr bwMode="auto">
          <a:xfrm>
            <a:off x="971600" y="1988840"/>
            <a:ext cx="6735092" cy="444588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8885238" cy="1155700"/>
          </a:xfrm>
        </p:spPr>
        <p:txBody>
          <a:bodyPr/>
          <a:lstStyle/>
          <a:p>
            <a:pPr eaLnBrk="1" fontAlgn="auto" hangingPunct="1">
              <a:spcAft>
                <a:spcPts val="0"/>
              </a:spcAft>
              <a:defRPr/>
            </a:pPr>
            <a:r>
              <a:rPr lang="es-ES_tradnl" b="1" dirty="0">
                <a:solidFill>
                  <a:schemeClr val="tx1"/>
                </a:solidFill>
                <a:latin typeface="Tempus Sans ITC" pitchFamily="82" charset="0"/>
              </a:rPr>
              <a:t>INFARTO 24-48 HORAS</a:t>
            </a:r>
            <a:endParaRPr lang="es-ES" b="1" dirty="0">
              <a:solidFill>
                <a:schemeClr val="tx1"/>
              </a:solidFill>
              <a:latin typeface="Tempus Sans ITC" pitchFamily="82" charset="0"/>
            </a:endParaRPr>
          </a:p>
        </p:txBody>
      </p:sp>
      <p:pic>
        <p:nvPicPr>
          <p:cNvPr id="53251" name="Picture 4" descr="CV024"/>
          <p:cNvPicPr>
            <a:picLocks noChangeAspect="1" noChangeArrowheads="1"/>
          </p:cNvPicPr>
          <p:nvPr/>
        </p:nvPicPr>
        <p:blipFill>
          <a:blip r:embed="rId3" cstate="print"/>
          <a:srcRect/>
          <a:stretch>
            <a:fillRect/>
          </a:stretch>
        </p:blipFill>
        <p:spPr bwMode="auto">
          <a:xfrm>
            <a:off x="1115616" y="1268760"/>
            <a:ext cx="6774904" cy="4411075"/>
          </a:xfrm>
          <a:prstGeom prst="rect">
            <a:avLst/>
          </a:prstGeom>
          <a:noFill/>
          <a:ln w="9525">
            <a:noFill/>
            <a:miter lim="800000"/>
            <a:headEnd/>
            <a:tailEnd/>
          </a:ln>
        </p:spPr>
      </p:pic>
      <p:sp>
        <p:nvSpPr>
          <p:cNvPr id="2" name="CuadroTexto 1"/>
          <p:cNvSpPr txBox="1"/>
          <p:nvPr/>
        </p:nvSpPr>
        <p:spPr>
          <a:xfrm>
            <a:off x="242782" y="6237092"/>
            <a:ext cx="3571110" cy="461665"/>
          </a:xfrm>
          <a:prstGeom prst="rect">
            <a:avLst/>
          </a:prstGeom>
          <a:noFill/>
        </p:spPr>
        <p:txBody>
          <a:bodyPr wrap="none" rtlCol="0">
            <a:spAutoFit/>
          </a:bodyPr>
          <a:lstStyle/>
          <a:p>
            <a:r>
              <a:rPr lang="es-ES" dirty="0"/>
              <a:t>Detritus celulares y PMN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58763" y="-35447"/>
            <a:ext cx="8885237" cy="1155700"/>
          </a:xfrm>
        </p:spPr>
        <p:txBody>
          <a:bodyPr>
            <a:normAutofit fontScale="90000"/>
          </a:bodyPr>
          <a:lstStyle/>
          <a:p>
            <a:pPr eaLnBrk="1" fontAlgn="auto" hangingPunct="1">
              <a:spcAft>
                <a:spcPts val="0"/>
              </a:spcAft>
              <a:defRPr/>
            </a:pPr>
            <a:r>
              <a:rPr lang="es-ES_tradnl" sz="4000" b="1" dirty="0">
                <a:solidFill>
                  <a:schemeClr val="tx1"/>
                </a:solidFill>
                <a:latin typeface="Tempus Sans ITC" pitchFamily="82" charset="0"/>
              </a:rPr>
              <a:t>INFARTO EN REPARACIÓN</a:t>
            </a:r>
            <a:br>
              <a:rPr lang="es-ES_tradnl" sz="4000" b="1" dirty="0">
                <a:solidFill>
                  <a:schemeClr val="tx1"/>
                </a:solidFill>
                <a:latin typeface="Tempus Sans ITC" pitchFamily="82" charset="0"/>
              </a:rPr>
            </a:br>
            <a:r>
              <a:rPr lang="es-ES_tradnl" sz="4000" b="1" dirty="0">
                <a:solidFill>
                  <a:schemeClr val="tx1"/>
                </a:solidFill>
                <a:latin typeface="Tempus Sans ITC" pitchFamily="82" charset="0"/>
              </a:rPr>
              <a:t>3-10 días</a:t>
            </a:r>
            <a:endParaRPr lang="es-ES" sz="4000" b="1" dirty="0">
              <a:solidFill>
                <a:schemeClr val="tx1"/>
              </a:solidFill>
              <a:latin typeface="Tempus Sans ITC" pitchFamily="82" charset="0"/>
            </a:endParaRPr>
          </a:p>
        </p:txBody>
      </p:sp>
      <p:pic>
        <p:nvPicPr>
          <p:cNvPr id="54275" name="Picture 4" descr="CV128"/>
          <p:cNvPicPr>
            <a:picLocks noChangeAspect="1" noChangeArrowheads="1"/>
          </p:cNvPicPr>
          <p:nvPr/>
        </p:nvPicPr>
        <p:blipFill>
          <a:blip r:embed="rId3" cstate="print"/>
          <a:srcRect/>
          <a:stretch>
            <a:fillRect/>
          </a:stretch>
        </p:blipFill>
        <p:spPr bwMode="auto">
          <a:xfrm>
            <a:off x="571500" y="1428750"/>
            <a:ext cx="8077200" cy="5307013"/>
          </a:xfrm>
          <a:prstGeom prst="rect">
            <a:avLst/>
          </a:prstGeom>
          <a:noFill/>
          <a:ln w="9525">
            <a:noFill/>
            <a:miter lim="800000"/>
            <a:headEnd/>
            <a:tailEnd/>
          </a:ln>
        </p:spPr>
      </p:pic>
      <p:sp>
        <p:nvSpPr>
          <p:cNvPr id="2" name="CuadroTexto 1">
            <a:extLst>
              <a:ext uri="{FF2B5EF4-FFF2-40B4-BE49-F238E27FC236}">
                <a16:creationId xmlns:a16="http://schemas.microsoft.com/office/drawing/2014/main" id="{90D6FEAC-0E81-5846-BAFA-A1CF688FC1C8}"/>
              </a:ext>
            </a:extLst>
          </p:cNvPr>
          <p:cNvSpPr txBox="1"/>
          <p:nvPr/>
        </p:nvSpPr>
        <p:spPr>
          <a:xfrm>
            <a:off x="2267744" y="3472912"/>
            <a:ext cx="304892" cy="461665"/>
          </a:xfrm>
          <a:prstGeom prst="rect">
            <a:avLst/>
          </a:prstGeom>
          <a:noFill/>
        </p:spPr>
        <p:txBody>
          <a:bodyPr wrap="none" rtlCol="0">
            <a:spAutoFit/>
          </a:bodyPr>
          <a:lstStyle/>
          <a:p>
            <a:r>
              <a:rPr lang="es-CL" dirty="0"/>
              <a:t>*</a:t>
            </a:r>
          </a:p>
        </p:txBody>
      </p:sp>
      <p:sp>
        <p:nvSpPr>
          <p:cNvPr id="6" name="CuadroTexto 5">
            <a:extLst>
              <a:ext uri="{FF2B5EF4-FFF2-40B4-BE49-F238E27FC236}">
                <a16:creationId xmlns:a16="http://schemas.microsoft.com/office/drawing/2014/main" id="{6398948B-6150-7F4A-922C-89562B765536}"/>
              </a:ext>
            </a:extLst>
          </p:cNvPr>
          <p:cNvSpPr txBox="1"/>
          <p:nvPr/>
        </p:nvSpPr>
        <p:spPr>
          <a:xfrm>
            <a:off x="5080861" y="2276872"/>
            <a:ext cx="344966" cy="584775"/>
          </a:xfrm>
          <a:prstGeom prst="rect">
            <a:avLst/>
          </a:prstGeom>
          <a:noFill/>
        </p:spPr>
        <p:txBody>
          <a:bodyPr wrap="none" rtlCol="0">
            <a:spAutoFit/>
          </a:bodyPr>
          <a:lstStyle/>
          <a:p>
            <a:r>
              <a:rPr lang="es-CL" sz="3200" dirty="0"/>
              <a:t>*</a:t>
            </a:r>
          </a:p>
        </p:txBody>
      </p:sp>
      <mc:AlternateContent xmlns:mc="http://schemas.openxmlformats.org/markup-compatibility/2006">
        <mc:Choice xmlns:p14="http://schemas.microsoft.com/office/powerpoint/2010/main" Requires="p14">
          <p:contentPart p14:bwMode="auto" r:id="rId4">
            <p14:nvContentPartPr>
              <p14:cNvPr id="3" name="Entrada de lápiz 2">
                <a:extLst>
                  <a:ext uri="{FF2B5EF4-FFF2-40B4-BE49-F238E27FC236}">
                    <a16:creationId xmlns:a16="http://schemas.microsoft.com/office/drawing/2014/main" id="{E79F36B3-AEDF-534D-9D8F-1E63C2820171}"/>
                  </a:ext>
                </a:extLst>
              </p14:cNvPr>
              <p14:cNvContentPartPr/>
              <p14:nvPr/>
            </p14:nvContentPartPr>
            <p14:xfrm>
              <a:off x="3651059" y="2709567"/>
              <a:ext cx="255240" cy="430200"/>
            </p14:xfrm>
          </p:contentPart>
        </mc:Choice>
        <mc:Fallback>
          <p:pic>
            <p:nvPicPr>
              <p:cNvPr id="3" name="Entrada de lápiz 2">
                <a:extLst>
                  <a:ext uri="{FF2B5EF4-FFF2-40B4-BE49-F238E27FC236}">
                    <a16:creationId xmlns:a16="http://schemas.microsoft.com/office/drawing/2014/main" id="{E79F36B3-AEDF-534D-9D8F-1E63C2820171}"/>
                  </a:ext>
                </a:extLst>
              </p:cNvPr>
              <p:cNvPicPr/>
              <p:nvPr/>
            </p:nvPicPr>
            <p:blipFill>
              <a:blip r:embed="rId5"/>
              <a:stretch>
                <a:fillRect/>
              </a:stretch>
            </p:blipFill>
            <p:spPr>
              <a:xfrm>
                <a:off x="3633059" y="2691567"/>
                <a:ext cx="290880" cy="4658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Entrada de lápiz 3">
                <a:extLst>
                  <a:ext uri="{FF2B5EF4-FFF2-40B4-BE49-F238E27FC236}">
                    <a16:creationId xmlns:a16="http://schemas.microsoft.com/office/drawing/2014/main" id="{E4D94C45-8C9B-FF42-ABAD-C2CE23027E3A}"/>
                  </a:ext>
                </a:extLst>
              </p14:cNvPr>
              <p14:cNvContentPartPr/>
              <p14:nvPr/>
            </p14:nvContentPartPr>
            <p14:xfrm>
              <a:off x="1977779" y="5908887"/>
              <a:ext cx="226080" cy="294120"/>
            </p14:xfrm>
          </p:contentPart>
        </mc:Choice>
        <mc:Fallback>
          <p:pic>
            <p:nvPicPr>
              <p:cNvPr id="4" name="Entrada de lápiz 3">
                <a:extLst>
                  <a:ext uri="{FF2B5EF4-FFF2-40B4-BE49-F238E27FC236}">
                    <a16:creationId xmlns:a16="http://schemas.microsoft.com/office/drawing/2014/main" id="{E4D94C45-8C9B-FF42-ABAD-C2CE23027E3A}"/>
                  </a:ext>
                </a:extLst>
              </p:cNvPr>
              <p:cNvPicPr/>
              <p:nvPr/>
            </p:nvPicPr>
            <p:blipFill>
              <a:blip r:embed="rId7"/>
              <a:stretch>
                <a:fillRect/>
              </a:stretch>
            </p:blipFill>
            <p:spPr>
              <a:xfrm>
                <a:off x="1959779" y="5890887"/>
                <a:ext cx="261720" cy="3297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Entrada de lápiz 6">
                <a:extLst>
                  <a:ext uri="{FF2B5EF4-FFF2-40B4-BE49-F238E27FC236}">
                    <a16:creationId xmlns:a16="http://schemas.microsoft.com/office/drawing/2014/main" id="{C21D4C19-3790-E143-9813-17D893F6D3F6}"/>
                  </a:ext>
                </a:extLst>
              </p14:cNvPr>
              <p14:cNvContentPartPr/>
              <p14:nvPr/>
            </p14:nvContentPartPr>
            <p14:xfrm>
              <a:off x="4883699" y="5385447"/>
              <a:ext cx="157680" cy="206280"/>
            </p14:xfrm>
          </p:contentPart>
        </mc:Choice>
        <mc:Fallback>
          <p:pic>
            <p:nvPicPr>
              <p:cNvPr id="7" name="Entrada de lápiz 6">
                <a:extLst>
                  <a:ext uri="{FF2B5EF4-FFF2-40B4-BE49-F238E27FC236}">
                    <a16:creationId xmlns:a16="http://schemas.microsoft.com/office/drawing/2014/main" id="{C21D4C19-3790-E143-9813-17D893F6D3F6}"/>
                  </a:ext>
                </a:extLst>
              </p:cNvPr>
              <p:cNvPicPr/>
              <p:nvPr/>
            </p:nvPicPr>
            <p:blipFill>
              <a:blip r:embed="rId9"/>
              <a:stretch>
                <a:fillRect/>
              </a:stretch>
            </p:blipFill>
            <p:spPr>
              <a:xfrm>
                <a:off x="4865699" y="5367447"/>
                <a:ext cx="193320" cy="2419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Entrada de lápiz 7">
                <a:extLst>
                  <a:ext uri="{FF2B5EF4-FFF2-40B4-BE49-F238E27FC236}">
                    <a16:creationId xmlns:a16="http://schemas.microsoft.com/office/drawing/2014/main" id="{29E5184A-BBBB-0C45-AC6A-EBA36427CFA2}"/>
                  </a:ext>
                </a:extLst>
              </p14:cNvPr>
              <p14:cNvContentPartPr/>
              <p14:nvPr/>
            </p14:nvContentPartPr>
            <p14:xfrm>
              <a:off x="4931939" y="5289327"/>
              <a:ext cx="111960" cy="251280"/>
            </p14:xfrm>
          </p:contentPart>
        </mc:Choice>
        <mc:Fallback>
          <p:pic>
            <p:nvPicPr>
              <p:cNvPr id="8" name="Entrada de lápiz 7">
                <a:extLst>
                  <a:ext uri="{FF2B5EF4-FFF2-40B4-BE49-F238E27FC236}">
                    <a16:creationId xmlns:a16="http://schemas.microsoft.com/office/drawing/2014/main" id="{29E5184A-BBBB-0C45-AC6A-EBA36427CFA2}"/>
                  </a:ext>
                </a:extLst>
              </p:cNvPr>
              <p:cNvPicPr/>
              <p:nvPr/>
            </p:nvPicPr>
            <p:blipFill>
              <a:blip r:embed="rId11"/>
              <a:stretch>
                <a:fillRect/>
              </a:stretch>
            </p:blipFill>
            <p:spPr>
              <a:xfrm>
                <a:off x="4914299" y="5271327"/>
                <a:ext cx="147600" cy="286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Entrada de lápiz 8">
                <a:extLst>
                  <a:ext uri="{FF2B5EF4-FFF2-40B4-BE49-F238E27FC236}">
                    <a16:creationId xmlns:a16="http://schemas.microsoft.com/office/drawing/2014/main" id="{87093F87-51C0-6C45-8863-E1888A336A36}"/>
                  </a:ext>
                </a:extLst>
              </p14:cNvPr>
              <p14:cNvContentPartPr/>
              <p14:nvPr/>
            </p14:nvContentPartPr>
            <p14:xfrm>
              <a:off x="6558059" y="2569167"/>
              <a:ext cx="190440" cy="316080"/>
            </p14:xfrm>
          </p:contentPart>
        </mc:Choice>
        <mc:Fallback>
          <p:pic>
            <p:nvPicPr>
              <p:cNvPr id="9" name="Entrada de lápiz 8">
                <a:extLst>
                  <a:ext uri="{FF2B5EF4-FFF2-40B4-BE49-F238E27FC236}">
                    <a16:creationId xmlns:a16="http://schemas.microsoft.com/office/drawing/2014/main" id="{87093F87-51C0-6C45-8863-E1888A336A36}"/>
                  </a:ext>
                </a:extLst>
              </p:cNvPr>
              <p:cNvPicPr/>
              <p:nvPr/>
            </p:nvPicPr>
            <p:blipFill>
              <a:blip r:embed="rId13"/>
              <a:stretch>
                <a:fillRect/>
              </a:stretch>
            </p:blipFill>
            <p:spPr>
              <a:xfrm>
                <a:off x="6540059" y="2551167"/>
                <a:ext cx="226080" cy="3517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Entrada de lápiz 9">
                <a:extLst>
                  <a:ext uri="{FF2B5EF4-FFF2-40B4-BE49-F238E27FC236}">
                    <a16:creationId xmlns:a16="http://schemas.microsoft.com/office/drawing/2014/main" id="{CAA510B5-1CB8-2F4B-B05B-1B7FB130555C}"/>
                  </a:ext>
                </a:extLst>
              </p14:cNvPr>
              <p14:cNvContentPartPr/>
              <p14:nvPr/>
            </p14:nvContentPartPr>
            <p14:xfrm>
              <a:off x="7554179" y="4601007"/>
              <a:ext cx="252000" cy="429120"/>
            </p14:xfrm>
          </p:contentPart>
        </mc:Choice>
        <mc:Fallback>
          <p:pic>
            <p:nvPicPr>
              <p:cNvPr id="10" name="Entrada de lápiz 9">
                <a:extLst>
                  <a:ext uri="{FF2B5EF4-FFF2-40B4-BE49-F238E27FC236}">
                    <a16:creationId xmlns:a16="http://schemas.microsoft.com/office/drawing/2014/main" id="{CAA510B5-1CB8-2F4B-B05B-1B7FB130555C}"/>
                  </a:ext>
                </a:extLst>
              </p:cNvPr>
              <p:cNvPicPr/>
              <p:nvPr/>
            </p:nvPicPr>
            <p:blipFill>
              <a:blip r:embed="rId15"/>
              <a:stretch>
                <a:fillRect/>
              </a:stretch>
            </p:blipFill>
            <p:spPr>
              <a:xfrm>
                <a:off x="7536179" y="4583367"/>
                <a:ext cx="287640" cy="4647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 name="Entrada de lápiz 10">
                <a:extLst>
                  <a:ext uri="{FF2B5EF4-FFF2-40B4-BE49-F238E27FC236}">
                    <a16:creationId xmlns:a16="http://schemas.microsoft.com/office/drawing/2014/main" id="{EAB9131C-082A-C747-A657-681D11E011DA}"/>
                  </a:ext>
                </a:extLst>
              </p14:cNvPr>
              <p14:cNvContentPartPr/>
              <p14:nvPr/>
            </p14:nvContentPartPr>
            <p14:xfrm>
              <a:off x="6961259" y="5407407"/>
              <a:ext cx="227160" cy="336600"/>
            </p14:xfrm>
          </p:contentPart>
        </mc:Choice>
        <mc:Fallback>
          <p:pic>
            <p:nvPicPr>
              <p:cNvPr id="11" name="Entrada de lápiz 10">
                <a:extLst>
                  <a:ext uri="{FF2B5EF4-FFF2-40B4-BE49-F238E27FC236}">
                    <a16:creationId xmlns:a16="http://schemas.microsoft.com/office/drawing/2014/main" id="{EAB9131C-082A-C747-A657-681D11E011DA}"/>
                  </a:ext>
                </a:extLst>
              </p:cNvPr>
              <p:cNvPicPr/>
              <p:nvPr/>
            </p:nvPicPr>
            <p:blipFill>
              <a:blip r:embed="rId17"/>
              <a:stretch>
                <a:fillRect/>
              </a:stretch>
            </p:blipFill>
            <p:spPr>
              <a:xfrm>
                <a:off x="6943259" y="5389767"/>
                <a:ext cx="262800" cy="3722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 name="Entrada de lápiz 11">
                <a:extLst>
                  <a:ext uri="{FF2B5EF4-FFF2-40B4-BE49-F238E27FC236}">
                    <a16:creationId xmlns:a16="http://schemas.microsoft.com/office/drawing/2014/main" id="{594AB3EC-85E4-BA4D-B2D0-B86F0BFB5170}"/>
                  </a:ext>
                </a:extLst>
              </p14:cNvPr>
              <p14:cNvContentPartPr/>
              <p14:nvPr/>
            </p14:nvContentPartPr>
            <p14:xfrm>
              <a:off x="4281779" y="6132447"/>
              <a:ext cx="178920" cy="313920"/>
            </p14:xfrm>
          </p:contentPart>
        </mc:Choice>
        <mc:Fallback>
          <p:pic>
            <p:nvPicPr>
              <p:cNvPr id="12" name="Entrada de lápiz 11">
                <a:extLst>
                  <a:ext uri="{FF2B5EF4-FFF2-40B4-BE49-F238E27FC236}">
                    <a16:creationId xmlns:a16="http://schemas.microsoft.com/office/drawing/2014/main" id="{594AB3EC-85E4-BA4D-B2D0-B86F0BFB5170}"/>
                  </a:ext>
                </a:extLst>
              </p:cNvPr>
              <p:cNvPicPr/>
              <p:nvPr/>
            </p:nvPicPr>
            <p:blipFill>
              <a:blip r:embed="rId19"/>
              <a:stretch>
                <a:fillRect/>
              </a:stretch>
            </p:blipFill>
            <p:spPr>
              <a:xfrm>
                <a:off x="4263779" y="6114447"/>
                <a:ext cx="214560" cy="349560"/>
              </a:xfrm>
              <a:prstGeom prst="rect">
                <a:avLst/>
              </a:prstGeom>
            </p:spPr>
          </p:pic>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YAC\DOCENCIA\reparación\granulación.jpg"/>
          <p:cNvPicPr>
            <a:picLocks noChangeAspect="1" noChangeArrowheads="1"/>
          </p:cNvPicPr>
          <p:nvPr/>
        </p:nvPicPr>
        <p:blipFill>
          <a:blip r:embed="rId3" cstate="print"/>
          <a:srcRect/>
          <a:stretch>
            <a:fillRect/>
          </a:stretch>
        </p:blipFill>
        <p:spPr bwMode="auto">
          <a:xfrm>
            <a:off x="685800" y="914400"/>
            <a:ext cx="7924800" cy="5191125"/>
          </a:xfrm>
          <a:prstGeom prst="rect">
            <a:avLst/>
          </a:prstGeom>
          <a:noFill/>
          <a:ln w="38100">
            <a:solidFill>
              <a:schemeClr val="tx2"/>
            </a:solidFill>
            <a:miter lim="800000"/>
            <a:headEnd/>
            <a:tailEnd/>
          </a:ln>
        </p:spPr>
      </p:pic>
      <p:sp>
        <p:nvSpPr>
          <p:cNvPr id="55299" name="Text Box 3"/>
          <p:cNvSpPr txBox="1">
            <a:spLocks noChangeArrowheads="1"/>
          </p:cNvSpPr>
          <p:nvPr/>
        </p:nvSpPr>
        <p:spPr bwMode="auto">
          <a:xfrm>
            <a:off x="685800" y="304800"/>
            <a:ext cx="4648200" cy="457200"/>
          </a:xfrm>
          <a:prstGeom prst="rect">
            <a:avLst/>
          </a:prstGeom>
          <a:noFill/>
          <a:ln w="9525">
            <a:noFill/>
            <a:miter lim="800000"/>
            <a:headEnd/>
            <a:tailEnd/>
          </a:ln>
        </p:spPr>
        <p:txBody>
          <a:bodyPr>
            <a:spAutoFit/>
          </a:bodyPr>
          <a:lstStyle/>
          <a:p>
            <a:pPr>
              <a:spcBef>
                <a:spcPct val="50000"/>
              </a:spcBef>
            </a:pPr>
            <a:r>
              <a:rPr lang="es-ES_tradnl">
                <a:solidFill>
                  <a:srgbClr val="FFFFFF"/>
                </a:solidFill>
                <a:latin typeface="Constantia" pitchFamily="18" charset="0"/>
              </a:rPr>
              <a:t>Tejido de Granulación joven</a:t>
            </a:r>
            <a:endParaRPr lang="es-ES">
              <a:solidFill>
                <a:srgbClr val="FFFFFF"/>
              </a:solidFill>
              <a:latin typeface="Constantia"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47688" y="0"/>
            <a:ext cx="8596312" cy="1403350"/>
          </a:xfrm>
        </p:spPr>
        <p:txBody>
          <a:bodyPr>
            <a:normAutofit/>
          </a:bodyPr>
          <a:lstStyle/>
          <a:p>
            <a:pPr eaLnBrk="1" fontAlgn="auto" hangingPunct="1">
              <a:spcAft>
                <a:spcPts val="0"/>
              </a:spcAft>
              <a:defRPr/>
            </a:pPr>
            <a:r>
              <a:rPr lang="es-ES_tradnl" sz="3600" b="1" dirty="0">
                <a:solidFill>
                  <a:schemeClr val="tx1"/>
                </a:solidFill>
                <a:latin typeface="Tempus Sans ITC" pitchFamily="82" charset="0"/>
              </a:rPr>
              <a:t>INFARTO ANTIGUO, &gt;3 SEMANAS</a:t>
            </a:r>
            <a:br>
              <a:rPr lang="es-ES_tradnl" sz="3600" b="1" dirty="0">
                <a:solidFill>
                  <a:schemeClr val="tx1"/>
                </a:solidFill>
                <a:latin typeface="Tempus Sans ITC" pitchFamily="82" charset="0"/>
              </a:rPr>
            </a:br>
            <a:r>
              <a:rPr lang="es-ES_tradnl" sz="3600" b="1" dirty="0">
                <a:solidFill>
                  <a:schemeClr val="tx1"/>
                </a:solidFill>
                <a:latin typeface="Tempus Sans ITC" pitchFamily="82" charset="0"/>
              </a:rPr>
              <a:t>Parche de tejido conectivo fibroso</a:t>
            </a:r>
            <a:endParaRPr lang="es-ES" sz="3600" b="1" dirty="0">
              <a:solidFill>
                <a:schemeClr val="tx1"/>
              </a:solidFill>
              <a:latin typeface="Tempus Sans ITC" pitchFamily="82" charset="0"/>
            </a:endParaRPr>
          </a:p>
        </p:txBody>
      </p:sp>
      <p:pic>
        <p:nvPicPr>
          <p:cNvPr id="58371" name="Picture 4" descr="CV025"/>
          <p:cNvPicPr>
            <a:picLocks noChangeAspect="1" noChangeArrowheads="1"/>
          </p:cNvPicPr>
          <p:nvPr/>
        </p:nvPicPr>
        <p:blipFill>
          <a:blip r:embed="rId3" cstate="print"/>
          <a:srcRect/>
          <a:stretch>
            <a:fillRect/>
          </a:stretch>
        </p:blipFill>
        <p:spPr bwMode="auto">
          <a:xfrm>
            <a:off x="1066800" y="1676400"/>
            <a:ext cx="7086600" cy="46418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Grp="1" noChangeArrowheads="1"/>
          </p:cNvSpPr>
          <p:nvPr>
            <p:ph type="title"/>
          </p:nvPr>
        </p:nvSpPr>
        <p:spPr>
          <a:xfrm>
            <a:off x="457200" y="274638"/>
            <a:ext cx="8229600" cy="1143000"/>
          </a:xfrm>
        </p:spPr>
        <p:txBody>
          <a:bodyPr/>
          <a:lstStyle/>
          <a:p>
            <a:pPr algn="ctr" eaLnBrk="1" hangingPunct="1">
              <a:buClr>
                <a:srgbClr val="3333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800" b="1" dirty="0">
                <a:solidFill>
                  <a:schemeClr val="tx1"/>
                </a:solidFill>
              </a:rPr>
              <a:t>RESPUESTA MIOCARDIO A ISQUEMIA</a:t>
            </a:r>
          </a:p>
        </p:txBody>
      </p:sp>
      <p:grpSp>
        <p:nvGrpSpPr>
          <p:cNvPr id="2" name="Group 2"/>
          <p:cNvGrpSpPr>
            <a:grpSpLocks/>
          </p:cNvGrpSpPr>
          <p:nvPr/>
        </p:nvGrpSpPr>
        <p:grpSpPr bwMode="auto">
          <a:xfrm>
            <a:off x="304800" y="1600200"/>
            <a:ext cx="8383588" cy="4829176"/>
            <a:chOff x="192" y="1008"/>
            <a:chExt cx="5281" cy="3042"/>
          </a:xfrm>
        </p:grpSpPr>
        <p:sp>
          <p:nvSpPr>
            <p:cNvPr id="68612" name="Rectangle 3"/>
            <p:cNvSpPr>
              <a:spLocks noChangeArrowheads="1"/>
            </p:cNvSpPr>
            <p:nvPr/>
          </p:nvSpPr>
          <p:spPr bwMode="auto">
            <a:xfrm>
              <a:off x="3552" y="3072"/>
              <a:ext cx="1848"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a:solidFill>
                    <a:srgbClr val="FFFFFF"/>
                  </a:solidFill>
                </a:rPr>
                <a:t>&gt;1 hr</a:t>
              </a:r>
            </a:p>
          </p:txBody>
        </p:sp>
        <p:sp>
          <p:nvSpPr>
            <p:cNvPr id="68613" name="Rectangle 4"/>
            <p:cNvSpPr>
              <a:spLocks noChangeArrowheads="1"/>
            </p:cNvSpPr>
            <p:nvPr/>
          </p:nvSpPr>
          <p:spPr bwMode="auto">
            <a:xfrm>
              <a:off x="192" y="3120"/>
              <a:ext cx="3432"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err="1">
                  <a:solidFill>
                    <a:srgbClr val="FFFFFF"/>
                  </a:solidFill>
                </a:rPr>
                <a:t>Daño</a:t>
              </a:r>
              <a:r>
                <a:rPr lang="en-GB" b="1" dirty="0">
                  <a:solidFill>
                    <a:srgbClr val="FFFFFF"/>
                  </a:solidFill>
                </a:rPr>
                <a:t> </a:t>
              </a:r>
              <a:r>
                <a:rPr lang="en-GB" b="1" dirty="0" err="1">
                  <a:solidFill>
                    <a:srgbClr val="FFFFFF"/>
                  </a:solidFill>
                </a:rPr>
                <a:t>microvasculatura</a:t>
              </a:r>
              <a:endParaRPr lang="en-GB" b="1" dirty="0">
                <a:solidFill>
                  <a:srgbClr val="FFFFFF"/>
                </a:solidFill>
              </a:endParaRPr>
            </a:p>
          </p:txBody>
        </p:sp>
        <p:sp>
          <p:nvSpPr>
            <p:cNvPr id="68614" name="Rectangle 5"/>
            <p:cNvSpPr>
              <a:spLocks noChangeArrowheads="1"/>
            </p:cNvSpPr>
            <p:nvPr/>
          </p:nvSpPr>
          <p:spPr bwMode="auto">
            <a:xfrm>
              <a:off x="3456" y="2736"/>
              <a:ext cx="1848"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a:solidFill>
                    <a:srgbClr val="FFFFFF"/>
                  </a:solidFill>
                </a:rPr>
                <a:t>20–40 min</a:t>
              </a:r>
            </a:p>
          </p:txBody>
        </p:sp>
        <p:sp>
          <p:nvSpPr>
            <p:cNvPr id="68615" name="Rectangle 6"/>
            <p:cNvSpPr>
              <a:spLocks noChangeArrowheads="1"/>
            </p:cNvSpPr>
            <p:nvPr/>
          </p:nvSpPr>
          <p:spPr bwMode="auto">
            <a:xfrm>
              <a:off x="240" y="2784"/>
              <a:ext cx="3432"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err="1">
                  <a:solidFill>
                    <a:srgbClr val="FFFFFF"/>
                  </a:solidFill>
                </a:rPr>
                <a:t>Injuria</a:t>
              </a:r>
              <a:r>
                <a:rPr lang="en-GB" b="1" dirty="0">
                  <a:solidFill>
                    <a:srgbClr val="FFFFFF"/>
                  </a:solidFill>
                </a:rPr>
                <a:t> </a:t>
              </a:r>
              <a:r>
                <a:rPr lang="en-GB" b="1" dirty="0" err="1">
                  <a:solidFill>
                    <a:srgbClr val="FFFFFF"/>
                  </a:solidFill>
                </a:rPr>
                <a:t>celular</a:t>
              </a:r>
              <a:r>
                <a:rPr lang="en-GB" b="1" dirty="0">
                  <a:solidFill>
                    <a:srgbClr val="FFFFFF"/>
                  </a:solidFill>
                </a:rPr>
                <a:t> irreversible</a:t>
              </a:r>
            </a:p>
          </p:txBody>
        </p:sp>
        <p:sp>
          <p:nvSpPr>
            <p:cNvPr id="68616" name="Rectangle 7"/>
            <p:cNvSpPr>
              <a:spLocks noChangeArrowheads="1"/>
            </p:cNvSpPr>
            <p:nvPr/>
          </p:nvSpPr>
          <p:spPr bwMode="auto">
            <a:xfrm>
              <a:off x="3552" y="2352"/>
              <a:ext cx="1848"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a:solidFill>
                    <a:srgbClr val="FFFFFF"/>
                  </a:solidFill>
                </a:rPr>
                <a:t>40 min</a:t>
              </a:r>
            </a:p>
          </p:txBody>
        </p:sp>
        <p:sp>
          <p:nvSpPr>
            <p:cNvPr id="68617" name="Rectangle 8"/>
            <p:cNvSpPr>
              <a:spLocks noChangeArrowheads="1"/>
            </p:cNvSpPr>
            <p:nvPr/>
          </p:nvSpPr>
          <p:spPr bwMode="auto">
            <a:xfrm>
              <a:off x="192" y="2448"/>
              <a:ext cx="3432"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err="1">
                  <a:solidFill>
                    <a:srgbClr val="FFFFFF"/>
                  </a:solidFill>
                </a:rPr>
                <a:t>Reducción</a:t>
              </a:r>
              <a:r>
                <a:rPr lang="en-GB" b="1" dirty="0">
                  <a:solidFill>
                    <a:srgbClr val="FFFFFF"/>
                  </a:solidFill>
                </a:rPr>
                <a:t> ATP 10% NORMAL</a:t>
              </a:r>
              <a:r>
                <a:rPr lang="en-GB" b="1" dirty="0">
                  <a:solidFill>
                    <a:srgbClr val="CC00CC"/>
                  </a:solidFill>
                  <a:latin typeface="MS Mincho" charset="-128"/>
                </a:rPr>
                <a:t>  </a:t>
              </a:r>
            </a:p>
          </p:txBody>
        </p:sp>
        <p:sp>
          <p:nvSpPr>
            <p:cNvPr id="68618" name="Rectangle 9"/>
            <p:cNvSpPr>
              <a:spLocks noChangeArrowheads="1"/>
            </p:cNvSpPr>
            <p:nvPr/>
          </p:nvSpPr>
          <p:spPr bwMode="auto">
            <a:xfrm>
              <a:off x="3456" y="2064"/>
              <a:ext cx="1848"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a:solidFill>
                    <a:srgbClr val="CC00CC"/>
                  </a:solidFill>
                </a:rPr>
                <a:t>      </a:t>
              </a:r>
              <a:r>
                <a:rPr lang="en-GB" b="1" dirty="0">
                  <a:solidFill>
                    <a:srgbClr val="FFFFFF"/>
                  </a:solidFill>
                </a:rPr>
                <a:t>10 min</a:t>
              </a:r>
            </a:p>
          </p:txBody>
        </p:sp>
        <p:sp>
          <p:nvSpPr>
            <p:cNvPr id="68620" name="Rectangle 11"/>
            <p:cNvSpPr>
              <a:spLocks noChangeArrowheads="1"/>
            </p:cNvSpPr>
            <p:nvPr/>
          </p:nvSpPr>
          <p:spPr bwMode="auto">
            <a:xfrm>
              <a:off x="3504" y="2064"/>
              <a:ext cx="1848"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a:solidFill>
                    <a:srgbClr val="CC00CC"/>
                  </a:solidFill>
                </a:rPr>
                <a:t> </a:t>
              </a:r>
            </a:p>
          </p:txBody>
        </p:sp>
        <p:sp>
          <p:nvSpPr>
            <p:cNvPr id="68621" name="Rectangle 12"/>
            <p:cNvSpPr>
              <a:spLocks noChangeArrowheads="1"/>
            </p:cNvSpPr>
            <p:nvPr/>
          </p:nvSpPr>
          <p:spPr bwMode="auto">
            <a:xfrm>
              <a:off x="192" y="2142"/>
              <a:ext cx="3432"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err="1">
                  <a:solidFill>
                    <a:srgbClr val="FFFFFF"/>
                  </a:solidFill>
                </a:rPr>
                <a:t>Reducción</a:t>
              </a:r>
              <a:r>
                <a:rPr lang="en-GB" b="1" dirty="0">
                  <a:solidFill>
                    <a:srgbClr val="FFFFFF"/>
                  </a:solidFill>
                </a:rPr>
                <a:t>  ATP  50% NORMAL</a:t>
              </a:r>
            </a:p>
          </p:txBody>
        </p:sp>
        <p:sp>
          <p:nvSpPr>
            <p:cNvPr id="68622" name="Rectangle 13"/>
            <p:cNvSpPr>
              <a:spLocks noChangeArrowheads="1"/>
            </p:cNvSpPr>
            <p:nvPr/>
          </p:nvSpPr>
          <p:spPr bwMode="auto">
            <a:xfrm>
              <a:off x="3515" y="1797"/>
              <a:ext cx="1848"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a:solidFill>
                    <a:srgbClr val="FFFFFF"/>
                  </a:solidFill>
                </a:rPr>
                <a:t>&lt;2 min</a:t>
              </a:r>
            </a:p>
          </p:txBody>
        </p:sp>
        <p:sp>
          <p:nvSpPr>
            <p:cNvPr id="68623" name="Rectangle 14"/>
            <p:cNvSpPr>
              <a:spLocks noChangeArrowheads="1"/>
            </p:cNvSpPr>
            <p:nvPr/>
          </p:nvSpPr>
          <p:spPr bwMode="auto">
            <a:xfrm>
              <a:off x="192" y="1764"/>
              <a:ext cx="3432"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err="1">
                  <a:solidFill>
                    <a:srgbClr val="FFFFFF"/>
                  </a:solidFill>
                </a:rPr>
                <a:t>Pérdida</a:t>
              </a:r>
              <a:r>
                <a:rPr lang="en-GB" b="1" dirty="0">
                  <a:solidFill>
                    <a:srgbClr val="FFFFFF"/>
                  </a:solidFill>
                </a:rPr>
                <a:t> </a:t>
              </a:r>
              <a:r>
                <a:rPr lang="en-GB" b="1" dirty="0" err="1">
                  <a:solidFill>
                    <a:srgbClr val="FFFFFF"/>
                  </a:solidFill>
                </a:rPr>
                <a:t>contractilidad</a:t>
              </a:r>
              <a:endParaRPr lang="en-GB" b="1" dirty="0">
                <a:solidFill>
                  <a:srgbClr val="FFFFFF"/>
                </a:solidFill>
              </a:endParaRPr>
            </a:p>
          </p:txBody>
        </p:sp>
        <p:sp>
          <p:nvSpPr>
            <p:cNvPr id="68624" name="Rectangle 15"/>
            <p:cNvSpPr>
              <a:spLocks noChangeArrowheads="1"/>
            </p:cNvSpPr>
            <p:nvPr/>
          </p:nvSpPr>
          <p:spPr bwMode="auto">
            <a:xfrm>
              <a:off x="3624" y="1386"/>
              <a:ext cx="1848"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err="1">
                  <a:solidFill>
                    <a:srgbClr val="FFFFFF"/>
                  </a:solidFill>
                </a:rPr>
                <a:t>Segs</a:t>
              </a:r>
              <a:endParaRPr lang="en-GB" b="1" dirty="0">
                <a:solidFill>
                  <a:srgbClr val="FFFFFF"/>
                </a:solidFill>
              </a:endParaRPr>
            </a:p>
          </p:txBody>
        </p:sp>
        <p:sp>
          <p:nvSpPr>
            <p:cNvPr id="68625" name="Rectangle 16"/>
            <p:cNvSpPr>
              <a:spLocks noChangeArrowheads="1"/>
            </p:cNvSpPr>
            <p:nvPr/>
          </p:nvSpPr>
          <p:spPr bwMode="auto">
            <a:xfrm>
              <a:off x="192" y="1386"/>
              <a:ext cx="3432" cy="378"/>
            </a:xfrm>
            <a:prstGeom prst="rect">
              <a:avLst/>
            </a:prstGeom>
            <a:noFill/>
            <a:ln w="9525">
              <a:noFill/>
              <a:round/>
              <a:headEnd/>
              <a:tailEnd/>
            </a:ln>
          </p:spPr>
          <p:txBody>
            <a:bodyPr lIns="90000" tIns="46800" rIns="90000" bIns="46800"/>
            <a:lstStyle/>
            <a:p>
              <a:pPr marL="341313" indent="-341313">
                <a:buClr>
                  <a:srgbClr val="CC00CC"/>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b="1" dirty="0" err="1">
                  <a:solidFill>
                    <a:srgbClr val="FFFFFF"/>
                  </a:solidFill>
                </a:rPr>
                <a:t>Inicio</a:t>
              </a:r>
              <a:r>
                <a:rPr lang="en-GB" b="1" dirty="0">
                  <a:solidFill>
                    <a:srgbClr val="FFFFFF"/>
                  </a:solidFill>
                </a:rPr>
                <a:t> </a:t>
              </a:r>
              <a:r>
                <a:rPr lang="en-GB" b="1" dirty="0" err="1">
                  <a:solidFill>
                    <a:srgbClr val="FFFFFF"/>
                  </a:solidFill>
                </a:rPr>
                <a:t>depleción</a:t>
              </a:r>
              <a:r>
                <a:rPr lang="en-GB" b="1" dirty="0">
                  <a:solidFill>
                    <a:srgbClr val="FFFFFF"/>
                  </a:solidFill>
                </a:rPr>
                <a:t> ATP</a:t>
              </a:r>
            </a:p>
          </p:txBody>
        </p:sp>
        <p:sp>
          <p:nvSpPr>
            <p:cNvPr id="68626" name="Rectangle 17"/>
            <p:cNvSpPr>
              <a:spLocks noChangeArrowheads="1"/>
            </p:cNvSpPr>
            <p:nvPr/>
          </p:nvSpPr>
          <p:spPr bwMode="auto">
            <a:xfrm>
              <a:off x="3624" y="1008"/>
              <a:ext cx="1848" cy="378"/>
            </a:xfrm>
            <a:prstGeom prst="rect">
              <a:avLst/>
            </a:prstGeom>
            <a:noFill/>
            <a:ln w="9525">
              <a:noFill/>
              <a:round/>
              <a:headEnd/>
              <a:tailEnd/>
            </a:ln>
          </p:spPr>
          <p:txBody>
            <a:bodyPr lIns="90000" tIns="46800" rIns="90000" bIns="46800" anchor="b"/>
            <a:lstStyle/>
            <a:p>
              <a:pPr marL="341313" indent="-341313" algn="ctr">
                <a:buClr>
                  <a:srgbClr val="FF0000"/>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2800" dirty="0" err="1">
                  <a:solidFill>
                    <a:srgbClr val="FFFF00"/>
                  </a:solidFill>
                </a:rPr>
                <a:t>Tiempo</a:t>
              </a:r>
              <a:endParaRPr lang="en-GB" sz="2800" dirty="0">
                <a:solidFill>
                  <a:srgbClr val="FFFF00"/>
                </a:solidFill>
              </a:endParaRPr>
            </a:p>
          </p:txBody>
        </p:sp>
        <p:sp>
          <p:nvSpPr>
            <p:cNvPr id="68627" name="Rectangle 18"/>
            <p:cNvSpPr>
              <a:spLocks noChangeArrowheads="1"/>
            </p:cNvSpPr>
            <p:nvPr/>
          </p:nvSpPr>
          <p:spPr bwMode="auto">
            <a:xfrm>
              <a:off x="192" y="1008"/>
              <a:ext cx="3432" cy="378"/>
            </a:xfrm>
            <a:prstGeom prst="rect">
              <a:avLst/>
            </a:prstGeom>
            <a:noFill/>
            <a:ln w="9525">
              <a:noFill/>
              <a:round/>
              <a:headEnd/>
              <a:tailEnd/>
            </a:ln>
          </p:spPr>
          <p:txBody>
            <a:bodyPr lIns="90000" tIns="46800" rIns="90000" bIns="46800" anchor="b"/>
            <a:lstStyle/>
            <a:p>
              <a:pPr marL="341313" indent="-341313">
                <a:buClr>
                  <a:srgbClr val="FF0000"/>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2800" b="1" dirty="0">
                  <a:solidFill>
                    <a:srgbClr val="FFFF00"/>
                  </a:solidFill>
                </a:rPr>
                <a:t>RTA</a:t>
              </a:r>
            </a:p>
          </p:txBody>
        </p:sp>
        <p:sp>
          <p:nvSpPr>
            <p:cNvPr id="68628" name="Line 19"/>
            <p:cNvSpPr>
              <a:spLocks noChangeShapeType="1"/>
            </p:cNvSpPr>
            <p:nvPr/>
          </p:nvSpPr>
          <p:spPr bwMode="auto">
            <a:xfrm>
              <a:off x="192" y="1008"/>
              <a:ext cx="5280" cy="1"/>
            </a:xfrm>
            <a:prstGeom prst="line">
              <a:avLst/>
            </a:prstGeom>
            <a:noFill/>
            <a:ln w="9525">
              <a:noFill/>
              <a:round/>
              <a:headEnd/>
              <a:tailEnd/>
            </a:ln>
          </p:spPr>
          <p:txBody>
            <a:bodyPr/>
            <a:lstStyle/>
            <a:p>
              <a:endParaRPr lang="es-MX"/>
            </a:p>
          </p:txBody>
        </p:sp>
        <p:sp>
          <p:nvSpPr>
            <p:cNvPr id="68629" name="Line 20"/>
            <p:cNvSpPr>
              <a:spLocks noChangeShapeType="1"/>
            </p:cNvSpPr>
            <p:nvPr/>
          </p:nvSpPr>
          <p:spPr bwMode="auto">
            <a:xfrm>
              <a:off x="192" y="4032"/>
              <a:ext cx="5280" cy="1"/>
            </a:xfrm>
            <a:prstGeom prst="line">
              <a:avLst/>
            </a:prstGeom>
            <a:noFill/>
            <a:ln w="9525">
              <a:noFill/>
              <a:round/>
              <a:headEnd/>
              <a:tailEnd/>
            </a:ln>
          </p:spPr>
          <p:txBody>
            <a:bodyPr/>
            <a:lstStyle/>
            <a:p>
              <a:endParaRPr lang="es-MX"/>
            </a:p>
          </p:txBody>
        </p:sp>
        <p:sp>
          <p:nvSpPr>
            <p:cNvPr id="68630" name="Line 21"/>
            <p:cNvSpPr>
              <a:spLocks noChangeShapeType="1"/>
            </p:cNvSpPr>
            <p:nvPr/>
          </p:nvSpPr>
          <p:spPr bwMode="auto">
            <a:xfrm>
              <a:off x="612" y="1026"/>
              <a:ext cx="1" cy="3024"/>
            </a:xfrm>
            <a:prstGeom prst="line">
              <a:avLst/>
            </a:prstGeom>
            <a:noFill/>
            <a:ln w="9525">
              <a:noFill/>
              <a:round/>
              <a:headEnd/>
              <a:tailEnd/>
            </a:ln>
          </p:spPr>
          <p:txBody>
            <a:bodyPr/>
            <a:lstStyle/>
            <a:p>
              <a:endParaRPr lang="es-MX"/>
            </a:p>
          </p:txBody>
        </p:sp>
        <p:sp>
          <p:nvSpPr>
            <p:cNvPr id="68631" name="Line 22"/>
            <p:cNvSpPr>
              <a:spLocks noChangeShapeType="1"/>
            </p:cNvSpPr>
            <p:nvPr/>
          </p:nvSpPr>
          <p:spPr bwMode="auto">
            <a:xfrm>
              <a:off x="5472" y="1008"/>
              <a:ext cx="1" cy="3024"/>
            </a:xfrm>
            <a:prstGeom prst="line">
              <a:avLst/>
            </a:prstGeom>
            <a:noFill/>
            <a:ln w="9525">
              <a:noFill/>
              <a:round/>
              <a:headEnd/>
              <a:tailEnd/>
            </a:ln>
          </p:spPr>
          <p:txBody>
            <a:bodyPr/>
            <a:lstStyle/>
            <a:p>
              <a:endParaRPr lang="es-MX"/>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28728" y="142852"/>
            <a:ext cx="6234130" cy="1500198"/>
          </a:xfrm>
          <a:ln>
            <a:solidFill>
              <a:schemeClr val="accent5">
                <a:lumMod val="20000"/>
                <a:lumOff val="80000"/>
              </a:schemeClr>
            </a:solidFill>
          </a:ln>
        </p:spPr>
        <p:txBody>
          <a:bodyPr>
            <a:normAutofit fontScale="90000"/>
          </a:bodyPr>
          <a:lstStyle/>
          <a:p>
            <a:pPr algn="ctr"/>
            <a:br>
              <a:rPr lang="es-MX" dirty="0"/>
            </a:br>
            <a:br>
              <a:rPr lang="es-MX" dirty="0"/>
            </a:br>
            <a:br>
              <a:rPr lang="es-MX" dirty="0"/>
            </a:br>
            <a:br>
              <a:rPr lang="es-MX" dirty="0"/>
            </a:br>
            <a:r>
              <a:rPr lang="es-MX" dirty="0"/>
              <a:t>EVOLUCIÓN DE LA MICROSCOPÍA DEL IAM</a:t>
            </a:r>
          </a:p>
        </p:txBody>
      </p:sp>
      <p:sp>
        <p:nvSpPr>
          <p:cNvPr id="3" name="2 CuadroTexto"/>
          <p:cNvSpPr txBox="1"/>
          <p:nvPr/>
        </p:nvSpPr>
        <p:spPr>
          <a:xfrm>
            <a:off x="1928794" y="2110079"/>
            <a:ext cx="6429420" cy="461665"/>
          </a:xfrm>
          <a:prstGeom prst="rect">
            <a:avLst/>
          </a:prstGeom>
          <a:noFill/>
        </p:spPr>
        <p:txBody>
          <a:bodyPr wrap="square" rtlCol="0">
            <a:spAutoFit/>
          </a:bodyPr>
          <a:lstStyle/>
          <a:p>
            <a:r>
              <a:rPr lang="es-MX" dirty="0"/>
              <a:t>Necrosis de coagulación e inflamación</a:t>
            </a:r>
          </a:p>
        </p:txBody>
      </p:sp>
      <p:sp>
        <p:nvSpPr>
          <p:cNvPr id="4" name="3 CuadroTexto"/>
          <p:cNvSpPr txBox="1"/>
          <p:nvPr/>
        </p:nvSpPr>
        <p:spPr>
          <a:xfrm>
            <a:off x="3143240" y="3324525"/>
            <a:ext cx="3857652" cy="461665"/>
          </a:xfrm>
          <a:prstGeom prst="rect">
            <a:avLst/>
          </a:prstGeom>
          <a:noFill/>
        </p:spPr>
        <p:txBody>
          <a:bodyPr wrap="square" rtlCol="0">
            <a:spAutoFit/>
          </a:bodyPr>
          <a:lstStyle/>
          <a:p>
            <a:r>
              <a:rPr lang="es-MX" dirty="0"/>
              <a:t>Tejido de granulación</a:t>
            </a:r>
          </a:p>
        </p:txBody>
      </p:sp>
      <p:sp>
        <p:nvSpPr>
          <p:cNvPr id="5" name="4 CuadroTexto"/>
          <p:cNvSpPr txBox="1"/>
          <p:nvPr/>
        </p:nvSpPr>
        <p:spPr>
          <a:xfrm>
            <a:off x="214282" y="4538971"/>
            <a:ext cx="9144000" cy="461665"/>
          </a:xfrm>
          <a:prstGeom prst="rect">
            <a:avLst/>
          </a:prstGeom>
          <a:noFill/>
        </p:spPr>
        <p:txBody>
          <a:bodyPr wrap="square" rtlCol="0">
            <a:spAutoFit/>
          </a:bodyPr>
          <a:lstStyle/>
          <a:p>
            <a:r>
              <a:rPr lang="es-MX" dirty="0"/>
              <a:t>Reabsorción de detritus necróticos y estenosis </a:t>
            </a:r>
            <a:r>
              <a:rPr lang="es-MX" dirty="0" err="1"/>
              <a:t>microvasculatura</a:t>
            </a:r>
            <a:endParaRPr lang="es-MX" dirty="0"/>
          </a:p>
        </p:txBody>
      </p:sp>
      <p:sp>
        <p:nvSpPr>
          <p:cNvPr id="6" name="5 CuadroTexto"/>
          <p:cNvSpPr txBox="1"/>
          <p:nvPr/>
        </p:nvSpPr>
        <p:spPr>
          <a:xfrm>
            <a:off x="2500298" y="5967731"/>
            <a:ext cx="4929254" cy="461665"/>
          </a:xfrm>
          <a:prstGeom prst="rect">
            <a:avLst/>
          </a:prstGeom>
          <a:noFill/>
        </p:spPr>
        <p:txBody>
          <a:bodyPr wrap="square" rtlCol="0">
            <a:spAutoFit/>
          </a:bodyPr>
          <a:lstStyle/>
          <a:p>
            <a:r>
              <a:rPr lang="es-MX" dirty="0"/>
              <a:t>Organización del tejido </a:t>
            </a:r>
            <a:r>
              <a:rPr lang="es-MX" dirty="0" err="1"/>
              <a:t>cicatrizal</a:t>
            </a:r>
            <a:endParaRPr lang="es-MX" dirty="0"/>
          </a:p>
        </p:txBody>
      </p:sp>
      <p:sp>
        <p:nvSpPr>
          <p:cNvPr id="7" name="6 Flecha abajo"/>
          <p:cNvSpPr/>
          <p:nvPr/>
        </p:nvSpPr>
        <p:spPr>
          <a:xfrm>
            <a:off x="4286248" y="2643182"/>
            <a:ext cx="428628" cy="642942"/>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Flecha abajo"/>
          <p:cNvSpPr/>
          <p:nvPr/>
        </p:nvSpPr>
        <p:spPr>
          <a:xfrm>
            <a:off x="4357686" y="4000504"/>
            <a:ext cx="357190" cy="500066"/>
          </a:xfrm>
          <a:prstGeom prst="down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Flecha abajo"/>
          <p:cNvSpPr/>
          <p:nvPr/>
        </p:nvSpPr>
        <p:spPr>
          <a:xfrm>
            <a:off x="4357686" y="5214950"/>
            <a:ext cx="357190" cy="428628"/>
          </a:xfrm>
          <a:prstGeom prst="down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s-ES_tradnl" b="1">
                <a:solidFill>
                  <a:schemeClr val="tx1"/>
                </a:solidFill>
                <a:latin typeface="Tempus Sans ITC" pitchFamily="82" charset="0"/>
              </a:rPr>
              <a:t>CAUSAS DE ESTENOSIS</a:t>
            </a:r>
            <a:endParaRPr lang="es-ES" b="1">
              <a:solidFill>
                <a:schemeClr val="tx1"/>
              </a:solidFill>
              <a:latin typeface="Tempus Sans ITC" pitchFamily="82" charset="0"/>
            </a:endParaRPr>
          </a:p>
        </p:txBody>
      </p:sp>
      <p:sp>
        <p:nvSpPr>
          <p:cNvPr id="8195" name="Rectangle 3"/>
          <p:cNvSpPr>
            <a:spLocks noGrp="1" noChangeArrowheads="1"/>
          </p:cNvSpPr>
          <p:nvPr>
            <p:ph idx="1"/>
          </p:nvPr>
        </p:nvSpPr>
        <p:spPr/>
        <p:txBody>
          <a:bodyPr/>
          <a:lstStyle/>
          <a:p>
            <a:pPr eaLnBrk="1" hangingPunct="1">
              <a:lnSpc>
                <a:spcPct val="90000"/>
              </a:lnSpc>
            </a:pPr>
            <a:r>
              <a:rPr lang="es-ES_tradnl" sz="2800" b="1" dirty="0">
                <a:solidFill>
                  <a:srgbClr val="FFFF00"/>
                </a:solidFill>
                <a:latin typeface="Tempus Sans ITC" pitchFamily="82" charset="0"/>
              </a:rPr>
              <a:t>90%  = ATEROESCLEROSIS</a:t>
            </a:r>
          </a:p>
          <a:p>
            <a:pPr eaLnBrk="1" hangingPunct="1">
              <a:lnSpc>
                <a:spcPct val="90000"/>
              </a:lnSpc>
            </a:pPr>
            <a:r>
              <a:rPr lang="es-ES_tradnl" sz="2800" b="1" dirty="0">
                <a:solidFill>
                  <a:srgbClr val="FFFF00"/>
                </a:solidFill>
                <a:latin typeface="Tempus Sans ITC" pitchFamily="82" charset="0"/>
              </a:rPr>
              <a:t>10%:</a:t>
            </a:r>
          </a:p>
          <a:p>
            <a:pPr lvl="1" eaLnBrk="1" hangingPunct="1">
              <a:lnSpc>
                <a:spcPct val="90000"/>
              </a:lnSpc>
            </a:pPr>
            <a:r>
              <a:rPr lang="es-ES_tradnl" b="1" dirty="0">
                <a:solidFill>
                  <a:srgbClr val="FFFF00"/>
                </a:solidFill>
                <a:latin typeface="Tempus Sans ITC" pitchFamily="82" charset="0"/>
              </a:rPr>
              <a:t>COCAÍNA</a:t>
            </a:r>
          </a:p>
          <a:p>
            <a:pPr lvl="1" eaLnBrk="1" hangingPunct="1">
              <a:lnSpc>
                <a:spcPct val="90000"/>
              </a:lnSpc>
            </a:pPr>
            <a:r>
              <a:rPr lang="es-ES_tradnl" b="1" dirty="0">
                <a:solidFill>
                  <a:srgbClr val="FFFF00"/>
                </a:solidFill>
                <a:latin typeface="Tempus Sans ITC" pitchFamily="82" charset="0"/>
              </a:rPr>
              <a:t>ESPASMO CORONARIO</a:t>
            </a:r>
          </a:p>
          <a:p>
            <a:pPr lvl="1" eaLnBrk="1" hangingPunct="1">
              <a:lnSpc>
                <a:spcPct val="90000"/>
              </a:lnSpc>
            </a:pPr>
            <a:r>
              <a:rPr lang="es-ES_tradnl" b="1" dirty="0">
                <a:solidFill>
                  <a:srgbClr val="FFFF00"/>
                </a:solidFill>
                <a:latin typeface="Tempus Sans ITC" pitchFamily="82" charset="0"/>
              </a:rPr>
              <a:t>VASCULITIS</a:t>
            </a:r>
          </a:p>
          <a:p>
            <a:pPr lvl="1" eaLnBrk="1" hangingPunct="1">
              <a:lnSpc>
                <a:spcPct val="90000"/>
              </a:lnSpc>
            </a:pPr>
            <a:r>
              <a:rPr lang="es-ES_tradnl" b="1" dirty="0">
                <a:solidFill>
                  <a:srgbClr val="FFFF00"/>
                </a:solidFill>
                <a:latin typeface="Tempus Sans ITC" pitchFamily="82" charset="0"/>
              </a:rPr>
              <a:t>ANEURISMA MICÓTICO</a:t>
            </a:r>
          </a:p>
          <a:p>
            <a:pPr lvl="1" eaLnBrk="1" hangingPunct="1">
              <a:lnSpc>
                <a:spcPct val="90000"/>
              </a:lnSpc>
            </a:pPr>
            <a:r>
              <a:rPr lang="es-ES_tradnl" b="1" dirty="0">
                <a:solidFill>
                  <a:srgbClr val="FFFF00"/>
                </a:solidFill>
                <a:latin typeface="Tempus Sans ITC" pitchFamily="82" charset="0"/>
              </a:rPr>
              <a:t>EMBOLIA (ENDOCARDITIS BACTERIANA)</a:t>
            </a:r>
          </a:p>
          <a:p>
            <a:pPr lvl="1" eaLnBrk="1" hangingPunct="1">
              <a:lnSpc>
                <a:spcPct val="90000"/>
              </a:lnSpc>
            </a:pPr>
            <a:r>
              <a:rPr lang="es-ES_tradnl" b="1" dirty="0">
                <a:solidFill>
                  <a:srgbClr val="FFFF00"/>
                </a:solidFill>
                <a:latin typeface="Tempus Sans ITC" pitchFamily="82" charset="0"/>
              </a:rPr>
              <a:t>SIFILIS (AORTITIS SIFILÍTICA)</a:t>
            </a:r>
          </a:p>
          <a:p>
            <a:pPr lvl="1" eaLnBrk="1" hangingPunct="1">
              <a:lnSpc>
                <a:spcPct val="90000"/>
              </a:lnSpc>
            </a:pPr>
            <a:r>
              <a:rPr lang="es-ES_tradnl" b="1" dirty="0">
                <a:solidFill>
                  <a:srgbClr val="FFFF00"/>
                </a:solidFill>
                <a:latin typeface="Tempus Sans ITC" pitchFamily="82" charset="0"/>
              </a:rPr>
              <a:t>HEMATOMA O “ANEURISMA” DISECANTE DE LA AORTA (DAÑO DEL OSTIUM CORONARIO)</a:t>
            </a:r>
            <a:endParaRPr lang="es-ES" b="1" dirty="0">
              <a:solidFill>
                <a:srgbClr val="FFFF00"/>
              </a:solidFill>
              <a:latin typeface="Tempus Sans ITC" pitchFamily="8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58763" y="381000"/>
            <a:ext cx="8885237" cy="1155700"/>
          </a:xfrm>
        </p:spPr>
        <p:txBody>
          <a:bodyPr/>
          <a:lstStyle/>
          <a:p>
            <a:pPr eaLnBrk="1" hangingPunct="1"/>
            <a:r>
              <a:rPr lang="es-ES_tradnl" b="1" dirty="0">
                <a:solidFill>
                  <a:schemeClr val="tx1"/>
                </a:solidFill>
                <a:latin typeface="Tempus Sans ITC" pitchFamily="82" charset="0"/>
              </a:rPr>
              <a:t>COMPLICACIONES DEL IAM</a:t>
            </a:r>
            <a:endParaRPr lang="es-ES" b="1" dirty="0">
              <a:solidFill>
                <a:schemeClr val="tx1"/>
              </a:solidFill>
              <a:latin typeface="Tempus Sans ITC" pitchFamily="82" charset="0"/>
            </a:endParaRPr>
          </a:p>
        </p:txBody>
      </p:sp>
      <p:sp>
        <p:nvSpPr>
          <p:cNvPr id="49155" name="Rectangle 4"/>
          <p:cNvSpPr>
            <a:spLocks noGrp="1" noChangeArrowheads="1"/>
          </p:cNvSpPr>
          <p:nvPr>
            <p:ph idx="1"/>
          </p:nvPr>
        </p:nvSpPr>
        <p:spPr/>
        <p:txBody>
          <a:bodyPr/>
          <a:lstStyle/>
          <a:p>
            <a:pPr eaLnBrk="1" hangingPunct="1"/>
            <a:r>
              <a:rPr lang="es-ES_tradnl" b="1">
                <a:solidFill>
                  <a:srgbClr val="FFFF00"/>
                </a:solidFill>
                <a:latin typeface="Tempus Sans ITC" pitchFamily="82" charset="0"/>
              </a:rPr>
              <a:t>TROMBOSIS PARIETAL</a:t>
            </a:r>
          </a:p>
          <a:p>
            <a:pPr eaLnBrk="1" hangingPunct="1"/>
            <a:r>
              <a:rPr lang="es-ES_tradnl" b="1">
                <a:solidFill>
                  <a:srgbClr val="FFFF00"/>
                </a:solidFill>
                <a:latin typeface="Tempus Sans ITC" pitchFamily="82" charset="0"/>
              </a:rPr>
              <a:t>ANEURISMA VENTRICULAR</a:t>
            </a:r>
          </a:p>
          <a:p>
            <a:pPr eaLnBrk="1" hangingPunct="1"/>
            <a:r>
              <a:rPr lang="es-ES_tradnl" b="1">
                <a:solidFill>
                  <a:srgbClr val="FFFF00"/>
                </a:solidFill>
                <a:latin typeface="Tempus Sans ITC" pitchFamily="82" charset="0"/>
              </a:rPr>
              <a:t>ROTURA CARDÍACA</a:t>
            </a:r>
          </a:p>
          <a:p>
            <a:pPr eaLnBrk="1" hangingPunct="1"/>
            <a:r>
              <a:rPr lang="es-ES_tradnl" b="1">
                <a:solidFill>
                  <a:srgbClr val="FFFF00"/>
                </a:solidFill>
                <a:latin typeface="Tempus Sans ITC" pitchFamily="82" charset="0"/>
              </a:rPr>
              <a:t>BLOQUEO AURÍCULOVENTRICULAR</a:t>
            </a:r>
          </a:p>
          <a:p>
            <a:pPr eaLnBrk="1" hangingPunct="1"/>
            <a:r>
              <a:rPr lang="es-ES_tradnl" b="1">
                <a:solidFill>
                  <a:srgbClr val="FFFF00"/>
                </a:solidFill>
                <a:latin typeface="Tempus Sans ITC" pitchFamily="82" charset="0"/>
              </a:rPr>
              <a:t>EXTENSIÓN DEL INFARTO O “REINFARTO”</a:t>
            </a:r>
          </a:p>
          <a:p>
            <a:pPr eaLnBrk="1" hangingPunct="1"/>
            <a:r>
              <a:rPr lang="es-ES_tradnl" b="1">
                <a:solidFill>
                  <a:srgbClr val="FFFF00"/>
                </a:solidFill>
                <a:latin typeface="Tempus Sans ITC" pitchFamily="82" charset="0"/>
              </a:rPr>
              <a:t>INSUFICIENCIA CARDÍACA CONGESTIVA CON EAP</a:t>
            </a:r>
            <a:endParaRPr lang="es-ES" b="1">
              <a:solidFill>
                <a:srgbClr val="FFFF00"/>
              </a:solidFill>
              <a:latin typeface="Tempus Sans ITC" pitchFamily="8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9814"/>
            <a:ext cx="9144000" cy="5914030"/>
          </a:xfrm>
          <a:prstGeom prst="rect">
            <a:avLst/>
          </a:prstGeom>
        </p:spPr>
      </p:pic>
    </p:spTree>
    <p:extLst>
      <p:ext uri="{BB962C8B-B14F-4D97-AF65-F5344CB8AC3E}">
        <p14:creationId xmlns:p14="http://schemas.microsoft.com/office/powerpoint/2010/main" val="3306445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827584" y="12371"/>
            <a:ext cx="7569200" cy="641350"/>
          </a:xfrm>
          <a:prstGeom prst="rect">
            <a:avLst/>
          </a:prstGeom>
          <a:noFill/>
          <a:ln w="9525">
            <a:noFill/>
            <a:miter lim="800000"/>
            <a:headEnd/>
            <a:tailEnd/>
          </a:ln>
        </p:spPr>
        <p:txBody>
          <a:bodyPr wrap="none">
            <a:spAutoFit/>
          </a:bodyPr>
          <a:lstStyle/>
          <a:p>
            <a:pPr eaLnBrk="0" hangingPunct="0"/>
            <a:r>
              <a:rPr lang="es-MX" sz="3600" b="1">
                <a:solidFill>
                  <a:srgbClr val="FFFF00"/>
                </a:solidFill>
                <a:latin typeface="Tempus Sans ITC" pitchFamily="82" charset="0"/>
              </a:rPr>
              <a:t>Complicaciones del infarto miocárdico</a:t>
            </a:r>
            <a:endParaRPr lang="es-ES" sz="3600" b="1">
              <a:solidFill>
                <a:srgbClr val="FFFF00"/>
              </a:solidFill>
              <a:latin typeface="Tempus Sans ITC" pitchFamily="82" charset="0"/>
            </a:endParaRPr>
          </a:p>
        </p:txBody>
      </p:sp>
      <p:pic>
        <p:nvPicPr>
          <p:cNvPr id="50186" name="Picture 4" descr="iam complic ruptura miocardica"/>
          <p:cNvPicPr>
            <a:picLocks noChangeAspect="1" noChangeArrowheads="1"/>
          </p:cNvPicPr>
          <p:nvPr/>
        </p:nvPicPr>
        <p:blipFill>
          <a:blip r:embed="rId3" cstate="print"/>
          <a:srcRect/>
          <a:stretch>
            <a:fillRect/>
          </a:stretch>
        </p:blipFill>
        <p:spPr bwMode="auto">
          <a:xfrm>
            <a:off x="467544" y="692696"/>
            <a:ext cx="2383791" cy="3587489"/>
          </a:xfrm>
          <a:prstGeom prst="rect">
            <a:avLst/>
          </a:prstGeom>
          <a:noFill/>
          <a:ln w="9525">
            <a:noFill/>
            <a:miter lim="800000"/>
            <a:headEnd/>
            <a:tailEnd/>
          </a:ln>
        </p:spPr>
      </p:pic>
      <p:sp>
        <p:nvSpPr>
          <p:cNvPr id="50187" name="Text Box 5"/>
          <p:cNvSpPr txBox="1">
            <a:spLocks noChangeArrowheads="1"/>
          </p:cNvSpPr>
          <p:nvPr/>
        </p:nvSpPr>
        <p:spPr bwMode="auto">
          <a:xfrm>
            <a:off x="251520" y="4221088"/>
            <a:ext cx="2738246" cy="523220"/>
          </a:xfrm>
          <a:prstGeom prst="rect">
            <a:avLst/>
          </a:prstGeom>
          <a:noFill/>
          <a:ln w="9525">
            <a:noFill/>
            <a:miter lim="800000"/>
            <a:headEnd/>
            <a:tailEnd/>
          </a:ln>
        </p:spPr>
        <p:txBody>
          <a:bodyPr wrap="square">
            <a:spAutoFit/>
          </a:bodyPr>
          <a:lstStyle/>
          <a:p>
            <a:pPr eaLnBrk="0" hangingPunct="0"/>
            <a:r>
              <a:rPr lang="es-MX" sz="1400" b="1" dirty="0">
                <a:latin typeface="Verdana" pitchFamily="34" charset="0"/>
              </a:rPr>
              <a:t>Rotura miocárdica </a:t>
            </a:r>
          </a:p>
          <a:p>
            <a:pPr eaLnBrk="0" hangingPunct="0"/>
            <a:r>
              <a:rPr lang="es-MX" sz="1400" b="1" dirty="0">
                <a:latin typeface="Verdana" pitchFamily="34" charset="0"/>
              </a:rPr>
              <a:t>con hemopericardio</a:t>
            </a:r>
            <a:endParaRPr lang="es-ES" sz="1400" b="1" dirty="0">
              <a:latin typeface="Verdana" pitchFamily="34" charset="0"/>
            </a:endParaRPr>
          </a:p>
        </p:txBody>
      </p:sp>
      <p:pic>
        <p:nvPicPr>
          <p:cNvPr id="50184" name="Picture 7" descr="iam ruptura pared macro"/>
          <p:cNvPicPr>
            <a:picLocks noChangeAspect="1" noChangeArrowheads="1"/>
          </p:cNvPicPr>
          <p:nvPr/>
        </p:nvPicPr>
        <p:blipFill>
          <a:blip r:embed="rId4" cstate="print"/>
          <a:srcRect/>
          <a:stretch>
            <a:fillRect/>
          </a:stretch>
        </p:blipFill>
        <p:spPr bwMode="auto">
          <a:xfrm>
            <a:off x="3419872" y="764704"/>
            <a:ext cx="3070856" cy="1869926"/>
          </a:xfrm>
          <a:prstGeom prst="rect">
            <a:avLst/>
          </a:prstGeom>
          <a:noFill/>
          <a:ln w="9525">
            <a:noFill/>
            <a:miter lim="800000"/>
            <a:headEnd/>
            <a:tailEnd/>
          </a:ln>
        </p:spPr>
      </p:pic>
      <p:sp>
        <p:nvSpPr>
          <p:cNvPr id="50185" name="Text Box 8"/>
          <p:cNvSpPr txBox="1">
            <a:spLocks noChangeArrowheads="1"/>
          </p:cNvSpPr>
          <p:nvPr/>
        </p:nvSpPr>
        <p:spPr bwMode="auto">
          <a:xfrm>
            <a:off x="5013124" y="762422"/>
            <a:ext cx="2223172" cy="319450"/>
          </a:xfrm>
          <a:prstGeom prst="rect">
            <a:avLst/>
          </a:prstGeom>
          <a:noFill/>
          <a:ln w="9525">
            <a:noFill/>
            <a:miter lim="800000"/>
            <a:headEnd/>
            <a:tailEnd/>
          </a:ln>
        </p:spPr>
        <p:txBody>
          <a:bodyPr wrap="none">
            <a:spAutoFit/>
          </a:bodyPr>
          <a:lstStyle/>
          <a:p>
            <a:pPr eaLnBrk="0" hangingPunct="0"/>
            <a:r>
              <a:rPr lang="es-MX" sz="1800" b="1" dirty="0">
                <a:latin typeface="Verdana" pitchFamily="34" charset="0"/>
              </a:rPr>
              <a:t>Rotura miocárdica</a:t>
            </a:r>
            <a:endParaRPr lang="es-ES" sz="1800" b="1" dirty="0">
              <a:latin typeface="Verdana" pitchFamily="34" charset="0"/>
            </a:endParaRPr>
          </a:p>
        </p:txBody>
      </p:sp>
      <p:pic>
        <p:nvPicPr>
          <p:cNvPr id="50182" name="Picture 10" descr="iam complic aneurisma"/>
          <p:cNvPicPr>
            <a:picLocks noChangeAspect="1" noChangeArrowheads="1"/>
          </p:cNvPicPr>
          <p:nvPr/>
        </p:nvPicPr>
        <p:blipFill>
          <a:blip r:embed="rId5" cstate="print"/>
          <a:srcRect/>
          <a:stretch>
            <a:fillRect/>
          </a:stretch>
        </p:blipFill>
        <p:spPr bwMode="auto">
          <a:xfrm>
            <a:off x="539552" y="4797152"/>
            <a:ext cx="3138423" cy="2060848"/>
          </a:xfrm>
          <a:prstGeom prst="rect">
            <a:avLst/>
          </a:prstGeom>
          <a:noFill/>
          <a:ln w="9525">
            <a:noFill/>
            <a:miter lim="800000"/>
            <a:headEnd/>
            <a:tailEnd/>
          </a:ln>
        </p:spPr>
      </p:pic>
      <p:sp>
        <p:nvSpPr>
          <p:cNvPr id="50183" name="Text Box 11"/>
          <p:cNvSpPr txBox="1">
            <a:spLocks noChangeArrowheads="1"/>
          </p:cNvSpPr>
          <p:nvPr/>
        </p:nvSpPr>
        <p:spPr bwMode="auto">
          <a:xfrm>
            <a:off x="3203848" y="6201698"/>
            <a:ext cx="2392559" cy="646331"/>
          </a:xfrm>
          <a:prstGeom prst="rect">
            <a:avLst/>
          </a:prstGeom>
          <a:noFill/>
          <a:ln w="9525">
            <a:noFill/>
            <a:miter lim="800000"/>
            <a:headEnd/>
            <a:tailEnd/>
          </a:ln>
        </p:spPr>
        <p:txBody>
          <a:bodyPr wrap="square">
            <a:spAutoFit/>
          </a:bodyPr>
          <a:lstStyle/>
          <a:p>
            <a:pPr eaLnBrk="0" hangingPunct="0"/>
            <a:r>
              <a:rPr lang="es-MX" sz="1800" b="1" dirty="0">
                <a:latin typeface="Verdana" pitchFamily="34" charset="0"/>
              </a:rPr>
              <a:t>Dilatación aneurismática</a:t>
            </a:r>
            <a:endParaRPr lang="es-ES" sz="1800" b="1" dirty="0">
              <a:latin typeface="Verdana" pitchFamily="34" charset="0"/>
            </a:endParaRPr>
          </a:p>
        </p:txBody>
      </p:sp>
      <p:pic>
        <p:nvPicPr>
          <p:cNvPr id="2" name="Imagen 1"/>
          <p:cNvPicPr>
            <a:picLocks noChangeAspect="1"/>
          </p:cNvPicPr>
          <p:nvPr/>
        </p:nvPicPr>
        <p:blipFill>
          <a:blip r:embed="rId6"/>
          <a:stretch>
            <a:fillRect/>
          </a:stretch>
        </p:blipFill>
        <p:spPr>
          <a:xfrm>
            <a:off x="4211960" y="2780928"/>
            <a:ext cx="3996060" cy="2761126"/>
          </a:xfrm>
          <a:prstGeom prst="rect">
            <a:avLst/>
          </a:prstGeom>
        </p:spPr>
      </p:pic>
      <p:sp>
        <p:nvSpPr>
          <p:cNvPr id="3" name="CuadroTexto 2"/>
          <p:cNvSpPr txBox="1"/>
          <p:nvPr/>
        </p:nvSpPr>
        <p:spPr>
          <a:xfrm>
            <a:off x="5580112" y="5517232"/>
            <a:ext cx="2558250" cy="369332"/>
          </a:xfrm>
          <a:prstGeom prst="rect">
            <a:avLst/>
          </a:prstGeom>
          <a:noFill/>
        </p:spPr>
        <p:txBody>
          <a:bodyPr wrap="none" rtlCol="0">
            <a:spAutoFit/>
          </a:bodyPr>
          <a:lstStyle/>
          <a:p>
            <a:r>
              <a:rPr lang="es-ES" sz="1800" dirty="0"/>
              <a:t>Rotura músculo papilar</a:t>
            </a:r>
          </a:p>
        </p:txBody>
      </p:sp>
    </p:spTree>
  </p:cSld>
  <p:clrMapOvr>
    <a:masterClrMapping/>
  </p:clrMapOvr>
  <p:transition>
    <p:cover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sz="7200" b="1" dirty="0">
                <a:solidFill>
                  <a:schemeClr val="tx1"/>
                </a:solidFill>
              </a:rPr>
              <a:t>PERICARDIO</a:t>
            </a:r>
          </a:p>
        </p:txBody>
      </p:sp>
      <p:sp>
        <p:nvSpPr>
          <p:cNvPr id="125955" name="Rectangle 3"/>
          <p:cNvSpPr>
            <a:spLocks noGrp="1" noChangeArrowheads="1"/>
          </p:cNvSpPr>
          <p:nvPr>
            <p:ph type="body" idx="1"/>
          </p:nvPr>
        </p:nvSpPr>
        <p:spPr>
          <a:xfrm>
            <a:off x="179512" y="908720"/>
            <a:ext cx="8456613" cy="5400600"/>
          </a:xfrm>
        </p:spPr>
        <p:txBody>
          <a:bodyPr/>
          <a:lstStyle/>
          <a:p>
            <a:pPr eaLnBrk="1" hangingPunct="1"/>
            <a:endParaRPr lang="en-US" b="1" dirty="0">
              <a:solidFill>
                <a:schemeClr val="accent5">
                  <a:lumMod val="40000"/>
                  <a:lumOff val="60000"/>
                </a:schemeClr>
              </a:solidFill>
            </a:endParaRPr>
          </a:p>
          <a:p>
            <a:pPr eaLnBrk="1" hangingPunct="1"/>
            <a:endParaRPr lang="en-US" b="1" dirty="0">
              <a:solidFill>
                <a:schemeClr val="accent5">
                  <a:lumMod val="40000"/>
                  <a:lumOff val="60000"/>
                </a:schemeClr>
              </a:solidFill>
            </a:endParaRPr>
          </a:p>
          <a:p>
            <a:pPr eaLnBrk="1" hangingPunct="1"/>
            <a:r>
              <a:rPr lang="en-US" b="1" dirty="0" err="1">
                <a:solidFill>
                  <a:schemeClr val="accent5">
                    <a:lumMod val="40000"/>
                    <a:lumOff val="60000"/>
                  </a:schemeClr>
                </a:solidFill>
              </a:rPr>
              <a:t>Normalmente</a:t>
            </a:r>
            <a:r>
              <a:rPr lang="en-US" b="1" dirty="0">
                <a:solidFill>
                  <a:schemeClr val="accent5">
                    <a:lumMod val="40000"/>
                    <a:lumOff val="60000"/>
                  </a:schemeClr>
                </a:solidFill>
              </a:rPr>
              <a:t> 30-50 ml </a:t>
            </a:r>
            <a:r>
              <a:rPr lang="en-US" b="1" dirty="0" err="1">
                <a:solidFill>
                  <a:schemeClr val="accent5">
                    <a:lumMod val="40000"/>
                    <a:lumOff val="60000"/>
                  </a:schemeClr>
                </a:solidFill>
              </a:rPr>
              <a:t>líquido</a:t>
            </a:r>
            <a:r>
              <a:rPr lang="en-US" b="1" dirty="0">
                <a:solidFill>
                  <a:schemeClr val="accent5">
                    <a:lumMod val="40000"/>
                    <a:lumOff val="60000"/>
                  </a:schemeClr>
                </a:solidFill>
              </a:rPr>
              <a:t> </a:t>
            </a:r>
            <a:r>
              <a:rPr lang="en-US" b="1" dirty="0" err="1">
                <a:solidFill>
                  <a:schemeClr val="accent5">
                    <a:lumMod val="40000"/>
                    <a:lumOff val="60000"/>
                  </a:schemeClr>
                </a:solidFill>
              </a:rPr>
              <a:t>claro</a:t>
            </a:r>
            <a:r>
              <a:rPr lang="en-US" b="1" dirty="0">
                <a:solidFill>
                  <a:schemeClr val="accent5">
                    <a:lumMod val="40000"/>
                    <a:lumOff val="60000"/>
                  </a:schemeClr>
                </a:solidFill>
              </a:rPr>
              <a:t> </a:t>
            </a:r>
            <a:r>
              <a:rPr lang="en-US" b="1" dirty="0" err="1">
                <a:solidFill>
                  <a:schemeClr val="accent5">
                    <a:lumMod val="40000"/>
                    <a:lumOff val="60000"/>
                  </a:schemeClr>
                </a:solidFill>
              </a:rPr>
              <a:t>seroso</a:t>
            </a:r>
            <a:endParaRPr lang="en-US" b="1" dirty="0">
              <a:solidFill>
                <a:schemeClr val="accent5">
                  <a:lumMod val="40000"/>
                  <a:lumOff val="60000"/>
                </a:schemeClr>
              </a:solidFill>
            </a:endParaRPr>
          </a:p>
          <a:p>
            <a:pPr lvl="1" eaLnBrk="1" hangingPunct="1"/>
            <a:r>
              <a:rPr lang="en-US" b="1" dirty="0">
                <a:solidFill>
                  <a:schemeClr val="accent5">
                    <a:lumMod val="40000"/>
                    <a:lumOff val="60000"/>
                  </a:schemeClr>
                </a:solidFill>
              </a:rPr>
              <a:t>Visceral (</a:t>
            </a:r>
            <a:r>
              <a:rPr lang="en-US" b="1" dirty="0" err="1">
                <a:solidFill>
                  <a:schemeClr val="accent5">
                    <a:lumMod val="40000"/>
                    <a:lumOff val="60000"/>
                  </a:schemeClr>
                </a:solidFill>
              </a:rPr>
              <a:t>epicardio</a:t>
            </a:r>
            <a:r>
              <a:rPr lang="en-US" b="1" dirty="0">
                <a:solidFill>
                  <a:schemeClr val="accent5">
                    <a:lumMod val="40000"/>
                    <a:lumOff val="60000"/>
                  </a:schemeClr>
                </a:solidFill>
              </a:rPr>
              <a:t>)</a:t>
            </a:r>
          </a:p>
          <a:p>
            <a:pPr lvl="1" eaLnBrk="1" hangingPunct="1"/>
            <a:r>
              <a:rPr lang="en-US" b="1" dirty="0">
                <a:solidFill>
                  <a:schemeClr val="accent5">
                    <a:lumMod val="40000"/>
                    <a:lumOff val="60000"/>
                  </a:schemeClr>
                </a:solidFill>
              </a:rPr>
              <a:t>Parietal (</a:t>
            </a:r>
            <a:r>
              <a:rPr lang="en-US" b="1" dirty="0" err="1">
                <a:solidFill>
                  <a:schemeClr val="accent5">
                    <a:lumMod val="40000"/>
                    <a:lumOff val="60000"/>
                  </a:schemeClr>
                </a:solidFill>
              </a:rPr>
              <a:t>Pericardio</a:t>
            </a:r>
            <a:r>
              <a:rPr lang="en-US" b="1" dirty="0">
                <a:solidFill>
                  <a:schemeClr val="accent5">
                    <a:lumMod val="40000"/>
                    <a:lumOff val="60000"/>
                  </a:schemeClr>
                </a:solidFill>
              </a:rPr>
              <a:t> </a:t>
            </a:r>
            <a:r>
              <a:rPr lang="en-US" b="1" dirty="0" err="1">
                <a:solidFill>
                  <a:schemeClr val="accent5">
                    <a:lumMod val="40000"/>
                    <a:lumOff val="60000"/>
                  </a:schemeClr>
                </a:solidFill>
              </a:rPr>
              <a:t>fibroso</a:t>
            </a:r>
            <a:r>
              <a:rPr lang="en-US" b="1" dirty="0">
                <a:solidFill>
                  <a:schemeClr val="accent5">
                    <a:lumMod val="40000"/>
                    <a:lumOff val="60000"/>
                  </a:schemeClr>
                </a:solidFill>
              </a:rPr>
              <a:t>)</a:t>
            </a:r>
          </a:p>
          <a:p>
            <a:pPr lvl="1" eaLnBrk="1" hangingPunct="1"/>
            <a:endParaRPr lang="en-US" b="1" dirty="0">
              <a:solidFill>
                <a:schemeClr val="accent5">
                  <a:lumMod val="40000"/>
                  <a:lumOff val="60000"/>
                </a:schemeClr>
              </a:solidFill>
            </a:endParaRPr>
          </a:p>
          <a:p>
            <a:pPr eaLnBrk="1" hangingPunct="1"/>
            <a:r>
              <a:rPr lang="en-US" b="1" dirty="0">
                <a:solidFill>
                  <a:schemeClr val="accent5">
                    <a:lumMod val="40000"/>
                    <a:lumOff val="60000"/>
                  </a:schemeClr>
                </a:solidFill>
              </a:rPr>
              <a:t>DERRAME PERICÁRDICO (</a:t>
            </a:r>
            <a:r>
              <a:rPr lang="en-US" b="1" dirty="0" err="1">
                <a:solidFill>
                  <a:schemeClr val="accent5">
                    <a:lumMod val="40000"/>
                    <a:lumOff val="60000"/>
                  </a:schemeClr>
                </a:solidFill>
              </a:rPr>
              <a:t>crónico</a:t>
            </a:r>
            <a:r>
              <a:rPr lang="en-US" b="1" dirty="0">
                <a:solidFill>
                  <a:schemeClr val="accent5">
                    <a:lumMod val="40000"/>
                    <a:lumOff val="60000"/>
                  </a:schemeClr>
                </a:solidFill>
              </a:rPr>
              <a:t>)</a:t>
            </a:r>
          </a:p>
          <a:p>
            <a:pPr lvl="1" eaLnBrk="1" hangingPunct="1"/>
            <a:r>
              <a:rPr lang="en-US" b="1" dirty="0">
                <a:solidFill>
                  <a:schemeClr val="accent5">
                    <a:lumMod val="40000"/>
                    <a:lumOff val="60000"/>
                  </a:schemeClr>
                </a:solidFill>
              </a:rPr>
              <a:t>Pericarditis (lo </a:t>
            </a:r>
            <a:r>
              <a:rPr lang="en-US" b="1" dirty="0" err="1">
                <a:solidFill>
                  <a:schemeClr val="accent5">
                    <a:lumMod val="40000"/>
                    <a:lumOff val="60000"/>
                  </a:schemeClr>
                </a:solidFill>
              </a:rPr>
              <a:t>más</a:t>
            </a:r>
            <a:r>
              <a:rPr lang="en-US" b="1" dirty="0">
                <a:solidFill>
                  <a:schemeClr val="accent5">
                    <a:lumMod val="40000"/>
                    <a:lumOff val="60000"/>
                  </a:schemeClr>
                </a:solidFill>
              </a:rPr>
              <a:t> </a:t>
            </a:r>
            <a:r>
              <a:rPr lang="en-US" b="1" dirty="0" err="1">
                <a:solidFill>
                  <a:schemeClr val="accent5">
                    <a:lumMod val="40000"/>
                    <a:lumOff val="60000"/>
                  </a:schemeClr>
                </a:solidFill>
              </a:rPr>
              <a:t>frecuente</a:t>
            </a:r>
            <a:r>
              <a:rPr lang="en-US" b="1" dirty="0">
                <a:solidFill>
                  <a:schemeClr val="accent5">
                    <a:lumMod val="40000"/>
                    <a:lumOff val="60000"/>
                  </a:schemeClr>
                </a:solidFill>
              </a:rPr>
              <a:t>)</a:t>
            </a:r>
          </a:p>
          <a:p>
            <a:pPr eaLnBrk="1" hangingPunct="1"/>
            <a:r>
              <a:rPr lang="en-US" b="1" dirty="0">
                <a:solidFill>
                  <a:schemeClr val="accent5">
                    <a:lumMod val="40000"/>
                    <a:lumOff val="60000"/>
                  </a:schemeClr>
                </a:solidFill>
                <a:sym typeface="Wingdings" pitchFamily="2" charset="2"/>
              </a:rPr>
              <a:t>TAPONAMIENTO (</a:t>
            </a:r>
            <a:r>
              <a:rPr lang="en-US" b="1" dirty="0" err="1">
                <a:solidFill>
                  <a:schemeClr val="accent5">
                    <a:lumMod val="40000"/>
                    <a:lumOff val="60000"/>
                  </a:schemeClr>
                </a:solidFill>
                <a:sym typeface="Wingdings" pitchFamily="2" charset="2"/>
              </a:rPr>
              <a:t>agudo</a:t>
            </a:r>
            <a:r>
              <a:rPr lang="en-US" b="1" dirty="0">
                <a:solidFill>
                  <a:schemeClr val="accent5">
                    <a:lumMod val="40000"/>
                    <a:lumOff val="60000"/>
                  </a:schemeClr>
                </a:solidFill>
                <a:sym typeface="Wingdings" pitchFamily="2" charset="2"/>
              </a:rPr>
              <a:t>)</a:t>
            </a:r>
          </a:p>
          <a:p>
            <a:pPr lvl="2" eaLnBrk="1" hangingPunct="1"/>
            <a:r>
              <a:rPr lang="en-US" b="1" dirty="0" err="1">
                <a:solidFill>
                  <a:schemeClr val="accent5">
                    <a:lumMod val="40000"/>
                    <a:lumOff val="60000"/>
                  </a:schemeClr>
                </a:solidFill>
              </a:rPr>
              <a:t>Rotura</a:t>
            </a:r>
            <a:r>
              <a:rPr lang="en-US" b="1" dirty="0">
                <a:solidFill>
                  <a:schemeClr val="accent5">
                    <a:lumMod val="40000"/>
                    <a:lumOff val="60000"/>
                  </a:schemeClr>
                </a:solidFill>
              </a:rPr>
              <a:t> de IM</a:t>
            </a:r>
          </a:p>
          <a:p>
            <a:pPr lvl="2" eaLnBrk="1" hangingPunct="1"/>
            <a:r>
              <a:rPr lang="en-US" b="1" dirty="0" err="1">
                <a:solidFill>
                  <a:schemeClr val="accent5">
                    <a:lumMod val="40000"/>
                    <a:lumOff val="60000"/>
                  </a:schemeClr>
                </a:solidFill>
              </a:rPr>
              <a:t>Perforación</a:t>
            </a:r>
            <a:r>
              <a:rPr lang="en-US" b="1" dirty="0">
                <a:solidFill>
                  <a:schemeClr val="accent5">
                    <a:lumMod val="40000"/>
                    <a:lumOff val="60000"/>
                  </a:schemeClr>
                </a:solidFill>
              </a:rPr>
              <a:t> </a:t>
            </a:r>
            <a:r>
              <a:rPr lang="en-US" b="1" dirty="0" err="1">
                <a:solidFill>
                  <a:schemeClr val="accent5">
                    <a:lumMod val="40000"/>
                    <a:lumOff val="60000"/>
                  </a:schemeClr>
                </a:solidFill>
              </a:rPr>
              <a:t>traumática</a:t>
            </a:r>
            <a:endParaRPr lang="en-US" b="1" dirty="0">
              <a:solidFill>
                <a:schemeClr val="accent5">
                  <a:lumMod val="40000"/>
                  <a:lumOff val="60000"/>
                </a:schemeClr>
              </a:solidFill>
            </a:endParaRPr>
          </a:p>
          <a:p>
            <a:pPr lvl="2" eaLnBrk="1" hangingPunct="1"/>
            <a:r>
              <a:rPr lang="en-US" b="1" dirty="0">
                <a:solidFill>
                  <a:schemeClr val="accent5">
                    <a:lumMod val="40000"/>
                    <a:lumOff val="60000"/>
                  </a:schemeClr>
                </a:solidFill>
              </a:rPr>
              <a:t>Endocarditis </a:t>
            </a:r>
            <a:r>
              <a:rPr lang="en-US" b="1" dirty="0" err="1">
                <a:solidFill>
                  <a:schemeClr val="accent5">
                    <a:lumMod val="40000"/>
                    <a:lumOff val="60000"/>
                  </a:schemeClr>
                </a:solidFill>
              </a:rPr>
              <a:t>infecciosa</a:t>
            </a:r>
            <a:endParaRPr lang="en-US" b="1" dirty="0">
              <a:solidFill>
                <a:schemeClr val="accent5">
                  <a:lumMod val="40000"/>
                  <a:lumOff val="60000"/>
                </a:schemeClr>
              </a:solidFill>
            </a:endParaRPr>
          </a:p>
          <a:p>
            <a:pPr lvl="2" eaLnBrk="1" hangingPunct="1"/>
            <a:r>
              <a:rPr lang="en-US" b="1" dirty="0" err="1">
                <a:solidFill>
                  <a:schemeClr val="accent5">
                    <a:lumMod val="40000"/>
                    <a:lumOff val="60000"/>
                  </a:schemeClr>
                </a:solidFill>
              </a:rPr>
              <a:t>Rotura</a:t>
            </a:r>
            <a:r>
              <a:rPr lang="en-US" b="1" dirty="0">
                <a:solidFill>
                  <a:schemeClr val="accent5">
                    <a:lumMod val="40000"/>
                    <a:lumOff val="60000"/>
                  </a:schemeClr>
                </a:solidFill>
              </a:rPr>
              <a:t> de hematoma </a:t>
            </a:r>
            <a:r>
              <a:rPr lang="en-US" b="1" dirty="0" err="1">
                <a:solidFill>
                  <a:schemeClr val="accent5">
                    <a:lumMod val="40000"/>
                    <a:lumOff val="60000"/>
                  </a:schemeClr>
                </a:solidFill>
              </a:rPr>
              <a:t>disecante</a:t>
            </a:r>
            <a:endParaRPr lang="en-US" b="1" dirty="0">
              <a:solidFill>
                <a:schemeClr val="accent5">
                  <a:lumMod val="40000"/>
                  <a:lumOff val="60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z="8000" b="1" dirty="0">
                <a:solidFill>
                  <a:schemeClr val="tx1"/>
                </a:solidFill>
              </a:rPr>
              <a:t>PERICARDITIS</a:t>
            </a:r>
          </a:p>
        </p:txBody>
      </p:sp>
      <p:sp>
        <p:nvSpPr>
          <p:cNvPr id="126979" name="Rectangle 3"/>
          <p:cNvSpPr>
            <a:spLocks noGrp="1" noChangeArrowheads="1"/>
          </p:cNvSpPr>
          <p:nvPr>
            <p:ph type="body" idx="1"/>
          </p:nvPr>
        </p:nvSpPr>
        <p:spPr>
          <a:xfrm>
            <a:off x="457200" y="1600200"/>
            <a:ext cx="8458200" cy="4524375"/>
          </a:xfrm>
        </p:spPr>
        <p:txBody>
          <a:bodyPr/>
          <a:lstStyle/>
          <a:p>
            <a:pPr eaLnBrk="1" hangingPunct="1"/>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SEROSA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lupus,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esclerodermia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tumores</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uremia</a:t>
            </a:r>
          </a:p>
          <a:p>
            <a:pPr eaLnBrk="1" hangingPunct="1"/>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FIBRINOSA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IM (Dressler), uremia,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radiación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FR, lupus,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postoperación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cardíaca</a:t>
            </a:r>
            <a:endPar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endParaRPr>
          </a:p>
          <a:p>
            <a:pPr eaLnBrk="1" hangingPunct="1"/>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PURULENTA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infecciosa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por</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bacteriemia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o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herida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con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arma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blanca</a:t>
            </a:r>
            <a:endPar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endParaRPr>
          </a:p>
          <a:p>
            <a:pPr eaLnBrk="1" hangingPunct="1"/>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HEMORRÁGICA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NEOPLASIA, TBC</a:t>
            </a:r>
          </a:p>
          <a:p>
            <a:pPr eaLnBrk="1" hangingPunct="1"/>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CASEOSA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TBC</a:t>
            </a:r>
          </a:p>
          <a:p>
            <a:pPr eaLnBrk="1" hangingPunct="1"/>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CRÓNICA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Constrictiva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o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adhesiva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Post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cirugía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 o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postinfecciosa</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p:cNvPicPr>
            <a:picLocks noChangeAspect="1" noChangeArrowheads="1"/>
          </p:cNvPicPr>
          <p:nvPr/>
        </p:nvPicPr>
        <p:blipFill>
          <a:blip r:embed="rId3" cstate="print"/>
          <a:srcRect/>
          <a:stretch>
            <a:fillRect/>
          </a:stretch>
        </p:blipFill>
        <p:spPr bwMode="auto">
          <a:xfrm>
            <a:off x="428596" y="1857364"/>
            <a:ext cx="2916871" cy="4429132"/>
          </a:xfrm>
          <a:prstGeom prst="rect">
            <a:avLst/>
          </a:prstGeom>
          <a:noFill/>
          <a:ln w="9525">
            <a:noFill/>
            <a:miter lim="800000"/>
            <a:headEnd/>
            <a:tailEnd/>
          </a:ln>
        </p:spPr>
      </p:pic>
      <p:pic>
        <p:nvPicPr>
          <p:cNvPr id="128003" name="Picture 5"/>
          <p:cNvPicPr>
            <a:picLocks noChangeAspect="1" noChangeArrowheads="1"/>
          </p:cNvPicPr>
          <p:nvPr/>
        </p:nvPicPr>
        <p:blipFill>
          <a:blip r:embed="rId4" cstate="print"/>
          <a:srcRect/>
          <a:stretch>
            <a:fillRect/>
          </a:stretch>
        </p:blipFill>
        <p:spPr bwMode="auto">
          <a:xfrm>
            <a:off x="4286248" y="928670"/>
            <a:ext cx="3714760" cy="5572140"/>
          </a:xfrm>
          <a:prstGeom prst="rect">
            <a:avLst/>
          </a:prstGeom>
          <a:noFill/>
          <a:ln w="9525">
            <a:noFill/>
            <a:miter lim="800000"/>
            <a:headEnd/>
            <a:tailEnd/>
          </a:ln>
        </p:spPr>
      </p:pic>
      <p:sp>
        <p:nvSpPr>
          <p:cNvPr id="2" name="CuadroTexto 1"/>
          <p:cNvSpPr txBox="1"/>
          <p:nvPr/>
        </p:nvSpPr>
        <p:spPr>
          <a:xfrm>
            <a:off x="0" y="188640"/>
            <a:ext cx="3879187" cy="1200328"/>
          </a:xfrm>
          <a:prstGeom prst="rect">
            <a:avLst/>
          </a:prstGeom>
          <a:noFill/>
        </p:spPr>
        <p:txBody>
          <a:bodyPr wrap="none" rtlCol="0">
            <a:spAutoFit/>
          </a:bodyPr>
          <a:lstStyle/>
          <a:p>
            <a:r>
              <a:rPr lang="es-ES" dirty="0"/>
              <a:t>Pericarditis fibrinosa</a:t>
            </a:r>
          </a:p>
          <a:p>
            <a:r>
              <a:rPr lang="es-ES" dirty="0"/>
              <a:t>(en” pan con mantequilla”) </a:t>
            </a:r>
          </a:p>
          <a:p>
            <a:r>
              <a:rPr lang="es-ES" dirty="0"/>
              <a:t>(fiebre reumática, uremia..)</a:t>
            </a:r>
          </a:p>
        </p:txBody>
      </p:sp>
      <p:sp>
        <p:nvSpPr>
          <p:cNvPr id="3" name="CuadroTexto 2">
            <a:extLst>
              <a:ext uri="{FF2B5EF4-FFF2-40B4-BE49-F238E27FC236}">
                <a16:creationId xmlns:a16="http://schemas.microsoft.com/office/drawing/2014/main" id="{98ADFB32-C906-5D45-9269-F16DD938DF11}"/>
              </a:ext>
            </a:extLst>
          </p:cNvPr>
          <p:cNvSpPr txBox="1"/>
          <p:nvPr/>
        </p:nvSpPr>
        <p:spPr>
          <a:xfrm>
            <a:off x="5940152" y="327139"/>
            <a:ext cx="3079689" cy="461665"/>
          </a:xfrm>
          <a:prstGeom prst="rect">
            <a:avLst/>
          </a:prstGeom>
          <a:noFill/>
        </p:spPr>
        <p:txBody>
          <a:bodyPr wrap="none" rtlCol="0">
            <a:spAutoFit/>
          </a:bodyPr>
          <a:lstStyle/>
          <a:p>
            <a:r>
              <a:rPr lang="es-CL" dirty="0"/>
              <a:t>Pericarditis purulenta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s-MX" dirty="0"/>
              <a:t>TUMORES CARDÍACOS</a:t>
            </a:r>
          </a:p>
        </p:txBody>
      </p:sp>
      <p:sp>
        <p:nvSpPr>
          <p:cNvPr id="74755" name="Text Placeholder 4"/>
          <p:cNvSpPr>
            <a:spLocks noGrp="1"/>
          </p:cNvSpPr>
          <p:nvPr>
            <p:ph type="body" idx="1"/>
          </p:nvPr>
        </p:nvSpPr>
        <p:spPr>
          <a:xfrm>
            <a:off x="530225" y="2705100"/>
            <a:ext cx="7772400" cy="1509713"/>
          </a:xfrm>
        </p:spPr>
        <p:txBody>
          <a:bodyPr/>
          <a:lstStyle/>
          <a:p>
            <a:pPr eaLnBrk="1" hangingPunct="1"/>
            <a:r>
              <a:rPr lang="es-MX" dirty="0">
                <a:latin typeface="Arial" charset="0"/>
                <a:cs typeface="Arial" charset="0"/>
              </a:rPr>
              <a:t>LOS TUMORES CARDÍACOS SON RAROS.</a:t>
            </a:r>
          </a:p>
          <a:p>
            <a:pPr eaLnBrk="1" hangingPunct="1"/>
            <a:r>
              <a:rPr lang="es-MX" dirty="0">
                <a:latin typeface="Arial" charset="0"/>
                <a:cs typeface="Arial" charset="0"/>
              </a:rPr>
              <a:t>LOS TUMORES PRIMARIOS SON RAROS (LA MAYORÍA SON BENIGNOS)</a:t>
            </a:r>
          </a:p>
          <a:p>
            <a:pPr eaLnBrk="1" hangingPunct="1"/>
            <a:r>
              <a:rPr lang="es-MX" dirty="0">
                <a:latin typeface="Arial" charset="0"/>
                <a:cs typeface="Arial" charset="0"/>
              </a:rPr>
              <a:t>LAS METÁSTASIS SON MUCHO MÁS FRECUENTES (20 a 40X)</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p:txBody>
          <a:bodyPr/>
          <a:lstStyle/>
          <a:p>
            <a:pPr eaLnBrk="1" hangingPunct="1"/>
            <a:r>
              <a:rPr lang="es-MX" dirty="0"/>
              <a:t>MIXOMAS</a:t>
            </a:r>
          </a:p>
        </p:txBody>
      </p:sp>
      <p:sp>
        <p:nvSpPr>
          <p:cNvPr id="75779" name="ClipArt Placeholder 4"/>
          <p:cNvSpPr>
            <a:spLocks noGrp="1" noTextEdit="1"/>
          </p:cNvSpPr>
          <p:nvPr>
            <p:ph type="clipArt" sz="half" idx="1"/>
          </p:nvPr>
        </p:nvSpPr>
        <p:spPr>
          <a:xfrm>
            <a:off x="357188" y="2000250"/>
            <a:ext cx="3810000" cy="4114800"/>
          </a:xfrm>
        </p:spPr>
      </p:sp>
      <p:sp>
        <p:nvSpPr>
          <p:cNvPr id="75780" name="Text Placeholder 5"/>
          <p:cNvSpPr>
            <a:spLocks noGrp="1"/>
          </p:cNvSpPr>
          <p:nvPr>
            <p:ph type="body" sz="half" idx="2"/>
          </p:nvPr>
        </p:nvSpPr>
        <p:spPr>
          <a:xfrm>
            <a:off x="4214813" y="1428750"/>
            <a:ext cx="4740275" cy="4703763"/>
          </a:xfrm>
        </p:spPr>
        <p:txBody>
          <a:bodyPr/>
          <a:lstStyle/>
          <a:p>
            <a:pPr eaLnBrk="1" hangingPunct="1"/>
            <a:r>
              <a:rPr lang="es-MX" sz="2000" dirty="0">
                <a:latin typeface="Arial" charset="0"/>
                <a:cs typeface="Arial" charset="0"/>
              </a:rPr>
              <a:t>Los más frecuentes. </a:t>
            </a:r>
          </a:p>
          <a:p>
            <a:pPr eaLnBrk="1" hangingPunct="1"/>
            <a:r>
              <a:rPr lang="es-MX" sz="2000" dirty="0">
                <a:latin typeface="Arial" charset="0"/>
                <a:cs typeface="Arial" charset="0"/>
              </a:rPr>
              <a:t> Histogénesis desconocida.</a:t>
            </a:r>
          </a:p>
          <a:p>
            <a:pPr eaLnBrk="1" hangingPunct="1"/>
            <a:r>
              <a:rPr lang="es-MX" sz="2000" dirty="0">
                <a:latin typeface="Arial" charset="0"/>
                <a:cs typeface="Arial" charset="0"/>
              </a:rPr>
              <a:t>Mayoría en adultos</a:t>
            </a:r>
          </a:p>
          <a:p>
            <a:pPr eaLnBrk="1" hangingPunct="1"/>
            <a:r>
              <a:rPr lang="es-MX" sz="2000" dirty="0">
                <a:latin typeface="Arial" charset="0"/>
                <a:cs typeface="Arial" charset="0"/>
              </a:rPr>
              <a:t>Aurícula izquierda (75%)</a:t>
            </a:r>
          </a:p>
          <a:p>
            <a:pPr eaLnBrk="1" hangingPunct="1"/>
            <a:r>
              <a:rPr lang="es-MX" sz="2000" dirty="0">
                <a:latin typeface="Arial" charset="0"/>
                <a:cs typeface="Arial" charset="0"/>
              </a:rPr>
              <a:t>Sésiles o pediculados</a:t>
            </a:r>
          </a:p>
          <a:p>
            <a:pPr eaLnBrk="1" hangingPunct="1"/>
            <a:r>
              <a:rPr lang="es-MX" sz="2000" dirty="0">
                <a:latin typeface="Arial" charset="0"/>
                <a:cs typeface="Arial" charset="0"/>
              </a:rPr>
              <a:t>Gelatinosos con o sin hemorragia</a:t>
            </a:r>
          </a:p>
          <a:p>
            <a:pPr eaLnBrk="1" hangingPunct="1"/>
            <a:r>
              <a:rPr lang="es-MX" sz="2000" dirty="0">
                <a:latin typeface="Arial" charset="0"/>
                <a:cs typeface="Arial" charset="0"/>
              </a:rPr>
              <a:t>Tendencia  de fragmentos a embolizar</a:t>
            </a:r>
          </a:p>
          <a:p>
            <a:pPr eaLnBrk="1" hangingPunct="1"/>
            <a:r>
              <a:rPr lang="es-MX" sz="2000" dirty="0">
                <a:latin typeface="Arial" charset="0"/>
                <a:cs typeface="Arial" charset="0"/>
              </a:rPr>
              <a:t>Obstrucción en “valvula de esfera” de válvulas AV que causa sincope y muerte súbita</a:t>
            </a:r>
          </a:p>
          <a:p>
            <a:pPr eaLnBrk="1" hangingPunct="1"/>
            <a:r>
              <a:rPr lang="es-MX" sz="2000" dirty="0">
                <a:latin typeface="Arial" charset="0"/>
                <a:cs typeface="Arial" charset="0"/>
              </a:rPr>
              <a:t>Tratamiento quirúrgico pero pueden recidivar</a:t>
            </a:r>
          </a:p>
        </p:txBody>
      </p:sp>
      <p:pic>
        <p:nvPicPr>
          <p:cNvPr id="75781" name="Picture 2"/>
          <p:cNvPicPr>
            <a:picLocks noChangeAspect="1" noChangeArrowheads="1"/>
          </p:cNvPicPr>
          <p:nvPr/>
        </p:nvPicPr>
        <p:blipFill>
          <a:blip r:embed="rId3" cstate="print"/>
          <a:srcRect b="5845"/>
          <a:stretch>
            <a:fillRect/>
          </a:stretch>
        </p:blipFill>
        <p:spPr bwMode="auto">
          <a:xfrm>
            <a:off x="428625" y="2000250"/>
            <a:ext cx="3786188" cy="4519961"/>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p:cNvSpPr>
            <a:spLocks noGrp="1"/>
          </p:cNvSpPr>
          <p:nvPr>
            <p:ph type="title"/>
          </p:nvPr>
        </p:nvSpPr>
        <p:spPr>
          <a:xfrm>
            <a:off x="971600" y="-314596"/>
            <a:ext cx="7793037" cy="1143000"/>
          </a:xfrm>
        </p:spPr>
        <p:txBody>
          <a:bodyPr/>
          <a:lstStyle/>
          <a:p>
            <a:pPr eaLnBrk="1" hangingPunct="1"/>
            <a:r>
              <a:rPr lang="es-MX" dirty="0"/>
              <a:t>MIXOMA</a:t>
            </a:r>
          </a:p>
        </p:txBody>
      </p:sp>
      <p:sp>
        <p:nvSpPr>
          <p:cNvPr id="76804" name="Text Placeholder 5"/>
          <p:cNvSpPr>
            <a:spLocks noGrp="1"/>
          </p:cNvSpPr>
          <p:nvPr>
            <p:ph type="body" sz="half" idx="2"/>
          </p:nvPr>
        </p:nvSpPr>
        <p:spPr>
          <a:xfrm>
            <a:off x="4214813" y="1428750"/>
            <a:ext cx="4929187" cy="5168602"/>
          </a:xfrm>
        </p:spPr>
        <p:txBody>
          <a:bodyPr/>
          <a:lstStyle/>
          <a:p>
            <a:pPr eaLnBrk="1" hangingPunct="1"/>
            <a:r>
              <a:rPr lang="es-MX" sz="2000" dirty="0">
                <a:latin typeface="Arial" charset="0"/>
                <a:cs typeface="Arial" charset="0"/>
              </a:rPr>
              <a:t>Mayoría esporádicos , algunos  (10%)asociados al Complejo de </a:t>
            </a:r>
            <a:r>
              <a:rPr lang="es-MX" sz="2000" dirty="0" err="1">
                <a:latin typeface="Arial" charset="0"/>
                <a:cs typeface="Arial" charset="0"/>
              </a:rPr>
              <a:t>Carney</a:t>
            </a:r>
            <a:r>
              <a:rPr lang="es-MX" sz="2000" dirty="0">
                <a:latin typeface="Arial" charset="0"/>
                <a:cs typeface="Arial" charset="0"/>
              </a:rPr>
              <a:t>:</a:t>
            </a:r>
          </a:p>
          <a:p>
            <a:pPr lvl="1" eaLnBrk="1" hangingPunct="1"/>
            <a:r>
              <a:rPr lang="es-MX" sz="1800" dirty="0" err="1">
                <a:latin typeface="Arial" charset="0"/>
                <a:cs typeface="Arial" charset="0"/>
              </a:rPr>
              <a:t>Autosómico</a:t>
            </a:r>
            <a:r>
              <a:rPr lang="es-MX" sz="1800" dirty="0">
                <a:latin typeface="Arial" charset="0"/>
                <a:cs typeface="Arial" charset="0"/>
              </a:rPr>
              <a:t> dominante</a:t>
            </a:r>
          </a:p>
          <a:p>
            <a:pPr lvl="1" eaLnBrk="1" hangingPunct="1"/>
            <a:r>
              <a:rPr lang="es-MX" sz="1800" dirty="0" err="1">
                <a:latin typeface="Arial" charset="0"/>
                <a:cs typeface="Arial" charset="0"/>
              </a:rPr>
              <a:t>Mixomas</a:t>
            </a:r>
            <a:r>
              <a:rPr lang="es-MX" sz="1800" dirty="0">
                <a:latin typeface="Arial" charset="0"/>
                <a:cs typeface="Arial" charset="0"/>
              </a:rPr>
              <a:t> cutáneos y cardíacos</a:t>
            </a:r>
          </a:p>
          <a:p>
            <a:pPr lvl="1" eaLnBrk="1" hangingPunct="1"/>
            <a:r>
              <a:rPr lang="es-MX" sz="1800" dirty="0">
                <a:latin typeface="Arial" charset="0"/>
                <a:cs typeface="Arial" charset="0"/>
              </a:rPr>
              <a:t>Pigmentación cutánea moteada (</a:t>
            </a:r>
            <a:r>
              <a:rPr lang="es-MX" sz="1800" dirty="0" err="1">
                <a:latin typeface="Arial" charset="0"/>
                <a:cs typeface="Arial" charset="0"/>
              </a:rPr>
              <a:t>nevos</a:t>
            </a:r>
            <a:r>
              <a:rPr lang="es-MX" sz="1800" dirty="0">
                <a:latin typeface="Arial" charset="0"/>
                <a:cs typeface="Arial" charset="0"/>
              </a:rPr>
              <a:t> azules y </a:t>
            </a:r>
            <a:r>
              <a:rPr lang="es-MX" sz="1800" dirty="0" err="1">
                <a:latin typeface="Arial" charset="0"/>
                <a:cs typeface="Arial" charset="0"/>
              </a:rPr>
              <a:t>léntigos</a:t>
            </a:r>
            <a:r>
              <a:rPr lang="es-MX" sz="1800" dirty="0">
                <a:latin typeface="Arial" charset="0"/>
                <a:cs typeface="Arial" charset="0"/>
              </a:rPr>
              <a:t>)</a:t>
            </a:r>
          </a:p>
          <a:p>
            <a:pPr lvl="1" eaLnBrk="1" hangingPunct="1"/>
            <a:r>
              <a:rPr lang="es-MX" sz="1800" dirty="0" err="1">
                <a:latin typeface="Arial" charset="0"/>
                <a:cs typeface="Arial" charset="0"/>
              </a:rPr>
              <a:t>Hiperreactividad</a:t>
            </a:r>
            <a:r>
              <a:rPr lang="es-MX" sz="1800" dirty="0">
                <a:latin typeface="Arial" charset="0"/>
                <a:cs typeface="Arial" charset="0"/>
              </a:rPr>
              <a:t> endocrina adrenal, testicular, tiroidea y pituitaria.</a:t>
            </a:r>
          </a:p>
          <a:p>
            <a:pPr eaLnBrk="1" hangingPunct="1"/>
            <a:r>
              <a:rPr lang="es-MX" sz="2000" dirty="0">
                <a:latin typeface="Arial" charset="0"/>
                <a:cs typeface="Arial" charset="0"/>
              </a:rPr>
              <a:t>Histológicamente :</a:t>
            </a:r>
          </a:p>
          <a:p>
            <a:pPr lvl="1" eaLnBrk="1" hangingPunct="1"/>
            <a:r>
              <a:rPr lang="es-MX" sz="1800" dirty="0">
                <a:latin typeface="Arial" charset="0"/>
                <a:cs typeface="Arial" charset="0"/>
              </a:rPr>
              <a:t>matriz mixoide edematosa </a:t>
            </a:r>
          </a:p>
          <a:p>
            <a:pPr lvl="1" eaLnBrk="1" hangingPunct="1"/>
            <a:r>
              <a:rPr lang="es-MX" sz="1800" dirty="0">
                <a:latin typeface="Arial" charset="0"/>
                <a:cs typeface="Arial" charset="0"/>
              </a:rPr>
              <a:t>células estrelladas o globulares</a:t>
            </a:r>
          </a:p>
          <a:p>
            <a:pPr lvl="1" eaLnBrk="1" hangingPunct="1"/>
            <a:r>
              <a:rPr lang="es-MX" sz="1800" dirty="0">
                <a:latin typeface="Arial" charset="0"/>
                <a:cs typeface="Arial" charset="0"/>
              </a:rPr>
              <a:t> estructuras vasculares con endotelios prominentes</a:t>
            </a:r>
          </a:p>
          <a:p>
            <a:pPr lvl="1" eaLnBrk="1" hangingPunct="1"/>
            <a:r>
              <a:rPr lang="es-MX" sz="1800" dirty="0">
                <a:latin typeface="Arial" charset="0"/>
                <a:cs typeface="Arial" charset="0"/>
              </a:rPr>
              <a:t>Focos de hemorragia con linfocitos</a:t>
            </a:r>
          </a:p>
          <a:p>
            <a:pPr lvl="1" eaLnBrk="1" hangingPunct="1">
              <a:buFont typeface="Wingdings 2" pitchFamily="18" charset="2"/>
              <a:buNone/>
            </a:pPr>
            <a:endParaRPr lang="es-MX" dirty="0"/>
          </a:p>
          <a:p>
            <a:pPr eaLnBrk="1" hangingPunct="1"/>
            <a:endParaRPr lang="es-MX" sz="2000" dirty="0"/>
          </a:p>
        </p:txBody>
      </p:sp>
      <p:pic>
        <p:nvPicPr>
          <p:cNvPr id="76805" name="Picture 2"/>
          <p:cNvPicPr>
            <a:picLocks noChangeAspect="1" noChangeArrowheads="1"/>
          </p:cNvPicPr>
          <p:nvPr/>
        </p:nvPicPr>
        <p:blipFill>
          <a:blip r:embed="rId3" cstate="print"/>
          <a:srcRect b="4846"/>
          <a:stretch>
            <a:fillRect/>
          </a:stretch>
        </p:blipFill>
        <p:spPr bwMode="auto">
          <a:xfrm>
            <a:off x="1259632" y="1628800"/>
            <a:ext cx="1728192" cy="2617588"/>
          </a:xfrm>
          <a:prstGeom prst="rect">
            <a:avLst/>
          </a:prstGeom>
          <a:noFill/>
          <a:ln w="9525">
            <a:noFill/>
            <a:miter lim="800000"/>
            <a:headEnd/>
            <a:tailEnd/>
          </a:ln>
        </p:spPr>
      </p:pic>
      <p:pic>
        <p:nvPicPr>
          <p:cNvPr id="2" name="Imagen 1">
            <a:extLst>
              <a:ext uri="{FF2B5EF4-FFF2-40B4-BE49-F238E27FC236}">
                <a16:creationId xmlns:a16="http://schemas.microsoft.com/office/drawing/2014/main" id="{FF97018A-4021-664E-9DE2-09053C51A06F}"/>
              </a:ext>
            </a:extLst>
          </p:cNvPr>
          <p:cNvPicPr>
            <a:picLocks noChangeAspect="1"/>
          </p:cNvPicPr>
          <p:nvPr/>
        </p:nvPicPr>
        <p:blipFill>
          <a:blip r:embed="rId4"/>
          <a:stretch>
            <a:fillRect/>
          </a:stretch>
        </p:blipFill>
        <p:spPr>
          <a:xfrm>
            <a:off x="251520" y="5233266"/>
            <a:ext cx="4116827" cy="114300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704850"/>
            <a:ext cx="8305800" cy="1143000"/>
          </a:xfrm>
        </p:spPr>
        <p:txBody>
          <a:bodyPr/>
          <a:lstStyle/>
          <a:p>
            <a:pPr eaLnBrk="1" hangingPunct="1">
              <a:defRPr/>
            </a:pPr>
            <a:endParaRPr lang="es-MX" dirty="0"/>
          </a:p>
        </p:txBody>
      </p:sp>
      <p:pic>
        <p:nvPicPr>
          <p:cNvPr id="77827" name="Picture 3" descr="cardiacpathology_0091"/>
          <p:cNvPicPr>
            <a:picLocks noChangeAspect="1" noChangeArrowheads="1"/>
          </p:cNvPicPr>
          <p:nvPr/>
        </p:nvPicPr>
        <p:blipFill>
          <a:blip r:embed="rId3" cstate="print"/>
          <a:srcRect/>
          <a:stretch>
            <a:fillRect/>
          </a:stretch>
        </p:blipFill>
        <p:spPr bwMode="auto">
          <a:xfrm>
            <a:off x="39687" y="-99392"/>
            <a:ext cx="9140825" cy="6856412"/>
          </a:xfrm>
          <a:prstGeom prst="rect">
            <a:avLst/>
          </a:prstGeom>
          <a:noFill/>
          <a:ln w="9525">
            <a:noFill/>
            <a:miter lim="800000"/>
            <a:headEnd/>
            <a:tailEnd/>
          </a:ln>
        </p:spPr>
      </p:pic>
      <mc:AlternateContent xmlns:mc="http://schemas.openxmlformats.org/markup-compatibility/2006">
        <mc:Choice xmlns:p14="http://schemas.microsoft.com/office/powerpoint/2010/main" xmlns:aink="http://schemas.microsoft.com/office/drawing/2016/ink" Requires="p14 aink">
          <p:contentPart p14:bwMode="auto" r:id="rId4">
            <p14:nvContentPartPr>
              <p14:cNvPr id="2" name="Entrada de lápiz 1">
                <a:extLst>
                  <a:ext uri="{FF2B5EF4-FFF2-40B4-BE49-F238E27FC236}">
                    <a16:creationId xmlns:a16="http://schemas.microsoft.com/office/drawing/2014/main" id="{81EFBC56-DC50-8944-A0DE-99C947EB7E43}"/>
                  </a:ext>
                </a:extLst>
              </p14:cNvPr>
              <p14:cNvContentPartPr/>
              <p14:nvPr/>
            </p14:nvContentPartPr>
            <p14:xfrm>
              <a:off x="130813" y="831979"/>
              <a:ext cx="3600" cy="150480"/>
            </p14:xfrm>
          </p:contentPart>
        </mc:Choice>
        <mc:Fallback>
          <p:pic>
            <p:nvPicPr>
              <p:cNvPr id="2" name="Entrada de lápiz 1">
                <a:extLst>
                  <a:ext uri="{FF2B5EF4-FFF2-40B4-BE49-F238E27FC236}">
                    <a16:creationId xmlns:a16="http://schemas.microsoft.com/office/drawing/2014/main" id="{81EFBC56-DC50-8944-A0DE-99C947EB7E43}"/>
                  </a:ext>
                </a:extLst>
              </p:cNvPr>
              <p:cNvPicPr/>
              <p:nvPr/>
            </p:nvPicPr>
            <p:blipFill>
              <a:blip r:embed="rId5"/>
              <a:stretch>
                <a:fillRect/>
              </a:stretch>
            </p:blipFill>
            <p:spPr>
              <a:xfrm>
                <a:off x="68173" y="454339"/>
                <a:ext cx="129240" cy="9061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3" name="Entrada de lápiz 2">
                <a:extLst>
                  <a:ext uri="{FF2B5EF4-FFF2-40B4-BE49-F238E27FC236}">
                    <a16:creationId xmlns:a16="http://schemas.microsoft.com/office/drawing/2014/main" id="{178DD2D8-9AEF-124F-8987-75095D52536D}"/>
                  </a:ext>
                </a:extLst>
              </p14:cNvPr>
              <p14:cNvContentPartPr/>
              <p14:nvPr/>
            </p14:nvContentPartPr>
            <p14:xfrm>
              <a:off x="2673853" y="1376299"/>
              <a:ext cx="360" cy="360"/>
            </p14:xfrm>
          </p:contentPart>
        </mc:Choice>
        <mc:Fallback>
          <p:pic>
            <p:nvPicPr>
              <p:cNvPr id="3" name="Entrada de lápiz 2">
                <a:extLst>
                  <a:ext uri="{FF2B5EF4-FFF2-40B4-BE49-F238E27FC236}">
                    <a16:creationId xmlns:a16="http://schemas.microsoft.com/office/drawing/2014/main" id="{178DD2D8-9AEF-124F-8987-75095D52536D}"/>
                  </a:ext>
                </a:extLst>
              </p:cNvPr>
              <p:cNvPicPr/>
              <p:nvPr/>
            </p:nvPicPr>
            <p:blipFill>
              <a:blip r:embed="rId7"/>
              <a:stretch>
                <a:fillRect/>
              </a:stretch>
            </p:blipFill>
            <p:spPr>
              <a:xfrm>
                <a:off x="2610853" y="998659"/>
                <a:ext cx="126000" cy="75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Entrada de lápiz 3">
                <a:extLst>
                  <a:ext uri="{FF2B5EF4-FFF2-40B4-BE49-F238E27FC236}">
                    <a16:creationId xmlns:a16="http://schemas.microsoft.com/office/drawing/2014/main" id="{25D88F10-B5BD-644B-9362-1045C839AC90}"/>
                  </a:ext>
                </a:extLst>
              </p14:cNvPr>
              <p14:cNvContentPartPr/>
              <p14:nvPr/>
            </p14:nvContentPartPr>
            <p14:xfrm>
              <a:off x="2877613" y="438859"/>
              <a:ext cx="991440" cy="1183320"/>
            </p14:xfrm>
          </p:contentPart>
        </mc:Choice>
        <mc:Fallback>
          <p:pic>
            <p:nvPicPr>
              <p:cNvPr id="4" name="Entrada de lápiz 3">
                <a:extLst>
                  <a:ext uri="{FF2B5EF4-FFF2-40B4-BE49-F238E27FC236}">
                    <a16:creationId xmlns:a16="http://schemas.microsoft.com/office/drawing/2014/main" id="{25D88F10-B5BD-644B-9362-1045C839AC90}"/>
                  </a:ext>
                </a:extLst>
              </p:cNvPr>
              <p:cNvPicPr/>
              <p:nvPr/>
            </p:nvPicPr>
            <p:blipFill>
              <a:blip r:embed="rId9"/>
              <a:stretch>
                <a:fillRect/>
              </a:stretch>
            </p:blipFill>
            <p:spPr>
              <a:xfrm>
                <a:off x="2859973" y="421219"/>
                <a:ext cx="1027080" cy="12189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Entrada de lápiz 4">
                <a:extLst>
                  <a:ext uri="{FF2B5EF4-FFF2-40B4-BE49-F238E27FC236}">
                    <a16:creationId xmlns:a16="http://schemas.microsoft.com/office/drawing/2014/main" id="{9B201DC4-90B7-DB43-8652-5551F1D588DE}"/>
                  </a:ext>
                </a:extLst>
              </p14:cNvPr>
              <p14:cNvContentPartPr/>
              <p14:nvPr/>
            </p14:nvContentPartPr>
            <p14:xfrm>
              <a:off x="1951693" y="5070259"/>
              <a:ext cx="202320" cy="337320"/>
            </p14:xfrm>
          </p:contentPart>
        </mc:Choice>
        <mc:Fallback>
          <p:pic>
            <p:nvPicPr>
              <p:cNvPr id="5" name="Entrada de lápiz 4">
                <a:extLst>
                  <a:ext uri="{FF2B5EF4-FFF2-40B4-BE49-F238E27FC236}">
                    <a16:creationId xmlns:a16="http://schemas.microsoft.com/office/drawing/2014/main" id="{9B201DC4-90B7-DB43-8652-5551F1D588DE}"/>
                  </a:ext>
                </a:extLst>
              </p:cNvPr>
              <p:cNvPicPr/>
              <p:nvPr/>
            </p:nvPicPr>
            <p:blipFill>
              <a:blip r:embed="rId11"/>
              <a:stretch>
                <a:fillRect/>
              </a:stretch>
            </p:blipFill>
            <p:spPr>
              <a:xfrm>
                <a:off x="1934053" y="5052259"/>
                <a:ext cx="237960" cy="3729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6" name="Entrada de lápiz 5">
                <a:extLst>
                  <a:ext uri="{FF2B5EF4-FFF2-40B4-BE49-F238E27FC236}">
                    <a16:creationId xmlns:a16="http://schemas.microsoft.com/office/drawing/2014/main" id="{3160FA77-B04C-8843-A8DC-96ED31548A26}"/>
                  </a:ext>
                </a:extLst>
              </p14:cNvPr>
              <p14:cNvContentPartPr/>
              <p14:nvPr/>
            </p14:nvContentPartPr>
            <p14:xfrm>
              <a:off x="381373" y="245179"/>
              <a:ext cx="110880" cy="349920"/>
            </p14:xfrm>
          </p:contentPart>
        </mc:Choice>
        <mc:Fallback>
          <p:pic>
            <p:nvPicPr>
              <p:cNvPr id="6" name="Entrada de lápiz 5">
                <a:extLst>
                  <a:ext uri="{FF2B5EF4-FFF2-40B4-BE49-F238E27FC236}">
                    <a16:creationId xmlns:a16="http://schemas.microsoft.com/office/drawing/2014/main" id="{3160FA77-B04C-8843-A8DC-96ED31548A26}"/>
                  </a:ext>
                </a:extLst>
              </p:cNvPr>
              <p:cNvPicPr/>
              <p:nvPr/>
            </p:nvPicPr>
            <p:blipFill>
              <a:blip r:embed="rId13"/>
              <a:stretch>
                <a:fillRect/>
              </a:stretch>
            </p:blipFill>
            <p:spPr>
              <a:xfrm>
                <a:off x="318373" y="-132461"/>
                <a:ext cx="236520" cy="11055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7" name="Entrada de lápiz 6">
                <a:extLst>
                  <a:ext uri="{FF2B5EF4-FFF2-40B4-BE49-F238E27FC236}">
                    <a16:creationId xmlns:a16="http://schemas.microsoft.com/office/drawing/2014/main" id="{173FD0DA-019C-5C4A-B616-CBA23F00C74E}"/>
                  </a:ext>
                </a:extLst>
              </p14:cNvPr>
              <p14:cNvContentPartPr/>
              <p14:nvPr/>
            </p14:nvContentPartPr>
            <p14:xfrm>
              <a:off x="1180933" y="4083139"/>
              <a:ext cx="185400" cy="257400"/>
            </p14:xfrm>
          </p:contentPart>
        </mc:Choice>
        <mc:Fallback>
          <p:pic>
            <p:nvPicPr>
              <p:cNvPr id="7" name="Entrada de lápiz 6">
                <a:extLst>
                  <a:ext uri="{FF2B5EF4-FFF2-40B4-BE49-F238E27FC236}">
                    <a16:creationId xmlns:a16="http://schemas.microsoft.com/office/drawing/2014/main" id="{173FD0DA-019C-5C4A-B616-CBA23F00C74E}"/>
                  </a:ext>
                </a:extLst>
              </p:cNvPr>
              <p:cNvPicPr/>
              <p:nvPr/>
            </p:nvPicPr>
            <p:blipFill>
              <a:blip r:embed="rId15"/>
              <a:stretch>
                <a:fillRect/>
              </a:stretch>
            </p:blipFill>
            <p:spPr>
              <a:xfrm>
                <a:off x="1118293" y="3705499"/>
                <a:ext cx="311040" cy="10130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8" name="Entrada de lápiz 7">
                <a:extLst>
                  <a:ext uri="{FF2B5EF4-FFF2-40B4-BE49-F238E27FC236}">
                    <a16:creationId xmlns:a16="http://schemas.microsoft.com/office/drawing/2014/main" id="{A8389C7E-1D7D-1246-A8A9-89EEB51E59D0}"/>
                  </a:ext>
                </a:extLst>
              </p14:cNvPr>
              <p14:cNvContentPartPr/>
              <p14:nvPr/>
            </p14:nvContentPartPr>
            <p14:xfrm>
              <a:off x="4675813" y="360019"/>
              <a:ext cx="230400" cy="333000"/>
            </p14:xfrm>
          </p:contentPart>
        </mc:Choice>
        <mc:Fallback>
          <p:pic>
            <p:nvPicPr>
              <p:cNvPr id="8" name="Entrada de lápiz 7">
                <a:extLst>
                  <a:ext uri="{FF2B5EF4-FFF2-40B4-BE49-F238E27FC236}">
                    <a16:creationId xmlns:a16="http://schemas.microsoft.com/office/drawing/2014/main" id="{A8389C7E-1D7D-1246-A8A9-89EEB51E59D0}"/>
                  </a:ext>
                </a:extLst>
              </p:cNvPr>
              <p:cNvPicPr/>
              <p:nvPr/>
            </p:nvPicPr>
            <p:blipFill>
              <a:blip r:embed="rId17"/>
              <a:stretch>
                <a:fillRect/>
              </a:stretch>
            </p:blipFill>
            <p:spPr>
              <a:xfrm>
                <a:off x="4612813" y="-17981"/>
                <a:ext cx="356040" cy="1088640"/>
              </a:xfrm>
              <a:prstGeom prst="rect">
                <a:avLst/>
              </a:prstGeom>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762000" y="914400"/>
            <a:ext cx="7772400" cy="747713"/>
          </a:xfrm>
        </p:spPr>
        <p:txBody>
          <a:bodyPr>
            <a:normAutofit fontScale="90000"/>
          </a:bodyPr>
          <a:lstStyle/>
          <a:p>
            <a:pPr eaLnBrk="1" fontAlgn="auto" hangingPunct="1">
              <a:spcAft>
                <a:spcPts val="0"/>
              </a:spcAft>
              <a:defRPr/>
            </a:pPr>
            <a:r>
              <a:rPr lang="es-ES_tradnl" b="1" dirty="0">
                <a:solidFill>
                  <a:schemeClr val="tx1"/>
                </a:solidFill>
                <a:latin typeface="Tempus Sans ITC" pitchFamily="82" charset="0"/>
              </a:rPr>
              <a:t>PATOGENIA DE LA OCLUSIÓN CORONARIA</a:t>
            </a:r>
            <a:endParaRPr lang="es-ES" b="1" dirty="0">
              <a:solidFill>
                <a:schemeClr val="tx1"/>
              </a:solidFill>
              <a:latin typeface="Tempus Sans ITC" pitchFamily="82" charset="0"/>
            </a:endParaRPr>
          </a:p>
        </p:txBody>
      </p:sp>
      <p:sp>
        <p:nvSpPr>
          <p:cNvPr id="9219" name="Rectangle 1027"/>
          <p:cNvSpPr>
            <a:spLocks noGrp="1" noChangeArrowheads="1"/>
          </p:cNvSpPr>
          <p:nvPr>
            <p:ph idx="1"/>
          </p:nvPr>
        </p:nvSpPr>
        <p:spPr>
          <a:xfrm>
            <a:off x="1295400" y="2057400"/>
            <a:ext cx="6400800" cy="4038600"/>
          </a:xfrm>
        </p:spPr>
        <p:txBody>
          <a:bodyPr/>
          <a:lstStyle/>
          <a:p>
            <a:pPr marL="609600" indent="-609600" eaLnBrk="1" hangingPunct="1">
              <a:buFontTx/>
              <a:buAutoNum type="arabicPeriod"/>
            </a:pPr>
            <a:r>
              <a:rPr lang="es-ES_tradnl" sz="2800" b="1" dirty="0">
                <a:solidFill>
                  <a:srgbClr val="FFFF00"/>
                </a:solidFill>
                <a:latin typeface="Tempus Sans ITC" pitchFamily="82" charset="0"/>
              </a:rPr>
              <a:t>LESION ATEROMATOSA OCLUSIVA FIJA</a:t>
            </a:r>
          </a:p>
          <a:p>
            <a:pPr marL="609600" indent="-609600" eaLnBrk="1" hangingPunct="1">
              <a:buFontTx/>
              <a:buAutoNum type="arabicPeriod"/>
            </a:pPr>
            <a:r>
              <a:rPr lang="es-ES_tradnl" sz="2800" b="1" dirty="0">
                <a:solidFill>
                  <a:srgbClr val="FFFF00"/>
                </a:solidFill>
                <a:latin typeface="Tempus Sans ITC" pitchFamily="82" charset="0"/>
              </a:rPr>
              <a:t>ALTERACIONES AGUDAS EN LA PLACA</a:t>
            </a:r>
          </a:p>
          <a:p>
            <a:pPr marL="609600" indent="-609600" eaLnBrk="1" hangingPunct="1">
              <a:buFontTx/>
              <a:buAutoNum type="arabicPeriod"/>
            </a:pPr>
            <a:r>
              <a:rPr lang="es-ES_tradnl" sz="2800" b="1" dirty="0">
                <a:solidFill>
                  <a:srgbClr val="FFFF00"/>
                </a:solidFill>
                <a:latin typeface="Tempus Sans ITC" pitchFamily="82" charset="0"/>
              </a:rPr>
              <a:t>TROMBOSIS</a:t>
            </a:r>
          </a:p>
          <a:p>
            <a:pPr marL="609600" indent="-609600" eaLnBrk="1" hangingPunct="1">
              <a:buFontTx/>
              <a:buAutoNum type="arabicPeriod"/>
            </a:pPr>
            <a:r>
              <a:rPr lang="es-ES_tradnl" sz="2800" b="1" dirty="0">
                <a:solidFill>
                  <a:srgbClr val="FFFF00"/>
                </a:solidFill>
                <a:latin typeface="Tempus Sans ITC" pitchFamily="82" charset="0"/>
              </a:rPr>
              <a:t>VASOCONSTRICCIÓN</a:t>
            </a:r>
          </a:p>
          <a:p>
            <a:pPr marL="609600" indent="-609600" eaLnBrk="1" hangingPunct="1">
              <a:buFontTx/>
              <a:buAutoNum type="arabicPeriod"/>
            </a:pPr>
            <a:endParaRPr lang="es-ES_tradnl" sz="2800" b="1" dirty="0">
              <a:solidFill>
                <a:srgbClr val="FFFF00"/>
              </a:solidFill>
              <a:latin typeface="Tempus Sans ITC" pitchFamily="82" charset="0"/>
            </a:endParaRPr>
          </a:p>
          <a:p>
            <a:pPr marL="609600" indent="-609600" eaLnBrk="1" hangingPunct="1">
              <a:buFontTx/>
              <a:buAutoNum type="arabicPeriod"/>
            </a:pPr>
            <a:endParaRPr lang="es-ES_tradnl" sz="2400" b="1" dirty="0">
              <a:solidFill>
                <a:srgbClr val="FFFF00"/>
              </a:solidFill>
              <a:latin typeface="Tempus Sans ITC" pitchFamily="82"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4"/>
          <p:cNvSpPr>
            <a:spLocks noGrp="1"/>
          </p:cNvSpPr>
          <p:nvPr>
            <p:ph type="title"/>
          </p:nvPr>
        </p:nvSpPr>
        <p:spPr/>
        <p:txBody>
          <a:bodyPr/>
          <a:lstStyle/>
          <a:p>
            <a:pPr eaLnBrk="1" hangingPunct="1"/>
            <a:r>
              <a:rPr lang="es-MX"/>
              <a:t>NEOPLASIAS SECUNDARIAS</a:t>
            </a:r>
          </a:p>
        </p:txBody>
      </p:sp>
      <p:sp>
        <p:nvSpPr>
          <p:cNvPr id="80899" name="Content Placeholder 5"/>
          <p:cNvSpPr>
            <a:spLocks noGrp="1"/>
          </p:cNvSpPr>
          <p:nvPr>
            <p:ph idx="1"/>
          </p:nvPr>
        </p:nvSpPr>
        <p:spPr/>
        <p:txBody>
          <a:bodyPr/>
          <a:lstStyle/>
          <a:p>
            <a:pPr eaLnBrk="1" hangingPunct="1"/>
            <a:r>
              <a:rPr lang="es-MX" dirty="0">
                <a:latin typeface="Arial" charset="0"/>
                <a:cs typeface="Arial" charset="0"/>
              </a:rPr>
              <a:t>Pulmón</a:t>
            </a:r>
          </a:p>
          <a:p>
            <a:pPr eaLnBrk="1" hangingPunct="1"/>
            <a:r>
              <a:rPr lang="es-MX" dirty="0">
                <a:latin typeface="Arial" charset="0"/>
                <a:cs typeface="Arial" charset="0"/>
              </a:rPr>
              <a:t>Mama</a:t>
            </a:r>
          </a:p>
          <a:p>
            <a:pPr eaLnBrk="1" hangingPunct="1"/>
            <a:r>
              <a:rPr lang="es-MX" dirty="0">
                <a:latin typeface="Arial" charset="0"/>
                <a:cs typeface="Arial" charset="0"/>
              </a:rPr>
              <a:t>Melanoma</a:t>
            </a:r>
          </a:p>
          <a:p>
            <a:pPr eaLnBrk="1" hangingPunct="1"/>
            <a:r>
              <a:rPr lang="es-MX" dirty="0">
                <a:latin typeface="Arial" charset="0"/>
                <a:cs typeface="Arial" charset="0"/>
              </a:rPr>
              <a:t>Linfoma</a:t>
            </a:r>
          </a:p>
          <a:p>
            <a:pPr eaLnBrk="1" hangingPunct="1"/>
            <a:r>
              <a:rPr lang="es-MX" dirty="0">
                <a:latin typeface="Arial" charset="0"/>
                <a:cs typeface="Arial" charset="0"/>
              </a:rPr>
              <a:t>Leucemia</a:t>
            </a:r>
          </a:p>
          <a:p>
            <a:pPr lvl="1" eaLnBrk="1" hangingPunct="1"/>
            <a:r>
              <a:rPr lang="es-MX" sz="2200" dirty="0">
                <a:latin typeface="Arial" charset="0"/>
                <a:cs typeface="Arial" charset="0"/>
              </a:rPr>
              <a:t>Comprometen corazón y pericardio</a:t>
            </a:r>
          </a:p>
          <a:p>
            <a:pPr lvl="1" eaLnBrk="1" hangingPunct="1"/>
            <a:r>
              <a:rPr lang="es-MX" sz="2200" dirty="0">
                <a:latin typeface="Arial" charset="0"/>
                <a:cs typeface="Arial" charset="0"/>
              </a:rPr>
              <a:t>Pueden alcanzar el corazón por vía linfática (carcinomas), hematógena (la mayoría de los tumores), extensión contigua (pulmón, mama, esófago) o extensión venosa directa contigua (tumores del hígado o riñón)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704850"/>
            <a:ext cx="8305800" cy="1143000"/>
          </a:xfrm>
        </p:spPr>
        <p:txBody>
          <a:bodyPr/>
          <a:lstStyle/>
          <a:p>
            <a:pPr eaLnBrk="1" hangingPunct="1">
              <a:defRPr/>
            </a:pPr>
            <a:endParaRPr lang="es-MX"/>
          </a:p>
        </p:txBody>
      </p:sp>
      <p:pic>
        <p:nvPicPr>
          <p:cNvPr id="81923" name="Picture 3" descr="cardiacpathology_0096"/>
          <p:cNvPicPr>
            <a:picLocks noChangeAspect="1" noChangeArrowheads="1"/>
          </p:cNvPicPr>
          <p:nvPr/>
        </p:nvPicPr>
        <p:blipFill>
          <a:blip r:embed="rId3" cstate="print"/>
          <a:srcRect/>
          <a:stretch>
            <a:fillRect/>
          </a:stretch>
        </p:blipFill>
        <p:spPr bwMode="auto">
          <a:xfrm>
            <a:off x="0" y="1588"/>
            <a:ext cx="9140825" cy="6856412"/>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p:cNvPicPr>
            <a:picLocks noChangeAspect="1" noChangeArrowheads="1"/>
          </p:cNvPicPr>
          <p:nvPr/>
        </p:nvPicPr>
        <p:blipFill>
          <a:blip r:embed="rId3" cstate="print"/>
          <a:srcRect b="5038"/>
          <a:stretch>
            <a:fillRect/>
          </a:stretch>
        </p:blipFill>
        <p:spPr bwMode="auto">
          <a:xfrm>
            <a:off x="0" y="0"/>
            <a:ext cx="9628059" cy="6858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ctrTitle"/>
          </p:nvPr>
        </p:nvSpPr>
        <p:spPr>
          <a:xfrm>
            <a:off x="683568" y="188640"/>
            <a:ext cx="7772400" cy="950912"/>
          </a:xfrm>
          <a:ln>
            <a:miter lim="800000"/>
            <a:headEnd/>
            <a:tailEnd/>
          </a:ln>
        </p:spPr>
        <p:txBody>
          <a:bodyPr/>
          <a:lstStyle/>
          <a:p>
            <a:pPr eaLnBrk="1" fontAlgn="auto" hangingPunct="1">
              <a:spcAft>
                <a:spcPts val="0"/>
              </a:spcAft>
              <a:defRPr/>
            </a:pPr>
            <a:r>
              <a:rPr lang="es-CL" sz="3600" dirty="0">
                <a:latin typeface="Arial" pitchFamily="34" charset="0"/>
                <a:cs typeface="Arial" pitchFamily="34" charset="0"/>
              </a:rPr>
              <a:t>PATOLOGIA DEL ENDOCARDIO</a:t>
            </a:r>
            <a:endParaRPr lang="es-ES" sz="3600" dirty="0">
              <a:latin typeface="Arial" pitchFamily="34" charset="0"/>
              <a:cs typeface="Arial" pitchFamily="34" charset="0"/>
            </a:endParaRPr>
          </a:p>
        </p:txBody>
      </p:sp>
      <p:pic>
        <p:nvPicPr>
          <p:cNvPr id="6" name="Picture 3" descr="CV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8" y="2276872"/>
            <a:ext cx="4564360" cy="2998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CV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76872"/>
            <a:ext cx="4520311" cy="2952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uadroTexto 4"/>
          <p:cNvSpPr txBox="1"/>
          <p:nvPr/>
        </p:nvSpPr>
        <p:spPr>
          <a:xfrm>
            <a:off x="2123728" y="5445224"/>
            <a:ext cx="5008553" cy="461665"/>
          </a:xfrm>
          <a:prstGeom prst="rect">
            <a:avLst/>
          </a:prstGeom>
          <a:noFill/>
        </p:spPr>
        <p:txBody>
          <a:bodyPr wrap="none" rtlCol="0">
            <a:spAutoFit/>
          </a:bodyPr>
          <a:lstStyle/>
          <a:p>
            <a:r>
              <a:rPr lang="es-ES" dirty="0"/>
              <a:t>Endocardio valvular y mural normal</a:t>
            </a:r>
          </a:p>
        </p:txBody>
      </p:sp>
    </p:spTree>
    <p:extLst>
      <p:ext uri="{BB962C8B-B14F-4D97-AF65-F5344CB8AC3E}">
        <p14:creationId xmlns:p14="http://schemas.microsoft.com/office/powerpoint/2010/main" val="1726181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ChangeArrowheads="1"/>
          </p:cNvSpPr>
          <p:nvPr>
            <p:ph type="title"/>
          </p:nvPr>
        </p:nvSpPr>
        <p:spPr>
          <a:xfrm>
            <a:off x="457200" y="428625"/>
            <a:ext cx="8229600" cy="1143000"/>
          </a:xfrm>
        </p:spPr>
        <p:txBody>
          <a:bodyPr/>
          <a:lstStyle/>
          <a:p>
            <a:pPr eaLnBrk="1" hangingPunct="1"/>
            <a:r>
              <a:rPr lang="en-US" sz="3600">
                <a:latin typeface="Arial" charset="0"/>
                <a:cs typeface="Arial" charset="0"/>
              </a:rPr>
              <a:t>PATOLOGÍA DEL ENDOCARDIO</a:t>
            </a:r>
          </a:p>
        </p:txBody>
      </p:sp>
      <p:sp>
        <p:nvSpPr>
          <p:cNvPr id="25602" name="Rectangle 1027"/>
          <p:cNvSpPr>
            <a:spLocks noGrp="1" noChangeArrowheads="1"/>
          </p:cNvSpPr>
          <p:nvPr>
            <p:ph idx="1"/>
          </p:nvPr>
        </p:nvSpPr>
        <p:spPr>
          <a:xfrm>
            <a:off x="1182688" y="2017713"/>
            <a:ext cx="7123112" cy="4114800"/>
          </a:xfrm>
        </p:spPr>
        <p:txBody>
          <a:bodyPr/>
          <a:lstStyle/>
          <a:p>
            <a:pPr algn="just" eaLnBrk="1" hangingPunct="1">
              <a:lnSpc>
                <a:spcPct val="90000"/>
              </a:lnSpc>
              <a:buFont typeface="Wingdings" charset="0"/>
              <a:buNone/>
            </a:pPr>
            <a:r>
              <a:rPr lang="es-ES_tradnl" sz="1600" b="1" dirty="0">
                <a:latin typeface="Arial" charset="0"/>
                <a:cs typeface="Arial" charset="0"/>
              </a:rPr>
              <a:t>1.   ENDOCARDITIS </a:t>
            </a:r>
            <a:endParaRPr lang="es-ES_tradnl" sz="1600" dirty="0">
              <a:latin typeface="Arial" charset="0"/>
              <a:cs typeface="Arial" charset="0"/>
            </a:endParaRPr>
          </a:p>
          <a:p>
            <a:pPr lvl="1" algn="just" eaLnBrk="1" hangingPunct="1">
              <a:lnSpc>
                <a:spcPct val="90000"/>
              </a:lnSpc>
              <a:buFont typeface="Wingdings" charset="0"/>
              <a:buNone/>
            </a:pPr>
            <a:r>
              <a:rPr lang="es-ES_tradnl" sz="1400" b="1" dirty="0">
                <a:latin typeface="Arial" charset="0"/>
                <a:cs typeface="Arial" charset="0"/>
              </a:rPr>
              <a:t>A.  INFECCIOSAS</a:t>
            </a:r>
            <a:endParaRPr lang="es-ES_tradnl" sz="1400" dirty="0">
              <a:latin typeface="Arial" charset="0"/>
              <a:cs typeface="Arial" charset="0"/>
            </a:endParaRPr>
          </a:p>
          <a:p>
            <a:pPr lvl="2" algn="just" eaLnBrk="1" hangingPunct="1">
              <a:lnSpc>
                <a:spcPct val="90000"/>
              </a:lnSpc>
              <a:buFont typeface="Wingdings" charset="0"/>
              <a:buNone/>
            </a:pPr>
            <a:r>
              <a:rPr lang="es-ES_tradnl" sz="1200" b="1" dirty="0">
                <a:latin typeface="Arial" charset="0"/>
                <a:cs typeface="Arial" charset="0"/>
              </a:rPr>
              <a:t>1. ENDOCARDITIS AGUDA</a:t>
            </a:r>
            <a:endParaRPr lang="es-ES_tradnl" sz="1200" dirty="0">
              <a:latin typeface="Arial" charset="0"/>
              <a:cs typeface="Arial" charset="0"/>
            </a:endParaRPr>
          </a:p>
          <a:p>
            <a:pPr lvl="2" algn="just" eaLnBrk="1" hangingPunct="1">
              <a:lnSpc>
                <a:spcPct val="90000"/>
              </a:lnSpc>
              <a:buFont typeface="Wingdings" charset="0"/>
              <a:buNone/>
            </a:pPr>
            <a:r>
              <a:rPr lang="es-ES_tradnl" sz="1200" b="1" dirty="0">
                <a:latin typeface="Arial" charset="0"/>
                <a:cs typeface="Arial" charset="0"/>
              </a:rPr>
              <a:t>2. ENDOCARDITIS SUBAGUDA</a:t>
            </a:r>
            <a:endParaRPr lang="es-ES_tradnl" sz="1200" dirty="0">
              <a:latin typeface="Arial" charset="0"/>
              <a:cs typeface="Arial" charset="0"/>
            </a:endParaRPr>
          </a:p>
          <a:p>
            <a:pPr lvl="2" algn="just" eaLnBrk="1" hangingPunct="1">
              <a:lnSpc>
                <a:spcPct val="90000"/>
              </a:lnSpc>
              <a:buFont typeface="Wingdings" charset="0"/>
              <a:buNone/>
            </a:pPr>
            <a:endParaRPr lang="es-ES_tradnl" sz="1200" dirty="0">
              <a:latin typeface="Arial" charset="0"/>
              <a:cs typeface="Arial" charset="0"/>
            </a:endParaRPr>
          </a:p>
          <a:p>
            <a:pPr lvl="1" algn="just" eaLnBrk="1" hangingPunct="1">
              <a:lnSpc>
                <a:spcPct val="90000"/>
              </a:lnSpc>
              <a:buFont typeface="Wingdings" charset="0"/>
              <a:buNone/>
            </a:pPr>
            <a:r>
              <a:rPr lang="es-ES_tradnl" sz="1400" b="1" dirty="0">
                <a:latin typeface="Arial" charset="0"/>
                <a:cs typeface="Arial" charset="0"/>
              </a:rPr>
              <a:t>B. NO INFECCIOSAS</a:t>
            </a:r>
            <a:endParaRPr lang="es-ES_tradnl" sz="1400" dirty="0">
              <a:latin typeface="Arial" charset="0"/>
              <a:cs typeface="Arial" charset="0"/>
            </a:endParaRPr>
          </a:p>
          <a:p>
            <a:pPr lvl="2" algn="just" eaLnBrk="1" hangingPunct="1">
              <a:lnSpc>
                <a:spcPct val="90000"/>
              </a:lnSpc>
              <a:buFont typeface="Wingdings" charset="0"/>
              <a:buNone/>
            </a:pPr>
            <a:r>
              <a:rPr lang="es-ES_tradnl" sz="1200" b="1" dirty="0">
                <a:latin typeface="Arial" charset="0"/>
                <a:cs typeface="Arial" charset="0"/>
              </a:rPr>
              <a:t>1. FIEBRE REUMATICA</a:t>
            </a:r>
            <a:endParaRPr lang="es-ES_tradnl" sz="1200" dirty="0">
              <a:latin typeface="Arial" charset="0"/>
              <a:cs typeface="Arial" charset="0"/>
            </a:endParaRPr>
          </a:p>
          <a:p>
            <a:pPr lvl="2" algn="just" eaLnBrk="1" hangingPunct="1">
              <a:lnSpc>
                <a:spcPct val="90000"/>
              </a:lnSpc>
              <a:buFont typeface="Wingdings" charset="0"/>
              <a:buNone/>
            </a:pPr>
            <a:r>
              <a:rPr lang="es-ES_tradnl" sz="1200" b="1" dirty="0">
                <a:latin typeface="Arial" charset="0"/>
                <a:cs typeface="Arial" charset="0"/>
              </a:rPr>
              <a:t>2. ENDOCARDITIS LUPICA O DE LIBMAN SACKS</a:t>
            </a:r>
            <a:endParaRPr lang="es-ES_tradnl" sz="1200" dirty="0">
              <a:latin typeface="Arial" charset="0"/>
              <a:cs typeface="Arial" charset="0"/>
            </a:endParaRPr>
          </a:p>
          <a:p>
            <a:pPr lvl="2" algn="just" eaLnBrk="1" hangingPunct="1">
              <a:lnSpc>
                <a:spcPct val="90000"/>
              </a:lnSpc>
              <a:buFont typeface="Wingdings" charset="0"/>
              <a:buNone/>
            </a:pPr>
            <a:r>
              <a:rPr lang="es-ES_tradnl" sz="1200" b="1" dirty="0">
                <a:latin typeface="Arial" charset="0"/>
                <a:cs typeface="Arial" charset="0"/>
              </a:rPr>
              <a:t>3. ENDOCARDITIS TROMBOTICA O MARANTICA</a:t>
            </a:r>
            <a:endParaRPr lang="es-ES_tradnl" sz="1200" dirty="0">
              <a:latin typeface="Arial" charset="0"/>
              <a:cs typeface="Arial" charset="0"/>
            </a:endParaRPr>
          </a:p>
          <a:p>
            <a:pPr algn="just" eaLnBrk="1" hangingPunct="1">
              <a:lnSpc>
                <a:spcPct val="90000"/>
              </a:lnSpc>
              <a:buFont typeface="Wingdings" charset="0"/>
              <a:buNone/>
            </a:pPr>
            <a:r>
              <a:rPr lang="es-ES_tradnl" sz="1600" b="1" dirty="0">
                <a:latin typeface="Arial" charset="0"/>
                <a:cs typeface="Arial" charset="0"/>
              </a:rPr>
              <a:t> </a:t>
            </a:r>
            <a:endParaRPr lang="es-ES_tradnl" sz="1600" dirty="0">
              <a:latin typeface="Arial" charset="0"/>
              <a:cs typeface="Arial" charset="0"/>
            </a:endParaRPr>
          </a:p>
          <a:p>
            <a:pPr algn="just" eaLnBrk="1" hangingPunct="1">
              <a:lnSpc>
                <a:spcPct val="90000"/>
              </a:lnSpc>
              <a:buFont typeface="Wingdings" charset="0"/>
              <a:buNone/>
            </a:pPr>
            <a:r>
              <a:rPr lang="es-ES_tradnl" sz="1600" b="1" dirty="0">
                <a:latin typeface="Arial" charset="0"/>
                <a:cs typeface="Arial" charset="0"/>
              </a:rPr>
              <a:t>2.   LESIONES DEGENERATIVAS</a:t>
            </a:r>
          </a:p>
          <a:p>
            <a:pPr lvl="1" algn="just" eaLnBrk="1" hangingPunct="1">
              <a:lnSpc>
                <a:spcPct val="90000"/>
              </a:lnSpc>
              <a:buFont typeface="Wingdings" charset="0"/>
              <a:buNone/>
            </a:pPr>
            <a:r>
              <a:rPr lang="es-ES_tradnl" sz="1400" b="1" dirty="0">
                <a:latin typeface="Arial" charset="0"/>
                <a:cs typeface="Arial" charset="0"/>
              </a:rPr>
              <a:t>DEGENERACION MIXOIDE: PROLAPSO DE LA VALVULA MITRAL</a:t>
            </a:r>
          </a:p>
          <a:p>
            <a:pPr lvl="1" algn="just" eaLnBrk="1" hangingPunct="1">
              <a:lnSpc>
                <a:spcPct val="90000"/>
              </a:lnSpc>
              <a:buFont typeface="Wingdings" charset="0"/>
              <a:buNone/>
            </a:pPr>
            <a:r>
              <a:rPr lang="es-ES_tradnl" sz="1400" b="1" dirty="0">
                <a:latin typeface="Arial" charset="0"/>
                <a:cs typeface="Arial" charset="0"/>
              </a:rPr>
              <a:t>ESTENOSIS AORTICA CALCIFICADA</a:t>
            </a:r>
            <a:endParaRPr lang="es-ES_tradnl" sz="1400" dirty="0">
              <a:latin typeface="Arial" charset="0"/>
              <a:cs typeface="Arial" charset="0"/>
            </a:endParaRPr>
          </a:p>
          <a:p>
            <a:pPr lvl="1" algn="just" eaLnBrk="1" hangingPunct="1">
              <a:lnSpc>
                <a:spcPct val="90000"/>
              </a:lnSpc>
              <a:buFont typeface="Wingdings" charset="0"/>
              <a:buNone/>
            </a:pPr>
            <a:r>
              <a:rPr lang="es-ES_tradnl" sz="1400" b="1" dirty="0">
                <a:latin typeface="Arial" charset="0"/>
                <a:cs typeface="Arial" charset="0"/>
              </a:rPr>
              <a:t>CALCIFICACION IDIOPATICA DEL ESQUELETO CARDIACO</a:t>
            </a:r>
            <a:endParaRPr lang="es-ES_tradnl" sz="1400" dirty="0">
              <a:latin typeface="Arial" charset="0"/>
              <a:cs typeface="Arial" charset="0"/>
            </a:endParaRPr>
          </a:p>
          <a:p>
            <a:pPr algn="just" eaLnBrk="1" hangingPunct="1">
              <a:lnSpc>
                <a:spcPct val="90000"/>
              </a:lnSpc>
              <a:buFont typeface="Wingdings" charset="0"/>
              <a:buNone/>
            </a:pPr>
            <a:r>
              <a:rPr lang="es-ES_tradnl" sz="1600" b="1" dirty="0">
                <a:latin typeface="Arial" charset="0"/>
                <a:cs typeface="Arial" charset="0"/>
              </a:rPr>
              <a:t> </a:t>
            </a:r>
            <a:endParaRPr lang="es-ES_tradnl" sz="1600" dirty="0">
              <a:latin typeface="Arial" charset="0"/>
              <a:cs typeface="Arial" charset="0"/>
            </a:endParaRPr>
          </a:p>
          <a:p>
            <a:pPr algn="just" eaLnBrk="1" hangingPunct="1">
              <a:lnSpc>
                <a:spcPct val="90000"/>
              </a:lnSpc>
              <a:buFont typeface="Wingdings" charset="0"/>
              <a:buNone/>
            </a:pPr>
            <a:r>
              <a:rPr lang="es-ES_tradnl" sz="1600" b="1" dirty="0">
                <a:latin typeface="Arial" charset="0"/>
                <a:cs typeface="Arial" charset="0"/>
              </a:rPr>
              <a:t>3.   PRÓTESISVALVULARES</a:t>
            </a:r>
          </a:p>
          <a:p>
            <a:pPr algn="just" eaLnBrk="1" hangingPunct="1">
              <a:lnSpc>
                <a:spcPct val="90000"/>
              </a:lnSpc>
              <a:buFont typeface="Wingdings" charset="0"/>
              <a:buNone/>
            </a:pPr>
            <a:r>
              <a:rPr lang="es-ES_tradnl" sz="1600" b="1" dirty="0">
                <a:latin typeface="Arial" charset="0"/>
                <a:cs typeface="Arial" charset="0"/>
              </a:rPr>
              <a:t> </a:t>
            </a:r>
            <a:endParaRPr lang="es-ES_tradnl" sz="1600" dirty="0">
              <a:latin typeface="Arial" charset="0"/>
              <a:cs typeface="Arial" charset="0"/>
            </a:endParaRPr>
          </a:p>
          <a:p>
            <a:pPr eaLnBrk="1" hangingPunct="1">
              <a:lnSpc>
                <a:spcPct val="90000"/>
              </a:lnSpc>
              <a:buFont typeface="Wingdings" charset="0"/>
              <a:buNone/>
            </a:pPr>
            <a:endParaRPr lang="es-ES" sz="1600" b="1" dirty="0">
              <a:latin typeface="Arial" charset="0"/>
              <a:cs typeface="Arial" charset="0"/>
            </a:endParaRPr>
          </a:p>
        </p:txBody>
      </p:sp>
    </p:spTree>
    <p:extLst>
      <p:ext uri="{BB962C8B-B14F-4D97-AF65-F5344CB8AC3E}">
        <p14:creationId xmlns:p14="http://schemas.microsoft.com/office/powerpoint/2010/main" val="1641341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428625" y="642938"/>
            <a:ext cx="8229600" cy="1143000"/>
          </a:xfrm>
        </p:spPr>
        <p:txBody>
          <a:bodyPr/>
          <a:lstStyle/>
          <a:p>
            <a:pPr eaLnBrk="1" hangingPunct="1"/>
            <a:r>
              <a:rPr lang="es-ES_tradnl" sz="4400">
                <a:latin typeface="Arial" charset="0"/>
                <a:cs typeface="Arial" charset="0"/>
              </a:rPr>
              <a:t>ENDOCARDITIS INFECCIOSA</a:t>
            </a:r>
            <a:endParaRPr lang="es-ES" sz="4400">
              <a:latin typeface="Arial" charset="0"/>
              <a:cs typeface="Arial" charset="0"/>
            </a:endParaRPr>
          </a:p>
        </p:txBody>
      </p:sp>
      <p:sp>
        <p:nvSpPr>
          <p:cNvPr id="27650" name="Rectangle 3"/>
          <p:cNvSpPr>
            <a:spLocks noGrp="1" noChangeArrowheads="1"/>
          </p:cNvSpPr>
          <p:nvPr>
            <p:ph idx="1"/>
          </p:nvPr>
        </p:nvSpPr>
        <p:spPr>
          <a:xfrm>
            <a:off x="500063" y="2468563"/>
            <a:ext cx="8229600" cy="4389437"/>
          </a:xfrm>
        </p:spPr>
        <p:txBody>
          <a:bodyPr/>
          <a:lstStyle/>
          <a:p>
            <a:pPr eaLnBrk="1" hangingPunct="1"/>
            <a:r>
              <a:rPr lang="es-ES_tradnl">
                <a:latin typeface="Arial" charset="0"/>
                <a:cs typeface="Arial" charset="0"/>
              </a:rPr>
              <a:t>Requiere de dos situaciones:</a:t>
            </a:r>
          </a:p>
          <a:p>
            <a:pPr eaLnBrk="1" hangingPunct="1">
              <a:buFont typeface="Wingdings" charset="0"/>
              <a:buNone/>
            </a:pPr>
            <a:endParaRPr lang="es-ES_tradnl">
              <a:latin typeface="Arial" charset="0"/>
              <a:cs typeface="Arial" charset="0"/>
            </a:endParaRPr>
          </a:p>
          <a:p>
            <a:pPr lvl="1" eaLnBrk="1" hangingPunct="1"/>
            <a:r>
              <a:rPr lang="es-ES_tradnl">
                <a:latin typeface="Arial" charset="0"/>
                <a:cs typeface="Arial" charset="0"/>
              </a:rPr>
              <a:t>BACTERIEMIA</a:t>
            </a:r>
          </a:p>
          <a:p>
            <a:pPr lvl="3" eaLnBrk="1" hangingPunct="1">
              <a:buFont typeface="Wingdings" charset="0"/>
              <a:buNone/>
            </a:pPr>
            <a:r>
              <a:rPr lang="es-ES_tradnl" sz="2800">
                <a:latin typeface="Arial" charset="0"/>
                <a:cs typeface="Arial" charset="0"/>
              </a:rPr>
              <a:t>+</a:t>
            </a:r>
          </a:p>
          <a:p>
            <a:pPr lvl="1" eaLnBrk="1" hangingPunct="1"/>
            <a:r>
              <a:rPr lang="es-ES_tradnl">
                <a:latin typeface="Arial" charset="0"/>
                <a:cs typeface="Arial" charset="0"/>
              </a:rPr>
              <a:t>LESIÓN ENDOCÁRDICA PREVIA</a:t>
            </a:r>
            <a:endParaRPr lang="es-ES">
              <a:latin typeface="Arial" charset="0"/>
              <a:cs typeface="Arial" charset="0"/>
            </a:endParaRPr>
          </a:p>
        </p:txBody>
      </p:sp>
    </p:spTree>
    <p:extLst>
      <p:ext uri="{BB962C8B-B14F-4D97-AF65-F5344CB8AC3E}">
        <p14:creationId xmlns:p14="http://schemas.microsoft.com/office/powerpoint/2010/main" val="209715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457200" y="500063"/>
            <a:ext cx="8229600" cy="1143000"/>
          </a:xfrm>
        </p:spPr>
        <p:txBody>
          <a:bodyPr/>
          <a:lstStyle/>
          <a:p>
            <a:pPr eaLnBrk="1" hangingPunct="1"/>
            <a:r>
              <a:rPr lang="es-ES_tradnl" sz="3600">
                <a:latin typeface="Arial" charset="0"/>
                <a:cs typeface="Arial" charset="0"/>
              </a:rPr>
              <a:t>CAUSAS DE LESIÓN ENDOCÁRDICA</a:t>
            </a:r>
            <a:endParaRPr lang="es-ES" sz="3600">
              <a:latin typeface="Arial" charset="0"/>
              <a:cs typeface="Arial" charset="0"/>
            </a:endParaRPr>
          </a:p>
        </p:txBody>
      </p:sp>
      <p:sp>
        <p:nvSpPr>
          <p:cNvPr id="29698" name="Rectangle 3"/>
          <p:cNvSpPr>
            <a:spLocks noGrp="1" noChangeArrowheads="1"/>
          </p:cNvSpPr>
          <p:nvPr>
            <p:ph idx="1"/>
          </p:nvPr>
        </p:nvSpPr>
        <p:spPr/>
        <p:txBody>
          <a:bodyPr/>
          <a:lstStyle/>
          <a:p>
            <a:pPr eaLnBrk="1" hangingPunct="1">
              <a:lnSpc>
                <a:spcPct val="90000"/>
              </a:lnSpc>
            </a:pPr>
            <a:r>
              <a:rPr lang="es-ES_tradnl" sz="2000" dirty="0">
                <a:latin typeface="Arial" charset="0"/>
                <a:cs typeface="Arial" charset="0"/>
              </a:rPr>
              <a:t>VALVULOPATÍA REUMÁTICA</a:t>
            </a:r>
          </a:p>
          <a:p>
            <a:pPr eaLnBrk="1" hangingPunct="1">
              <a:lnSpc>
                <a:spcPct val="90000"/>
              </a:lnSpc>
            </a:pPr>
            <a:r>
              <a:rPr lang="es-ES_tradnl" sz="2000" dirty="0">
                <a:latin typeface="Arial" charset="0"/>
                <a:cs typeface="Arial" charset="0"/>
              </a:rPr>
              <a:t>CARDIOPATÍA CONGÉNITA</a:t>
            </a:r>
          </a:p>
          <a:p>
            <a:pPr eaLnBrk="1" hangingPunct="1">
              <a:lnSpc>
                <a:spcPct val="90000"/>
              </a:lnSpc>
            </a:pPr>
            <a:r>
              <a:rPr lang="es-ES_tradnl" sz="2000" dirty="0">
                <a:latin typeface="Arial" charset="0"/>
                <a:cs typeface="Arial" charset="0"/>
              </a:rPr>
              <a:t>CARDIOPATÍA DEGENERATIVA</a:t>
            </a:r>
          </a:p>
          <a:p>
            <a:pPr lvl="1" eaLnBrk="1" hangingPunct="1">
              <a:lnSpc>
                <a:spcPct val="90000"/>
              </a:lnSpc>
            </a:pPr>
            <a:r>
              <a:rPr lang="es-ES_tradnl" sz="1800" dirty="0">
                <a:latin typeface="Arial" charset="0"/>
                <a:cs typeface="Arial" charset="0"/>
              </a:rPr>
              <a:t>PROLAPSO DE LA VÁLVULA MITRAL (S. BARLOW)</a:t>
            </a:r>
          </a:p>
          <a:p>
            <a:pPr lvl="1" eaLnBrk="1" hangingPunct="1">
              <a:lnSpc>
                <a:spcPct val="90000"/>
              </a:lnSpc>
            </a:pPr>
            <a:r>
              <a:rPr lang="es-ES_tradnl" sz="2000" dirty="0">
                <a:latin typeface="Arial" charset="0"/>
                <a:cs typeface="Arial" charset="0"/>
              </a:rPr>
              <a:t>AORTITIS SIFILÍTICA</a:t>
            </a:r>
          </a:p>
          <a:p>
            <a:pPr lvl="1" eaLnBrk="1" hangingPunct="1">
              <a:lnSpc>
                <a:spcPct val="90000"/>
              </a:lnSpc>
            </a:pPr>
            <a:r>
              <a:rPr lang="es-ES_tradnl" sz="2000" dirty="0">
                <a:latin typeface="Arial" charset="0"/>
                <a:cs typeface="Arial" charset="0"/>
              </a:rPr>
              <a:t>CALCIFICACIÓN ANILLO MITRAL</a:t>
            </a:r>
          </a:p>
          <a:p>
            <a:pPr lvl="1" eaLnBrk="1" hangingPunct="1">
              <a:lnSpc>
                <a:spcPct val="90000"/>
              </a:lnSpc>
            </a:pPr>
            <a:r>
              <a:rPr lang="es-ES_tradnl" sz="2000" dirty="0">
                <a:latin typeface="Arial" charset="0"/>
                <a:cs typeface="Arial" charset="0"/>
              </a:rPr>
              <a:t>TROMBOSIS CARDÍACA POST INFARTO</a:t>
            </a:r>
          </a:p>
          <a:p>
            <a:pPr eaLnBrk="1" hangingPunct="1">
              <a:lnSpc>
                <a:spcPct val="90000"/>
              </a:lnSpc>
            </a:pPr>
            <a:r>
              <a:rPr lang="es-ES_tradnl" sz="2000" dirty="0">
                <a:latin typeface="Arial" charset="0"/>
                <a:cs typeface="Arial" charset="0"/>
              </a:rPr>
              <a:t>IATROGENIA</a:t>
            </a:r>
          </a:p>
          <a:p>
            <a:pPr lvl="1" eaLnBrk="1" hangingPunct="1">
              <a:lnSpc>
                <a:spcPct val="90000"/>
              </a:lnSpc>
            </a:pPr>
            <a:r>
              <a:rPr lang="es-ES_tradnl" sz="2000" dirty="0">
                <a:latin typeface="Arial" charset="0"/>
                <a:cs typeface="Arial" charset="0"/>
              </a:rPr>
              <a:t>CABLES DE MARCAPASOS</a:t>
            </a:r>
          </a:p>
          <a:p>
            <a:pPr lvl="1" eaLnBrk="1" hangingPunct="1">
              <a:lnSpc>
                <a:spcPct val="90000"/>
              </a:lnSpc>
            </a:pPr>
            <a:r>
              <a:rPr lang="es-ES_tradnl" sz="2000" dirty="0">
                <a:latin typeface="Arial" charset="0"/>
                <a:cs typeface="Arial" charset="0"/>
              </a:rPr>
              <a:t>CATETER DE SWAN GANZ</a:t>
            </a:r>
          </a:p>
          <a:p>
            <a:pPr lvl="1" eaLnBrk="1" hangingPunct="1">
              <a:lnSpc>
                <a:spcPct val="90000"/>
              </a:lnSpc>
            </a:pPr>
            <a:r>
              <a:rPr lang="es-ES_tradnl" sz="2000" dirty="0">
                <a:latin typeface="Arial" charset="0"/>
                <a:cs typeface="Arial" charset="0"/>
              </a:rPr>
              <a:t>PRÓTESIS VALVULARES</a:t>
            </a:r>
          </a:p>
          <a:p>
            <a:pPr eaLnBrk="1" hangingPunct="1">
              <a:lnSpc>
                <a:spcPct val="90000"/>
              </a:lnSpc>
            </a:pPr>
            <a:r>
              <a:rPr lang="es-ES_tradnl" sz="2000" dirty="0">
                <a:latin typeface="Arial" charset="0"/>
                <a:cs typeface="Arial" charset="0"/>
              </a:rPr>
              <a:t>DROGADICCIÓN ENDOVENOSA</a:t>
            </a:r>
            <a:endParaRPr lang="es-ES" sz="2000" dirty="0">
              <a:latin typeface="Arial" charset="0"/>
              <a:cs typeface="Arial" charset="0"/>
            </a:endParaRPr>
          </a:p>
        </p:txBody>
      </p:sp>
    </p:spTree>
    <p:extLst>
      <p:ext uri="{BB962C8B-B14F-4D97-AF65-F5344CB8AC3E}">
        <p14:creationId xmlns:p14="http://schemas.microsoft.com/office/powerpoint/2010/main" val="1657469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1143000" y="714375"/>
            <a:ext cx="7793038" cy="1143000"/>
          </a:xfrm>
        </p:spPr>
        <p:txBody>
          <a:bodyPr/>
          <a:lstStyle/>
          <a:p>
            <a:pPr eaLnBrk="1" hangingPunct="1"/>
            <a:r>
              <a:rPr lang="es-ES_tradnl" sz="3600">
                <a:latin typeface="Arial" charset="0"/>
                <a:cs typeface="Arial" charset="0"/>
              </a:rPr>
              <a:t>ENDOCARDITIS INFECCIOSA AGUDA</a:t>
            </a:r>
            <a:endParaRPr lang="es-ES" sz="3600">
              <a:latin typeface="Arial" charset="0"/>
              <a:cs typeface="Arial" charset="0"/>
            </a:endParaRPr>
          </a:p>
        </p:txBody>
      </p:sp>
      <p:sp>
        <p:nvSpPr>
          <p:cNvPr id="31746" name="Rectangle 3"/>
          <p:cNvSpPr>
            <a:spLocks noGrp="1" noChangeArrowheads="1"/>
          </p:cNvSpPr>
          <p:nvPr>
            <p:ph idx="1"/>
          </p:nvPr>
        </p:nvSpPr>
        <p:spPr/>
        <p:txBody>
          <a:bodyPr/>
          <a:lstStyle/>
          <a:p>
            <a:pPr eaLnBrk="1" hangingPunct="1"/>
            <a:r>
              <a:rPr lang="es-ES_tradnl" sz="2800">
                <a:latin typeface="Arial" charset="0"/>
                <a:cs typeface="Arial" charset="0"/>
              </a:rPr>
              <a:t>GÉRMENES MUY VIRULENTOS</a:t>
            </a:r>
          </a:p>
          <a:p>
            <a:pPr lvl="2" eaLnBrk="1" hangingPunct="1"/>
            <a:r>
              <a:rPr lang="es-ES_tradnl" sz="2000">
                <a:latin typeface="Arial" charset="0"/>
                <a:cs typeface="Arial" charset="0"/>
              </a:rPr>
              <a:t>ST. AUREUS</a:t>
            </a:r>
          </a:p>
          <a:p>
            <a:pPr lvl="2" eaLnBrk="1" hangingPunct="1"/>
            <a:r>
              <a:rPr lang="es-ES_tradnl" sz="2000">
                <a:latin typeface="Arial" charset="0"/>
                <a:cs typeface="Arial" charset="0"/>
              </a:rPr>
              <a:t>PSEUDOMONA</a:t>
            </a:r>
          </a:p>
          <a:p>
            <a:pPr lvl="2" eaLnBrk="1" hangingPunct="1"/>
            <a:r>
              <a:rPr lang="es-ES_tradnl" sz="2000">
                <a:latin typeface="Arial" charset="0"/>
                <a:cs typeface="Arial" charset="0"/>
              </a:rPr>
              <a:t>PROTEUS</a:t>
            </a:r>
          </a:p>
          <a:p>
            <a:pPr lvl="2" eaLnBrk="1" hangingPunct="1"/>
            <a:r>
              <a:rPr lang="es-ES_tradnl" sz="2000">
                <a:latin typeface="Arial" charset="0"/>
                <a:cs typeface="Arial" charset="0"/>
              </a:rPr>
              <a:t>STR. PYOGENES</a:t>
            </a:r>
          </a:p>
          <a:p>
            <a:pPr eaLnBrk="1" hangingPunct="1"/>
            <a:r>
              <a:rPr lang="es-ES_tradnl" sz="2800">
                <a:latin typeface="Arial" charset="0"/>
                <a:cs typeface="Arial" charset="0"/>
              </a:rPr>
              <a:t>EVOLUCIONA EN MENOS DE </a:t>
            </a:r>
            <a:r>
              <a:rPr lang="es-ES_tradnl" sz="2800" b="1">
                <a:latin typeface="Arial" charset="0"/>
                <a:cs typeface="Arial" charset="0"/>
              </a:rPr>
              <a:t>2</a:t>
            </a:r>
            <a:r>
              <a:rPr lang="es-ES_tradnl" sz="2800">
                <a:latin typeface="Arial" charset="0"/>
                <a:cs typeface="Arial" charset="0"/>
              </a:rPr>
              <a:t> </a:t>
            </a:r>
            <a:r>
              <a:rPr lang="es-ES_tradnl" sz="2800" b="1">
                <a:latin typeface="Arial" charset="0"/>
                <a:cs typeface="Arial" charset="0"/>
              </a:rPr>
              <a:t>MESES</a:t>
            </a:r>
            <a:r>
              <a:rPr lang="es-ES_tradnl" sz="2800">
                <a:latin typeface="Arial" charset="0"/>
                <a:cs typeface="Arial" charset="0"/>
              </a:rPr>
              <a:t>.  ALTAMENTE LETAL SIN TRATAMIENTO</a:t>
            </a:r>
          </a:p>
          <a:p>
            <a:pPr eaLnBrk="1" hangingPunct="1"/>
            <a:r>
              <a:rPr lang="es-ES_tradnl" sz="2800">
                <a:latin typeface="Arial" charset="0"/>
                <a:cs typeface="Arial" charset="0"/>
              </a:rPr>
              <a:t>DESTRUCCIÓN VALVULAR FULMINANTE</a:t>
            </a:r>
          </a:p>
          <a:p>
            <a:pPr eaLnBrk="1" hangingPunct="1"/>
            <a:r>
              <a:rPr lang="es-ES_tradnl" sz="2800">
                <a:latin typeface="Arial" charset="0"/>
                <a:cs typeface="Arial" charset="0"/>
              </a:rPr>
              <a:t>PUEDE AFECTAR ENDOCARDIO SANO</a:t>
            </a:r>
            <a:endParaRPr lang="es-ES" sz="2800">
              <a:latin typeface="Arial" charset="0"/>
              <a:cs typeface="Arial" charset="0"/>
            </a:endParaRPr>
          </a:p>
        </p:txBody>
      </p:sp>
    </p:spTree>
    <p:extLst>
      <p:ext uri="{BB962C8B-B14F-4D97-AF65-F5344CB8AC3E}">
        <p14:creationId xmlns:p14="http://schemas.microsoft.com/office/powerpoint/2010/main" val="1082313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50938" y="809625"/>
            <a:ext cx="7793037" cy="950913"/>
          </a:xfrm>
        </p:spPr>
        <p:txBody>
          <a:bodyPr>
            <a:normAutofit fontScale="90000"/>
          </a:bodyPr>
          <a:lstStyle/>
          <a:p>
            <a:pPr algn="ctr" eaLnBrk="1" fontAlgn="auto" hangingPunct="1">
              <a:spcAft>
                <a:spcPts val="0"/>
              </a:spcAft>
              <a:defRPr/>
            </a:pPr>
            <a:r>
              <a:rPr lang="es-CL" sz="3600" dirty="0">
                <a:latin typeface="Arial" pitchFamily="34" charset="0"/>
                <a:ea typeface="+mj-ea"/>
                <a:cs typeface="Arial" pitchFamily="34" charset="0"/>
              </a:rPr>
              <a:t>ENDOCARDITIS INFECCIOSA AGUDA</a:t>
            </a:r>
            <a:endParaRPr lang="es-ES" sz="3600" dirty="0">
              <a:latin typeface="Arial" pitchFamily="34" charset="0"/>
              <a:ea typeface="+mj-ea"/>
              <a:cs typeface="Arial" pitchFamily="34" charset="0"/>
            </a:endParaRPr>
          </a:p>
        </p:txBody>
      </p:sp>
      <p:pic>
        <p:nvPicPr>
          <p:cNvPr id="33794" name="Picture 6" descr="CV037"/>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57200" y="2238375"/>
            <a:ext cx="5029200" cy="3643313"/>
          </a:xfrm>
          <a:noFill/>
        </p:spPr>
      </p:pic>
      <p:sp>
        <p:nvSpPr>
          <p:cNvPr id="33795" name="Rectangle 5"/>
          <p:cNvSpPr>
            <a:spLocks noGrp="1" noChangeArrowheads="1"/>
          </p:cNvSpPr>
          <p:nvPr>
            <p:ph type="body" sz="half" idx="2"/>
          </p:nvPr>
        </p:nvSpPr>
        <p:spPr>
          <a:xfrm>
            <a:off x="5602288" y="3160713"/>
            <a:ext cx="3352800" cy="2971800"/>
          </a:xfrm>
        </p:spPr>
        <p:txBody>
          <a:bodyPr/>
          <a:lstStyle/>
          <a:p>
            <a:pPr eaLnBrk="1" hangingPunct="1">
              <a:lnSpc>
                <a:spcPct val="90000"/>
              </a:lnSpc>
            </a:pPr>
            <a:r>
              <a:rPr lang="es-CL" sz="2000">
                <a:latin typeface="Arial" charset="0"/>
                <a:cs typeface="Arial" charset="0"/>
              </a:rPr>
              <a:t>VEGETACION DESTRUCTIVA</a:t>
            </a:r>
          </a:p>
          <a:p>
            <a:pPr eaLnBrk="1" hangingPunct="1">
              <a:lnSpc>
                <a:spcPct val="90000"/>
              </a:lnSpc>
            </a:pPr>
            <a:r>
              <a:rPr lang="es-CL" sz="2000">
                <a:latin typeface="Arial" charset="0"/>
                <a:cs typeface="Arial" charset="0"/>
              </a:rPr>
              <a:t>GRANDE</a:t>
            </a:r>
          </a:p>
          <a:p>
            <a:pPr eaLnBrk="1" hangingPunct="1">
              <a:lnSpc>
                <a:spcPct val="90000"/>
              </a:lnSpc>
            </a:pPr>
            <a:r>
              <a:rPr lang="es-CL" sz="2000">
                <a:latin typeface="Arial" charset="0"/>
                <a:cs typeface="Arial" charset="0"/>
              </a:rPr>
              <a:t>DEFORMANTE</a:t>
            </a:r>
          </a:p>
          <a:p>
            <a:pPr eaLnBrk="1" hangingPunct="1">
              <a:lnSpc>
                <a:spcPct val="90000"/>
              </a:lnSpc>
            </a:pPr>
            <a:r>
              <a:rPr lang="es-CL" sz="2000">
                <a:latin typeface="Arial" charset="0"/>
                <a:cs typeface="Arial" charset="0"/>
              </a:rPr>
              <a:t>IRREGULAR</a:t>
            </a:r>
          </a:p>
          <a:p>
            <a:pPr eaLnBrk="1" hangingPunct="1">
              <a:lnSpc>
                <a:spcPct val="90000"/>
              </a:lnSpc>
            </a:pPr>
            <a:r>
              <a:rPr lang="es-CL" sz="2000">
                <a:latin typeface="Arial" charset="0"/>
                <a:cs typeface="Arial" charset="0"/>
              </a:rPr>
              <a:t>FRIABLE : EMBOLIZA HACIA PULMÓN, RIÑÓN, CEREBRO, CORAZÓN</a:t>
            </a:r>
            <a:endParaRPr lang="es-ES" sz="2000">
              <a:latin typeface="Arial" charset="0"/>
              <a:cs typeface="Arial" charset="0"/>
            </a:endParaRPr>
          </a:p>
        </p:txBody>
      </p:sp>
      <p:grpSp>
        <p:nvGrpSpPr>
          <p:cNvPr id="4" name="Grupo 3">
            <a:extLst>
              <a:ext uri="{FF2B5EF4-FFF2-40B4-BE49-F238E27FC236}">
                <a16:creationId xmlns:a16="http://schemas.microsoft.com/office/drawing/2014/main" id="{BA92CB3B-B96F-AB45-83A2-B759F45F126F}"/>
              </a:ext>
            </a:extLst>
          </p:cNvPr>
          <p:cNvGrpSpPr/>
          <p:nvPr/>
        </p:nvGrpSpPr>
        <p:grpSpPr>
          <a:xfrm>
            <a:off x="3019159" y="3343458"/>
            <a:ext cx="299880" cy="413280"/>
            <a:chOff x="3019159" y="3343458"/>
            <a:chExt cx="299880" cy="413280"/>
          </a:xfrm>
        </p:grpSpPr>
        <mc:AlternateContent xmlns:mc="http://schemas.openxmlformats.org/markup-compatibility/2006">
          <mc:Choice xmlns:p14="http://schemas.microsoft.com/office/powerpoint/2010/main" Requires="p14">
            <p:contentPart p14:bwMode="auto" r:id="rId4">
              <p14:nvContentPartPr>
                <p14:cNvPr id="2" name="Entrada de lápiz 1">
                  <a:extLst>
                    <a:ext uri="{FF2B5EF4-FFF2-40B4-BE49-F238E27FC236}">
                      <a16:creationId xmlns:a16="http://schemas.microsoft.com/office/drawing/2014/main" id="{498CE3CA-843E-5040-A749-35E9BD6C769F}"/>
                    </a:ext>
                  </a:extLst>
                </p14:cNvPr>
                <p14:cNvContentPartPr/>
                <p14:nvPr/>
              </p14:nvContentPartPr>
              <p14:xfrm>
                <a:off x="3113119" y="3343458"/>
                <a:ext cx="205920" cy="161640"/>
              </p14:xfrm>
            </p:contentPart>
          </mc:Choice>
          <mc:Fallback>
            <p:pic>
              <p:nvPicPr>
                <p:cNvPr id="2" name="Entrada de lápiz 1">
                  <a:extLst>
                    <a:ext uri="{FF2B5EF4-FFF2-40B4-BE49-F238E27FC236}">
                      <a16:creationId xmlns:a16="http://schemas.microsoft.com/office/drawing/2014/main" id="{498CE3CA-843E-5040-A749-35E9BD6C769F}"/>
                    </a:ext>
                  </a:extLst>
                </p:cNvPr>
                <p:cNvPicPr/>
                <p:nvPr/>
              </p:nvPicPr>
              <p:blipFill>
                <a:blip r:embed="rId5"/>
                <a:stretch>
                  <a:fillRect/>
                </a:stretch>
              </p:blipFill>
              <p:spPr>
                <a:xfrm>
                  <a:off x="3095479" y="3325458"/>
                  <a:ext cx="24156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Entrada de lápiz 2">
                  <a:extLst>
                    <a:ext uri="{FF2B5EF4-FFF2-40B4-BE49-F238E27FC236}">
                      <a16:creationId xmlns:a16="http://schemas.microsoft.com/office/drawing/2014/main" id="{8943970E-9949-7249-A0D5-077188BF5A75}"/>
                    </a:ext>
                  </a:extLst>
                </p14:cNvPr>
                <p14:cNvContentPartPr/>
                <p14:nvPr/>
              </p14:nvContentPartPr>
              <p14:xfrm>
                <a:off x="3019159" y="3511938"/>
                <a:ext cx="176400" cy="244800"/>
              </p14:xfrm>
            </p:contentPart>
          </mc:Choice>
          <mc:Fallback>
            <p:pic>
              <p:nvPicPr>
                <p:cNvPr id="3" name="Entrada de lápiz 2">
                  <a:extLst>
                    <a:ext uri="{FF2B5EF4-FFF2-40B4-BE49-F238E27FC236}">
                      <a16:creationId xmlns:a16="http://schemas.microsoft.com/office/drawing/2014/main" id="{8943970E-9949-7249-A0D5-077188BF5A75}"/>
                    </a:ext>
                  </a:extLst>
                </p:cNvPr>
                <p:cNvPicPr/>
                <p:nvPr/>
              </p:nvPicPr>
              <p:blipFill>
                <a:blip r:embed="rId7"/>
                <a:stretch>
                  <a:fillRect/>
                </a:stretch>
              </p:blipFill>
              <p:spPr>
                <a:xfrm>
                  <a:off x="3001519" y="3494298"/>
                  <a:ext cx="212040" cy="280440"/>
                </a:xfrm>
                <a:prstGeom prst="rect">
                  <a:avLst/>
                </a:prstGeom>
              </p:spPr>
            </p:pic>
          </mc:Fallback>
        </mc:AlternateContent>
      </p:grpSp>
      <p:grpSp>
        <p:nvGrpSpPr>
          <p:cNvPr id="7" name="Grupo 6">
            <a:extLst>
              <a:ext uri="{FF2B5EF4-FFF2-40B4-BE49-F238E27FC236}">
                <a16:creationId xmlns:a16="http://schemas.microsoft.com/office/drawing/2014/main" id="{BCEC46C0-177F-FE46-A421-636AC4548768}"/>
              </a:ext>
            </a:extLst>
          </p:cNvPr>
          <p:cNvGrpSpPr/>
          <p:nvPr/>
        </p:nvGrpSpPr>
        <p:grpSpPr>
          <a:xfrm>
            <a:off x="3390679" y="4176138"/>
            <a:ext cx="254160" cy="115200"/>
            <a:chOff x="3390679" y="4176138"/>
            <a:chExt cx="254160" cy="115200"/>
          </a:xfrm>
        </p:grpSpPr>
        <mc:AlternateContent xmlns:mc="http://schemas.openxmlformats.org/markup-compatibility/2006">
          <mc:Choice xmlns:p14="http://schemas.microsoft.com/office/powerpoint/2010/main" Requires="p14">
            <p:contentPart p14:bwMode="auto" r:id="rId8">
              <p14:nvContentPartPr>
                <p14:cNvPr id="5" name="Entrada de lápiz 4">
                  <a:extLst>
                    <a:ext uri="{FF2B5EF4-FFF2-40B4-BE49-F238E27FC236}">
                      <a16:creationId xmlns:a16="http://schemas.microsoft.com/office/drawing/2014/main" id="{9768A5FE-6AD3-C848-A277-9D0FD84703B3}"/>
                    </a:ext>
                  </a:extLst>
                </p14:cNvPr>
                <p14:cNvContentPartPr/>
                <p14:nvPr/>
              </p14:nvContentPartPr>
              <p14:xfrm>
                <a:off x="3390679" y="4199178"/>
                <a:ext cx="223920" cy="40680"/>
              </p14:xfrm>
            </p:contentPart>
          </mc:Choice>
          <mc:Fallback>
            <p:pic>
              <p:nvPicPr>
                <p:cNvPr id="5" name="Entrada de lápiz 4">
                  <a:extLst>
                    <a:ext uri="{FF2B5EF4-FFF2-40B4-BE49-F238E27FC236}">
                      <a16:creationId xmlns:a16="http://schemas.microsoft.com/office/drawing/2014/main" id="{9768A5FE-6AD3-C848-A277-9D0FD84703B3}"/>
                    </a:ext>
                  </a:extLst>
                </p:cNvPr>
                <p:cNvPicPr/>
                <p:nvPr/>
              </p:nvPicPr>
              <p:blipFill>
                <a:blip r:embed="rId9"/>
                <a:stretch>
                  <a:fillRect/>
                </a:stretch>
              </p:blipFill>
              <p:spPr>
                <a:xfrm>
                  <a:off x="3373039" y="4181178"/>
                  <a:ext cx="25956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6" name="Entrada de lápiz 5">
                  <a:extLst>
                    <a:ext uri="{FF2B5EF4-FFF2-40B4-BE49-F238E27FC236}">
                      <a16:creationId xmlns:a16="http://schemas.microsoft.com/office/drawing/2014/main" id="{50891588-A799-A543-BD7D-3DDBA802C8A5}"/>
                    </a:ext>
                  </a:extLst>
                </p14:cNvPr>
                <p14:cNvContentPartPr/>
                <p14:nvPr/>
              </p14:nvContentPartPr>
              <p14:xfrm>
                <a:off x="3608839" y="4176138"/>
                <a:ext cx="36000" cy="115200"/>
              </p14:xfrm>
            </p:contentPart>
          </mc:Choice>
          <mc:Fallback>
            <p:pic>
              <p:nvPicPr>
                <p:cNvPr id="6" name="Entrada de lápiz 5">
                  <a:extLst>
                    <a:ext uri="{FF2B5EF4-FFF2-40B4-BE49-F238E27FC236}">
                      <a16:creationId xmlns:a16="http://schemas.microsoft.com/office/drawing/2014/main" id="{50891588-A799-A543-BD7D-3DDBA802C8A5}"/>
                    </a:ext>
                  </a:extLst>
                </p:cNvPr>
                <p:cNvPicPr/>
                <p:nvPr/>
              </p:nvPicPr>
              <p:blipFill>
                <a:blip r:embed="rId11"/>
                <a:stretch>
                  <a:fillRect/>
                </a:stretch>
              </p:blipFill>
              <p:spPr>
                <a:xfrm>
                  <a:off x="3590839" y="4158498"/>
                  <a:ext cx="71640" cy="150840"/>
                </a:xfrm>
                <a:prstGeom prst="rect">
                  <a:avLst/>
                </a:prstGeom>
              </p:spPr>
            </p:pic>
          </mc:Fallback>
        </mc:AlternateContent>
      </p:grpSp>
    </p:spTree>
    <p:extLst>
      <p:ext uri="{BB962C8B-B14F-4D97-AF65-F5344CB8AC3E}">
        <p14:creationId xmlns:p14="http://schemas.microsoft.com/office/powerpoint/2010/main" val="2204785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150938" y="809625"/>
            <a:ext cx="7793037" cy="950913"/>
          </a:xfrm>
          <a:ln>
            <a:miter lim="800000"/>
            <a:headEnd/>
            <a:tailEnd/>
          </a:ln>
        </p:spPr>
        <p:txBody>
          <a:bodyPr>
            <a:normAutofit fontScale="90000"/>
          </a:bodyPr>
          <a:lstStyle/>
          <a:p>
            <a:pPr algn="ctr" eaLnBrk="1" fontAlgn="auto" hangingPunct="1">
              <a:spcAft>
                <a:spcPts val="0"/>
              </a:spcAft>
              <a:defRPr/>
            </a:pPr>
            <a:r>
              <a:rPr lang="es-CL" sz="3600" dirty="0">
                <a:latin typeface="Arial" pitchFamily="34" charset="0"/>
                <a:cs typeface="Arial" pitchFamily="34" charset="0"/>
              </a:rPr>
              <a:t>ENDOCARDITIS INFECCIOSA AGUDA</a:t>
            </a:r>
            <a:endParaRPr lang="es-ES" sz="3600" dirty="0">
              <a:latin typeface="Arial" pitchFamily="34" charset="0"/>
              <a:cs typeface="Arial" pitchFamily="34" charset="0"/>
            </a:endParaRPr>
          </a:p>
        </p:txBody>
      </p:sp>
      <p:pic>
        <p:nvPicPr>
          <p:cNvPr id="37890" name="Picture 3" descr="e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81200"/>
            <a:ext cx="61976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333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b="2554"/>
          <a:stretch>
            <a:fillRect/>
          </a:stretch>
        </p:blipFill>
        <p:spPr bwMode="auto">
          <a:xfrm>
            <a:off x="1571625" y="347663"/>
            <a:ext cx="5795963" cy="6343650"/>
          </a:xfrm>
          <a:prstGeom prst="rect">
            <a:avLst/>
          </a:prstGeom>
          <a:noFill/>
          <a:ln w="12700" cap="sq">
            <a:noFill/>
            <a:miter lim="800000"/>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914400" y="495300"/>
            <a:ext cx="7467600" cy="1219200"/>
          </a:xfrm>
        </p:spPr>
        <p:txBody>
          <a:bodyPr/>
          <a:lstStyle/>
          <a:p>
            <a:pPr algn="ctr" eaLnBrk="1" hangingPunct="1"/>
            <a:r>
              <a:rPr lang="es-CL" sz="3200">
                <a:latin typeface="Arial" charset="0"/>
                <a:cs typeface="Arial" charset="0"/>
              </a:rPr>
              <a:t>ENDOCARDITIS INFECCIOSA AGUDA</a:t>
            </a:r>
            <a:endParaRPr lang="es-ES" sz="3200">
              <a:latin typeface="Arial" charset="0"/>
              <a:cs typeface="Arial" charset="0"/>
            </a:endParaRPr>
          </a:p>
        </p:txBody>
      </p:sp>
      <p:pic>
        <p:nvPicPr>
          <p:cNvPr id="39938" name="Picture 6" descr="CV040"/>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357188" y="2071688"/>
            <a:ext cx="6146800" cy="4000500"/>
          </a:xfrm>
          <a:noFill/>
        </p:spPr>
      </p:pic>
      <p:sp>
        <p:nvSpPr>
          <p:cNvPr id="39939" name="Rectangle 5"/>
          <p:cNvSpPr>
            <a:spLocks noGrp="1" noChangeArrowheads="1"/>
          </p:cNvSpPr>
          <p:nvPr>
            <p:ph type="body" sz="half" idx="2"/>
          </p:nvPr>
        </p:nvSpPr>
        <p:spPr>
          <a:xfrm>
            <a:off x="6742113" y="2895600"/>
            <a:ext cx="2325687" cy="3124200"/>
          </a:xfrm>
        </p:spPr>
        <p:txBody>
          <a:bodyPr/>
          <a:lstStyle/>
          <a:p>
            <a:pPr eaLnBrk="1" hangingPunct="1"/>
            <a:r>
              <a:rPr lang="es-CL" sz="2000">
                <a:latin typeface="Arial" charset="0"/>
                <a:cs typeface="Arial" charset="0"/>
              </a:rPr>
              <a:t>EXTENSION A SUPERFICIE AURICULAR Y MIOCARDIO</a:t>
            </a:r>
          </a:p>
          <a:p>
            <a:pPr eaLnBrk="1" hangingPunct="1"/>
            <a:r>
              <a:rPr lang="es-CL" sz="2000">
                <a:latin typeface="Arial" charset="0"/>
                <a:cs typeface="Arial" charset="0"/>
              </a:rPr>
              <a:t>COMPROMISO ENDOCARDIO PARIETAL        </a:t>
            </a:r>
            <a:endParaRPr lang="es-ES" sz="2000">
              <a:latin typeface="Arial" charset="0"/>
              <a:cs typeface="Arial" charset="0"/>
            </a:endParaRPr>
          </a:p>
        </p:txBody>
      </p:sp>
    </p:spTree>
    <p:extLst>
      <p:ext uri="{BB962C8B-B14F-4D97-AF65-F5344CB8AC3E}">
        <p14:creationId xmlns:p14="http://schemas.microsoft.com/office/powerpoint/2010/main" val="869578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150938" y="809625"/>
            <a:ext cx="7793037" cy="950913"/>
          </a:xfrm>
          <a:ln>
            <a:miter lim="800000"/>
            <a:headEnd/>
            <a:tailEnd/>
          </a:ln>
        </p:spPr>
        <p:txBody>
          <a:bodyPr>
            <a:normAutofit fontScale="90000"/>
          </a:bodyPr>
          <a:lstStyle/>
          <a:p>
            <a:pPr algn="ctr" eaLnBrk="1" fontAlgn="auto" hangingPunct="1">
              <a:spcAft>
                <a:spcPts val="0"/>
              </a:spcAft>
              <a:defRPr/>
            </a:pPr>
            <a:r>
              <a:rPr lang="es-CL" sz="3600" dirty="0">
                <a:latin typeface="Arial" pitchFamily="34" charset="0"/>
                <a:cs typeface="Arial" pitchFamily="34" charset="0"/>
              </a:rPr>
              <a:t>ENDOCARDITIS INFECCIOSA AGUDA</a:t>
            </a:r>
            <a:endParaRPr lang="es-ES" sz="3600" dirty="0">
              <a:latin typeface="Arial" pitchFamily="34" charset="0"/>
              <a:cs typeface="Arial" pitchFamily="34" charset="0"/>
            </a:endParaRPr>
          </a:p>
        </p:txBody>
      </p:sp>
      <p:pic>
        <p:nvPicPr>
          <p:cNvPr id="41986" name="Picture 3" descr="eb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24050"/>
            <a:ext cx="6273800" cy="470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851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50938" y="809625"/>
            <a:ext cx="7793037" cy="950913"/>
          </a:xfrm>
        </p:spPr>
        <p:txBody>
          <a:bodyPr>
            <a:normAutofit fontScale="90000"/>
          </a:bodyPr>
          <a:lstStyle/>
          <a:p>
            <a:pPr algn="ctr" eaLnBrk="1" fontAlgn="auto" hangingPunct="1">
              <a:spcAft>
                <a:spcPts val="0"/>
              </a:spcAft>
              <a:defRPr/>
            </a:pPr>
            <a:r>
              <a:rPr lang="es-CL" sz="3600" dirty="0">
                <a:latin typeface="Arial" pitchFamily="34" charset="0"/>
                <a:ea typeface="+mj-ea"/>
                <a:cs typeface="Arial" pitchFamily="34" charset="0"/>
              </a:rPr>
              <a:t>VEGETACION ENDOCARDITIS INFECCIOSA AGUDA</a:t>
            </a:r>
            <a:endParaRPr lang="es-ES" sz="3600" dirty="0">
              <a:latin typeface="Arial" pitchFamily="34" charset="0"/>
              <a:ea typeface="+mj-ea"/>
              <a:cs typeface="Arial" pitchFamily="34" charset="0"/>
            </a:endParaRPr>
          </a:p>
        </p:txBody>
      </p:sp>
      <p:pic>
        <p:nvPicPr>
          <p:cNvPr id="46082" name="Picture 6" descr="CV041"/>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785813" y="1714500"/>
            <a:ext cx="2844800" cy="1857375"/>
          </a:xfrm>
          <a:noFill/>
        </p:spPr>
      </p:pic>
      <p:sp>
        <p:nvSpPr>
          <p:cNvPr id="46083" name="Rectangle 5"/>
          <p:cNvSpPr>
            <a:spLocks noGrp="1" noChangeArrowheads="1"/>
          </p:cNvSpPr>
          <p:nvPr>
            <p:ph type="body" sz="half" idx="2"/>
          </p:nvPr>
        </p:nvSpPr>
        <p:spPr>
          <a:xfrm>
            <a:off x="6211888" y="3008313"/>
            <a:ext cx="2743200" cy="3124200"/>
          </a:xfrm>
        </p:spPr>
        <p:txBody>
          <a:bodyPr/>
          <a:lstStyle/>
          <a:p>
            <a:pPr eaLnBrk="1" hangingPunct="1"/>
            <a:r>
              <a:rPr lang="es-CL" sz="2000">
                <a:latin typeface="Arial" charset="0"/>
                <a:cs typeface="Arial" charset="0"/>
              </a:rPr>
              <a:t>FIBRINA</a:t>
            </a:r>
          </a:p>
          <a:p>
            <a:pPr eaLnBrk="1" hangingPunct="1"/>
            <a:r>
              <a:rPr lang="es-CL" sz="2000">
                <a:latin typeface="Arial" charset="0"/>
                <a:cs typeface="Arial" charset="0"/>
              </a:rPr>
              <a:t>PLAQUETAS</a:t>
            </a:r>
          </a:p>
          <a:p>
            <a:pPr eaLnBrk="1" hangingPunct="1"/>
            <a:r>
              <a:rPr lang="es-CL" sz="2000">
                <a:latin typeface="Arial" charset="0"/>
                <a:cs typeface="Arial" charset="0"/>
              </a:rPr>
              <a:t>PMN</a:t>
            </a:r>
          </a:p>
          <a:p>
            <a:pPr eaLnBrk="1" hangingPunct="1"/>
            <a:r>
              <a:rPr lang="es-CL" sz="2000">
                <a:latin typeface="Arial" charset="0"/>
                <a:cs typeface="Arial" charset="0"/>
              </a:rPr>
              <a:t>DETRITUS</a:t>
            </a:r>
          </a:p>
          <a:p>
            <a:pPr eaLnBrk="1" hangingPunct="1"/>
            <a:r>
              <a:rPr lang="es-CL" sz="2000">
                <a:latin typeface="Arial" charset="0"/>
                <a:cs typeface="Arial" charset="0"/>
              </a:rPr>
              <a:t>COLONIAS BACT</a:t>
            </a:r>
          </a:p>
          <a:p>
            <a:pPr eaLnBrk="1" hangingPunct="1">
              <a:buFont typeface="Wingdings" charset="0"/>
              <a:buNone/>
            </a:pPr>
            <a:endParaRPr lang="es-CL" sz="2000">
              <a:latin typeface="Arial" charset="0"/>
              <a:cs typeface="Arial" charset="0"/>
            </a:endParaRPr>
          </a:p>
          <a:p>
            <a:pPr eaLnBrk="1" hangingPunct="1">
              <a:buFont typeface="Wingdings" charset="0"/>
              <a:buNone/>
            </a:pPr>
            <a:r>
              <a:rPr lang="es-CL" sz="2000">
                <a:latin typeface="Arial" charset="0"/>
                <a:cs typeface="Arial" charset="0"/>
              </a:rPr>
              <a:t>MUY FRIABLE</a:t>
            </a:r>
          </a:p>
          <a:p>
            <a:pPr eaLnBrk="1" hangingPunct="1">
              <a:buFont typeface="Wingdings" charset="0"/>
              <a:buNone/>
            </a:pPr>
            <a:r>
              <a:rPr lang="es-CL" sz="2000">
                <a:latin typeface="Arial" charset="0"/>
                <a:cs typeface="Arial" charset="0"/>
              </a:rPr>
              <a:t>EMBOLIZANTE</a:t>
            </a:r>
          </a:p>
          <a:p>
            <a:pPr eaLnBrk="1" hangingPunct="1"/>
            <a:endParaRPr lang="es-ES" sz="2000">
              <a:latin typeface="Arial" charset="0"/>
              <a:cs typeface="Arial" charset="0"/>
            </a:endParaRPr>
          </a:p>
        </p:txBody>
      </p:sp>
      <p:pic>
        <p:nvPicPr>
          <p:cNvPr id="460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3429000"/>
            <a:ext cx="4800600"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1722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1066800" y="422275"/>
            <a:ext cx="7467600" cy="1435100"/>
          </a:xfrm>
        </p:spPr>
        <p:txBody>
          <a:bodyPr/>
          <a:lstStyle/>
          <a:p>
            <a:pPr algn="ctr" eaLnBrk="1" hangingPunct="1"/>
            <a:r>
              <a:rPr lang="es-CL" sz="3600">
                <a:latin typeface="Arial" charset="0"/>
                <a:cs typeface="Arial" charset="0"/>
              </a:rPr>
              <a:t>PATOLOGIA DEL ENDOCARDIO</a:t>
            </a:r>
            <a:br>
              <a:rPr lang="es-CL" sz="3600">
                <a:latin typeface="Arial" charset="0"/>
                <a:cs typeface="Arial" charset="0"/>
              </a:rPr>
            </a:br>
            <a:r>
              <a:rPr lang="es-CL" sz="3200">
                <a:latin typeface="Arial" charset="0"/>
                <a:cs typeface="Arial" charset="0"/>
              </a:rPr>
              <a:t>EBA: HEMORRAGIAS EN ASTILLA</a:t>
            </a:r>
            <a:endParaRPr lang="es-ES" sz="3200">
              <a:latin typeface="Arial" charset="0"/>
              <a:cs typeface="Arial" charset="0"/>
            </a:endParaRPr>
          </a:p>
        </p:txBody>
      </p:sp>
      <p:pic>
        <p:nvPicPr>
          <p:cNvPr id="50178" name="Picture 6" descr="CV105"/>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857250" y="2000250"/>
            <a:ext cx="3722688" cy="2435225"/>
          </a:xfrm>
          <a:noFill/>
        </p:spPr>
      </p:pic>
      <p:sp>
        <p:nvSpPr>
          <p:cNvPr id="50179" name="Rectangle 5"/>
          <p:cNvSpPr>
            <a:spLocks noGrp="1" noChangeArrowheads="1"/>
          </p:cNvSpPr>
          <p:nvPr>
            <p:ph type="body" sz="half" idx="2"/>
          </p:nvPr>
        </p:nvSpPr>
        <p:spPr>
          <a:xfrm>
            <a:off x="6211888" y="2932113"/>
            <a:ext cx="2743200" cy="3200400"/>
          </a:xfrm>
        </p:spPr>
        <p:txBody>
          <a:bodyPr/>
          <a:lstStyle/>
          <a:p>
            <a:pPr eaLnBrk="1" hangingPunct="1"/>
            <a:r>
              <a:rPr lang="es-CL" sz="2000">
                <a:latin typeface="Arial" charset="0"/>
                <a:cs typeface="Arial" charset="0"/>
              </a:rPr>
              <a:t>SUBUNGUEALES</a:t>
            </a:r>
          </a:p>
          <a:p>
            <a:pPr eaLnBrk="1" hangingPunct="1"/>
            <a:r>
              <a:rPr lang="es-CL" sz="2000">
                <a:latin typeface="Arial" charset="0"/>
                <a:cs typeface="Arial" charset="0"/>
              </a:rPr>
              <a:t>LINEALES</a:t>
            </a:r>
            <a:endParaRPr lang="es-ES" sz="2000">
              <a:latin typeface="Arial" charset="0"/>
              <a:cs typeface="Arial" charset="0"/>
            </a:endParaRPr>
          </a:p>
        </p:txBody>
      </p:sp>
    </p:spTree>
    <p:extLst>
      <p:ext uri="{BB962C8B-B14F-4D97-AF65-F5344CB8AC3E}">
        <p14:creationId xmlns:p14="http://schemas.microsoft.com/office/powerpoint/2010/main" val="692155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algn="ctr" eaLnBrk="1" hangingPunct="1"/>
            <a:r>
              <a:rPr lang="es-ES_tradnl" sz="3600">
                <a:latin typeface="Arial" charset="0"/>
                <a:cs typeface="Arial" charset="0"/>
              </a:rPr>
              <a:t>ENDOCARDITIS INFECCIOSA SUBAGUDA</a:t>
            </a:r>
            <a:endParaRPr lang="es-ES" sz="3600">
              <a:latin typeface="Arial" charset="0"/>
              <a:cs typeface="Arial" charset="0"/>
            </a:endParaRPr>
          </a:p>
        </p:txBody>
      </p:sp>
      <p:sp>
        <p:nvSpPr>
          <p:cNvPr id="52226" name="Rectangle 3"/>
          <p:cNvSpPr>
            <a:spLocks noGrp="1" noChangeArrowheads="1"/>
          </p:cNvSpPr>
          <p:nvPr>
            <p:ph idx="1"/>
          </p:nvPr>
        </p:nvSpPr>
        <p:spPr/>
        <p:txBody>
          <a:bodyPr/>
          <a:lstStyle/>
          <a:p>
            <a:pPr eaLnBrk="1" hangingPunct="1">
              <a:lnSpc>
                <a:spcPct val="90000"/>
              </a:lnSpc>
            </a:pPr>
            <a:r>
              <a:rPr lang="es-ES_tradnl" sz="2800" dirty="0">
                <a:latin typeface="Arial" charset="0"/>
                <a:cs typeface="Arial" charset="0"/>
              </a:rPr>
              <a:t>Gérmenes menos virulentos:</a:t>
            </a:r>
          </a:p>
          <a:p>
            <a:pPr lvl="3" eaLnBrk="1" hangingPunct="1">
              <a:lnSpc>
                <a:spcPct val="90000"/>
              </a:lnSpc>
            </a:pPr>
            <a:r>
              <a:rPr lang="es-ES_tradnl" i="1" dirty="0" err="1">
                <a:latin typeface="Arial" charset="0"/>
                <a:cs typeface="Arial" charset="0"/>
              </a:rPr>
              <a:t>Str</a:t>
            </a:r>
            <a:r>
              <a:rPr lang="es-ES_tradnl" i="1" dirty="0">
                <a:latin typeface="Arial" charset="0"/>
                <a:cs typeface="Arial" charset="0"/>
              </a:rPr>
              <a:t>. </a:t>
            </a:r>
            <a:r>
              <a:rPr lang="es-ES_tradnl" i="1" dirty="0" err="1">
                <a:latin typeface="Arial" charset="0"/>
                <a:cs typeface="Arial" charset="0"/>
              </a:rPr>
              <a:t>Viridans</a:t>
            </a:r>
            <a:endParaRPr lang="es-ES_tradnl" i="1" dirty="0">
              <a:latin typeface="Arial" charset="0"/>
              <a:cs typeface="Arial" charset="0"/>
            </a:endParaRPr>
          </a:p>
          <a:p>
            <a:pPr lvl="3" eaLnBrk="1" hangingPunct="1">
              <a:lnSpc>
                <a:spcPct val="90000"/>
              </a:lnSpc>
            </a:pPr>
            <a:r>
              <a:rPr lang="es-ES_tradnl" i="1" dirty="0">
                <a:latin typeface="Arial" charset="0"/>
                <a:cs typeface="Arial" charset="0"/>
              </a:rPr>
              <a:t>Gram negativos (HACEK (</a:t>
            </a:r>
            <a:r>
              <a:rPr lang="es-ES_tradnl" i="1" dirty="0" err="1">
                <a:latin typeface="Arial" charset="0"/>
                <a:cs typeface="Arial" charset="0"/>
              </a:rPr>
              <a:t>Haemophilus</a:t>
            </a:r>
            <a:r>
              <a:rPr lang="es-ES_tradnl" i="1" dirty="0">
                <a:latin typeface="Arial" charset="0"/>
                <a:cs typeface="Arial" charset="0"/>
              </a:rPr>
              <a:t>, </a:t>
            </a:r>
            <a:r>
              <a:rPr lang="es-ES_tradnl" i="1" dirty="0" err="1">
                <a:latin typeface="Arial" charset="0"/>
                <a:cs typeface="Arial" charset="0"/>
              </a:rPr>
              <a:t>Actinobacillus</a:t>
            </a:r>
            <a:r>
              <a:rPr lang="es-ES_tradnl" i="1" dirty="0">
                <a:latin typeface="Arial" charset="0"/>
                <a:cs typeface="Arial" charset="0"/>
              </a:rPr>
              <a:t>, </a:t>
            </a:r>
            <a:r>
              <a:rPr lang="es-ES_tradnl" i="1" dirty="0" err="1">
                <a:latin typeface="Arial" charset="0"/>
                <a:cs typeface="Arial" charset="0"/>
              </a:rPr>
              <a:t>Cardiobacterium</a:t>
            </a:r>
            <a:r>
              <a:rPr lang="es-ES_tradnl" i="1" dirty="0">
                <a:latin typeface="Arial" charset="0"/>
                <a:cs typeface="Arial" charset="0"/>
              </a:rPr>
              <a:t>, </a:t>
            </a:r>
            <a:r>
              <a:rPr lang="es-ES_tradnl" i="1" dirty="0" err="1">
                <a:latin typeface="Arial" charset="0"/>
                <a:cs typeface="Arial" charset="0"/>
              </a:rPr>
              <a:t>Eikenella</a:t>
            </a:r>
            <a:r>
              <a:rPr lang="es-ES_tradnl" i="1" dirty="0">
                <a:latin typeface="Arial" charset="0"/>
                <a:cs typeface="Arial" charset="0"/>
              </a:rPr>
              <a:t> y </a:t>
            </a:r>
            <a:r>
              <a:rPr lang="es-ES_tradnl" i="1" dirty="0" err="1">
                <a:latin typeface="Arial" charset="0"/>
                <a:cs typeface="Arial" charset="0"/>
              </a:rPr>
              <a:t>Kingella</a:t>
            </a:r>
            <a:r>
              <a:rPr lang="es-ES_tradnl" i="1" dirty="0">
                <a:latin typeface="Arial" charset="0"/>
                <a:cs typeface="Arial" charset="0"/>
              </a:rPr>
              <a:t>)</a:t>
            </a:r>
          </a:p>
          <a:p>
            <a:pPr eaLnBrk="1" hangingPunct="1">
              <a:lnSpc>
                <a:spcPct val="90000"/>
              </a:lnSpc>
            </a:pPr>
            <a:r>
              <a:rPr lang="es-ES_tradnl" sz="2800" dirty="0">
                <a:latin typeface="Arial" charset="0"/>
                <a:cs typeface="Arial" charset="0"/>
              </a:rPr>
              <a:t>Requiere endocardio previamente dañado</a:t>
            </a:r>
          </a:p>
          <a:p>
            <a:pPr eaLnBrk="1" hangingPunct="1">
              <a:lnSpc>
                <a:spcPct val="90000"/>
              </a:lnSpc>
            </a:pPr>
            <a:r>
              <a:rPr lang="es-ES_tradnl" sz="2800" dirty="0">
                <a:latin typeface="Arial" charset="0"/>
                <a:cs typeface="Arial" charset="0"/>
              </a:rPr>
              <a:t>Evoluciona en </a:t>
            </a:r>
            <a:r>
              <a:rPr lang="es-ES_tradnl" sz="2800" b="1" dirty="0">
                <a:latin typeface="Arial" charset="0"/>
                <a:cs typeface="Arial" charset="0"/>
              </a:rPr>
              <a:t>más de 2 meses</a:t>
            </a:r>
          </a:p>
          <a:p>
            <a:pPr eaLnBrk="1" hangingPunct="1">
              <a:lnSpc>
                <a:spcPct val="90000"/>
              </a:lnSpc>
            </a:pPr>
            <a:r>
              <a:rPr lang="es-ES_tradnl" sz="2800" dirty="0">
                <a:latin typeface="Arial" charset="0"/>
                <a:cs typeface="Arial" charset="0"/>
              </a:rPr>
              <a:t>No perfora la válvula</a:t>
            </a:r>
          </a:p>
          <a:p>
            <a:pPr eaLnBrk="1" hangingPunct="1">
              <a:lnSpc>
                <a:spcPct val="90000"/>
              </a:lnSpc>
            </a:pPr>
            <a:r>
              <a:rPr lang="es-ES_tradnl" sz="2800" dirty="0">
                <a:latin typeface="Arial" charset="0"/>
                <a:cs typeface="Arial" charset="0"/>
              </a:rPr>
              <a:t>Genera vegetaciones grandes, </a:t>
            </a:r>
            <a:r>
              <a:rPr lang="es-ES_tradnl" sz="2800" dirty="0" err="1">
                <a:latin typeface="Arial" charset="0"/>
                <a:cs typeface="Arial" charset="0"/>
              </a:rPr>
              <a:t>polipoideas</a:t>
            </a:r>
            <a:r>
              <a:rPr lang="es-ES_tradnl" sz="2800" dirty="0">
                <a:latin typeface="Arial" charset="0"/>
                <a:cs typeface="Arial" charset="0"/>
              </a:rPr>
              <a:t>, organizadas, que se calcifican, y contienen menos gérmenes que las de la EBA</a:t>
            </a:r>
          </a:p>
          <a:p>
            <a:pPr eaLnBrk="1" hangingPunct="1">
              <a:lnSpc>
                <a:spcPct val="90000"/>
              </a:lnSpc>
            </a:pPr>
            <a:endParaRPr lang="es-ES" sz="2800" dirty="0">
              <a:latin typeface="Arial" charset="0"/>
              <a:cs typeface="Arial" charset="0"/>
            </a:endParaRPr>
          </a:p>
        </p:txBody>
      </p:sp>
    </p:spTree>
    <p:extLst>
      <p:ext uri="{BB962C8B-B14F-4D97-AF65-F5344CB8AC3E}">
        <p14:creationId xmlns:p14="http://schemas.microsoft.com/office/powerpoint/2010/main" val="37025396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p:txBody>
          <a:bodyPr>
            <a:normAutofit fontScale="90000"/>
          </a:bodyPr>
          <a:lstStyle/>
          <a:p>
            <a:pPr algn="ctr" eaLnBrk="1" fontAlgn="auto" hangingPunct="1">
              <a:spcAft>
                <a:spcPts val="0"/>
              </a:spcAft>
              <a:defRPr/>
            </a:pPr>
            <a:r>
              <a:rPr lang="es-ES_tradnl" sz="4000" dirty="0">
                <a:latin typeface="Arial" pitchFamily="34" charset="0"/>
                <a:ea typeface="+mj-ea"/>
                <a:cs typeface="Arial" pitchFamily="34" charset="0"/>
              </a:rPr>
              <a:t>ENDOCARDITIS BACTERIANA SUBAGUDA</a:t>
            </a:r>
            <a:endParaRPr lang="es-ES" sz="4000" dirty="0">
              <a:latin typeface="Arial" pitchFamily="34" charset="0"/>
              <a:ea typeface="+mj-ea"/>
              <a:cs typeface="Arial" pitchFamily="34" charset="0"/>
            </a:endParaRPr>
          </a:p>
        </p:txBody>
      </p:sp>
      <p:sp>
        <p:nvSpPr>
          <p:cNvPr id="54274" name="Rectangle 1027"/>
          <p:cNvSpPr>
            <a:spLocks noGrp="1" noChangeArrowheads="1"/>
          </p:cNvSpPr>
          <p:nvPr>
            <p:ph idx="1"/>
          </p:nvPr>
        </p:nvSpPr>
        <p:spPr/>
        <p:txBody>
          <a:bodyPr/>
          <a:lstStyle/>
          <a:p>
            <a:pPr eaLnBrk="1" hangingPunct="1"/>
            <a:r>
              <a:rPr lang="es-ES_tradnl">
                <a:latin typeface="Arial" charset="0"/>
                <a:cs typeface="Arial" charset="0"/>
              </a:rPr>
              <a:t>VEGETACIONES:</a:t>
            </a:r>
          </a:p>
          <a:p>
            <a:pPr lvl="2" eaLnBrk="1" hangingPunct="1"/>
            <a:r>
              <a:rPr lang="es-ES_tradnl">
                <a:latin typeface="Arial" charset="0"/>
                <a:cs typeface="Arial" charset="0"/>
              </a:rPr>
              <a:t>GRANDES Y POLIPOIDES</a:t>
            </a:r>
          </a:p>
          <a:p>
            <a:pPr lvl="2" eaLnBrk="1" hangingPunct="1"/>
            <a:r>
              <a:rPr lang="es-ES_tradnl">
                <a:latin typeface="Arial" charset="0"/>
                <a:cs typeface="Arial" charset="0"/>
              </a:rPr>
              <a:t>ADHERENTES</a:t>
            </a:r>
          </a:p>
          <a:p>
            <a:pPr lvl="2" eaLnBrk="1" hangingPunct="1"/>
            <a:r>
              <a:rPr lang="es-ES_tradnl">
                <a:latin typeface="Arial" charset="0"/>
                <a:cs typeface="Arial" charset="0"/>
              </a:rPr>
              <a:t>MUY INFLAMATORIAS, CON TEJIDO DE GRANULACIÓN, ORGANIZADAS</a:t>
            </a:r>
          </a:p>
          <a:p>
            <a:pPr lvl="2" eaLnBrk="1" hangingPunct="1"/>
            <a:r>
              <a:rPr lang="es-ES_tradnl">
                <a:latin typeface="Arial" charset="0"/>
                <a:cs typeface="Arial" charset="0"/>
              </a:rPr>
              <a:t>POCO FRIABLES</a:t>
            </a:r>
          </a:p>
          <a:p>
            <a:pPr lvl="2" eaLnBrk="1" hangingPunct="1"/>
            <a:r>
              <a:rPr lang="es-ES_tradnl">
                <a:latin typeface="Arial" charset="0"/>
                <a:cs typeface="Arial" charset="0"/>
              </a:rPr>
              <a:t>CALCIFICADAS, DEFORMANTES</a:t>
            </a:r>
          </a:p>
          <a:p>
            <a:pPr lvl="2" eaLnBrk="1" hangingPunct="1"/>
            <a:r>
              <a:rPr lang="es-ES_tradnl">
                <a:latin typeface="Arial" charset="0"/>
                <a:cs typeface="Arial" charset="0"/>
              </a:rPr>
              <a:t>CASI NUNCA PERFORAN EL VELO VALVULAR</a:t>
            </a:r>
          </a:p>
          <a:p>
            <a:pPr lvl="2" eaLnBrk="1" hangingPunct="1"/>
            <a:r>
              <a:rPr lang="es-ES_tradnl">
                <a:latin typeface="Arial" charset="0"/>
                <a:cs typeface="Arial" charset="0"/>
              </a:rPr>
              <a:t>BAJA CARGA DE GÉRMENES</a:t>
            </a:r>
            <a:endParaRPr lang="es-ES">
              <a:latin typeface="Arial" charset="0"/>
              <a:cs typeface="Arial" charset="0"/>
            </a:endParaRPr>
          </a:p>
        </p:txBody>
      </p:sp>
    </p:spTree>
    <p:extLst>
      <p:ext uri="{BB962C8B-B14F-4D97-AF65-F5344CB8AC3E}">
        <p14:creationId xmlns:p14="http://schemas.microsoft.com/office/powerpoint/2010/main" val="910510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539552" y="-171400"/>
            <a:ext cx="8229600" cy="1143000"/>
          </a:xfrm>
        </p:spPr>
        <p:txBody>
          <a:bodyPr/>
          <a:lstStyle/>
          <a:p>
            <a:pPr eaLnBrk="1" hangingPunct="1"/>
            <a:r>
              <a:rPr lang="es-ES_tradnl" sz="3600" dirty="0">
                <a:latin typeface="Arial" charset="0"/>
                <a:cs typeface="Arial" charset="0"/>
              </a:rPr>
              <a:t>FIEBRE REUMÁTICA</a:t>
            </a:r>
            <a:endParaRPr lang="es-ES" sz="3600" dirty="0">
              <a:latin typeface="Arial" charset="0"/>
              <a:cs typeface="Arial" charset="0"/>
            </a:endParaRPr>
          </a:p>
        </p:txBody>
      </p:sp>
      <p:sp>
        <p:nvSpPr>
          <p:cNvPr id="56322" name="Rectangle 3"/>
          <p:cNvSpPr>
            <a:spLocks noGrp="1" noChangeArrowheads="1"/>
          </p:cNvSpPr>
          <p:nvPr>
            <p:ph idx="1"/>
          </p:nvPr>
        </p:nvSpPr>
        <p:spPr>
          <a:xfrm>
            <a:off x="-46856" y="1196752"/>
            <a:ext cx="4618856" cy="4389437"/>
          </a:xfrm>
        </p:spPr>
        <p:txBody>
          <a:bodyPr/>
          <a:lstStyle/>
          <a:p>
            <a:pPr eaLnBrk="1" hangingPunct="1"/>
            <a:r>
              <a:rPr lang="es-ES_tradnl" sz="2000" dirty="0">
                <a:latin typeface="Arial" charset="0"/>
                <a:cs typeface="Arial" charset="0"/>
              </a:rPr>
              <a:t>FR AGUDA:</a:t>
            </a:r>
          </a:p>
          <a:p>
            <a:pPr lvl="3" eaLnBrk="1" hangingPunct="1"/>
            <a:r>
              <a:rPr lang="es-ES_tradnl" sz="1600" dirty="0">
                <a:latin typeface="Arial" charset="0"/>
                <a:cs typeface="Arial" charset="0"/>
              </a:rPr>
              <a:t>ENDOCARDITIS</a:t>
            </a:r>
          </a:p>
          <a:p>
            <a:pPr lvl="3" eaLnBrk="1" hangingPunct="1"/>
            <a:r>
              <a:rPr lang="es-ES_tradnl" sz="1600" dirty="0">
                <a:latin typeface="Arial" charset="0"/>
                <a:cs typeface="Arial" charset="0"/>
              </a:rPr>
              <a:t>MIOCARDITIS</a:t>
            </a:r>
          </a:p>
          <a:p>
            <a:pPr lvl="3" eaLnBrk="1" hangingPunct="1"/>
            <a:endParaRPr lang="es-ES_tradnl" sz="1600" dirty="0">
              <a:latin typeface="Arial" charset="0"/>
              <a:cs typeface="Arial" charset="0"/>
            </a:endParaRPr>
          </a:p>
          <a:p>
            <a:pPr eaLnBrk="1" hangingPunct="1"/>
            <a:r>
              <a:rPr lang="es-ES_tradnl" sz="2000" dirty="0">
                <a:latin typeface="Arial" charset="0"/>
                <a:cs typeface="Arial" charset="0"/>
              </a:rPr>
              <a:t>FR CRÓNICA:</a:t>
            </a:r>
          </a:p>
          <a:p>
            <a:pPr lvl="3" eaLnBrk="1" hangingPunct="1"/>
            <a:r>
              <a:rPr lang="es-ES_tradnl" sz="1600" dirty="0">
                <a:latin typeface="Arial" charset="0"/>
                <a:cs typeface="Arial" charset="0"/>
              </a:rPr>
              <a:t>SECUELAS VALVULARES</a:t>
            </a:r>
          </a:p>
          <a:p>
            <a:pPr lvl="3" eaLnBrk="1" hangingPunct="1"/>
            <a:r>
              <a:rPr lang="es-ES_tradnl" sz="1600" dirty="0">
                <a:latin typeface="Arial" charset="0"/>
                <a:cs typeface="Arial" charset="0"/>
              </a:rPr>
              <a:t>SECUELAS MIOCÁRDICAS</a:t>
            </a:r>
          </a:p>
          <a:p>
            <a:pPr lvl="3" eaLnBrk="1" hangingPunct="1"/>
            <a:r>
              <a:rPr lang="es-ES_tradnl" sz="1600" dirty="0">
                <a:latin typeface="Arial" charset="0"/>
                <a:cs typeface="Arial" charset="0"/>
              </a:rPr>
              <a:t>PERICARDITIS</a:t>
            </a:r>
          </a:p>
          <a:p>
            <a:pPr lvl="3" eaLnBrk="1" hangingPunct="1"/>
            <a:endParaRPr lang="es-ES" sz="1600" dirty="0">
              <a:latin typeface="Arial" charset="0"/>
              <a:cs typeface="Arial"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196752"/>
            <a:ext cx="4933814"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500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s-MX">
                <a:latin typeface="Arial" charset="0"/>
                <a:cs typeface="Arial" charset="0"/>
              </a:rPr>
              <a:t>Definición</a:t>
            </a:r>
            <a:endParaRPr lang="es-ES">
              <a:latin typeface="Arial" charset="0"/>
              <a:cs typeface="Arial" charset="0"/>
            </a:endParaRPr>
          </a:p>
        </p:txBody>
      </p:sp>
      <p:sp>
        <p:nvSpPr>
          <p:cNvPr id="60418" name="Rectangle 3"/>
          <p:cNvSpPr>
            <a:spLocks noGrp="1" noChangeArrowheads="1"/>
          </p:cNvSpPr>
          <p:nvPr>
            <p:ph idx="1"/>
          </p:nvPr>
        </p:nvSpPr>
        <p:spPr>
          <a:xfrm>
            <a:off x="457200" y="2057400"/>
            <a:ext cx="8229600" cy="4267200"/>
          </a:xfrm>
        </p:spPr>
        <p:txBody>
          <a:bodyPr/>
          <a:lstStyle/>
          <a:p>
            <a:pPr eaLnBrk="1" hangingPunct="1"/>
            <a:r>
              <a:rPr lang="es-ES">
                <a:latin typeface="Arial" charset="0"/>
                <a:cs typeface="Arial" charset="0"/>
              </a:rPr>
              <a:t>Enfermedad sistémica, autoinmune gatillada por una infección aérea superior (faringoamigdalitis) producida por un estreptococo beta-hemolítico</a:t>
            </a:r>
            <a:r>
              <a:rPr lang="es-ES_tradnl">
                <a:latin typeface="Arial" charset="0"/>
                <a:cs typeface="Arial" charset="0"/>
              </a:rPr>
              <a:t> del grupo A</a:t>
            </a:r>
            <a:r>
              <a:rPr lang="es-ES">
                <a:latin typeface="Arial" charset="0"/>
                <a:cs typeface="Arial" charset="0"/>
              </a:rPr>
              <a:t>. </a:t>
            </a:r>
          </a:p>
          <a:p>
            <a:pPr eaLnBrk="1" hangingPunct="1"/>
            <a:r>
              <a:rPr lang="es-ES">
                <a:latin typeface="Arial" charset="0"/>
                <a:cs typeface="Arial" charset="0"/>
              </a:rPr>
              <a:t>3-5% de infecciones sin tratar se complicará con fiebre reumática. </a:t>
            </a:r>
          </a:p>
          <a:p>
            <a:pPr eaLnBrk="1" hangingPunct="1"/>
            <a:r>
              <a:rPr lang="es-ES">
                <a:latin typeface="Arial" charset="0"/>
                <a:cs typeface="Arial" charset="0"/>
              </a:rPr>
              <a:t>Inicio: 2 semanas post infección. </a:t>
            </a:r>
          </a:p>
        </p:txBody>
      </p:sp>
    </p:spTree>
    <p:extLst>
      <p:ext uri="{BB962C8B-B14F-4D97-AF65-F5344CB8AC3E}">
        <p14:creationId xmlns:p14="http://schemas.microsoft.com/office/powerpoint/2010/main" val="1893157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pPr eaLnBrk="1" hangingPunct="1"/>
            <a:r>
              <a:rPr lang="es-MX">
                <a:latin typeface="Arial" charset="0"/>
                <a:cs typeface="Arial" charset="0"/>
              </a:rPr>
              <a:t>Patogenia</a:t>
            </a:r>
            <a:endParaRPr lang="es-ES">
              <a:latin typeface="Arial" charset="0"/>
              <a:cs typeface="Arial" charset="0"/>
            </a:endParaRPr>
          </a:p>
        </p:txBody>
      </p:sp>
      <p:sp>
        <p:nvSpPr>
          <p:cNvPr id="62466" name="Rectangle 3"/>
          <p:cNvSpPr>
            <a:spLocks noGrp="1" noChangeArrowheads="1"/>
          </p:cNvSpPr>
          <p:nvPr>
            <p:ph idx="1"/>
          </p:nvPr>
        </p:nvSpPr>
        <p:spPr>
          <a:xfrm>
            <a:off x="304800" y="1905000"/>
            <a:ext cx="8496300" cy="4724400"/>
          </a:xfrm>
        </p:spPr>
        <p:txBody>
          <a:bodyPr/>
          <a:lstStyle/>
          <a:p>
            <a:pPr eaLnBrk="1" hangingPunct="1"/>
            <a:r>
              <a:rPr lang="es-ES" sz="2400" dirty="0">
                <a:latin typeface="Arial" charset="0"/>
                <a:cs typeface="Arial" charset="0"/>
              </a:rPr>
              <a:t>La patogénesis involucra una simulación molecular. </a:t>
            </a:r>
          </a:p>
          <a:p>
            <a:pPr eaLnBrk="1" hangingPunct="1"/>
            <a:r>
              <a:rPr lang="es-ES" sz="2400" dirty="0">
                <a:latin typeface="Arial" charset="0"/>
                <a:cs typeface="Arial" charset="0"/>
              </a:rPr>
              <a:t>La proteína M del </a:t>
            </a:r>
            <a:r>
              <a:rPr lang="es-ES" sz="2400" dirty="0" err="1">
                <a:latin typeface="Arial" charset="0"/>
                <a:cs typeface="Arial" charset="0"/>
              </a:rPr>
              <a:t>streptococcus</a:t>
            </a:r>
            <a:r>
              <a:rPr lang="es-ES" sz="2400" dirty="0">
                <a:latin typeface="Arial" charset="0"/>
                <a:cs typeface="Arial" charset="0"/>
              </a:rPr>
              <a:t> es atacada por anticuerpos que tiene</a:t>
            </a:r>
            <a:r>
              <a:rPr lang="es-ES_tradnl" sz="2400" dirty="0">
                <a:latin typeface="Arial" charset="0"/>
                <a:cs typeface="Arial" charset="0"/>
              </a:rPr>
              <a:t>n</a:t>
            </a:r>
            <a:r>
              <a:rPr lang="es-ES" sz="2400" dirty="0">
                <a:latin typeface="Arial" charset="0"/>
                <a:cs typeface="Arial" charset="0"/>
              </a:rPr>
              <a:t> reacción cruzada con </a:t>
            </a:r>
            <a:r>
              <a:rPr lang="es-ES_tradnl" sz="2400" dirty="0">
                <a:latin typeface="Arial" charset="0"/>
                <a:cs typeface="Arial" charset="0"/>
              </a:rPr>
              <a:t>antígenos d</a:t>
            </a:r>
            <a:r>
              <a:rPr lang="es-ES" sz="2400" dirty="0">
                <a:latin typeface="Arial" charset="0"/>
                <a:cs typeface="Arial" charset="0"/>
              </a:rPr>
              <a:t>el corazón, cerebro, piel, y articulaciones (existencia de anticuerpos anti </a:t>
            </a:r>
            <a:r>
              <a:rPr lang="es-ES" sz="2400" dirty="0" err="1">
                <a:latin typeface="Arial" charset="0"/>
                <a:cs typeface="Arial" charset="0"/>
              </a:rPr>
              <a:t>miosina</a:t>
            </a:r>
            <a:r>
              <a:rPr lang="es-ES" sz="2400" dirty="0">
                <a:latin typeface="Arial" charset="0"/>
                <a:cs typeface="Arial" charset="0"/>
              </a:rPr>
              <a:t>). </a:t>
            </a:r>
          </a:p>
          <a:p>
            <a:pPr eaLnBrk="1" hangingPunct="1"/>
            <a:r>
              <a:rPr lang="es-ES" sz="2400" dirty="0">
                <a:latin typeface="Arial" charset="0"/>
                <a:cs typeface="Arial" charset="0"/>
              </a:rPr>
              <a:t>Otros mecanismos: la hialuronidasa del </a:t>
            </a:r>
            <a:r>
              <a:rPr lang="es-ES" sz="2400" dirty="0" err="1">
                <a:latin typeface="Arial" charset="0"/>
                <a:cs typeface="Arial" charset="0"/>
              </a:rPr>
              <a:t>Steptococcus</a:t>
            </a:r>
            <a:r>
              <a:rPr lang="es-ES" sz="2400" dirty="0">
                <a:latin typeface="Arial" charset="0"/>
                <a:cs typeface="Arial" charset="0"/>
              </a:rPr>
              <a:t> dañaría el endotelio, o estaría involucrado un </a:t>
            </a:r>
            <a:r>
              <a:rPr lang="es-ES" sz="2400" dirty="0" err="1">
                <a:latin typeface="Arial" charset="0"/>
                <a:cs typeface="Arial" charset="0"/>
              </a:rPr>
              <a:t>hapteno</a:t>
            </a:r>
            <a:r>
              <a:rPr lang="es-ES" sz="2400" dirty="0">
                <a:latin typeface="Arial" charset="0"/>
                <a:cs typeface="Arial" charset="0"/>
              </a:rPr>
              <a:t> desconocido</a:t>
            </a:r>
            <a:r>
              <a:rPr lang="es-ES_tradnl" sz="2400" dirty="0">
                <a:latin typeface="Arial" charset="0"/>
                <a:cs typeface="Arial" charset="0"/>
              </a:rPr>
              <a:t>.</a:t>
            </a:r>
            <a:r>
              <a:rPr lang="es-ES" sz="2400" dirty="0">
                <a:latin typeface="Arial" charset="0"/>
                <a:cs typeface="Arial" charset="0"/>
              </a:rPr>
              <a:t> </a:t>
            </a:r>
            <a:endParaRPr lang="es-ES_tradnl" sz="2400" dirty="0">
              <a:latin typeface="Arial" charset="0"/>
              <a:cs typeface="Arial" charset="0"/>
            </a:endParaRPr>
          </a:p>
          <a:p>
            <a:pPr eaLnBrk="1" hangingPunct="1"/>
            <a:r>
              <a:rPr lang="es-ES_tradnl" sz="2400" dirty="0">
                <a:latin typeface="Arial" charset="0"/>
                <a:cs typeface="Arial" charset="0"/>
              </a:rPr>
              <a:t>Inicialmente se produce una FR AGUDA.  </a:t>
            </a:r>
          </a:p>
          <a:p>
            <a:pPr eaLnBrk="1" hangingPunct="1"/>
            <a:r>
              <a:rPr lang="es-ES_tradnl" sz="2400" dirty="0">
                <a:latin typeface="Arial" charset="0"/>
                <a:cs typeface="Arial" charset="0"/>
              </a:rPr>
              <a:t>La exposición repetida a los antígenos del estreptococo generaría una FR CRÓNICA.</a:t>
            </a:r>
            <a:endParaRPr lang="es-ES" sz="2400" dirty="0">
              <a:latin typeface="Arial" charset="0"/>
              <a:cs typeface="Arial" charset="0"/>
            </a:endParaRPr>
          </a:p>
        </p:txBody>
      </p:sp>
    </p:spTree>
    <p:extLst>
      <p:ext uri="{BB962C8B-B14F-4D97-AF65-F5344CB8AC3E}">
        <p14:creationId xmlns:p14="http://schemas.microsoft.com/office/powerpoint/2010/main" val="3327622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468313" y="785813"/>
            <a:ext cx="8229600" cy="1143000"/>
          </a:xfrm>
        </p:spPr>
        <p:txBody>
          <a:bodyPr/>
          <a:lstStyle/>
          <a:p>
            <a:pPr eaLnBrk="1" hangingPunct="1"/>
            <a:r>
              <a:rPr lang="es-MX">
                <a:latin typeface="Arial" charset="0"/>
                <a:cs typeface="Arial" charset="0"/>
              </a:rPr>
              <a:t>Signos y Síntomas</a:t>
            </a:r>
            <a:endParaRPr lang="es-ES">
              <a:latin typeface="Arial" charset="0"/>
              <a:cs typeface="Arial" charset="0"/>
            </a:endParaRPr>
          </a:p>
        </p:txBody>
      </p:sp>
      <p:sp>
        <p:nvSpPr>
          <p:cNvPr id="64514" name="Rectangle 3"/>
          <p:cNvSpPr>
            <a:spLocks noGrp="1" noChangeArrowheads="1"/>
          </p:cNvSpPr>
          <p:nvPr>
            <p:ph idx="1"/>
          </p:nvPr>
        </p:nvSpPr>
        <p:spPr>
          <a:xfrm>
            <a:off x="609600" y="2286000"/>
            <a:ext cx="8229600" cy="3886200"/>
          </a:xfrm>
        </p:spPr>
        <p:txBody>
          <a:bodyPr/>
          <a:lstStyle/>
          <a:p>
            <a:pPr eaLnBrk="1" hangingPunct="1">
              <a:lnSpc>
                <a:spcPct val="80000"/>
              </a:lnSpc>
            </a:pPr>
            <a:r>
              <a:rPr lang="es-ES" sz="2000" u="sng">
                <a:latin typeface="Arial" charset="0"/>
                <a:cs typeface="Arial" charset="0"/>
              </a:rPr>
              <a:t>Evidencia de carditis</a:t>
            </a:r>
            <a:r>
              <a:rPr lang="es-ES" sz="2000">
                <a:latin typeface="Arial" charset="0"/>
                <a:cs typeface="Arial" charset="0"/>
              </a:rPr>
              <a:t> (dolor pericárdico, cardiomegalia, soplo cardiaco, fal</a:t>
            </a:r>
            <a:r>
              <a:rPr lang="es-ES_tradnl" sz="2000">
                <a:latin typeface="Arial" charset="0"/>
                <a:cs typeface="Arial" charset="0"/>
              </a:rPr>
              <a:t>l</a:t>
            </a:r>
            <a:r>
              <a:rPr lang="es-ES" sz="2000">
                <a:latin typeface="Arial" charset="0"/>
                <a:cs typeface="Arial" charset="0"/>
              </a:rPr>
              <a:t>a cardiaca) </a:t>
            </a:r>
            <a:endParaRPr lang="es-ES" sz="2000" u="sng">
              <a:latin typeface="Arial" charset="0"/>
              <a:cs typeface="Arial" charset="0"/>
            </a:endParaRPr>
          </a:p>
          <a:p>
            <a:pPr eaLnBrk="1" hangingPunct="1">
              <a:lnSpc>
                <a:spcPct val="80000"/>
              </a:lnSpc>
            </a:pPr>
            <a:r>
              <a:rPr lang="es-ES" sz="2000" u="sng">
                <a:latin typeface="Arial" charset="0"/>
                <a:cs typeface="Arial" charset="0"/>
              </a:rPr>
              <a:t>Poliartritis</a:t>
            </a:r>
            <a:r>
              <a:rPr lang="es-ES" sz="2000">
                <a:latin typeface="Arial" charset="0"/>
                <a:cs typeface="Arial" charset="0"/>
              </a:rPr>
              <a:t> </a:t>
            </a:r>
            <a:endParaRPr lang="es-ES" sz="2000" u="sng">
              <a:latin typeface="Arial" charset="0"/>
              <a:cs typeface="Arial" charset="0"/>
            </a:endParaRPr>
          </a:p>
          <a:p>
            <a:pPr eaLnBrk="1" hangingPunct="1">
              <a:lnSpc>
                <a:spcPct val="80000"/>
              </a:lnSpc>
            </a:pPr>
            <a:r>
              <a:rPr lang="es-ES" sz="2000" u="sng">
                <a:latin typeface="Arial" charset="0"/>
                <a:cs typeface="Arial" charset="0"/>
              </a:rPr>
              <a:t>Corea de Sydenham</a:t>
            </a:r>
            <a:r>
              <a:rPr lang="es-ES" sz="2000">
                <a:latin typeface="Arial" charset="0"/>
                <a:cs typeface="Arial" charset="0"/>
              </a:rPr>
              <a:t> (</a:t>
            </a:r>
            <a:r>
              <a:rPr lang="ja-JP" altLang="es-ES" sz="2000">
                <a:latin typeface="Arial" charset="0"/>
                <a:cs typeface="Arial" charset="0"/>
              </a:rPr>
              <a:t>“</a:t>
            </a:r>
            <a:r>
              <a:rPr lang="es-ES" altLang="ja-JP" sz="2000">
                <a:latin typeface="Arial" charset="0"/>
                <a:cs typeface="Arial" charset="0"/>
              </a:rPr>
              <a:t>baile de San Vito</a:t>
            </a:r>
            <a:r>
              <a:rPr lang="ja-JP" altLang="es-ES" sz="2000">
                <a:latin typeface="Arial" charset="0"/>
                <a:cs typeface="Arial" charset="0"/>
              </a:rPr>
              <a:t>”</a:t>
            </a:r>
            <a:r>
              <a:rPr lang="es-ES" altLang="ja-JP" sz="2000">
                <a:latin typeface="Arial" charset="0"/>
                <a:cs typeface="Arial" charset="0"/>
              </a:rPr>
              <a:t>), compromiso de ganglios basales mediados por anticuerpos que reaccionan en forma cruzada con neuronas (reacción inmune tipo II) </a:t>
            </a:r>
            <a:endParaRPr lang="es-ES" altLang="ja-JP" sz="2000" u="sng">
              <a:latin typeface="Arial" charset="0"/>
              <a:cs typeface="Arial" charset="0"/>
            </a:endParaRPr>
          </a:p>
          <a:p>
            <a:pPr eaLnBrk="1" hangingPunct="1">
              <a:lnSpc>
                <a:spcPct val="80000"/>
              </a:lnSpc>
            </a:pPr>
            <a:r>
              <a:rPr lang="es-ES" sz="2000" u="sng">
                <a:latin typeface="Arial" charset="0"/>
                <a:cs typeface="Arial" charset="0"/>
              </a:rPr>
              <a:t>Eritema marginatum</a:t>
            </a:r>
            <a:r>
              <a:rPr lang="es-ES" sz="2000">
                <a:latin typeface="Arial" charset="0"/>
                <a:cs typeface="Arial" charset="0"/>
              </a:rPr>
              <a:t>, erupción cutánea rojiza serpiginosa </a:t>
            </a:r>
            <a:endParaRPr lang="es-ES" sz="2000" u="sng">
              <a:latin typeface="Arial" charset="0"/>
              <a:cs typeface="Arial" charset="0"/>
            </a:endParaRPr>
          </a:p>
          <a:p>
            <a:pPr eaLnBrk="1" hangingPunct="1">
              <a:lnSpc>
                <a:spcPct val="80000"/>
              </a:lnSpc>
            </a:pPr>
            <a:r>
              <a:rPr lang="es-ES" sz="2000" u="sng">
                <a:latin typeface="Arial" charset="0"/>
                <a:cs typeface="Arial" charset="0"/>
              </a:rPr>
              <a:t>Nódulos Subcut</a:t>
            </a:r>
            <a:r>
              <a:rPr lang="es-ES_tradnl" sz="2000" u="sng">
                <a:latin typeface="Arial" charset="0"/>
                <a:cs typeface="Arial" charset="0"/>
              </a:rPr>
              <a:t>á</a:t>
            </a:r>
            <a:r>
              <a:rPr lang="es-ES" sz="2000" u="sng">
                <a:latin typeface="Arial" charset="0"/>
                <a:cs typeface="Arial" charset="0"/>
              </a:rPr>
              <a:t>neos</a:t>
            </a:r>
            <a:r>
              <a:rPr lang="es-ES" sz="2000">
                <a:latin typeface="Arial" charset="0"/>
                <a:cs typeface="Arial" charset="0"/>
              </a:rPr>
              <a:t>, acúmulos de necrosis fibrinoide con granulomas, ubicados sobre prominencias óseas en brazos y piernas. </a:t>
            </a:r>
            <a:endParaRPr lang="es-ES" sz="2000" u="sng">
              <a:latin typeface="Arial" charset="0"/>
              <a:cs typeface="Arial" charset="0"/>
            </a:endParaRPr>
          </a:p>
          <a:p>
            <a:pPr eaLnBrk="1" hangingPunct="1">
              <a:lnSpc>
                <a:spcPct val="80000"/>
              </a:lnSpc>
            </a:pPr>
            <a:r>
              <a:rPr lang="es-ES" sz="2000" u="sng">
                <a:latin typeface="Arial" charset="0"/>
                <a:cs typeface="Arial" charset="0"/>
              </a:rPr>
              <a:t>Fiebre</a:t>
            </a:r>
            <a:r>
              <a:rPr lang="es-ES" sz="2000">
                <a:latin typeface="Arial" charset="0"/>
                <a:cs typeface="Arial" charset="0"/>
              </a:rPr>
              <a:t> </a:t>
            </a:r>
            <a:endParaRPr lang="es-ES" sz="2000" u="sng">
              <a:latin typeface="Arial" charset="0"/>
              <a:cs typeface="Arial" charset="0"/>
            </a:endParaRPr>
          </a:p>
          <a:p>
            <a:pPr eaLnBrk="1" hangingPunct="1">
              <a:lnSpc>
                <a:spcPct val="80000"/>
              </a:lnSpc>
            </a:pPr>
            <a:r>
              <a:rPr lang="es-ES" sz="2000" u="sng">
                <a:latin typeface="Arial" charset="0"/>
                <a:cs typeface="Arial" charset="0"/>
              </a:rPr>
              <a:t>Evidencias de laboratorio de infección St reciente</a:t>
            </a:r>
            <a:r>
              <a:rPr lang="es-ES" sz="2000">
                <a:latin typeface="Arial" charset="0"/>
                <a:cs typeface="Arial" charset="0"/>
              </a:rPr>
              <a:t> (anti-</a:t>
            </a:r>
            <a:r>
              <a:rPr lang="es-ES_tradnl" sz="2000">
                <a:latin typeface="Arial" charset="0"/>
                <a:cs typeface="Arial" charset="0"/>
              </a:rPr>
              <a:t>e</a:t>
            </a:r>
            <a:r>
              <a:rPr lang="es-ES" sz="2000">
                <a:latin typeface="Arial" charset="0"/>
                <a:cs typeface="Arial" charset="0"/>
              </a:rPr>
              <a:t>streptol</a:t>
            </a:r>
            <a:r>
              <a:rPr lang="es-ES_tradnl" sz="2000">
                <a:latin typeface="Arial" charset="0"/>
                <a:cs typeface="Arial" charset="0"/>
              </a:rPr>
              <a:t>i</a:t>
            </a:r>
            <a:r>
              <a:rPr lang="es-ES" sz="2000">
                <a:latin typeface="Arial" charset="0"/>
                <a:cs typeface="Arial" charset="0"/>
              </a:rPr>
              <a:t>sin</a:t>
            </a:r>
            <a:r>
              <a:rPr lang="es-ES_tradnl" sz="2000">
                <a:latin typeface="Arial" charset="0"/>
                <a:cs typeface="Arial" charset="0"/>
              </a:rPr>
              <a:t>a</a:t>
            </a:r>
            <a:r>
              <a:rPr lang="es-ES" sz="2000">
                <a:latin typeface="Arial" charset="0"/>
                <a:cs typeface="Arial" charset="0"/>
              </a:rPr>
              <a:t> O y/o anti-hialuronidasa y/o anti-DNAsa elevadas, cultivo positivo) </a:t>
            </a:r>
          </a:p>
          <a:p>
            <a:pPr eaLnBrk="1" hangingPunct="1">
              <a:lnSpc>
                <a:spcPct val="80000"/>
              </a:lnSpc>
            </a:pPr>
            <a:endParaRPr lang="es-ES" sz="2000">
              <a:latin typeface="Arial" charset="0"/>
              <a:cs typeface="Arial" charset="0"/>
            </a:endParaRPr>
          </a:p>
        </p:txBody>
      </p:sp>
    </p:spTree>
    <p:extLst>
      <p:ext uri="{BB962C8B-B14F-4D97-AF65-F5344CB8AC3E}">
        <p14:creationId xmlns:p14="http://schemas.microsoft.com/office/powerpoint/2010/main" val="1175517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85750" y="142875"/>
            <a:ext cx="8229600" cy="1143000"/>
          </a:xfrm>
        </p:spPr>
        <p:txBody>
          <a:bodyPr/>
          <a:lstStyle/>
          <a:p>
            <a:pPr eaLnBrk="1" hangingPunct="1"/>
            <a:r>
              <a:rPr lang="es-ES_tradnl" b="1" dirty="0">
                <a:solidFill>
                  <a:schemeClr val="tx1"/>
                </a:solidFill>
                <a:latin typeface="Tempus Sans ITC" pitchFamily="82" charset="0"/>
              </a:rPr>
              <a:t>PATOGENIA</a:t>
            </a:r>
            <a:endParaRPr lang="es-ES" b="1" dirty="0">
              <a:solidFill>
                <a:schemeClr val="tx1"/>
              </a:solidFill>
              <a:latin typeface="Tempus Sans ITC" pitchFamily="82" charset="0"/>
            </a:endParaRPr>
          </a:p>
        </p:txBody>
      </p:sp>
      <p:sp>
        <p:nvSpPr>
          <p:cNvPr id="10243" name="Rectangle 3"/>
          <p:cNvSpPr>
            <a:spLocks noGrp="1" noChangeArrowheads="1"/>
          </p:cNvSpPr>
          <p:nvPr>
            <p:ph idx="1"/>
          </p:nvPr>
        </p:nvSpPr>
        <p:spPr>
          <a:xfrm>
            <a:off x="214313" y="1714500"/>
            <a:ext cx="4357687" cy="5143500"/>
          </a:xfrm>
        </p:spPr>
        <p:txBody>
          <a:bodyPr>
            <a:normAutofit fontScale="92500" lnSpcReduction="10000"/>
          </a:bodyPr>
          <a:lstStyle/>
          <a:p>
            <a:pPr marL="609600" indent="-609600" eaLnBrk="1" fontAlgn="auto" hangingPunct="1">
              <a:spcAft>
                <a:spcPts val="0"/>
              </a:spcAft>
              <a:buClr>
                <a:schemeClr val="accent3"/>
              </a:buClr>
              <a:buFontTx/>
              <a:buAutoNum type="arabicPeriod"/>
              <a:defRPr/>
            </a:pPr>
            <a:r>
              <a:rPr lang="es-ES_tradnl" sz="2800" b="1" dirty="0">
                <a:solidFill>
                  <a:srgbClr val="FFFF00"/>
                </a:solidFill>
                <a:latin typeface="Tempus Sans ITC" pitchFamily="82" charset="0"/>
              </a:rPr>
              <a:t> LESION ATEROMATOSA OCLUSIVA FIJA</a:t>
            </a:r>
          </a:p>
          <a:p>
            <a:pPr marL="1371600" lvl="2" indent="-457200" eaLnBrk="1" fontAlgn="auto" hangingPunct="1">
              <a:spcAft>
                <a:spcPts val="0"/>
              </a:spcAft>
              <a:buFont typeface="Wingdings 2"/>
              <a:buChar char=""/>
              <a:defRPr/>
            </a:pPr>
            <a:r>
              <a:rPr lang="es-ES_tradnl" b="1" dirty="0" err="1">
                <a:solidFill>
                  <a:srgbClr val="FFFF00"/>
                </a:solidFill>
                <a:latin typeface="Tempus Sans ITC" pitchFamily="82" charset="0"/>
              </a:rPr>
              <a:t>Uni</a:t>
            </a:r>
            <a:r>
              <a:rPr lang="es-ES_tradnl" b="1" dirty="0">
                <a:solidFill>
                  <a:srgbClr val="FFFF00"/>
                </a:solidFill>
                <a:latin typeface="Tempus Sans ITC" pitchFamily="82" charset="0"/>
              </a:rPr>
              <a:t> o multifocal.  Por lo menos oclusión 75% lumen para ocasionar isquemia</a:t>
            </a:r>
          </a:p>
          <a:p>
            <a:pPr marL="1752600" lvl="3" indent="-381000" eaLnBrk="1" fontAlgn="auto" hangingPunct="1">
              <a:spcAft>
                <a:spcPts val="0"/>
              </a:spcAft>
              <a:buClr>
                <a:schemeClr val="accent3"/>
              </a:buClr>
              <a:buFont typeface="Wingdings 2"/>
              <a:buChar char=""/>
              <a:defRPr/>
            </a:pPr>
            <a:r>
              <a:rPr lang="es-ES_tradnl" sz="2400" b="1" dirty="0">
                <a:solidFill>
                  <a:srgbClr val="FFFF00"/>
                </a:solidFill>
                <a:latin typeface="Tempus Sans ITC" pitchFamily="82" charset="0"/>
              </a:rPr>
              <a:t>Primeros 2 cm de descendente Anterior</a:t>
            </a:r>
          </a:p>
          <a:p>
            <a:pPr marL="1752600" lvl="3" indent="-381000" eaLnBrk="1" fontAlgn="auto" hangingPunct="1">
              <a:spcAft>
                <a:spcPts val="0"/>
              </a:spcAft>
              <a:buClr>
                <a:schemeClr val="accent3"/>
              </a:buClr>
              <a:buFont typeface="Wingdings 2"/>
              <a:buChar char=""/>
              <a:defRPr/>
            </a:pPr>
            <a:r>
              <a:rPr lang="es-ES_tradnl" sz="2400" b="1" dirty="0">
                <a:solidFill>
                  <a:srgbClr val="FFFF00"/>
                </a:solidFill>
                <a:latin typeface="Tempus Sans ITC" pitchFamily="82" charset="0"/>
              </a:rPr>
              <a:t>Tronco coronaria izquierda</a:t>
            </a:r>
          </a:p>
          <a:p>
            <a:pPr marL="1752600" lvl="3" indent="-381000" eaLnBrk="1" fontAlgn="auto" hangingPunct="1">
              <a:spcAft>
                <a:spcPts val="0"/>
              </a:spcAft>
              <a:buClr>
                <a:schemeClr val="accent3"/>
              </a:buClr>
              <a:buFont typeface="Wingdings 2"/>
              <a:buChar char=""/>
              <a:defRPr/>
            </a:pPr>
            <a:r>
              <a:rPr lang="es-ES_tradnl" sz="2400" b="1" dirty="0" err="1">
                <a:solidFill>
                  <a:srgbClr val="FFFF00"/>
                </a:solidFill>
                <a:latin typeface="Tempus Sans ITC" pitchFamily="82" charset="0"/>
              </a:rPr>
              <a:t>Circunfleja</a:t>
            </a:r>
            <a:endParaRPr lang="es-ES_tradnl" sz="2400" b="1" dirty="0">
              <a:solidFill>
                <a:srgbClr val="FFFF00"/>
              </a:solidFill>
              <a:latin typeface="Tempus Sans ITC" pitchFamily="82" charset="0"/>
            </a:endParaRPr>
          </a:p>
          <a:p>
            <a:pPr marL="1752600" lvl="3" indent="-381000" eaLnBrk="1" fontAlgn="auto" hangingPunct="1">
              <a:spcAft>
                <a:spcPts val="0"/>
              </a:spcAft>
              <a:buClr>
                <a:schemeClr val="accent3"/>
              </a:buClr>
              <a:buFont typeface="Wingdings 2"/>
              <a:buChar char=""/>
              <a:defRPr/>
            </a:pPr>
            <a:r>
              <a:rPr lang="es-ES_tradnl" sz="2400" b="1" dirty="0">
                <a:solidFill>
                  <a:srgbClr val="FFFF00"/>
                </a:solidFill>
                <a:latin typeface="Tempus Sans ITC" pitchFamily="82" charset="0"/>
              </a:rPr>
              <a:t>1/3 proximal y distal de coronaria derecha</a:t>
            </a:r>
          </a:p>
          <a:p>
            <a:pPr marL="609600" indent="-609600" eaLnBrk="1" fontAlgn="auto" hangingPunct="1">
              <a:spcAft>
                <a:spcPts val="0"/>
              </a:spcAft>
              <a:buClr>
                <a:schemeClr val="accent3"/>
              </a:buClr>
              <a:buFont typeface="Wingdings 2"/>
              <a:buChar char=""/>
              <a:defRPr/>
            </a:pPr>
            <a:endParaRPr lang="es-ES" sz="4000" b="1" dirty="0">
              <a:solidFill>
                <a:srgbClr val="FFFF00"/>
              </a:solidFill>
              <a:latin typeface="Tempus Sans ITC" pitchFamily="82" charset="0"/>
            </a:endParaRPr>
          </a:p>
        </p:txBody>
      </p:sp>
      <p:pic>
        <p:nvPicPr>
          <p:cNvPr id="23556" name="Picture 3" descr="cardiacpathology_0020"/>
          <p:cNvPicPr>
            <a:picLocks noChangeAspect="1" noChangeArrowheads="1"/>
          </p:cNvPicPr>
          <p:nvPr/>
        </p:nvPicPr>
        <p:blipFill>
          <a:blip r:embed="rId3" cstate="print"/>
          <a:srcRect l="9055" t="1050" r="8661" b="2100"/>
          <a:stretch>
            <a:fillRect/>
          </a:stretch>
        </p:blipFill>
        <p:spPr bwMode="auto">
          <a:xfrm>
            <a:off x="4929188" y="1428750"/>
            <a:ext cx="4043362" cy="3570288"/>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26"/>
          <p:cNvSpPr>
            <a:spLocks noGrp="1" noChangeArrowheads="1"/>
          </p:cNvSpPr>
          <p:nvPr>
            <p:ph type="title"/>
          </p:nvPr>
        </p:nvSpPr>
        <p:spPr>
          <a:xfrm>
            <a:off x="468313" y="642938"/>
            <a:ext cx="8229600" cy="1143000"/>
          </a:xfrm>
        </p:spPr>
        <p:txBody>
          <a:bodyPr/>
          <a:lstStyle/>
          <a:p>
            <a:pPr eaLnBrk="1" hangingPunct="1"/>
            <a:r>
              <a:rPr lang="es-MX">
                <a:latin typeface="Arial" charset="0"/>
                <a:cs typeface="Arial" charset="0"/>
              </a:rPr>
              <a:t>Signos y Síntomas</a:t>
            </a:r>
            <a:endParaRPr lang="es-ES">
              <a:latin typeface="Arial" charset="0"/>
              <a:cs typeface="Arial" charset="0"/>
            </a:endParaRPr>
          </a:p>
        </p:txBody>
      </p:sp>
      <p:pic>
        <p:nvPicPr>
          <p:cNvPr id="66562" name="Picture 1029" descr="MARGINADO"/>
          <p:cNvPicPr>
            <a:picLocks noChangeAspect="1" noChangeArrowheads="1"/>
          </p:cNvPicPr>
          <p:nvPr/>
        </p:nvPicPr>
        <p:blipFill rotWithShape="1">
          <a:blip r:embed="rId3">
            <a:extLst>
              <a:ext uri="{28A0092B-C50C-407E-A947-70E740481C1C}">
                <a14:useLocalDpi xmlns:a14="http://schemas.microsoft.com/office/drawing/2010/main" val="0"/>
              </a:ext>
            </a:extLst>
          </a:blip>
          <a:srcRect b="6777"/>
          <a:stretch/>
        </p:blipFill>
        <p:spPr bwMode="auto">
          <a:xfrm>
            <a:off x="395536" y="2564904"/>
            <a:ext cx="3786354" cy="24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4"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35452"/>
            <a:ext cx="4104878" cy="415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uadroTexto 1"/>
          <p:cNvSpPr txBox="1"/>
          <p:nvPr/>
        </p:nvSpPr>
        <p:spPr>
          <a:xfrm>
            <a:off x="3779912" y="6021288"/>
            <a:ext cx="2784837" cy="461665"/>
          </a:xfrm>
          <a:prstGeom prst="rect">
            <a:avLst/>
          </a:prstGeom>
          <a:noFill/>
        </p:spPr>
        <p:txBody>
          <a:bodyPr wrap="none" rtlCol="0">
            <a:spAutoFit/>
          </a:bodyPr>
          <a:lstStyle/>
          <a:p>
            <a:r>
              <a:rPr lang="es-ES" dirty="0"/>
              <a:t>Eritema marginado</a:t>
            </a:r>
          </a:p>
        </p:txBody>
      </p:sp>
    </p:spTree>
    <p:extLst>
      <p:ext uri="{BB962C8B-B14F-4D97-AF65-F5344CB8AC3E}">
        <p14:creationId xmlns:p14="http://schemas.microsoft.com/office/powerpoint/2010/main" val="18688323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050"/>
          <p:cNvSpPr>
            <a:spLocks noGrp="1" noChangeArrowheads="1"/>
          </p:cNvSpPr>
          <p:nvPr>
            <p:ph type="title"/>
          </p:nvPr>
        </p:nvSpPr>
        <p:spPr/>
        <p:txBody>
          <a:bodyPr/>
          <a:lstStyle/>
          <a:p>
            <a:pPr eaLnBrk="1" hangingPunct="1"/>
            <a:r>
              <a:rPr lang="es-MX">
                <a:latin typeface="Arial" charset="0"/>
                <a:cs typeface="Arial" charset="0"/>
              </a:rPr>
              <a:t>Criterios de Jones</a:t>
            </a:r>
            <a:endParaRPr lang="es-ES">
              <a:latin typeface="Arial" charset="0"/>
              <a:cs typeface="Arial" charset="0"/>
            </a:endParaRPr>
          </a:p>
        </p:txBody>
      </p:sp>
      <p:sp>
        <p:nvSpPr>
          <p:cNvPr id="68610" name="Rectangle 2051"/>
          <p:cNvSpPr>
            <a:spLocks noGrp="1" noChangeArrowheads="1"/>
          </p:cNvSpPr>
          <p:nvPr>
            <p:ph idx="1"/>
          </p:nvPr>
        </p:nvSpPr>
        <p:spPr/>
        <p:txBody>
          <a:bodyPr/>
          <a:lstStyle/>
          <a:p>
            <a:pPr eaLnBrk="1" hangingPunct="1"/>
            <a:r>
              <a:rPr lang="es-ES" sz="2800" dirty="0">
                <a:latin typeface="Arial" charset="0"/>
                <a:cs typeface="Arial" charset="0"/>
              </a:rPr>
              <a:t>Se requiere 1 mayor y 2 menores, o 2 mayores para dg. de FR</a:t>
            </a:r>
          </a:p>
          <a:p>
            <a:pPr eaLnBrk="1" hangingPunct="1"/>
            <a:r>
              <a:rPr lang="es-ES" sz="2800" dirty="0">
                <a:latin typeface="Arial" charset="0"/>
                <a:cs typeface="Arial" charset="0"/>
              </a:rPr>
              <a:t>Mayores: </a:t>
            </a:r>
            <a:r>
              <a:rPr lang="es-ES" sz="2800" dirty="0" err="1">
                <a:latin typeface="Arial" charset="0"/>
                <a:cs typeface="Arial" charset="0"/>
              </a:rPr>
              <a:t>Poliartritis</a:t>
            </a:r>
            <a:r>
              <a:rPr lang="es-ES" sz="2800" dirty="0">
                <a:latin typeface="Arial" charset="0"/>
                <a:cs typeface="Arial" charset="0"/>
              </a:rPr>
              <a:t>; carditis; corea; nódulos subcutáneos; eritema </a:t>
            </a:r>
            <a:r>
              <a:rPr lang="es-ES" sz="2800" dirty="0" err="1">
                <a:latin typeface="Arial" charset="0"/>
                <a:cs typeface="Arial" charset="0"/>
              </a:rPr>
              <a:t>marginatum</a:t>
            </a:r>
            <a:r>
              <a:rPr lang="es-ES" sz="2800" dirty="0">
                <a:latin typeface="Arial" charset="0"/>
                <a:cs typeface="Arial" charset="0"/>
              </a:rPr>
              <a:t>. </a:t>
            </a:r>
          </a:p>
          <a:p>
            <a:pPr eaLnBrk="1" hangingPunct="1"/>
            <a:r>
              <a:rPr lang="es-ES" sz="2800" dirty="0">
                <a:latin typeface="Arial" charset="0"/>
                <a:cs typeface="Arial" charset="0"/>
              </a:rPr>
              <a:t>Menores: Artralgia; fiebre; infección previa por estreptococo grupo A; crisis previa de FR; VHS elevada; PR prolongado en ECG. </a:t>
            </a:r>
          </a:p>
          <a:p>
            <a:pPr eaLnBrk="1" hangingPunct="1"/>
            <a:endParaRPr lang="es-ES" sz="2800" dirty="0">
              <a:latin typeface="Arial" charset="0"/>
              <a:cs typeface="Arial" charset="0"/>
            </a:endParaRPr>
          </a:p>
        </p:txBody>
      </p:sp>
    </p:spTree>
    <p:extLst>
      <p:ext uri="{BB962C8B-B14F-4D97-AF65-F5344CB8AC3E}">
        <p14:creationId xmlns:p14="http://schemas.microsoft.com/office/powerpoint/2010/main" val="696783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785813" y="428625"/>
            <a:ext cx="7793037" cy="950913"/>
          </a:xfrm>
        </p:spPr>
        <p:txBody>
          <a:bodyPr/>
          <a:lstStyle/>
          <a:p>
            <a:pPr algn="ctr" eaLnBrk="1" hangingPunct="1"/>
            <a:r>
              <a:rPr lang="es-CL" sz="3600">
                <a:latin typeface="Arial" charset="0"/>
                <a:cs typeface="Arial" charset="0"/>
              </a:rPr>
              <a:t>ENDOCARDITIS REUMATICA</a:t>
            </a:r>
            <a:endParaRPr lang="es-ES" sz="3600">
              <a:latin typeface="Arial" charset="0"/>
              <a:cs typeface="Arial" charset="0"/>
            </a:endParaRPr>
          </a:p>
        </p:txBody>
      </p:sp>
      <p:pic>
        <p:nvPicPr>
          <p:cNvPr id="70658" name="Picture 6" descr="CV145"/>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071563" y="1500188"/>
            <a:ext cx="3810000" cy="2508250"/>
          </a:xfrm>
          <a:noFill/>
        </p:spPr>
      </p:pic>
      <p:sp>
        <p:nvSpPr>
          <p:cNvPr id="70659" name="Rectangle 5"/>
          <p:cNvSpPr>
            <a:spLocks noGrp="1" noChangeArrowheads="1"/>
          </p:cNvSpPr>
          <p:nvPr>
            <p:ph type="body" sz="half" idx="2"/>
          </p:nvPr>
        </p:nvSpPr>
        <p:spPr>
          <a:xfrm>
            <a:off x="5867400" y="1905000"/>
            <a:ext cx="3048000" cy="4724400"/>
          </a:xfrm>
        </p:spPr>
        <p:txBody>
          <a:bodyPr/>
          <a:lstStyle/>
          <a:p>
            <a:pPr eaLnBrk="1" hangingPunct="1">
              <a:buFont typeface="Wingdings" charset="0"/>
              <a:buNone/>
            </a:pPr>
            <a:r>
              <a:rPr lang="es-CL" sz="2000" b="1">
                <a:latin typeface="Arial" charset="0"/>
                <a:cs typeface="Arial" charset="0"/>
              </a:rPr>
              <a:t>VEGETACIONES</a:t>
            </a:r>
          </a:p>
          <a:p>
            <a:pPr eaLnBrk="1" hangingPunct="1"/>
            <a:r>
              <a:rPr lang="es-CL" sz="2000">
                <a:latin typeface="Arial" charset="0"/>
                <a:cs typeface="Arial" charset="0"/>
              </a:rPr>
              <a:t>PEQUEÑAS (1-2 MM)</a:t>
            </a:r>
          </a:p>
          <a:p>
            <a:pPr eaLnBrk="1" hangingPunct="1"/>
            <a:r>
              <a:rPr lang="es-CL" sz="2000">
                <a:latin typeface="Arial" charset="0"/>
                <a:cs typeface="Arial" charset="0"/>
              </a:rPr>
              <a:t>REGULARES (ROSARIO)</a:t>
            </a:r>
          </a:p>
          <a:p>
            <a:pPr eaLnBrk="1" hangingPunct="1"/>
            <a:r>
              <a:rPr lang="es-CL" sz="2000">
                <a:latin typeface="Arial" charset="0"/>
                <a:cs typeface="Arial" charset="0"/>
              </a:rPr>
              <a:t>BORDE CIERRE</a:t>
            </a:r>
          </a:p>
          <a:p>
            <a:pPr eaLnBrk="1" hangingPunct="1"/>
            <a:r>
              <a:rPr lang="es-CL" sz="2000">
                <a:latin typeface="Arial" charset="0"/>
                <a:cs typeface="Arial" charset="0"/>
              </a:rPr>
              <a:t>ESTÉRILES</a:t>
            </a:r>
          </a:p>
          <a:p>
            <a:pPr eaLnBrk="1" hangingPunct="1"/>
            <a:r>
              <a:rPr lang="es-CL" sz="2000">
                <a:latin typeface="Arial" charset="0"/>
                <a:cs typeface="Arial" charset="0"/>
              </a:rPr>
              <a:t>POCO EMBOLIZANTES</a:t>
            </a:r>
          </a:p>
          <a:p>
            <a:pPr eaLnBrk="1" hangingPunct="1"/>
            <a:r>
              <a:rPr lang="es-CL" sz="2000">
                <a:latin typeface="Arial" charset="0"/>
                <a:cs typeface="Arial" charset="0"/>
              </a:rPr>
              <a:t>ASOCIADAS A ENF. AGUDA</a:t>
            </a:r>
          </a:p>
          <a:p>
            <a:pPr eaLnBrk="1" hangingPunct="1"/>
            <a:r>
              <a:rPr lang="es-CL" sz="2000">
                <a:latin typeface="Arial" charset="0"/>
                <a:cs typeface="Arial" charset="0"/>
              </a:rPr>
              <a:t>CASI NO TRAEN MANIFESTACIONES CLINICAS SERIAS</a:t>
            </a:r>
          </a:p>
          <a:p>
            <a:pPr eaLnBrk="1" hangingPunct="1"/>
            <a:endParaRPr lang="es-ES" sz="2000">
              <a:latin typeface="Arial" charset="0"/>
              <a:cs typeface="Arial" charset="0"/>
            </a:endParaRPr>
          </a:p>
        </p:txBody>
      </p:sp>
      <p:pic>
        <p:nvPicPr>
          <p:cNvPr id="70660" name="Picture 5"/>
          <p:cNvPicPr>
            <a:picLocks noChangeAspect="1" noChangeArrowheads="1"/>
          </p:cNvPicPr>
          <p:nvPr/>
        </p:nvPicPr>
        <p:blipFill>
          <a:blip r:embed="rId4">
            <a:extLst>
              <a:ext uri="{28A0092B-C50C-407E-A947-70E740481C1C}">
                <a14:useLocalDpi xmlns:a14="http://schemas.microsoft.com/office/drawing/2010/main" val="0"/>
              </a:ext>
            </a:extLst>
          </a:blip>
          <a:srcRect b="8591"/>
          <a:stretch>
            <a:fillRect/>
          </a:stretch>
        </p:blipFill>
        <p:spPr bwMode="auto">
          <a:xfrm>
            <a:off x="1285875" y="4143375"/>
            <a:ext cx="3514725" cy="229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5">
            <p14:nvContentPartPr>
              <p14:cNvPr id="2" name="Entrada de lápiz 1">
                <a:extLst>
                  <a:ext uri="{FF2B5EF4-FFF2-40B4-BE49-F238E27FC236}">
                    <a16:creationId xmlns:a16="http://schemas.microsoft.com/office/drawing/2014/main" id="{3477CFE0-9827-4E44-A88E-CF79DEA97008}"/>
                  </a:ext>
                </a:extLst>
              </p14:cNvPr>
              <p14:cNvContentPartPr/>
              <p14:nvPr/>
            </p14:nvContentPartPr>
            <p14:xfrm>
              <a:off x="1995319" y="1833258"/>
              <a:ext cx="129600" cy="482760"/>
            </p14:xfrm>
          </p:contentPart>
        </mc:Choice>
        <mc:Fallback>
          <p:pic>
            <p:nvPicPr>
              <p:cNvPr id="2" name="Entrada de lápiz 1">
                <a:extLst>
                  <a:ext uri="{FF2B5EF4-FFF2-40B4-BE49-F238E27FC236}">
                    <a16:creationId xmlns:a16="http://schemas.microsoft.com/office/drawing/2014/main" id="{3477CFE0-9827-4E44-A88E-CF79DEA97008}"/>
                  </a:ext>
                </a:extLst>
              </p:cNvPr>
              <p:cNvPicPr/>
              <p:nvPr/>
            </p:nvPicPr>
            <p:blipFill>
              <a:blip r:embed="rId6"/>
              <a:stretch>
                <a:fillRect/>
              </a:stretch>
            </p:blipFill>
            <p:spPr>
              <a:xfrm>
                <a:off x="1977679" y="1815258"/>
                <a:ext cx="165240" cy="518400"/>
              </a:xfrm>
              <a:prstGeom prst="rect">
                <a:avLst/>
              </a:prstGeom>
            </p:spPr>
          </p:pic>
        </mc:Fallback>
      </mc:AlternateContent>
      <p:grpSp>
        <p:nvGrpSpPr>
          <p:cNvPr id="5" name="Grupo 4">
            <a:extLst>
              <a:ext uri="{FF2B5EF4-FFF2-40B4-BE49-F238E27FC236}">
                <a16:creationId xmlns:a16="http://schemas.microsoft.com/office/drawing/2014/main" id="{D46ED858-43FC-C74C-871C-309387726228}"/>
              </a:ext>
            </a:extLst>
          </p:cNvPr>
          <p:cNvGrpSpPr/>
          <p:nvPr/>
        </p:nvGrpSpPr>
        <p:grpSpPr>
          <a:xfrm>
            <a:off x="1411399" y="1955298"/>
            <a:ext cx="151200" cy="336600"/>
            <a:chOff x="1411399" y="1955298"/>
            <a:chExt cx="151200" cy="336600"/>
          </a:xfrm>
        </p:grpSpPr>
        <mc:AlternateContent xmlns:mc="http://schemas.openxmlformats.org/markup-compatibility/2006">
          <mc:Choice xmlns:p14="http://schemas.microsoft.com/office/powerpoint/2010/main" Requires="p14">
            <p:contentPart p14:bwMode="auto" r:id="rId7">
              <p14:nvContentPartPr>
                <p14:cNvPr id="3" name="Entrada de lápiz 2">
                  <a:extLst>
                    <a:ext uri="{FF2B5EF4-FFF2-40B4-BE49-F238E27FC236}">
                      <a16:creationId xmlns:a16="http://schemas.microsoft.com/office/drawing/2014/main" id="{E2426B48-DAE5-A745-8FD7-9A397386D84F}"/>
                    </a:ext>
                  </a:extLst>
                </p14:cNvPr>
                <p14:cNvContentPartPr/>
                <p14:nvPr/>
              </p14:nvContentPartPr>
              <p14:xfrm>
                <a:off x="1469359" y="1955298"/>
                <a:ext cx="20520" cy="295200"/>
              </p14:xfrm>
            </p:contentPart>
          </mc:Choice>
          <mc:Fallback>
            <p:pic>
              <p:nvPicPr>
                <p:cNvPr id="3" name="Entrada de lápiz 2">
                  <a:extLst>
                    <a:ext uri="{FF2B5EF4-FFF2-40B4-BE49-F238E27FC236}">
                      <a16:creationId xmlns:a16="http://schemas.microsoft.com/office/drawing/2014/main" id="{E2426B48-DAE5-A745-8FD7-9A397386D84F}"/>
                    </a:ext>
                  </a:extLst>
                </p:cNvPr>
                <p:cNvPicPr/>
                <p:nvPr/>
              </p:nvPicPr>
              <p:blipFill>
                <a:blip r:embed="rId8"/>
                <a:stretch>
                  <a:fillRect/>
                </a:stretch>
              </p:blipFill>
              <p:spPr>
                <a:xfrm>
                  <a:off x="1451719" y="1937658"/>
                  <a:ext cx="56160" cy="3308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Entrada de lápiz 3">
                  <a:extLst>
                    <a:ext uri="{FF2B5EF4-FFF2-40B4-BE49-F238E27FC236}">
                      <a16:creationId xmlns:a16="http://schemas.microsoft.com/office/drawing/2014/main" id="{A0FC7DA1-2469-8749-A8C3-D615AAFE4027}"/>
                    </a:ext>
                  </a:extLst>
                </p14:cNvPr>
                <p14:cNvContentPartPr/>
                <p14:nvPr/>
              </p14:nvContentPartPr>
              <p14:xfrm>
                <a:off x="1411399" y="2202978"/>
                <a:ext cx="151200" cy="88920"/>
              </p14:xfrm>
            </p:contentPart>
          </mc:Choice>
          <mc:Fallback>
            <p:pic>
              <p:nvPicPr>
                <p:cNvPr id="4" name="Entrada de lápiz 3">
                  <a:extLst>
                    <a:ext uri="{FF2B5EF4-FFF2-40B4-BE49-F238E27FC236}">
                      <a16:creationId xmlns:a16="http://schemas.microsoft.com/office/drawing/2014/main" id="{A0FC7DA1-2469-8749-A8C3-D615AAFE4027}"/>
                    </a:ext>
                  </a:extLst>
                </p:cNvPr>
                <p:cNvPicPr/>
                <p:nvPr/>
              </p:nvPicPr>
              <p:blipFill>
                <a:blip r:embed="rId10"/>
                <a:stretch>
                  <a:fillRect/>
                </a:stretch>
              </p:blipFill>
              <p:spPr>
                <a:xfrm>
                  <a:off x="1393399" y="2184978"/>
                  <a:ext cx="186840" cy="124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
            <p14:nvContentPartPr>
              <p14:cNvPr id="6" name="Entrada de lápiz 5">
                <a:extLst>
                  <a:ext uri="{FF2B5EF4-FFF2-40B4-BE49-F238E27FC236}">
                    <a16:creationId xmlns:a16="http://schemas.microsoft.com/office/drawing/2014/main" id="{4BA786EF-D38D-C148-B983-F6132A54EA2E}"/>
                  </a:ext>
                </a:extLst>
              </p14:cNvPr>
              <p14:cNvContentPartPr/>
              <p14:nvPr/>
            </p14:nvContentPartPr>
            <p14:xfrm>
              <a:off x="3950839" y="2159778"/>
              <a:ext cx="275040" cy="358560"/>
            </p14:xfrm>
          </p:contentPart>
        </mc:Choice>
        <mc:Fallback>
          <p:pic>
            <p:nvPicPr>
              <p:cNvPr id="6" name="Entrada de lápiz 5">
                <a:extLst>
                  <a:ext uri="{FF2B5EF4-FFF2-40B4-BE49-F238E27FC236}">
                    <a16:creationId xmlns:a16="http://schemas.microsoft.com/office/drawing/2014/main" id="{4BA786EF-D38D-C148-B983-F6132A54EA2E}"/>
                  </a:ext>
                </a:extLst>
              </p:cNvPr>
              <p:cNvPicPr/>
              <p:nvPr/>
            </p:nvPicPr>
            <p:blipFill>
              <a:blip r:embed="rId12"/>
              <a:stretch>
                <a:fillRect/>
              </a:stretch>
            </p:blipFill>
            <p:spPr>
              <a:xfrm>
                <a:off x="3933199" y="2141778"/>
                <a:ext cx="310680" cy="394200"/>
              </a:xfrm>
              <a:prstGeom prst="rect">
                <a:avLst/>
              </a:prstGeom>
            </p:spPr>
          </p:pic>
        </mc:Fallback>
      </mc:AlternateContent>
    </p:spTree>
    <p:extLst>
      <p:ext uri="{BB962C8B-B14F-4D97-AF65-F5344CB8AC3E}">
        <p14:creationId xmlns:p14="http://schemas.microsoft.com/office/powerpoint/2010/main" val="3861283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ln>
            <a:miter lim="800000"/>
            <a:headEnd/>
            <a:tailEnd/>
          </a:ln>
        </p:spPr>
        <p:txBody>
          <a:bodyPr/>
          <a:lstStyle/>
          <a:p>
            <a:pPr eaLnBrk="1" fontAlgn="auto" hangingPunct="1">
              <a:spcAft>
                <a:spcPts val="0"/>
              </a:spcAft>
              <a:defRPr/>
            </a:pPr>
            <a:r>
              <a:rPr lang="es-ES_tradnl" dirty="0">
                <a:latin typeface="Arial" pitchFamily="34" charset="0"/>
                <a:cs typeface="Arial" pitchFamily="34" charset="0"/>
              </a:rPr>
              <a:t>VEGETACIÓN ESTÉRIL</a:t>
            </a:r>
            <a:endParaRPr lang="es-ES" dirty="0">
              <a:latin typeface="Arial" pitchFamily="34" charset="0"/>
              <a:cs typeface="Arial" pitchFamily="34" charset="0"/>
            </a:endParaRPr>
          </a:p>
        </p:txBody>
      </p:sp>
      <p:pic>
        <p:nvPicPr>
          <p:cNvPr id="72706" name="Picture 3" descr="CV056"/>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1143000" y="1981200"/>
            <a:ext cx="6904038" cy="451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uadroTexto 1"/>
          <p:cNvSpPr txBox="1"/>
          <p:nvPr/>
        </p:nvSpPr>
        <p:spPr>
          <a:xfrm>
            <a:off x="251520" y="5805264"/>
            <a:ext cx="3782423" cy="830997"/>
          </a:xfrm>
          <a:prstGeom prst="rect">
            <a:avLst/>
          </a:prstGeom>
          <a:noFill/>
        </p:spPr>
        <p:txBody>
          <a:bodyPr wrap="square" rtlCol="0">
            <a:spAutoFit/>
          </a:bodyPr>
          <a:lstStyle/>
          <a:p>
            <a:r>
              <a:rPr lang="es-ES" dirty="0" err="1"/>
              <a:t>Valvula</a:t>
            </a:r>
            <a:r>
              <a:rPr lang="es-ES" dirty="0"/>
              <a:t> fibrosa previamente dañada</a:t>
            </a:r>
          </a:p>
        </p:txBody>
      </p:sp>
      <p:sp>
        <p:nvSpPr>
          <p:cNvPr id="3" name="CuadroTexto 2"/>
          <p:cNvSpPr txBox="1"/>
          <p:nvPr/>
        </p:nvSpPr>
        <p:spPr>
          <a:xfrm>
            <a:off x="6084168" y="4941168"/>
            <a:ext cx="3275856" cy="830997"/>
          </a:xfrm>
          <a:prstGeom prst="rect">
            <a:avLst/>
          </a:prstGeom>
          <a:noFill/>
        </p:spPr>
        <p:txBody>
          <a:bodyPr wrap="square" rtlCol="0">
            <a:spAutoFit/>
          </a:bodyPr>
          <a:lstStyle/>
          <a:p>
            <a:r>
              <a:rPr lang="es-ES" dirty="0"/>
              <a:t>Trombo de plaquetas y fibrina</a:t>
            </a:r>
          </a:p>
        </p:txBody>
      </p:sp>
    </p:spTree>
    <p:extLst>
      <p:ext uri="{BB962C8B-B14F-4D97-AF65-F5344CB8AC3E}">
        <p14:creationId xmlns:p14="http://schemas.microsoft.com/office/powerpoint/2010/main" val="241212921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642938" y="285750"/>
            <a:ext cx="7467600" cy="1739900"/>
          </a:xfrm>
        </p:spPr>
        <p:txBody>
          <a:bodyPr/>
          <a:lstStyle/>
          <a:p>
            <a:pPr algn="ctr" eaLnBrk="1" hangingPunct="1"/>
            <a:r>
              <a:rPr lang="es-CL" sz="3600">
                <a:latin typeface="Arial" charset="0"/>
                <a:cs typeface="Arial" charset="0"/>
              </a:rPr>
              <a:t>FIEBRE REUMATICA CRONICA</a:t>
            </a:r>
            <a:br>
              <a:rPr lang="es-CL" sz="3600">
                <a:latin typeface="Arial" charset="0"/>
                <a:cs typeface="Arial" charset="0"/>
              </a:rPr>
            </a:br>
            <a:r>
              <a:rPr lang="es-CL" sz="3600">
                <a:latin typeface="Arial" charset="0"/>
                <a:cs typeface="Arial" charset="0"/>
              </a:rPr>
              <a:t>SECUELA VALVULAR</a:t>
            </a:r>
            <a:endParaRPr lang="es-ES" sz="3600">
              <a:latin typeface="Arial" charset="0"/>
              <a:cs typeface="Arial" charset="0"/>
            </a:endParaRPr>
          </a:p>
        </p:txBody>
      </p:sp>
      <p:pic>
        <p:nvPicPr>
          <p:cNvPr id="76802" name="Picture 7" descr="CV061"/>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85750" y="2071688"/>
            <a:ext cx="2730500" cy="1793875"/>
          </a:xfrm>
          <a:noFill/>
        </p:spPr>
      </p:pic>
      <p:sp>
        <p:nvSpPr>
          <p:cNvPr id="76803" name="Rectangle 6"/>
          <p:cNvSpPr>
            <a:spLocks noGrp="1" noChangeArrowheads="1"/>
          </p:cNvSpPr>
          <p:nvPr>
            <p:ph type="body" sz="half" idx="2"/>
          </p:nvPr>
        </p:nvSpPr>
        <p:spPr>
          <a:xfrm>
            <a:off x="6477000" y="4483100"/>
            <a:ext cx="2667000" cy="1371600"/>
          </a:xfrm>
        </p:spPr>
        <p:txBody>
          <a:bodyPr/>
          <a:lstStyle/>
          <a:p>
            <a:pPr eaLnBrk="1" hangingPunct="1">
              <a:lnSpc>
                <a:spcPct val="80000"/>
              </a:lnSpc>
              <a:buClr>
                <a:srgbClr val="9BBB59"/>
              </a:buClr>
            </a:pPr>
            <a:r>
              <a:rPr lang="es-CL" sz="1900" dirty="0">
                <a:latin typeface="Arial" charset="0"/>
                <a:cs typeface="Arial" charset="0"/>
              </a:rPr>
              <a:t>FUSION COMISURAS</a:t>
            </a:r>
          </a:p>
          <a:p>
            <a:pPr eaLnBrk="1" hangingPunct="1">
              <a:lnSpc>
                <a:spcPct val="80000"/>
              </a:lnSpc>
              <a:buClr>
                <a:srgbClr val="9BBB59"/>
              </a:buClr>
            </a:pPr>
            <a:endParaRPr lang="es-CL" sz="1900" dirty="0">
              <a:latin typeface="Arial" charset="0"/>
              <a:cs typeface="Arial" charset="0"/>
            </a:endParaRPr>
          </a:p>
          <a:p>
            <a:pPr eaLnBrk="1" hangingPunct="1">
              <a:lnSpc>
                <a:spcPct val="80000"/>
              </a:lnSpc>
              <a:buClr>
                <a:srgbClr val="9BBB59"/>
              </a:buClr>
            </a:pPr>
            <a:endParaRPr lang="es-ES" sz="1900" dirty="0">
              <a:latin typeface="Arial" charset="0"/>
              <a:cs typeface="Arial" charset="0"/>
            </a:endParaRPr>
          </a:p>
        </p:txBody>
      </p:sp>
      <p:pic>
        <p:nvPicPr>
          <p:cNvPr id="76804" name="Picture 5"/>
          <p:cNvPicPr>
            <a:picLocks noChangeAspect="1" noChangeArrowheads="1"/>
          </p:cNvPicPr>
          <p:nvPr/>
        </p:nvPicPr>
        <p:blipFill>
          <a:blip r:embed="rId4">
            <a:extLst>
              <a:ext uri="{28A0092B-C50C-407E-A947-70E740481C1C}">
                <a14:useLocalDpi xmlns:a14="http://schemas.microsoft.com/office/drawing/2010/main" val="0"/>
              </a:ext>
            </a:extLst>
          </a:blip>
          <a:srcRect b="6830"/>
          <a:stretch>
            <a:fillRect/>
          </a:stretch>
        </p:blipFill>
        <p:spPr bwMode="auto">
          <a:xfrm>
            <a:off x="3000375" y="3695700"/>
            <a:ext cx="3514725"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53ED14EC-0DC7-5A4E-8326-09FCFC35BBD7}"/>
              </a:ext>
            </a:extLst>
          </p:cNvPr>
          <p:cNvSpPr txBox="1"/>
          <p:nvPr/>
        </p:nvSpPr>
        <p:spPr>
          <a:xfrm>
            <a:off x="3151762" y="2412460"/>
            <a:ext cx="3792898" cy="338554"/>
          </a:xfrm>
          <a:prstGeom prst="rect">
            <a:avLst/>
          </a:prstGeom>
          <a:noFill/>
        </p:spPr>
        <p:txBody>
          <a:bodyPr wrap="none" rtlCol="0">
            <a:spAutoFit/>
          </a:bodyPr>
          <a:lstStyle/>
          <a:p>
            <a:r>
              <a:rPr lang="es-CL" sz="1600" dirty="0">
                <a:cs typeface="Arial" charset="0"/>
              </a:rPr>
              <a:t>ESTENOSIS EN “BOCA DE PESCADO</a:t>
            </a:r>
            <a:endParaRPr lang="es-CL" sz="1600" dirty="0"/>
          </a:p>
        </p:txBody>
      </p:sp>
    </p:spTree>
    <p:extLst>
      <p:ext uri="{BB962C8B-B14F-4D97-AF65-F5344CB8AC3E}">
        <p14:creationId xmlns:p14="http://schemas.microsoft.com/office/powerpoint/2010/main" val="670170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1150938" y="858838"/>
            <a:ext cx="7793037" cy="901700"/>
          </a:xfrm>
        </p:spPr>
        <p:txBody>
          <a:bodyPr/>
          <a:lstStyle/>
          <a:p>
            <a:pPr algn="ctr" eaLnBrk="1" hangingPunct="1"/>
            <a:r>
              <a:rPr lang="es-CL" sz="3200">
                <a:latin typeface="Arial" charset="0"/>
                <a:cs typeface="Arial" charset="0"/>
              </a:rPr>
              <a:t>PATOLOGIA DEL ENDOCARDIO</a:t>
            </a:r>
            <a:br>
              <a:rPr lang="es-CL" sz="3200">
                <a:latin typeface="Arial" charset="0"/>
                <a:cs typeface="Arial" charset="0"/>
              </a:rPr>
            </a:br>
            <a:r>
              <a:rPr lang="es-CL" sz="2900">
                <a:latin typeface="Arial" charset="0"/>
                <a:cs typeface="Arial" charset="0"/>
              </a:rPr>
              <a:t>FR CRONICA – SECUELA VALVULAR</a:t>
            </a:r>
            <a:endParaRPr lang="es-ES" sz="2900">
              <a:latin typeface="Arial" charset="0"/>
              <a:cs typeface="Arial" charset="0"/>
            </a:endParaRPr>
          </a:p>
        </p:txBody>
      </p:sp>
      <p:sp>
        <p:nvSpPr>
          <p:cNvPr id="80898" name="Rectangle 5"/>
          <p:cNvSpPr>
            <a:spLocks noGrp="1" noChangeArrowheads="1"/>
          </p:cNvSpPr>
          <p:nvPr>
            <p:ph type="body" sz="half" idx="2"/>
          </p:nvPr>
        </p:nvSpPr>
        <p:spPr>
          <a:xfrm>
            <a:off x="5638800" y="2743200"/>
            <a:ext cx="2819400" cy="2743200"/>
          </a:xfrm>
        </p:spPr>
        <p:txBody>
          <a:bodyPr/>
          <a:lstStyle/>
          <a:p>
            <a:pPr eaLnBrk="1" hangingPunct="1"/>
            <a:r>
              <a:rPr lang="es-CL" sz="2000">
                <a:latin typeface="Arial" charset="0"/>
                <a:cs typeface="Arial" charset="0"/>
              </a:rPr>
              <a:t>FUSION VELOS VALVULARES</a:t>
            </a:r>
          </a:p>
          <a:p>
            <a:pPr eaLnBrk="1" hangingPunct="1"/>
            <a:r>
              <a:rPr lang="es-CL" sz="2000">
                <a:latin typeface="Arial" charset="0"/>
                <a:cs typeface="Arial" charset="0"/>
              </a:rPr>
              <a:t>FIBROSIS</a:t>
            </a:r>
          </a:p>
          <a:p>
            <a:pPr eaLnBrk="1" hangingPunct="1"/>
            <a:r>
              <a:rPr lang="es-CL" sz="2000">
                <a:latin typeface="Arial" charset="0"/>
                <a:cs typeface="Arial" charset="0"/>
              </a:rPr>
              <a:t>ACORTAMIENTO, FUSION Y RETRACCION CUERDAS TENDINOSAS</a:t>
            </a:r>
            <a:endParaRPr lang="es-ES" sz="2000">
              <a:latin typeface="Arial" charset="0"/>
              <a:cs typeface="Arial" charset="0"/>
            </a:endParaRPr>
          </a:p>
        </p:txBody>
      </p:sp>
      <p:pic>
        <p:nvPicPr>
          <p:cNvPr id="80899" name="Picture 3" descr="CV1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5000"/>
            <a:ext cx="3657600" cy="464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062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ln>
            <a:miter lim="800000"/>
            <a:headEnd/>
            <a:tailEnd/>
          </a:ln>
        </p:spPr>
        <p:txBody>
          <a:bodyPr/>
          <a:lstStyle/>
          <a:p>
            <a:pPr eaLnBrk="1" fontAlgn="auto" hangingPunct="1">
              <a:spcAft>
                <a:spcPts val="0"/>
              </a:spcAft>
              <a:defRPr/>
            </a:pPr>
            <a:r>
              <a:rPr lang="es-ES_tradnl" dirty="0">
                <a:latin typeface="Arial" pitchFamily="34" charset="0"/>
                <a:cs typeface="Arial" pitchFamily="34" charset="0"/>
              </a:rPr>
              <a:t>CUERDAS TENDINOSAS</a:t>
            </a:r>
            <a:endParaRPr lang="es-ES" dirty="0">
              <a:latin typeface="Arial" pitchFamily="34" charset="0"/>
              <a:cs typeface="Arial" pitchFamily="34" charset="0"/>
            </a:endParaRPr>
          </a:p>
        </p:txBody>
      </p:sp>
      <p:pic>
        <p:nvPicPr>
          <p:cNvPr id="82946" name="Picture 3" descr="37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0"/>
            <a:ext cx="548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uadroTexto 1"/>
          <p:cNvSpPr txBox="1"/>
          <p:nvPr/>
        </p:nvSpPr>
        <p:spPr>
          <a:xfrm>
            <a:off x="0" y="6396335"/>
            <a:ext cx="3400991" cy="461665"/>
          </a:xfrm>
          <a:prstGeom prst="rect">
            <a:avLst/>
          </a:prstGeom>
          <a:noFill/>
        </p:spPr>
        <p:txBody>
          <a:bodyPr wrap="none" rtlCol="0">
            <a:spAutoFit/>
          </a:bodyPr>
          <a:lstStyle/>
          <a:p>
            <a:r>
              <a:rPr lang="es-ES" dirty="0"/>
              <a:t>Engrosamiento y fusión</a:t>
            </a:r>
          </a:p>
        </p:txBody>
      </p:sp>
    </p:spTree>
    <p:extLst>
      <p:ext uri="{BB962C8B-B14F-4D97-AF65-F5344CB8AC3E}">
        <p14:creationId xmlns:p14="http://schemas.microsoft.com/office/powerpoint/2010/main" val="97150111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150938" y="809625"/>
            <a:ext cx="7793037" cy="950913"/>
          </a:xfrm>
          <a:ln>
            <a:miter lim="800000"/>
            <a:headEnd/>
            <a:tailEnd/>
          </a:ln>
        </p:spPr>
        <p:txBody>
          <a:bodyPr>
            <a:normAutofit fontScale="90000"/>
          </a:bodyPr>
          <a:lstStyle/>
          <a:p>
            <a:pPr algn="ctr" eaLnBrk="1" fontAlgn="auto" hangingPunct="1">
              <a:spcAft>
                <a:spcPts val="0"/>
              </a:spcAft>
              <a:defRPr/>
            </a:pPr>
            <a:br>
              <a:rPr lang="es-CL" sz="3600" dirty="0">
                <a:latin typeface="Arial" pitchFamily="34" charset="0"/>
                <a:cs typeface="Arial" pitchFamily="34" charset="0"/>
              </a:rPr>
            </a:br>
            <a:r>
              <a:rPr lang="es-CL" sz="3600" dirty="0">
                <a:latin typeface="Arial" pitchFamily="34" charset="0"/>
                <a:cs typeface="Arial" pitchFamily="34" charset="0"/>
              </a:rPr>
              <a:t> PERICARDITIS FIBRINOSA</a:t>
            </a:r>
            <a:endParaRPr lang="es-ES" sz="3600" dirty="0">
              <a:latin typeface="Arial" pitchFamily="34" charset="0"/>
              <a:cs typeface="Arial" pitchFamily="34" charset="0"/>
            </a:endParaRPr>
          </a:p>
        </p:txBody>
      </p:sp>
      <p:pic>
        <p:nvPicPr>
          <p:cNvPr id="89090" name="Picture 3" descr="CV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711575"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2" name="Entrada de lápiz 1">
                <a:extLst>
                  <a:ext uri="{FF2B5EF4-FFF2-40B4-BE49-F238E27FC236}">
                    <a16:creationId xmlns:a16="http://schemas.microsoft.com/office/drawing/2014/main" id="{459ECC57-BBE6-DE43-9D8B-2A4D48F29194}"/>
                  </a:ext>
                </a:extLst>
              </p14:cNvPr>
              <p14:cNvContentPartPr/>
              <p14:nvPr/>
            </p14:nvContentPartPr>
            <p14:xfrm>
              <a:off x="4137319" y="4074978"/>
              <a:ext cx="85680" cy="209880"/>
            </p14:xfrm>
          </p:contentPart>
        </mc:Choice>
        <mc:Fallback>
          <p:pic>
            <p:nvPicPr>
              <p:cNvPr id="2" name="Entrada de lápiz 1">
                <a:extLst>
                  <a:ext uri="{FF2B5EF4-FFF2-40B4-BE49-F238E27FC236}">
                    <a16:creationId xmlns:a16="http://schemas.microsoft.com/office/drawing/2014/main" id="{459ECC57-BBE6-DE43-9D8B-2A4D48F29194}"/>
                  </a:ext>
                </a:extLst>
              </p:cNvPr>
              <p:cNvPicPr/>
              <p:nvPr/>
            </p:nvPicPr>
            <p:blipFill>
              <a:blip r:embed="rId5"/>
              <a:stretch>
                <a:fillRect/>
              </a:stretch>
            </p:blipFill>
            <p:spPr>
              <a:xfrm>
                <a:off x="4119319" y="4056978"/>
                <a:ext cx="12132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Entrada de lápiz 2">
                <a:extLst>
                  <a:ext uri="{FF2B5EF4-FFF2-40B4-BE49-F238E27FC236}">
                    <a16:creationId xmlns:a16="http://schemas.microsoft.com/office/drawing/2014/main" id="{A5454E6F-F6AE-444A-B4BE-55D62E4772F8}"/>
                  </a:ext>
                </a:extLst>
              </p14:cNvPr>
              <p14:cNvContentPartPr/>
              <p14:nvPr/>
            </p14:nvContentPartPr>
            <p14:xfrm>
              <a:off x="6093919" y="4339938"/>
              <a:ext cx="213480" cy="186120"/>
            </p14:xfrm>
          </p:contentPart>
        </mc:Choice>
        <mc:Fallback>
          <p:pic>
            <p:nvPicPr>
              <p:cNvPr id="3" name="Entrada de lápiz 2">
                <a:extLst>
                  <a:ext uri="{FF2B5EF4-FFF2-40B4-BE49-F238E27FC236}">
                    <a16:creationId xmlns:a16="http://schemas.microsoft.com/office/drawing/2014/main" id="{A5454E6F-F6AE-444A-B4BE-55D62E4772F8}"/>
                  </a:ext>
                </a:extLst>
              </p:cNvPr>
              <p:cNvPicPr/>
              <p:nvPr/>
            </p:nvPicPr>
            <p:blipFill>
              <a:blip r:embed="rId7"/>
              <a:stretch>
                <a:fillRect/>
              </a:stretch>
            </p:blipFill>
            <p:spPr>
              <a:xfrm>
                <a:off x="6075919" y="4321938"/>
                <a:ext cx="24912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Entrada de lápiz 3">
                <a:extLst>
                  <a:ext uri="{FF2B5EF4-FFF2-40B4-BE49-F238E27FC236}">
                    <a16:creationId xmlns:a16="http://schemas.microsoft.com/office/drawing/2014/main" id="{8E3A828D-56A4-1947-8768-5CB5101ADD72}"/>
                  </a:ext>
                </a:extLst>
              </p14:cNvPr>
              <p14:cNvContentPartPr/>
              <p14:nvPr/>
            </p14:nvContentPartPr>
            <p14:xfrm>
              <a:off x="5476159" y="4971018"/>
              <a:ext cx="171360" cy="263880"/>
            </p14:xfrm>
          </p:contentPart>
        </mc:Choice>
        <mc:Fallback>
          <p:pic>
            <p:nvPicPr>
              <p:cNvPr id="4" name="Entrada de lápiz 3">
                <a:extLst>
                  <a:ext uri="{FF2B5EF4-FFF2-40B4-BE49-F238E27FC236}">
                    <a16:creationId xmlns:a16="http://schemas.microsoft.com/office/drawing/2014/main" id="{8E3A828D-56A4-1947-8768-5CB5101ADD72}"/>
                  </a:ext>
                </a:extLst>
              </p:cNvPr>
              <p:cNvPicPr/>
              <p:nvPr/>
            </p:nvPicPr>
            <p:blipFill>
              <a:blip r:embed="rId9"/>
              <a:stretch>
                <a:fillRect/>
              </a:stretch>
            </p:blipFill>
            <p:spPr>
              <a:xfrm>
                <a:off x="5458519" y="4953018"/>
                <a:ext cx="207000" cy="299520"/>
              </a:xfrm>
              <a:prstGeom prst="rect">
                <a:avLst/>
              </a:prstGeom>
            </p:spPr>
          </p:pic>
        </mc:Fallback>
      </mc:AlternateContent>
      <p:grpSp>
        <p:nvGrpSpPr>
          <p:cNvPr id="7" name="Grupo 6">
            <a:extLst>
              <a:ext uri="{FF2B5EF4-FFF2-40B4-BE49-F238E27FC236}">
                <a16:creationId xmlns:a16="http://schemas.microsoft.com/office/drawing/2014/main" id="{86BC85E3-E495-AF44-A1E6-45D6DA9FF11D}"/>
              </a:ext>
            </a:extLst>
          </p:cNvPr>
          <p:cNvGrpSpPr/>
          <p:nvPr/>
        </p:nvGrpSpPr>
        <p:grpSpPr>
          <a:xfrm>
            <a:off x="4602439" y="5205738"/>
            <a:ext cx="231480" cy="297720"/>
            <a:chOff x="4602439" y="5205738"/>
            <a:chExt cx="231480" cy="297720"/>
          </a:xfrm>
        </p:grpSpPr>
        <mc:AlternateContent xmlns:mc="http://schemas.openxmlformats.org/markup-compatibility/2006">
          <mc:Choice xmlns:p14="http://schemas.microsoft.com/office/powerpoint/2010/main" Requires="p14">
            <p:contentPart p14:bwMode="auto" r:id="rId10">
              <p14:nvContentPartPr>
                <p14:cNvPr id="5" name="Entrada de lápiz 4">
                  <a:extLst>
                    <a:ext uri="{FF2B5EF4-FFF2-40B4-BE49-F238E27FC236}">
                      <a16:creationId xmlns:a16="http://schemas.microsoft.com/office/drawing/2014/main" id="{F579A823-8FE6-FE4E-8738-B5E2F6227417}"/>
                    </a:ext>
                  </a:extLst>
                </p14:cNvPr>
                <p14:cNvContentPartPr/>
                <p14:nvPr/>
              </p14:nvContentPartPr>
              <p14:xfrm>
                <a:off x="4602439" y="5205738"/>
                <a:ext cx="231480" cy="162360"/>
              </p14:xfrm>
            </p:contentPart>
          </mc:Choice>
          <mc:Fallback>
            <p:pic>
              <p:nvPicPr>
                <p:cNvPr id="5" name="Entrada de lápiz 4">
                  <a:extLst>
                    <a:ext uri="{FF2B5EF4-FFF2-40B4-BE49-F238E27FC236}">
                      <a16:creationId xmlns:a16="http://schemas.microsoft.com/office/drawing/2014/main" id="{F579A823-8FE6-FE4E-8738-B5E2F6227417}"/>
                    </a:ext>
                  </a:extLst>
                </p:cNvPr>
                <p:cNvPicPr/>
                <p:nvPr/>
              </p:nvPicPr>
              <p:blipFill>
                <a:blip r:embed="rId11"/>
                <a:stretch>
                  <a:fillRect/>
                </a:stretch>
              </p:blipFill>
              <p:spPr>
                <a:xfrm>
                  <a:off x="4584799" y="5187738"/>
                  <a:ext cx="26712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Entrada de lápiz 5">
                  <a:extLst>
                    <a:ext uri="{FF2B5EF4-FFF2-40B4-BE49-F238E27FC236}">
                      <a16:creationId xmlns:a16="http://schemas.microsoft.com/office/drawing/2014/main" id="{E323EFDA-F052-BF40-86DB-617D27A16C6F}"/>
                    </a:ext>
                  </a:extLst>
                </p14:cNvPr>
                <p14:cNvContentPartPr/>
                <p14:nvPr/>
              </p14:nvContentPartPr>
              <p14:xfrm>
                <a:off x="4772359" y="5236698"/>
                <a:ext cx="22680" cy="266760"/>
              </p14:xfrm>
            </p:contentPart>
          </mc:Choice>
          <mc:Fallback>
            <p:pic>
              <p:nvPicPr>
                <p:cNvPr id="6" name="Entrada de lápiz 5">
                  <a:extLst>
                    <a:ext uri="{FF2B5EF4-FFF2-40B4-BE49-F238E27FC236}">
                      <a16:creationId xmlns:a16="http://schemas.microsoft.com/office/drawing/2014/main" id="{E323EFDA-F052-BF40-86DB-617D27A16C6F}"/>
                    </a:ext>
                  </a:extLst>
                </p:cNvPr>
                <p:cNvPicPr/>
                <p:nvPr/>
              </p:nvPicPr>
              <p:blipFill>
                <a:blip r:embed="rId13"/>
                <a:stretch>
                  <a:fillRect/>
                </a:stretch>
              </p:blipFill>
              <p:spPr>
                <a:xfrm>
                  <a:off x="4754719" y="5219058"/>
                  <a:ext cx="58320" cy="302400"/>
                </a:xfrm>
                <a:prstGeom prst="rect">
                  <a:avLst/>
                </a:prstGeom>
              </p:spPr>
            </p:pic>
          </mc:Fallback>
        </mc:AlternateContent>
      </p:grpSp>
    </p:spTree>
    <p:extLst>
      <p:ext uri="{BB962C8B-B14F-4D97-AF65-F5344CB8AC3E}">
        <p14:creationId xmlns:p14="http://schemas.microsoft.com/office/powerpoint/2010/main" val="3614418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67544" y="188640"/>
            <a:ext cx="8305800" cy="1143000"/>
          </a:xfrm>
          <a:ln>
            <a:miter lim="800000"/>
            <a:headEnd/>
            <a:tailEnd/>
          </a:ln>
        </p:spPr>
        <p:txBody>
          <a:bodyPr/>
          <a:lstStyle/>
          <a:p>
            <a:pPr eaLnBrk="1" fontAlgn="auto" hangingPunct="1">
              <a:spcAft>
                <a:spcPts val="0"/>
              </a:spcAft>
              <a:defRPr/>
            </a:pPr>
            <a:br>
              <a:rPr lang="es-CL" sz="3600" dirty="0">
                <a:latin typeface="Arial" pitchFamily="34" charset="0"/>
                <a:cs typeface="Arial" pitchFamily="34" charset="0"/>
              </a:rPr>
            </a:br>
            <a:r>
              <a:rPr lang="es-CL" sz="3600" dirty="0">
                <a:latin typeface="Arial" pitchFamily="34" charset="0"/>
                <a:cs typeface="Arial" pitchFamily="34" charset="0"/>
              </a:rPr>
              <a:t>MIOCARDITIS REUMATICA</a:t>
            </a:r>
            <a:endParaRPr lang="es-ES" sz="3600" dirty="0">
              <a:latin typeface="Arial" pitchFamily="34" charset="0"/>
              <a:cs typeface="Arial" pitchFamily="34" charset="0"/>
            </a:endParaRPr>
          </a:p>
        </p:txBody>
      </p:sp>
      <p:pic>
        <p:nvPicPr>
          <p:cNvPr id="93186" name="Picture 3" descr="CV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743200"/>
            <a:ext cx="534035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7" name="Text Box 4"/>
          <p:cNvSpPr txBox="1">
            <a:spLocks noChangeArrowheads="1"/>
          </p:cNvSpPr>
          <p:nvPr/>
        </p:nvSpPr>
        <p:spPr bwMode="auto">
          <a:xfrm>
            <a:off x="457200" y="2895600"/>
            <a:ext cx="26670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s-ES_tradnl">
                <a:latin typeface="Arial" charset="0"/>
              </a:rPr>
              <a:t>MIOCARDITIS INESPECÍFICA</a:t>
            </a:r>
            <a:endParaRPr lang="es-ES">
              <a:latin typeface="Arial" charset="0"/>
            </a:endParaRPr>
          </a:p>
        </p:txBody>
      </p:sp>
      <p:sp>
        <p:nvSpPr>
          <p:cNvPr id="2" name="CuadroTexto 1"/>
          <p:cNvSpPr txBox="1"/>
          <p:nvPr/>
        </p:nvSpPr>
        <p:spPr>
          <a:xfrm>
            <a:off x="597617" y="1774023"/>
            <a:ext cx="6404317" cy="461665"/>
          </a:xfrm>
          <a:prstGeom prst="rect">
            <a:avLst/>
          </a:prstGeom>
          <a:noFill/>
        </p:spPr>
        <p:txBody>
          <a:bodyPr wrap="none" rtlCol="0">
            <a:spAutoFit/>
          </a:bodyPr>
          <a:lstStyle/>
          <a:p>
            <a:r>
              <a:rPr lang="es-ES" dirty="0"/>
              <a:t>PUEDE SER INESPECÍFICA O ESPECÍFICA </a:t>
            </a:r>
          </a:p>
        </p:txBody>
      </p:sp>
    </p:spTree>
    <p:extLst>
      <p:ext uri="{BB962C8B-B14F-4D97-AF65-F5344CB8AC3E}">
        <p14:creationId xmlns:p14="http://schemas.microsoft.com/office/powerpoint/2010/main" val="1463876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50938" y="809625"/>
            <a:ext cx="7793037" cy="950913"/>
          </a:xfrm>
        </p:spPr>
        <p:txBody>
          <a:bodyPr>
            <a:normAutofit fontScale="90000"/>
          </a:bodyPr>
          <a:lstStyle/>
          <a:p>
            <a:pPr algn="ctr" eaLnBrk="1" fontAlgn="auto" hangingPunct="1">
              <a:spcAft>
                <a:spcPts val="0"/>
              </a:spcAft>
              <a:defRPr/>
            </a:pPr>
            <a:r>
              <a:rPr lang="es-CL" sz="3600" dirty="0">
                <a:latin typeface="Arial" pitchFamily="34" charset="0"/>
                <a:ea typeface="+mj-ea"/>
                <a:cs typeface="Arial" pitchFamily="34" charset="0"/>
              </a:rPr>
              <a:t>MIOCARDITIS REUMATICA ESPECÍFICA</a:t>
            </a:r>
          </a:p>
        </p:txBody>
      </p:sp>
      <p:sp>
        <p:nvSpPr>
          <p:cNvPr id="95235" name="Rectangle 5"/>
          <p:cNvSpPr>
            <a:spLocks noGrp="1" noChangeArrowheads="1"/>
          </p:cNvSpPr>
          <p:nvPr>
            <p:ph type="body" sz="half" idx="2"/>
          </p:nvPr>
        </p:nvSpPr>
        <p:spPr>
          <a:xfrm>
            <a:off x="5580112" y="2057400"/>
            <a:ext cx="3030488" cy="4267200"/>
          </a:xfrm>
        </p:spPr>
        <p:txBody>
          <a:bodyPr/>
          <a:lstStyle/>
          <a:p>
            <a:pPr eaLnBrk="1" hangingPunct="1">
              <a:lnSpc>
                <a:spcPct val="90000"/>
              </a:lnSpc>
              <a:buFont typeface="Wingdings" charset="0"/>
              <a:buNone/>
            </a:pPr>
            <a:r>
              <a:rPr lang="es-CL" sz="1800" b="1" dirty="0">
                <a:latin typeface="Arial" charset="0"/>
                <a:cs typeface="Arial" charset="0"/>
              </a:rPr>
              <a:t>NODULO DE ASHOFF</a:t>
            </a:r>
            <a:r>
              <a:rPr lang="es-CL" sz="1800" dirty="0">
                <a:latin typeface="Arial" charset="0"/>
                <a:cs typeface="Arial" charset="0"/>
              </a:rPr>
              <a:t>:</a:t>
            </a:r>
          </a:p>
          <a:p>
            <a:pPr eaLnBrk="1" hangingPunct="1">
              <a:lnSpc>
                <a:spcPct val="90000"/>
              </a:lnSpc>
            </a:pPr>
            <a:r>
              <a:rPr lang="es-CL" sz="1800" dirty="0">
                <a:latin typeface="Arial" charset="0"/>
                <a:cs typeface="Arial" charset="0"/>
              </a:rPr>
              <a:t>ARTERIA CENTRAL </a:t>
            </a:r>
          </a:p>
          <a:p>
            <a:pPr eaLnBrk="1" hangingPunct="1">
              <a:lnSpc>
                <a:spcPct val="90000"/>
              </a:lnSpc>
            </a:pPr>
            <a:r>
              <a:rPr lang="es-CL" sz="1800" dirty="0">
                <a:latin typeface="Arial" charset="0"/>
                <a:cs typeface="Arial" charset="0"/>
              </a:rPr>
              <a:t>NECROSIS FIBRINOIDE</a:t>
            </a:r>
          </a:p>
          <a:p>
            <a:pPr eaLnBrk="1" hangingPunct="1">
              <a:lnSpc>
                <a:spcPct val="90000"/>
              </a:lnSpc>
            </a:pPr>
            <a:r>
              <a:rPr lang="es-CL" sz="1800" dirty="0">
                <a:latin typeface="Arial" charset="0"/>
                <a:cs typeface="Arial" charset="0"/>
              </a:rPr>
              <a:t>INFLAMACIÓN GRANULOMATOSA</a:t>
            </a:r>
          </a:p>
          <a:p>
            <a:pPr eaLnBrk="1" hangingPunct="1">
              <a:lnSpc>
                <a:spcPct val="90000"/>
              </a:lnSpc>
              <a:buFont typeface="Wingdings" charset="0"/>
              <a:buNone/>
            </a:pPr>
            <a:r>
              <a:rPr lang="es-CL" sz="1800" b="1" dirty="0">
                <a:latin typeface="Arial" charset="0"/>
                <a:cs typeface="Arial" charset="0"/>
              </a:rPr>
              <a:t>CELULAS</a:t>
            </a:r>
            <a:r>
              <a:rPr lang="es-CL" sz="1800" dirty="0">
                <a:latin typeface="Arial" charset="0"/>
                <a:cs typeface="Arial" charset="0"/>
              </a:rPr>
              <a:t> CARACTERÍSTICAS (HISTIOCITOS): </a:t>
            </a:r>
          </a:p>
          <a:p>
            <a:pPr eaLnBrk="1" hangingPunct="1">
              <a:lnSpc>
                <a:spcPct val="90000"/>
              </a:lnSpc>
            </a:pPr>
            <a:r>
              <a:rPr lang="es-CL" sz="1800" dirty="0">
                <a:latin typeface="Arial" charset="0"/>
                <a:cs typeface="Arial" charset="0"/>
              </a:rPr>
              <a:t>ANITSKOW (NUCLEO EN ORUGA)</a:t>
            </a:r>
          </a:p>
          <a:p>
            <a:pPr eaLnBrk="1" hangingPunct="1">
              <a:lnSpc>
                <a:spcPct val="90000"/>
              </a:lnSpc>
            </a:pPr>
            <a:r>
              <a:rPr lang="es-CL" sz="1800" dirty="0">
                <a:latin typeface="Arial" charset="0"/>
                <a:cs typeface="Arial" charset="0"/>
              </a:rPr>
              <a:t>ASCHOFF(MULTINUCLEADA)</a:t>
            </a:r>
          </a:p>
          <a:p>
            <a:pPr eaLnBrk="1" hangingPunct="1">
              <a:lnSpc>
                <a:spcPct val="90000"/>
              </a:lnSpc>
            </a:pPr>
            <a:r>
              <a:rPr lang="es-CL" sz="1800" dirty="0">
                <a:latin typeface="Arial" charset="0"/>
                <a:cs typeface="Arial" charset="0"/>
              </a:rPr>
              <a:t>LINFOCITOS Y PLASMOCITOS</a:t>
            </a:r>
          </a:p>
          <a:p>
            <a:pPr eaLnBrk="1" hangingPunct="1">
              <a:lnSpc>
                <a:spcPct val="90000"/>
              </a:lnSpc>
              <a:buFont typeface="Wingdings" charset="0"/>
              <a:buNone/>
            </a:pPr>
            <a:r>
              <a:rPr lang="es-CL" sz="1800" b="1" dirty="0">
                <a:latin typeface="Arial" charset="0"/>
                <a:cs typeface="Arial" charset="0"/>
              </a:rPr>
              <a:t>FIBROSIS</a:t>
            </a:r>
            <a:endParaRPr lang="es-ES" sz="1800" b="1" dirty="0">
              <a:latin typeface="Arial" charset="0"/>
              <a:cs typeface="Arial" charset="0"/>
            </a:endParaRPr>
          </a:p>
        </p:txBody>
      </p:sp>
      <p:pic>
        <p:nvPicPr>
          <p:cNvPr id="5" name="Picture 6" descr="CV062"/>
          <p:cNvPicPr>
            <a:picLocks noGrp="1" noChangeAspect="1" noChangeArrowheads="1"/>
          </p:cNvPicPr>
          <p:nvPr>
            <p:ph type="clipArt" sz="half" idx="1"/>
          </p:nvPr>
        </p:nvPicPr>
        <p:blipFill>
          <a:blip r:embed="rId3" cstate="print">
            <a:lum bright="-20000" contrast="20000"/>
          </a:blip>
          <a:srcRect l="8876" r="8876"/>
          <a:stretch>
            <a:fillRect/>
          </a:stretch>
        </p:blipFill>
        <p:spPr>
          <a:xfrm>
            <a:off x="685800" y="2362200"/>
            <a:ext cx="4608513" cy="3657600"/>
          </a:xfrm>
          <a:noFill/>
        </p:spPr>
      </p:pic>
    </p:spTree>
    <p:extLst>
      <p:ext uri="{BB962C8B-B14F-4D97-AF65-F5344CB8AC3E}">
        <p14:creationId xmlns:p14="http://schemas.microsoft.com/office/powerpoint/2010/main" val="2983328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050"/>
          <p:cNvSpPr>
            <a:spLocks noGrp="1" noChangeArrowheads="1"/>
          </p:cNvSpPr>
          <p:nvPr>
            <p:ph type="title"/>
          </p:nvPr>
        </p:nvSpPr>
        <p:spPr/>
        <p:txBody>
          <a:bodyPr/>
          <a:lstStyle/>
          <a:p>
            <a:pPr eaLnBrk="1" hangingPunct="1"/>
            <a:r>
              <a:rPr lang="es-ES_tradnl" b="1" dirty="0">
                <a:solidFill>
                  <a:schemeClr val="tx1"/>
                </a:solidFill>
                <a:latin typeface="Tempus Sans ITC" pitchFamily="82" charset="0"/>
              </a:rPr>
              <a:t>PATOGENIA</a:t>
            </a:r>
            <a:endParaRPr lang="es-ES" b="1" dirty="0">
              <a:solidFill>
                <a:schemeClr val="tx1"/>
              </a:solidFill>
              <a:latin typeface="Tempus Sans ITC" pitchFamily="82" charset="0"/>
            </a:endParaRPr>
          </a:p>
        </p:txBody>
      </p:sp>
      <p:sp>
        <p:nvSpPr>
          <p:cNvPr id="11267" name="Rectangle 2051"/>
          <p:cNvSpPr>
            <a:spLocks noGrp="1" noChangeArrowheads="1"/>
          </p:cNvSpPr>
          <p:nvPr>
            <p:ph idx="1"/>
          </p:nvPr>
        </p:nvSpPr>
        <p:spPr/>
        <p:txBody>
          <a:bodyPr/>
          <a:lstStyle/>
          <a:p>
            <a:pPr marL="609600" indent="-609600" eaLnBrk="1" hangingPunct="1">
              <a:buFontTx/>
              <a:buNone/>
            </a:pPr>
            <a:r>
              <a:rPr lang="es-ES_tradnl" sz="2800" b="1" dirty="0">
                <a:solidFill>
                  <a:srgbClr val="FFFF00"/>
                </a:solidFill>
                <a:latin typeface="Tempus Sans ITC" pitchFamily="82" charset="0"/>
              </a:rPr>
              <a:t>2.  ALTERACIONES AGUDAS EN LA PLACA </a:t>
            </a:r>
          </a:p>
          <a:p>
            <a:pPr marL="1371600" lvl="2" indent="-457200" eaLnBrk="1" hangingPunct="1"/>
            <a:r>
              <a:rPr lang="es-ES_tradnl" sz="2000" b="1" dirty="0">
                <a:solidFill>
                  <a:srgbClr val="FFFF00"/>
                </a:solidFill>
                <a:latin typeface="Tempus Sans ITC" pitchFamily="82" charset="0"/>
              </a:rPr>
              <a:t>HEMORRAGIA</a:t>
            </a:r>
          </a:p>
          <a:p>
            <a:pPr marL="1371600" lvl="2" indent="-457200" eaLnBrk="1" hangingPunct="1"/>
            <a:r>
              <a:rPr lang="es-ES_tradnl" sz="2000" b="1" dirty="0">
                <a:solidFill>
                  <a:srgbClr val="FFFF00"/>
                </a:solidFill>
                <a:latin typeface="Tempus Sans ITC" pitchFamily="82" charset="0"/>
              </a:rPr>
              <a:t>FISURA</a:t>
            </a:r>
          </a:p>
          <a:p>
            <a:pPr marL="1371600" lvl="2" indent="-457200" eaLnBrk="1" hangingPunct="1"/>
            <a:r>
              <a:rPr lang="es-ES_tradnl" sz="2000" b="1" dirty="0">
                <a:solidFill>
                  <a:srgbClr val="FFFF00"/>
                </a:solidFill>
                <a:latin typeface="Tempus Sans ITC" pitchFamily="82" charset="0"/>
              </a:rPr>
              <a:t>ULCERACION</a:t>
            </a:r>
          </a:p>
          <a:p>
            <a:pPr marL="1752600" lvl="3" indent="-381000" eaLnBrk="1" hangingPunct="1"/>
            <a:endParaRPr lang="es-ES_tradnl" b="1" dirty="0">
              <a:solidFill>
                <a:srgbClr val="FFFF00"/>
              </a:solidFill>
              <a:latin typeface="Tempus Sans ITC" pitchFamily="82" charset="0"/>
            </a:endParaRPr>
          </a:p>
          <a:p>
            <a:pPr marL="1752600" lvl="3" indent="-381000" eaLnBrk="1" hangingPunct="1"/>
            <a:r>
              <a:rPr lang="es-ES_tradnl" b="1" dirty="0">
                <a:solidFill>
                  <a:srgbClr val="FFFF00"/>
                </a:solidFill>
                <a:latin typeface="Tempus Sans ITC" pitchFamily="82" charset="0"/>
              </a:rPr>
              <a:t>CAUSAS;</a:t>
            </a:r>
          </a:p>
          <a:p>
            <a:pPr marL="2209800" lvl="4" indent="-381000" eaLnBrk="1" hangingPunct="1"/>
            <a:r>
              <a:rPr lang="es-ES_tradnl" b="1" dirty="0">
                <a:solidFill>
                  <a:srgbClr val="FFFF00"/>
                </a:solidFill>
                <a:latin typeface="Tempus Sans ITC" pitchFamily="82" charset="0"/>
              </a:rPr>
              <a:t>FRACTURA DE PLACA POR VASOCONSTRICCIÓN</a:t>
            </a:r>
          </a:p>
          <a:p>
            <a:pPr marL="2209800" lvl="4" indent="-381000" eaLnBrk="1" hangingPunct="1"/>
            <a:r>
              <a:rPr lang="es-ES_tradnl" b="1" dirty="0">
                <a:solidFill>
                  <a:srgbClr val="FFFF00"/>
                </a:solidFill>
                <a:latin typeface="Tempus Sans ITC" pitchFamily="82" charset="0"/>
              </a:rPr>
              <a:t>FLUJO TURBULENTO (HTA)</a:t>
            </a:r>
          </a:p>
          <a:p>
            <a:pPr marL="2209800" lvl="4" indent="-381000" eaLnBrk="1" hangingPunct="1"/>
            <a:r>
              <a:rPr lang="es-ES_tradnl" b="1" dirty="0">
                <a:solidFill>
                  <a:srgbClr val="FFFF00"/>
                </a:solidFill>
                <a:latin typeface="Tempus Sans ITC" pitchFamily="82" charset="0"/>
              </a:rPr>
              <a:t>PLACA CON MUCHA PAPILLA</a:t>
            </a:r>
          </a:p>
          <a:p>
            <a:pPr marL="2209800" lvl="4" indent="-381000" eaLnBrk="1" hangingPunct="1"/>
            <a:r>
              <a:rPr lang="es-ES_tradnl" b="1" dirty="0">
                <a:solidFill>
                  <a:srgbClr val="FFFF00"/>
                </a:solidFill>
                <a:latin typeface="Tempus Sans ITC" pitchFamily="82" charset="0"/>
              </a:rPr>
              <a:t>PLACA MUY ASIMÉTRICA</a:t>
            </a:r>
            <a:endParaRPr lang="es-ES" b="1" dirty="0">
              <a:solidFill>
                <a:srgbClr val="FFFF00"/>
              </a:solidFill>
              <a:latin typeface="Tempus Sans ITC" pitchFamily="82"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90600" y="0"/>
            <a:ext cx="7467600" cy="1739900"/>
          </a:xfrm>
          <a:ln>
            <a:miter lim="800000"/>
            <a:headEnd/>
            <a:tailEnd/>
          </a:ln>
        </p:spPr>
        <p:txBody>
          <a:bodyPr/>
          <a:lstStyle/>
          <a:p>
            <a:pPr algn="ctr" eaLnBrk="1" fontAlgn="auto" hangingPunct="1">
              <a:spcAft>
                <a:spcPts val="0"/>
              </a:spcAft>
              <a:defRPr/>
            </a:pPr>
            <a:r>
              <a:rPr lang="es-CL" sz="3600" dirty="0">
                <a:latin typeface="Arial" pitchFamily="34" charset="0"/>
                <a:cs typeface="Arial" pitchFamily="34" charset="0"/>
              </a:rPr>
              <a:t>MIOCARDITIS REUMATICA</a:t>
            </a:r>
            <a:br>
              <a:rPr lang="es-CL" sz="3600" dirty="0">
                <a:latin typeface="Arial" pitchFamily="34" charset="0"/>
                <a:cs typeface="Arial" pitchFamily="34" charset="0"/>
              </a:rPr>
            </a:br>
            <a:r>
              <a:rPr lang="es-CL" sz="3600" dirty="0">
                <a:latin typeface="Arial" pitchFamily="34" charset="0"/>
                <a:cs typeface="Arial" pitchFamily="34" charset="0"/>
              </a:rPr>
              <a:t>CELULAS DE ASCHOFF</a:t>
            </a:r>
            <a:endParaRPr lang="es-ES" dirty="0">
              <a:latin typeface="Arial" pitchFamily="34" charset="0"/>
              <a:cs typeface="Arial" pitchFamily="34" charset="0"/>
            </a:endParaRPr>
          </a:p>
        </p:txBody>
      </p:sp>
      <p:pic>
        <p:nvPicPr>
          <p:cNvPr id="97282" name="Picture 3" descr="CV063"/>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1524000" y="2133600"/>
            <a:ext cx="6324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3" name="Line 4"/>
          <p:cNvSpPr>
            <a:spLocks noChangeShapeType="1"/>
          </p:cNvSpPr>
          <p:nvPr/>
        </p:nvSpPr>
        <p:spPr bwMode="auto">
          <a:xfrm flipV="1">
            <a:off x="4648200" y="4800600"/>
            <a:ext cx="76200" cy="381000"/>
          </a:xfrm>
          <a:prstGeom prst="line">
            <a:avLst/>
          </a:prstGeom>
          <a:noFill/>
          <a:ln w="9525">
            <a:solidFill>
              <a:schemeClr val="accent2"/>
            </a:solidFill>
            <a:miter lim="800000"/>
            <a:headEnd/>
            <a:tailEnd type="triangle" w="med" len="med"/>
          </a:ln>
          <a:extLst>
            <a:ext uri="{909E8E84-426E-40dd-AFC4-6F175D3DCCD1}">
              <a14:hiddenFill xmlns="" xmlns:a14="http://schemas.microsoft.com/office/drawing/2010/main">
                <a:noFill/>
              </a14:hiddenFill>
            </a:ext>
          </a:extLst>
        </p:spPr>
        <p:txBody>
          <a:bodyPr wrap="none"/>
          <a:lstStyle/>
          <a:p>
            <a:endParaRPr lang="es-ES"/>
          </a:p>
        </p:txBody>
      </p:sp>
      <p:sp>
        <p:nvSpPr>
          <p:cNvPr id="97284" name="Line 5"/>
          <p:cNvSpPr>
            <a:spLocks noChangeShapeType="1"/>
          </p:cNvSpPr>
          <p:nvPr/>
        </p:nvSpPr>
        <p:spPr bwMode="auto">
          <a:xfrm>
            <a:off x="3200400" y="4495800"/>
            <a:ext cx="304800" cy="0"/>
          </a:xfrm>
          <a:prstGeom prst="line">
            <a:avLst/>
          </a:prstGeom>
          <a:noFill/>
          <a:ln w="9525">
            <a:solidFill>
              <a:schemeClr val="accent2"/>
            </a:solidFill>
            <a:miter lim="800000"/>
            <a:headEnd/>
            <a:tailEnd type="triangle" w="med" len="med"/>
          </a:ln>
          <a:extLst>
            <a:ext uri="{909E8E84-426E-40dd-AFC4-6F175D3DCCD1}">
              <a14:hiddenFill xmlns="" xmlns:a14="http://schemas.microsoft.com/office/drawing/2010/main">
                <a:noFill/>
              </a14:hiddenFill>
            </a:ext>
          </a:extLst>
        </p:spPr>
        <p:txBody>
          <a:bodyPr wrap="none"/>
          <a:lstStyle/>
          <a:p>
            <a:endParaRPr lang="es-ES"/>
          </a:p>
        </p:txBody>
      </p:sp>
    </p:spTree>
    <p:extLst>
      <p:ext uri="{BB962C8B-B14F-4D97-AF65-F5344CB8AC3E}">
        <p14:creationId xmlns:p14="http://schemas.microsoft.com/office/powerpoint/2010/main" val="33172182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66800" y="0"/>
            <a:ext cx="7543800" cy="1739900"/>
          </a:xfrm>
          <a:ln>
            <a:miter lim="800000"/>
            <a:headEnd/>
            <a:tailEnd/>
          </a:ln>
        </p:spPr>
        <p:txBody>
          <a:bodyPr/>
          <a:lstStyle/>
          <a:p>
            <a:pPr algn="ctr" eaLnBrk="1" fontAlgn="auto" hangingPunct="1">
              <a:spcAft>
                <a:spcPts val="0"/>
              </a:spcAft>
              <a:defRPr/>
            </a:pPr>
            <a:r>
              <a:rPr lang="es-CL" sz="3600" dirty="0">
                <a:latin typeface="Arial" pitchFamily="34" charset="0"/>
                <a:cs typeface="Arial" pitchFamily="34" charset="0"/>
              </a:rPr>
              <a:t>MIOCARDITIS REUMATICA</a:t>
            </a:r>
            <a:br>
              <a:rPr lang="es-CL" sz="3600" dirty="0">
                <a:latin typeface="Arial" pitchFamily="34" charset="0"/>
                <a:cs typeface="Arial" pitchFamily="34" charset="0"/>
              </a:rPr>
            </a:br>
            <a:r>
              <a:rPr lang="es-CL" sz="3600" dirty="0">
                <a:latin typeface="Arial" pitchFamily="34" charset="0"/>
                <a:cs typeface="Arial" pitchFamily="34" charset="0"/>
              </a:rPr>
              <a:t>HISTIOCITO DE ANITSKOW</a:t>
            </a:r>
            <a:endParaRPr lang="es-ES" dirty="0">
              <a:latin typeface="Arial" pitchFamily="34" charset="0"/>
              <a:cs typeface="Arial" pitchFamily="34" charset="0"/>
            </a:endParaRPr>
          </a:p>
        </p:txBody>
      </p:sp>
      <p:pic>
        <p:nvPicPr>
          <p:cNvPr id="99330" name="Picture 3" descr="CV06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1409700" y="1976908"/>
            <a:ext cx="6324600" cy="411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1" name="Line 4"/>
          <p:cNvSpPr>
            <a:spLocks noChangeShapeType="1"/>
          </p:cNvSpPr>
          <p:nvPr/>
        </p:nvSpPr>
        <p:spPr bwMode="auto">
          <a:xfrm flipV="1">
            <a:off x="4343400" y="4267200"/>
            <a:ext cx="0" cy="228600"/>
          </a:xfrm>
          <a:prstGeom prst="line">
            <a:avLst/>
          </a:prstGeom>
          <a:noFill/>
          <a:ln w="9525">
            <a:solidFill>
              <a:schemeClr val="accent2"/>
            </a:solidFill>
            <a:miter lim="800000"/>
            <a:headEnd/>
            <a:tailEnd type="triangle" w="med" len="med"/>
          </a:ln>
          <a:extLst>
            <a:ext uri="{909E8E84-426E-40dd-AFC4-6F175D3DCCD1}">
              <a14:hiddenFill xmlns="" xmlns:a14="http://schemas.microsoft.com/office/drawing/2010/main">
                <a:noFill/>
              </a14:hiddenFill>
            </a:ext>
          </a:extLst>
        </p:spPr>
        <p:txBody>
          <a:bodyPr wrap="none"/>
          <a:lstStyle/>
          <a:p>
            <a:endParaRPr lang="es-ES"/>
          </a:p>
        </p:txBody>
      </p:sp>
    </p:spTree>
    <p:extLst>
      <p:ext uri="{BB962C8B-B14F-4D97-AF65-F5344CB8AC3E}">
        <p14:creationId xmlns:p14="http://schemas.microsoft.com/office/powerpoint/2010/main" val="3112546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467544" y="188640"/>
            <a:ext cx="8229600" cy="1143000"/>
          </a:xfrm>
        </p:spPr>
        <p:txBody>
          <a:bodyPr/>
          <a:lstStyle/>
          <a:p>
            <a:pPr eaLnBrk="1" hangingPunct="1"/>
            <a:r>
              <a:rPr lang="es-CL" sz="3600" dirty="0">
                <a:latin typeface="Arial" charset="0"/>
                <a:cs typeface="Arial" charset="0"/>
              </a:rPr>
              <a:t>ENDOCARDITIS MARANTICA</a:t>
            </a:r>
            <a:endParaRPr lang="es-ES" sz="3600" dirty="0">
              <a:latin typeface="Arial" charset="0"/>
              <a:cs typeface="Arial" charset="0"/>
            </a:endParaRPr>
          </a:p>
        </p:txBody>
      </p:sp>
      <p:sp>
        <p:nvSpPr>
          <p:cNvPr id="101378" name="Rectangle 3"/>
          <p:cNvSpPr>
            <a:spLocks noGrp="1" noChangeArrowheads="1"/>
          </p:cNvSpPr>
          <p:nvPr>
            <p:ph idx="1"/>
          </p:nvPr>
        </p:nvSpPr>
        <p:spPr>
          <a:xfrm>
            <a:off x="381000" y="1905000"/>
            <a:ext cx="8534400" cy="4800600"/>
          </a:xfrm>
        </p:spPr>
        <p:txBody>
          <a:bodyPr/>
          <a:lstStyle/>
          <a:p>
            <a:pPr eaLnBrk="1" hangingPunct="1">
              <a:lnSpc>
                <a:spcPct val="90000"/>
              </a:lnSpc>
            </a:pPr>
            <a:r>
              <a:rPr lang="es-CL" sz="2000" dirty="0">
                <a:latin typeface="Arial" charset="0"/>
                <a:cs typeface="Arial" charset="0"/>
              </a:rPr>
              <a:t>Es un fenómeno paraneoplásico debido al estado de hipercoagulabilidad existente en ciertos cánceres:</a:t>
            </a:r>
          </a:p>
          <a:p>
            <a:pPr lvl="2" eaLnBrk="1" hangingPunct="1">
              <a:lnSpc>
                <a:spcPct val="90000"/>
              </a:lnSpc>
            </a:pPr>
            <a:r>
              <a:rPr lang="es-CL" sz="1400" dirty="0">
                <a:latin typeface="Arial" charset="0"/>
                <a:cs typeface="Arial" charset="0"/>
              </a:rPr>
              <a:t>ACA PANCREAS</a:t>
            </a:r>
          </a:p>
          <a:p>
            <a:pPr lvl="2" eaLnBrk="1" hangingPunct="1">
              <a:lnSpc>
                <a:spcPct val="90000"/>
              </a:lnSpc>
            </a:pPr>
            <a:r>
              <a:rPr lang="es-CL" sz="1400" dirty="0">
                <a:latin typeface="Arial" charset="0"/>
                <a:cs typeface="Arial" charset="0"/>
              </a:rPr>
              <a:t>ACA PULMONAR</a:t>
            </a:r>
          </a:p>
          <a:p>
            <a:pPr lvl="2" eaLnBrk="1" hangingPunct="1">
              <a:lnSpc>
                <a:spcPct val="90000"/>
              </a:lnSpc>
            </a:pPr>
            <a:r>
              <a:rPr lang="es-CL" sz="1400" dirty="0">
                <a:latin typeface="Arial" charset="0"/>
                <a:cs typeface="Arial" charset="0"/>
              </a:rPr>
              <a:t>CA OVÁRICOS MUCINOSOS</a:t>
            </a:r>
          </a:p>
          <a:p>
            <a:pPr lvl="2" eaLnBrk="1" hangingPunct="1">
              <a:lnSpc>
                <a:spcPct val="90000"/>
              </a:lnSpc>
            </a:pPr>
            <a:r>
              <a:rPr lang="es-CL" sz="1400" dirty="0">
                <a:latin typeface="Arial" charset="0"/>
                <a:cs typeface="Arial" charset="0"/>
              </a:rPr>
              <a:t>TU LINFOHEMATICOS</a:t>
            </a:r>
          </a:p>
          <a:p>
            <a:pPr eaLnBrk="1" hangingPunct="1">
              <a:lnSpc>
                <a:spcPct val="90000"/>
              </a:lnSpc>
            </a:pPr>
            <a:r>
              <a:rPr lang="es-CL" sz="2000" dirty="0">
                <a:latin typeface="Arial" charset="0"/>
                <a:cs typeface="Arial" charset="0"/>
              </a:rPr>
              <a:t>Efecto procoagulante de la mucina (tumores mucinosos</a:t>
            </a:r>
          </a:p>
          <a:p>
            <a:pPr eaLnBrk="1" hangingPunct="1">
              <a:lnSpc>
                <a:spcPct val="90000"/>
              </a:lnSpc>
            </a:pPr>
            <a:r>
              <a:rPr lang="es-CL" sz="2000" dirty="0">
                <a:latin typeface="Arial" charset="0"/>
                <a:cs typeface="Arial" charset="0"/>
              </a:rPr>
              <a:t>Sinónimos: endocarditis trombótica abacteriana, endocarditis terminal</a:t>
            </a:r>
          </a:p>
          <a:p>
            <a:pPr eaLnBrk="1" hangingPunct="1">
              <a:lnSpc>
                <a:spcPct val="90000"/>
              </a:lnSpc>
            </a:pPr>
            <a:r>
              <a:rPr lang="es-CL" sz="2000" dirty="0">
                <a:latin typeface="Arial" charset="0"/>
                <a:cs typeface="Arial" charset="0"/>
              </a:rPr>
              <a:t>Las vegetaciones pueden embolizar y originar infartos (asépticos) en cerebro, riñón, bazo, intestino, y extremidades</a:t>
            </a:r>
          </a:p>
          <a:p>
            <a:pPr eaLnBrk="1" hangingPunct="1">
              <a:lnSpc>
                <a:spcPct val="90000"/>
              </a:lnSpc>
            </a:pPr>
            <a:r>
              <a:rPr lang="es-CL" sz="2000" dirty="0">
                <a:latin typeface="Arial" charset="0"/>
                <a:cs typeface="Arial" charset="0"/>
              </a:rPr>
              <a:t>No es raro que coexista tromboembolismo pulmonar y trombosis venosas varias</a:t>
            </a:r>
          </a:p>
          <a:p>
            <a:pPr eaLnBrk="1" hangingPunct="1">
              <a:lnSpc>
                <a:spcPct val="90000"/>
              </a:lnSpc>
            </a:pPr>
            <a:r>
              <a:rPr lang="es-CL" sz="2000" dirty="0">
                <a:latin typeface="Arial" charset="0"/>
                <a:cs typeface="Arial" charset="0"/>
              </a:rPr>
              <a:t>NO predisponente para endocarditis infecciosa</a:t>
            </a:r>
          </a:p>
        </p:txBody>
      </p:sp>
    </p:spTree>
    <p:extLst>
      <p:ext uri="{BB962C8B-B14F-4D97-AF65-F5344CB8AC3E}">
        <p14:creationId xmlns:p14="http://schemas.microsoft.com/office/powerpoint/2010/main" val="15042049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3568" y="-243408"/>
            <a:ext cx="7793037" cy="950913"/>
          </a:xfrm>
        </p:spPr>
        <p:txBody>
          <a:bodyPr>
            <a:normAutofit/>
          </a:bodyPr>
          <a:lstStyle/>
          <a:p>
            <a:pPr algn="ctr" eaLnBrk="1" fontAlgn="auto" hangingPunct="1">
              <a:spcAft>
                <a:spcPts val="0"/>
              </a:spcAft>
              <a:defRPr/>
            </a:pPr>
            <a:r>
              <a:rPr lang="es-CL" sz="3600" dirty="0">
                <a:latin typeface="Arial" pitchFamily="34" charset="0"/>
                <a:ea typeface="+mj-ea"/>
                <a:cs typeface="Arial" pitchFamily="34" charset="0"/>
              </a:rPr>
              <a:t>ENDOCARDITIS MARANTICA</a:t>
            </a:r>
            <a:endParaRPr lang="es-ES" sz="3600" dirty="0">
              <a:latin typeface="Arial" pitchFamily="34" charset="0"/>
              <a:ea typeface="+mj-ea"/>
              <a:cs typeface="Arial" pitchFamily="34" charset="0"/>
            </a:endParaRPr>
          </a:p>
        </p:txBody>
      </p:sp>
      <p:sp>
        <p:nvSpPr>
          <p:cNvPr id="103427" name="Rectangle 5"/>
          <p:cNvSpPr>
            <a:spLocks noGrp="1" noChangeArrowheads="1"/>
          </p:cNvSpPr>
          <p:nvPr>
            <p:ph type="body" sz="half" idx="2"/>
          </p:nvPr>
        </p:nvSpPr>
        <p:spPr>
          <a:xfrm>
            <a:off x="5638800" y="2057400"/>
            <a:ext cx="3505200" cy="4495800"/>
          </a:xfrm>
        </p:spPr>
        <p:txBody>
          <a:bodyPr/>
          <a:lstStyle/>
          <a:p>
            <a:pPr eaLnBrk="1" hangingPunct="1">
              <a:lnSpc>
                <a:spcPct val="90000"/>
              </a:lnSpc>
            </a:pPr>
            <a:r>
              <a:rPr lang="es-CL" sz="2000">
                <a:latin typeface="Arial" charset="0"/>
                <a:cs typeface="Arial" charset="0"/>
              </a:rPr>
              <a:t>VEGETACIONES PEQUEÑAS</a:t>
            </a:r>
          </a:p>
          <a:p>
            <a:pPr eaLnBrk="1" hangingPunct="1">
              <a:lnSpc>
                <a:spcPct val="90000"/>
              </a:lnSpc>
            </a:pPr>
            <a:r>
              <a:rPr lang="es-CL" sz="2000">
                <a:latin typeface="Arial" charset="0"/>
                <a:cs typeface="Arial" charset="0"/>
              </a:rPr>
              <a:t>FIBRINO-PLAQUETARIAS</a:t>
            </a:r>
          </a:p>
          <a:p>
            <a:pPr eaLnBrk="1" hangingPunct="1">
              <a:lnSpc>
                <a:spcPct val="90000"/>
              </a:lnSpc>
            </a:pPr>
            <a:r>
              <a:rPr lang="es-CL" sz="2000">
                <a:latin typeface="Arial" charset="0"/>
                <a:cs typeface="Arial" charset="0"/>
              </a:rPr>
              <a:t>ESTÉRILES</a:t>
            </a:r>
          </a:p>
          <a:p>
            <a:pPr eaLnBrk="1" hangingPunct="1">
              <a:lnSpc>
                <a:spcPct val="90000"/>
              </a:lnSpc>
            </a:pPr>
            <a:r>
              <a:rPr lang="es-CL" sz="2000">
                <a:latin typeface="Arial" charset="0"/>
                <a:cs typeface="Arial" charset="0"/>
              </a:rPr>
              <a:t>LAXAMENTE ADHERIDAS</a:t>
            </a:r>
          </a:p>
          <a:p>
            <a:pPr eaLnBrk="1" hangingPunct="1">
              <a:lnSpc>
                <a:spcPct val="90000"/>
              </a:lnSpc>
            </a:pPr>
            <a:r>
              <a:rPr lang="es-CL" sz="2000">
                <a:latin typeface="Arial" charset="0"/>
                <a:cs typeface="Arial" charset="0"/>
              </a:rPr>
              <a:t>EMBOLIZANTES</a:t>
            </a:r>
          </a:p>
          <a:p>
            <a:pPr eaLnBrk="1" hangingPunct="1">
              <a:lnSpc>
                <a:spcPct val="90000"/>
              </a:lnSpc>
            </a:pPr>
            <a:r>
              <a:rPr lang="es-CL" sz="2000">
                <a:latin typeface="Arial" charset="0"/>
                <a:cs typeface="Arial" charset="0"/>
              </a:rPr>
              <a:t>NO DESTRUCTIVAS</a:t>
            </a:r>
          </a:p>
          <a:p>
            <a:pPr eaLnBrk="1" hangingPunct="1">
              <a:lnSpc>
                <a:spcPct val="90000"/>
              </a:lnSpc>
            </a:pPr>
            <a:r>
              <a:rPr lang="es-CL" sz="2000">
                <a:latin typeface="Arial" charset="0"/>
                <a:cs typeface="Arial" charset="0"/>
              </a:rPr>
              <a:t>SE ORIGINA EN ENDOCARDIO HABITUALMENTE SANO</a:t>
            </a:r>
          </a:p>
          <a:p>
            <a:pPr eaLnBrk="1" hangingPunct="1">
              <a:lnSpc>
                <a:spcPct val="90000"/>
              </a:lnSpc>
            </a:pPr>
            <a:r>
              <a:rPr lang="es-CL" sz="2000">
                <a:latin typeface="Arial" charset="0"/>
                <a:cs typeface="Arial" charset="0"/>
              </a:rPr>
              <a:t>LÍNEAS DE CIERRE DE LAS SEMILUNARES</a:t>
            </a:r>
          </a:p>
        </p:txBody>
      </p:sp>
      <p:pic>
        <p:nvPicPr>
          <p:cNvPr id="5" name="Picture 6" descr="CV054"/>
          <p:cNvPicPr>
            <a:picLocks noGrp="1" noChangeAspect="1" noChangeArrowheads="1"/>
          </p:cNvPicPr>
          <p:nvPr>
            <p:ph type="clipArt" sz="half" idx="1"/>
          </p:nvPr>
        </p:nvPicPr>
        <p:blipFill>
          <a:blip r:embed="rId3" cstate="print"/>
          <a:srcRect t="10" b="10"/>
          <a:stretch>
            <a:fillRect/>
          </a:stretch>
        </p:blipFill>
        <p:spPr>
          <a:xfrm>
            <a:off x="395536" y="908720"/>
            <a:ext cx="5105400" cy="3281363"/>
          </a:xfrm>
          <a:noFill/>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b="8591"/>
          <a:stretch>
            <a:fillRect/>
          </a:stretch>
        </p:blipFill>
        <p:spPr bwMode="auto">
          <a:xfrm>
            <a:off x="1259632" y="4365104"/>
            <a:ext cx="3514725" cy="229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5">
            <p14:nvContentPartPr>
              <p14:cNvPr id="2" name="Entrada de lápiz 1">
                <a:extLst>
                  <a:ext uri="{FF2B5EF4-FFF2-40B4-BE49-F238E27FC236}">
                    <a16:creationId xmlns:a16="http://schemas.microsoft.com/office/drawing/2014/main" id="{DECD2BB8-6A52-334D-B31A-EB57A7DB68F8}"/>
                  </a:ext>
                </a:extLst>
              </p14:cNvPr>
              <p14:cNvContentPartPr/>
              <p14:nvPr/>
            </p14:nvContentPartPr>
            <p14:xfrm>
              <a:off x="1724599" y="1593858"/>
              <a:ext cx="167400" cy="757800"/>
            </p14:xfrm>
          </p:contentPart>
        </mc:Choice>
        <mc:Fallback>
          <p:pic>
            <p:nvPicPr>
              <p:cNvPr id="2" name="Entrada de lápiz 1">
                <a:extLst>
                  <a:ext uri="{FF2B5EF4-FFF2-40B4-BE49-F238E27FC236}">
                    <a16:creationId xmlns:a16="http://schemas.microsoft.com/office/drawing/2014/main" id="{DECD2BB8-6A52-334D-B31A-EB57A7DB68F8}"/>
                  </a:ext>
                </a:extLst>
              </p:cNvPr>
              <p:cNvPicPr/>
              <p:nvPr/>
            </p:nvPicPr>
            <p:blipFill>
              <a:blip r:embed="rId6"/>
              <a:stretch>
                <a:fillRect/>
              </a:stretch>
            </p:blipFill>
            <p:spPr>
              <a:xfrm>
                <a:off x="1720279" y="1589538"/>
                <a:ext cx="176040" cy="7664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Entrada de lápiz 2">
                <a:extLst>
                  <a:ext uri="{FF2B5EF4-FFF2-40B4-BE49-F238E27FC236}">
                    <a16:creationId xmlns:a16="http://schemas.microsoft.com/office/drawing/2014/main" id="{AB211A8F-0B71-F447-8687-22775DF8E17C}"/>
                  </a:ext>
                </a:extLst>
              </p14:cNvPr>
              <p14:cNvContentPartPr/>
              <p14:nvPr/>
            </p14:nvContentPartPr>
            <p14:xfrm>
              <a:off x="2590399" y="1479378"/>
              <a:ext cx="258120" cy="1148400"/>
            </p14:xfrm>
          </p:contentPart>
        </mc:Choice>
        <mc:Fallback>
          <p:pic>
            <p:nvPicPr>
              <p:cNvPr id="3" name="Entrada de lápiz 2">
                <a:extLst>
                  <a:ext uri="{FF2B5EF4-FFF2-40B4-BE49-F238E27FC236}">
                    <a16:creationId xmlns:a16="http://schemas.microsoft.com/office/drawing/2014/main" id="{AB211A8F-0B71-F447-8687-22775DF8E17C}"/>
                  </a:ext>
                </a:extLst>
              </p:cNvPr>
              <p:cNvPicPr/>
              <p:nvPr/>
            </p:nvPicPr>
            <p:blipFill>
              <a:blip r:embed="rId8"/>
              <a:stretch>
                <a:fillRect/>
              </a:stretch>
            </p:blipFill>
            <p:spPr>
              <a:xfrm>
                <a:off x="2586079" y="1475058"/>
                <a:ext cx="266760" cy="11570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Entrada de lápiz 3">
                <a:extLst>
                  <a:ext uri="{FF2B5EF4-FFF2-40B4-BE49-F238E27FC236}">
                    <a16:creationId xmlns:a16="http://schemas.microsoft.com/office/drawing/2014/main" id="{483DBA0E-02D1-3F40-BC8C-49483A7FD929}"/>
                  </a:ext>
                </a:extLst>
              </p14:cNvPr>
              <p14:cNvContentPartPr/>
              <p14:nvPr/>
            </p14:nvContentPartPr>
            <p14:xfrm>
              <a:off x="4257559" y="1190298"/>
              <a:ext cx="337680" cy="1243440"/>
            </p14:xfrm>
          </p:contentPart>
        </mc:Choice>
        <mc:Fallback>
          <p:pic>
            <p:nvPicPr>
              <p:cNvPr id="4" name="Entrada de lápiz 3">
                <a:extLst>
                  <a:ext uri="{FF2B5EF4-FFF2-40B4-BE49-F238E27FC236}">
                    <a16:creationId xmlns:a16="http://schemas.microsoft.com/office/drawing/2014/main" id="{483DBA0E-02D1-3F40-BC8C-49483A7FD929}"/>
                  </a:ext>
                </a:extLst>
              </p:cNvPr>
              <p:cNvPicPr/>
              <p:nvPr/>
            </p:nvPicPr>
            <p:blipFill>
              <a:blip r:embed="rId10"/>
              <a:stretch>
                <a:fillRect/>
              </a:stretch>
            </p:blipFill>
            <p:spPr>
              <a:xfrm>
                <a:off x="4253239" y="1185978"/>
                <a:ext cx="346320" cy="1252080"/>
              </a:xfrm>
              <a:prstGeom prst="rect">
                <a:avLst/>
              </a:prstGeom>
            </p:spPr>
          </p:pic>
        </mc:Fallback>
      </mc:AlternateContent>
    </p:spTree>
    <p:extLst>
      <p:ext uri="{BB962C8B-B14F-4D97-AF65-F5344CB8AC3E}">
        <p14:creationId xmlns:p14="http://schemas.microsoft.com/office/powerpoint/2010/main" val="22693543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a:xfrm>
            <a:off x="323528" y="-3895"/>
            <a:ext cx="8229600" cy="1143000"/>
          </a:xfrm>
        </p:spPr>
        <p:txBody>
          <a:bodyPr/>
          <a:lstStyle/>
          <a:p>
            <a:pPr eaLnBrk="1" hangingPunct="1"/>
            <a:r>
              <a:rPr lang="es-CL" sz="3600" dirty="0">
                <a:latin typeface="Arial" charset="0"/>
                <a:cs typeface="Arial" charset="0"/>
              </a:rPr>
              <a:t>ENDOCARDITIS LUPICA</a:t>
            </a:r>
            <a:endParaRPr lang="es-ES" sz="3600" dirty="0">
              <a:latin typeface="Arial" charset="0"/>
              <a:cs typeface="Arial" charset="0"/>
            </a:endParaRPr>
          </a:p>
        </p:txBody>
      </p:sp>
      <p:sp>
        <p:nvSpPr>
          <p:cNvPr id="107522" name="Rectangle 3"/>
          <p:cNvSpPr>
            <a:spLocks noGrp="1" noChangeArrowheads="1"/>
          </p:cNvSpPr>
          <p:nvPr>
            <p:ph idx="1"/>
          </p:nvPr>
        </p:nvSpPr>
        <p:spPr/>
        <p:txBody>
          <a:bodyPr/>
          <a:lstStyle/>
          <a:p>
            <a:pPr eaLnBrk="1" hangingPunct="1"/>
            <a:r>
              <a:rPr lang="es-ES_tradnl" sz="2800" dirty="0">
                <a:latin typeface="Arial" charset="0"/>
                <a:cs typeface="Arial" charset="0"/>
              </a:rPr>
              <a:t>VALVULITIS MITRAL Y TRICUSPÍDEA QUE ACOMPAÑA AL LUPUS ERITEMATOSO SISTÉMICO</a:t>
            </a:r>
          </a:p>
          <a:p>
            <a:pPr eaLnBrk="1" hangingPunct="1"/>
            <a:r>
              <a:rPr lang="es-ES_tradnl" sz="2800" dirty="0">
                <a:latin typeface="Arial" charset="0"/>
                <a:cs typeface="Arial" charset="0"/>
              </a:rPr>
              <a:t>PUEDEN COMPROMETER EL APARATO VALVULAR EN CUALQUIERA DE SUS COMPONENTES</a:t>
            </a:r>
          </a:p>
        </p:txBody>
      </p:sp>
    </p:spTree>
    <p:extLst>
      <p:ext uri="{BB962C8B-B14F-4D97-AF65-F5344CB8AC3E}">
        <p14:creationId xmlns:p14="http://schemas.microsoft.com/office/powerpoint/2010/main" val="36129346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50938" y="809625"/>
            <a:ext cx="7793037" cy="950913"/>
          </a:xfrm>
        </p:spPr>
        <p:txBody>
          <a:bodyPr>
            <a:normAutofit/>
          </a:bodyPr>
          <a:lstStyle/>
          <a:p>
            <a:pPr algn="ctr" eaLnBrk="1" fontAlgn="auto" hangingPunct="1">
              <a:spcAft>
                <a:spcPts val="0"/>
              </a:spcAft>
              <a:defRPr/>
            </a:pPr>
            <a:r>
              <a:rPr lang="es-CL" sz="3600" dirty="0">
                <a:latin typeface="Arial" pitchFamily="34" charset="0"/>
                <a:ea typeface="+mj-ea"/>
                <a:cs typeface="Arial" pitchFamily="34" charset="0"/>
              </a:rPr>
              <a:t>ENDOCARDITIS LUPICA</a:t>
            </a:r>
            <a:endParaRPr lang="es-ES" sz="3600" dirty="0">
              <a:latin typeface="Arial" pitchFamily="34" charset="0"/>
              <a:ea typeface="+mj-ea"/>
              <a:cs typeface="Arial" pitchFamily="34" charset="0"/>
            </a:endParaRPr>
          </a:p>
        </p:txBody>
      </p:sp>
      <p:pic>
        <p:nvPicPr>
          <p:cNvPr id="109570" name="Picture 6" descr="CV122"/>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28600" y="2667000"/>
            <a:ext cx="5410200" cy="3449638"/>
          </a:xfrm>
          <a:noFill/>
        </p:spPr>
      </p:pic>
      <p:sp>
        <p:nvSpPr>
          <p:cNvPr id="109571" name="Rectangle 5"/>
          <p:cNvSpPr>
            <a:spLocks noGrp="1" noChangeArrowheads="1"/>
          </p:cNvSpPr>
          <p:nvPr>
            <p:ph type="body" sz="half" idx="2"/>
          </p:nvPr>
        </p:nvSpPr>
        <p:spPr>
          <a:xfrm>
            <a:off x="5791200" y="2590800"/>
            <a:ext cx="3048000" cy="3962400"/>
          </a:xfrm>
        </p:spPr>
        <p:txBody>
          <a:bodyPr/>
          <a:lstStyle/>
          <a:p>
            <a:pPr eaLnBrk="1" hangingPunct="1">
              <a:lnSpc>
                <a:spcPct val="90000"/>
              </a:lnSpc>
            </a:pPr>
            <a:r>
              <a:rPr lang="es-CL" sz="2000">
                <a:latin typeface="Arial" charset="0"/>
                <a:cs typeface="Arial" charset="0"/>
              </a:rPr>
              <a:t>VEGETACIONES APLANADAS</a:t>
            </a:r>
          </a:p>
          <a:p>
            <a:pPr eaLnBrk="1" hangingPunct="1">
              <a:lnSpc>
                <a:spcPct val="90000"/>
              </a:lnSpc>
            </a:pPr>
            <a:r>
              <a:rPr lang="es-CL" sz="2000">
                <a:latin typeface="Arial" charset="0"/>
                <a:cs typeface="Arial" charset="0"/>
              </a:rPr>
              <a:t>PEQUEÑAS, VARIABLE TAMAÑO (1-4 MM)</a:t>
            </a:r>
          </a:p>
          <a:p>
            <a:pPr eaLnBrk="1" hangingPunct="1">
              <a:lnSpc>
                <a:spcPct val="90000"/>
              </a:lnSpc>
            </a:pPr>
            <a:r>
              <a:rPr lang="es-CL" sz="2000">
                <a:latin typeface="Arial" charset="0"/>
                <a:cs typeface="Arial" charset="0"/>
              </a:rPr>
              <a:t>NO DESTRUCTIVAS</a:t>
            </a:r>
          </a:p>
          <a:p>
            <a:pPr eaLnBrk="1" hangingPunct="1">
              <a:lnSpc>
                <a:spcPct val="90000"/>
              </a:lnSpc>
            </a:pPr>
            <a:r>
              <a:rPr lang="es-CL" sz="2000">
                <a:latin typeface="Arial" charset="0"/>
                <a:cs typeface="Arial" charset="0"/>
              </a:rPr>
              <a:t>NO EMBOLIZANTES</a:t>
            </a:r>
          </a:p>
          <a:p>
            <a:pPr eaLnBrk="1" hangingPunct="1">
              <a:lnSpc>
                <a:spcPct val="90000"/>
              </a:lnSpc>
            </a:pPr>
            <a:r>
              <a:rPr lang="es-CL" sz="2000">
                <a:latin typeface="Arial" charset="0"/>
                <a:cs typeface="Arial" charset="0"/>
              </a:rPr>
              <a:t>ESTERILES</a:t>
            </a:r>
          </a:p>
          <a:p>
            <a:pPr eaLnBrk="1" hangingPunct="1">
              <a:lnSpc>
                <a:spcPct val="90000"/>
              </a:lnSpc>
            </a:pPr>
            <a:r>
              <a:rPr lang="es-CL" sz="2000">
                <a:latin typeface="Arial" charset="0"/>
                <a:cs typeface="Arial" charset="0"/>
              </a:rPr>
              <a:t>FIBRINA Y PLAQUETAS</a:t>
            </a:r>
          </a:p>
          <a:p>
            <a:pPr eaLnBrk="1" hangingPunct="1">
              <a:lnSpc>
                <a:spcPct val="90000"/>
              </a:lnSpc>
            </a:pPr>
            <a:r>
              <a:rPr lang="es-CL" sz="2000">
                <a:latin typeface="Arial" charset="0"/>
                <a:cs typeface="Arial" charset="0"/>
              </a:rPr>
              <a:t>A-V CON MAYOR FRECUENCIA</a:t>
            </a:r>
            <a:endParaRPr lang="es-ES" sz="2000">
              <a:latin typeface="Arial" charset="0"/>
              <a:cs typeface="Arial" charset="0"/>
            </a:endParaRPr>
          </a:p>
        </p:txBody>
      </p:sp>
      <p:grpSp>
        <p:nvGrpSpPr>
          <p:cNvPr id="4" name="Grupo 3">
            <a:extLst>
              <a:ext uri="{FF2B5EF4-FFF2-40B4-BE49-F238E27FC236}">
                <a16:creationId xmlns:a16="http://schemas.microsoft.com/office/drawing/2014/main" id="{3643EDC8-480D-3648-9E93-30982A1C7CD0}"/>
              </a:ext>
            </a:extLst>
          </p:cNvPr>
          <p:cNvGrpSpPr/>
          <p:nvPr/>
        </p:nvGrpSpPr>
        <p:grpSpPr>
          <a:xfrm>
            <a:off x="1116199" y="3560898"/>
            <a:ext cx="799920" cy="596880"/>
            <a:chOff x="1116199" y="3560898"/>
            <a:chExt cx="799920" cy="596880"/>
          </a:xfrm>
        </p:grpSpPr>
        <mc:AlternateContent xmlns:mc="http://schemas.openxmlformats.org/markup-compatibility/2006">
          <mc:Choice xmlns:p14="http://schemas.microsoft.com/office/powerpoint/2010/main" Requires="p14">
            <p:contentPart p14:bwMode="auto" r:id="rId4">
              <p14:nvContentPartPr>
                <p14:cNvPr id="2" name="Entrada de lápiz 1">
                  <a:extLst>
                    <a:ext uri="{FF2B5EF4-FFF2-40B4-BE49-F238E27FC236}">
                      <a16:creationId xmlns:a16="http://schemas.microsoft.com/office/drawing/2014/main" id="{FA54F699-CFFD-E848-9B00-81F5D09503DB}"/>
                    </a:ext>
                  </a:extLst>
                </p14:cNvPr>
                <p14:cNvContentPartPr/>
                <p14:nvPr/>
              </p14:nvContentPartPr>
              <p14:xfrm>
                <a:off x="1116199" y="3560898"/>
                <a:ext cx="360720" cy="371160"/>
              </p14:xfrm>
            </p:contentPart>
          </mc:Choice>
          <mc:Fallback>
            <p:pic>
              <p:nvPicPr>
                <p:cNvPr id="2" name="Entrada de lápiz 1">
                  <a:extLst>
                    <a:ext uri="{FF2B5EF4-FFF2-40B4-BE49-F238E27FC236}">
                      <a16:creationId xmlns:a16="http://schemas.microsoft.com/office/drawing/2014/main" id="{FA54F699-CFFD-E848-9B00-81F5D09503DB}"/>
                    </a:ext>
                  </a:extLst>
                </p:cNvPr>
                <p:cNvPicPr/>
                <p:nvPr/>
              </p:nvPicPr>
              <p:blipFill>
                <a:blip r:embed="rId5"/>
                <a:stretch>
                  <a:fillRect/>
                </a:stretch>
              </p:blipFill>
              <p:spPr>
                <a:xfrm>
                  <a:off x="1111879" y="3556578"/>
                  <a:ext cx="369360" cy="3798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Entrada de lápiz 2">
                  <a:extLst>
                    <a:ext uri="{FF2B5EF4-FFF2-40B4-BE49-F238E27FC236}">
                      <a16:creationId xmlns:a16="http://schemas.microsoft.com/office/drawing/2014/main" id="{BBDF3F9A-5825-6240-BE1C-C0E72D7CFD10}"/>
                    </a:ext>
                  </a:extLst>
                </p14:cNvPr>
                <p14:cNvContentPartPr/>
                <p14:nvPr/>
              </p14:nvContentPartPr>
              <p14:xfrm>
                <a:off x="1647919" y="3811458"/>
                <a:ext cx="268200" cy="346320"/>
              </p14:xfrm>
            </p:contentPart>
          </mc:Choice>
          <mc:Fallback>
            <p:pic>
              <p:nvPicPr>
                <p:cNvPr id="3" name="Entrada de lápiz 2">
                  <a:extLst>
                    <a:ext uri="{FF2B5EF4-FFF2-40B4-BE49-F238E27FC236}">
                      <a16:creationId xmlns:a16="http://schemas.microsoft.com/office/drawing/2014/main" id="{BBDF3F9A-5825-6240-BE1C-C0E72D7CFD10}"/>
                    </a:ext>
                  </a:extLst>
                </p:cNvPr>
                <p:cNvPicPr/>
                <p:nvPr/>
              </p:nvPicPr>
              <p:blipFill>
                <a:blip r:embed="rId7"/>
                <a:stretch>
                  <a:fillRect/>
                </a:stretch>
              </p:blipFill>
              <p:spPr>
                <a:xfrm>
                  <a:off x="1643599" y="3807138"/>
                  <a:ext cx="276840" cy="354960"/>
                </a:xfrm>
                <a:prstGeom prst="rect">
                  <a:avLst/>
                </a:prstGeom>
              </p:spPr>
            </p:pic>
          </mc:Fallback>
        </mc:AlternateContent>
      </p:grpSp>
      <p:grpSp>
        <p:nvGrpSpPr>
          <p:cNvPr id="7" name="Grupo 6">
            <a:extLst>
              <a:ext uri="{FF2B5EF4-FFF2-40B4-BE49-F238E27FC236}">
                <a16:creationId xmlns:a16="http://schemas.microsoft.com/office/drawing/2014/main" id="{35936543-C132-5044-8FE7-4C7498EF0373}"/>
              </a:ext>
            </a:extLst>
          </p:cNvPr>
          <p:cNvGrpSpPr/>
          <p:nvPr/>
        </p:nvGrpSpPr>
        <p:grpSpPr>
          <a:xfrm>
            <a:off x="4060279" y="4314738"/>
            <a:ext cx="160920" cy="444960"/>
            <a:chOff x="4060279" y="4314738"/>
            <a:chExt cx="160920" cy="444960"/>
          </a:xfrm>
        </p:grpSpPr>
        <mc:AlternateContent xmlns:mc="http://schemas.openxmlformats.org/markup-compatibility/2006">
          <mc:Choice xmlns:p14="http://schemas.microsoft.com/office/powerpoint/2010/main" Requires="p14">
            <p:contentPart p14:bwMode="auto" r:id="rId8">
              <p14:nvContentPartPr>
                <p14:cNvPr id="5" name="Entrada de lápiz 4">
                  <a:extLst>
                    <a:ext uri="{FF2B5EF4-FFF2-40B4-BE49-F238E27FC236}">
                      <a16:creationId xmlns:a16="http://schemas.microsoft.com/office/drawing/2014/main" id="{39335F42-A845-2E4F-8E8C-EFB3BA6A6CF2}"/>
                    </a:ext>
                  </a:extLst>
                </p14:cNvPr>
                <p14:cNvContentPartPr/>
                <p14:nvPr/>
              </p14:nvContentPartPr>
              <p14:xfrm>
                <a:off x="4060279" y="4528218"/>
                <a:ext cx="160920" cy="231480"/>
              </p14:xfrm>
            </p:contentPart>
          </mc:Choice>
          <mc:Fallback>
            <p:pic>
              <p:nvPicPr>
                <p:cNvPr id="5" name="Entrada de lápiz 4">
                  <a:extLst>
                    <a:ext uri="{FF2B5EF4-FFF2-40B4-BE49-F238E27FC236}">
                      <a16:creationId xmlns:a16="http://schemas.microsoft.com/office/drawing/2014/main" id="{39335F42-A845-2E4F-8E8C-EFB3BA6A6CF2}"/>
                    </a:ext>
                  </a:extLst>
                </p:cNvPr>
                <p:cNvPicPr/>
                <p:nvPr/>
              </p:nvPicPr>
              <p:blipFill>
                <a:blip r:embed="rId9"/>
                <a:stretch>
                  <a:fillRect/>
                </a:stretch>
              </p:blipFill>
              <p:spPr>
                <a:xfrm>
                  <a:off x="4055959" y="4523898"/>
                  <a:ext cx="169560" cy="240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6" name="Entrada de lápiz 5">
                  <a:extLst>
                    <a:ext uri="{FF2B5EF4-FFF2-40B4-BE49-F238E27FC236}">
                      <a16:creationId xmlns:a16="http://schemas.microsoft.com/office/drawing/2014/main" id="{08444D0F-4DF1-D947-9E6D-0F710C45C372}"/>
                    </a:ext>
                  </a:extLst>
                </p14:cNvPr>
                <p14:cNvContentPartPr/>
                <p14:nvPr/>
              </p14:nvContentPartPr>
              <p14:xfrm>
                <a:off x="4073959" y="4314738"/>
                <a:ext cx="131760" cy="317160"/>
              </p14:xfrm>
            </p:contentPart>
          </mc:Choice>
          <mc:Fallback>
            <p:pic>
              <p:nvPicPr>
                <p:cNvPr id="6" name="Entrada de lápiz 5">
                  <a:extLst>
                    <a:ext uri="{FF2B5EF4-FFF2-40B4-BE49-F238E27FC236}">
                      <a16:creationId xmlns:a16="http://schemas.microsoft.com/office/drawing/2014/main" id="{08444D0F-4DF1-D947-9E6D-0F710C45C372}"/>
                    </a:ext>
                  </a:extLst>
                </p:cNvPr>
                <p:cNvPicPr/>
                <p:nvPr/>
              </p:nvPicPr>
              <p:blipFill>
                <a:blip r:embed="rId11"/>
                <a:stretch>
                  <a:fillRect/>
                </a:stretch>
              </p:blipFill>
              <p:spPr>
                <a:xfrm>
                  <a:off x="4069639" y="4310418"/>
                  <a:ext cx="140400" cy="325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
            <p14:nvContentPartPr>
              <p14:cNvPr id="8" name="Entrada de lápiz 7">
                <a:extLst>
                  <a:ext uri="{FF2B5EF4-FFF2-40B4-BE49-F238E27FC236}">
                    <a16:creationId xmlns:a16="http://schemas.microsoft.com/office/drawing/2014/main" id="{557EA29B-9145-AC45-B1F8-4EF02913A910}"/>
                  </a:ext>
                </a:extLst>
              </p14:cNvPr>
              <p14:cNvContentPartPr/>
              <p14:nvPr/>
            </p14:nvContentPartPr>
            <p14:xfrm>
              <a:off x="4388599" y="4140138"/>
              <a:ext cx="210960" cy="221040"/>
            </p14:xfrm>
          </p:contentPart>
        </mc:Choice>
        <mc:Fallback>
          <p:pic>
            <p:nvPicPr>
              <p:cNvPr id="8" name="Entrada de lápiz 7">
                <a:extLst>
                  <a:ext uri="{FF2B5EF4-FFF2-40B4-BE49-F238E27FC236}">
                    <a16:creationId xmlns:a16="http://schemas.microsoft.com/office/drawing/2014/main" id="{557EA29B-9145-AC45-B1F8-4EF02913A910}"/>
                  </a:ext>
                </a:extLst>
              </p:cNvPr>
              <p:cNvPicPr/>
              <p:nvPr/>
            </p:nvPicPr>
            <p:blipFill>
              <a:blip r:embed="rId13"/>
              <a:stretch>
                <a:fillRect/>
              </a:stretch>
            </p:blipFill>
            <p:spPr>
              <a:xfrm>
                <a:off x="4384279" y="4135818"/>
                <a:ext cx="219600" cy="229680"/>
              </a:xfrm>
              <a:prstGeom prst="rect">
                <a:avLst/>
              </a:prstGeom>
            </p:spPr>
          </p:pic>
        </mc:Fallback>
      </mc:AlternateContent>
    </p:spTree>
    <p:extLst>
      <p:ext uri="{BB962C8B-B14F-4D97-AF65-F5344CB8AC3E}">
        <p14:creationId xmlns:p14="http://schemas.microsoft.com/office/powerpoint/2010/main" val="37137840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p:spPr>
        <p:txBody>
          <a:bodyPr/>
          <a:lstStyle/>
          <a:p>
            <a:pPr eaLnBrk="1" hangingPunct="1">
              <a:defRPr/>
            </a:pPr>
            <a:r>
              <a:rPr lang="es-MX" dirty="0"/>
              <a:t>TIPOS DE VEGETACIONES</a:t>
            </a:r>
          </a:p>
        </p:txBody>
      </p:sp>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b="4704"/>
          <a:stretch>
            <a:fillRect/>
          </a:stretch>
        </p:blipFill>
        <p:spPr bwMode="auto">
          <a:xfrm>
            <a:off x="319088" y="2571750"/>
            <a:ext cx="8682037" cy="265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5482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50938" y="714356"/>
            <a:ext cx="7793037" cy="500066"/>
          </a:xfrm>
          <a:ln>
            <a:miter lim="800000"/>
            <a:headEnd/>
            <a:tailEnd/>
          </a:ln>
        </p:spPr>
        <p:txBody>
          <a:bodyPr>
            <a:normAutofit fontScale="90000"/>
          </a:bodyPr>
          <a:lstStyle/>
          <a:p>
            <a:pPr algn="ctr" eaLnBrk="1" fontAlgn="auto" hangingPunct="1">
              <a:spcAft>
                <a:spcPts val="0"/>
              </a:spcAft>
              <a:defRPr/>
            </a:pPr>
            <a:r>
              <a:rPr lang="es-CL" sz="3200" dirty="0">
                <a:latin typeface="Arial" pitchFamily="34" charset="0"/>
                <a:cs typeface="Arial" pitchFamily="34" charset="0"/>
              </a:rPr>
              <a:t>CALCIFICACION DEL ANILLO MITRAL</a:t>
            </a:r>
            <a:endParaRPr lang="es-ES" sz="3200" dirty="0">
              <a:latin typeface="Arial" pitchFamily="34" charset="0"/>
              <a:cs typeface="Arial" pitchFamily="34" charset="0"/>
            </a:endParaRPr>
          </a:p>
        </p:txBody>
      </p:sp>
      <p:pic>
        <p:nvPicPr>
          <p:cNvPr id="115714" name="Picture 3" descr="CV0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285875"/>
            <a:ext cx="4052888" cy="250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Text Box 4"/>
          <p:cNvSpPr txBox="1">
            <a:spLocks noChangeArrowheads="1"/>
          </p:cNvSpPr>
          <p:nvPr/>
        </p:nvSpPr>
        <p:spPr bwMode="auto">
          <a:xfrm>
            <a:off x="4876800" y="1905000"/>
            <a:ext cx="3962400" cy="462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buFontTx/>
              <a:buChar char="•"/>
            </a:pPr>
            <a:r>
              <a:rPr lang="es-ES_tradnl" sz="1800">
                <a:latin typeface="Arial" charset="0"/>
              </a:rPr>
              <a:t>Se ve en individuos de edad, mujeres.</a:t>
            </a:r>
          </a:p>
          <a:p>
            <a:pPr eaLnBrk="1" hangingPunct="1">
              <a:spcBef>
                <a:spcPct val="50000"/>
              </a:spcBef>
              <a:buFontTx/>
              <a:buChar char="•"/>
            </a:pPr>
            <a:r>
              <a:rPr lang="es-ES_tradnl" sz="1800">
                <a:latin typeface="Arial" charset="0"/>
              </a:rPr>
              <a:t>Nódulos de 2-5 mm de espesor, blanquecinos.</a:t>
            </a:r>
          </a:p>
          <a:p>
            <a:pPr eaLnBrk="1" hangingPunct="1">
              <a:spcBef>
                <a:spcPct val="50000"/>
              </a:spcBef>
              <a:buFontTx/>
              <a:buChar char="•"/>
            </a:pPr>
            <a:r>
              <a:rPr lang="es-ES_tradnl" sz="1800">
                <a:latin typeface="Arial" charset="0"/>
              </a:rPr>
              <a:t>No hay elementos inflamatorios.</a:t>
            </a:r>
          </a:p>
          <a:p>
            <a:pPr eaLnBrk="1" hangingPunct="1">
              <a:spcBef>
                <a:spcPct val="50000"/>
              </a:spcBef>
              <a:buFontTx/>
              <a:buChar char="•"/>
            </a:pPr>
            <a:r>
              <a:rPr lang="es-ES_tradnl" sz="1800">
                <a:latin typeface="Arial" charset="0"/>
              </a:rPr>
              <a:t>Puede impedir el funcionamiento de la válvula y comprometer el sistema de conducción causando arritmias y eventualmente muerte súbita.</a:t>
            </a:r>
          </a:p>
          <a:p>
            <a:pPr eaLnBrk="1" hangingPunct="1">
              <a:spcBef>
                <a:spcPct val="50000"/>
              </a:spcBef>
              <a:buFontTx/>
              <a:buChar char="•"/>
            </a:pPr>
            <a:r>
              <a:rPr lang="es-ES_tradnl" sz="1800">
                <a:latin typeface="Arial" charset="0"/>
              </a:rPr>
              <a:t>Puede ser factor predisponente para trombosis, y embolización, con lo cual origina AVE.</a:t>
            </a:r>
          </a:p>
          <a:p>
            <a:pPr eaLnBrk="1" hangingPunct="1">
              <a:spcBef>
                <a:spcPct val="50000"/>
              </a:spcBef>
              <a:buFontTx/>
              <a:buChar char="•"/>
            </a:pPr>
            <a:r>
              <a:rPr lang="es-ES_tradnl" sz="1800">
                <a:latin typeface="Arial" charset="0"/>
              </a:rPr>
              <a:t>También predispone a la endocarditis infecciosa.</a:t>
            </a:r>
            <a:endParaRPr lang="es-ES" sz="1800">
              <a:latin typeface="Arial" charset="0"/>
            </a:endParaRPr>
          </a:p>
        </p:txBody>
      </p:sp>
      <p:pic>
        <p:nvPicPr>
          <p:cNvPr id="115716" name="Picture 5"/>
          <p:cNvPicPr>
            <a:picLocks noChangeAspect="1" noChangeArrowheads="1"/>
          </p:cNvPicPr>
          <p:nvPr/>
        </p:nvPicPr>
        <p:blipFill>
          <a:blip r:embed="rId4">
            <a:extLst>
              <a:ext uri="{28A0092B-C50C-407E-A947-70E740481C1C}">
                <a14:useLocalDpi xmlns:a14="http://schemas.microsoft.com/office/drawing/2010/main" val="0"/>
              </a:ext>
            </a:extLst>
          </a:blip>
          <a:srcRect b="11282"/>
          <a:stretch>
            <a:fillRect/>
          </a:stretch>
        </p:blipFill>
        <p:spPr bwMode="auto">
          <a:xfrm>
            <a:off x="1285875" y="3900488"/>
            <a:ext cx="2500313" cy="243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2037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71500"/>
            <a:ext cx="8229600" cy="1143000"/>
          </a:xfrm>
        </p:spPr>
        <p:txBody>
          <a:bodyPr>
            <a:normAutofit fontScale="90000"/>
          </a:bodyPr>
          <a:lstStyle/>
          <a:p>
            <a:pPr eaLnBrk="1" hangingPunct="1">
              <a:defRPr/>
            </a:pPr>
            <a:r>
              <a:rPr lang="es-MX" dirty="0">
                <a:ea typeface="+mj-ea"/>
                <a:cs typeface="+mj-cs"/>
              </a:rPr>
              <a:t>ESTENOSIS AORTICA CALCIFICADA</a:t>
            </a:r>
          </a:p>
        </p:txBody>
      </p:sp>
      <p:sp>
        <p:nvSpPr>
          <p:cNvPr id="117762" name="Content Placeholder 2"/>
          <p:cNvSpPr>
            <a:spLocks noGrp="1"/>
          </p:cNvSpPr>
          <p:nvPr>
            <p:ph idx="1"/>
          </p:nvPr>
        </p:nvSpPr>
        <p:spPr>
          <a:xfrm>
            <a:off x="395536" y="620688"/>
            <a:ext cx="7859216" cy="1493837"/>
          </a:xfrm>
        </p:spPr>
        <p:txBody>
          <a:bodyPr/>
          <a:lstStyle/>
          <a:p>
            <a:pPr eaLnBrk="1" hangingPunct="1"/>
            <a:r>
              <a:rPr lang="es-MX" sz="2000" dirty="0">
                <a:latin typeface="Arial" charset="0"/>
                <a:cs typeface="Arial" charset="0"/>
              </a:rPr>
              <a:t>Trastorno valvular más frecuente.</a:t>
            </a:r>
          </a:p>
          <a:p>
            <a:pPr eaLnBrk="1" hangingPunct="1"/>
            <a:r>
              <a:rPr lang="es-MX" sz="2000" dirty="0">
                <a:latin typeface="Arial" charset="0"/>
                <a:cs typeface="Arial" charset="0"/>
              </a:rPr>
              <a:t>Adquirido</a:t>
            </a:r>
          </a:p>
          <a:p>
            <a:pPr eaLnBrk="1" hangingPunct="1"/>
            <a:r>
              <a:rPr lang="es-MX" sz="2000" dirty="0">
                <a:latin typeface="Arial" charset="0"/>
                <a:cs typeface="Arial" charset="0"/>
              </a:rPr>
              <a:t>Calcificación por uso y desgaste asociado al envejecimiento de los tejidos / válvula aórtica bicúspide congénita</a:t>
            </a:r>
          </a:p>
          <a:p>
            <a:pPr eaLnBrk="1" hangingPunct="1"/>
            <a:r>
              <a:rPr lang="es-MX" sz="2000" dirty="0">
                <a:latin typeface="Arial" charset="0"/>
                <a:cs typeface="Arial" charset="0"/>
              </a:rPr>
              <a:t>Sintomática a los 60 – 90  años </a:t>
            </a:r>
          </a:p>
          <a:p>
            <a:pPr eaLnBrk="1" hangingPunct="1"/>
            <a:r>
              <a:rPr lang="es-MX" sz="2000" dirty="0">
                <a:latin typeface="Arial" charset="0"/>
                <a:cs typeface="Arial" charset="0"/>
              </a:rPr>
              <a:t>Masas gruesas calcificadas sobre las valvulas, que protruyen dentro de los senos de Valsalva, distorsionan la arquitectura</a:t>
            </a:r>
          </a:p>
          <a:p>
            <a:pPr eaLnBrk="1" hangingPunct="1"/>
            <a:r>
              <a:rPr lang="es-MX" sz="2000" dirty="0">
                <a:latin typeface="Arial" charset="0"/>
                <a:cs typeface="Arial" charset="0"/>
              </a:rPr>
              <a:t>No afecta los bordes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b="9402"/>
          <a:stretch>
            <a:fillRect/>
          </a:stretch>
        </p:blipFill>
        <p:spPr bwMode="auto">
          <a:xfrm>
            <a:off x="1139999" y="3717032"/>
            <a:ext cx="2783929" cy="2785061"/>
          </a:xfrm>
          <a:prstGeom prst="rect">
            <a:avLst/>
          </a:prstGeom>
          <a:noFill/>
          <a:ln w="9525">
            <a:noFill/>
            <a:miter lim="800000"/>
            <a:headEnd/>
            <a:tailEnd/>
          </a:ln>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b="11282"/>
          <a:stretch>
            <a:fillRect/>
          </a:stretch>
        </p:blipFill>
        <p:spPr>
          <a:xfrm>
            <a:off x="5091761" y="3717033"/>
            <a:ext cx="2792607" cy="2736304"/>
          </a:xfrm>
          <a:prstGeom prst="rect">
            <a:avLst/>
          </a:prstGeom>
          <a:noFill/>
        </p:spPr>
      </p:pic>
    </p:spTree>
    <p:extLst>
      <p:ext uri="{BB962C8B-B14F-4D97-AF65-F5344CB8AC3E}">
        <p14:creationId xmlns:p14="http://schemas.microsoft.com/office/powerpoint/2010/main" val="42658546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467544" y="-16913"/>
            <a:ext cx="8229600" cy="1143000"/>
          </a:xfrm>
        </p:spPr>
        <p:txBody>
          <a:bodyPr/>
          <a:lstStyle/>
          <a:p>
            <a:pPr algn="ctr" eaLnBrk="1" hangingPunct="1"/>
            <a:r>
              <a:rPr lang="es-ES_tradnl" sz="3600" dirty="0">
                <a:latin typeface="Arial" charset="0"/>
                <a:cs typeface="Arial" charset="0"/>
              </a:rPr>
              <a:t>PROLAPSO DE LA VÁLVULA MITRAL</a:t>
            </a:r>
            <a:endParaRPr lang="es-ES" sz="3600" dirty="0">
              <a:latin typeface="Arial" charset="0"/>
              <a:cs typeface="Arial" charset="0"/>
            </a:endParaRPr>
          </a:p>
        </p:txBody>
      </p:sp>
      <p:sp>
        <p:nvSpPr>
          <p:cNvPr id="121858" name="Rectangle 3"/>
          <p:cNvSpPr>
            <a:spLocks noGrp="1" noChangeArrowheads="1"/>
          </p:cNvSpPr>
          <p:nvPr>
            <p:ph idx="1"/>
          </p:nvPr>
        </p:nvSpPr>
        <p:spPr>
          <a:xfrm>
            <a:off x="395536" y="1268760"/>
            <a:ext cx="8229600" cy="2851150"/>
          </a:xfrm>
        </p:spPr>
        <p:txBody>
          <a:bodyPr/>
          <a:lstStyle/>
          <a:p>
            <a:pPr eaLnBrk="1" hangingPunct="1"/>
            <a:r>
              <a:rPr lang="es-ES_tradnl" sz="2000" dirty="0">
                <a:latin typeface="Arial" charset="0"/>
                <a:cs typeface="Arial" charset="0"/>
              </a:rPr>
              <a:t>DEGENERACIÓN MIXOIDE DEL TEJIDO CONECTIVO VALVULAR</a:t>
            </a:r>
          </a:p>
          <a:p>
            <a:pPr eaLnBrk="1" hangingPunct="1"/>
            <a:r>
              <a:rPr lang="es-ES_tradnl" sz="2000" dirty="0">
                <a:latin typeface="Arial" charset="0"/>
                <a:cs typeface="Arial" charset="0"/>
              </a:rPr>
              <a:t>CLICK MEDIOSISTÓLICO POR ABOMBAMIENTO RETRÓGRADO DE LA VÁLVULA HACIA LA AURÍCULA EN FORMA DE CAPUCHA</a:t>
            </a:r>
          </a:p>
          <a:p>
            <a:pPr eaLnBrk="1" hangingPunct="1"/>
            <a:r>
              <a:rPr lang="es-ES_tradnl" sz="2000" dirty="0">
                <a:latin typeface="Arial" charset="0"/>
                <a:cs typeface="Arial" charset="0"/>
              </a:rPr>
              <a:t>5-10% DE LA POBLACIÓN</a:t>
            </a:r>
          </a:p>
          <a:p>
            <a:pPr eaLnBrk="1" hangingPunct="1"/>
            <a:r>
              <a:rPr lang="es-ES_tradnl" sz="2000" dirty="0">
                <a:latin typeface="Arial" charset="0"/>
                <a:cs typeface="Arial" charset="0"/>
              </a:rPr>
              <a:t>MUJERES JÓVENES HABITUALMENTE</a:t>
            </a:r>
          </a:p>
          <a:p>
            <a:pPr eaLnBrk="1" hangingPunct="1"/>
            <a:r>
              <a:rPr lang="es-ES_tradnl" sz="2000" dirty="0">
                <a:latin typeface="Arial" charset="0"/>
                <a:cs typeface="Arial" charset="0"/>
              </a:rPr>
              <a:t>ASINTOMÁTICO</a:t>
            </a:r>
          </a:p>
          <a:p>
            <a:pPr eaLnBrk="1" hangingPunct="1"/>
            <a:r>
              <a:rPr lang="es-ES_tradnl" sz="2000" dirty="0">
                <a:latin typeface="Arial"/>
                <a:cs typeface="Arial"/>
              </a:rPr>
              <a:t>EN 3% HAY COMPLICACIONES:</a:t>
            </a:r>
          </a:p>
          <a:p>
            <a:pPr lvl="3" eaLnBrk="1" hangingPunct="1"/>
            <a:r>
              <a:rPr lang="es-ES_tradnl" dirty="0">
                <a:latin typeface="Arial"/>
                <a:cs typeface="Arial"/>
              </a:rPr>
              <a:t>ENDOCARDITIS INFECCIOSA</a:t>
            </a:r>
          </a:p>
          <a:p>
            <a:pPr lvl="3" eaLnBrk="1" hangingPunct="1"/>
            <a:r>
              <a:rPr lang="es-ES_tradnl" dirty="0">
                <a:latin typeface="Arial"/>
                <a:cs typeface="Arial"/>
              </a:rPr>
              <a:t>INSUFICIENCIA MITRAL</a:t>
            </a:r>
          </a:p>
          <a:p>
            <a:pPr lvl="3" eaLnBrk="1" hangingPunct="1"/>
            <a:r>
              <a:rPr lang="es-ES_tradnl" dirty="0">
                <a:latin typeface="Arial"/>
                <a:cs typeface="Arial"/>
              </a:rPr>
              <a:t>AVE O INFARTO SISTÉMICO (POR EMBOLIZACIÓN DE TROMBOS SOBRE VALVAS)</a:t>
            </a:r>
          </a:p>
          <a:p>
            <a:pPr lvl="3" eaLnBrk="1" hangingPunct="1"/>
            <a:r>
              <a:rPr lang="es-ES_tradnl" dirty="0">
                <a:latin typeface="Arial"/>
                <a:cs typeface="Arial"/>
              </a:rPr>
              <a:t>ARRITMIAS</a:t>
            </a:r>
          </a:p>
          <a:p>
            <a:pPr lvl="3" eaLnBrk="1" hangingPunct="1"/>
            <a:r>
              <a:rPr lang="es-ES_tradnl" dirty="0">
                <a:latin typeface="Arial"/>
                <a:cs typeface="Arial"/>
              </a:rPr>
              <a:t>MUERTE SÚBITA</a:t>
            </a:r>
            <a:endParaRPr lang="es-ES" dirty="0">
              <a:latin typeface="Arial"/>
              <a:cs typeface="Arial"/>
            </a:endParaRPr>
          </a:p>
          <a:p>
            <a:pPr eaLnBrk="1" hangingPunct="1"/>
            <a:endParaRPr lang="es-ES_tradnl" dirty="0">
              <a:latin typeface="Arial"/>
              <a:cs typeface="Arial"/>
            </a:endParaRPr>
          </a:p>
        </p:txBody>
      </p:sp>
    </p:spTree>
    <p:extLst>
      <p:ext uri="{BB962C8B-B14F-4D97-AF65-F5344CB8AC3E}">
        <p14:creationId xmlns:p14="http://schemas.microsoft.com/office/powerpoint/2010/main" val="326904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b="9410"/>
          <a:stretch>
            <a:fillRect/>
          </a:stretch>
        </p:blipFill>
        <p:spPr bwMode="auto">
          <a:xfrm>
            <a:off x="357188" y="357188"/>
            <a:ext cx="4481512" cy="4146550"/>
          </a:xfrm>
          <a:prstGeom prst="rect">
            <a:avLst/>
          </a:prstGeom>
          <a:noFill/>
          <a:ln w="12700" cap="sq">
            <a:noFill/>
            <a:miter lim="800000"/>
            <a:headEnd type="none" w="sm" len="sm"/>
            <a:tailEnd type="none" w="sm" len="sm"/>
          </a:ln>
        </p:spPr>
      </p:pic>
      <p:pic>
        <p:nvPicPr>
          <p:cNvPr id="12291" name="Picture 3"/>
          <p:cNvPicPr>
            <a:picLocks noChangeAspect="1" noChangeArrowheads="1"/>
          </p:cNvPicPr>
          <p:nvPr/>
        </p:nvPicPr>
        <p:blipFill>
          <a:blip r:embed="rId4" cstate="print"/>
          <a:srcRect b="8893"/>
          <a:stretch>
            <a:fillRect/>
          </a:stretch>
        </p:blipFill>
        <p:spPr bwMode="auto">
          <a:xfrm>
            <a:off x="4857750" y="1944688"/>
            <a:ext cx="4102100" cy="4056062"/>
          </a:xfrm>
          <a:prstGeom prst="rect">
            <a:avLst/>
          </a:prstGeom>
          <a:noFill/>
          <a:ln w="12700" cap="sq">
            <a:noFill/>
            <a:miter lim="800000"/>
            <a:headEnd type="none" w="sm" len="sm"/>
            <a:tailEnd type="none" w="sm" len="sm"/>
          </a:ln>
        </p:spPr>
      </p:pic>
      <p:sp>
        <p:nvSpPr>
          <p:cNvPr id="12292" name="TextBox 5"/>
          <p:cNvSpPr txBox="1">
            <a:spLocks noChangeArrowheads="1"/>
          </p:cNvSpPr>
          <p:nvPr/>
        </p:nvSpPr>
        <p:spPr bwMode="auto">
          <a:xfrm>
            <a:off x="642938" y="5143500"/>
            <a:ext cx="4000500" cy="830263"/>
          </a:xfrm>
          <a:prstGeom prst="rect">
            <a:avLst/>
          </a:prstGeom>
          <a:noFill/>
          <a:ln w="9525">
            <a:noFill/>
            <a:miter lim="800000"/>
            <a:headEnd/>
            <a:tailEnd/>
          </a:ln>
        </p:spPr>
        <p:txBody>
          <a:bodyPr>
            <a:spAutoFit/>
          </a:bodyPr>
          <a:lstStyle/>
          <a:p>
            <a:r>
              <a:rPr lang="es-MX"/>
              <a:t>Rotura de placa</a:t>
            </a:r>
          </a:p>
          <a:p>
            <a:r>
              <a:rPr lang="es-MX"/>
              <a:t>Rotura de placa y trombosis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467544" y="-243408"/>
            <a:ext cx="8229600" cy="1143000"/>
          </a:xfrm>
        </p:spPr>
        <p:txBody>
          <a:bodyPr/>
          <a:lstStyle/>
          <a:p>
            <a:pPr algn="ctr" eaLnBrk="1" hangingPunct="1"/>
            <a:r>
              <a:rPr lang="es-ES_tradnl" sz="3600" dirty="0">
                <a:latin typeface="Arial" charset="0"/>
                <a:cs typeface="Arial" charset="0"/>
              </a:rPr>
              <a:t>PROLAPSO DE LA VÁLVULA MITRAL</a:t>
            </a:r>
            <a:endParaRPr lang="es-ES" sz="3600" dirty="0">
              <a:latin typeface="Arial" charset="0"/>
              <a:cs typeface="Arial" charset="0"/>
            </a:endParaRPr>
          </a:p>
        </p:txBody>
      </p:sp>
      <p:sp>
        <p:nvSpPr>
          <p:cNvPr id="123906" name="Rectangle 3"/>
          <p:cNvSpPr>
            <a:spLocks noGrp="1" noChangeArrowheads="1"/>
          </p:cNvSpPr>
          <p:nvPr>
            <p:ph idx="1"/>
          </p:nvPr>
        </p:nvSpPr>
        <p:spPr>
          <a:xfrm>
            <a:off x="428625" y="1428750"/>
            <a:ext cx="4186238" cy="5143500"/>
          </a:xfrm>
        </p:spPr>
        <p:txBody>
          <a:bodyPr/>
          <a:lstStyle/>
          <a:p>
            <a:pPr eaLnBrk="1" hangingPunct="1"/>
            <a:r>
              <a:rPr lang="es-ES_tradnl" sz="2400">
                <a:latin typeface="Arial" charset="0"/>
                <a:cs typeface="Arial" charset="0"/>
              </a:rPr>
              <a:t>ABOMBAMIENTO DE LAS VALVAS</a:t>
            </a:r>
          </a:p>
          <a:p>
            <a:pPr eaLnBrk="1" hangingPunct="1"/>
            <a:r>
              <a:rPr lang="es-ES_tradnl" sz="2400">
                <a:latin typeface="Arial" charset="0"/>
                <a:cs typeface="Arial" charset="0"/>
              </a:rPr>
              <a:t>ELONGACIÓN Y ADELGAZAMIENTO DE CUERDAS TENDINOSAS</a:t>
            </a:r>
          </a:p>
          <a:p>
            <a:pPr eaLnBrk="1" hangingPunct="1"/>
            <a:r>
              <a:rPr lang="es-ES_tradnl" sz="2400">
                <a:latin typeface="Arial" charset="0"/>
                <a:cs typeface="Arial" charset="0"/>
              </a:rPr>
              <a:t>PUEDE ROMPERSE UNA CUERDA Y GENERAR INSUFICIENCIA MITRAL AGUDA</a:t>
            </a:r>
          </a:p>
          <a:p>
            <a:pPr eaLnBrk="1" hangingPunct="1"/>
            <a:r>
              <a:rPr lang="es-ES_tradnl" sz="2400">
                <a:latin typeface="Arial" charset="0"/>
                <a:cs typeface="Arial" charset="0"/>
              </a:rPr>
              <a:t>CAPA ESPONJOSA DE LA VALVA SE HALLA ENGROSADA POR DEPÓSITO DE MPS</a:t>
            </a:r>
            <a:endParaRPr lang="es-ES" sz="2400">
              <a:latin typeface="Arial" charset="0"/>
              <a:cs typeface="Arial" charset="0"/>
            </a:endParaRPr>
          </a:p>
        </p:txBody>
      </p:sp>
      <p:pic>
        <p:nvPicPr>
          <p:cNvPr id="123907" name="Picture 3" descr="cardiacpathology_01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980728"/>
            <a:ext cx="3492575" cy="2619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35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789040"/>
            <a:ext cx="3647877" cy="2736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8381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myxomatous%20MV%20histo"/>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1143000" y="217488"/>
            <a:ext cx="6794500" cy="442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0" name="TextBox 2"/>
          <p:cNvSpPr txBox="1">
            <a:spLocks noChangeArrowheads="1"/>
          </p:cNvSpPr>
          <p:nvPr/>
        </p:nvSpPr>
        <p:spPr bwMode="auto">
          <a:xfrm>
            <a:off x="323528" y="4797152"/>
            <a:ext cx="839584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s-MX" dirty="0"/>
              <a:t>Atenuación de la capa fibrosa, de la cual depende la integridad estructural de la válvula </a:t>
            </a:r>
          </a:p>
          <a:p>
            <a:pPr eaLnBrk="1" hangingPunct="1"/>
            <a:r>
              <a:rPr lang="es-MX" dirty="0"/>
              <a:t>Engrosamiento de la capa esponjosa con depósito de mucopolisacáridos </a:t>
            </a:r>
          </a:p>
          <a:p>
            <a:pPr eaLnBrk="1" hangingPunct="1"/>
            <a:r>
              <a:rPr lang="es-MX" dirty="0"/>
              <a:t>Rotura fibras elásticas por distensión valvular</a:t>
            </a:r>
          </a:p>
        </p:txBody>
      </p:sp>
    </p:spTree>
    <p:extLst>
      <p:ext uri="{BB962C8B-B14F-4D97-AF65-F5344CB8AC3E}">
        <p14:creationId xmlns:p14="http://schemas.microsoft.com/office/powerpoint/2010/main" val="360315647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50938" y="858838"/>
            <a:ext cx="7793037" cy="901700"/>
          </a:xfrm>
          <a:ln>
            <a:miter lim="800000"/>
            <a:headEnd/>
            <a:tailEnd/>
          </a:ln>
        </p:spPr>
        <p:txBody>
          <a:bodyPr>
            <a:normAutofit fontScale="90000"/>
          </a:bodyPr>
          <a:lstStyle/>
          <a:p>
            <a:pPr algn="ctr" eaLnBrk="1" fontAlgn="auto" hangingPunct="1">
              <a:spcAft>
                <a:spcPts val="0"/>
              </a:spcAft>
              <a:defRPr/>
            </a:pPr>
            <a:r>
              <a:rPr lang="es-CL" sz="3600" dirty="0">
                <a:latin typeface="Arial" pitchFamily="34" charset="0"/>
                <a:cs typeface="Arial" pitchFamily="34" charset="0"/>
              </a:rPr>
              <a:t>PATOLOGIA DEL ENDOCARDIO</a:t>
            </a:r>
            <a:br>
              <a:rPr lang="es-CL" sz="3600" dirty="0">
                <a:latin typeface="Arial" pitchFamily="34" charset="0"/>
                <a:cs typeface="Arial" pitchFamily="34" charset="0"/>
              </a:rPr>
            </a:br>
            <a:r>
              <a:rPr lang="es-CL" sz="3200" dirty="0">
                <a:latin typeface="Arial" pitchFamily="34" charset="0"/>
                <a:cs typeface="Arial" pitchFamily="34" charset="0"/>
              </a:rPr>
              <a:t>VALVULA PROTESICA (ESFERA)</a:t>
            </a:r>
            <a:endParaRPr lang="es-ES" dirty="0">
              <a:latin typeface="Arial" pitchFamily="34" charset="0"/>
              <a:cs typeface="Arial" pitchFamily="34" charset="0"/>
            </a:endParaRPr>
          </a:p>
        </p:txBody>
      </p:sp>
      <p:pic>
        <p:nvPicPr>
          <p:cNvPr id="146434" name="Picture 3" descr="CV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400800" cy="420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9647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algn="ctr" eaLnBrk="1" hangingPunct="1"/>
            <a:r>
              <a:rPr lang="es-CL" sz="3600">
                <a:latin typeface="Arial" charset="0"/>
                <a:cs typeface="Arial" charset="0"/>
              </a:rPr>
              <a:t>PATOLOGIA DEL ENDOCARDIO</a:t>
            </a:r>
            <a:br>
              <a:rPr lang="es-CL" sz="3600">
                <a:latin typeface="Arial" charset="0"/>
                <a:cs typeface="Arial" charset="0"/>
              </a:rPr>
            </a:br>
            <a:r>
              <a:rPr lang="es-CL" sz="3200">
                <a:latin typeface="Arial" charset="0"/>
                <a:cs typeface="Arial" charset="0"/>
              </a:rPr>
              <a:t>VALVULA PROTESICA</a:t>
            </a:r>
            <a:endParaRPr lang="es-ES" sz="3200">
              <a:latin typeface="Arial" charset="0"/>
              <a:cs typeface="Arial" charset="0"/>
            </a:endParaRPr>
          </a:p>
        </p:txBody>
      </p:sp>
      <p:sp>
        <p:nvSpPr>
          <p:cNvPr id="148482" name="Rectangle 3"/>
          <p:cNvSpPr>
            <a:spLocks noGrp="1" noChangeArrowheads="1"/>
          </p:cNvSpPr>
          <p:nvPr>
            <p:ph idx="1"/>
          </p:nvPr>
        </p:nvSpPr>
        <p:spPr>
          <a:xfrm>
            <a:off x="304800" y="2017713"/>
            <a:ext cx="8650288" cy="4114800"/>
          </a:xfrm>
        </p:spPr>
        <p:txBody>
          <a:bodyPr/>
          <a:lstStyle/>
          <a:p>
            <a:pPr eaLnBrk="1" hangingPunct="1">
              <a:lnSpc>
                <a:spcPct val="90000"/>
              </a:lnSpc>
              <a:buFont typeface="Wingdings" charset="0"/>
              <a:buNone/>
            </a:pPr>
            <a:r>
              <a:rPr lang="es-ES_tradnl" sz="2000" b="1">
                <a:latin typeface="Arial" charset="0"/>
                <a:cs typeface="Arial" charset="0"/>
              </a:rPr>
              <a:t>COMPLICACIONES APARECEN APROXIMADAMENTE A LOS 10 AÑOS EN MÁS DE LA MITAD DE LOS PORTADORES</a:t>
            </a:r>
          </a:p>
          <a:p>
            <a:pPr eaLnBrk="1" hangingPunct="1">
              <a:lnSpc>
                <a:spcPct val="90000"/>
              </a:lnSpc>
            </a:pPr>
            <a:r>
              <a:rPr lang="es-ES_tradnl" sz="2000">
                <a:latin typeface="Arial" charset="0"/>
                <a:cs typeface="Arial" charset="0"/>
              </a:rPr>
              <a:t>TROMBOSIS - TROMBOEMBOLISMO</a:t>
            </a:r>
          </a:p>
          <a:p>
            <a:pPr eaLnBrk="1" hangingPunct="1">
              <a:lnSpc>
                <a:spcPct val="90000"/>
              </a:lnSpc>
            </a:pPr>
            <a:r>
              <a:rPr lang="es-ES_tradnl" sz="2000">
                <a:latin typeface="Arial" charset="0"/>
                <a:cs typeface="Arial" charset="0"/>
              </a:rPr>
              <a:t>DEHISCENCIA </a:t>
            </a:r>
          </a:p>
          <a:p>
            <a:pPr eaLnBrk="1" hangingPunct="1">
              <a:lnSpc>
                <a:spcPct val="90000"/>
              </a:lnSpc>
            </a:pPr>
            <a:r>
              <a:rPr lang="es-ES_tradnl" sz="2000">
                <a:latin typeface="Arial" charset="0"/>
                <a:cs typeface="Arial" charset="0"/>
              </a:rPr>
              <a:t>ENDOCARDITIS INFECCIOSA PROTÉSICA</a:t>
            </a:r>
          </a:p>
          <a:p>
            <a:pPr eaLnBrk="1" hangingPunct="1">
              <a:lnSpc>
                <a:spcPct val="90000"/>
              </a:lnSpc>
            </a:pPr>
            <a:r>
              <a:rPr lang="es-ES_tradnl" sz="2000">
                <a:latin typeface="Arial" charset="0"/>
                <a:cs typeface="Arial" charset="0"/>
              </a:rPr>
              <a:t>DETERIORO ESTRUCTURAL </a:t>
            </a:r>
          </a:p>
          <a:p>
            <a:pPr lvl="3" eaLnBrk="1" hangingPunct="1">
              <a:lnSpc>
                <a:spcPct val="90000"/>
              </a:lnSpc>
            </a:pPr>
            <a:r>
              <a:rPr lang="es-ES_tradnl" sz="1400">
                <a:latin typeface="Arial" charset="0"/>
                <a:cs typeface="Arial" charset="0"/>
              </a:rPr>
              <a:t>DESGASTE, FRACTURA, DESGARRO DE VALVAS, CALCIFICACIÓN</a:t>
            </a:r>
          </a:p>
          <a:p>
            <a:pPr eaLnBrk="1" hangingPunct="1">
              <a:lnSpc>
                <a:spcPct val="90000"/>
              </a:lnSpc>
            </a:pPr>
            <a:r>
              <a:rPr lang="es-ES_tradnl" sz="2000">
                <a:latin typeface="Arial" charset="0"/>
                <a:cs typeface="Arial" charset="0"/>
              </a:rPr>
              <a:t>DETERIORO NO ESTRUCTURAL</a:t>
            </a:r>
          </a:p>
          <a:p>
            <a:pPr lvl="3" eaLnBrk="1" hangingPunct="1">
              <a:lnSpc>
                <a:spcPct val="90000"/>
              </a:lnSpc>
            </a:pPr>
            <a:r>
              <a:rPr lang="es-ES_tradnl" sz="1400">
                <a:latin typeface="Arial" charset="0"/>
                <a:cs typeface="Arial" charset="0"/>
              </a:rPr>
              <a:t>PANNUS, ATRAPAMIENTO DE SUTURA/TEJIDOS, FUGA PARAVALVULAR, DESPROPORCIÓN</a:t>
            </a:r>
          </a:p>
          <a:p>
            <a:pPr eaLnBrk="1" hangingPunct="1">
              <a:lnSpc>
                <a:spcPct val="90000"/>
              </a:lnSpc>
            </a:pPr>
            <a:r>
              <a:rPr lang="es-ES_tradnl" sz="2000">
                <a:latin typeface="Arial" charset="0"/>
                <a:cs typeface="Arial" charset="0"/>
              </a:rPr>
              <a:t>ANEMIA HEMOLÍTICA</a:t>
            </a:r>
          </a:p>
          <a:p>
            <a:pPr eaLnBrk="1" hangingPunct="1">
              <a:lnSpc>
                <a:spcPct val="90000"/>
              </a:lnSpc>
            </a:pPr>
            <a:r>
              <a:rPr lang="es-ES_tradnl" sz="2000">
                <a:latin typeface="Arial" charset="0"/>
                <a:cs typeface="Arial" charset="0"/>
              </a:rPr>
              <a:t>OBSTRUCCIÓN DEL FLUJO </a:t>
            </a:r>
          </a:p>
          <a:p>
            <a:pPr eaLnBrk="1" hangingPunct="1">
              <a:lnSpc>
                <a:spcPct val="90000"/>
              </a:lnSpc>
            </a:pPr>
            <a:r>
              <a:rPr lang="es-ES_tradnl" sz="2000">
                <a:latin typeface="Arial" charset="0"/>
                <a:cs typeface="Arial" charset="0"/>
              </a:rPr>
              <a:t>HEMORRAGIAS Y AVE DEBIDO A ANTICOAGULACIÓN SOSTENIDA</a:t>
            </a:r>
          </a:p>
          <a:p>
            <a:pPr eaLnBrk="1" hangingPunct="1">
              <a:lnSpc>
                <a:spcPct val="90000"/>
              </a:lnSpc>
            </a:pPr>
            <a:endParaRPr lang="es-ES" sz="2000">
              <a:latin typeface="Arial" charset="0"/>
              <a:cs typeface="Arial" charset="0"/>
            </a:endParaRPr>
          </a:p>
        </p:txBody>
      </p:sp>
    </p:spTree>
    <p:extLst>
      <p:ext uri="{BB962C8B-B14F-4D97-AF65-F5344CB8AC3E}">
        <p14:creationId xmlns:p14="http://schemas.microsoft.com/office/powerpoint/2010/main" val="15585189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150938" y="809625"/>
            <a:ext cx="7793037" cy="950913"/>
          </a:xfrm>
        </p:spPr>
        <p:txBody>
          <a:bodyPr>
            <a:normAutofit fontScale="90000"/>
          </a:bodyPr>
          <a:lstStyle/>
          <a:p>
            <a:pPr algn="ctr" eaLnBrk="1" fontAlgn="auto" hangingPunct="1">
              <a:spcAft>
                <a:spcPts val="0"/>
              </a:spcAft>
              <a:defRPr/>
            </a:pPr>
            <a:r>
              <a:rPr lang="es-CL" sz="3600" dirty="0">
                <a:latin typeface="Arial" pitchFamily="34" charset="0"/>
                <a:ea typeface="+mj-ea"/>
                <a:cs typeface="Arial" pitchFamily="34" charset="0"/>
              </a:rPr>
              <a:t>PATOLOGIA DEL ENDOCARDIO</a:t>
            </a:r>
            <a:br>
              <a:rPr lang="es-CL" sz="3600" dirty="0">
                <a:latin typeface="Arial" pitchFamily="34" charset="0"/>
                <a:ea typeface="+mj-ea"/>
                <a:cs typeface="Arial" pitchFamily="34" charset="0"/>
              </a:rPr>
            </a:br>
            <a:r>
              <a:rPr lang="es-CL" sz="3600" dirty="0">
                <a:latin typeface="Arial" pitchFamily="34" charset="0"/>
                <a:ea typeface="+mj-ea"/>
                <a:cs typeface="Arial" pitchFamily="34" charset="0"/>
              </a:rPr>
              <a:t>VALVULA PROTESICA PORCINA</a:t>
            </a:r>
            <a:endParaRPr lang="es-ES" sz="3600" dirty="0">
              <a:latin typeface="Arial" pitchFamily="34" charset="0"/>
              <a:ea typeface="+mj-ea"/>
              <a:cs typeface="Arial" pitchFamily="34" charset="0"/>
            </a:endParaRPr>
          </a:p>
        </p:txBody>
      </p:sp>
      <p:pic>
        <p:nvPicPr>
          <p:cNvPr id="150530" name="Picture 6" descr="CV181"/>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57200" y="2286000"/>
            <a:ext cx="5257800" cy="3452813"/>
          </a:xfrm>
          <a:noFill/>
        </p:spPr>
      </p:pic>
      <p:sp>
        <p:nvSpPr>
          <p:cNvPr id="150531" name="Rectangle 5"/>
          <p:cNvSpPr>
            <a:spLocks noGrp="1" noChangeArrowheads="1"/>
          </p:cNvSpPr>
          <p:nvPr>
            <p:ph type="body" sz="half" idx="2"/>
          </p:nvPr>
        </p:nvSpPr>
        <p:spPr>
          <a:xfrm>
            <a:off x="5791200" y="2438400"/>
            <a:ext cx="3124200" cy="2743200"/>
          </a:xfrm>
        </p:spPr>
        <p:txBody>
          <a:bodyPr/>
          <a:lstStyle/>
          <a:p>
            <a:pPr eaLnBrk="1" hangingPunct="1">
              <a:lnSpc>
                <a:spcPct val="90000"/>
              </a:lnSpc>
              <a:buFont typeface="Wingdings" charset="0"/>
              <a:buNone/>
            </a:pPr>
            <a:r>
              <a:rPr lang="es-CL" sz="2400">
                <a:latin typeface="Arial" charset="0"/>
                <a:cs typeface="Arial" charset="0"/>
              </a:rPr>
              <a:t>VENTAJA:</a:t>
            </a:r>
          </a:p>
          <a:p>
            <a:pPr eaLnBrk="1" hangingPunct="1">
              <a:lnSpc>
                <a:spcPct val="90000"/>
              </a:lnSpc>
            </a:pPr>
            <a:r>
              <a:rPr lang="es-CL" sz="2400">
                <a:latin typeface="Arial" charset="0"/>
                <a:cs typeface="Arial" charset="0"/>
              </a:rPr>
              <a:t>NO REQUIERE ANTICOAGULA-CION CONTINUA</a:t>
            </a:r>
          </a:p>
          <a:p>
            <a:pPr eaLnBrk="1" hangingPunct="1">
              <a:lnSpc>
                <a:spcPct val="90000"/>
              </a:lnSpc>
              <a:buFont typeface="Wingdings" charset="0"/>
              <a:buNone/>
            </a:pPr>
            <a:r>
              <a:rPr lang="es-CL" sz="2400">
                <a:latin typeface="Arial" charset="0"/>
                <a:cs typeface="Arial" charset="0"/>
              </a:rPr>
              <a:t>DESVENTAJA:</a:t>
            </a:r>
          </a:p>
          <a:p>
            <a:pPr eaLnBrk="1" hangingPunct="1">
              <a:lnSpc>
                <a:spcPct val="90000"/>
              </a:lnSpc>
            </a:pPr>
            <a:r>
              <a:rPr lang="es-CL" sz="2400">
                <a:latin typeface="Arial" charset="0"/>
                <a:cs typeface="Arial" charset="0"/>
              </a:rPr>
              <a:t>DEGENERACION</a:t>
            </a:r>
          </a:p>
          <a:p>
            <a:pPr eaLnBrk="1" hangingPunct="1">
              <a:lnSpc>
                <a:spcPct val="90000"/>
              </a:lnSpc>
            </a:pPr>
            <a:r>
              <a:rPr lang="es-CL" sz="2400">
                <a:latin typeface="Arial" charset="0"/>
                <a:cs typeface="Arial" charset="0"/>
              </a:rPr>
              <a:t>CALCIFICACION</a:t>
            </a:r>
          </a:p>
          <a:p>
            <a:pPr eaLnBrk="1" hangingPunct="1">
              <a:lnSpc>
                <a:spcPct val="90000"/>
              </a:lnSpc>
            </a:pPr>
            <a:endParaRPr lang="es-ES" sz="2400">
              <a:latin typeface="Arial" charset="0"/>
              <a:cs typeface="Arial" charset="0"/>
            </a:endParaRPr>
          </a:p>
        </p:txBody>
      </p:sp>
      <p:sp>
        <p:nvSpPr>
          <p:cNvPr id="150532" name="Text Box 7"/>
          <p:cNvSpPr txBox="1">
            <a:spLocks noChangeArrowheads="1"/>
          </p:cNvSpPr>
          <p:nvPr/>
        </p:nvSpPr>
        <p:spPr bwMode="auto">
          <a:xfrm>
            <a:off x="323850" y="6092825"/>
            <a:ext cx="65532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s-ES_tradnl" sz="1600">
                <a:latin typeface="Verdana" charset="0"/>
              </a:rPr>
              <a:t>OTRÓS ORÍGENES DE VÁLVULAS BIOLÓGICAS:  TENDONES (FASCIA LATA), APONEUROSIS, MENINGES (DURAMADRE)</a:t>
            </a:r>
            <a:endParaRPr lang="es-ES" sz="1600">
              <a:latin typeface="Verdana" charset="0"/>
            </a:endParaRPr>
          </a:p>
        </p:txBody>
      </p:sp>
    </p:spTree>
    <p:extLst>
      <p:ext uri="{BB962C8B-B14F-4D97-AF65-F5344CB8AC3E}">
        <p14:creationId xmlns:p14="http://schemas.microsoft.com/office/powerpoint/2010/main" val="41782023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305800" cy="1143000"/>
          </a:xfrm>
        </p:spPr>
        <p:txBody>
          <a:bodyPr/>
          <a:lstStyle/>
          <a:p>
            <a:pPr eaLnBrk="1" hangingPunct="1">
              <a:defRPr/>
            </a:pPr>
            <a:endParaRPr lang="es-MX" dirty="0"/>
          </a:p>
        </p:txBody>
      </p:sp>
      <p:pic>
        <p:nvPicPr>
          <p:cNvPr id="1525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219075"/>
            <a:ext cx="6929438" cy="636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548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Personalizad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8366</TotalTime>
  <Words>5719</Words>
  <Application>Microsoft Macintosh PowerPoint</Application>
  <PresentationFormat>Presentación en pantalla (4:3)</PresentationFormat>
  <Paragraphs>619</Paragraphs>
  <Slides>95</Slides>
  <Notes>95</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95</vt:i4>
      </vt:variant>
    </vt:vector>
  </HeadingPairs>
  <TitlesOfParts>
    <vt:vector size="106" baseType="lpstr">
      <vt:lpstr>MS Mincho</vt:lpstr>
      <vt:lpstr>Arial</vt:lpstr>
      <vt:lpstr>Arial Narrow</vt:lpstr>
      <vt:lpstr>Calibri</vt:lpstr>
      <vt:lpstr>Constantia</vt:lpstr>
      <vt:lpstr>Tahoma</vt:lpstr>
      <vt:lpstr>Tempus Sans ITC</vt:lpstr>
      <vt:lpstr>Verdana</vt:lpstr>
      <vt:lpstr>Wingdings</vt:lpstr>
      <vt:lpstr>Wingdings 2</vt:lpstr>
      <vt:lpstr>Flow</vt:lpstr>
      <vt:lpstr>PATOLOGÍA DEL CORAZÓN</vt:lpstr>
      <vt:lpstr>Presentación de PowerPoint</vt:lpstr>
      <vt:lpstr>CAUSAS DE CARDIOPATIA ISQUÉMICA</vt:lpstr>
      <vt:lpstr>CAUSAS DE ESTENOSIS</vt:lpstr>
      <vt:lpstr>PATOGENIA DE LA OCLUSIÓN CORONARIA</vt:lpstr>
      <vt:lpstr>Presentación de PowerPoint</vt:lpstr>
      <vt:lpstr>PATOGENIA</vt:lpstr>
      <vt:lpstr>PATOGENIA</vt:lpstr>
      <vt:lpstr>Presentación de PowerPoint</vt:lpstr>
      <vt:lpstr>PATOGENIA</vt:lpstr>
      <vt:lpstr>TIPOS DE INFARTO</vt:lpstr>
      <vt:lpstr>TIPOS DE INFARTO</vt:lpstr>
      <vt:lpstr>TIPOS DE INFARTO</vt:lpstr>
      <vt:lpstr>Presentación de PowerPoint</vt:lpstr>
      <vt:lpstr>Presentación de PowerPoint</vt:lpstr>
      <vt:lpstr>INFARTO TRANSMURAL</vt:lpstr>
      <vt:lpstr>INFARTO TRANSMURAL</vt:lpstr>
      <vt:lpstr>INFARTO TRANSMURAL</vt:lpstr>
      <vt:lpstr>INFARTO TRANSMURAL</vt:lpstr>
      <vt:lpstr>INFARTO SUBENDOCÁRDICO</vt:lpstr>
      <vt:lpstr>TIPOS DE INFARTO</vt:lpstr>
      <vt:lpstr>Presentación de PowerPoint</vt:lpstr>
      <vt:lpstr>Presentación de PowerPoint</vt:lpstr>
      <vt:lpstr>INFARTO RECIENTE</vt:lpstr>
      <vt:lpstr>INFARTO RECIENTE</vt:lpstr>
      <vt:lpstr>INFARTO RECIENTE</vt:lpstr>
      <vt:lpstr>Presentación de PowerPoint</vt:lpstr>
      <vt:lpstr>INFARTO ANTIGUO</vt:lpstr>
      <vt:lpstr>INFARTO ANTIGUO</vt:lpstr>
      <vt:lpstr>ANEURISMA MURAL POR INFARTO TRANSMURAL ANTIGUO</vt:lpstr>
      <vt:lpstr>ANEURISMA MURAL POR INFARTO TRANSMURAL ANTIGUO</vt:lpstr>
      <vt:lpstr>MIOCARDIO NORMAL</vt:lpstr>
      <vt:lpstr>NECROSIS DE COAGULACIÓN</vt:lpstr>
      <vt:lpstr>INFARTO 24-48 HORAS</vt:lpstr>
      <vt:lpstr>INFARTO EN REPARACIÓN 3-10 días</vt:lpstr>
      <vt:lpstr>Presentación de PowerPoint</vt:lpstr>
      <vt:lpstr>INFARTO ANTIGUO, &gt;3 SEMANAS Parche de tejido conectivo fibroso</vt:lpstr>
      <vt:lpstr>RESPUESTA MIOCARDIO A ISQUEMIA</vt:lpstr>
      <vt:lpstr>    EVOLUCIÓN DE LA MICROSCOPÍA DEL IAM</vt:lpstr>
      <vt:lpstr>COMPLICACIONES DEL IAM</vt:lpstr>
      <vt:lpstr>Presentación de PowerPoint</vt:lpstr>
      <vt:lpstr>Presentación de PowerPoint</vt:lpstr>
      <vt:lpstr>PERICARDIO</vt:lpstr>
      <vt:lpstr>PERICARDITIS</vt:lpstr>
      <vt:lpstr>Presentación de PowerPoint</vt:lpstr>
      <vt:lpstr>TUMORES CARDÍACOS</vt:lpstr>
      <vt:lpstr>MIXOMAS</vt:lpstr>
      <vt:lpstr>MIXOMA</vt:lpstr>
      <vt:lpstr>Presentación de PowerPoint</vt:lpstr>
      <vt:lpstr>NEOPLASIAS SECUNDARIAS</vt:lpstr>
      <vt:lpstr>Presentación de PowerPoint</vt:lpstr>
      <vt:lpstr>Presentación de PowerPoint</vt:lpstr>
      <vt:lpstr>PATOLOGIA DEL ENDOCARDIO</vt:lpstr>
      <vt:lpstr>PATOLOGÍA DEL ENDOCARDIO</vt:lpstr>
      <vt:lpstr>ENDOCARDITIS INFECCIOSA</vt:lpstr>
      <vt:lpstr>CAUSAS DE LESIÓN ENDOCÁRDICA</vt:lpstr>
      <vt:lpstr>ENDOCARDITIS INFECCIOSA AGUDA</vt:lpstr>
      <vt:lpstr>ENDOCARDITIS INFECCIOSA AGUDA</vt:lpstr>
      <vt:lpstr>ENDOCARDITIS INFECCIOSA AGUDA</vt:lpstr>
      <vt:lpstr>ENDOCARDITIS INFECCIOSA AGUDA</vt:lpstr>
      <vt:lpstr>ENDOCARDITIS INFECCIOSA AGUDA</vt:lpstr>
      <vt:lpstr>VEGETACION ENDOCARDITIS INFECCIOSA AGUDA</vt:lpstr>
      <vt:lpstr>PATOLOGIA DEL ENDOCARDIO EBA: HEMORRAGIAS EN ASTILLA</vt:lpstr>
      <vt:lpstr>ENDOCARDITIS INFECCIOSA SUBAGUDA</vt:lpstr>
      <vt:lpstr>ENDOCARDITIS BACTERIANA SUBAGUDA</vt:lpstr>
      <vt:lpstr>FIEBRE REUMÁTICA</vt:lpstr>
      <vt:lpstr>Definición</vt:lpstr>
      <vt:lpstr>Patogenia</vt:lpstr>
      <vt:lpstr>Signos y Síntomas</vt:lpstr>
      <vt:lpstr>Signos y Síntomas</vt:lpstr>
      <vt:lpstr>Criterios de Jones</vt:lpstr>
      <vt:lpstr>ENDOCARDITIS REUMATICA</vt:lpstr>
      <vt:lpstr>VEGETACIÓN ESTÉRIL</vt:lpstr>
      <vt:lpstr>FIEBRE REUMATICA CRONICA SECUELA VALVULAR</vt:lpstr>
      <vt:lpstr>PATOLOGIA DEL ENDOCARDIO FR CRONICA – SECUELA VALVULAR</vt:lpstr>
      <vt:lpstr>CUERDAS TENDINOSAS</vt:lpstr>
      <vt:lpstr>  PERICARDITIS FIBRINOSA</vt:lpstr>
      <vt:lpstr> MIOCARDITIS REUMATICA</vt:lpstr>
      <vt:lpstr>MIOCARDITIS REUMATICA ESPECÍFICA</vt:lpstr>
      <vt:lpstr>MIOCARDITIS REUMATICA CELULAS DE ASCHOFF</vt:lpstr>
      <vt:lpstr>MIOCARDITIS REUMATICA HISTIOCITO DE ANITSKOW</vt:lpstr>
      <vt:lpstr>ENDOCARDITIS MARANTICA</vt:lpstr>
      <vt:lpstr>ENDOCARDITIS MARANTICA</vt:lpstr>
      <vt:lpstr>ENDOCARDITIS LUPICA</vt:lpstr>
      <vt:lpstr>ENDOCARDITIS LUPICA</vt:lpstr>
      <vt:lpstr>TIPOS DE VEGETACIONES</vt:lpstr>
      <vt:lpstr>CALCIFICACION DEL ANILLO MITRAL</vt:lpstr>
      <vt:lpstr>ESTENOSIS AORTICA CALCIFICADA</vt:lpstr>
      <vt:lpstr>PROLAPSO DE LA VÁLVULA MITRAL</vt:lpstr>
      <vt:lpstr>PROLAPSO DE LA VÁLVULA MITRAL</vt:lpstr>
      <vt:lpstr>Presentación de PowerPoint</vt:lpstr>
      <vt:lpstr>PATOLOGIA DEL ENDOCARDIO VALVULA PROTESICA (ESFERA)</vt:lpstr>
      <vt:lpstr>PATOLOGIA DEL ENDOCARDIO VALVULA PROTESICA</vt:lpstr>
      <vt:lpstr>PATOLOGIA DEL ENDOCARDIO VALVULA PROTESICA PORCINA</vt:lpstr>
      <vt:lpstr>Presentación de PowerPoint</vt:lpstr>
    </vt:vector>
  </TitlesOfParts>
  <Company>Universidad de Chile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CARDIOPATIA CORONARIA</dc:title>
  <dc:creator>Dra. Yamile Corredoira</dc:creator>
  <cp:lastModifiedBy>Yamile Corredoira</cp:lastModifiedBy>
  <cp:revision>122</cp:revision>
  <dcterms:created xsi:type="dcterms:W3CDTF">2003-10-06T02:59:46Z</dcterms:created>
  <dcterms:modified xsi:type="dcterms:W3CDTF">2020-05-25T06:49:36Z</dcterms:modified>
</cp:coreProperties>
</file>