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2"/>
  </p:notesMasterIdLst>
  <p:sldIdLst>
    <p:sldId id="256" r:id="rId2"/>
    <p:sldId id="364" r:id="rId3"/>
    <p:sldId id="365" r:id="rId4"/>
    <p:sldId id="366" r:id="rId5"/>
    <p:sldId id="367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07" r:id="rId20"/>
    <p:sldId id="312" r:id="rId21"/>
    <p:sldId id="289" r:id="rId22"/>
    <p:sldId id="290" r:id="rId23"/>
    <p:sldId id="291" r:id="rId24"/>
    <p:sldId id="382" r:id="rId25"/>
    <p:sldId id="292" r:id="rId26"/>
    <p:sldId id="293" r:id="rId27"/>
    <p:sldId id="294" r:id="rId28"/>
    <p:sldId id="295" r:id="rId29"/>
    <p:sldId id="356" r:id="rId30"/>
    <p:sldId id="308" r:id="rId31"/>
    <p:sldId id="300" r:id="rId32"/>
    <p:sldId id="302" r:id="rId33"/>
    <p:sldId id="299" r:id="rId34"/>
    <p:sldId id="298" r:id="rId35"/>
    <p:sldId id="301" r:id="rId36"/>
    <p:sldId id="257" r:id="rId37"/>
    <p:sldId id="362" r:id="rId38"/>
    <p:sldId id="357" r:id="rId39"/>
    <p:sldId id="258" r:id="rId40"/>
    <p:sldId id="261" r:id="rId41"/>
    <p:sldId id="260" r:id="rId42"/>
    <p:sldId id="309" r:id="rId43"/>
    <p:sldId id="310" r:id="rId44"/>
    <p:sldId id="311" r:id="rId45"/>
    <p:sldId id="358" r:id="rId46"/>
    <p:sldId id="262" r:id="rId47"/>
    <p:sldId id="333" r:id="rId48"/>
    <p:sldId id="315" r:id="rId49"/>
    <p:sldId id="313" r:id="rId50"/>
    <p:sldId id="314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34" r:id="rId59"/>
    <p:sldId id="335" r:id="rId60"/>
    <p:sldId id="38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0B93-C63D-6645-9D51-811795667158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B5E5E-6E83-3B4B-BEF2-9B6DAC0EE6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36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Carcinoma escamoso </a:t>
            </a:r>
            <a:r>
              <a:rPr lang="es-CL" dirty="0" err="1" smtClean="0"/>
              <a:t>cavitado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48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20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140 tumores 59 SCLC, 4</a:t>
            </a:r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FDDC907-E78C-DD4C-9948-15A65F7A5E46}" type="slidenum">
              <a:rPr lang="es-CL" sz="1200">
                <a:cs typeface="Arial" charset="0"/>
              </a:rPr>
              <a:pPr eaLnBrk="1" hangingPunct="1"/>
              <a:t>37</a:t>
            </a:fld>
            <a:endParaRPr lang="es-CL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Adyuvancia</a:t>
            </a:r>
            <a:r>
              <a:rPr lang="es-ES" dirty="0" smtClean="0"/>
              <a:t> Cisplatino IRINOTECAN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25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Minimo</a:t>
            </a:r>
            <a:r>
              <a:rPr lang="es-ES" dirty="0" smtClean="0"/>
              <a:t> </a:t>
            </a:r>
            <a:r>
              <a:rPr lang="es-ES" dirty="0" err="1" smtClean="0"/>
              <a:t>etroma</a:t>
            </a:r>
            <a:r>
              <a:rPr lang="es-ES" baseline="0" dirty="0" smtClean="0"/>
              <a:t> o estroma mixoide.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455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Diferencial con SS puede ser </a:t>
            </a:r>
            <a:r>
              <a:rPr lang="es-ES" dirty="0" err="1" smtClean="0"/>
              <a:t>dificil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Carcinoma escamoso infiltrante con componente</a:t>
            </a:r>
            <a:r>
              <a:rPr lang="es-CL" baseline="0" dirty="0" smtClean="0"/>
              <a:t> </a:t>
            </a:r>
            <a:r>
              <a:rPr lang="es-CL" baseline="0" dirty="0" err="1" smtClean="0"/>
              <a:t>intraluminal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6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Morfología de ADC pulmonar</a:t>
            </a:r>
            <a:r>
              <a:rPr lang="es-CL" baseline="0" dirty="0" smtClean="0"/>
              <a:t> primario sin sospecha de otro primario en paciente con clínica e imagen compatible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80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Histología no favorece ADC primario, se tiene que confirmar con</a:t>
            </a:r>
            <a:r>
              <a:rPr lang="es-CL" baseline="0" dirty="0" smtClean="0"/>
              <a:t> IHQ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51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Calibri" charset="0"/>
                <a:ea typeface="MS PGothic" charset="0"/>
              </a:rPr>
              <a:t> Se ha descrito que </a:t>
            </a:r>
            <a:r>
              <a:rPr lang="pt-BR" dirty="0" err="1" smtClean="0">
                <a:latin typeface="Calibri" charset="0"/>
                <a:ea typeface="MS PGothic" charset="0"/>
              </a:rPr>
              <a:t>los</a:t>
            </a:r>
            <a:r>
              <a:rPr lang="pt-BR" dirty="0" smtClean="0">
                <a:latin typeface="Calibri" charset="0"/>
                <a:ea typeface="MS PGothic" charset="0"/>
              </a:rPr>
              <a:t> tumores </a:t>
            </a:r>
            <a:r>
              <a:rPr lang="pt-BR" dirty="0" err="1" smtClean="0">
                <a:latin typeface="Calibri" charset="0"/>
                <a:ea typeface="MS PGothic" charset="0"/>
              </a:rPr>
              <a:t>adc</a:t>
            </a:r>
            <a:r>
              <a:rPr lang="pt-BR" dirty="0" smtClean="0">
                <a:latin typeface="Calibri" charset="0"/>
                <a:ea typeface="MS PGothic" charset="0"/>
              </a:rPr>
              <a:t> que </a:t>
            </a:r>
            <a:r>
              <a:rPr lang="pt-BR" dirty="0" err="1" smtClean="0">
                <a:latin typeface="Calibri" charset="0"/>
                <a:ea typeface="MS PGothic" charset="0"/>
              </a:rPr>
              <a:t>coexpresan</a:t>
            </a:r>
            <a:r>
              <a:rPr lang="pt-BR" dirty="0" smtClean="0">
                <a:latin typeface="Calibri" charset="0"/>
                <a:ea typeface="MS PGothic" charset="0"/>
              </a:rPr>
              <a:t> ttf1 </a:t>
            </a:r>
            <a:r>
              <a:rPr lang="pt-BR" dirty="0" err="1" smtClean="0">
                <a:latin typeface="Calibri" charset="0"/>
                <a:ea typeface="MS PGothic" charset="0"/>
              </a:rPr>
              <a:t>y</a:t>
            </a:r>
            <a:r>
              <a:rPr lang="pt-BR" dirty="0" smtClean="0">
                <a:latin typeface="Calibri" charset="0"/>
                <a:ea typeface="MS PGothic" charset="0"/>
              </a:rPr>
              <a:t> p63 de </a:t>
            </a:r>
            <a:r>
              <a:rPr lang="pt-BR" dirty="0" err="1" smtClean="0">
                <a:latin typeface="Calibri" charset="0"/>
                <a:ea typeface="MS PGothic" charset="0"/>
              </a:rPr>
              <a:t>reordenamiento</a:t>
            </a:r>
            <a:r>
              <a:rPr lang="pt-BR" dirty="0" smtClean="0">
                <a:latin typeface="Calibri" charset="0"/>
                <a:ea typeface="MS PGothic" charset="0"/>
              </a:rPr>
              <a:t> </a:t>
            </a:r>
            <a:r>
              <a:rPr lang="pt-BR" dirty="0" err="1" smtClean="0">
                <a:latin typeface="Calibri" charset="0"/>
                <a:ea typeface="MS PGothic" charset="0"/>
              </a:rPr>
              <a:t>alk</a:t>
            </a:r>
            <a:r>
              <a:rPr lang="pt-BR" dirty="0" smtClean="0">
                <a:latin typeface="Calibri" charset="0"/>
                <a:ea typeface="MS PGothic" charset="0"/>
              </a:rPr>
              <a:t> </a:t>
            </a:r>
            <a:r>
              <a:rPr lang="pt-BR" dirty="0" err="1" smtClean="0">
                <a:latin typeface="Calibri" charset="0"/>
                <a:ea typeface="MS PGothic" charset="0"/>
              </a:rPr>
              <a:t>eml</a:t>
            </a:r>
            <a:endParaRPr lang="pt-BR" dirty="0" smtClean="0">
              <a:latin typeface="Calibri" charset="0"/>
              <a:ea typeface="MS PGothic" charset="0"/>
            </a:endParaRPr>
          </a:p>
          <a:p>
            <a:endParaRPr lang="pt-BR" dirty="0">
              <a:latin typeface="Calibri" charset="0"/>
              <a:ea typeface="MS PGothic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EF1221D-5BEE-684A-BE1F-191899D343BA}" type="slidenum">
              <a:rPr lang="en-US" sz="1200">
                <a:latin typeface="Times New Roman" charset="0"/>
                <a:cs typeface="Arial" charset="0"/>
              </a:rPr>
              <a:pPr/>
              <a:t>23</a:t>
            </a:fld>
            <a:endParaRPr lang="en-US" sz="120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Fenotipo</a:t>
            </a:r>
            <a:r>
              <a:rPr lang="es-CL" baseline="0" dirty="0" smtClean="0"/>
              <a:t> diferente a ADC pulmonar clásico (variantes poco frecuentes)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5E5E-6E83-3B4B-BEF2-9B6DAC0EE6B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29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>
                <a:latin typeface="Calibri" charset="0"/>
                <a:ea typeface="MS PGothic" charset="0"/>
              </a:rPr>
              <a:t>Recomendación: historia clinica y petr</a:t>
            </a:r>
          </a:p>
        </p:txBody>
      </p:sp>
      <p:sp>
        <p:nvSpPr>
          <p:cNvPr id="1208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291EAC7-ED91-0E4C-8B7F-0C55503554F1}" type="slidenum">
              <a:rPr lang="es-CL" sz="1200">
                <a:cs typeface="Arial" charset="0"/>
              </a:rPr>
              <a:pPr eaLnBrk="1" hangingPunct="1"/>
              <a:t>25</a:t>
            </a:fld>
            <a:endParaRPr lang="es-CL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err="1">
                <a:latin typeface="Calibri" charset="0"/>
                <a:ea typeface="MS PGothic" charset="0"/>
              </a:rPr>
              <a:t>Ningun</a:t>
            </a:r>
            <a:r>
              <a:rPr lang="es-ES" dirty="0">
                <a:latin typeface="Calibri" charset="0"/>
                <a:ea typeface="MS PGothic" charset="0"/>
              </a:rPr>
              <a:t> anillo de sello </a:t>
            </a:r>
            <a:r>
              <a:rPr lang="es-ES" dirty="0" smtClean="0">
                <a:latin typeface="Calibri" charset="0"/>
                <a:ea typeface="MS PGothic" charset="0"/>
              </a:rPr>
              <a:t>pulmonar es </a:t>
            </a:r>
            <a:r>
              <a:rPr lang="es-ES" dirty="0">
                <a:latin typeface="Calibri" charset="0"/>
                <a:ea typeface="MS PGothic" charset="0"/>
              </a:rPr>
              <a:t>cdx2 positivo</a:t>
            </a:r>
          </a:p>
        </p:txBody>
      </p:sp>
      <p:sp>
        <p:nvSpPr>
          <p:cNvPr id="1228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D6D521F-77D9-0245-9704-967F04F4232B}" type="slidenum">
              <a:rPr lang="es-CL" sz="1200">
                <a:cs typeface="Arial" charset="0"/>
              </a:rPr>
              <a:pPr eaLnBrk="1" hangingPunct="1"/>
              <a:t>26</a:t>
            </a:fld>
            <a:endParaRPr lang="es-CL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4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5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Patología pulmonar neoplásica</a:t>
            </a:r>
            <a:br>
              <a:rPr lang="es-ES" dirty="0" smtClean="0"/>
            </a:br>
            <a:r>
              <a:rPr lang="es-ES" dirty="0" smtClean="0"/>
              <a:t>Casos clínicos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Anatomía Patológica</a:t>
            </a:r>
          </a:p>
          <a:p>
            <a:r>
              <a:rPr lang="es-ES" dirty="0" smtClean="0"/>
              <a:t>HCUCH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17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667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74638"/>
            <a:ext cx="68262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dirty="0" smtClean="0">
                <a:ea typeface="ＭＳ Ｐゴシック" panose="020B0600070205080204" pitchFamily="34" charset="-128"/>
              </a:rPr>
              <a:t>Tumor carcinoide</a:t>
            </a:r>
          </a:p>
        </p:txBody>
      </p:sp>
    </p:spTree>
    <p:extLst>
      <p:ext uri="{BB962C8B-B14F-4D97-AF65-F5344CB8AC3E}">
        <p14:creationId xmlns:p14="http://schemas.microsoft.com/office/powerpoint/2010/main" val="41629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667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Inmunohistoquímica</a:t>
            </a:r>
          </a:p>
        </p:txBody>
      </p:sp>
    </p:spTree>
    <p:extLst>
      <p:ext uri="{BB962C8B-B14F-4D97-AF65-F5344CB8AC3E}">
        <p14:creationId xmlns:p14="http://schemas.microsoft.com/office/powerpoint/2010/main" val="7904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Adenocarcinoma</a:t>
            </a:r>
          </a:p>
        </p:txBody>
      </p:sp>
      <p:pic>
        <p:nvPicPr>
          <p:cNvPr id="62467" name="Picture 8" descr="aden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r="2045" b="13054"/>
          <a:stretch>
            <a:fillRect/>
          </a:stretch>
        </p:blipFill>
        <p:spPr>
          <a:xfrm>
            <a:off x="5038725" y="1773238"/>
            <a:ext cx="4105275" cy="3527425"/>
          </a:xfrm>
          <a:noFill/>
        </p:spPr>
      </p:pic>
      <p:pic>
        <p:nvPicPr>
          <p:cNvPr id="62468" name="Picture 4" descr="ad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r="21310" b="14529"/>
          <a:stretch>
            <a:fillRect/>
          </a:stretch>
        </p:blipFill>
        <p:spPr bwMode="auto">
          <a:xfrm>
            <a:off x="468313" y="1773238"/>
            <a:ext cx="4175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0645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9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04888"/>
            <a:ext cx="6667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47725"/>
            <a:ext cx="66675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 descr="getpic-im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484313"/>
            <a:ext cx="53101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843378" y="274638"/>
            <a:ext cx="7386221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sz="3600" dirty="0" smtClean="0">
                <a:ea typeface="ＭＳ Ｐゴシック" panose="020B0600070205080204" pitchFamily="34" charset="-128"/>
              </a:rPr>
              <a:t>Adenocarcinoma </a:t>
            </a:r>
            <a:r>
              <a:rPr lang="es-ES" altLang="es-CL" sz="3600" dirty="0" err="1" smtClean="0">
                <a:ea typeface="ＭＳ Ｐゴシック" panose="020B0600070205080204" pitchFamily="34" charset="-128"/>
              </a:rPr>
              <a:t>patron</a:t>
            </a:r>
            <a:r>
              <a:rPr lang="es-ES" altLang="es-CL" sz="3600" dirty="0" smtClean="0">
                <a:ea typeface="ＭＳ Ｐゴシック" panose="020B0600070205080204" pitchFamily="34" charset="-128"/>
              </a:rPr>
              <a:t> </a:t>
            </a:r>
            <a:r>
              <a:rPr lang="es-ES" altLang="es-CL" sz="3600" dirty="0" err="1" smtClean="0">
                <a:ea typeface="ＭＳ Ｐゴシック" panose="020B0600070205080204" pitchFamily="34" charset="-128"/>
              </a:rPr>
              <a:t>lepidico</a:t>
            </a:r>
            <a:endParaRPr lang="es-ES" altLang="es-CL" sz="36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5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LUNG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29612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47725"/>
            <a:ext cx="66675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CL" sz="4000" dirty="0" smtClean="0">
                <a:latin typeface="Calibri" charset="0"/>
                <a:ea typeface="MS PGothic" charset="0"/>
              </a:rPr>
              <a:t>CARCINOMAS RESECADOS</a:t>
            </a:r>
            <a:endParaRPr lang="es-CL" sz="4000" dirty="0">
              <a:latin typeface="Calibri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s-ES" dirty="0" smtClean="0"/>
              <a:t>Precisión de Tipo Histológico.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Factores Pronósticos Histológicos.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Grado Histológico</a:t>
            </a:r>
          </a:p>
          <a:p>
            <a:pPr>
              <a:buFont typeface="Wingdings" charset="2"/>
              <a:buChar char="Ø"/>
            </a:pPr>
            <a:r>
              <a:rPr lang="es-ES" dirty="0" err="1" smtClean="0"/>
              <a:t>Permeaciones</a:t>
            </a:r>
            <a:r>
              <a:rPr lang="es-ES" dirty="0" smtClean="0"/>
              <a:t> vasculares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Nidos tumorales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Fenotipos de mal y buen pronóstico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68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getpic-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95250"/>
            <a:ext cx="65627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Importancia </a:t>
            </a:r>
            <a:r>
              <a:rPr lang="es-ES" dirty="0" err="1" smtClean="0"/>
              <a:t>Pronóstica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ADC in situ y MIA</a:t>
            </a:r>
          </a:p>
          <a:p>
            <a:pPr marL="0" indent="0">
              <a:buFontTx/>
              <a:buNone/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ADC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Predomiantemente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lepídico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LCNC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Ckit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positivo</a:t>
            </a:r>
          </a:p>
          <a:p>
            <a:pPr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LC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cell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LC Fenotipo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Rabdoide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SQ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Basaloide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Carcinoma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Sarcomatoide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ADC Score 5/6 en estadios precoces.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27157" y="4714042"/>
            <a:ext cx="330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Mal pronóstico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49406" y="3160450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B0F0"/>
                </a:solidFill>
              </a:rPr>
              <a:t>Mejor pronóstico</a:t>
            </a:r>
            <a:endParaRPr lang="es-C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Escenario 1</a:t>
            </a:r>
          </a:p>
        </p:txBody>
      </p:sp>
      <p:pic>
        <p:nvPicPr>
          <p:cNvPr id="115715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2133600"/>
            <a:ext cx="4495800" cy="3382963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4" name="Marcador de contenido 4"/>
          <p:cNvSpPr>
            <a:spLocks noGrp="1"/>
          </p:cNvSpPr>
          <p:nvPr>
            <p:ph sz="half" idx="2"/>
          </p:nvPr>
        </p:nvSpPr>
        <p:spPr>
          <a:xfrm>
            <a:off x="4854575" y="2325949"/>
            <a:ext cx="4038600" cy="398277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dirty="0">
                <a:latin typeface="Calibri" charset="0"/>
                <a:ea typeface="MS PGothic" charset="0"/>
              </a:rPr>
              <a:t>Frecuencia 40% </a:t>
            </a:r>
          </a:p>
          <a:p>
            <a:r>
              <a:rPr lang="es-ES" dirty="0">
                <a:latin typeface="Calibri" charset="0"/>
                <a:ea typeface="MS PGothic" charset="0"/>
              </a:rPr>
              <a:t>Clínico y radiológica historia de masa pulmonar compatible con primario</a:t>
            </a:r>
          </a:p>
          <a:p>
            <a:r>
              <a:rPr lang="es-ES" dirty="0">
                <a:latin typeface="Calibri" charset="0"/>
                <a:ea typeface="MS PGothic" charset="0"/>
              </a:rPr>
              <a:t>No hacer </a:t>
            </a:r>
            <a:r>
              <a:rPr lang="es-ES" dirty="0" err="1">
                <a:latin typeface="Calibri" charset="0"/>
                <a:ea typeface="MS PGothic" charset="0"/>
              </a:rPr>
              <a:t>inmunohistoquímica</a:t>
            </a:r>
            <a:endParaRPr lang="es-E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Escenario 2</a:t>
            </a:r>
          </a:p>
        </p:txBody>
      </p:sp>
      <p:pic>
        <p:nvPicPr>
          <p:cNvPr id="116738" name="Picture 4" descr="S09-57567 NSCLC favor adenoca X20 1.jpg"/>
          <p:cNvPicPr preferRelativeResize="0"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2053431"/>
            <a:ext cx="2962275" cy="3895725"/>
          </a:xfr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39" name="Marcador de contenido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Frecuencia 20-30%</a:t>
            </a:r>
          </a:p>
          <a:p>
            <a:pPr>
              <a:buFont typeface="Arial" charset="0"/>
              <a:buNone/>
            </a:pPr>
            <a:endParaRPr lang="es-ES">
              <a:latin typeface="Calibri" charset="0"/>
              <a:ea typeface="MS PGothic" charset="0"/>
            </a:endParaRPr>
          </a:p>
          <a:p>
            <a:r>
              <a:rPr lang="es-ES">
                <a:latin typeface="Calibri" charset="0"/>
                <a:ea typeface="MS PGothic" charset="0"/>
              </a:rPr>
              <a:t>Clínica y radiología compatibles con primario</a:t>
            </a:r>
          </a:p>
          <a:p>
            <a:pPr>
              <a:buFont typeface="Arial" charset="0"/>
              <a:buNone/>
            </a:pPr>
            <a:endParaRPr lang="es-ES">
              <a:latin typeface="Calibri" charset="0"/>
              <a:ea typeface="MS PGothic" charset="0"/>
            </a:endParaRPr>
          </a:p>
          <a:p>
            <a:r>
              <a:rPr lang="es-ES">
                <a:latin typeface="Calibri" charset="0"/>
                <a:ea typeface="MS PGothic" charset="0"/>
              </a:rPr>
              <a:t>Histología pobremente diferenciada</a:t>
            </a:r>
          </a:p>
          <a:p>
            <a:endParaRPr lang="es-E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 descr="S09-57567 NSCLC favor adenoca TTF1 X20 1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960813" cy="45354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2" name="Picture 4" descr="S09-57567 NSCLC favor adenoca p63 X201.jpg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887787" cy="45354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45312" y="6324600"/>
            <a:ext cx="563939" cy="369332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dk1"/>
                </a:solidFill>
                <a:latin typeface="Tahoma" pitchFamily="34" charset="0"/>
                <a:ea typeface="+mn-ea"/>
                <a:cs typeface="Tahoma" pitchFamily="34" charset="0"/>
              </a:rPr>
              <a:t>P63</a:t>
            </a:r>
            <a:endParaRPr lang="en-US" dirty="0">
              <a:solidFill>
                <a:schemeClr val="dk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08363" y="6324600"/>
            <a:ext cx="968375" cy="46196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dk1"/>
                </a:solidFill>
                <a:latin typeface="Tahoma" pitchFamily="34" charset="0"/>
                <a:ea typeface="+mn-ea"/>
                <a:cs typeface="Tahoma" pitchFamily="34" charset="0"/>
              </a:rPr>
              <a:t>TTF-1</a:t>
            </a:r>
          </a:p>
        </p:txBody>
      </p:sp>
      <p:sp>
        <p:nvSpPr>
          <p:cNvPr id="117765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715963"/>
          </a:xfr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Tahoma" charset="0"/>
                <a:ea typeface="MS PGothic" charset="0"/>
                <a:cs typeface="Tahoma" charset="0"/>
              </a:rPr>
              <a:t>NSCLC – FAVORECE ADENOCARCINOMA</a:t>
            </a:r>
          </a:p>
        </p:txBody>
      </p:sp>
      <p:sp>
        <p:nvSpPr>
          <p:cNvPr id="117766" name="Marcador de contenido 1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884612" cy="4492625"/>
          </a:xfrm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  <a:ea typeface="MS PGothic" charset="0"/>
            </a:endParaRPr>
          </a:p>
        </p:txBody>
      </p:sp>
      <p:sp>
        <p:nvSpPr>
          <p:cNvPr id="117767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62000" y="762000"/>
            <a:ext cx="6347714" cy="132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mtClean="0">
                <a:latin typeface="Calibri" charset="0"/>
                <a:ea typeface="MS PGothic" charset="0"/>
              </a:rPr>
              <a:t>Escenario 3</a:t>
            </a:r>
            <a:endParaRPr lang="es-ES">
              <a:latin typeface="Calibri" charset="0"/>
              <a:ea typeface="MS PGothic" charset="0"/>
            </a:endParaRPr>
          </a:p>
        </p:txBody>
      </p:sp>
      <p:pic>
        <p:nvPicPr>
          <p:cNvPr id="6" name="Picture 4" descr="C:\Users\cristina\Desktop\Mayo Clinic Pathology\Kristina\adenocarcinoma\enteric\Image_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32" y="2312989"/>
            <a:ext cx="4686300" cy="35290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12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Escenario 3</a:t>
            </a:r>
          </a:p>
        </p:txBody>
      </p:sp>
      <p:sp>
        <p:nvSpPr>
          <p:cNvPr id="119810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>
                <a:latin typeface="Calibri" charset="0"/>
                <a:ea typeface="MS PGothic" charset="0"/>
              </a:rPr>
              <a:t>Tipo intestinal</a:t>
            </a:r>
          </a:p>
          <a:p>
            <a:r>
              <a:rPr lang="es-ES" dirty="0">
                <a:latin typeface="Calibri" charset="0"/>
                <a:ea typeface="MS PGothic" charset="0"/>
              </a:rPr>
              <a:t>Recomendación: </a:t>
            </a:r>
          </a:p>
          <a:p>
            <a:pPr>
              <a:buFont typeface="Arial" charset="0"/>
              <a:buNone/>
            </a:pPr>
            <a:r>
              <a:rPr lang="es-ES" dirty="0">
                <a:latin typeface="Calibri" charset="0"/>
                <a:ea typeface="MS PGothic" charset="0"/>
              </a:rPr>
              <a:t>Obtener información clínica y </a:t>
            </a:r>
            <a:r>
              <a:rPr lang="es-ES" dirty="0" smtClean="0">
                <a:latin typeface="Calibri" charset="0"/>
                <a:ea typeface="MS PGothic" charset="0"/>
              </a:rPr>
              <a:t>PET</a:t>
            </a:r>
            <a:endParaRPr lang="es-ES" dirty="0">
              <a:latin typeface="Calibri" charset="0"/>
              <a:ea typeface="MS PGothic" charset="0"/>
            </a:endParaRPr>
          </a:p>
        </p:txBody>
      </p:sp>
      <p:sp>
        <p:nvSpPr>
          <p:cNvPr id="119811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Frecuencia 10%</a:t>
            </a:r>
          </a:p>
          <a:p>
            <a:r>
              <a:rPr lang="es-ES">
                <a:latin typeface="Calibri" charset="0"/>
                <a:ea typeface="MS PGothic" charset="0"/>
              </a:rPr>
              <a:t>Clínica y radiología compatibles con primario</a:t>
            </a:r>
          </a:p>
          <a:p>
            <a:r>
              <a:rPr lang="es-ES">
                <a:latin typeface="Calibri" charset="0"/>
                <a:ea typeface="MS PGothic" charset="0"/>
              </a:rPr>
              <a:t>Morfología inusual.</a:t>
            </a:r>
          </a:p>
          <a:p>
            <a:r>
              <a:rPr lang="es-ES">
                <a:latin typeface="Calibri" charset="0"/>
                <a:ea typeface="MS PGothic" charset="0"/>
              </a:rPr>
              <a:t>IHQ: - CDX2 +++</a:t>
            </a:r>
          </a:p>
          <a:p>
            <a:pPr>
              <a:buFont typeface="Arial" charset="0"/>
              <a:buNone/>
            </a:pPr>
            <a:r>
              <a:rPr lang="es-ES">
                <a:latin typeface="Calibri" charset="0"/>
                <a:ea typeface="MS PGothic" charset="0"/>
              </a:rPr>
              <a:t>              - CK20 +++</a:t>
            </a:r>
          </a:p>
          <a:p>
            <a:pPr>
              <a:buFont typeface="Arial" charset="0"/>
              <a:buNone/>
            </a:pPr>
            <a:r>
              <a:rPr lang="es-ES">
                <a:latin typeface="Calibri" charset="0"/>
                <a:ea typeface="MS PGothic" charset="0"/>
              </a:rPr>
              <a:t>              - CK7   +++</a:t>
            </a:r>
          </a:p>
          <a:p>
            <a:pPr>
              <a:buFont typeface="Arial" charset="0"/>
              <a:buNone/>
            </a:pPr>
            <a:r>
              <a:rPr lang="es-ES">
                <a:latin typeface="Calibri" charset="0"/>
                <a:ea typeface="MS PGothic" charset="0"/>
              </a:rPr>
              <a:t>              - Napsina y TTF-1 -</a:t>
            </a:r>
          </a:p>
        </p:txBody>
      </p:sp>
    </p:spTree>
    <p:extLst>
      <p:ext uri="{BB962C8B-B14F-4D97-AF65-F5344CB8AC3E}">
        <p14:creationId xmlns:p14="http://schemas.microsoft.com/office/powerpoint/2010/main" val="15334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Escenario 4</a:t>
            </a:r>
          </a:p>
        </p:txBody>
      </p:sp>
      <p:sp>
        <p:nvSpPr>
          <p:cNvPr id="121858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Anillo de sello</a:t>
            </a:r>
          </a:p>
        </p:txBody>
      </p:sp>
      <p:sp>
        <p:nvSpPr>
          <p:cNvPr id="121859" name="Marcador de contenido 3"/>
          <p:cNvSpPr>
            <a:spLocks noGrp="1"/>
          </p:cNvSpPr>
          <p:nvPr>
            <p:ph sz="half" idx="2"/>
          </p:nvPr>
        </p:nvSpPr>
        <p:spPr>
          <a:xfrm>
            <a:off x="5070475" y="1600200"/>
            <a:ext cx="4038600" cy="4525963"/>
          </a:xfrm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Frecuencia 10-20%</a:t>
            </a:r>
          </a:p>
          <a:p>
            <a:r>
              <a:rPr lang="es-ES">
                <a:latin typeface="Calibri" charset="0"/>
                <a:ea typeface="MS PGothic" charset="0"/>
              </a:rPr>
              <a:t>Clínica dudosa de primario pulmonar </a:t>
            </a:r>
          </a:p>
          <a:p>
            <a:r>
              <a:rPr lang="es-ES">
                <a:latin typeface="Calibri" charset="0"/>
                <a:ea typeface="MS PGothic" charset="0"/>
              </a:rPr>
              <a:t>CDX2: Negativo</a:t>
            </a:r>
          </a:p>
          <a:p>
            <a:r>
              <a:rPr lang="es-ES">
                <a:latin typeface="Calibri" charset="0"/>
                <a:ea typeface="MS PGothic" charset="0"/>
              </a:rPr>
              <a:t>TTF-1:Positivo</a:t>
            </a:r>
          </a:p>
          <a:p>
            <a:r>
              <a:rPr lang="es-ES">
                <a:latin typeface="Calibri" charset="0"/>
                <a:ea typeface="MS PGothic" charset="0"/>
              </a:rPr>
              <a:t>Entonces primario pulmonar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51573"/>
            <a:ext cx="4355073" cy="327939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Escenario 5</a:t>
            </a:r>
          </a:p>
        </p:txBody>
      </p:sp>
      <p:sp>
        <p:nvSpPr>
          <p:cNvPr id="123906" name="Marcador de contenido 3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Historia de masa pancreática</a:t>
            </a:r>
          </a:p>
          <a:p>
            <a:r>
              <a:rPr lang="es-ES">
                <a:latin typeface="Calibri" charset="0"/>
                <a:ea typeface="MS PGothic" charset="0"/>
              </a:rPr>
              <a:t>TTF-1 Negativo</a:t>
            </a:r>
          </a:p>
          <a:p>
            <a:pPr>
              <a:buFont typeface="Arial" charset="0"/>
              <a:buNone/>
            </a:pPr>
            <a:endParaRPr lang="es-ES">
              <a:latin typeface="Calibri" charset="0"/>
              <a:ea typeface="MS PGothic" charset="0"/>
            </a:endParaRPr>
          </a:p>
          <a:p>
            <a:r>
              <a:rPr lang="es-ES">
                <a:latin typeface="Calibri" charset="0"/>
                <a:ea typeface="MS PGothic" charset="0"/>
              </a:rPr>
              <a:t>CDX-2 Positivo.</a:t>
            </a:r>
          </a:p>
          <a:p>
            <a:endParaRPr lang="es-ES">
              <a:latin typeface="Calibri" charset="0"/>
              <a:ea typeface="MS PGothic" charset="0"/>
            </a:endParaRPr>
          </a:p>
        </p:txBody>
      </p:sp>
      <p:pic>
        <p:nvPicPr>
          <p:cNvPr id="123907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08" y="2413462"/>
            <a:ext cx="4500563" cy="3375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S12-4176 pseudokeratinizing adca p40X20c1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2863"/>
            <a:ext cx="3490912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0" name="Picture 4" descr="S12-4176 pseudokeratinizing adca X401.jpg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45720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5" descr="S12-4176 pseudokeratinizing adca TTF1X20g1.jpg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863"/>
            <a:ext cx="34925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extBox 6"/>
          <p:cNvSpPr txBox="1">
            <a:spLocks noChangeArrowheads="1"/>
          </p:cNvSpPr>
          <p:nvPr/>
        </p:nvSpPr>
        <p:spPr bwMode="auto">
          <a:xfrm>
            <a:off x="3827463" y="6470650"/>
            <a:ext cx="1030287" cy="400050"/>
          </a:xfrm>
          <a:prstGeom prst="rect">
            <a:avLst/>
          </a:prstGeom>
          <a:solidFill>
            <a:srgbClr val="E9F5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00"/>
                </a:solidFill>
                <a:latin typeface="Tahoma" charset="0"/>
                <a:cs typeface="Tahoma" charset="0"/>
              </a:rPr>
              <a:t>TTF-1</a:t>
            </a:r>
          </a:p>
        </p:txBody>
      </p:sp>
      <p:sp>
        <p:nvSpPr>
          <p:cNvPr id="124933" name="TextBox 7"/>
          <p:cNvSpPr txBox="1">
            <a:spLocks noChangeArrowheads="1"/>
          </p:cNvSpPr>
          <p:nvPr/>
        </p:nvSpPr>
        <p:spPr bwMode="auto">
          <a:xfrm>
            <a:off x="7807325" y="6429375"/>
            <a:ext cx="693738" cy="400050"/>
          </a:xfrm>
          <a:prstGeom prst="rect">
            <a:avLst/>
          </a:prstGeom>
          <a:solidFill>
            <a:srgbClr val="E9F5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Tahoma" charset="0"/>
                <a:cs typeface="Tahoma" charset="0"/>
              </a:rPr>
              <a:t>p40</a:t>
            </a:r>
          </a:p>
        </p:txBody>
      </p:sp>
      <p:sp>
        <p:nvSpPr>
          <p:cNvPr id="12493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429375" cy="7143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Tahoma" charset="0"/>
                <a:ea typeface="MS PGothic" charset="0"/>
                <a:cs typeface="Tahoma" charset="0"/>
              </a:rPr>
              <a:t> ADENOCARCINOMA PSEUDOKERATINIZANTE</a:t>
            </a:r>
          </a:p>
        </p:txBody>
      </p:sp>
    </p:spTree>
    <p:extLst>
      <p:ext uri="{BB962C8B-B14F-4D97-AF65-F5344CB8AC3E}">
        <p14:creationId xmlns:p14="http://schemas.microsoft.com/office/powerpoint/2010/main" val="3716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Caso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50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getpic-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327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1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Hombre de 58 años.</a:t>
            </a:r>
          </a:p>
          <a:p>
            <a:r>
              <a:rPr lang="es-ES" dirty="0" smtClean="0"/>
              <a:t>Fumador 20 paquetes año.</a:t>
            </a:r>
          </a:p>
          <a:p>
            <a:r>
              <a:rPr lang="es-ES" dirty="0" smtClean="0"/>
              <a:t>Tos y pérdida de peso</a:t>
            </a:r>
          </a:p>
          <a:p>
            <a:r>
              <a:rPr lang="es-ES" dirty="0" smtClean="0"/>
              <a:t>TAC Tórax: Nódulo de lóbulo superior</a:t>
            </a:r>
          </a:p>
          <a:p>
            <a:r>
              <a:rPr lang="es-ES" dirty="0" smtClean="0"/>
              <a:t>Se realiza </a:t>
            </a:r>
            <a:r>
              <a:rPr lang="es-ES" dirty="0" err="1" smtClean="0"/>
              <a:t>Lobectomia</a:t>
            </a:r>
            <a:r>
              <a:rPr lang="es-ES" dirty="0" smtClean="0"/>
              <a:t> </a:t>
            </a:r>
            <a:r>
              <a:rPr lang="es-ES" dirty="0" smtClean="0"/>
              <a:t>superior </a:t>
            </a:r>
            <a:r>
              <a:rPr lang="es-ES" dirty="0" smtClean="0"/>
              <a:t>con </a:t>
            </a:r>
            <a:r>
              <a:rPr lang="es-ES" dirty="0" smtClean="0"/>
              <a:t>margen </a:t>
            </a:r>
            <a:r>
              <a:rPr lang="es-ES" dirty="0" smtClean="0"/>
              <a:t>bronquial positivo. Ganglios hilares </a:t>
            </a:r>
            <a:r>
              <a:rPr lang="es-ES" dirty="0" err="1" smtClean="0"/>
              <a:t>metastásicos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47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1 Imagen" descr="image297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2" y="668633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1 Imagen" descr="image302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1 Imagen" descr="image298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98078" y="6363029"/>
            <a:ext cx="194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KER AE1/AE3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1 Imagen" descr="image295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31800"/>
            <a:ext cx="8124825" cy="60928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536987" y="6126438"/>
            <a:ext cx="15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00"/>
                </a:solidFill>
              </a:rPr>
              <a:t>Sinaptofisina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1 Imagen" descr="image299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109752" y="6425289"/>
            <a:ext cx="14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TTF-1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Carcinoma Neuroendocrino de Alto Grado (SCC) Combinado.</a:t>
            </a:r>
          </a:p>
        </p:txBody>
      </p:sp>
    </p:spTree>
    <p:extLst>
      <p:ext uri="{BB962C8B-B14F-4D97-AF65-F5344CB8AC3E}">
        <p14:creationId xmlns:p14="http://schemas.microsoft.com/office/powerpoint/2010/main" val="6530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49154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charset="0"/>
              <a:ea typeface="MS PGothic" charset="0"/>
            </a:endParaRPr>
          </a:p>
          <a:p>
            <a:r>
              <a:rPr lang="es-ES">
                <a:latin typeface="Calibri" charset="0"/>
                <a:ea typeface="MS PGothic" charset="0"/>
              </a:rPr>
              <a:t>No hay diferencias en sobrevida entre puros y combinados SCLC</a:t>
            </a:r>
          </a:p>
          <a:p>
            <a:r>
              <a:rPr lang="es-ES">
                <a:latin typeface="Calibri" charset="0"/>
                <a:ea typeface="MS PGothic" charset="0"/>
              </a:rPr>
              <a:t>Los tumores combinados fueron de mayor tamaño y en pacientes más jóvenes.</a:t>
            </a:r>
          </a:p>
          <a:p>
            <a:r>
              <a:rPr lang="es-ES">
                <a:latin typeface="Calibri" charset="0"/>
                <a:ea typeface="MS PGothic" charset="0"/>
              </a:rPr>
              <a:t>No diferencias estadísticamente significativas  en OS y RFS entre los grupos. ( 62% vs 58.8%) 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4782"/>
            <a:ext cx="5775325" cy="189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rgbClr val="2F4D7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92150"/>
            <a:ext cx="5537200" cy="35639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2F4D71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Caso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8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Hombre Fumador de 73 años</a:t>
            </a:r>
          </a:p>
          <a:p>
            <a:r>
              <a:rPr lang="es-ES" dirty="0" smtClean="0"/>
              <a:t>Tumor en Lóbulo superior izquierdo de 3,4 x 3,2 cm.</a:t>
            </a:r>
          </a:p>
          <a:p>
            <a:r>
              <a:rPr lang="es-ES" dirty="0" smtClean="0"/>
              <a:t>Lobectomía con </a:t>
            </a:r>
            <a:r>
              <a:rPr lang="es-ES" dirty="0" err="1" smtClean="0"/>
              <a:t>linfadenectomia</a:t>
            </a:r>
            <a:r>
              <a:rPr lang="es-ES" dirty="0" smtClean="0"/>
              <a:t> T2a N0 M0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(ESTADIO I)</a:t>
            </a:r>
          </a:p>
          <a:p>
            <a:r>
              <a:rPr lang="es-ES" dirty="0" smtClean="0"/>
              <a:t> PL1 ( Compromiso de pleura visceral 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6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6327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AMBA0081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" y="-124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MBA008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96631" y="684866"/>
            <a:ext cx="8684891" cy="5566094"/>
          </a:xfrm>
        </p:spPr>
      </p:pic>
    </p:spTree>
    <p:extLst>
      <p:ext uri="{BB962C8B-B14F-4D97-AF65-F5344CB8AC3E}">
        <p14:creationId xmlns:p14="http://schemas.microsoft.com/office/powerpoint/2010/main" val="42601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MBA008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44006"/>
            <a:ext cx="3086100" cy="2314575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AMBA00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600201"/>
            <a:ext cx="422965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8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44006"/>
            <a:ext cx="3086100" cy="2314575"/>
          </a:xfrm>
        </p:spPr>
      </p:pic>
      <p:pic>
        <p:nvPicPr>
          <p:cNvPr id="11" name="Marcador de contenido 10" descr="AMBA008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839244"/>
            <a:ext cx="3095625" cy="2324100"/>
          </a:xfrm>
        </p:spPr>
      </p:pic>
      <p:sp>
        <p:nvSpPr>
          <p:cNvPr id="12" name="CuadroTexto 11"/>
          <p:cNvSpPr txBox="1"/>
          <p:nvPr/>
        </p:nvSpPr>
        <p:spPr>
          <a:xfrm>
            <a:off x="3175105" y="5752877"/>
            <a:ext cx="11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TTF-1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761114" y="5752877"/>
            <a:ext cx="179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SINAPTOFISINA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1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Carcinoma Neuroendocrino de células Grandes Combinado con ADC. (70-30%)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Morfología Neuroendocrina e IHQ compatible.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LCNEC empeora pronóstico en estadios precoces .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32% de sobrevida a 5 años Estadio I vs 60% Estadio IA-IB en ADC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Expresión de CD117 en LCNEC confiere peor pronóstico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3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Caso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0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3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Hombre de 35 años</a:t>
            </a:r>
          </a:p>
          <a:p>
            <a:r>
              <a:rPr lang="es-ES" dirty="0" smtClean="0"/>
              <a:t>No Fumador</a:t>
            </a:r>
          </a:p>
          <a:p>
            <a:r>
              <a:rPr lang="es-ES" dirty="0" smtClean="0"/>
              <a:t>Masa de 12 cm en lóbulo superior.</a:t>
            </a:r>
          </a:p>
          <a:p>
            <a:r>
              <a:rPr lang="es-ES" dirty="0" smtClean="0"/>
              <a:t>Adherido a pericardio.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45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2" descr="AMBA000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44006"/>
            <a:ext cx="3086100" cy="2314575"/>
          </a:xfrm>
        </p:spPr>
      </p:pic>
      <p:pic>
        <p:nvPicPr>
          <p:cNvPr id="7" name="1 Image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 bwMode="auto">
          <a:xfrm>
            <a:off x="314279" y="1622822"/>
            <a:ext cx="4038600" cy="450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1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62956"/>
            <a:ext cx="5162550" cy="3876675"/>
          </a:xfrm>
        </p:spPr>
      </p:pic>
    </p:spTree>
    <p:extLst>
      <p:ext uri="{BB962C8B-B14F-4D97-AF65-F5344CB8AC3E}">
        <p14:creationId xmlns:p14="http://schemas.microsoft.com/office/powerpoint/2010/main" val="21125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62956"/>
            <a:ext cx="5162550" cy="3876675"/>
          </a:xfrm>
        </p:spPr>
      </p:pic>
    </p:spTree>
    <p:extLst>
      <p:ext uri="{BB962C8B-B14F-4D97-AF65-F5344CB8AC3E}">
        <p14:creationId xmlns:p14="http://schemas.microsoft.com/office/powerpoint/2010/main" val="37936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62956"/>
            <a:ext cx="5162550" cy="3876675"/>
          </a:xfrm>
        </p:spPr>
      </p:pic>
    </p:spTree>
    <p:extLst>
      <p:ext uri="{BB962C8B-B14F-4D97-AF65-F5344CB8AC3E}">
        <p14:creationId xmlns:p14="http://schemas.microsoft.com/office/powerpoint/2010/main" val="3934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62956"/>
            <a:ext cx="5162550" cy="3876675"/>
          </a:xfrm>
        </p:spPr>
      </p:pic>
    </p:spTree>
    <p:extLst>
      <p:ext uri="{BB962C8B-B14F-4D97-AF65-F5344CB8AC3E}">
        <p14:creationId xmlns:p14="http://schemas.microsoft.com/office/powerpoint/2010/main" val="5425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62956"/>
            <a:ext cx="5162550" cy="3876675"/>
          </a:xfrm>
        </p:spPr>
      </p:pic>
    </p:spTree>
    <p:extLst>
      <p:ext uri="{BB962C8B-B14F-4D97-AF65-F5344CB8AC3E}">
        <p14:creationId xmlns:p14="http://schemas.microsoft.com/office/powerpoint/2010/main" val="17202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 descr="AMBA00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62956"/>
            <a:ext cx="5162550" cy="3876675"/>
          </a:xfrm>
        </p:spPr>
      </p:pic>
    </p:spTree>
    <p:extLst>
      <p:ext uri="{BB962C8B-B14F-4D97-AF65-F5344CB8AC3E}">
        <p14:creationId xmlns:p14="http://schemas.microsoft.com/office/powerpoint/2010/main" val="4712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62956"/>
            <a:ext cx="5162550" cy="3876675"/>
          </a:xfrm>
        </p:spPr>
      </p:pic>
    </p:spTree>
    <p:extLst>
      <p:ext uri="{BB962C8B-B14F-4D97-AF65-F5344CB8AC3E}">
        <p14:creationId xmlns:p14="http://schemas.microsoft.com/office/powerpoint/2010/main" val="9062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AMBA003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44006"/>
            <a:ext cx="3086100" cy="2314575"/>
          </a:xfrm>
        </p:spPr>
      </p:pic>
      <p:pic>
        <p:nvPicPr>
          <p:cNvPr id="7" name="Marcador de contenido 6" descr="AMBA003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839244"/>
            <a:ext cx="3095625" cy="2324100"/>
          </a:xfrm>
        </p:spPr>
      </p:pic>
      <p:sp>
        <p:nvSpPr>
          <p:cNvPr id="8" name="CuadroTexto 7"/>
          <p:cNvSpPr txBox="1"/>
          <p:nvPr/>
        </p:nvSpPr>
        <p:spPr>
          <a:xfrm>
            <a:off x="3249817" y="5765328"/>
            <a:ext cx="109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TTF_1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61113" y="5765328"/>
            <a:ext cx="180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KER AE1/AE3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 descr="AMBA003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2839244"/>
            <a:ext cx="3095625" cy="2324100"/>
          </a:xfrm>
        </p:spPr>
      </p:pic>
      <p:pic>
        <p:nvPicPr>
          <p:cNvPr id="8" name="Marcador de contenido 7" descr="AMBA003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839244"/>
            <a:ext cx="3095625" cy="2324100"/>
          </a:xfrm>
        </p:spPr>
      </p:pic>
      <p:sp>
        <p:nvSpPr>
          <p:cNvPr id="9" name="CuadroTexto 8"/>
          <p:cNvSpPr txBox="1"/>
          <p:nvPr/>
        </p:nvSpPr>
        <p:spPr>
          <a:xfrm>
            <a:off x="2739309" y="5752875"/>
            <a:ext cx="1369654" cy="37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VIMENTINA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97689" y="5752875"/>
            <a:ext cx="139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CD34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s-ES" dirty="0" smtClean="0"/>
              <a:t>Carcinoma </a:t>
            </a:r>
            <a:r>
              <a:rPr lang="es-ES" dirty="0" err="1" smtClean="0"/>
              <a:t>Pleomorfico</a:t>
            </a:r>
            <a:r>
              <a:rPr lang="es-ES" dirty="0" smtClean="0"/>
              <a:t> ( Células </a:t>
            </a:r>
            <a:r>
              <a:rPr lang="es-ES" dirty="0"/>
              <a:t>G</a:t>
            </a:r>
            <a:r>
              <a:rPr lang="es-ES" dirty="0" smtClean="0"/>
              <a:t>igantes y de Células Fusadas)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2-3% en las series quirúrgicas.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Rara vez no se presentan juntos ambos patrones.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Relacionado con tabaco, asbesto o </a:t>
            </a:r>
            <a:r>
              <a:rPr lang="es-ES" dirty="0" err="1" smtClean="0"/>
              <a:t>inmunosupresiòn</a:t>
            </a:r>
            <a:r>
              <a:rPr lang="es-ES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Lugares inusuales de metástasis (</a:t>
            </a:r>
            <a:r>
              <a:rPr lang="es-ES" dirty="0" err="1" smtClean="0"/>
              <a:t>retroperitoneo</a:t>
            </a:r>
            <a:r>
              <a:rPr lang="es-ES" dirty="0" smtClean="0"/>
              <a:t> y tubo digestivo)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9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Carcinoma </a:t>
            </a:r>
            <a:r>
              <a:rPr lang="es-ES" dirty="0" err="1" smtClean="0"/>
              <a:t>Pleomórfico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s-ES" dirty="0" smtClean="0"/>
              <a:t>Se encuentra combinado frecuentemente con Célula Grande (43%) y </a:t>
            </a:r>
            <a:r>
              <a:rPr lang="es-ES" dirty="0"/>
              <a:t>ADC (31-72%) Ca Escamoso (26%</a:t>
            </a:r>
            <a:r>
              <a:rPr lang="es-ES" dirty="0" smtClean="0"/>
              <a:t>) los cuales deben reportarse.</a:t>
            </a:r>
          </a:p>
          <a:p>
            <a:pPr>
              <a:buFont typeface="Wingdings" charset="2"/>
              <a:buChar char="Ø"/>
            </a:pPr>
            <a:r>
              <a:rPr lang="es-ES" dirty="0" smtClean="0"/>
              <a:t>Expresan </a:t>
            </a:r>
            <a:r>
              <a:rPr lang="es-ES" dirty="0" err="1" smtClean="0"/>
              <a:t>Vimentina</a:t>
            </a:r>
            <a:r>
              <a:rPr lang="es-ES" dirty="0" smtClean="0"/>
              <a:t> y Fascina. La expresión de marcadores </a:t>
            </a:r>
            <a:r>
              <a:rPr lang="es-ES" dirty="0" err="1" smtClean="0"/>
              <a:t>inmunohistoquímico</a:t>
            </a:r>
            <a:r>
              <a:rPr lang="es-ES" dirty="0" smtClean="0"/>
              <a:t> de pulmón (P40, TTf-1 </a:t>
            </a:r>
            <a:r>
              <a:rPr lang="es-ES" dirty="0" err="1" smtClean="0"/>
              <a:t>Keratina</a:t>
            </a:r>
            <a:r>
              <a:rPr lang="es-ES" dirty="0" smtClean="0"/>
              <a:t> 7) son variables.</a:t>
            </a:r>
          </a:p>
        </p:txBody>
      </p:sp>
    </p:spTree>
    <p:extLst>
      <p:ext uri="{BB962C8B-B14F-4D97-AF65-F5344CB8AC3E}">
        <p14:creationId xmlns:p14="http://schemas.microsoft.com/office/powerpoint/2010/main" val="23865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Carcinoma </a:t>
            </a:r>
            <a:r>
              <a:rPr lang="es-ES" dirty="0" err="1"/>
              <a:t>Pleomórfico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Diagnóstico Diferencial:</a:t>
            </a:r>
          </a:p>
          <a:p>
            <a:pPr>
              <a:buFont typeface="Wingdings" charset="2"/>
              <a:buChar char="Ø"/>
            </a:pPr>
            <a:r>
              <a:rPr lang="es-ES" dirty="0"/>
              <a:t>Sarcomas(SS) </a:t>
            </a:r>
          </a:p>
          <a:p>
            <a:pPr>
              <a:buFont typeface="Wingdings" charset="2"/>
              <a:buChar char="Ø"/>
            </a:pPr>
            <a:r>
              <a:rPr lang="es-ES" dirty="0"/>
              <a:t>Melanoma</a:t>
            </a:r>
          </a:p>
          <a:p>
            <a:pPr>
              <a:buFont typeface="Wingdings" charset="2"/>
              <a:buChar char="Ø"/>
            </a:pPr>
            <a:r>
              <a:rPr lang="es-ES" dirty="0" err="1"/>
              <a:t>Hemangioendotelioma</a:t>
            </a:r>
            <a:r>
              <a:rPr lang="es-ES" dirty="0"/>
              <a:t> </a:t>
            </a:r>
            <a:r>
              <a:rPr lang="es-ES" dirty="0" err="1"/>
              <a:t>epitelioide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8486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056442" y="274638"/>
            <a:ext cx="717315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dirty="0" smtClean="0">
                <a:ea typeface="ＭＳ Ｐゴシック" panose="020B0600070205080204" pitchFamily="34" charset="-128"/>
              </a:rPr>
              <a:t>Carcinoma de </a:t>
            </a:r>
            <a:r>
              <a:rPr lang="es-ES" altLang="es-CL" dirty="0" err="1" smtClean="0">
                <a:ea typeface="ＭＳ Ｐゴシック" panose="020B0600070205080204" pitchFamily="34" charset="-128"/>
              </a:rPr>
              <a:t>celulas</a:t>
            </a:r>
            <a:r>
              <a:rPr lang="es-ES" altLang="es-CL" dirty="0" smtClean="0">
                <a:ea typeface="ＭＳ Ｐゴシック" panose="020B0600070205080204" pitchFamily="34" charset="-128"/>
              </a:rPr>
              <a:t> pequeñas</a:t>
            </a:r>
          </a:p>
        </p:txBody>
      </p:sp>
    </p:spTree>
    <p:extLst>
      <p:ext uri="{BB962C8B-B14F-4D97-AF65-F5344CB8AC3E}">
        <p14:creationId xmlns:p14="http://schemas.microsoft.com/office/powerpoint/2010/main" val="25784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182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300301"/>
            <a:ext cx="79216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056442" y="274638"/>
            <a:ext cx="717315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dirty="0" smtClean="0">
                <a:ea typeface="ＭＳ Ｐゴシック" panose="020B0600070205080204" pitchFamily="34" charset="-128"/>
              </a:rPr>
              <a:t>Carcinoma de </a:t>
            </a:r>
            <a:r>
              <a:rPr lang="es-ES" altLang="es-CL" dirty="0" err="1" smtClean="0">
                <a:ea typeface="ＭＳ Ｐゴシック" panose="020B0600070205080204" pitchFamily="34" charset="-128"/>
              </a:rPr>
              <a:t>celulas</a:t>
            </a:r>
            <a:r>
              <a:rPr lang="es-ES" altLang="es-CL" dirty="0" smtClean="0">
                <a:ea typeface="ＭＳ Ｐゴシック" panose="020B0600070205080204" pitchFamily="34" charset="-128"/>
              </a:rPr>
              <a:t> pequeñas</a:t>
            </a:r>
          </a:p>
        </p:txBody>
      </p:sp>
    </p:spTree>
    <p:extLst>
      <p:ext uri="{BB962C8B-B14F-4D97-AF65-F5344CB8AC3E}">
        <p14:creationId xmlns:p14="http://schemas.microsoft.com/office/powerpoint/2010/main" val="19674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getpic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8486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puls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428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dirty="0" smtClean="0">
                <a:ea typeface="ＭＳ Ｐゴシック" panose="020B0600070205080204" pitchFamily="34" charset="-128"/>
              </a:rPr>
              <a:t>Carcinoide </a:t>
            </a:r>
            <a:r>
              <a:rPr lang="es-ES" altLang="es-CL" dirty="0" err="1" smtClean="0">
                <a:ea typeface="ＭＳ Ｐゴシック" panose="020B0600070205080204" pitchFamily="34" charset="-128"/>
              </a:rPr>
              <a:t>endobronquial</a:t>
            </a:r>
            <a:endParaRPr lang="es-ES" altLang="es-CL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5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627</Words>
  <Application>Microsoft Office PowerPoint</Application>
  <PresentationFormat>Presentación en pantalla (4:3)</PresentationFormat>
  <Paragraphs>147</Paragraphs>
  <Slides>60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9" baseType="lpstr">
      <vt:lpstr>ＭＳ Ｐゴシック</vt:lpstr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Tema de Office</vt:lpstr>
      <vt:lpstr>Patología pulmonar neoplásica Casos clínicos</vt:lpstr>
      <vt:lpstr>Presentación de PowerPoint</vt:lpstr>
      <vt:lpstr>Presentación de PowerPoint</vt:lpstr>
      <vt:lpstr>Presentación de PowerPoint</vt:lpstr>
      <vt:lpstr>Presentación de PowerPoint</vt:lpstr>
      <vt:lpstr>Carcinoma de celulas pequeñas</vt:lpstr>
      <vt:lpstr>Carcinoma de celulas pequeñas</vt:lpstr>
      <vt:lpstr>Presentación de PowerPoint</vt:lpstr>
      <vt:lpstr>Carcinoide endobronquial</vt:lpstr>
      <vt:lpstr>Tumor carcinoide</vt:lpstr>
      <vt:lpstr>Inmunohistoquímica</vt:lpstr>
      <vt:lpstr>Adenocarcinoma</vt:lpstr>
      <vt:lpstr>Presentación de PowerPoint</vt:lpstr>
      <vt:lpstr>Presentación de PowerPoint</vt:lpstr>
      <vt:lpstr>Presentación de PowerPoint</vt:lpstr>
      <vt:lpstr>Adenocarcinoma patron lepidico</vt:lpstr>
      <vt:lpstr>Presentación de PowerPoint</vt:lpstr>
      <vt:lpstr>Presentación de PowerPoint</vt:lpstr>
      <vt:lpstr>CARCINOMAS RESECADOS</vt:lpstr>
      <vt:lpstr>Importancia Pronóstica</vt:lpstr>
      <vt:lpstr>Escenario 1</vt:lpstr>
      <vt:lpstr>Escenario 2</vt:lpstr>
      <vt:lpstr>NSCLC – FAVORECE ADENOCARCINOMA</vt:lpstr>
      <vt:lpstr>Presentación de PowerPoint</vt:lpstr>
      <vt:lpstr>Escenario 3</vt:lpstr>
      <vt:lpstr>Escenario 4</vt:lpstr>
      <vt:lpstr>Escenario 5</vt:lpstr>
      <vt:lpstr> ADENOCARCINOMA PSEUDOKERATINIZANTE</vt:lpstr>
      <vt:lpstr>Caso 1</vt:lpstr>
      <vt:lpstr>Caso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</vt:lpstr>
      <vt:lpstr>Presentación de PowerPoint</vt:lpstr>
      <vt:lpstr>Caso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 </vt:lpstr>
      <vt:lpstr>Caso 3</vt:lpstr>
      <vt:lpstr>Caso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</vt:lpstr>
      <vt:lpstr>Carcinoma Pleomórfico</vt:lpstr>
      <vt:lpstr>Carcinoma Pleomórfico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Fernandez</dc:creator>
  <cp:lastModifiedBy>Usuario</cp:lastModifiedBy>
  <cp:revision>58</cp:revision>
  <dcterms:created xsi:type="dcterms:W3CDTF">2016-03-27T18:54:11Z</dcterms:created>
  <dcterms:modified xsi:type="dcterms:W3CDTF">2023-04-26T15:31:22Z</dcterms:modified>
</cp:coreProperties>
</file>