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256" r:id="rId2"/>
    <p:sldId id="257" r:id="rId3"/>
    <p:sldId id="258" r:id="rId4"/>
    <p:sldId id="261" r:id="rId5"/>
    <p:sldId id="260" r:id="rId6"/>
    <p:sldId id="262" r:id="rId7"/>
    <p:sldId id="259" r:id="rId8"/>
    <p:sldId id="267" r:id="rId9"/>
    <p:sldId id="265" r:id="rId10"/>
    <p:sldId id="263" r:id="rId11"/>
    <p:sldId id="264" r:id="rId12"/>
    <p:sldId id="270" r:id="rId13"/>
    <p:sldId id="266" r:id="rId14"/>
    <p:sldId id="268" r:id="rId15"/>
    <p:sldId id="269" r:id="rId16"/>
    <p:sldId id="271" r:id="rId17"/>
    <p:sldId id="272" r:id="rId18"/>
    <p:sldId id="273" r:id="rId19"/>
    <p:sldId id="274" r:id="rId20"/>
    <p:sldId id="275" r:id="rId21"/>
    <p:sldId id="278" r:id="rId22"/>
    <p:sldId id="277" r:id="rId23"/>
    <p:sldId id="276" r:id="rId24"/>
    <p:sldId id="281" r:id="rId25"/>
    <p:sldId id="282" r:id="rId26"/>
    <p:sldId id="283" r:id="rId27"/>
    <p:sldId id="284" r:id="rId28"/>
    <p:sldId id="286" r:id="rId29"/>
    <p:sldId id="285" r:id="rId30"/>
    <p:sldId id="287" r:id="rId31"/>
    <p:sldId id="288" r:id="rId32"/>
    <p:sldId id="289" r:id="rId33"/>
    <p:sldId id="290" r:id="rId34"/>
    <p:sldId id="279" r:id="rId35"/>
    <p:sldId id="297" r:id="rId36"/>
    <p:sldId id="280" r:id="rId37"/>
    <p:sldId id="291" r:id="rId38"/>
    <p:sldId id="292" r:id="rId39"/>
    <p:sldId id="293" r:id="rId40"/>
    <p:sldId id="294" r:id="rId41"/>
    <p:sldId id="295" r:id="rId42"/>
    <p:sldId id="296"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7" r:id="rId61"/>
    <p:sldId id="315" r:id="rId62"/>
    <p:sldId id="316" r:id="rId63"/>
    <p:sldId id="318" r:id="rId64"/>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41" autoAdjust="0"/>
    <p:restoredTop sz="94660"/>
  </p:normalViewPr>
  <p:slideViewPr>
    <p:cSldViewPr snapToGrid="0">
      <p:cViewPr varScale="1">
        <p:scale>
          <a:sx n="104" d="100"/>
          <a:sy n="104" d="100"/>
        </p:scale>
        <p:origin x="104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3C4CD3-306B-494C-92F6-8FE039B44CDD}" type="datetimeFigureOut">
              <a:rPr lang="es-CL" smtClean="0"/>
              <a:t>18-04-2023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ABB278-CD6A-4BDF-9B17-449954E81635}" type="slidenum">
              <a:rPr lang="es-CL" smtClean="0"/>
              <a:t>‹Nº›</a:t>
            </a:fld>
            <a:endParaRPr lang="es-CL"/>
          </a:p>
        </p:txBody>
      </p:sp>
    </p:spTree>
    <p:extLst>
      <p:ext uri="{BB962C8B-B14F-4D97-AF65-F5344CB8AC3E}">
        <p14:creationId xmlns:p14="http://schemas.microsoft.com/office/powerpoint/2010/main" val="3813143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Partes de un hueso largo</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3</a:t>
            </a:fld>
            <a:endParaRPr lang="es-CL"/>
          </a:p>
        </p:txBody>
      </p:sp>
    </p:spTree>
    <p:extLst>
      <p:ext uri="{BB962C8B-B14F-4D97-AF65-F5344CB8AC3E}">
        <p14:creationId xmlns:p14="http://schemas.microsoft.com/office/powerpoint/2010/main" val="3601061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Partes de un foco de osteomielitis</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13</a:t>
            </a:fld>
            <a:endParaRPr lang="es-CL"/>
          </a:p>
        </p:txBody>
      </p:sp>
    </p:spTree>
    <p:extLst>
      <p:ext uri="{BB962C8B-B14F-4D97-AF65-F5344CB8AC3E}">
        <p14:creationId xmlns:p14="http://schemas.microsoft.com/office/powerpoint/2010/main" val="415289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Foco de osteomielitis señalado con flecha en cresta ilíaca izquierda.</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14</a:t>
            </a:fld>
            <a:endParaRPr lang="es-CL"/>
          </a:p>
        </p:txBody>
      </p:sp>
    </p:spTree>
    <p:extLst>
      <p:ext uri="{BB962C8B-B14F-4D97-AF65-F5344CB8AC3E}">
        <p14:creationId xmlns:p14="http://schemas.microsoft.com/office/powerpoint/2010/main" val="475156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Osteomielitis aguda</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15</a:t>
            </a:fld>
            <a:endParaRPr lang="es-CL"/>
          </a:p>
        </p:txBody>
      </p:sp>
    </p:spTree>
    <p:extLst>
      <p:ext uri="{BB962C8B-B14F-4D97-AF65-F5344CB8AC3E}">
        <p14:creationId xmlns:p14="http://schemas.microsoft.com/office/powerpoint/2010/main" val="3415536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Osteomielitis aguda</a:t>
            </a:r>
            <a:r>
              <a:rPr lang="es-MX" baseline="0" dirty="0" smtClean="0"/>
              <a:t> (involucro)</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16</a:t>
            </a:fld>
            <a:endParaRPr lang="es-CL"/>
          </a:p>
        </p:txBody>
      </p:sp>
    </p:spTree>
    <p:extLst>
      <p:ext uri="{BB962C8B-B14F-4D97-AF65-F5344CB8AC3E}">
        <p14:creationId xmlns:p14="http://schemas.microsoft.com/office/powerpoint/2010/main" val="1162288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Osteomielitis tuberculosa – mal de </a:t>
            </a:r>
            <a:r>
              <a:rPr lang="es-MX" dirty="0" err="1" smtClean="0"/>
              <a:t>pott</a:t>
            </a:r>
            <a:endParaRPr lang="es-CL" dirty="0" smtClean="0"/>
          </a:p>
          <a:p>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17</a:t>
            </a:fld>
            <a:endParaRPr lang="es-CL"/>
          </a:p>
        </p:txBody>
      </p:sp>
    </p:spTree>
    <p:extLst>
      <p:ext uri="{BB962C8B-B14F-4D97-AF65-F5344CB8AC3E}">
        <p14:creationId xmlns:p14="http://schemas.microsoft.com/office/powerpoint/2010/main" val="2452030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Densitometría</a:t>
            </a:r>
            <a:r>
              <a:rPr lang="es-CL" baseline="0" dirty="0" smtClean="0"/>
              <a:t> ósea </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18</a:t>
            </a:fld>
            <a:endParaRPr lang="es-CL"/>
          </a:p>
        </p:txBody>
      </p:sp>
    </p:spTree>
    <p:extLst>
      <p:ext uri="{BB962C8B-B14F-4D97-AF65-F5344CB8AC3E}">
        <p14:creationId xmlns:p14="http://schemas.microsoft.com/office/powerpoint/2010/main" val="2546365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Mecanismos patológicos de osteoporosis</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19</a:t>
            </a:fld>
            <a:endParaRPr lang="es-CL"/>
          </a:p>
        </p:txBody>
      </p:sp>
    </p:spTree>
    <p:extLst>
      <p:ext uri="{BB962C8B-B14F-4D97-AF65-F5344CB8AC3E}">
        <p14:creationId xmlns:p14="http://schemas.microsoft.com/office/powerpoint/2010/main" val="198475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Aspecto macroscópico de osteoporosis</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21</a:t>
            </a:fld>
            <a:endParaRPr lang="es-CL"/>
          </a:p>
        </p:txBody>
      </p:sp>
    </p:spTree>
    <p:extLst>
      <p:ext uri="{BB962C8B-B14F-4D97-AF65-F5344CB8AC3E}">
        <p14:creationId xmlns:p14="http://schemas.microsoft.com/office/powerpoint/2010/main" val="1881855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Adelgazamiento de trabéculas óseas con</a:t>
            </a:r>
            <a:r>
              <a:rPr lang="es-MX" baseline="0" dirty="0" smtClean="0"/>
              <a:t> </a:t>
            </a:r>
            <a:r>
              <a:rPr lang="es-MX" baseline="0" dirty="0" err="1" smtClean="0"/>
              <a:t>microfracturas</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22</a:t>
            </a:fld>
            <a:endParaRPr lang="es-CL"/>
          </a:p>
        </p:txBody>
      </p:sp>
    </p:spTree>
    <p:extLst>
      <p:ext uri="{BB962C8B-B14F-4D97-AF65-F5344CB8AC3E}">
        <p14:creationId xmlns:p14="http://schemas.microsoft.com/office/powerpoint/2010/main" val="733215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La</a:t>
            </a:r>
            <a:r>
              <a:rPr lang="es-MX" baseline="0" dirty="0" smtClean="0"/>
              <a:t> tinción </a:t>
            </a:r>
            <a:r>
              <a:rPr lang="es-MX" baseline="0" dirty="0" err="1" smtClean="0"/>
              <a:t>tricrómica</a:t>
            </a:r>
            <a:r>
              <a:rPr lang="es-MX" baseline="0" dirty="0" smtClean="0"/>
              <a:t> </a:t>
            </a:r>
            <a:r>
              <a:rPr lang="es-MX" dirty="0" smtClean="0"/>
              <a:t>muestra </a:t>
            </a:r>
            <a:r>
              <a:rPr lang="es-MX" dirty="0" smtClean="0"/>
              <a:t>disminución de calcio.</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23</a:t>
            </a:fld>
            <a:endParaRPr lang="es-CL"/>
          </a:p>
        </p:txBody>
      </p:sp>
    </p:spTree>
    <p:extLst>
      <p:ext uri="{BB962C8B-B14F-4D97-AF65-F5344CB8AC3E}">
        <p14:creationId xmlns:p14="http://schemas.microsoft.com/office/powerpoint/2010/main" val="222116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Compartimentos de hueso cortical. </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4</a:t>
            </a:fld>
            <a:endParaRPr lang="es-CL"/>
          </a:p>
        </p:txBody>
      </p:sp>
    </p:spTree>
    <p:extLst>
      <p:ext uri="{BB962C8B-B14F-4D97-AF65-F5344CB8AC3E}">
        <p14:creationId xmlns:p14="http://schemas.microsoft.com/office/powerpoint/2010/main" val="4067834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Articulación coxofemoral normal</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25</a:t>
            </a:fld>
            <a:endParaRPr lang="es-CL"/>
          </a:p>
        </p:txBody>
      </p:sp>
    </p:spTree>
    <p:extLst>
      <p:ext uri="{BB962C8B-B14F-4D97-AF65-F5344CB8AC3E}">
        <p14:creationId xmlns:p14="http://schemas.microsoft.com/office/powerpoint/2010/main" val="126576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Cabezas femorales con acentuada degeneración,</a:t>
            </a:r>
            <a:r>
              <a:rPr lang="es-CL" baseline="0" dirty="0" smtClean="0"/>
              <a:t> </a:t>
            </a:r>
            <a:r>
              <a:rPr lang="es-CL" baseline="0" dirty="0" err="1" smtClean="0"/>
              <a:t>desflecamiento</a:t>
            </a:r>
            <a:r>
              <a:rPr lang="es-CL" baseline="0" dirty="0" smtClean="0"/>
              <a:t> y hendiduras en el cartílago.</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26</a:t>
            </a:fld>
            <a:endParaRPr lang="es-CL"/>
          </a:p>
        </p:txBody>
      </p:sp>
    </p:spTree>
    <p:extLst>
      <p:ext uri="{BB962C8B-B14F-4D97-AF65-F5344CB8AC3E}">
        <p14:creationId xmlns:p14="http://schemas.microsoft.com/office/powerpoint/2010/main" val="1030931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La imagen de la izquierda</a:t>
            </a:r>
            <a:r>
              <a:rPr lang="es-CL" baseline="0" dirty="0" smtClean="0"/>
              <a:t> demuestra el adelgazamiento articular con irregularidad y eburnación ósea.</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27</a:t>
            </a:fld>
            <a:endParaRPr lang="es-CL"/>
          </a:p>
        </p:txBody>
      </p:sp>
    </p:spTree>
    <p:extLst>
      <p:ext uri="{BB962C8B-B14F-4D97-AF65-F5344CB8AC3E}">
        <p14:creationId xmlns:p14="http://schemas.microsoft.com/office/powerpoint/2010/main" val="3622970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Imágenes histológicas que demuestran alteraciones degenerativas del cartílago con esclerosis</a:t>
            </a:r>
            <a:r>
              <a:rPr lang="es-CL" baseline="0" dirty="0" smtClean="0"/>
              <a:t> ósea y </a:t>
            </a:r>
            <a:r>
              <a:rPr lang="es-CL" baseline="0" dirty="0" err="1" smtClean="0"/>
              <a:t>microfracturas</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29</a:t>
            </a:fld>
            <a:endParaRPr lang="es-CL"/>
          </a:p>
        </p:txBody>
      </p:sp>
    </p:spTree>
    <p:extLst>
      <p:ext uri="{BB962C8B-B14F-4D97-AF65-F5344CB8AC3E}">
        <p14:creationId xmlns:p14="http://schemas.microsoft.com/office/powerpoint/2010/main" val="1559986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A</a:t>
            </a:r>
            <a:r>
              <a:rPr lang="es-CL" baseline="0" dirty="0" smtClean="0"/>
              <a:t> la izquierda se observa superficie sinovial proliferada y a la derecha acentuado infiltrado inflamatorio crónico.</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32</a:t>
            </a:fld>
            <a:endParaRPr lang="es-CL"/>
          </a:p>
        </p:txBody>
      </p:sp>
    </p:spTree>
    <p:extLst>
      <p:ext uri="{BB962C8B-B14F-4D97-AF65-F5344CB8AC3E}">
        <p14:creationId xmlns:p14="http://schemas.microsoft.com/office/powerpoint/2010/main" val="985722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A la izquierda revestimiento sinovial</a:t>
            </a:r>
            <a:r>
              <a:rPr lang="es-CL" baseline="0" dirty="0" smtClean="0"/>
              <a:t> proliferado</a:t>
            </a:r>
            <a:r>
              <a:rPr lang="es-CL" dirty="0" smtClean="0"/>
              <a:t> con</a:t>
            </a:r>
            <a:r>
              <a:rPr lang="es-CL" baseline="0" dirty="0" smtClean="0"/>
              <a:t> infiltrado inflamatorio en el estroma y a la derecha </a:t>
            </a:r>
            <a:r>
              <a:rPr lang="es-CL" baseline="0" dirty="0" err="1" smtClean="0"/>
              <a:t>pannus</a:t>
            </a:r>
            <a:r>
              <a:rPr lang="es-CL" baseline="0" dirty="0" smtClean="0"/>
              <a:t> </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33</a:t>
            </a:fld>
            <a:endParaRPr lang="es-CL"/>
          </a:p>
        </p:txBody>
      </p:sp>
    </p:spTree>
    <p:extLst>
      <p:ext uri="{BB962C8B-B14F-4D97-AF65-F5344CB8AC3E}">
        <p14:creationId xmlns:p14="http://schemas.microsoft.com/office/powerpoint/2010/main" val="2299968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Esquema de localización de tumores óseos en hueso</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35</a:t>
            </a:fld>
            <a:endParaRPr lang="es-CL"/>
          </a:p>
        </p:txBody>
      </p:sp>
    </p:spTree>
    <p:extLst>
      <p:ext uri="{BB962C8B-B14F-4D97-AF65-F5344CB8AC3E}">
        <p14:creationId xmlns:p14="http://schemas.microsoft.com/office/powerpoint/2010/main" val="1176201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err="1" smtClean="0"/>
              <a:t>Osteoblastoma</a:t>
            </a:r>
            <a:r>
              <a:rPr lang="es-CL" dirty="0" smtClean="0"/>
              <a:t> en clavícula </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37</a:t>
            </a:fld>
            <a:endParaRPr lang="es-CL"/>
          </a:p>
        </p:txBody>
      </p:sp>
    </p:spTree>
    <p:extLst>
      <p:ext uri="{BB962C8B-B14F-4D97-AF65-F5344CB8AC3E}">
        <p14:creationId xmlns:p14="http://schemas.microsoft.com/office/powerpoint/2010/main" val="941393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Se aprecia el borde óseo de la lesión</a:t>
            </a:r>
            <a:r>
              <a:rPr lang="es-CL" baseline="0" dirty="0" smtClean="0"/>
              <a:t> (flecha negra) bien definido y a la izquierda la lesión con trabéculas </a:t>
            </a:r>
            <a:r>
              <a:rPr lang="es-CL" baseline="0" dirty="0" err="1" smtClean="0"/>
              <a:t>anastomosantes</a:t>
            </a:r>
            <a:r>
              <a:rPr lang="es-CL" baseline="0" dirty="0" smtClean="0"/>
              <a:t> en un estroma </a:t>
            </a:r>
            <a:r>
              <a:rPr lang="es-CL" baseline="0" dirty="0" err="1" smtClean="0"/>
              <a:t>fibrovascular</a:t>
            </a:r>
            <a:r>
              <a:rPr lang="es-CL" baseline="0" dirty="0" smtClean="0"/>
              <a:t> </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38</a:t>
            </a:fld>
            <a:endParaRPr lang="es-CL"/>
          </a:p>
        </p:txBody>
      </p:sp>
    </p:spTree>
    <p:extLst>
      <p:ext uri="{BB962C8B-B14F-4D97-AF65-F5344CB8AC3E}">
        <p14:creationId xmlns:p14="http://schemas.microsoft.com/office/powerpoint/2010/main" val="1098143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Bordes bien</a:t>
            </a:r>
            <a:r>
              <a:rPr lang="es-CL" baseline="0" dirty="0" smtClean="0"/>
              <a:t> circunscritos de hueso esclerótico con lesión </a:t>
            </a:r>
            <a:r>
              <a:rPr lang="es-CL" baseline="0" dirty="0" err="1" smtClean="0"/>
              <a:t>fusocelular</a:t>
            </a:r>
            <a:r>
              <a:rPr lang="es-CL" baseline="0" dirty="0" smtClean="0"/>
              <a:t> central</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40</a:t>
            </a:fld>
            <a:endParaRPr lang="es-CL"/>
          </a:p>
        </p:txBody>
      </p:sp>
    </p:spTree>
    <p:extLst>
      <p:ext uri="{BB962C8B-B14F-4D97-AF65-F5344CB8AC3E}">
        <p14:creationId xmlns:p14="http://schemas.microsoft.com/office/powerpoint/2010/main" val="3126781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Osteocitos y osteoclastos</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5</a:t>
            </a:fld>
            <a:endParaRPr lang="es-CL"/>
          </a:p>
        </p:txBody>
      </p:sp>
    </p:spTree>
    <p:extLst>
      <p:ext uri="{BB962C8B-B14F-4D97-AF65-F5344CB8AC3E}">
        <p14:creationId xmlns:p14="http://schemas.microsoft.com/office/powerpoint/2010/main" val="3245774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Proliferación </a:t>
            </a:r>
            <a:r>
              <a:rPr lang="es-CL" dirty="0" err="1" smtClean="0"/>
              <a:t>fusocelular</a:t>
            </a:r>
            <a:r>
              <a:rPr lang="es-CL" baseline="0" dirty="0" smtClean="0"/>
              <a:t> con células gigantes de tipo osteoclastos.</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41</a:t>
            </a:fld>
            <a:endParaRPr lang="es-CL"/>
          </a:p>
        </p:txBody>
      </p:sp>
    </p:spTree>
    <p:extLst>
      <p:ext uri="{BB962C8B-B14F-4D97-AF65-F5344CB8AC3E}">
        <p14:creationId xmlns:p14="http://schemas.microsoft.com/office/powerpoint/2010/main" val="3413395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err="1" smtClean="0"/>
              <a:t>Macroscopía</a:t>
            </a:r>
            <a:r>
              <a:rPr lang="es-CL" dirty="0" smtClean="0"/>
              <a:t> revela lesión que compromete cortical y parte</a:t>
            </a:r>
            <a:r>
              <a:rPr lang="es-CL" baseline="0" dirty="0" smtClean="0"/>
              <a:t> de tejidos blandos</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43</a:t>
            </a:fld>
            <a:endParaRPr lang="es-CL"/>
          </a:p>
        </p:txBody>
      </p:sp>
    </p:spTree>
    <p:extLst>
      <p:ext uri="{BB962C8B-B14F-4D97-AF65-F5344CB8AC3E}">
        <p14:creationId xmlns:p14="http://schemas.microsoft.com/office/powerpoint/2010/main" val="4193564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Esquema de procesamiento macroscópico de pieza</a:t>
            </a:r>
            <a:r>
              <a:rPr lang="es-CL" baseline="0" dirty="0" smtClean="0"/>
              <a:t> quirúrgica.</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44</a:t>
            </a:fld>
            <a:endParaRPr lang="es-CL"/>
          </a:p>
        </p:txBody>
      </p:sp>
    </p:spTree>
    <p:extLst>
      <p:ext uri="{BB962C8B-B14F-4D97-AF65-F5344CB8AC3E}">
        <p14:creationId xmlns:p14="http://schemas.microsoft.com/office/powerpoint/2010/main" val="3665626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La médula óse</a:t>
            </a:r>
            <a:r>
              <a:rPr lang="es-CL" baseline="0" dirty="0" smtClean="0"/>
              <a:t>a está reemplazada por una proliferación de células atípicas que erosiona o rodea las trabéculas preexistentes.</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45</a:t>
            </a:fld>
            <a:endParaRPr lang="es-CL"/>
          </a:p>
        </p:txBody>
      </p:sp>
    </p:spTree>
    <p:extLst>
      <p:ext uri="{BB962C8B-B14F-4D97-AF65-F5344CB8AC3E}">
        <p14:creationId xmlns:p14="http://schemas.microsoft.com/office/powerpoint/2010/main" val="30589614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El </a:t>
            </a:r>
            <a:r>
              <a:rPr lang="es-CL" dirty="0" err="1" smtClean="0"/>
              <a:t>pleomorfismo</a:t>
            </a:r>
            <a:r>
              <a:rPr lang="es-CL" dirty="0" smtClean="0"/>
              <a:t> celular puede ser muy acentuado</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46</a:t>
            </a:fld>
            <a:endParaRPr lang="es-CL"/>
          </a:p>
        </p:txBody>
      </p:sp>
    </p:spTree>
    <p:extLst>
      <p:ext uri="{BB962C8B-B14F-4D97-AF65-F5344CB8AC3E}">
        <p14:creationId xmlns:p14="http://schemas.microsoft.com/office/powerpoint/2010/main" val="2392803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Se</a:t>
            </a:r>
            <a:r>
              <a:rPr lang="es-CL" baseline="0" dirty="0" smtClean="0"/>
              <a:t> aprecia la necrosis y fibrosis posterior al tratamiento</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47</a:t>
            </a:fld>
            <a:endParaRPr lang="es-CL"/>
          </a:p>
        </p:txBody>
      </p:sp>
    </p:spTree>
    <p:extLst>
      <p:ext uri="{BB962C8B-B14F-4D97-AF65-F5344CB8AC3E}">
        <p14:creationId xmlns:p14="http://schemas.microsoft.com/office/powerpoint/2010/main" val="815027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Izquierda</a:t>
            </a:r>
            <a:r>
              <a:rPr lang="es-CL" baseline="0" dirty="0" smtClean="0"/>
              <a:t> lesiones líticas y derecha lesiones </a:t>
            </a:r>
            <a:r>
              <a:rPr lang="es-CL" baseline="0" dirty="0" err="1" smtClean="0"/>
              <a:t>blásticas</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49</a:t>
            </a:fld>
            <a:endParaRPr lang="es-CL"/>
          </a:p>
        </p:txBody>
      </p:sp>
    </p:spTree>
    <p:extLst>
      <p:ext uri="{BB962C8B-B14F-4D97-AF65-F5344CB8AC3E}">
        <p14:creationId xmlns:p14="http://schemas.microsoft.com/office/powerpoint/2010/main" val="1578163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Metástasis de carcinoma en cabeza humeral</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50</a:t>
            </a:fld>
            <a:endParaRPr lang="es-CL"/>
          </a:p>
        </p:txBody>
      </p:sp>
    </p:spTree>
    <p:extLst>
      <p:ext uri="{BB962C8B-B14F-4D97-AF65-F5344CB8AC3E}">
        <p14:creationId xmlns:p14="http://schemas.microsoft.com/office/powerpoint/2010/main" val="1375303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Metástasis</a:t>
            </a:r>
            <a:r>
              <a:rPr lang="es-CL" baseline="0" dirty="0" smtClean="0"/>
              <a:t> de carcinoma de próstata en hueso</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51</a:t>
            </a:fld>
            <a:endParaRPr lang="es-CL"/>
          </a:p>
        </p:txBody>
      </p:sp>
    </p:spTree>
    <p:extLst>
      <p:ext uri="{BB962C8B-B14F-4D97-AF65-F5344CB8AC3E}">
        <p14:creationId xmlns:p14="http://schemas.microsoft.com/office/powerpoint/2010/main" val="1161702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Metástasis de adenocarcinoma de pulmón</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52</a:t>
            </a:fld>
            <a:endParaRPr lang="es-CL"/>
          </a:p>
        </p:txBody>
      </p:sp>
    </p:spTree>
    <p:extLst>
      <p:ext uri="{BB962C8B-B14F-4D97-AF65-F5344CB8AC3E}">
        <p14:creationId xmlns:p14="http://schemas.microsoft.com/office/powerpoint/2010/main" val="2172449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Tipos de fracturas según la estructura ósea</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6</a:t>
            </a:fld>
            <a:endParaRPr lang="es-CL"/>
          </a:p>
        </p:txBody>
      </p:sp>
    </p:spTree>
    <p:extLst>
      <p:ext uri="{BB962C8B-B14F-4D97-AF65-F5344CB8AC3E}">
        <p14:creationId xmlns:p14="http://schemas.microsoft.com/office/powerpoint/2010/main" val="38464512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TCG en hueso</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53</a:t>
            </a:fld>
            <a:endParaRPr lang="es-CL"/>
          </a:p>
        </p:txBody>
      </p:sp>
    </p:spTree>
    <p:extLst>
      <p:ext uri="{BB962C8B-B14F-4D97-AF65-F5344CB8AC3E}">
        <p14:creationId xmlns:p14="http://schemas.microsoft.com/office/powerpoint/2010/main" val="4139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TCG </a:t>
            </a:r>
            <a:r>
              <a:rPr lang="es-CL" dirty="0" err="1" smtClean="0"/>
              <a:t>macroscópía</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54</a:t>
            </a:fld>
            <a:endParaRPr lang="es-CL"/>
          </a:p>
        </p:txBody>
      </p:sp>
    </p:spTree>
    <p:extLst>
      <p:ext uri="{BB962C8B-B14F-4D97-AF65-F5344CB8AC3E}">
        <p14:creationId xmlns:p14="http://schemas.microsoft.com/office/powerpoint/2010/main" val="15575898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Proliferación</a:t>
            </a:r>
            <a:r>
              <a:rPr lang="es-CL" baseline="0" dirty="0" smtClean="0"/>
              <a:t> </a:t>
            </a:r>
            <a:r>
              <a:rPr lang="es-CL" baseline="0" dirty="0" err="1" smtClean="0"/>
              <a:t>villonodular</a:t>
            </a:r>
            <a:r>
              <a:rPr lang="es-CL" baseline="0" dirty="0" smtClean="0"/>
              <a:t> revestida de sinovial</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55</a:t>
            </a:fld>
            <a:endParaRPr lang="es-CL"/>
          </a:p>
        </p:txBody>
      </p:sp>
    </p:spTree>
    <p:extLst>
      <p:ext uri="{BB962C8B-B14F-4D97-AF65-F5344CB8AC3E}">
        <p14:creationId xmlns:p14="http://schemas.microsoft.com/office/powerpoint/2010/main" val="6199429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Presencia de células</a:t>
            </a:r>
            <a:r>
              <a:rPr lang="es-CL" baseline="0" dirty="0" smtClean="0"/>
              <a:t> gigantes y </a:t>
            </a:r>
            <a:r>
              <a:rPr lang="es-CL" baseline="0" dirty="0" err="1" smtClean="0"/>
              <a:t>hemosiderófagos</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56</a:t>
            </a:fld>
            <a:endParaRPr lang="es-CL"/>
          </a:p>
        </p:txBody>
      </p:sp>
    </p:spTree>
    <p:extLst>
      <p:ext uri="{BB962C8B-B14F-4D97-AF65-F5344CB8AC3E}">
        <p14:creationId xmlns:p14="http://schemas.microsoft.com/office/powerpoint/2010/main" val="3526987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Fractura patológica de región de </a:t>
            </a:r>
            <a:r>
              <a:rPr lang="es-CL" dirty="0" err="1" smtClean="0"/>
              <a:t>condrosarcoma</a:t>
            </a:r>
            <a:r>
              <a:rPr lang="es-CL" dirty="0" smtClean="0"/>
              <a:t> en fémur</a:t>
            </a:r>
            <a:endParaRPr lang="es-CL" baseline="0" dirty="0" smtClean="0"/>
          </a:p>
          <a:p>
            <a:r>
              <a:rPr lang="es-CL" baseline="0" dirty="0" err="1" smtClean="0"/>
              <a:t>Condrosarcoma</a:t>
            </a:r>
            <a:r>
              <a:rPr lang="es-CL" baseline="0" dirty="0" smtClean="0"/>
              <a:t> de base de cráneo</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58</a:t>
            </a:fld>
            <a:endParaRPr lang="es-CL"/>
          </a:p>
        </p:txBody>
      </p:sp>
    </p:spTree>
    <p:extLst>
      <p:ext uri="{BB962C8B-B14F-4D97-AF65-F5344CB8AC3E}">
        <p14:creationId xmlns:p14="http://schemas.microsoft.com/office/powerpoint/2010/main" val="700724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err="1" smtClean="0"/>
              <a:t>Macroscopía</a:t>
            </a:r>
            <a:r>
              <a:rPr lang="es-CL" baseline="0" dirty="0" smtClean="0"/>
              <a:t> de </a:t>
            </a:r>
            <a:r>
              <a:rPr lang="es-CL" baseline="0" dirty="0" err="1" smtClean="0"/>
              <a:t>condrosarcoma</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59</a:t>
            </a:fld>
            <a:endParaRPr lang="es-CL"/>
          </a:p>
        </p:txBody>
      </p:sp>
    </p:spTree>
    <p:extLst>
      <p:ext uri="{BB962C8B-B14F-4D97-AF65-F5344CB8AC3E}">
        <p14:creationId xmlns:p14="http://schemas.microsoft.com/office/powerpoint/2010/main" val="3745033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err="1" smtClean="0"/>
              <a:t>Condrosarcoma</a:t>
            </a:r>
            <a:r>
              <a:rPr lang="es-CL" baseline="0" dirty="0" smtClean="0"/>
              <a:t> G2</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61</a:t>
            </a:fld>
            <a:endParaRPr lang="es-CL"/>
          </a:p>
        </p:txBody>
      </p:sp>
    </p:spTree>
    <p:extLst>
      <p:ext uri="{BB962C8B-B14F-4D97-AF65-F5344CB8AC3E}">
        <p14:creationId xmlns:p14="http://schemas.microsoft.com/office/powerpoint/2010/main" val="4986485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err="1" smtClean="0"/>
              <a:t>Condrosarcoma</a:t>
            </a:r>
            <a:r>
              <a:rPr lang="es-CL" dirty="0" smtClean="0"/>
              <a:t> G3</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62</a:t>
            </a:fld>
            <a:endParaRPr lang="es-CL"/>
          </a:p>
        </p:txBody>
      </p:sp>
    </p:spTree>
    <p:extLst>
      <p:ext uri="{BB962C8B-B14F-4D97-AF65-F5344CB8AC3E}">
        <p14:creationId xmlns:p14="http://schemas.microsoft.com/office/powerpoint/2010/main" val="3548280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Tipos de fracturas según el mecanismo del trauma</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7</a:t>
            </a:fld>
            <a:endParaRPr lang="es-CL"/>
          </a:p>
        </p:txBody>
      </p:sp>
    </p:spTree>
    <p:extLst>
      <p:ext uri="{BB962C8B-B14F-4D97-AF65-F5344CB8AC3E}">
        <p14:creationId xmlns:p14="http://schemas.microsoft.com/office/powerpoint/2010/main" val="1383439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Esquema de resolución de fractura</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8</a:t>
            </a:fld>
            <a:endParaRPr lang="es-CL"/>
          </a:p>
        </p:txBody>
      </p:sp>
    </p:spTree>
    <p:extLst>
      <p:ext uri="{BB962C8B-B14F-4D97-AF65-F5344CB8AC3E}">
        <p14:creationId xmlns:p14="http://schemas.microsoft.com/office/powerpoint/2010/main" val="4012697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Fractura</a:t>
            </a:r>
            <a:r>
              <a:rPr lang="es-MX" baseline="0" dirty="0" smtClean="0"/>
              <a:t> rodeada de tejido conectivo y fibroblastos (posterior a la primera semana)</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9</a:t>
            </a:fld>
            <a:endParaRPr lang="es-CL"/>
          </a:p>
        </p:txBody>
      </p:sp>
    </p:spTree>
    <p:extLst>
      <p:ext uri="{BB962C8B-B14F-4D97-AF65-F5344CB8AC3E}">
        <p14:creationId xmlns:p14="http://schemas.microsoft.com/office/powerpoint/2010/main" val="4092563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Formación de callo blando temprano. El área está</a:t>
            </a:r>
            <a:r>
              <a:rPr lang="es-MX" baseline="0" dirty="0" smtClean="0"/>
              <a:t> ocupada por un hematoma central en organización con vasos de neoformación y tejido conectivo que lo rodea.</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10</a:t>
            </a:fld>
            <a:endParaRPr lang="es-CL"/>
          </a:p>
        </p:txBody>
      </p:sp>
    </p:spTree>
    <p:extLst>
      <p:ext uri="{BB962C8B-B14F-4D97-AF65-F5344CB8AC3E}">
        <p14:creationId xmlns:p14="http://schemas.microsoft.com/office/powerpoint/2010/main" val="2977694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Respuesta</a:t>
            </a:r>
            <a:r>
              <a:rPr lang="es-MX" baseline="0" dirty="0" smtClean="0"/>
              <a:t> </a:t>
            </a:r>
            <a:r>
              <a:rPr lang="es-MX" baseline="0" dirty="0" err="1" smtClean="0"/>
              <a:t>fibroblástica</a:t>
            </a:r>
            <a:r>
              <a:rPr lang="es-MX" baseline="0" dirty="0" smtClean="0"/>
              <a:t> asociada a depósitos de osteoide.</a:t>
            </a:r>
            <a:endParaRPr lang="es-CL" dirty="0"/>
          </a:p>
        </p:txBody>
      </p:sp>
      <p:sp>
        <p:nvSpPr>
          <p:cNvPr id="4" name="Marcador de número de diapositiva 3"/>
          <p:cNvSpPr>
            <a:spLocks noGrp="1"/>
          </p:cNvSpPr>
          <p:nvPr>
            <p:ph type="sldNum" sz="quarter" idx="10"/>
          </p:nvPr>
        </p:nvSpPr>
        <p:spPr/>
        <p:txBody>
          <a:bodyPr/>
          <a:lstStyle/>
          <a:p>
            <a:fld id="{21ABB278-CD6A-4BDF-9B17-449954E81635}" type="slidenum">
              <a:rPr lang="es-CL" smtClean="0"/>
              <a:t>11</a:t>
            </a:fld>
            <a:endParaRPr lang="es-CL"/>
          </a:p>
        </p:txBody>
      </p:sp>
    </p:spTree>
    <p:extLst>
      <p:ext uri="{BB962C8B-B14F-4D97-AF65-F5344CB8AC3E}">
        <p14:creationId xmlns:p14="http://schemas.microsoft.com/office/powerpoint/2010/main" val="3791845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7EAF1B3C-6177-4427-B53C-541482FC91E5}" type="datetimeFigureOut">
              <a:rPr lang="es-CL" smtClean="0"/>
              <a:t>18-04-2023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537C244-A76C-4108-92B4-599BAEAFB8A1}" type="slidenum">
              <a:rPr lang="es-CL" smtClean="0"/>
              <a:t>‹Nº›</a:t>
            </a:fld>
            <a:endParaRPr lang="es-C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2877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EAF1B3C-6177-4427-B53C-541482FC91E5}" type="datetimeFigureOut">
              <a:rPr lang="es-CL" smtClean="0"/>
              <a:t>18-04-2023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537C244-A76C-4108-92B4-599BAEAFB8A1}" type="slidenum">
              <a:rPr lang="es-CL" smtClean="0"/>
              <a:t>‹Nº›</a:t>
            </a:fld>
            <a:endParaRPr lang="es-CL"/>
          </a:p>
        </p:txBody>
      </p:sp>
    </p:spTree>
    <p:extLst>
      <p:ext uri="{BB962C8B-B14F-4D97-AF65-F5344CB8AC3E}">
        <p14:creationId xmlns:p14="http://schemas.microsoft.com/office/powerpoint/2010/main" val="3961941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EAF1B3C-6177-4427-B53C-541482FC91E5}" type="datetimeFigureOut">
              <a:rPr lang="es-CL" smtClean="0"/>
              <a:t>18-04-2023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537C244-A76C-4108-92B4-599BAEAFB8A1}" type="slidenum">
              <a:rPr lang="es-CL" smtClean="0"/>
              <a:t>‹Nº›</a:t>
            </a:fld>
            <a:endParaRPr lang="es-CL"/>
          </a:p>
        </p:txBody>
      </p:sp>
    </p:spTree>
    <p:extLst>
      <p:ext uri="{BB962C8B-B14F-4D97-AF65-F5344CB8AC3E}">
        <p14:creationId xmlns:p14="http://schemas.microsoft.com/office/powerpoint/2010/main" val="3801782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EAF1B3C-6177-4427-B53C-541482FC91E5}" type="datetimeFigureOut">
              <a:rPr lang="es-CL" smtClean="0"/>
              <a:t>18-04-2023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537C244-A76C-4108-92B4-599BAEAFB8A1}" type="slidenum">
              <a:rPr lang="es-CL" smtClean="0"/>
              <a:t>‹Nº›</a:t>
            </a:fld>
            <a:endParaRPr lang="es-CL"/>
          </a:p>
        </p:txBody>
      </p:sp>
    </p:spTree>
    <p:extLst>
      <p:ext uri="{BB962C8B-B14F-4D97-AF65-F5344CB8AC3E}">
        <p14:creationId xmlns:p14="http://schemas.microsoft.com/office/powerpoint/2010/main" val="1669967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7EAF1B3C-6177-4427-B53C-541482FC91E5}" type="datetimeFigureOut">
              <a:rPr lang="es-CL" smtClean="0"/>
              <a:t>18-04-2023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537C244-A76C-4108-92B4-599BAEAFB8A1}" type="slidenum">
              <a:rPr lang="es-CL" smtClean="0"/>
              <a:t>‹Nº›</a:t>
            </a:fld>
            <a:endParaRPr lang="es-C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466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EAF1B3C-6177-4427-B53C-541482FC91E5}" type="datetimeFigureOut">
              <a:rPr lang="es-CL" smtClean="0"/>
              <a:t>18-04-2023</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537C244-A76C-4108-92B4-599BAEAFB8A1}" type="slidenum">
              <a:rPr lang="es-CL" smtClean="0"/>
              <a:t>‹Nº›</a:t>
            </a:fld>
            <a:endParaRPr lang="es-CL"/>
          </a:p>
        </p:txBody>
      </p:sp>
    </p:spTree>
    <p:extLst>
      <p:ext uri="{BB962C8B-B14F-4D97-AF65-F5344CB8AC3E}">
        <p14:creationId xmlns:p14="http://schemas.microsoft.com/office/powerpoint/2010/main" val="975998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EAF1B3C-6177-4427-B53C-541482FC91E5}" type="datetimeFigureOut">
              <a:rPr lang="es-CL" smtClean="0"/>
              <a:t>18-04-2023</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4537C244-A76C-4108-92B4-599BAEAFB8A1}" type="slidenum">
              <a:rPr lang="es-CL" smtClean="0"/>
              <a:t>‹Nº›</a:t>
            </a:fld>
            <a:endParaRPr lang="es-CL"/>
          </a:p>
        </p:txBody>
      </p:sp>
    </p:spTree>
    <p:extLst>
      <p:ext uri="{BB962C8B-B14F-4D97-AF65-F5344CB8AC3E}">
        <p14:creationId xmlns:p14="http://schemas.microsoft.com/office/powerpoint/2010/main" val="1530849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EAF1B3C-6177-4427-B53C-541482FC91E5}" type="datetimeFigureOut">
              <a:rPr lang="es-CL" smtClean="0"/>
              <a:t>18-04-2023</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4537C244-A76C-4108-92B4-599BAEAFB8A1}" type="slidenum">
              <a:rPr lang="es-CL" smtClean="0"/>
              <a:t>‹Nº›</a:t>
            </a:fld>
            <a:endParaRPr lang="es-CL"/>
          </a:p>
        </p:txBody>
      </p:sp>
    </p:spTree>
    <p:extLst>
      <p:ext uri="{BB962C8B-B14F-4D97-AF65-F5344CB8AC3E}">
        <p14:creationId xmlns:p14="http://schemas.microsoft.com/office/powerpoint/2010/main" val="2233823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EAF1B3C-6177-4427-B53C-541482FC91E5}" type="datetimeFigureOut">
              <a:rPr lang="es-CL" smtClean="0"/>
              <a:t>18-04-2023</a:t>
            </a:fld>
            <a:endParaRPr lang="es-CL"/>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CL"/>
          </a:p>
        </p:txBody>
      </p:sp>
      <p:sp>
        <p:nvSpPr>
          <p:cNvPr id="9" name="Slide Number Placeholder 8"/>
          <p:cNvSpPr>
            <a:spLocks noGrp="1"/>
          </p:cNvSpPr>
          <p:nvPr>
            <p:ph type="sldNum" sz="quarter" idx="12"/>
          </p:nvPr>
        </p:nvSpPr>
        <p:spPr/>
        <p:txBody>
          <a:bodyPr/>
          <a:lstStyle/>
          <a:p>
            <a:fld id="{4537C244-A76C-4108-92B4-599BAEAFB8A1}" type="slidenum">
              <a:rPr lang="es-CL" smtClean="0"/>
              <a:t>‹Nº›</a:t>
            </a:fld>
            <a:endParaRPr lang="es-CL"/>
          </a:p>
        </p:txBody>
      </p:sp>
    </p:spTree>
    <p:extLst>
      <p:ext uri="{BB962C8B-B14F-4D97-AF65-F5344CB8AC3E}">
        <p14:creationId xmlns:p14="http://schemas.microsoft.com/office/powerpoint/2010/main" val="2889099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EAF1B3C-6177-4427-B53C-541482FC91E5}" type="datetimeFigureOut">
              <a:rPr lang="es-CL" smtClean="0"/>
              <a:t>18-04-2023</a:t>
            </a:fld>
            <a:endParaRPr lang="es-CL"/>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C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537C244-A76C-4108-92B4-599BAEAFB8A1}" type="slidenum">
              <a:rPr lang="es-CL" smtClean="0"/>
              <a:t>‹Nº›</a:t>
            </a:fld>
            <a:endParaRPr lang="es-CL"/>
          </a:p>
        </p:txBody>
      </p:sp>
    </p:spTree>
    <p:extLst>
      <p:ext uri="{BB962C8B-B14F-4D97-AF65-F5344CB8AC3E}">
        <p14:creationId xmlns:p14="http://schemas.microsoft.com/office/powerpoint/2010/main" val="4214691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7EAF1B3C-6177-4427-B53C-541482FC91E5}" type="datetimeFigureOut">
              <a:rPr lang="es-CL" smtClean="0"/>
              <a:t>18-04-2023</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537C244-A76C-4108-92B4-599BAEAFB8A1}" type="slidenum">
              <a:rPr lang="es-CL" smtClean="0"/>
              <a:t>‹Nº›</a:t>
            </a:fld>
            <a:endParaRPr lang="es-CL"/>
          </a:p>
        </p:txBody>
      </p:sp>
    </p:spTree>
    <p:extLst>
      <p:ext uri="{BB962C8B-B14F-4D97-AF65-F5344CB8AC3E}">
        <p14:creationId xmlns:p14="http://schemas.microsoft.com/office/powerpoint/2010/main" val="2352609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EAF1B3C-6177-4427-B53C-541482FC91E5}" type="datetimeFigureOut">
              <a:rPr lang="es-CL" smtClean="0"/>
              <a:t>18-04-2023</a:t>
            </a:fld>
            <a:endParaRPr lang="es-CL"/>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CL"/>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537C244-A76C-4108-92B4-599BAEAFB8A1}" type="slidenum">
              <a:rPr lang="es-CL" smtClean="0"/>
              <a:t>‹Nº›</a:t>
            </a:fld>
            <a:endParaRPr lang="es-CL"/>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353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3.jpeg"/></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dirty="0" smtClean="0"/>
              <a:t>Patología </a:t>
            </a:r>
            <a:r>
              <a:rPr lang="es-MX" dirty="0" err="1" smtClean="0"/>
              <a:t>osteoarticular</a:t>
            </a:r>
            <a:endParaRPr lang="es-CL" dirty="0"/>
          </a:p>
        </p:txBody>
      </p:sp>
      <p:sp>
        <p:nvSpPr>
          <p:cNvPr id="3" name="Subtítulo 2"/>
          <p:cNvSpPr>
            <a:spLocks noGrp="1"/>
          </p:cNvSpPr>
          <p:nvPr>
            <p:ph type="subTitle" idx="1"/>
          </p:nvPr>
        </p:nvSpPr>
        <p:spPr/>
        <p:txBody>
          <a:bodyPr>
            <a:normAutofit fontScale="85000" lnSpcReduction="20000"/>
          </a:bodyPr>
          <a:lstStyle/>
          <a:p>
            <a:r>
              <a:rPr lang="es-MX" dirty="0" smtClean="0"/>
              <a:t>Anatomía patológica</a:t>
            </a:r>
          </a:p>
          <a:p>
            <a:r>
              <a:rPr lang="es-MX" dirty="0" smtClean="0"/>
              <a:t>Hospital Clínico de la Universidad de Chile</a:t>
            </a:r>
          </a:p>
          <a:p>
            <a:r>
              <a:rPr lang="es-MX" dirty="0" smtClean="0"/>
              <a:t>Dra. María de los Ángeles Aldás</a:t>
            </a:r>
            <a:endParaRPr lang="es-CL" dirty="0"/>
          </a:p>
        </p:txBody>
      </p:sp>
      <p:sp>
        <p:nvSpPr>
          <p:cNvPr id="6" name="AutoShape 6" descr="Departamento de Psiquiatría y Salud Mental - Facultad de Medicina -  Universidad de Chi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1032" name="Picture 8" descr="Hospital Clínico de la Universidad de Ch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142" y="0"/>
            <a:ext cx="6429375"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874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Callo blando</a:t>
            </a:r>
            <a:endParaRPr lang="es-CL" dirty="0"/>
          </a:p>
        </p:txBody>
      </p:sp>
      <p:sp>
        <p:nvSpPr>
          <p:cNvPr id="3" name="Marcador de contenido 2"/>
          <p:cNvSpPr>
            <a:spLocks noGrp="1"/>
          </p:cNvSpPr>
          <p:nvPr>
            <p:ph idx="1"/>
          </p:nvPr>
        </p:nvSpPr>
        <p:spPr/>
        <p:txBody>
          <a:bodyPr/>
          <a:lstStyle/>
          <a:p>
            <a:endParaRPr lang="es-CL"/>
          </a:p>
        </p:txBody>
      </p:sp>
      <p:pic>
        <p:nvPicPr>
          <p:cNvPr id="8194" name="Picture 2" descr="Jcm 10 03554 g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4091" y="1737360"/>
            <a:ext cx="5504778" cy="44724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3690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ntp.niehs.nih.gov/nnl/musculoskeletal/bone/callus/images/figure-004-a73850_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738" y="759781"/>
            <a:ext cx="8637511" cy="52784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146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Osteomielitis</a:t>
            </a:r>
            <a:endParaRPr lang="es-CL" dirty="0"/>
          </a:p>
        </p:txBody>
      </p:sp>
      <p:sp>
        <p:nvSpPr>
          <p:cNvPr id="3" name="Marcador de contenido 2"/>
          <p:cNvSpPr>
            <a:spLocks noGrp="1"/>
          </p:cNvSpPr>
          <p:nvPr>
            <p:ph idx="1"/>
          </p:nvPr>
        </p:nvSpPr>
        <p:spPr>
          <a:xfrm>
            <a:off x="1097280" y="1845734"/>
            <a:ext cx="4504530" cy="4023360"/>
          </a:xfrm>
        </p:spPr>
        <p:txBody>
          <a:bodyPr/>
          <a:lstStyle/>
          <a:p>
            <a:r>
              <a:rPr lang="es-MX" dirty="0" smtClean="0"/>
              <a:t>- Más frecuente en niños y adolescentes.</a:t>
            </a:r>
          </a:p>
          <a:p>
            <a:r>
              <a:rPr lang="es-MX" dirty="0" smtClean="0"/>
              <a:t>- Diseminación hematógena o inoculación directa/contigüidad.</a:t>
            </a:r>
          </a:p>
          <a:p>
            <a:r>
              <a:rPr lang="es-MX" dirty="0" smtClean="0"/>
              <a:t>- Causas:</a:t>
            </a:r>
          </a:p>
          <a:p>
            <a:pPr lvl="2"/>
            <a:r>
              <a:rPr lang="es-MX" dirty="0" smtClean="0"/>
              <a:t>Bacterianas: S. aureus</a:t>
            </a:r>
          </a:p>
          <a:p>
            <a:pPr lvl="2"/>
            <a:r>
              <a:rPr lang="es-MX" dirty="0" smtClean="0"/>
              <a:t>Micobacterias</a:t>
            </a:r>
          </a:p>
          <a:p>
            <a:pPr lvl="2"/>
            <a:r>
              <a:rPr lang="es-MX" dirty="0" smtClean="0"/>
              <a:t>Otros</a:t>
            </a:r>
          </a:p>
          <a:p>
            <a:endParaRPr lang="es-CL" dirty="0"/>
          </a:p>
        </p:txBody>
      </p:sp>
      <p:pic>
        <p:nvPicPr>
          <p:cNvPr id="14338" name="Picture 2" descr="Infección Por Osteomielitis En La Ilustración ósea. Ilustraciones Svg,  Vectoriales, Clip Art Vectorizado Libre De Derechos. Image 8930439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3022" y="1845734"/>
            <a:ext cx="4381158" cy="43811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0731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Osteomielitis</a:t>
            </a:r>
            <a:endParaRPr lang="es-CL" dirty="0"/>
          </a:p>
        </p:txBody>
      </p:sp>
      <p:sp>
        <p:nvSpPr>
          <p:cNvPr id="3" name="Marcador de contenido 2"/>
          <p:cNvSpPr>
            <a:spLocks noGrp="1"/>
          </p:cNvSpPr>
          <p:nvPr>
            <p:ph idx="1"/>
          </p:nvPr>
        </p:nvSpPr>
        <p:spPr/>
        <p:txBody>
          <a:bodyPr/>
          <a:lstStyle/>
          <a:p>
            <a:endParaRPr lang="es-MX" dirty="0" smtClean="0"/>
          </a:p>
          <a:p>
            <a:r>
              <a:rPr lang="es-MX" dirty="0" smtClean="0"/>
              <a:t>A.- Hueso sano</a:t>
            </a:r>
          </a:p>
          <a:p>
            <a:r>
              <a:rPr lang="es-MX" dirty="0" smtClean="0"/>
              <a:t>B.- Hueso de neoformación</a:t>
            </a:r>
          </a:p>
          <a:p>
            <a:r>
              <a:rPr lang="es-MX" dirty="0" smtClean="0"/>
              <a:t>C.- Tejido de granulación</a:t>
            </a:r>
          </a:p>
          <a:p>
            <a:r>
              <a:rPr lang="es-MX" dirty="0" smtClean="0"/>
              <a:t>D.- Fístula</a:t>
            </a:r>
          </a:p>
          <a:p>
            <a:r>
              <a:rPr lang="es-MX" dirty="0" smtClean="0"/>
              <a:t>E.- Secuestro</a:t>
            </a:r>
            <a:endParaRPr lang="es-CL" dirty="0"/>
          </a:p>
        </p:txBody>
      </p:sp>
      <p:pic>
        <p:nvPicPr>
          <p:cNvPr id="12290" name="Picture 2" descr="AEC Client Education - Bone Seques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9831" y="1845734"/>
            <a:ext cx="5091128" cy="39466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2686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he Button Sequestrum Sign | Radi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8695" y="557582"/>
            <a:ext cx="6164284" cy="51903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1176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www.pathologyoutlines.com/imgau/bonebacterialosteomyelitisBory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134" y="244443"/>
            <a:ext cx="9156115" cy="57350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1255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www.pathologyoutlines.com/imgau/bonebacterialosteomyelitisWick0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16388" name="Picture 4" descr="https://www.pathologyoutlines.com/imgau/bonebacterialosteomyelitisWick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8118" y="604061"/>
            <a:ext cx="7340693" cy="5505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304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l="34984" t="13411" r="35709" b="20583"/>
          <a:stretch/>
        </p:blipFill>
        <p:spPr>
          <a:xfrm>
            <a:off x="629785" y="521093"/>
            <a:ext cx="4244055" cy="5376757"/>
          </a:xfrm>
          <a:prstGeom prst="rect">
            <a:avLst/>
          </a:prstGeom>
        </p:spPr>
      </p:pic>
      <p:pic>
        <p:nvPicPr>
          <p:cNvPr id="7" name="Imagen 6"/>
          <p:cNvPicPr>
            <a:picLocks noChangeAspect="1"/>
          </p:cNvPicPr>
          <p:nvPr/>
        </p:nvPicPr>
        <p:blipFill rotWithShape="1">
          <a:blip r:embed="rId4"/>
          <a:srcRect l="23053" t="14225" r="23631" b="14225"/>
          <a:stretch/>
        </p:blipFill>
        <p:spPr>
          <a:xfrm>
            <a:off x="5453087" y="1091953"/>
            <a:ext cx="5880812" cy="4439276"/>
          </a:xfrm>
          <a:prstGeom prst="rect">
            <a:avLst/>
          </a:prstGeom>
        </p:spPr>
      </p:pic>
      <p:pic>
        <p:nvPicPr>
          <p:cNvPr id="8" name="Picture 2" descr="Hospital Clínico de la Universidad de Chi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4299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Osteopenia y osteoporosis</a:t>
            </a:r>
            <a:endParaRPr lang="es-CL" dirty="0"/>
          </a:p>
        </p:txBody>
      </p:sp>
      <p:pic>
        <p:nvPicPr>
          <p:cNvPr id="17410" name="Picture 2" descr="Osteopenia - Wikipedia, la enciclopedia lib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592" y="2238112"/>
            <a:ext cx="7343775" cy="38385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5050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rontiers | Exercise for osteoporosis: A literature review of pathology and  mechan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0491" y="472234"/>
            <a:ext cx="7895481" cy="55015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697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Patología </a:t>
            </a:r>
            <a:r>
              <a:rPr lang="es-MX" dirty="0" err="1" smtClean="0"/>
              <a:t>osteoarticular</a:t>
            </a:r>
            <a:endParaRPr lang="es-CL" dirty="0"/>
          </a:p>
        </p:txBody>
      </p:sp>
      <p:sp>
        <p:nvSpPr>
          <p:cNvPr id="3" name="Marcador de contenido 2"/>
          <p:cNvSpPr>
            <a:spLocks noGrp="1"/>
          </p:cNvSpPr>
          <p:nvPr>
            <p:ph idx="1"/>
          </p:nvPr>
        </p:nvSpPr>
        <p:spPr/>
        <p:txBody>
          <a:bodyPr>
            <a:normAutofit/>
          </a:bodyPr>
          <a:lstStyle/>
          <a:p>
            <a:r>
              <a:rPr lang="es-MX" dirty="0" smtClean="0"/>
              <a:t>Conceptos anatómicos</a:t>
            </a:r>
          </a:p>
          <a:p>
            <a:r>
              <a:rPr lang="es-MX" dirty="0" smtClean="0"/>
              <a:t>Patología ósea</a:t>
            </a:r>
          </a:p>
          <a:p>
            <a:pPr lvl="1"/>
            <a:r>
              <a:rPr lang="es-MX" dirty="0" smtClean="0"/>
              <a:t>No neoplásica</a:t>
            </a:r>
          </a:p>
          <a:p>
            <a:pPr lvl="2"/>
            <a:r>
              <a:rPr lang="es-MX" dirty="0" smtClean="0"/>
              <a:t>Fracturas</a:t>
            </a:r>
          </a:p>
          <a:p>
            <a:pPr lvl="2"/>
            <a:r>
              <a:rPr lang="es-MX" dirty="0" smtClean="0"/>
              <a:t>Infecciones</a:t>
            </a:r>
          </a:p>
          <a:p>
            <a:pPr lvl="2"/>
            <a:r>
              <a:rPr lang="es-MX" dirty="0" smtClean="0"/>
              <a:t>Metabólica</a:t>
            </a:r>
          </a:p>
          <a:p>
            <a:pPr lvl="1"/>
            <a:r>
              <a:rPr lang="es-MX" dirty="0" smtClean="0"/>
              <a:t>Neoplásica</a:t>
            </a:r>
          </a:p>
          <a:p>
            <a:r>
              <a:rPr lang="es-MX" dirty="0" smtClean="0"/>
              <a:t>Patología articular</a:t>
            </a:r>
          </a:p>
          <a:p>
            <a:pPr lvl="1"/>
            <a:r>
              <a:rPr lang="es-MX" dirty="0" smtClean="0"/>
              <a:t>No neoplásica</a:t>
            </a:r>
          </a:p>
          <a:p>
            <a:pPr lvl="2"/>
            <a:r>
              <a:rPr lang="es-MX" dirty="0" smtClean="0"/>
              <a:t>Inflamatoria</a:t>
            </a:r>
          </a:p>
          <a:p>
            <a:pPr lvl="2"/>
            <a:r>
              <a:rPr lang="es-MX" dirty="0" smtClean="0"/>
              <a:t>Infecciosa</a:t>
            </a:r>
          </a:p>
          <a:p>
            <a:pPr lvl="1"/>
            <a:r>
              <a:rPr lang="es-MX" dirty="0" smtClean="0"/>
              <a:t>Neoplásica</a:t>
            </a:r>
            <a:endParaRPr lang="es-CL" dirty="0"/>
          </a:p>
        </p:txBody>
      </p:sp>
      <p:pic>
        <p:nvPicPr>
          <p:cNvPr id="2050" name="Picture 2" descr="Hospital Clínico de la Universidad de Ch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215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Fracturas en osteoporosis</a:t>
            </a:r>
            <a:endParaRPr lang="es-CL" dirty="0"/>
          </a:p>
        </p:txBody>
      </p:sp>
      <p:pic>
        <p:nvPicPr>
          <p:cNvPr id="19458" name="Picture 2" descr="Risk Factors of Osteoporotic Fractures | SpringerL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317" y="2392532"/>
            <a:ext cx="7523609" cy="3363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5172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lstStyle/>
          <a:p>
            <a:endParaRPr lang="es-CL"/>
          </a:p>
        </p:txBody>
      </p:sp>
      <p:pic>
        <p:nvPicPr>
          <p:cNvPr id="22530" name="Picture 2" descr="Macroscopic Structures of the Skeletal System | Anatomy and Physiology I |  | Course H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268" y="286603"/>
            <a:ext cx="8482398" cy="5666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1729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Trabéculas óseas adelgazadas</a:t>
            </a:r>
            <a:endParaRPr lang="es-CL" dirty="0"/>
          </a:p>
        </p:txBody>
      </p:sp>
      <p:sp>
        <p:nvSpPr>
          <p:cNvPr id="3" name="Marcador de contenido 2"/>
          <p:cNvSpPr>
            <a:spLocks noGrp="1"/>
          </p:cNvSpPr>
          <p:nvPr>
            <p:ph idx="1"/>
          </p:nvPr>
        </p:nvSpPr>
        <p:spPr/>
        <p:txBody>
          <a:bodyPr/>
          <a:lstStyle/>
          <a:p>
            <a:endParaRPr lang="es-CL"/>
          </a:p>
        </p:txBody>
      </p:sp>
      <p:pic>
        <p:nvPicPr>
          <p:cNvPr id="21506" name="Picture 2" descr="https://d3i71xaburhd42.cloudfront.net/ec2e83871a97f2a99a417844d6c5b2130e862958/2-Figure2-1.png"/>
          <p:cNvPicPr>
            <a:picLocks noChangeAspect="1" noChangeArrowheads="1"/>
          </p:cNvPicPr>
          <p:nvPr/>
        </p:nvPicPr>
        <p:blipFill rotWithShape="1">
          <a:blip r:embed="rId3">
            <a:extLst>
              <a:ext uri="{28A0092B-C50C-407E-A947-70E740481C1C}">
                <a14:useLocalDpi xmlns:a14="http://schemas.microsoft.com/office/drawing/2010/main" val="0"/>
              </a:ext>
            </a:extLst>
          </a:blip>
          <a:srcRect t="5097" r="300" b="5483"/>
          <a:stretch/>
        </p:blipFill>
        <p:spPr bwMode="auto">
          <a:xfrm>
            <a:off x="1345183" y="1746238"/>
            <a:ext cx="8855260" cy="34445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5274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lstStyle/>
          <a:p>
            <a:endParaRPr lang="es-CL"/>
          </a:p>
        </p:txBody>
      </p:sp>
      <p:pic>
        <p:nvPicPr>
          <p:cNvPr id="20484" name="Picture 4" descr="https://d3i71xaburhd42.cloudfront.net/ec2e83871a97f2a99a417844d6c5b2130e862958/3-Figure3-1.png"/>
          <p:cNvPicPr>
            <a:picLocks noChangeAspect="1" noChangeArrowheads="1"/>
          </p:cNvPicPr>
          <p:nvPr/>
        </p:nvPicPr>
        <p:blipFill rotWithShape="1">
          <a:blip r:embed="rId3">
            <a:extLst>
              <a:ext uri="{28A0092B-C50C-407E-A947-70E740481C1C}">
                <a14:useLocalDpi xmlns:a14="http://schemas.microsoft.com/office/drawing/2010/main" val="0"/>
              </a:ext>
            </a:extLst>
          </a:blip>
          <a:srcRect t="4850" r="480"/>
          <a:stretch/>
        </p:blipFill>
        <p:spPr bwMode="auto">
          <a:xfrm>
            <a:off x="965837" y="914400"/>
            <a:ext cx="10321285" cy="43323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3316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Artrosis</a:t>
            </a:r>
            <a:endParaRPr lang="es-CL" dirty="0"/>
          </a:p>
        </p:txBody>
      </p:sp>
      <p:sp>
        <p:nvSpPr>
          <p:cNvPr id="3" name="Marcador de contenido 2"/>
          <p:cNvSpPr>
            <a:spLocks noGrp="1"/>
          </p:cNvSpPr>
          <p:nvPr>
            <p:ph idx="1"/>
          </p:nvPr>
        </p:nvSpPr>
        <p:spPr>
          <a:xfrm>
            <a:off x="1097280" y="1845734"/>
            <a:ext cx="4922520" cy="4023360"/>
          </a:xfrm>
        </p:spPr>
        <p:txBody>
          <a:bodyPr/>
          <a:lstStyle/>
          <a:p>
            <a:r>
              <a:rPr lang="es-CL" dirty="0" smtClean="0"/>
              <a:t>Alteraciones morfológicas:</a:t>
            </a:r>
          </a:p>
          <a:p>
            <a:pPr lvl="1"/>
            <a:r>
              <a:rPr lang="es-CL" dirty="0" smtClean="0"/>
              <a:t>Alteración en el cartílago: Irregularidad, </a:t>
            </a:r>
            <a:r>
              <a:rPr lang="es-CL" dirty="0" err="1" smtClean="0"/>
              <a:t>deflecación</a:t>
            </a:r>
            <a:r>
              <a:rPr lang="es-CL" dirty="0" smtClean="0"/>
              <a:t>, hendiduras, aplanamiento.</a:t>
            </a:r>
          </a:p>
          <a:p>
            <a:pPr lvl="1"/>
            <a:r>
              <a:rPr lang="es-CL" dirty="0" smtClean="0"/>
              <a:t>Pérdida total del cartílago con esclerosis ósea reactiva.</a:t>
            </a:r>
          </a:p>
          <a:p>
            <a:pPr lvl="1"/>
            <a:r>
              <a:rPr lang="es-CL" dirty="0" err="1" smtClean="0"/>
              <a:t>Osteofitos</a:t>
            </a:r>
            <a:r>
              <a:rPr lang="es-CL" dirty="0" smtClean="0"/>
              <a:t>: proliferaciones óseas en los bordes articulares.</a:t>
            </a:r>
            <a:endParaRPr lang="es-CL" dirty="0"/>
          </a:p>
        </p:txBody>
      </p:sp>
      <p:pic>
        <p:nvPicPr>
          <p:cNvPr id="1026" name="Picture 2" descr="Osteoarthritis of the Hand - Bone, Joint, and Muscle Disorders - Merck  Manuals Consumer Ver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775" y="2585826"/>
            <a:ext cx="333375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8066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Articulación coxofemoral</a:t>
            </a:r>
            <a:endParaRPr lang="es-CL" dirty="0"/>
          </a:p>
        </p:txBody>
      </p:sp>
      <p:pic>
        <p:nvPicPr>
          <p:cNvPr id="2052" name="Picture 4" descr="Hip Cartilage Treatment Chicago, IL | Dr. Jorge Chah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079" y="1919798"/>
            <a:ext cx="7977578" cy="39492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78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Artrosis</a:t>
            </a:r>
            <a:endParaRPr lang="es-CL" dirty="0"/>
          </a:p>
        </p:txBody>
      </p:sp>
      <p:pic>
        <p:nvPicPr>
          <p:cNvPr id="3074" name="Picture 2" descr="Macroscopic changes in the femoral heads. The spherical shape of the...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063" y="2252846"/>
            <a:ext cx="5940833" cy="34821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834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Artrosis</a:t>
            </a:r>
            <a:endParaRPr lang="es-CL" dirty="0"/>
          </a:p>
        </p:txBody>
      </p:sp>
      <p:pic>
        <p:nvPicPr>
          <p:cNvPr id="4098" name="Picture 2" descr="The longitudinal cut surface of the left femoral head (A). B: age-matched control at the same magnification. The articu - lar cartilage thickened irregularly. Cracks in the subchondral area (black arrow head) or ulceration (white arrow) for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298" y="2300055"/>
            <a:ext cx="5872363" cy="35036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040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Cartílago normal</a:t>
            </a:r>
            <a:endParaRPr lang="es-CL" dirty="0"/>
          </a:p>
        </p:txBody>
      </p:sp>
      <p:pic>
        <p:nvPicPr>
          <p:cNvPr id="6146" name="Picture 2" descr="Articular Cartilage: Histology and Physiology | SpringerL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167" y="2292628"/>
            <a:ext cx="5762625" cy="3381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spital Clínico de la Universidad de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580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Artrosis</a:t>
            </a:r>
            <a:endParaRPr lang="es-CL" dirty="0"/>
          </a:p>
        </p:txBody>
      </p:sp>
      <p:pic>
        <p:nvPicPr>
          <p:cNvPr id="5122" name="Picture 2" descr="The lesions in the right femoral head. Subchondral bone necrosis (asterisk) and formation of the clefts are marked, and articular cartilage is thickened. Proliferation of the vessels is noted (arrows and inset). H&amp;E (20×). Fig. 4.   The lesions in the left femoral head. The rectangle in A indicates the area magnified in B. A: In the left femoral head, similar subchondral bone necrosis (asterisk) and thickened articular cartilage can be seen on the right side. Trabecular bone is exposed to the articular cavity due to loss of articular cartilage. Chondroid metaplasia of the trabecular bone can be seen in the basal part of the ulceration (arrows). H&amp;E (20×). B: In the metaplastic cartilage, abnormal arrangements of the chondrocytes are observed. H&amp;E (200×). Fig. 5.   Bone necrosis in the subchondral area. Loss of osteocytes and empty lacunae of the trabecular bone are noted. Some osteoclasts come into contact with necrotic bones (arrows). Eosinophilic amorphous matrices can be seen surrounding necrotic bone (asterisk). H&amp;E (200×). Fig. 6.   The eosinophilic amorphous matrix surrounding necrotic bone. The matrix is partially connected to necrotic bone (asterisk). Some mul- tinucleated giant cells can be seen at the periphery of the matrix (arrow). H&amp;E (200×). Fig. 7.   The lesions in the bone marrow. The hematopoietic tissues show depression. Atrophic adipose tissues and lipofuscin-laden macrophages positive for Schmorl’s method (inset) can be seen. H&amp;E, inset = Schmorl’s method (400×). "/>
          <p:cNvPicPr>
            <a:picLocks noChangeAspect="1" noChangeArrowheads="1"/>
          </p:cNvPicPr>
          <p:nvPr/>
        </p:nvPicPr>
        <p:blipFill rotWithShape="1">
          <a:blip r:embed="rId3">
            <a:extLst>
              <a:ext uri="{28A0092B-C50C-407E-A947-70E740481C1C}">
                <a14:useLocalDpi xmlns:a14="http://schemas.microsoft.com/office/drawing/2010/main" val="0"/>
              </a:ext>
            </a:extLst>
          </a:blip>
          <a:srcRect b="33236"/>
          <a:stretch/>
        </p:blipFill>
        <p:spPr bwMode="auto">
          <a:xfrm>
            <a:off x="3540966" y="2117084"/>
            <a:ext cx="5171027" cy="39641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268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3">
            <a:extLst>
              <a:ext uri="{28A0092B-C50C-407E-A947-70E740481C1C}">
                <a14:useLocalDpi xmlns:a14="http://schemas.microsoft.com/office/drawing/2010/main" val="0"/>
              </a:ext>
            </a:extLst>
          </a:blip>
          <a:srcRect l="48613" t="28399" r="29433" b="20716"/>
          <a:stretch/>
        </p:blipFill>
        <p:spPr bwMode="auto">
          <a:xfrm>
            <a:off x="679729" y="1135704"/>
            <a:ext cx="3665767" cy="4401030"/>
          </a:xfrm>
          <a:prstGeom prst="rect">
            <a:avLst/>
          </a:prstGeom>
          <a:ln>
            <a:noFill/>
          </a:ln>
          <a:extLst>
            <a:ext uri="{53640926-AAD7-44D8-BBD7-CCE9431645EC}">
              <a14:shadowObscured xmlns:a14="http://schemas.microsoft.com/office/drawing/2010/main"/>
            </a:ext>
          </a:extLst>
        </p:spPr>
      </p:pic>
      <p:pic>
        <p:nvPicPr>
          <p:cNvPr id="5" name="Marcador de contenido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263800" y="1121171"/>
            <a:ext cx="5887417" cy="4415563"/>
          </a:xfrm>
        </p:spPr>
      </p:pic>
      <p:pic>
        <p:nvPicPr>
          <p:cNvPr id="6" name="Picture 2" descr="Hospital Clínico de la Universidad de Chi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338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Artritis reumatoide</a:t>
            </a:r>
            <a:endParaRPr lang="es-CL" dirty="0"/>
          </a:p>
        </p:txBody>
      </p:sp>
      <p:pic>
        <p:nvPicPr>
          <p:cNvPr id="7170" name="Picture 2" descr="Key to spreading inflammation in rheumatoid arthritis f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6339" y="2018971"/>
            <a:ext cx="7060281" cy="39687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spital Clínico de la Universidad de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24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Sinovial normal</a:t>
            </a:r>
            <a:endParaRPr lang="es-CL" dirty="0"/>
          </a:p>
        </p:txBody>
      </p:sp>
      <p:pic>
        <p:nvPicPr>
          <p:cNvPr id="8196" name="Picture 4"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964" y="1845734"/>
            <a:ext cx="8509031" cy="3825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spital Clínico de la Universidad de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496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
            </a:r>
            <a:br>
              <a:rPr lang="es-CL" dirty="0" smtClean="0"/>
            </a:br>
            <a:r>
              <a:rPr lang="es-CL" dirty="0" smtClean="0"/>
              <a:t>Artritis reumatoide</a:t>
            </a:r>
            <a:endParaRPr lang="es-CL" dirty="0"/>
          </a:p>
        </p:txBody>
      </p:sp>
      <p:pic>
        <p:nvPicPr>
          <p:cNvPr id="9218" name="Picture 2" descr="File:Rheumatoid arthritis (1).JPG -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3352" y="2066714"/>
            <a:ext cx="47625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medicine.tamu.edu/class-files/webpath16/jpeg3/bone0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94767" y="2066714"/>
            <a:ext cx="546977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53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Artritis reumatoide</a:t>
            </a:r>
            <a:endParaRPr lang="es-CL" dirty="0"/>
          </a:p>
        </p:txBody>
      </p:sp>
      <p:pic>
        <p:nvPicPr>
          <p:cNvPr id="10242" name="Picture 2" descr="Rheumatoid arthritis - The Lanc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0458" y="2203457"/>
            <a:ext cx="8392043" cy="31723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301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Patología neoplásica</a:t>
            </a:r>
            <a:endParaRPr lang="es-CL" dirty="0"/>
          </a:p>
        </p:txBody>
      </p:sp>
      <p:sp>
        <p:nvSpPr>
          <p:cNvPr id="3" name="Marcador de contenido 2"/>
          <p:cNvSpPr>
            <a:spLocks noGrp="1"/>
          </p:cNvSpPr>
          <p:nvPr>
            <p:ph idx="1"/>
          </p:nvPr>
        </p:nvSpPr>
        <p:spPr/>
        <p:txBody>
          <a:bodyPr/>
          <a:lstStyle/>
          <a:p>
            <a:r>
              <a:rPr lang="es-MX" dirty="0" smtClean="0"/>
              <a:t>Benigna</a:t>
            </a:r>
          </a:p>
          <a:p>
            <a:pPr lvl="1"/>
            <a:r>
              <a:rPr lang="es-MX" dirty="0" smtClean="0"/>
              <a:t>Osteoma osteoide/</a:t>
            </a:r>
            <a:r>
              <a:rPr lang="es-MX" dirty="0" err="1" smtClean="0"/>
              <a:t>osteoblastoma</a:t>
            </a:r>
            <a:endParaRPr lang="es-MX" dirty="0" smtClean="0"/>
          </a:p>
          <a:p>
            <a:pPr lvl="1"/>
            <a:r>
              <a:rPr lang="es-MX" dirty="0" smtClean="0"/>
              <a:t>Fibroma no </a:t>
            </a:r>
            <a:r>
              <a:rPr lang="es-MX" dirty="0" err="1" smtClean="0"/>
              <a:t>osificante</a:t>
            </a:r>
            <a:endParaRPr lang="es-MX" dirty="0" smtClean="0"/>
          </a:p>
          <a:p>
            <a:r>
              <a:rPr lang="es-MX" dirty="0" smtClean="0"/>
              <a:t>Maligna</a:t>
            </a:r>
          </a:p>
          <a:p>
            <a:pPr lvl="1"/>
            <a:r>
              <a:rPr lang="es-MX" dirty="0" err="1" smtClean="0"/>
              <a:t>Osteosarcoma</a:t>
            </a:r>
            <a:endParaRPr lang="es-MX" dirty="0" smtClean="0"/>
          </a:p>
          <a:p>
            <a:pPr lvl="1"/>
            <a:r>
              <a:rPr lang="es-MX" dirty="0" smtClean="0"/>
              <a:t>Metástasis</a:t>
            </a:r>
            <a:endParaRPr lang="es-CL" dirty="0"/>
          </a:p>
        </p:txBody>
      </p:sp>
      <p:pic>
        <p:nvPicPr>
          <p:cNvPr id="6" name="Picture 2" descr="Hospital Clínico de la Universidad de Ch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aloración radiológica de imágenes líticas óseas | Pediatría integ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261" y="1011981"/>
            <a:ext cx="4841875" cy="522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1900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lstStyle/>
          <a:p>
            <a:endParaRPr lang="es-CL"/>
          </a:p>
        </p:txBody>
      </p:sp>
      <p:pic>
        <p:nvPicPr>
          <p:cNvPr id="4" name="Picture 4" descr="Bone Tumor – Dr. Mukhi's Raj Hospi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222" y="286603"/>
            <a:ext cx="6531777" cy="60686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687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Osteoma osteoide/</a:t>
            </a:r>
            <a:r>
              <a:rPr lang="es-MX" dirty="0" err="1" smtClean="0"/>
              <a:t>osteoblastoma</a:t>
            </a:r>
            <a:endParaRPr lang="es-CL" dirty="0"/>
          </a:p>
        </p:txBody>
      </p:sp>
      <p:sp>
        <p:nvSpPr>
          <p:cNvPr id="3" name="Marcador de contenido 2"/>
          <p:cNvSpPr>
            <a:spLocks noGrp="1"/>
          </p:cNvSpPr>
          <p:nvPr>
            <p:ph idx="1"/>
          </p:nvPr>
        </p:nvSpPr>
        <p:spPr>
          <a:xfrm>
            <a:off x="1097280" y="1845734"/>
            <a:ext cx="4593306" cy="4023360"/>
          </a:xfrm>
        </p:spPr>
        <p:txBody>
          <a:bodyPr/>
          <a:lstStyle/>
          <a:p>
            <a:r>
              <a:rPr lang="es-CL" dirty="0" smtClean="0"/>
              <a:t>Osteoma osteoide &lt; 2 cm</a:t>
            </a:r>
          </a:p>
          <a:p>
            <a:r>
              <a:rPr lang="es-CL" dirty="0" err="1" smtClean="0"/>
              <a:t>Osteoblastoma</a:t>
            </a:r>
            <a:r>
              <a:rPr lang="es-CL" dirty="0" smtClean="0"/>
              <a:t> &gt; 2 cm</a:t>
            </a:r>
          </a:p>
          <a:p>
            <a:endParaRPr lang="es-CL" dirty="0"/>
          </a:p>
          <a:p>
            <a:r>
              <a:rPr lang="es-CL" dirty="0" smtClean="0"/>
              <a:t>Histología similar</a:t>
            </a:r>
            <a:endParaRPr lang="es-CL" dirty="0"/>
          </a:p>
        </p:txBody>
      </p:sp>
      <p:pic>
        <p:nvPicPr>
          <p:cNvPr id="4" name="Picture 2" descr="Hospital Clínico de la Universidad de Ch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rotWithShape="1">
          <a:blip r:embed="rId3"/>
          <a:srcRect l="32706" t="14277" r="33479" b="41638"/>
          <a:stretch/>
        </p:blipFill>
        <p:spPr>
          <a:xfrm>
            <a:off x="5617720" y="1845734"/>
            <a:ext cx="5243019" cy="3844852"/>
          </a:xfrm>
          <a:prstGeom prst="rect">
            <a:avLst/>
          </a:prstGeom>
        </p:spPr>
      </p:pic>
    </p:spTree>
    <p:extLst>
      <p:ext uri="{BB962C8B-B14F-4D97-AF65-F5344CB8AC3E}">
        <p14:creationId xmlns:p14="http://schemas.microsoft.com/office/powerpoint/2010/main" val="882404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lstStyle/>
          <a:p>
            <a:endParaRPr lang="es-CL"/>
          </a:p>
        </p:txBody>
      </p:sp>
      <p:pic>
        <p:nvPicPr>
          <p:cNvPr id="6" name="Imagen 5"/>
          <p:cNvPicPr>
            <a:picLocks noChangeAspect="1"/>
          </p:cNvPicPr>
          <p:nvPr/>
        </p:nvPicPr>
        <p:blipFill rotWithShape="1">
          <a:blip r:embed="rId3"/>
          <a:srcRect l="30181" t="14291" r="31205" b="43347"/>
          <a:stretch/>
        </p:blipFill>
        <p:spPr>
          <a:xfrm>
            <a:off x="1674328" y="499667"/>
            <a:ext cx="8904303" cy="5494906"/>
          </a:xfrm>
          <a:prstGeom prst="rect">
            <a:avLst/>
          </a:prstGeom>
        </p:spPr>
      </p:pic>
      <p:pic>
        <p:nvPicPr>
          <p:cNvPr id="7"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0989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lstStyle/>
          <a:p>
            <a:endParaRPr lang="es-CL" dirty="0"/>
          </a:p>
        </p:txBody>
      </p:sp>
      <p:pic>
        <p:nvPicPr>
          <p:cNvPr id="4" name="Imagen 3"/>
          <p:cNvPicPr>
            <a:picLocks noChangeAspect="1"/>
          </p:cNvPicPr>
          <p:nvPr/>
        </p:nvPicPr>
        <p:blipFill rotWithShape="1">
          <a:blip r:embed="rId3"/>
          <a:srcRect l="29934" t="14313" r="30729" b="33242"/>
          <a:stretch/>
        </p:blipFill>
        <p:spPr>
          <a:xfrm>
            <a:off x="2529529" y="650147"/>
            <a:ext cx="7193902" cy="5395106"/>
          </a:xfrm>
          <a:prstGeom prst="rect">
            <a:avLst/>
          </a:prstGeom>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
        <p:nvSpPr>
          <p:cNvPr id="6" name="Flecha abajo 5"/>
          <p:cNvSpPr/>
          <p:nvPr/>
        </p:nvSpPr>
        <p:spPr>
          <a:xfrm rot="3462667">
            <a:off x="7957382" y="2283611"/>
            <a:ext cx="165305" cy="36390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39871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Fibroma no </a:t>
            </a:r>
            <a:r>
              <a:rPr lang="es-CL" dirty="0" err="1" smtClean="0"/>
              <a:t>osificante</a:t>
            </a:r>
            <a:endParaRPr lang="es-CL" dirty="0"/>
          </a:p>
        </p:txBody>
      </p:sp>
      <p:sp>
        <p:nvSpPr>
          <p:cNvPr id="3" name="Marcador de contenido 2"/>
          <p:cNvSpPr>
            <a:spLocks noGrp="1"/>
          </p:cNvSpPr>
          <p:nvPr>
            <p:ph idx="1"/>
          </p:nvPr>
        </p:nvSpPr>
        <p:spPr>
          <a:xfrm>
            <a:off x="2255570" y="2447713"/>
            <a:ext cx="2915920" cy="3125894"/>
          </a:xfrm>
        </p:spPr>
        <p:txBody>
          <a:bodyPr/>
          <a:lstStyle/>
          <a:p>
            <a:r>
              <a:rPr lang="es-CL" dirty="0" smtClean="0"/>
              <a:t>Niños de 4 a 10 años.</a:t>
            </a:r>
          </a:p>
          <a:p>
            <a:r>
              <a:rPr lang="es-CL" dirty="0" err="1" smtClean="0"/>
              <a:t>Metáfisis</a:t>
            </a:r>
            <a:r>
              <a:rPr lang="es-CL" dirty="0" smtClean="0"/>
              <a:t> de huesos largos.</a:t>
            </a:r>
            <a:endParaRPr lang="es-CL" dirty="0"/>
          </a:p>
        </p:txBody>
      </p:sp>
      <p:pic>
        <p:nvPicPr>
          <p:cNvPr id="4" name="Imagen 3"/>
          <p:cNvPicPr>
            <a:picLocks noChangeAspect="1"/>
          </p:cNvPicPr>
          <p:nvPr/>
        </p:nvPicPr>
        <p:blipFill rotWithShape="1">
          <a:blip r:embed="rId2"/>
          <a:srcRect l="36250" t="14197" r="36667" b="29420"/>
          <a:stretch/>
        </p:blipFill>
        <p:spPr>
          <a:xfrm>
            <a:off x="6329779" y="1737360"/>
            <a:ext cx="3882579" cy="4546600"/>
          </a:xfrm>
          <a:prstGeom prst="rect">
            <a:avLst/>
          </a:prstGeom>
        </p:spPr>
      </p:pic>
      <p:pic>
        <p:nvPicPr>
          <p:cNvPr id="5" name="Picture 2" descr="Hospital Clínico de la Universidad de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13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400300" y="638175"/>
            <a:ext cx="7391400" cy="5581650"/>
          </a:xfrm>
          <a:prstGeom prst="rect">
            <a:avLst/>
          </a:prstGeom>
        </p:spPr>
      </p:pic>
      <p:pic>
        <p:nvPicPr>
          <p:cNvPr id="8"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773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Fibroma no </a:t>
            </a:r>
            <a:r>
              <a:rPr lang="es-CL" dirty="0" err="1" smtClean="0"/>
              <a:t>osificante</a:t>
            </a:r>
            <a:endParaRPr lang="es-CL" dirty="0"/>
          </a:p>
        </p:txBody>
      </p:sp>
      <p:sp>
        <p:nvSpPr>
          <p:cNvPr id="5" name="Marcador de contenido 4"/>
          <p:cNvSpPr>
            <a:spLocks noGrp="1"/>
          </p:cNvSpPr>
          <p:nvPr>
            <p:ph idx="1"/>
          </p:nvPr>
        </p:nvSpPr>
        <p:spPr/>
        <p:txBody>
          <a:bodyPr/>
          <a:lstStyle/>
          <a:p>
            <a:endParaRPr lang="es-CL"/>
          </a:p>
        </p:txBody>
      </p:sp>
      <p:pic>
        <p:nvPicPr>
          <p:cNvPr id="6" name="Imagen 5"/>
          <p:cNvPicPr>
            <a:picLocks noChangeAspect="1"/>
          </p:cNvPicPr>
          <p:nvPr/>
        </p:nvPicPr>
        <p:blipFill rotWithShape="1">
          <a:blip r:embed="rId3"/>
          <a:srcRect l="24167" t="14156" r="24861" b="18041"/>
          <a:stretch/>
        </p:blipFill>
        <p:spPr>
          <a:xfrm>
            <a:off x="3061970" y="1845734"/>
            <a:ext cx="6129020" cy="4585910"/>
          </a:xfrm>
          <a:prstGeom prst="rect">
            <a:avLst/>
          </a:prstGeom>
        </p:spPr>
      </p:pic>
      <p:pic>
        <p:nvPicPr>
          <p:cNvPr id="7"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694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Fibroma no </a:t>
            </a:r>
            <a:r>
              <a:rPr lang="es-CL" dirty="0" err="1" smtClean="0"/>
              <a:t>osificante</a:t>
            </a:r>
            <a:endParaRPr lang="es-CL" dirty="0"/>
          </a:p>
        </p:txBody>
      </p:sp>
      <p:pic>
        <p:nvPicPr>
          <p:cNvPr id="4" name="Marcador de contenido 3"/>
          <p:cNvPicPr>
            <a:picLocks noGrp="1" noChangeAspect="1"/>
          </p:cNvPicPr>
          <p:nvPr>
            <p:ph idx="1"/>
          </p:nvPr>
        </p:nvPicPr>
        <p:blipFill rotWithShape="1">
          <a:blip r:embed="rId3"/>
          <a:srcRect l="24006" t="13457" r="25205" b="18350"/>
          <a:stretch/>
        </p:blipFill>
        <p:spPr>
          <a:xfrm>
            <a:off x="3281680" y="1737360"/>
            <a:ext cx="6141720" cy="4638502"/>
          </a:xfrm>
          <a:prstGeom prst="rect">
            <a:avLst/>
          </a:prstGeom>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476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err="1" smtClean="0"/>
              <a:t>Osteosarcoma</a:t>
            </a:r>
            <a:endParaRPr lang="es-CL" dirty="0"/>
          </a:p>
        </p:txBody>
      </p:sp>
      <p:sp>
        <p:nvSpPr>
          <p:cNvPr id="3" name="Marcador de contenido 2"/>
          <p:cNvSpPr>
            <a:spLocks noGrp="1"/>
          </p:cNvSpPr>
          <p:nvPr>
            <p:ph idx="1"/>
          </p:nvPr>
        </p:nvSpPr>
        <p:spPr>
          <a:xfrm>
            <a:off x="1097280" y="1845734"/>
            <a:ext cx="5328920" cy="4023360"/>
          </a:xfrm>
        </p:spPr>
        <p:txBody>
          <a:bodyPr/>
          <a:lstStyle/>
          <a:p>
            <a:r>
              <a:rPr lang="es-CL" dirty="0" smtClean="0"/>
              <a:t>Tumor maligno primario de hueso más frecuente</a:t>
            </a:r>
          </a:p>
          <a:p>
            <a:r>
              <a:rPr lang="es-CL" dirty="0" smtClean="0"/>
              <a:t>Adolescentes de 10 a 20 años.</a:t>
            </a:r>
          </a:p>
          <a:p>
            <a:r>
              <a:rPr lang="es-CL" dirty="0" smtClean="0"/>
              <a:t>Más frecuente en hombres.</a:t>
            </a:r>
          </a:p>
          <a:p>
            <a:r>
              <a:rPr lang="es-CL" dirty="0" smtClean="0"/>
              <a:t>Antecedente de radiación (jóvenes) o enfermedad de </a:t>
            </a:r>
            <a:r>
              <a:rPr lang="es-CL" dirty="0" err="1" smtClean="0"/>
              <a:t>Paget</a:t>
            </a:r>
            <a:r>
              <a:rPr lang="es-CL" dirty="0" smtClean="0"/>
              <a:t> (adultos).</a:t>
            </a:r>
          </a:p>
          <a:p>
            <a:r>
              <a:rPr lang="es-CL" dirty="0" smtClean="0"/>
              <a:t>Localización </a:t>
            </a:r>
            <a:r>
              <a:rPr lang="es-CL" dirty="0" err="1" smtClean="0"/>
              <a:t>perirotuliana</a:t>
            </a:r>
            <a:r>
              <a:rPr lang="es-CL" dirty="0" smtClean="0"/>
              <a:t>.</a:t>
            </a:r>
          </a:p>
        </p:txBody>
      </p:sp>
      <p:pic>
        <p:nvPicPr>
          <p:cNvPr id="4" name="Picture 2" descr="Hospital Clínico de la Universidad de Ch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steosarcoma - OrthoInfo - AA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1697" y="2082589"/>
            <a:ext cx="4352417" cy="354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926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err="1" smtClean="0"/>
              <a:t>Osteosarcoma</a:t>
            </a:r>
            <a:endParaRPr lang="es-CL" dirty="0"/>
          </a:p>
        </p:txBody>
      </p:sp>
      <p:pic>
        <p:nvPicPr>
          <p:cNvPr id="7172" name="Picture 4" descr="https://www.pathologyoutlines.com/imgau/boneosteosarcomageneralHartgros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 y="1737360"/>
            <a:ext cx="10877550" cy="44862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658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err="1" smtClean="0"/>
              <a:t>Osteosarcoma</a:t>
            </a:r>
            <a:endParaRPr lang="es-CL" dirty="0"/>
          </a:p>
        </p:txBody>
      </p:sp>
      <p:pic>
        <p:nvPicPr>
          <p:cNvPr id="8194" name="Picture 2" descr="https://www.pathologyoutlines.com/imgau/boneosteosarcomageneralAlexievgross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426703" y="1846263"/>
            <a:ext cx="5398920" cy="4022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419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err="1" smtClean="0"/>
              <a:t>Osteosarcoma</a:t>
            </a:r>
            <a:endParaRPr lang="es-CL" dirty="0"/>
          </a:p>
        </p:txBody>
      </p:sp>
      <p:pic>
        <p:nvPicPr>
          <p:cNvPr id="9218" name="Picture 2" descr="https://www.pathologyoutlines.com/imgau/boneosteosarcomageneralAlexievmicro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443919" y="1846263"/>
            <a:ext cx="5364488" cy="4022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468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err="1" smtClean="0"/>
              <a:t>Osteosarcoma</a:t>
            </a:r>
            <a:endParaRPr lang="es-CL" dirty="0"/>
          </a:p>
        </p:txBody>
      </p:sp>
      <p:pic>
        <p:nvPicPr>
          <p:cNvPr id="10242" name="Picture 2" descr="https://www.pathologyoutlines.com/imgau/boneosteosarcomageneralHartmicro3.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120122" y="1846263"/>
            <a:ext cx="4012082" cy="4022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16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err="1" smtClean="0"/>
              <a:t>Osteosarcoma</a:t>
            </a:r>
            <a:r>
              <a:rPr lang="es-CL" dirty="0" smtClean="0"/>
              <a:t> </a:t>
            </a:r>
            <a:r>
              <a:rPr lang="es-CL" dirty="0" err="1" smtClean="0"/>
              <a:t>postneoadyuvancia</a:t>
            </a:r>
            <a:endParaRPr lang="es-CL" dirty="0"/>
          </a:p>
        </p:txBody>
      </p:sp>
      <p:pic>
        <p:nvPicPr>
          <p:cNvPr id="11266" name="Picture 2" descr="https://www.pathologyoutlines.com/imgau/boneosteosarcomageneralHartmicro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120084" y="1846263"/>
            <a:ext cx="4012157" cy="4022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4147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Metástasis</a:t>
            </a:r>
            <a:endParaRPr lang="es-CL" dirty="0"/>
          </a:p>
        </p:txBody>
      </p:sp>
      <p:sp>
        <p:nvSpPr>
          <p:cNvPr id="3" name="Marcador de contenido 2"/>
          <p:cNvSpPr>
            <a:spLocks noGrp="1"/>
          </p:cNvSpPr>
          <p:nvPr>
            <p:ph idx="1"/>
          </p:nvPr>
        </p:nvSpPr>
        <p:spPr>
          <a:xfrm>
            <a:off x="1097280" y="2235200"/>
            <a:ext cx="4135120" cy="3633894"/>
          </a:xfrm>
        </p:spPr>
        <p:txBody>
          <a:bodyPr/>
          <a:lstStyle/>
          <a:p>
            <a:r>
              <a:rPr lang="es-CL" dirty="0" smtClean="0"/>
              <a:t>Tumor óseo maligno más frecuente </a:t>
            </a:r>
          </a:p>
          <a:p>
            <a:r>
              <a:rPr lang="es-CL" dirty="0" smtClean="0"/>
              <a:t>Principalmente carcinomas de mama, próstata, pulmón, tiroides y riñón</a:t>
            </a:r>
          </a:p>
          <a:p>
            <a:r>
              <a:rPr lang="es-CL" dirty="0" smtClean="0"/>
              <a:t>En adultos más común en columna vertebral y en niños en esqueleto apendicular</a:t>
            </a:r>
          </a:p>
          <a:p>
            <a:r>
              <a:rPr lang="es-CL" dirty="0" smtClean="0"/>
              <a:t>Lesiones líticas o </a:t>
            </a:r>
            <a:r>
              <a:rPr lang="es-CL" dirty="0" err="1" smtClean="0"/>
              <a:t>blásticas</a:t>
            </a:r>
            <a:endParaRPr lang="es-CL" dirty="0"/>
          </a:p>
        </p:txBody>
      </p:sp>
      <p:pic>
        <p:nvPicPr>
          <p:cNvPr id="12290" name="Picture 2" descr="Radiation to Treat Painful Spinal Metastases - N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7775" y="1047856"/>
            <a:ext cx="4060605" cy="48212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48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clerotic bone metastases | Radiology Reference Article | Radiopaedia.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77" y="731714"/>
            <a:ext cx="5897978" cy="513738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Osteoblastic bone metastases from breast cancer | Radiology Case |  Radiopaedia.o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3055" y="731714"/>
            <a:ext cx="4949825" cy="51373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spital Clínico de la Universidad de Chi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883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one microanatomy – Veterinary Hist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355" y="556513"/>
            <a:ext cx="8414437" cy="57109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818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Metástasis</a:t>
            </a:r>
            <a:endParaRPr lang="es-CL" dirty="0"/>
          </a:p>
        </p:txBody>
      </p:sp>
      <p:pic>
        <p:nvPicPr>
          <p:cNvPr id="14338" name="Picture 2" descr="https://www.pathologyoutlines.com/wick/carcinoma%20metastatic%20to%20bone%20lung%20origin%20in%20humeral%20head%20gro.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68980" y="1737360"/>
            <a:ext cx="5715000" cy="46174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4741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err="1" smtClean="0"/>
              <a:t>Metátasis</a:t>
            </a:r>
            <a:endParaRPr lang="es-CL" dirty="0"/>
          </a:p>
        </p:txBody>
      </p:sp>
      <p:pic>
        <p:nvPicPr>
          <p:cNvPr id="15362" name="Picture 2" descr="https://www.pathologyoutlines.com/imgau/bonemetstobonemicroVranic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86168" y="1737360"/>
            <a:ext cx="6080623" cy="45694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8779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Metástasis</a:t>
            </a:r>
            <a:endParaRPr lang="es-CL" dirty="0"/>
          </a:p>
        </p:txBody>
      </p:sp>
      <p:pic>
        <p:nvPicPr>
          <p:cNvPr id="16386" name="Picture 2" descr="https://www.pathologyoutlines.com/wick/metastatic%20lung%20carcinoma%20to%20metatarsal%20micro.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37025" y="1846263"/>
            <a:ext cx="5578275" cy="4022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7667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Tumor de células gigantes </a:t>
            </a:r>
            <a:r>
              <a:rPr lang="es-CL" dirty="0" err="1" smtClean="0"/>
              <a:t>tenosinovial</a:t>
            </a:r>
            <a:endParaRPr lang="es-CL" dirty="0"/>
          </a:p>
        </p:txBody>
      </p:sp>
      <p:pic>
        <p:nvPicPr>
          <p:cNvPr id="17414" name="Picture 6" descr="https://www.webpathology.com/slides-13/slides/Bone_GiantCellTumor3.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10494" y="1737360"/>
            <a:ext cx="6031971" cy="43986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6374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TCG</a:t>
            </a:r>
            <a:endParaRPr lang="es-CL" dirty="0"/>
          </a:p>
        </p:txBody>
      </p:sp>
      <p:pic>
        <p:nvPicPr>
          <p:cNvPr id="18434" name="Picture 2" descr="https://www.webpathology.com/slides-13/slides/PIgmentedVillonodularSynovitis.jpg_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0855" y="1737360"/>
            <a:ext cx="6191250" cy="46482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4826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TCG</a:t>
            </a:r>
            <a:endParaRPr lang="es-CL" dirty="0"/>
          </a:p>
        </p:txBody>
      </p:sp>
      <p:pic>
        <p:nvPicPr>
          <p:cNvPr id="19458" name="Picture 2" descr="https://www.webpathology.com/slides-13/slides/Bone_PigmentedVillonodularSynovitis6.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47094" y="1846263"/>
            <a:ext cx="5358137" cy="4022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201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TCG</a:t>
            </a:r>
            <a:endParaRPr lang="es-CL" dirty="0"/>
          </a:p>
        </p:txBody>
      </p:sp>
      <p:pic>
        <p:nvPicPr>
          <p:cNvPr id="20482" name="Picture 2" descr="https://www.webpathology.com/slides-13/slides/Bone_PigmentedVillonodularSynovitis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47094" y="1846263"/>
            <a:ext cx="5358137" cy="4022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781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err="1" smtClean="0"/>
              <a:t>Condrosarcoma</a:t>
            </a:r>
            <a:endParaRPr lang="es-CL" dirty="0"/>
          </a:p>
        </p:txBody>
      </p:sp>
      <p:sp>
        <p:nvSpPr>
          <p:cNvPr id="3" name="Marcador de contenido 2"/>
          <p:cNvSpPr>
            <a:spLocks noGrp="1"/>
          </p:cNvSpPr>
          <p:nvPr>
            <p:ph idx="1"/>
          </p:nvPr>
        </p:nvSpPr>
        <p:spPr>
          <a:xfrm>
            <a:off x="1097280" y="2946400"/>
            <a:ext cx="4389120" cy="2922694"/>
          </a:xfrm>
        </p:spPr>
        <p:txBody>
          <a:bodyPr/>
          <a:lstStyle/>
          <a:p>
            <a:r>
              <a:rPr lang="es-CL" dirty="0" smtClean="0"/>
              <a:t>Esqueleto axial: vértebras, esternón, pelvis y porciones proximales de huesos largos.</a:t>
            </a:r>
          </a:p>
          <a:p>
            <a:endParaRPr lang="es-CL" dirty="0"/>
          </a:p>
        </p:txBody>
      </p:sp>
      <p:pic>
        <p:nvPicPr>
          <p:cNvPr id="21506" name="Picture 2" descr="Chondrosarcoma | Musculoskeletal 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575" y="1457333"/>
            <a:ext cx="6042025" cy="44117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1748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err="1" smtClean="0"/>
              <a:t>Condrosarcoma</a:t>
            </a:r>
            <a:endParaRPr lang="es-CL" dirty="0"/>
          </a:p>
        </p:txBody>
      </p:sp>
      <p:pic>
        <p:nvPicPr>
          <p:cNvPr id="22530" name="Picture 2" descr="https://www.webpathology.com/slides-13/slides/Bone_Chondrosarcoma4_Xra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13280" y="1737360"/>
            <a:ext cx="3093720" cy="4447231"/>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s://www.webpathology.com/slides-13/slides/Orthopedic_Chondrosarc5_BaseOfSku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5566" y="1737360"/>
            <a:ext cx="3711547" cy="45091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spital Clínico de la Universidad de Chi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3081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err="1" smtClean="0"/>
              <a:t>Condrosarcoma</a:t>
            </a:r>
            <a:endParaRPr lang="es-CL" dirty="0"/>
          </a:p>
        </p:txBody>
      </p:sp>
      <p:pic>
        <p:nvPicPr>
          <p:cNvPr id="23554" name="Picture 2" descr="https://www.webpathology.com/slides-13/slides/Orthopedic_Chondrosarc_GradeI_Copy.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070523" y="1973263"/>
            <a:ext cx="2421680" cy="4022725"/>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s://www.webpathology.com/slides-13/slides/Bone_Chondrosarcoma_Femur_Gross2_resiz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4310" y="1776848"/>
            <a:ext cx="5881370" cy="44155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spital Clínico de la Universidad de Chi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234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Fractura</a:t>
            </a:r>
            <a:endParaRPr lang="es-CL" dirty="0"/>
          </a:p>
        </p:txBody>
      </p:sp>
      <p:sp>
        <p:nvSpPr>
          <p:cNvPr id="3" name="Marcador de contenido 2"/>
          <p:cNvSpPr>
            <a:spLocks noGrp="1"/>
          </p:cNvSpPr>
          <p:nvPr>
            <p:ph idx="1"/>
          </p:nvPr>
        </p:nvSpPr>
        <p:spPr/>
        <p:txBody>
          <a:bodyPr/>
          <a:lstStyle/>
          <a:p>
            <a:endParaRPr lang="es-MX" dirty="0" smtClean="0"/>
          </a:p>
          <a:p>
            <a:endParaRPr lang="es-MX" dirty="0"/>
          </a:p>
          <a:p>
            <a:endParaRPr lang="es-MX" dirty="0" smtClean="0"/>
          </a:p>
          <a:p>
            <a:r>
              <a:rPr lang="es-MX" dirty="0" smtClean="0"/>
              <a:t>- Hueso sano</a:t>
            </a:r>
          </a:p>
          <a:p>
            <a:r>
              <a:rPr lang="es-MX" dirty="0" smtClean="0"/>
              <a:t>- Hueso patológico</a:t>
            </a:r>
            <a:endParaRPr lang="es-CL" dirty="0"/>
          </a:p>
        </p:txBody>
      </p:sp>
      <p:sp>
        <p:nvSpPr>
          <p:cNvPr id="4" name="AutoShape 2" descr="Pathological Fracture - Definition, Causes, Diagnosis, Treatment"/>
          <p:cNvSpPr>
            <a:spLocks noChangeAspect="1" noChangeArrowheads="1"/>
          </p:cNvSpPr>
          <p:nvPr/>
        </p:nvSpPr>
        <p:spPr bwMode="auto">
          <a:xfrm>
            <a:off x="4970856" y="3069704"/>
            <a:ext cx="211337" cy="2113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7172" name="Picture 4" descr="pathological-fra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0856" y="2147581"/>
            <a:ext cx="5283437" cy="39163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6193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err="1" smtClean="0"/>
              <a:t>Condrosarcoma</a:t>
            </a:r>
            <a:r>
              <a:rPr lang="es-CL" dirty="0" smtClean="0"/>
              <a:t> G1</a:t>
            </a:r>
            <a:endParaRPr lang="es-CL" dirty="0"/>
          </a:p>
        </p:txBody>
      </p:sp>
      <p:pic>
        <p:nvPicPr>
          <p:cNvPr id="26626" name="Picture 2" descr="https://www.webpathology.com/slides-13/slides/Bone_Chondrosarcoma13_Grade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47094" y="1846263"/>
            <a:ext cx="5358137" cy="4022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9048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err="1" smtClean="0"/>
              <a:t>Condrosarcoma</a:t>
            </a:r>
            <a:endParaRPr lang="es-CL" dirty="0"/>
          </a:p>
        </p:txBody>
      </p:sp>
      <p:pic>
        <p:nvPicPr>
          <p:cNvPr id="24578" name="Picture 2" descr="https://www.webpathology.com/slides-13/slides/Bone_Chondrosarcoma32_GrII(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47094" y="1846263"/>
            <a:ext cx="5358137" cy="4022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1729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err="1" smtClean="0"/>
              <a:t>Condrosarcoma</a:t>
            </a:r>
            <a:endParaRPr lang="es-CL" dirty="0"/>
          </a:p>
        </p:txBody>
      </p:sp>
      <p:pic>
        <p:nvPicPr>
          <p:cNvPr id="25602" name="Picture 2" descr="https://www.webpathology.com/slides-13/slides/Bone_Chondrosarcoma28_GrIII.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47094" y="1846263"/>
            <a:ext cx="5358137" cy="4022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8279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educarsalud.cl/aulavirtual/home/default_platform_document/imagenes_plataforma/_MG_3706_copi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09119" y="1846263"/>
            <a:ext cx="6034087" cy="4022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260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Patología ósea</a:t>
            </a:r>
            <a:endParaRPr lang="es-CL" dirty="0"/>
          </a:p>
        </p:txBody>
      </p:sp>
      <p:pic>
        <p:nvPicPr>
          <p:cNvPr id="3076" name="Picture 4" descr="Bone Fractures – Hairline, Scaphoid, Hip &amp; Arm | Parkway East Hospi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530" y="1737360"/>
            <a:ext cx="6819900" cy="45529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6076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racture Healing - Basic Science - Ortho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486" y="1512533"/>
            <a:ext cx="10125386" cy="38673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4003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ntp.niehs.nih.gov/nnl/musculoskeletal/bone/callus/images/figure-001-a73847_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786" y="951605"/>
            <a:ext cx="8504167" cy="51969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906" y="68180"/>
            <a:ext cx="2998686" cy="58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70575"/>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717</TotalTime>
  <Words>740</Words>
  <Application>Microsoft Office PowerPoint</Application>
  <PresentationFormat>Panorámica</PresentationFormat>
  <Paragraphs>198</Paragraphs>
  <Slides>63</Slides>
  <Notes>47</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63</vt:i4>
      </vt:variant>
    </vt:vector>
  </HeadingPairs>
  <TitlesOfParts>
    <vt:vector size="66" baseType="lpstr">
      <vt:lpstr>Calibri</vt:lpstr>
      <vt:lpstr>Calibri Light</vt:lpstr>
      <vt:lpstr>Retrospección</vt:lpstr>
      <vt:lpstr>Patología osteoarticular</vt:lpstr>
      <vt:lpstr>Patología osteoarticular</vt:lpstr>
      <vt:lpstr>Presentación de PowerPoint</vt:lpstr>
      <vt:lpstr>Presentación de PowerPoint</vt:lpstr>
      <vt:lpstr>Presentación de PowerPoint</vt:lpstr>
      <vt:lpstr>Fractura</vt:lpstr>
      <vt:lpstr>Patología ósea</vt:lpstr>
      <vt:lpstr>Presentación de PowerPoint</vt:lpstr>
      <vt:lpstr>Presentación de PowerPoint</vt:lpstr>
      <vt:lpstr>Callo blando</vt:lpstr>
      <vt:lpstr>Presentación de PowerPoint</vt:lpstr>
      <vt:lpstr>Osteomielitis</vt:lpstr>
      <vt:lpstr>Osteomielitis</vt:lpstr>
      <vt:lpstr>Presentación de PowerPoint</vt:lpstr>
      <vt:lpstr>Presentación de PowerPoint</vt:lpstr>
      <vt:lpstr>Presentación de PowerPoint</vt:lpstr>
      <vt:lpstr>Presentación de PowerPoint</vt:lpstr>
      <vt:lpstr>Osteopenia y osteoporosis</vt:lpstr>
      <vt:lpstr>Presentación de PowerPoint</vt:lpstr>
      <vt:lpstr>Fracturas en osteoporosis</vt:lpstr>
      <vt:lpstr>Presentación de PowerPoint</vt:lpstr>
      <vt:lpstr>Trabéculas óseas adelgazadas</vt:lpstr>
      <vt:lpstr>Presentación de PowerPoint</vt:lpstr>
      <vt:lpstr>Artrosis</vt:lpstr>
      <vt:lpstr>Articulación coxofemoral</vt:lpstr>
      <vt:lpstr>Artrosis</vt:lpstr>
      <vt:lpstr>Artrosis</vt:lpstr>
      <vt:lpstr>Cartílago normal</vt:lpstr>
      <vt:lpstr>Artrosis</vt:lpstr>
      <vt:lpstr>Artritis reumatoide</vt:lpstr>
      <vt:lpstr>Sinovial normal</vt:lpstr>
      <vt:lpstr> Artritis reumatoide</vt:lpstr>
      <vt:lpstr>Artritis reumatoide</vt:lpstr>
      <vt:lpstr>Patología neoplásica</vt:lpstr>
      <vt:lpstr>Presentación de PowerPoint</vt:lpstr>
      <vt:lpstr>Osteoma osteoide/osteoblastoma</vt:lpstr>
      <vt:lpstr>Presentación de PowerPoint</vt:lpstr>
      <vt:lpstr>Presentación de PowerPoint</vt:lpstr>
      <vt:lpstr>Fibroma no osificante</vt:lpstr>
      <vt:lpstr>Fibroma no osificante</vt:lpstr>
      <vt:lpstr>Fibroma no osificante</vt:lpstr>
      <vt:lpstr>Osteosarcoma</vt:lpstr>
      <vt:lpstr>Osteosarcoma</vt:lpstr>
      <vt:lpstr>Osteosarcoma</vt:lpstr>
      <vt:lpstr>Osteosarcoma</vt:lpstr>
      <vt:lpstr>Osteosarcoma</vt:lpstr>
      <vt:lpstr>Osteosarcoma postneoadyuvancia</vt:lpstr>
      <vt:lpstr>Metástasis</vt:lpstr>
      <vt:lpstr>Presentación de PowerPoint</vt:lpstr>
      <vt:lpstr>Metástasis</vt:lpstr>
      <vt:lpstr>Metátasis</vt:lpstr>
      <vt:lpstr>Metástasis</vt:lpstr>
      <vt:lpstr>Tumor de células gigantes tenosinovial</vt:lpstr>
      <vt:lpstr>TCG</vt:lpstr>
      <vt:lpstr>TCG</vt:lpstr>
      <vt:lpstr>TCG</vt:lpstr>
      <vt:lpstr>Condrosarcoma</vt:lpstr>
      <vt:lpstr>Condrosarcoma</vt:lpstr>
      <vt:lpstr>Condrosarcoma</vt:lpstr>
      <vt:lpstr>Condrosarcoma G1</vt:lpstr>
      <vt:lpstr>Condrosarcoma</vt:lpstr>
      <vt:lpstr>Condrosarcoma</vt:lpstr>
      <vt:lpstr>Presentación de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Patología osteoarticular</dc:title>
  <dc:creator>Usuario</dc:creator>
  <cp:lastModifiedBy>Usuario</cp:lastModifiedBy>
  <cp:revision>31</cp:revision>
  <dcterms:created xsi:type="dcterms:W3CDTF">2023-03-21T14:36:16Z</dcterms:created>
  <dcterms:modified xsi:type="dcterms:W3CDTF">2023-04-18T18:47:50Z</dcterms:modified>
</cp:coreProperties>
</file>