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  <p:sldMasterId id="214748366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embeddedFontLst>
    <p:embeddedFont>
      <p:font typeface="Tahoma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Tahoma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Tahoma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25d46f41da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25d46f41da_0_3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5d46f41da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25d46f41da_0_3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5d46f41da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25d46f41da_0_3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5d46f41da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25d46f41da_0_3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5d46f41da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25d46f41da_0_3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5d46f41da_0_1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25d46f41da_0_14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5d46f41da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25d46f41da_0_89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5d46f41da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25d46f41da_0_8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5d46f41da_0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25d46f41da_0_9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5d46f41da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25d46f41da_0_9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5d46f41da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25d46f41da_0_3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5d46f41da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25d46f41da_0_9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5d46f41da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25d46f41da_0_9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5d46f41da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25d46f41da_0_9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5d46f41da_0_1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25d46f41da_0_14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25d46f41da_0_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25d46f41da_0_9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5d46f41da_0_9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25d46f41da_0_9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5d46f41da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25d46f41da_0_9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25d46f41da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25d46f41da_0_9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5d46f41da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25d46f41da_0_9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5d46f41da_0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25d46f41da_0_9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5d46f41da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25d46f41da_0_3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5d46f41da_0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25d46f41da_0_9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25d46f41da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25d46f41da_0_9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25d46f41da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25d46f41da_0_14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5d46f41da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25d46f41da_0_9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5d46f41da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25d46f41da_0_9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25d46f41da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25d46f41da_0_9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25d46f41da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25d46f41da_0_9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25d46f41da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25d46f41da_0_9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25d46f41da_0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25d46f41da_0_99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5d46f41da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25d46f41da_0_10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5d46f41da_0_1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5d46f41da_0_1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25d46f41da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25d46f41da_0_10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5d46f41da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25d46f41da_0_10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25d46f41da_0_1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25d46f41da_0_14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25d46f41da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25d46f41da_0_11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5d46f41da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225d46f41da_0_118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5d46f41da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25d46f41da_0_11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25d46f41da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25d46f41da_0_11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5d46f41da_0_1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25d46f41da_0_11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25d46f41da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25d46f41da_0_12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25d46f41da_0_1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25d46f41da_0_12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5d46f41da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25d46f41da_0_3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5d46f41da_0_1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25d46f41da_0_12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25d46f41da_0_1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25d46f41da_0_12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25d46f41da_0_1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25d46f41da_0_1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25d46f41da_0_1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25d46f41da_0_16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25d46f41da_0_1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25d46f41da_0_15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25d46f41da_0_1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25d46f41da_0_15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25d46f41da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25d46f41da_0_12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25d46f41da_0_1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225d46f41da_0_12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25d46f41da_0_1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25d46f41da_0_12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25d46f41da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25d46f41da_0_12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5d46f41da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25d46f41da_0_3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25d46f41da_0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25d46f41da_0_12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25d46f41da_0_1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25d46f41da_0_1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5d46f41d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25d46f41da_0_3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5d46f41da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25d46f41da_0_3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5d46f41da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25d46f41da_0_3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sz="4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SzPts val="152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368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997388" y="16836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641448" y="4389120"/>
            <a:ext cx="350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rtl="0" algn="l">
              <a:spcBef>
                <a:spcPts val="360"/>
              </a:spcBef>
              <a:spcAft>
                <a:spcPts val="0"/>
              </a:spcAft>
              <a:buSzPts val="1368"/>
              <a:buChar char="●"/>
              <a:defRPr/>
            </a:lvl1pPr>
            <a:lvl2pPr indent="-315468" lvl="1" marL="914400" rtl="0" algn="l">
              <a:spcBef>
                <a:spcPts val="1200"/>
              </a:spcBef>
              <a:spcAft>
                <a:spcPts val="0"/>
              </a:spcAft>
              <a:buSzPts val="1368"/>
              <a:buChar char="○"/>
              <a:defRPr/>
            </a:lvl2pPr>
            <a:lvl3pPr indent="-315467" lvl="2" marL="1371600" rtl="0" algn="l">
              <a:spcBef>
                <a:spcPts val="1200"/>
              </a:spcBef>
              <a:spcAft>
                <a:spcPts val="0"/>
              </a:spcAft>
              <a:buSzPts val="1368"/>
              <a:buChar char="■"/>
              <a:defRPr/>
            </a:lvl3pPr>
            <a:lvl4pPr indent="-315467" lvl="3" marL="1828800" rtl="0" algn="l">
              <a:spcBef>
                <a:spcPts val="1200"/>
              </a:spcBef>
              <a:spcAft>
                <a:spcPts val="0"/>
              </a:spcAft>
              <a:buSzPts val="1368"/>
              <a:buChar char="●"/>
              <a:defRPr/>
            </a:lvl4pPr>
            <a:lvl5pPr indent="-315467" lvl="4" marL="2286000" rtl="0" algn="l">
              <a:spcBef>
                <a:spcPts val="1200"/>
              </a:spcBef>
              <a:spcAft>
                <a:spcPts val="0"/>
              </a:spcAft>
              <a:buSzPts val="1368"/>
              <a:buChar char="○"/>
              <a:defRPr/>
            </a:lvl5pPr>
            <a:lvl6pPr indent="-315467" lvl="5" marL="2743200" rtl="0" algn="l">
              <a:spcBef>
                <a:spcPts val="1200"/>
              </a:spcBef>
              <a:spcAft>
                <a:spcPts val="0"/>
              </a:spcAft>
              <a:buSzPts val="1368"/>
              <a:buChar char="■"/>
              <a:defRPr/>
            </a:lvl6pPr>
            <a:lvl7pPr indent="-315467" lvl="6" marL="3200400" rtl="0" algn="l">
              <a:spcBef>
                <a:spcPts val="1200"/>
              </a:spcBef>
              <a:spcAft>
                <a:spcPts val="0"/>
              </a:spcAft>
              <a:buSzPts val="1368"/>
              <a:buChar char="●"/>
              <a:defRPr/>
            </a:lvl7pPr>
            <a:lvl8pPr indent="-315467" lvl="7" marL="3657600" rtl="0" algn="l">
              <a:spcBef>
                <a:spcPts val="1200"/>
              </a:spcBef>
              <a:spcAft>
                <a:spcPts val="0"/>
              </a:spcAft>
              <a:buSzPts val="1368"/>
              <a:buChar char="○"/>
              <a:defRPr/>
            </a:lvl8pPr>
            <a:lvl9pPr indent="-315467" lvl="8" marL="4114800" rtl="0" algn="l">
              <a:spcBef>
                <a:spcPts val="1200"/>
              </a:spcBef>
              <a:spcAft>
                <a:spcPts val="1200"/>
              </a:spcAft>
              <a:buSzPts val="1368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5997388" y="16836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4641448" y="4389120"/>
            <a:ext cx="3502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 only" type="objOnly">
  <p:cSld name="OBJECT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objects" type="fourObj">
  <p:cSld name="FOUR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ayout with centered title and subtitle placeholders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 only" type="objOnly">
  <p:cSld name="OBJECT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objects" type="fourObj">
  <p:cSld name="FOUR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Relationship Id="rId4" Type="http://schemas.openxmlformats.org/officeDocument/2006/relationships/image" Target="../media/image26.jpg"/><Relationship Id="rId5" Type="http://schemas.openxmlformats.org/officeDocument/2006/relationships/image" Target="../media/image28.jpg"/><Relationship Id="rId6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Relationship Id="rId4" Type="http://schemas.openxmlformats.org/officeDocument/2006/relationships/image" Target="../media/image1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g"/><Relationship Id="rId4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jpg"/><Relationship Id="rId4" Type="http://schemas.openxmlformats.org/officeDocument/2006/relationships/image" Target="../media/image45.jpg"/><Relationship Id="rId5" Type="http://schemas.openxmlformats.org/officeDocument/2006/relationships/image" Target="../media/image51.jpg"/><Relationship Id="rId6" Type="http://schemas.openxmlformats.org/officeDocument/2006/relationships/image" Target="../media/image4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jpg"/><Relationship Id="rId4" Type="http://schemas.openxmlformats.org/officeDocument/2006/relationships/image" Target="../media/image5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png"/><Relationship Id="rId4" Type="http://schemas.openxmlformats.org/officeDocument/2006/relationships/image" Target="../media/image53.jpg"/><Relationship Id="rId5" Type="http://schemas.openxmlformats.org/officeDocument/2006/relationships/image" Target="../media/image55.jpg"/><Relationship Id="rId6" Type="http://schemas.openxmlformats.org/officeDocument/2006/relationships/image" Target="../media/image5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/>
              <a:t>PASO PRÁCTICO RENAL TESTICULAR 2023</a:t>
            </a:r>
            <a:endParaRPr sz="4500"/>
          </a:p>
        </p:txBody>
      </p:sp>
      <p:sp>
        <p:nvSpPr>
          <p:cNvPr id="101" name="Google Shape;101;p22"/>
          <p:cNvSpPr txBox="1"/>
          <p:nvPr>
            <p:ph idx="1" type="subTitle"/>
          </p:nvPr>
        </p:nvSpPr>
        <p:spPr>
          <a:xfrm>
            <a:off x="311700" y="2834125"/>
            <a:ext cx="8520600" cy="12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Dr. Iván Gallegos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Prof. Asociado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Anatomía Patólogica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2.jpg" id="150" name="Google Shape;15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75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4.jpg" id="155" name="Google Shape;15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5.jpg" id="160" name="Google Shape;1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0925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3.jpg" id="165" name="Google Shape;16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694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Diagnóstico</a:t>
            </a:r>
            <a:endParaRPr/>
          </a:p>
        </p:txBody>
      </p:sp>
      <p:sp>
        <p:nvSpPr>
          <p:cNvPr id="171" name="Google Shape;171;p35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74319" lvl="0" marL="342900" rtl="0" algn="l">
              <a:spcBef>
                <a:spcPts val="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Cáncer renal.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Carcinoma de Células Renales, variante Células Claras.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Extensa diferenciación Rabdoide-Sarcomatoide.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Necrosis +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Vena +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Extensión +</a:t>
            </a:r>
            <a:endParaRPr/>
          </a:p>
          <a:p>
            <a:pPr indent="-245364" lvl="0" marL="342900" rtl="0" algn="l">
              <a:spcBef>
                <a:spcPts val="480"/>
              </a:spcBef>
              <a:spcAft>
                <a:spcPts val="0"/>
              </a:spcAft>
              <a:buSzPts val="1368"/>
              <a:buChar char="●"/>
            </a:pPr>
            <a:r>
              <a:rPr lang="es"/>
              <a:t>Metástasis linfonodal.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1200"/>
              </a:spcAft>
              <a:buSzPts val="1824"/>
              <a:buChar char="●"/>
            </a:pPr>
            <a:r>
              <a:rPr lang="es"/>
              <a:t>pT3a N1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2</a:t>
            </a:r>
            <a:endParaRPr/>
          </a:p>
        </p:txBody>
      </p:sp>
      <p:sp>
        <p:nvSpPr>
          <p:cNvPr id="177" name="Google Shape;177;p36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/>
              <a:t>Hombre 35 años, consulta por aumento de volumen testicular indoloro. ECO demuestra tumor testicular.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1" id="182" name="Google Shape;18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3225" y="607821"/>
            <a:ext cx="5237560" cy="3927873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4" id="187" name="Google Shape;18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937" y="653659"/>
            <a:ext cx="4860131" cy="383619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5" id="192" name="Google Shape;1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375" y="589365"/>
            <a:ext cx="5023245" cy="396478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6" id="197" name="Google Shape;19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3" y="610797"/>
            <a:ext cx="4968477" cy="39219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1</a:t>
            </a:r>
            <a:endParaRPr/>
          </a:p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/>
              <a:t>Hombre 61 años, consulta por hematuria y dolor del flanco derecho. TAC demuestra tumor renal.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8" id="202" name="Google Shape;2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2" y="825453"/>
            <a:ext cx="4968477" cy="39219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71-7" id="207" name="Google Shape;20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974" y="588771"/>
            <a:ext cx="5022054" cy="396597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Diagnóstico</a:t>
            </a:r>
            <a:endParaRPr/>
          </a:p>
        </p:txBody>
      </p:sp>
      <p:sp>
        <p:nvSpPr>
          <p:cNvPr id="213" name="Google Shape;213;p43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Char char="■"/>
            </a:pPr>
            <a:r>
              <a:rPr i="0" lang="es" sz="2600" u="none">
                <a:solidFill>
                  <a:schemeClr val="dk1"/>
                </a:solidFill>
              </a:rPr>
              <a:t>SEMINOMA PURO CON CELULAS DE TIPO SINCICIO TROFOBLASTO</a:t>
            </a:r>
            <a:endParaRPr sz="1200">
              <a:solidFill>
                <a:schemeClr val="dk1"/>
              </a:solidFill>
            </a:endParaRPr>
          </a:p>
          <a:p>
            <a:pPr indent="-3048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80"/>
              <a:buChar char="■"/>
            </a:pPr>
            <a:r>
              <a:rPr i="0" lang="es" sz="2600" u="none">
                <a:solidFill>
                  <a:schemeClr val="dk1"/>
                </a:solidFill>
              </a:rPr>
              <a:t>Tamaño: 4 cm.</a:t>
            </a:r>
            <a:endParaRPr sz="1200">
              <a:solidFill>
                <a:schemeClr val="dk1"/>
              </a:solidFill>
            </a:endParaRPr>
          </a:p>
          <a:p>
            <a:pPr indent="-3048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80"/>
              <a:buChar char="■"/>
            </a:pPr>
            <a:r>
              <a:rPr i="0" lang="es" sz="2600" u="none">
                <a:solidFill>
                  <a:schemeClr val="dk1"/>
                </a:solidFill>
              </a:rPr>
              <a:t>Rete testis, albugínea, epidídimo y permeaciones vasculares negativos.</a:t>
            </a:r>
            <a:endParaRPr sz="1200">
              <a:solidFill>
                <a:schemeClr val="dk1"/>
              </a:solidFill>
            </a:endParaRPr>
          </a:p>
          <a:p>
            <a:pPr indent="-210820" lvl="0" marL="342900" rtl="0" algn="l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t/>
            </a:r>
            <a:endParaRPr i="0" sz="2600" u="non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3</a:t>
            </a:r>
            <a:endParaRPr/>
          </a:p>
        </p:txBody>
      </p:sp>
      <p:sp>
        <p:nvSpPr>
          <p:cNvPr id="219" name="Google Shape;219;p44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/>
              <a:t>Hombre 22 años, consulta por ginecomastia. Al examen aumento de volumen testicular indoloro. ECO demuestra tumor testicular.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1" id="224" name="Google Shape;22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5837" y="586984"/>
            <a:ext cx="5292328" cy="396954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2" id="229" name="Google Shape;229;p46"/>
          <p:cNvPicPr preferRelativeResize="0"/>
          <p:nvPr/>
        </p:nvPicPr>
        <p:blipFill rotWithShape="1">
          <a:blip r:embed="rId3">
            <a:alphaModFix/>
          </a:blip>
          <a:srcRect b="0" l="0" r="26046" t="0"/>
          <a:stretch/>
        </p:blipFill>
        <p:spPr>
          <a:xfrm>
            <a:off x="2124075" y="951309"/>
            <a:ext cx="5111752" cy="388858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4" id="234" name="Google Shape;23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2" y="610797"/>
            <a:ext cx="4968477" cy="39219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8" id="239" name="Google Shape;23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2" y="610797"/>
            <a:ext cx="4968477" cy="39219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3" id="244" name="Google Shape;24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800" y="546506"/>
            <a:ext cx="5130403" cy="405050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5" id="249" name="Google Shape;24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500" y="0"/>
            <a:ext cx="3317082" cy="261818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903-9" id="250" name="Google Shape;25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0875" y="0"/>
            <a:ext cx="3317082" cy="261818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903-7" id="251" name="Google Shape;251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625328"/>
            <a:ext cx="4427536" cy="251817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903-10" id="252" name="Google Shape;25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6462" y="2625328"/>
            <a:ext cx="4427536" cy="251817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Macroscopía</a:t>
            </a:r>
            <a:endParaRPr/>
          </a:p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74319" lvl="0" marL="342900" rtl="0" algn="l">
              <a:spcBef>
                <a:spcPts val="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Nefrectomía total 773 g.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Riñón de 13 x 8 x 7 cm.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Tumor de 8,1 x 7,8 cm.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Blanquecino con focos hemorrágicos.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Vena +</a:t>
            </a:r>
            <a:endParaRPr/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SzPts val="1824"/>
              <a:buChar char="●"/>
            </a:pPr>
            <a:r>
              <a:rPr lang="es"/>
              <a:t>Extensión +</a:t>
            </a:r>
            <a:endParaRPr/>
          </a:p>
          <a:p>
            <a:pPr indent="-245364" lvl="0" marL="342900" rtl="0" algn="l">
              <a:spcBef>
                <a:spcPts val="1200"/>
              </a:spcBef>
              <a:spcAft>
                <a:spcPts val="1200"/>
              </a:spcAft>
              <a:buSzPts val="1368"/>
              <a:buChar char="●"/>
            </a:pPr>
            <a:r>
              <a:rPr lang="es"/>
              <a:t>Linfonodo hiliar aumentado de tamaño.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5903-11" id="257" name="Google Shape;257;p51"/>
          <p:cNvPicPr preferRelativeResize="0"/>
          <p:nvPr/>
        </p:nvPicPr>
        <p:blipFill rotWithShape="1">
          <a:blip r:embed="rId3">
            <a:alphaModFix/>
          </a:blip>
          <a:srcRect b="0" l="16004" r="8002" t="7621"/>
          <a:stretch/>
        </p:blipFill>
        <p:spPr>
          <a:xfrm>
            <a:off x="1835937" y="601869"/>
            <a:ext cx="5472112" cy="3939779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903-11" id="258" name="Google Shape;25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1837" y="2553890"/>
            <a:ext cx="60325" cy="3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5903-11" id="259" name="Google Shape;25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1837" y="2553890"/>
            <a:ext cx="60325" cy="3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2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Diagnóstico</a:t>
            </a:r>
            <a:endParaRPr/>
          </a:p>
        </p:txBody>
      </p:sp>
      <p:sp>
        <p:nvSpPr>
          <p:cNvPr id="265" name="Google Shape;265;p52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820" lvl="0" marL="3429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TUMOR GERMINAL MIXTO</a:t>
            </a:r>
            <a:endParaRPr sz="2000">
              <a:solidFill>
                <a:schemeClr val="dk1"/>
              </a:solidFill>
            </a:endParaRPr>
          </a:p>
          <a:p>
            <a:pPr indent="-337820" lvl="0" marL="34290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CA. EMB 60%, TSV </a:t>
            </a:r>
            <a:r>
              <a:rPr lang="e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</a:t>
            </a: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%, </a:t>
            </a:r>
            <a:r>
              <a:rPr lang="e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TERATOMA 15%, </a:t>
            </a: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CORIO</a:t>
            </a:r>
            <a:r>
              <a:rPr lang="e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5%.</a:t>
            </a:r>
            <a:endParaRPr sz="2000">
              <a:solidFill>
                <a:schemeClr val="dk1"/>
              </a:solidFill>
            </a:endParaRPr>
          </a:p>
          <a:p>
            <a:pPr indent="-337820" lvl="0" marL="34290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Tamaño: 5,5 cm.</a:t>
            </a:r>
            <a:endParaRPr sz="2000">
              <a:solidFill>
                <a:schemeClr val="dk1"/>
              </a:solidFill>
            </a:endParaRPr>
          </a:p>
          <a:p>
            <a:pPr indent="-337820" lvl="0" marL="34290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s" sz="20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Rete testis y permeaciones PT y en cordón positivas.</a:t>
            </a:r>
            <a:endParaRPr b="0" i="0" sz="200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37820" lvl="0" marL="342900" rtl="0" algn="l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Char char="■"/>
            </a:pPr>
            <a:r>
              <a:rPr lang="e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Coristoma suprarrenal.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4</a:t>
            </a:r>
            <a:endParaRPr/>
          </a:p>
        </p:txBody>
      </p:sp>
      <p:sp>
        <p:nvSpPr>
          <p:cNvPr id="271" name="Google Shape;271;p53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/>
              <a:t>Hombre 50 años, consulta por colico biliar. ECO abdominal Tumor renal.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75723</a:t>
            </a:r>
            <a:endParaRPr/>
          </a:p>
        </p:txBody>
      </p:sp>
      <p:pic>
        <p:nvPicPr>
          <p:cNvPr descr="75723-1" id="277" name="Google Shape;27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12" y="1006078"/>
            <a:ext cx="5230416" cy="3923109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75723</a:t>
            </a:r>
            <a:endParaRPr/>
          </a:p>
        </p:txBody>
      </p:sp>
      <p:pic>
        <p:nvPicPr>
          <p:cNvPr descr="75723-2" id="283" name="Google Shape;28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897731"/>
            <a:ext cx="5285184" cy="396478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75723</a:t>
            </a:r>
            <a:endParaRPr/>
          </a:p>
        </p:txBody>
      </p:sp>
      <p:pic>
        <p:nvPicPr>
          <p:cNvPr descr="75723-3" id="289" name="Google Shape;28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387" y="1059103"/>
            <a:ext cx="5023245" cy="396597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75723</a:t>
            </a:r>
            <a:endParaRPr/>
          </a:p>
        </p:txBody>
      </p:sp>
      <p:pic>
        <p:nvPicPr>
          <p:cNvPr descr="75723-4" id="295" name="Google Shape;29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2" y="1017728"/>
            <a:ext cx="4968477" cy="392192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75723</a:t>
            </a:r>
            <a:endParaRPr/>
          </a:p>
        </p:txBody>
      </p:sp>
      <p:pic>
        <p:nvPicPr>
          <p:cNvPr descr="75723-5" id="301" name="Google Shape;30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7762" y="1017728"/>
            <a:ext cx="4968477" cy="3923108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Hierro Coloidal de Hale</a:t>
            </a:r>
            <a:endParaRPr/>
          </a:p>
        </p:txBody>
      </p:sp>
      <p:pic>
        <p:nvPicPr>
          <p:cNvPr descr="hale2" id="307" name="Google Shape;30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8725" y="1122106"/>
            <a:ext cx="4806554" cy="379452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ale 1" id="308" name="Google Shape;30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8725" y="1121506"/>
            <a:ext cx="4806554" cy="379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Citokeratina 7</a:t>
            </a:r>
            <a:endParaRPr/>
          </a:p>
        </p:txBody>
      </p:sp>
      <p:pic>
        <p:nvPicPr>
          <p:cNvPr descr="ck 7 2" id="314" name="Google Shape;31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5487" y="1017731"/>
            <a:ext cx="5020864" cy="396478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5"/>
          <p:cNvPicPr preferRelativeResize="0"/>
          <p:nvPr/>
        </p:nvPicPr>
        <p:blipFill rotWithShape="1">
          <a:blip r:embed="rId3">
            <a:alphaModFix/>
          </a:blip>
          <a:srcRect b="9031" l="18059" r="38108" t="12709"/>
          <a:stretch/>
        </p:blipFill>
        <p:spPr>
          <a:xfrm>
            <a:off x="2428075" y="524675"/>
            <a:ext cx="4008149" cy="40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CD-15</a:t>
            </a:r>
            <a:endParaRPr/>
          </a:p>
        </p:txBody>
      </p:sp>
      <p:pic>
        <p:nvPicPr>
          <p:cNvPr descr="cd 15" id="320" name="Google Shape;32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424" y="1050131"/>
            <a:ext cx="5185171" cy="4093368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2"/>
          <p:cNvSpPr txBox="1"/>
          <p:nvPr>
            <p:ph type="title"/>
          </p:nvPr>
        </p:nvSpPr>
        <p:spPr>
          <a:xfrm>
            <a:off x="1043490" y="770748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Diagnóstico</a:t>
            </a:r>
            <a:endParaRPr/>
          </a:p>
        </p:txBody>
      </p:sp>
      <p:sp>
        <p:nvSpPr>
          <p:cNvPr id="326" name="Google Shape;326;p62"/>
          <p:cNvSpPr txBox="1"/>
          <p:nvPr>
            <p:ph idx="1" type="body"/>
          </p:nvPr>
        </p:nvSpPr>
        <p:spPr>
          <a:xfrm>
            <a:off x="1043492" y="1742739"/>
            <a:ext cx="67773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■"/>
            </a:pPr>
            <a:r>
              <a:rPr b="0" i="0" lang="es" sz="2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CARCINOMA DE CELULAS RENALES CROMOFOBO</a:t>
            </a:r>
            <a:r>
              <a:rPr lang="e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de tipo</a:t>
            </a:r>
            <a:r>
              <a:rPr b="0" i="0" lang="es" sz="2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EOSINOFILO.</a:t>
            </a:r>
            <a:endParaRPr sz="1000">
              <a:solidFill>
                <a:schemeClr val="dk1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■"/>
            </a:pPr>
            <a:r>
              <a:rPr b="0" i="0" lang="es" sz="2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Tamaño: 3,2 cm.</a:t>
            </a:r>
            <a:endParaRPr sz="1000">
              <a:solidFill>
                <a:schemeClr val="dk1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■"/>
            </a:pPr>
            <a:r>
              <a:rPr b="0" i="0" lang="es" sz="2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GN: 3</a:t>
            </a:r>
            <a:endParaRPr sz="1000">
              <a:solidFill>
                <a:schemeClr val="dk1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■"/>
            </a:pPr>
            <a:r>
              <a:rPr b="0" i="0" lang="es" sz="2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Permeaciones vasculares, tejido adiposo y vena renal negativos.</a:t>
            </a:r>
            <a:endParaRPr b="0" i="0" sz="240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6322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ahoma"/>
              <a:buChar char="■"/>
            </a:pPr>
            <a:r>
              <a:rPr lang="e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pT1a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0820" lvl="0" marL="342900" rtl="0" algn="l"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3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5</a:t>
            </a:r>
            <a:endParaRPr/>
          </a:p>
        </p:txBody>
      </p:sp>
      <p:sp>
        <p:nvSpPr>
          <p:cNvPr id="332" name="Google Shape;332;p63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>
                <a:solidFill>
                  <a:schemeClr val="dk1"/>
                </a:solidFill>
              </a:rPr>
              <a:t>Hombre 65 años, lesión ureteral en </a:t>
            </a:r>
            <a:r>
              <a:rPr lang="es">
                <a:solidFill>
                  <a:schemeClr val="dk1"/>
                </a:solidFill>
              </a:rPr>
              <a:t>cirugía</a:t>
            </a:r>
            <a:r>
              <a:rPr lang="es">
                <a:solidFill>
                  <a:schemeClr val="dk1"/>
                </a:solidFill>
              </a:rPr>
              <a:t> previa. Hematuria persistente. TAC de control con presencia de tumor renal.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4"/>
          <p:cNvSpPr txBox="1"/>
          <p:nvPr/>
        </p:nvSpPr>
        <p:spPr>
          <a:xfrm>
            <a:off x="231775" y="102394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5"/>
          <p:cNvSpPr txBox="1"/>
          <p:nvPr/>
        </p:nvSpPr>
        <p:spPr>
          <a:xfrm>
            <a:off x="376237" y="155972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4761" t="344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6"/>
          <p:cNvSpPr txBox="1"/>
          <p:nvPr/>
        </p:nvSpPr>
        <p:spPr>
          <a:xfrm>
            <a:off x="323850" y="141684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7"/>
          <p:cNvSpPr txBox="1"/>
          <p:nvPr/>
        </p:nvSpPr>
        <p:spPr>
          <a:xfrm>
            <a:off x="323850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8"/>
          <p:cNvSpPr txBox="1"/>
          <p:nvPr/>
        </p:nvSpPr>
        <p:spPr>
          <a:xfrm>
            <a:off x="395287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9"/>
          <p:cNvSpPr txBox="1"/>
          <p:nvPr/>
        </p:nvSpPr>
        <p:spPr>
          <a:xfrm>
            <a:off x="323850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7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0"/>
          <p:cNvSpPr txBox="1"/>
          <p:nvPr/>
        </p:nvSpPr>
        <p:spPr>
          <a:xfrm>
            <a:off x="323850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47.jpg" id="125" name="Google Shape;1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05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1"/>
          <p:cNvSpPr txBox="1"/>
          <p:nvPr/>
        </p:nvSpPr>
        <p:spPr>
          <a:xfrm>
            <a:off x="323850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7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2580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86" name="Google Shape;38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4572001" cy="25717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87" name="Google Shape;387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8700" y="2571750"/>
            <a:ext cx="3428999" cy="2571751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88" name="Google Shape;388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4250" y="2571750"/>
            <a:ext cx="3429000" cy="25717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9" name="Google Shape;389;p72"/>
          <p:cNvSpPr txBox="1"/>
          <p:nvPr/>
        </p:nvSpPr>
        <p:spPr>
          <a:xfrm>
            <a:off x="0" y="141684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65961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s" sz="4400"/>
              <a:t>Diagnóstico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147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CARCINOMA CÉLULAS RENALES CONVENCIONAL.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3,5 CM.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G° NUCLEAR 3.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EXTENSIÓN POSITIVA.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VENA RENAL POSITIVA.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SISTEMA PIELOCALICIARIO POSITIVO.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MQ NEGATIVOS.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PIELONEFRITIS CRÓNICA Y ATROFIA RENAL.</a:t>
            </a:r>
            <a:endParaRPr/>
          </a:p>
          <a:p>
            <a:pPr indent="-33147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" sz="2400">
                <a:solidFill>
                  <a:schemeClr val="dk1"/>
                </a:solidFill>
              </a:rPr>
              <a:t>PERIURETERITIS CRÓNICA CON REACCIÓN A CUERPO EXTRAÑO.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4"/>
          <p:cNvSpPr txBox="1"/>
          <p:nvPr>
            <p:ph type="title"/>
          </p:nvPr>
        </p:nvSpPr>
        <p:spPr>
          <a:xfrm>
            <a:off x="1258645" y="2175622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es"/>
              <a:t>CASO 6</a:t>
            </a:r>
            <a:endParaRPr/>
          </a:p>
        </p:txBody>
      </p:sp>
      <p:sp>
        <p:nvSpPr>
          <p:cNvPr id="401" name="Google Shape;401;p74"/>
          <p:cNvSpPr txBox="1"/>
          <p:nvPr>
            <p:ph idx="1" type="body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520"/>
              <a:buNone/>
            </a:pPr>
            <a:r>
              <a:rPr lang="es">
                <a:solidFill>
                  <a:schemeClr val="dk1"/>
                </a:solidFill>
              </a:rPr>
              <a:t>Hombre 60 años, Fumador. Hematuria persistente. TAC de control con presencia de tumor renal.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7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5905" l="3484" r="11111" t="10089"/>
          <a:stretch/>
        </p:blipFill>
        <p:spPr>
          <a:xfrm>
            <a:off x="0" y="357188"/>
            <a:ext cx="4392600" cy="4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5"/>
          <p:cNvPicPr preferRelativeResize="0"/>
          <p:nvPr/>
        </p:nvPicPr>
        <p:blipFill rotWithShape="1">
          <a:blip r:embed="rId4">
            <a:alphaModFix/>
          </a:blip>
          <a:srcRect b="9616" l="8525" r="0" t="0"/>
          <a:stretch/>
        </p:blipFill>
        <p:spPr>
          <a:xfrm>
            <a:off x="4716462" y="357188"/>
            <a:ext cx="3320655" cy="437435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5"/>
          <p:cNvSpPr txBox="1"/>
          <p:nvPr/>
        </p:nvSpPr>
        <p:spPr>
          <a:xfrm>
            <a:off x="4140200" y="0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7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9113"/>
            <a:ext cx="4430700" cy="44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3287" y="519113"/>
            <a:ext cx="3323034" cy="442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6"/>
          <p:cNvSpPr txBox="1"/>
          <p:nvPr/>
        </p:nvSpPr>
        <p:spPr>
          <a:xfrm>
            <a:off x="4284662" y="141684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7"/>
          <p:cNvSpPr txBox="1"/>
          <p:nvPr/>
        </p:nvSpPr>
        <p:spPr>
          <a:xfrm>
            <a:off x="323850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8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78"/>
          <p:cNvSpPr txBox="1"/>
          <p:nvPr/>
        </p:nvSpPr>
        <p:spPr>
          <a:xfrm>
            <a:off x="468312" y="303609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4059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9"/>
          <p:cNvSpPr txBox="1"/>
          <p:nvPr/>
        </p:nvSpPr>
        <p:spPr>
          <a:xfrm>
            <a:off x="395287" y="195263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8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2571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39" name="Google Shape;439;p8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478"/>
            <a:ext cx="4572000" cy="25407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40" name="Google Shape;440;p80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7" y="2571750"/>
            <a:ext cx="4541700" cy="2571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41" name="Google Shape;441;p80"/>
          <p:cNvPicPr preferRelativeResize="0"/>
          <p:nvPr>
            <p:ph idx="4294967295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2571750"/>
            <a:ext cx="4572000" cy="2571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42" name="Google Shape;442;p80"/>
          <p:cNvSpPr txBox="1"/>
          <p:nvPr/>
        </p:nvSpPr>
        <p:spPr>
          <a:xfrm>
            <a:off x="4140200" y="141684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48.jpg" id="130" name="Google Shape;1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8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1"/>
          <p:cNvSpPr txBox="1"/>
          <p:nvPr/>
        </p:nvSpPr>
        <p:spPr>
          <a:xfrm>
            <a:off x="395287" y="250031"/>
            <a:ext cx="8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66300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520"/>
              <a:t>Diagnóstico</a:t>
            </a:r>
            <a:endParaRPr sz="3520"/>
          </a:p>
        </p:txBody>
      </p:sp>
      <p:sp>
        <p:nvSpPr>
          <p:cNvPr id="454" name="Google Shape;454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CARCINOMA UROTELIAL INVASOR BIFOCAL, PELVIS Y URETER.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T1 2,5 CM. T2 4 CM.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PV+ 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TRANSMURAL+. TEJ. RENAL +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MAR. QX: NEGATIVOS.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METASTASIS EN 8 DE 13 GANGLIOS. LA MAYOR DE 2,5 CM.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CIS PLANO DE ALTO GRADO.</a:t>
            </a:r>
            <a:endParaRPr sz="2300"/>
          </a:p>
          <a:p>
            <a:pPr indent="-31115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s" sz="2300">
                <a:solidFill>
                  <a:schemeClr val="dk1"/>
                </a:solidFill>
              </a:rPr>
              <a:t>PIELONEFRITIS CRONICA. HIDRONEFROSIS.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0.jpg" id="135" name="Google Shape;13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49.jpg" id="140" name="Google Shape;1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1851.jpg" id="145" name="Google Shape;14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925" y="6700"/>
            <a:ext cx="6858004" cy="513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