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367" r:id="rId3"/>
    <p:sldId id="263" r:id="rId4"/>
    <p:sldId id="258" r:id="rId5"/>
    <p:sldId id="262" r:id="rId6"/>
    <p:sldId id="346" r:id="rId7"/>
    <p:sldId id="269" r:id="rId8"/>
    <p:sldId id="260" r:id="rId9"/>
    <p:sldId id="261" r:id="rId10"/>
    <p:sldId id="266" r:id="rId11"/>
    <p:sldId id="267" r:id="rId12"/>
    <p:sldId id="355" r:id="rId13"/>
    <p:sldId id="268" r:id="rId14"/>
    <p:sldId id="270" r:id="rId15"/>
    <p:sldId id="271" r:id="rId16"/>
    <p:sldId id="272" r:id="rId17"/>
    <p:sldId id="281" r:id="rId18"/>
    <p:sldId id="357" r:id="rId19"/>
    <p:sldId id="358" r:id="rId20"/>
    <p:sldId id="280" r:id="rId21"/>
    <p:sldId id="359" r:id="rId22"/>
    <p:sldId id="283" r:id="rId23"/>
    <p:sldId id="284" r:id="rId24"/>
    <p:sldId id="360" r:id="rId25"/>
    <p:sldId id="361" r:id="rId26"/>
    <p:sldId id="285" r:id="rId27"/>
    <p:sldId id="286" r:id="rId28"/>
    <p:sldId id="364" r:id="rId29"/>
    <p:sldId id="287" r:id="rId30"/>
    <p:sldId id="363" r:id="rId31"/>
    <p:sldId id="362" r:id="rId32"/>
    <p:sldId id="288" r:id="rId33"/>
    <p:sldId id="289" r:id="rId34"/>
    <p:sldId id="290" r:id="rId35"/>
    <p:sldId id="312" r:id="rId36"/>
    <p:sldId id="291" r:id="rId37"/>
    <p:sldId id="293" r:id="rId38"/>
    <p:sldId id="294" r:id="rId39"/>
    <p:sldId id="295" r:id="rId40"/>
    <p:sldId id="296" r:id="rId41"/>
    <p:sldId id="297" r:id="rId42"/>
    <p:sldId id="299" r:id="rId43"/>
    <p:sldId id="300" r:id="rId44"/>
    <p:sldId id="301" r:id="rId45"/>
    <p:sldId id="302" r:id="rId46"/>
    <p:sldId id="303" r:id="rId47"/>
    <p:sldId id="304" r:id="rId48"/>
    <p:sldId id="306" r:id="rId49"/>
    <p:sldId id="354" r:id="rId50"/>
    <p:sldId id="307" r:id="rId51"/>
    <p:sldId id="369" r:id="rId52"/>
    <p:sldId id="313" r:id="rId53"/>
    <p:sldId id="310" r:id="rId54"/>
    <p:sldId id="311" r:id="rId55"/>
    <p:sldId id="315" r:id="rId56"/>
    <p:sldId id="314" r:id="rId57"/>
    <p:sldId id="318" r:id="rId58"/>
    <p:sldId id="316" r:id="rId59"/>
    <p:sldId id="317" r:id="rId60"/>
    <p:sldId id="353" r:id="rId61"/>
    <p:sldId id="277" r:id="rId62"/>
    <p:sldId id="319" r:id="rId63"/>
    <p:sldId id="320" r:id="rId64"/>
    <p:sldId id="321" r:id="rId65"/>
    <p:sldId id="323" r:id="rId66"/>
    <p:sldId id="324" r:id="rId67"/>
    <p:sldId id="326" r:id="rId68"/>
    <p:sldId id="370" r:id="rId69"/>
    <p:sldId id="332" r:id="rId70"/>
    <p:sldId id="334" r:id="rId71"/>
    <p:sldId id="335" r:id="rId72"/>
    <p:sldId id="336" r:id="rId73"/>
    <p:sldId id="342" r:id="rId74"/>
    <p:sldId id="343" r:id="rId75"/>
    <p:sldId id="344" r:id="rId76"/>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4" autoAdjust="0"/>
    <p:restoredTop sz="84761" autoAdjust="0"/>
  </p:normalViewPr>
  <p:slideViewPr>
    <p:cSldViewPr snapToGrid="0" snapToObjects="1">
      <p:cViewPr varScale="1">
        <p:scale>
          <a:sx n="104" d="100"/>
          <a:sy n="104" d="100"/>
        </p:scale>
        <p:origin x="72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9CFD8D-D956-4F80-80D0-1B9FAE3D6DF2}"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5E70D87E-07C4-4D7E-8CDB-DB7249F81F87}">
      <dgm:prSet/>
      <dgm:spPr/>
      <dgm:t>
        <a:bodyPr/>
        <a:lstStyle/>
        <a:p>
          <a:r>
            <a:rPr lang="es-CL" dirty="0"/>
            <a:t>TRASTORNOS DE LA CIRCULACIÓN</a:t>
          </a:r>
          <a:endParaRPr lang="en-US" dirty="0"/>
        </a:p>
      </dgm:t>
    </dgm:pt>
    <dgm:pt modelId="{28758B4A-F66E-4DD4-B3B5-B58E1DC07265}" type="parTrans" cxnId="{22B3DB36-9686-4348-B007-5F9E704E2C64}">
      <dgm:prSet/>
      <dgm:spPr/>
      <dgm:t>
        <a:bodyPr/>
        <a:lstStyle/>
        <a:p>
          <a:endParaRPr lang="en-US"/>
        </a:p>
      </dgm:t>
    </dgm:pt>
    <dgm:pt modelId="{10800ED4-9C66-4A8F-81B7-6943107ACFE0}" type="sibTrans" cxnId="{22B3DB36-9686-4348-B007-5F9E704E2C64}">
      <dgm:prSet/>
      <dgm:spPr/>
      <dgm:t>
        <a:bodyPr/>
        <a:lstStyle/>
        <a:p>
          <a:endParaRPr lang="en-US"/>
        </a:p>
      </dgm:t>
    </dgm:pt>
    <dgm:pt modelId="{3BAB8058-B34E-478D-A223-AA79B7C94BC9}">
      <dgm:prSet/>
      <dgm:spPr/>
      <dgm:t>
        <a:bodyPr/>
        <a:lstStyle/>
        <a:p>
          <a:r>
            <a:rPr lang="es-ES"/>
            <a:t>EDEMA</a:t>
          </a:r>
          <a:endParaRPr lang="en-US" dirty="0"/>
        </a:p>
      </dgm:t>
    </dgm:pt>
    <dgm:pt modelId="{58395D03-C5A3-40F5-811E-40869FF7A051}" type="parTrans" cxnId="{AB41DDCE-5F69-4536-8177-B19120BD9AB1}">
      <dgm:prSet/>
      <dgm:spPr/>
      <dgm:t>
        <a:bodyPr/>
        <a:lstStyle/>
        <a:p>
          <a:endParaRPr lang="en-US"/>
        </a:p>
      </dgm:t>
    </dgm:pt>
    <dgm:pt modelId="{D6D0C94B-2FCE-4656-B7D6-2CD5D94DC63F}" type="sibTrans" cxnId="{AB41DDCE-5F69-4536-8177-B19120BD9AB1}">
      <dgm:prSet/>
      <dgm:spPr/>
      <dgm:t>
        <a:bodyPr/>
        <a:lstStyle/>
        <a:p>
          <a:endParaRPr lang="en-US"/>
        </a:p>
      </dgm:t>
    </dgm:pt>
    <dgm:pt modelId="{B1335A51-7932-6543-905F-75DAE9600712}">
      <dgm:prSet/>
      <dgm:spPr/>
      <dgm:t>
        <a:bodyPr/>
        <a:lstStyle/>
        <a:p>
          <a:r>
            <a:rPr lang="es-ES"/>
            <a:t>HEMORRAGIA</a:t>
          </a:r>
          <a:endParaRPr lang="es-ES" dirty="0"/>
        </a:p>
      </dgm:t>
    </dgm:pt>
    <dgm:pt modelId="{C78D9EF6-2658-AA42-979F-7F7F51E1FEF0}" type="parTrans" cxnId="{CF72AC6B-C496-7145-A2F7-04CB909F7FBA}">
      <dgm:prSet/>
      <dgm:spPr/>
      <dgm:t>
        <a:bodyPr/>
        <a:lstStyle/>
        <a:p>
          <a:endParaRPr lang="es-ES"/>
        </a:p>
      </dgm:t>
    </dgm:pt>
    <dgm:pt modelId="{F936DADB-4CFD-454D-9B2D-B2AFF0FCF2EB}" type="sibTrans" cxnId="{CF72AC6B-C496-7145-A2F7-04CB909F7FBA}">
      <dgm:prSet/>
      <dgm:spPr/>
      <dgm:t>
        <a:bodyPr/>
        <a:lstStyle/>
        <a:p>
          <a:endParaRPr lang="es-ES"/>
        </a:p>
      </dgm:t>
    </dgm:pt>
    <dgm:pt modelId="{8EA43801-F580-9947-81C0-77CC8F21E668}">
      <dgm:prSet/>
      <dgm:spPr/>
      <dgm:t>
        <a:bodyPr/>
        <a:lstStyle/>
        <a:p>
          <a:r>
            <a:rPr lang="es-ES"/>
            <a:t>HIPEREMIA (CONGESTIÓN)</a:t>
          </a:r>
          <a:endParaRPr lang="es-ES" dirty="0"/>
        </a:p>
      </dgm:t>
    </dgm:pt>
    <dgm:pt modelId="{3770757F-2FAD-6A43-A0F2-EC33CD739189}" type="parTrans" cxnId="{7A8477E0-CEA9-F94F-A9FC-EF0217F162DE}">
      <dgm:prSet/>
      <dgm:spPr/>
      <dgm:t>
        <a:bodyPr/>
        <a:lstStyle/>
        <a:p>
          <a:endParaRPr lang="es-ES"/>
        </a:p>
      </dgm:t>
    </dgm:pt>
    <dgm:pt modelId="{D97B24F2-3AE0-C34E-BAA1-2F4D7C62908A}" type="sibTrans" cxnId="{7A8477E0-CEA9-F94F-A9FC-EF0217F162DE}">
      <dgm:prSet/>
      <dgm:spPr/>
      <dgm:t>
        <a:bodyPr/>
        <a:lstStyle/>
        <a:p>
          <a:endParaRPr lang="es-ES"/>
        </a:p>
      </dgm:t>
    </dgm:pt>
    <dgm:pt modelId="{3D0E5BB2-8ED0-CC4F-BC2E-B879974DA5B1}">
      <dgm:prSet/>
      <dgm:spPr/>
      <dgm:t>
        <a:bodyPr/>
        <a:lstStyle/>
        <a:p>
          <a:r>
            <a:rPr lang="es-ES"/>
            <a:t>SHOCK</a:t>
          </a:r>
          <a:endParaRPr lang="es-ES" dirty="0"/>
        </a:p>
      </dgm:t>
    </dgm:pt>
    <dgm:pt modelId="{9F53706E-DE73-984F-B4D4-FA67D767F86D}" type="parTrans" cxnId="{EB027459-AF01-1642-BB63-E616014ED3AE}">
      <dgm:prSet/>
      <dgm:spPr/>
      <dgm:t>
        <a:bodyPr/>
        <a:lstStyle/>
        <a:p>
          <a:endParaRPr lang="es-ES"/>
        </a:p>
      </dgm:t>
    </dgm:pt>
    <dgm:pt modelId="{22948168-C41F-3545-A123-63E991F9470F}" type="sibTrans" cxnId="{EB027459-AF01-1642-BB63-E616014ED3AE}">
      <dgm:prSet/>
      <dgm:spPr/>
      <dgm:t>
        <a:bodyPr/>
        <a:lstStyle/>
        <a:p>
          <a:endParaRPr lang="es-ES"/>
        </a:p>
      </dgm:t>
    </dgm:pt>
    <dgm:pt modelId="{A3BB32A2-BF6D-8B48-A859-FE491BD4C314}">
      <dgm:prSet/>
      <dgm:spPr/>
      <dgm:t>
        <a:bodyPr/>
        <a:lstStyle/>
        <a:p>
          <a:r>
            <a:rPr lang="es-ES"/>
            <a:t>TROMBOSIS</a:t>
          </a:r>
          <a:endParaRPr lang="es-ES" dirty="0"/>
        </a:p>
      </dgm:t>
    </dgm:pt>
    <dgm:pt modelId="{7E6BB3A8-033E-3D4B-AE93-97493D93AE37}" type="parTrans" cxnId="{C8765F33-8089-F944-B978-8700F84168BA}">
      <dgm:prSet/>
      <dgm:spPr/>
      <dgm:t>
        <a:bodyPr/>
        <a:lstStyle/>
        <a:p>
          <a:endParaRPr lang="es-ES"/>
        </a:p>
      </dgm:t>
    </dgm:pt>
    <dgm:pt modelId="{EF61DCAA-4C37-D541-99E1-E6D26CCF8A93}" type="sibTrans" cxnId="{C8765F33-8089-F944-B978-8700F84168BA}">
      <dgm:prSet/>
      <dgm:spPr/>
      <dgm:t>
        <a:bodyPr/>
        <a:lstStyle/>
        <a:p>
          <a:endParaRPr lang="es-ES"/>
        </a:p>
      </dgm:t>
    </dgm:pt>
    <dgm:pt modelId="{B39F9A3B-2D58-ED47-924D-5F7DA2C94D2F}">
      <dgm:prSet/>
      <dgm:spPr/>
      <dgm:t>
        <a:bodyPr/>
        <a:lstStyle/>
        <a:p>
          <a:r>
            <a:rPr lang="es-ES"/>
            <a:t>EMBOLIA</a:t>
          </a:r>
          <a:endParaRPr lang="es-ES" dirty="0"/>
        </a:p>
      </dgm:t>
    </dgm:pt>
    <dgm:pt modelId="{AB7D5628-9326-2747-89D3-8C27389013CA}" type="parTrans" cxnId="{DE4CF989-1CAD-324B-85FC-3AD992C8024F}">
      <dgm:prSet/>
      <dgm:spPr/>
      <dgm:t>
        <a:bodyPr/>
        <a:lstStyle/>
        <a:p>
          <a:endParaRPr lang="es-ES"/>
        </a:p>
      </dgm:t>
    </dgm:pt>
    <dgm:pt modelId="{737BC4B8-E30C-BF4F-84F3-A4D870DDB115}" type="sibTrans" cxnId="{DE4CF989-1CAD-324B-85FC-3AD992C8024F}">
      <dgm:prSet/>
      <dgm:spPr/>
      <dgm:t>
        <a:bodyPr/>
        <a:lstStyle/>
        <a:p>
          <a:endParaRPr lang="es-ES"/>
        </a:p>
      </dgm:t>
    </dgm:pt>
    <dgm:pt modelId="{E5727394-4395-6B49-AB56-C1E9711EB0AC}">
      <dgm:prSet/>
      <dgm:spPr/>
      <dgm:t>
        <a:bodyPr/>
        <a:lstStyle/>
        <a:p>
          <a:r>
            <a:rPr lang="es-ES" dirty="0"/>
            <a:t>INFARTO</a:t>
          </a:r>
          <a:endParaRPr lang="es-CL" dirty="0"/>
        </a:p>
      </dgm:t>
    </dgm:pt>
    <dgm:pt modelId="{C95E31D1-C199-9F48-AB00-14898C119894}" type="parTrans" cxnId="{A3089B9C-0A4F-7648-830C-033AA4A5E6BE}">
      <dgm:prSet/>
      <dgm:spPr/>
      <dgm:t>
        <a:bodyPr/>
        <a:lstStyle/>
        <a:p>
          <a:endParaRPr lang="es-ES"/>
        </a:p>
      </dgm:t>
    </dgm:pt>
    <dgm:pt modelId="{4D4ABACD-307C-5742-A4EC-2BB7FBCFB0E5}" type="sibTrans" cxnId="{A3089B9C-0A4F-7648-830C-033AA4A5E6BE}">
      <dgm:prSet/>
      <dgm:spPr/>
      <dgm:t>
        <a:bodyPr/>
        <a:lstStyle/>
        <a:p>
          <a:endParaRPr lang="es-ES"/>
        </a:p>
      </dgm:t>
    </dgm:pt>
    <dgm:pt modelId="{84D9FE66-2128-9E41-87A7-707EB9D1597F}">
      <dgm:prSet/>
      <dgm:spPr/>
      <dgm:t>
        <a:bodyPr/>
        <a:lstStyle/>
        <a:p>
          <a:r>
            <a:rPr lang="es-CL"/>
            <a:t>TRASTORNOS VASCULARES</a:t>
          </a:r>
          <a:endParaRPr lang="es-CL" dirty="0"/>
        </a:p>
      </dgm:t>
    </dgm:pt>
    <dgm:pt modelId="{5753F341-FB32-2749-9F60-8E5A4A479E74}" type="parTrans" cxnId="{76143DA3-9129-9948-B3CE-89D075E39575}">
      <dgm:prSet/>
      <dgm:spPr/>
      <dgm:t>
        <a:bodyPr/>
        <a:lstStyle/>
        <a:p>
          <a:endParaRPr lang="es-ES"/>
        </a:p>
      </dgm:t>
    </dgm:pt>
    <dgm:pt modelId="{017FB400-E4D4-3B4D-8666-D8DD00BCC36B}" type="sibTrans" cxnId="{76143DA3-9129-9948-B3CE-89D075E39575}">
      <dgm:prSet/>
      <dgm:spPr/>
      <dgm:t>
        <a:bodyPr/>
        <a:lstStyle/>
        <a:p>
          <a:endParaRPr lang="es-ES"/>
        </a:p>
      </dgm:t>
    </dgm:pt>
    <dgm:pt modelId="{57D4816C-4B2A-044D-AA62-C19A53AD691D}">
      <dgm:prSet custT="1"/>
      <dgm:spPr/>
      <dgm:t>
        <a:bodyPr/>
        <a:lstStyle/>
        <a:p>
          <a:pPr marL="114300" lvl="1" indent="0" algn="l" defTabSz="577850">
            <a:lnSpc>
              <a:spcPct val="90000"/>
            </a:lnSpc>
            <a:spcBef>
              <a:spcPct val="0"/>
            </a:spcBef>
            <a:spcAft>
              <a:spcPct val="15000"/>
            </a:spcAft>
          </a:pPr>
          <a:r>
            <a:rPr lang="es-CL" sz="1300" kern="1200" dirty="0"/>
            <a:t>ARTERIOESCLEROSIS</a:t>
          </a:r>
          <a:endParaRPr lang="es-ES" sz="1300" kern="1200" dirty="0"/>
        </a:p>
      </dgm:t>
    </dgm:pt>
    <dgm:pt modelId="{25F373BD-2753-1946-B7DC-996D4CE4DFA3}" type="sibTrans" cxnId="{8371E0BF-0222-2A43-9C54-579B21CFD3D8}">
      <dgm:prSet/>
      <dgm:spPr/>
      <dgm:t>
        <a:bodyPr/>
        <a:lstStyle/>
        <a:p>
          <a:endParaRPr lang="es-ES"/>
        </a:p>
      </dgm:t>
    </dgm:pt>
    <dgm:pt modelId="{F69A9F1B-932D-F44C-9ECB-D6AE46EB9487}" type="parTrans" cxnId="{8371E0BF-0222-2A43-9C54-579B21CFD3D8}">
      <dgm:prSet/>
      <dgm:spPr/>
      <dgm:t>
        <a:bodyPr/>
        <a:lstStyle/>
        <a:p>
          <a:endParaRPr lang="es-ES"/>
        </a:p>
      </dgm:t>
    </dgm:pt>
    <dgm:pt modelId="{FA56F5A6-5B7F-8447-8ABF-03251551842E}">
      <dgm:prSet/>
      <dgm:spPr/>
      <dgm:t>
        <a:bodyPr/>
        <a:lstStyle/>
        <a:p>
          <a:pPr marL="342900" lvl="3" indent="0" algn="l" defTabSz="577850">
            <a:lnSpc>
              <a:spcPct val="90000"/>
            </a:lnSpc>
            <a:spcBef>
              <a:spcPct val="0"/>
            </a:spcBef>
            <a:spcAft>
              <a:spcPct val="15000"/>
            </a:spcAft>
            <a:buFont typeface="Courier New" panose="02070309020205020404" pitchFamily="49" charset="0"/>
            <a:buNone/>
          </a:pPr>
          <a:r>
            <a:rPr lang="es-CL" sz="1300" kern="1200" dirty="0"/>
            <a:t>		CALCIFICACIÓN DE LA MEDIA ARTERIAL</a:t>
          </a:r>
        </a:p>
      </dgm:t>
    </dgm:pt>
    <dgm:pt modelId="{0243D695-5995-BF42-BEE9-01FAB01747E4}" type="sibTrans" cxnId="{7AFA4BD4-9C65-1041-ACC4-CA9077D5BB14}">
      <dgm:prSet/>
      <dgm:spPr/>
      <dgm:t>
        <a:bodyPr/>
        <a:lstStyle/>
        <a:p>
          <a:endParaRPr lang="es-ES"/>
        </a:p>
      </dgm:t>
    </dgm:pt>
    <dgm:pt modelId="{B53587B2-E99C-C649-8DF3-F447BE2D7513}" type="parTrans" cxnId="{7AFA4BD4-9C65-1041-ACC4-CA9077D5BB14}">
      <dgm:prSet/>
      <dgm:spPr/>
      <dgm:t>
        <a:bodyPr/>
        <a:lstStyle/>
        <a:p>
          <a:endParaRPr lang="es-ES"/>
        </a:p>
      </dgm:t>
    </dgm:pt>
    <dgm:pt modelId="{CEE4FA2B-E237-4F48-9ABB-E818731ACFEE}">
      <dgm:prSet/>
      <dgm:spPr/>
      <dgm:t>
        <a:bodyPr/>
        <a:lstStyle/>
        <a:p>
          <a:pPr marL="342900" lvl="3" indent="0" algn="l" defTabSz="577850">
            <a:lnSpc>
              <a:spcPct val="90000"/>
            </a:lnSpc>
            <a:spcBef>
              <a:spcPct val="0"/>
            </a:spcBef>
            <a:spcAft>
              <a:spcPct val="15000"/>
            </a:spcAft>
            <a:buFont typeface="Courier New" panose="02070309020205020404" pitchFamily="49" charset="0"/>
            <a:buNone/>
          </a:pPr>
          <a:r>
            <a:rPr lang="es-CL" sz="1300" kern="1200" dirty="0"/>
            <a:t>		ATEROESCLEROSIS</a:t>
          </a:r>
        </a:p>
      </dgm:t>
    </dgm:pt>
    <dgm:pt modelId="{D402E77C-45E0-D64C-B611-6BBAAD6FB58F}" type="sibTrans" cxnId="{E4E8C376-8A02-F448-B017-C99E6D75E6FC}">
      <dgm:prSet/>
      <dgm:spPr/>
      <dgm:t>
        <a:bodyPr/>
        <a:lstStyle/>
        <a:p>
          <a:endParaRPr lang="es-ES"/>
        </a:p>
      </dgm:t>
    </dgm:pt>
    <dgm:pt modelId="{71F7A39D-42CB-5445-A24C-7CA95DE4D458}" type="parTrans" cxnId="{E4E8C376-8A02-F448-B017-C99E6D75E6FC}">
      <dgm:prSet/>
      <dgm:spPr/>
      <dgm:t>
        <a:bodyPr/>
        <a:lstStyle/>
        <a:p>
          <a:endParaRPr lang="es-ES"/>
        </a:p>
      </dgm:t>
    </dgm:pt>
    <dgm:pt modelId="{7C3E44E7-6B99-E549-BAED-2D8D90E915AB}">
      <dgm:prSet/>
      <dgm:spPr/>
      <dgm:t>
        <a:bodyPr/>
        <a:lstStyle/>
        <a:p>
          <a:pPr marL="114300" lvl="1" indent="0" algn="l" defTabSz="577850">
            <a:lnSpc>
              <a:spcPct val="90000"/>
            </a:lnSpc>
            <a:spcBef>
              <a:spcPct val="0"/>
            </a:spcBef>
            <a:spcAft>
              <a:spcPct val="15000"/>
            </a:spcAft>
          </a:pPr>
          <a:r>
            <a:rPr lang="es-CL" sz="1300" kern="1200"/>
            <a:t>ANEURISMAS</a:t>
          </a:r>
          <a:endParaRPr lang="es-CL" sz="1300" kern="1200" dirty="0"/>
        </a:p>
      </dgm:t>
    </dgm:pt>
    <dgm:pt modelId="{0C3AAE63-EE24-CA4A-9BA8-0BF6D6BE3D60}" type="sibTrans" cxnId="{E5962093-F3C1-584C-BCE7-D0F581556FBA}">
      <dgm:prSet/>
      <dgm:spPr/>
      <dgm:t>
        <a:bodyPr/>
        <a:lstStyle/>
        <a:p>
          <a:endParaRPr lang="es-ES"/>
        </a:p>
      </dgm:t>
    </dgm:pt>
    <dgm:pt modelId="{7A6F8DE6-495F-0447-A373-A6A8FCDD6356}" type="parTrans" cxnId="{E5962093-F3C1-584C-BCE7-D0F581556FBA}">
      <dgm:prSet/>
      <dgm:spPr/>
      <dgm:t>
        <a:bodyPr/>
        <a:lstStyle/>
        <a:p>
          <a:endParaRPr lang="es-ES"/>
        </a:p>
      </dgm:t>
    </dgm:pt>
    <dgm:pt modelId="{EC8903E5-314E-A74D-89F8-101C64C03C23}">
      <dgm:prSet/>
      <dgm:spPr/>
      <dgm:t>
        <a:bodyPr/>
        <a:lstStyle/>
        <a:p>
          <a:pPr marL="114300" lvl="1" indent="0" algn="l" defTabSz="577850">
            <a:lnSpc>
              <a:spcPct val="90000"/>
            </a:lnSpc>
            <a:spcBef>
              <a:spcPct val="0"/>
            </a:spcBef>
            <a:spcAft>
              <a:spcPct val="15000"/>
            </a:spcAft>
          </a:pPr>
          <a:r>
            <a:rPr lang="es-CL" sz="1300" kern="1200"/>
            <a:t>VÁRICES</a:t>
          </a:r>
        </a:p>
      </dgm:t>
    </dgm:pt>
    <dgm:pt modelId="{A881C699-3091-E44A-9E85-0CF549B7784E}" type="sibTrans" cxnId="{A7220ECA-AE84-C742-80B6-96B95B0E0A2A}">
      <dgm:prSet/>
      <dgm:spPr/>
      <dgm:t>
        <a:bodyPr/>
        <a:lstStyle/>
        <a:p>
          <a:endParaRPr lang="es-ES"/>
        </a:p>
      </dgm:t>
    </dgm:pt>
    <dgm:pt modelId="{123DBEDA-55B5-8D45-83D6-314295DD1E87}" type="parTrans" cxnId="{A7220ECA-AE84-C742-80B6-96B95B0E0A2A}">
      <dgm:prSet/>
      <dgm:spPr/>
      <dgm:t>
        <a:bodyPr/>
        <a:lstStyle/>
        <a:p>
          <a:endParaRPr lang="es-ES"/>
        </a:p>
      </dgm:t>
    </dgm:pt>
    <dgm:pt modelId="{5EAF65F7-290B-A548-BA00-9F509A97AE7C}">
      <dgm:prSet custT="1"/>
      <dgm:spPr/>
      <dgm:t>
        <a:bodyPr/>
        <a:lstStyle/>
        <a:p>
          <a:pPr marL="114300" lvl="1" indent="0" algn="l" defTabSz="577850">
            <a:lnSpc>
              <a:spcPct val="90000"/>
            </a:lnSpc>
            <a:spcBef>
              <a:spcPct val="0"/>
            </a:spcBef>
            <a:spcAft>
              <a:spcPct val="15000"/>
            </a:spcAft>
            <a:buNone/>
          </a:pPr>
          <a:r>
            <a:rPr lang="es-CL" sz="1300" kern="1200" dirty="0">
              <a:solidFill>
                <a:prstClr val="black">
                  <a:hueOff val="0"/>
                  <a:satOff val="0"/>
                  <a:lumOff val="0"/>
                  <a:alphaOff val="0"/>
                </a:prstClr>
              </a:solidFill>
              <a:latin typeface="Calibri"/>
              <a:ea typeface="+mn-ea"/>
              <a:cs typeface="+mn-cs"/>
            </a:rPr>
            <a:t>		ARTERIOLOESCLEROSIS</a:t>
          </a:r>
          <a:endParaRPr lang="es-ES" sz="1300" kern="1200" dirty="0"/>
        </a:p>
      </dgm:t>
    </dgm:pt>
    <dgm:pt modelId="{5704B3A6-87B4-604C-8E0B-93F5F66319D1}" type="parTrans" cxnId="{B44096A5-0C3D-E942-87F0-E0D506DD8262}">
      <dgm:prSet/>
      <dgm:spPr/>
      <dgm:t>
        <a:bodyPr/>
        <a:lstStyle/>
        <a:p>
          <a:endParaRPr lang="es-ES"/>
        </a:p>
      </dgm:t>
    </dgm:pt>
    <dgm:pt modelId="{EDE5347C-8376-7440-ADBF-82D3628D62BA}" type="sibTrans" cxnId="{B44096A5-0C3D-E942-87F0-E0D506DD8262}">
      <dgm:prSet/>
      <dgm:spPr/>
      <dgm:t>
        <a:bodyPr/>
        <a:lstStyle/>
        <a:p>
          <a:endParaRPr lang="es-ES"/>
        </a:p>
      </dgm:t>
    </dgm:pt>
    <dgm:pt modelId="{41F9F188-FEC1-3948-8D8F-441DD84399D2}" type="pres">
      <dgm:prSet presAssocID="{EF9CFD8D-D956-4F80-80D0-1B9FAE3D6DF2}" presName="linear" presStyleCnt="0">
        <dgm:presLayoutVars>
          <dgm:dir/>
          <dgm:animLvl val="lvl"/>
          <dgm:resizeHandles val="exact"/>
        </dgm:presLayoutVars>
      </dgm:prSet>
      <dgm:spPr/>
    </dgm:pt>
    <dgm:pt modelId="{536D54A1-51B0-CA4C-9A1A-9BC61A1615B7}" type="pres">
      <dgm:prSet presAssocID="{5E70D87E-07C4-4D7E-8CDB-DB7249F81F87}" presName="parentLin" presStyleCnt="0"/>
      <dgm:spPr/>
    </dgm:pt>
    <dgm:pt modelId="{C351A9B9-8E60-9E4C-A8BD-CE587E1B800B}" type="pres">
      <dgm:prSet presAssocID="{5E70D87E-07C4-4D7E-8CDB-DB7249F81F87}" presName="parentLeftMargin" presStyleLbl="node1" presStyleIdx="0" presStyleCnt="2"/>
      <dgm:spPr/>
    </dgm:pt>
    <dgm:pt modelId="{1A91112D-C96E-344E-A354-42332B52C86C}" type="pres">
      <dgm:prSet presAssocID="{5E70D87E-07C4-4D7E-8CDB-DB7249F81F87}" presName="parentText" presStyleLbl="node1" presStyleIdx="0" presStyleCnt="2">
        <dgm:presLayoutVars>
          <dgm:chMax val="0"/>
          <dgm:bulletEnabled val="1"/>
        </dgm:presLayoutVars>
      </dgm:prSet>
      <dgm:spPr/>
    </dgm:pt>
    <dgm:pt modelId="{032069E5-5FAC-E84C-8FF3-B13088985768}" type="pres">
      <dgm:prSet presAssocID="{5E70D87E-07C4-4D7E-8CDB-DB7249F81F87}" presName="negativeSpace" presStyleCnt="0"/>
      <dgm:spPr/>
    </dgm:pt>
    <dgm:pt modelId="{33B6531D-67D1-0542-B7F8-423A842F296B}" type="pres">
      <dgm:prSet presAssocID="{5E70D87E-07C4-4D7E-8CDB-DB7249F81F87}" presName="childText" presStyleLbl="conFgAcc1" presStyleIdx="0" presStyleCnt="2">
        <dgm:presLayoutVars>
          <dgm:bulletEnabled val="1"/>
        </dgm:presLayoutVars>
      </dgm:prSet>
      <dgm:spPr/>
    </dgm:pt>
    <dgm:pt modelId="{48C14188-0EE1-5B42-9380-B3A0A7F6EB1C}" type="pres">
      <dgm:prSet presAssocID="{10800ED4-9C66-4A8F-81B7-6943107ACFE0}" presName="spaceBetweenRectangles" presStyleCnt="0"/>
      <dgm:spPr/>
    </dgm:pt>
    <dgm:pt modelId="{47C40B88-9D8C-5D4A-9579-5C86672A0BF1}" type="pres">
      <dgm:prSet presAssocID="{84D9FE66-2128-9E41-87A7-707EB9D1597F}" presName="parentLin" presStyleCnt="0"/>
      <dgm:spPr/>
    </dgm:pt>
    <dgm:pt modelId="{509FE958-12DB-DE40-9502-ED410B4BDFB7}" type="pres">
      <dgm:prSet presAssocID="{84D9FE66-2128-9E41-87A7-707EB9D1597F}" presName="parentLeftMargin" presStyleLbl="node1" presStyleIdx="0" presStyleCnt="2"/>
      <dgm:spPr/>
    </dgm:pt>
    <dgm:pt modelId="{F6D435C1-B625-0445-8404-9AAE21ED16CC}" type="pres">
      <dgm:prSet presAssocID="{84D9FE66-2128-9E41-87A7-707EB9D1597F}" presName="parentText" presStyleLbl="node1" presStyleIdx="1" presStyleCnt="2">
        <dgm:presLayoutVars>
          <dgm:chMax val="0"/>
          <dgm:bulletEnabled val="1"/>
        </dgm:presLayoutVars>
      </dgm:prSet>
      <dgm:spPr/>
    </dgm:pt>
    <dgm:pt modelId="{D969B858-1E50-1B43-8CE8-A8809113AF72}" type="pres">
      <dgm:prSet presAssocID="{84D9FE66-2128-9E41-87A7-707EB9D1597F}" presName="negativeSpace" presStyleCnt="0"/>
      <dgm:spPr/>
    </dgm:pt>
    <dgm:pt modelId="{F431B900-9178-C545-92D0-383C98355820}" type="pres">
      <dgm:prSet presAssocID="{84D9FE66-2128-9E41-87A7-707EB9D1597F}" presName="childText" presStyleLbl="conFgAcc1" presStyleIdx="1" presStyleCnt="2">
        <dgm:presLayoutVars>
          <dgm:bulletEnabled val="1"/>
        </dgm:presLayoutVars>
      </dgm:prSet>
      <dgm:spPr/>
    </dgm:pt>
  </dgm:ptLst>
  <dgm:cxnLst>
    <dgm:cxn modelId="{20BCC402-488A-EA40-8810-96F53D3EFAB1}" type="presOf" srcId="{3D0E5BB2-8ED0-CC4F-BC2E-B879974DA5B1}" destId="{33B6531D-67D1-0542-B7F8-423A842F296B}" srcOrd="0" destOrd="3" presId="urn:microsoft.com/office/officeart/2005/8/layout/list1"/>
    <dgm:cxn modelId="{B1066A04-C212-924D-AC26-C12C011310A7}" type="presOf" srcId="{8EA43801-F580-9947-81C0-77CC8F21E668}" destId="{33B6531D-67D1-0542-B7F8-423A842F296B}" srcOrd="0" destOrd="2" presId="urn:microsoft.com/office/officeart/2005/8/layout/list1"/>
    <dgm:cxn modelId="{FE026E04-14EF-F949-AD6E-994D6F0EFC45}" type="presOf" srcId="{E5727394-4395-6B49-AB56-C1E9711EB0AC}" destId="{33B6531D-67D1-0542-B7F8-423A842F296B}" srcOrd="0" destOrd="6" presId="urn:microsoft.com/office/officeart/2005/8/layout/list1"/>
    <dgm:cxn modelId="{036C4A0E-C29E-E943-883D-5F528A96D250}" type="presOf" srcId="{B39F9A3B-2D58-ED47-924D-5F7DA2C94D2F}" destId="{33B6531D-67D1-0542-B7F8-423A842F296B}" srcOrd="0" destOrd="5" presId="urn:microsoft.com/office/officeart/2005/8/layout/list1"/>
    <dgm:cxn modelId="{4D223D2A-BB38-2845-B111-444DAE807BB7}" type="presOf" srcId="{84D9FE66-2128-9E41-87A7-707EB9D1597F}" destId="{509FE958-12DB-DE40-9502-ED410B4BDFB7}" srcOrd="0" destOrd="0" presId="urn:microsoft.com/office/officeart/2005/8/layout/list1"/>
    <dgm:cxn modelId="{C2EC0D2E-D003-E944-917A-98DA4EF0278B}" type="presOf" srcId="{7C3E44E7-6B99-E549-BAED-2D8D90E915AB}" destId="{F431B900-9178-C545-92D0-383C98355820}" srcOrd="0" destOrd="4" presId="urn:microsoft.com/office/officeart/2005/8/layout/list1"/>
    <dgm:cxn modelId="{C8765F33-8089-F944-B978-8700F84168BA}" srcId="{5E70D87E-07C4-4D7E-8CDB-DB7249F81F87}" destId="{A3BB32A2-BF6D-8B48-A859-FE491BD4C314}" srcOrd="4" destOrd="0" parTransId="{7E6BB3A8-033E-3D4B-AE93-97493D93AE37}" sibTransId="{EF61DCAA-4C37-D541-99E1-E6D26CCF8A93}"/>
    <dgm:cxn modelId="{D7B26435-F6EA-DB42-BDD1-44C05C9B9D82}" type="presOf" srcId="{FA56F5A6-5B7F-8447-8ABF-03251551842E}" destId="{F431B900-9178-C545-92D0-383C98355820}" srcOrd="0" destOrd="2" presId="urn:microsoft.com/office/officeart/2005/8/layout/list1"/>
    <dgm:cxn modelId="{22B3DB36-9686-4348-B007-5F9E704E2C64}" srcId="{EF9CFD8D-D956-4F80-80D0-1B9FAE3D6DF2}" destId="{5E70D87E-07C4-4D7E-8CDB-DB7249F81F87}" srcOrd="0" destOrd="0" parTransId="{28758B4A-F66E-4DD4-B3B5-B58E1DC07265}" sibTransId="{10800ED4-9C66-4A8F-81B7-6943107ACFE0}"/>
    <dgm:cxn modelId="{339E223B-5F9D-D842-884D-852C7F25CF76}" type="presOf" srcId="{5E70D87E-07C4-4D7E-8CDB-DB7249F81F87}" destId="{C351A9B9-8E60-9E4C-A8BD-CE587E1B800B}" srcOrd="0" destOrd="0" presId="urn:microsoft.com/office/officeart/2005/8/layout/list1"/>
    <dgm:cxn modelId="{EB027459-AF01-1642-BB63-E616014ED3AE}" srcId="{5E70D87E-07C4-4D7E-8CDB-DB7249F81F87}" destId="{3D0E5BB2-8ED0-CC4F-BC2E-B879974DA5B1}" srcOrd="3" destOrd="0" parTransId="{9F53706E-DE73-984F-B4D4-FA67D767F86D}" sibTransId="{22948168-C41F-3545-A123-63E991F9470F}"/>
    <dgm:cxn modelId="{DD84DC5D-11EC-E043-B91A-B54CDDCA4A89}" type="presOf" srcId="{EF9CFD8D-D956-4F80-80D0-1B9FAE3D6DF2}" destId="{41F9F188-FEC1-3948-8D8F-441DD84399D2}" srcOrd="0" destOrd="0" presId="urn:microsoft.com/office/officeart/2005/8/layout/list1"/>
    <dgm:cxn modelId="{666C466A-0A41-C44D-963D-A325BA8485AF}" type="presOf" srcId="{A3BB32A2-BF6D-8B48-A859-FE491BD4C314}" destId="{33B6531D-67D1-0542-B7F8-423A842F296B}" srcOrd="0" destOrd="4" presId="urn:microsoft.com/office/officeart/2005/8/layout/list1"/>
    <dgm:cxn modelId="{CF72AC6B-C496-7145-A2F7-04CB909F7FBA}" srcId="{5E70D87E-07C4-4D7E-8CDB-DB7249F81F87}" destId="{B1335A51-7932-6543-905F-75DAE9600712}" srcOrd="1" destOrd="0" parTransId="{C78D9EF6-2658-AA42-979F-7F7F51E1FEF0}" sibTransId="{F936DADB-4CFD-454D-9B2D-B2AFF0FCF2EB}"/>
    <dgm:cxn modelId="{E4E8C376-8A02-F448-B017-C99E6D75E6FC}" srcId="{FA56F5A6-5B7F-8447-8ABF-03251551842E}" destId="{CEE4FA2B-E237-4F48-9ABB-E818731ACFEE}" srcOrd="0" destOrd="0" parTransId="{71F7A39D-42CB-5445-A24C-7CA95DE4D458}" sibTransId="{D402E77C-45E0-D64C-B611-6BBAAD6FB58F}"/>
    <dgm:cxn modelId="{A2B6557B-47C6-4445-AC6C-242A5EE0A568}" type="presOf" srcId="{CEE4FA2B-E237-4F48-9ABB-E818731ACFEE}" destId="{F431B900-9178-C545-92D0-383C98355820}" srcOrd="0" destOrd="3" presId="urn:microsoft.com/office/officeart/2005/8/layout/list1"/>
    <dgm:cxn modelId="{DE4CF989-1CAD-324B-85FC-3AD992C8024F}" srcId="{5E70D87E-07C4-4D7E-8CDB-DB7249F81F87}" destId="{B39F9A3B-2D58-ED47-924D-5F7DA2C94D2F}" srcOrd="5" destOrd="0" parTransId="{AB7D5628-9326-2747-89D3-8C27389013CA}" sibTransId="{737BC4B8-E30C-BF4F-84F3-A4D870DDB115}"/>
    <dgm:cxn modelId="{CC77AD8C-1E13-0348-BAA1-918ADA26050D}" type="presOf" srcId="{5EAF65F7-290B-A548-BA00-9F509A97AE7C}" destId="{F431B900-9178-C545-92D0-383C98355820}" srcOrd="0" destOrd="1" presId="urn:microsoft.com/office/officeart/2005/8/layout/list1"/>
    <dgm:cxn modelId="{E5962093-F3C1-584C-BCE7-D0F581556FBA}" srcId="{84D9FE66-2128-9E41-87A7-707EB9D1597F}" destId="{7C3E44E7-6B99-E549-BAED-2D8D90E915AB}" srcOrd="1" destOrd="0" parTransId="{7A6F8DE6-495F-0447-A373-A6A8FCDD6356}" sibTransId="{0C3AAE63-EE24-CA4A-9BA8-0BF6D6BE3D60}"/>
    <dgm:cxn modelId="{F1B40E95-CC11-214F-B6B2-BE82695526E9}" type="presOf" srcId="{EC8903E5-314E-A74D-89F8-101C64C03C23}" destId="{F431B900-9178-C545-92D0-383C98355820}" srcOrd="0" destOrd="5" presId="urn:microsoft.com/office/officeart/2005/8/layout/list1"/>
    <dgm:cxn modelId="{A3089B9C-0A4F-7648-830C-033AA4A5E6BE}" srcId="{5E70D87E-07C4-4D7E-8CDB-DB7249F81F87}" destId="{E5727394-4395-6B49-AB56-C1E9711EB0AC}" srcOrd="6" destOrd="0" parTransId="{C95E31D1-C199-9F48-AB00-14898C119894}" sibTransId="{4D4ABACD-307C-5742-A4EC-2BB7FBCFB0E5}"/>
    <dgm:cxn modelId="{76143DA3-9129-9948-B3CE-89D075E39575}" srcId="{EF9CFD8D-D956-4F80-80D0-1B9FAE3D6DF2}" destId="{84D9FE66-2128-9E41-87A7-707EB9D1597F}" srcOrd="1" destOrd="0" parTransId="{5753F341-FB32-2749-9F60-8E5A4A479E74}" sibTransId="{017FB400-E4D4-3B4D-8666-D8DD00BCC36B}"/>
    <dgm:cxn modelId="{63BE1CA4-1931-9844-AC6C-489EDC725B6A}" type="presOf" srcId="{B1335A51-7932-6543-905F-75DAE9600712}" destId="{33B6531D-67D1-0542-B7F8-423A842F296B}" srcOrd="0" destOrd="1" presId="urn:microsoft.com/office/officeart/2005/8/layout/list1"/>
    <dgm:cxn modelId="{B44096A5-0C3D-E942-87F0-E0D506DD8262}" srcId="{57D4816C-4B2A-044D-AA62-C19A53AD691D}" destId="{5EAF65F7-290B-A548-BA00-9F509A97AE7C}" srcOrd="0" destOrd="0" parTransId="{5704B3A6-87B4-604C-8E0B-93F5F66319D1}" sibTransId="{EDE5347C-8376-7440-ADBF-82D3628D62BA}"/>
    <dgm:cxn modelId="{4048C8A9-C704-0541-88ED-A582B65A2A04}" type="presOf" srcId="{3BAB8058-B34E-478D-A223-AA79B7C94BC9}" destId="{33B6531D-67D1-0542-B7F8-423A842F296B}" srcOrd="0" destOrd="0" presId="urn:microsoft.com/office/officeart/2005/8/layout/list1"/>
    <dgm:cxn modelId="{8371E0BF-0222-2A43-9C54-579B21CFD3D8}" srcId="{84D9FE66-2128-9E41-87A7-707EB9D1597F}" destId="{57D4816C-4B2A-044D-AA62-C19A53AD691D}" srcOrd="0" destOrd="0" parTransId="{F69A9F1B-932D-F44C-9ECB-D6AE46EB9487}" sibTransId="{25F373BD-2753-1946-B7DC-996D4CE4DFA3}"/>
    <dgm:cxn modelId="{66594DC0-F9E5-194B-8B8D-CC91D5B35C3C}" type="presOf" srcId="{84D9FE66-2128-9E41-87A7-707EB9D1597F}" destId="{F6D435C1-B625-0445-8404-9AAE21ED16CC}" srcOrd="1" destOrd="0" presId="urn:microsoft.com/office/officeart/2005/8/layout/list1"/>
    <dgm:cxn modelId="{926CE8C4-2F02-1A49-93D9-6CB648E54F93}" type="presOf" srcId="{57D4816C-4B2A-044D-AA62-C19A53AD691D}" destId="{F431B900-9178-C545-92D0-383C98355820}" srcOrd="0" destOrd="0" presId="urn:microsoft.com/office/officeart/2005/8/layout/list1"/>
    <dgm:cxn modelId="{A7220ECA-AE84-C742-80B6-96B95B0E0A2A}" srcId="{84D9FE66-2128-9E41-87A7-707EB9D1597F}" destId="{EC8903E5-314E-A74D-89F8-101C64C03C23}" srcOrd="2" destOrd="0" parTransId="{123DBEDA-55B5-8D45-83D6-314295DD1E87}" sibTransId="{A881C699-3091-E44A-9E85-0CF549B7784E}"/>
    <dgm:cxn modelId="{AB41DDCE-5F69-4536-8177-B19120BD9AB1}" srcId="{5E70D87E-07C4-4D7E-8CDB-DB7249F81F87}" destId="{3BAB8058-B34E-478D-A223-AA79B7C94BC9}" srcOrd="0" destOrd="0" parTransId="{58395D03-C5A3-40F5-811E-40869FF7A051}" sibTransId="{D6D0C94B-2FCE-4656-B7D6-2CD5D94DC63F}"/>
    <dgm:cxn modelId="{7AFA4BD4-9C65-1041-ACC4-CA9077D5BB14}" srcId="{5EAF65F7-290B-A548-BA00-9F509A97AE7C}" destId="{FA56F5A6-5B7F-8447-8ABF-03251551842E}" srcOrd="0" destOrd="0" parTransId="{B53587B2-E99C-C649-8DF3-F447BE2D7513}" sibTransId="{0243D695-5995-BF42-BEE9-01FAB01747E4}"/>
    <dgm:cxn modelId="{7A8477E0-CEA9-F94F-A9FC-EF0217F162DE}" srcId="{5E70D87E-07C4-4D7E-8CDB-DB7249F81F87}" destId="{8EA43801-F580-9947-81C0-77CC8F21E668}" srcOrd="2" destOrd="0" parTransId="{3770757F-2FAD-6A43-A0F2-EC33CD739189}" sibTransId="{D97B24F2-3AE0-C34E-BAA1-2F4D7C62908A}"/>
    <dgm:cxn modelId="{11CBDDF7-7AD3-E941-A141-4E6BF2B729E4}" type="presOf" srcId="{5E70D87E-07C4-4D7E-8CDB-DB7249F81F87}" destId="{1A91112D-C96E-344E-A354-42332B52C86C}" srcOrd="1" destOrd="0" presId="urn:microsoft.com/office/officeart/2005/8/layout/list1"/>
    <dgm:cxn modelId="{0AE7DD79-F43D-2143-A80D-9A9DEE17325C}" type="presParOf" srcId="{41F9F188-FEC1-3948-8D8F-441DD84399D2}" destId="{536D54A1-51B0-CA4C-9A1A-9BC61A1615B7}" srcOrd="0" destOrd="0" presId="urn:microsoft.com/office/officeart/2005/8/layout/list1"/>
    <dgm:cxn modelId="{E726F446-4CB9-9343-B3C4-AD0D25E76592}" type="presParOf" srcId="{536D54A1-51B0-CA4C-9A1A-9BC61A1615B7}" destId="{C351A9B9-8E60-9E4C-A8BD-CE587E1B800B}" srcOrd="0" destOrd="0" presId="urn:microsoft.com/office/officeart/2005/8/layout/list1"/>
    <dgm:cxn modelId="{5C3D3FA5-BFDC-5641-849A-2860F2EE30ED}" type="presParOf" srcId="{536D54A1-51B0-CA4C-9A1A-9BC61A1615B7}" destId="{1A91112D-C96E-344E-A354-42332B52C86C}" srcOrd="1" destOrd="0" presId="urn:microsoft.com/office/officeart/2005/8/layout/list1"/>
    <dgm:cxn modelId="{098BB31F-8D62-B545-8A7F-B9136888879B}" type="presParOf" srcId="{41F9F188-FEC1-3948-8D8F-441DD84399D2}" destId="{032069E5-5FAC-E84C-8FF3-B13088985768}" srcOrd="1" destOrd="0" presId="urn:microsoft.com/office/officeart/2005/8/layout/list1"/>
    <dgm:cxn modelId="{3C1ED313-F34D-4245-8767-9F963312ED01}" type="presParOf" srcId="{41F9F188-FEC1-3948-8D8F-441DD84399D2}" destId="{33B6531D-67D1-0542-B7F8-423A842F296B}" srcOrd="2" destOrd="0" presId="urn:microsoft.com/office/officeart/2005/8/layout/list1"/>
    <dgm:cxn modelId="{E50EF096-9AA1-3B42-BA74-B5FA1AE62733}" type="presParOf" srcId="{41F9F188-FEC1-3948-8D8F-441DD84399D2}" destId="{48C14188-0EE1-5B42-9380-B3A0A7F6EB1C}" srcOrd="3" destOrd="0" presId="urn:microsoft.com/office/officeart/2005/8/layout/list1"/>
    <dgm:cxn modelId="{0F0220BB-F86A-CC41-AEA9-69A811E96F53}" type="presParOf" srcId="{41F9F188-FEC1-3948-8D8F-441DD84399D2}" destId="{47C40B88-9D8C-5D4A-9579-5C86672A0BF1}" srcOrd="4" destOrd="0" presId="urn:microsoft.com/office/officeart/2005/8/layout/list1"/>
    <dgm:cxn modelId="{AC141FC8-E754-5844-A269-29AE765B4520}" type="presParOf" srcId="{47C40B88-9D8C-5D4A-9579-5C86672A0BF1}" destId="{509FE958-12DB-DE40-9502-ED410B4BDFB7}" srcOrd="0" destOrd="0" presId="urn:microsoft.com/office/officeart/2005/8/layout/list1"/>
    <dgm:cxn modelId="{92ADA768-C596-354D-8D0C-53A179D0C0CC}" type="presParOf" srcId="{47C40B88-9D8C-5D4A-9579-5C86672A0BF1}" destId="{F6D435C1-B625-0445-8404-9AAE21ED16CC}" srcOrd="1" destOrd="0" presId="urn:microsoft.com/office/officeart/2005/8/layout/list1"/>
    <dgm:cxn modelId="{0A0CF75D-90E8-B74A-A88A-76AF1E160D36}" type="presParOf" srcId="{41F9F188-FEC1-3948-8D8F-441DD84399D2}" destId="{D969B858-1E50-1B43-8CE8-A8809113AF72}" srcOrd="5" destOrd="0" presId="urn:microsoft.com/office/officeart/2005/8/layout/list1"/>
    <dgm:cxn modelId="{F5DF20A9-4AD9-E748-A27C-F5E44E4FF4BD}" type="presParOf" srcId="{41F9F188-FEC1-3948-8D8F-441DD84399D2}" destId="{F431B900-9178-C545-92D0-383C9835582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5E9CB7-69E4-4670-BAE8-ADE5A8D01B66}"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4DB94B0E-EE8F-4D0A-A271-D36B065051F2}">
      <dgm:prSet/>
      <dgm:spPr/>
      <dgm:t>
        <a:bodyPr/>
        <a:lstStyle/>
        <a:p>
          <a:r>
            <a:rPr lang="es-ES"/>
            <a:t>LOCALIZADO</a:t>
          </a:r>
          <a:endParaRPr lang="en-US"/>
        </a:p>
      </dgm:t>
    </dgm:pt>
    <dgm:pt modelId="{A5E7F39E-874E-4B6F-AD1F-28D2C4B13BD4}" type="parTrans" cxnId="{55E5AF3A-84AA-4FCF-BBB6-6A1B34994BBC}">
      <dgm:prSet/>
      <dgm:spPr/>
      <dgm:t>
        <a:bodyPr/>
        <a:lstStyle/>
        <a:p>
          <a:endParaRPr lang="en-US"/>
        </a:p>
      </dgm:t>
    </dgm:pt>
    <dgm:pt modelId="{D75F8487-712E-44A6-8BF5-30184687FAFE}" type="sibTrans" cxnId="{55E5AF3A-84AA-4FCF-BBB6-6A1B34994BBC}">
      <dgm:prSet/>
      <dgm:spPr/>
      <dgm:t>
        <a:bodyPr/>
        <a:lstStyle/>
        <a:p>
          <a:endParaRPr lang="en-US"/>
        </a:p>
      </dgm:t>
    </dgm:pt>
    <dgm:pt modelId="{F5C1FF99-E852-4F1A-97F7-04B7ADFAEDCE}">
      <dgm:prSet/>
      <dgm:spPr/>
      <dgm:t>
        <a:bodyPr/>
        <a:lstStyle/>
        <a:p>
          <a:r>
            <a:rPr lang="es-ES"/>
            <a:t>Generalmente asociado a inflamación </a:t>
          </a:r>
          <a:endParaRPr lang="en-US"/>
        </a:p>
      </dgm:t>
    </dgm:pt>
    <dgm:pt modelId="{CCBD434E-AA29-47D8-B7B0-03D1E73479AD}" type="parTrans" cxnId="{EFEFAB62-A3B2-42BC-B4B9-9734AECDAC60}">
      <dgm:prSet/>
      <dgm:spPr/>
      <dgm:t>
        <a:bodyPr/>
        <a:lstStyle/>
        <a:p>
          <a:endParaRPr lang="en-US"/>
        </a:p>
      </dgm:t>
    </dgm:pt>
    <dgm:pt modelId="{434FBE70-FFE1-4A86-A92D-C28E357B78D1}" type="sibTrans" cxnId="{EFEFAB62-A3B2-42BC-B4B9-9734AECDAC60}">
      <dgm:prSet/>
      <dgm:spPr/>
      <dgm:t>
        <a:bodyPr/>
        <a:lstStyle/>
        <a:p>
          <a:endParaRPr lang="en-US"/>
        </a:p>
      </dgm:t>
    </dgm:pt>
    <dgm:pt modelId="{3451DE79-FA1F-420F-AFF7-342E2B47338D}">
      <dgm:prSet/>
      <dgm:spPr/>
      <dgm:t>
        <a:bodyPr/>
        <a:lstStyle/>
        <a:p>
          <a:r>
            <a:rPr lang="es-ES"/>
            <a:t>Edema por quemaduras (se altera permeabilidad vascular)</a:t>
          </a:r>
          <a:endParaRPr lang="en-US"/>
        </a:p>
      </dgm:t>
    </dgm:pt>
    <dgm:pt modelId="{125FC298-21F6-4813-896F-01C4E7DD6EAA}" type="parTrans" cxnId="{E287841D-9588-4B5B-9345-4122970FD884}">
      <dgm:prSet/>
      <dgm:spPr/>
      <dgm:t>
        <a:bodyPr/>
        <a:lstStyle/>
        <a:p>
          <a:endParaRPr lang="en-US"/>
        </a:p>
      </dgm:t>
    </dgm:pt>
    <dgm:pt modelId="{CDBBF8EF-AA38-4881-9D70-71FDC406F369}" type="sibTrans" cxnId="{E287841D-9588-4B5B-9345-4122970FD884}">
      <dgm:prSet/>
      <dgm:spPr/>
      <dgm:t>
        <a:bodyPr/>
        <a:lstStyle/>
        <a:p>
          <a:endParaRPr lang="en-US"/>
        </a:p>
      </dgm:t>
    </dgm:pt>
    <dgm:pt modelId="{E366B8CA-CDE9-4A3F-BCDE-E15EA3203778}">
      <dgm:prSet/>
      <dgm:spPr/>
      <dgm:t>
        <a:bodyPr/>
        <a:lstStyle/>
        <a:p>
          <a:r>
            <a:rPr lang="es-ES"/>
            <a:t>Reacción inmune (roncha urticaria) o edema de laringe o epiglotis (angioneurótico)</a:t>
          </a:r>
          <a:endParaRPr lang="en-US"/>
        </a:p>
      </dgm:t>
    </dgm:pt>
    <dgm:pt modelId="{034E04A7-8815-41CD-BAD4-E6A43C55336E}" type="parTrans" cxnId="{2CA02015-5810-41B9-8790-AE635B51367F}">
      <dgm:prSet/>
      <dgm:spPr/>
      <dgm:t>
        <a:bodyPr/>
        <a:lstStyle/>
        <a:p>
          <a:endParaRPr lang="en-US"/>
        </a:p>
      </dgm:t>
    </dgm:pt>
    <dgm:pt modelId="{12FB7177-0FCE-4147-B6D2-683215AF93C7}" type="sibTrans" cxnId="{2CA02015-5810-41B9-8790-AE635B51367F}">
      <dgm:prSet/>
      <dgm:spPr/>
      <dgm:t>
        <a:bodyPr/>
        <a:lstStyle/>
        <a:p>
          <a:endParaRPr lang="en-US"/>
        </a:p>
      </dgm:t>
    </dgm:pt>
    <dgm:pt modelId="{F9651106-05B9-4568-B358-D50931B0689F}">
      <dgm:prSet/>
      <dgm:spPr/>
      <dgm:t>
        <a:bodyPr/>
        <a:lstStyle/>
        <a:p>
          <a:r>
            <a:rPr lang="es-ES"/>
            <a:t>GENERALIZADO = ANASARCA</a:t>
          </a:r>
          <a:endParaRPr lang="en-US"/>
        </a:p>
      </dgm:t>
    </dgm:pt>
    <dgm:pt modelId="{F1D5B464-29FB-4C74-B48C-47CE8F44FACE}" type="parTrans" cxnId="{4157B24B-FEB2-4D86-90DC-77B529D700A0}">
      <dgm:prSet/>
      <dgm:spPr/>
      <dgm:t>
        <a:bodyPr/>
        <a:lstStyle/>
        <a:p>
          <a:endParaRPr lang="en-US"/>
        </a:p>
      </dgm:t>
    </dgm:pt>
    <dgm:pt modelId="{8BCCD704-DF05-4F1E-8F2E-DA99D0A0579A}" type="sibTrans" cxnId="{4157B24B-FEB2-4D86-90DC-77B529D700A0}">
      <dgm:prSet/>
      <dgm:spPr/>
      <dgm:t>
        <a:bodyPr/>
        <a:lstStyle/>
        <a:p>
          <a:endParaRPr lang="en-US"/>
        </a:p>
      </dgm:t>
    </dgm:pt>
    <dgm:pt modelId="{8E7FB931-BD93-4BA7-8DE6-5E942B55D575}">
      <dgm:prSet/>
      <dgm:spPr/>
      <dgm:t>
        <a:bodyPr/>
        <a:lstStyle/>
        <a:p>
          <a:r>
            <a:rPr lang="es-ES"/>
            <a:t>Vísceras, piel y miembros</a:t>
          </a:r>
          <a:endParaRPr lang="en-US"/>
        </a:p>
      </dgm:t>
    </dgm:pt>
    <dgm:pt modelId="{A8CD125D-DF61-4174-8CB0-11F558ABDA71}" type="parTrans" cxnId="{152EECF4-E707-4987-BFC2-C83A02ABBD34}">
      <dgm:prSet/>
      <dgm:spPr/>
      <dgm:t>
        <a:bodyPr/>
        <a:lstStyle/>
        <a:p>
          <a:endParaRPr lang="en-US"/>
        </a:p>
      </dgm:t>
    </dgm:pt>
    <dgm:pt modelId="{7A2860FA-7765-4438-A1B3-8F993A7BDFFC}" type="sibTrans" cxnId="{152EECF4-E707-4987-BFC2-C83A02ABBD34}">
      <dgm:prSet/>
      <dgm:spPr/>
      <dgm:t>
        <a:bodyPr/>
        <a:lstStyle/>
        <a:p>
          <a:endParaRPr lang="en-US"/>
        </a:p>
      </dgm:t>
    </dgm:pt>
    <dgm:pt modelId="{76E290DE-91C6-418F-B6AD-64A22271D506}">
      <dgm:prSet/>
      <dgm:spPr/>
      <dgm:t>
        <a:bodyPr/>
        <a:lstStyle/>
        <a:p>
          <a:r>
            <a:rPr lang="es-ES"/>
            <a:t>Refleja una alteración del metabolismo de fluidos y electrolitos (fallo cardíaco), alteración de proteínas plasmáticas, enfermedades renales</a:t>
          </a:r>
          <a:endParaRPr lang="en-US"/>
        </a:p>
      </dgm:t>
    </dgm:pt>
    <dgm:pt modelId="{11FDAF04-7572-4F32-8CBE-62EEBD59DDFF}" type="parTrans" cxnId="{1B7B2F23-955D-4A0D-B196-19E4EACEB8B8}">
      <dgm:prSet/>
      <dgm:spPr/>
      <dgm:t>
        <a:bodyPr/>
        <a:lstStyle/>
        <a:p>
          <a:endParaRPr lang="en-US"/>
        </a:p>
      </dgm:t>
    </dgm:pt>
    <dgm:pt modelId="{7937F110-F9FB-4CE2-B804-1165F733AADC}" type="sibTrans" cxnId="{1B7B2F23-955D-4A0D-B196-19E4EACEB8B8}">
      <dgm:prSet/>
      <dgm:spPr/>
      <dgm:t>
        <a:bodyPr/>
        <a:lstStyle/>
        <a:p>
          <a:endParaRPr lang="en-US"/>
        </a:p>
      </dgm:t>
    </dgm:pt>
    <dgm:pt modelId="{CE4A238C-DD0B-4955-8212-5A3AC9199C97}">
      <dgm:prSet/>
      <dgm:spPr/>
      <dgm:t>
        <a:bodyPr/>
        <a:lstStyle/>
        <a:p>
          <a:r>
            <a:rPr lang="es-ES"/>
            <a:t>EDEMA EN CAVIDADES</a:t>
          </a:r>
          <a:endParaRPr lang="en-US"/>
        </a:p>
      </dgm:t>
    </dgm:pt>
    <dgm:pt modelId="{53DDFC3F-A864-4A88-A0B8-9B93D4A1F0BE}" type="parTrans" cxnId="{120AED58-8FEF-4BE0-93CF-11C12510B703}">
      <dgm:prSet/>
      <dgm:spPr/>
      <dgm:t>
        <a:bodyPr/>
        <a:lstStyle/>
        <a:p>
          <a:endParaRPr lang="en-US"/>
        </a:p>
      </dgm:t>
    </dgm:pt>
    <dgm:pt modelId="{52B277AC-81A4-4D6B-9D2F-9DE030490785}" type="sibTrans" cxnId="{120AED58-8FEF-4BE0-93CF-11C12510B703}">
      <dgm:prSet/>
      <dgm:spPr/>
      <dgm:t>
        <a:bodyPr/>
        <a:lstStyle/>
        <a:p>
          <a:endParaRPr lang="en-US"/>
        </a:p>
      </dgm:t>
    </dgm:pt>
    <dgm:pt modelId="{1C8CCFFC-CF8A-4047-93CD-AB93DACE5B6E}">
      <dgm:prSet/>
      <dgm:spPr/>
      <dgm:t>
        <a:bodyPr/>
        <a:lstStyle/>
        <a:p>
          <a:r>
            <a:rPr lang="es-ES"/>
            <a:t>Derrame pleural, pericárdico, peritoneal, articular, etc.</a:t>
          </a:r>
          <a:endParaRPr lang="en-US"/>
        </a:p>
      </dgm:t>
    </dgm:pt>
    <dgm:pt modelId="{63AED057-AE3E-46E7-A152-34672F9AA7EC}" type="parTrans" cxnId="{91B7DD51-B9A2-467B-BD1F-65CC27DA3009}">
      <dgm:prSet/>
      <dgm:spPr/>
      <dgm:t>
        <a:bodyPr/>
        <a:lstStyle/>
        <a:p>
          <a:endParaRPr lang="en-US"/>
        </a:p>
      </dgm:t>
    </dgm:pt>
    <dgm:pt modelId="{FB114CE5-6EC9-4285-953C-B54BC1BF0761}" type="sibTrans" cxnId="{91B7DD51-B9A2-467B-BD1F-65CC27DA3009}">
      <dgm:prSet/>
      <dgm:spPr/>
      <dgm:t>
        <a:bodyPr/>
        <a:lstStyle/>
        <a:p>
          <a:endParaRPr lang="en-US"/>
        </a:p>
      </dgm:t>
    </dgm:pt>
    <dgm:pt modelId="{D3D2484B-47EE-4149-8963-D74EB634CA64}" type="pres">
      <dgm:prSet presAssocID="{845E9CB7-69E4-4670-BAE8-ADE5A8D01B66}" presName="linear" presStyleCnt="0">
        <dgm:presLayoutVars>
          <dgm:dir/>
          <dgm:animLvl val="lvl"/>
          <dgm:resizeHandles val="exact"/>
        </dgm:presLayoutVars>
      </dgm:prSet>
      <dgm:spPr/>
    </dgm:pt>
    <dgm:pt modelId="{C355E98E-C66F-3E4D-8451-2862011813C2}" type="pres">
      <dgm:prSet presAssocID="{4DB94B0E-EE8F-4D0A-A271-D36B065051F2}" presName="parentLin" presStyleCnt="0"/>
      <dgm:spPr/>
    </dgm:pt>
    <dgm:pt modelId="{F950ADF9-E673-E14C-919C-C08571B0F533}" type="pres">
      <dgm:prSet presAssocID="{4DB94B0E-EE8F-4D0A-A271-D36B065051F2}" presName="parentLeftMargin" presStyleLbl="node1" presStyleIdx="0" presStyleCnt="3"/>
      <dgm:spPr/>
    </dgm:pt>
    <dgm:pt modelId="{27559C14-85EF-1949-AA10-478CFB5C1E9B}" type="pres">
      <dgm:prSet presAssocID="{4DB94B0E-EE8F-4D0A-A271-D36B065051F2}" presName="parentText" presStyleLbl="node1" presStyleIdx="0" presStyleCnt="3">
        <dgm:presLayoutVars>
          <dgm:chMax val="0"/>
          <dgm:bulletEnabled val="1"/>
        </dgm:presLayoutVars>
      </dgm:prSet>
      <dgm:spPr/>
    </dgm:pt>
    <dgm:pt modelId="{489AB99D-FEAB-2C4E-8085-3BF4A41E0962}" type="pres">
      <dgm:prSet presAssocID="{4DB94B0E-EE8F-4D0A-A271-D36B065051F2}" presName="negativeSpace" presStyleCnt="0"/>
      <dgm:spPr/>
    </dgm:pt>
    <dgm:pt modelId="{7821832F-0A3F-F54C-B38D-A756665D1CCE}" type="pres">
      <dgm:prSet presAssocID="{4DB94B0E-EE8F-4D0A-A271-D36B065051F2}" presName="childText" presStyleLbl="conFgAcc1" presStyleIdx="0" presStyleCnt="3">
        <dgm:presLayoutVars>
          <dgm:bulletEnabled val="1"/>
        </dgm:presLayoutVars>
      </dgm:prSet>
      <dgm:spPr/>
    </dgm:pt>
    <dgm:pt modelId="{72731AAE-270F-2441-8D74-023BBC016683}" type="pres">
      <dgm:prSet presAssocID="{D75F8487-712E-44A6-8BF5-30184687FAFE}" presName="spaceBetweenRectangles" presStyleCnt="0"/>
      <dgm:spPr/>
    </dgm:pt>
    <dgm:pt modelId="{48B96954-DC6E-174B-8EC5-2C4C20004434}" type="pres">
      <dgm:prSet presAssocID="{F9651106-05B9-4568-B358-D50931B0689F}" presName="parentLin" presStyleCnt="0"/>
      <dgm:spPr/>
    </dgm:pt>
    <dgm:pt modelId="{40D542F8-64B4-3A47-8E77-3999A9E7E06B}" type="pres">
      <dgm:prSet presAssocID="{F9651106-05B9-4568-B358-D50931B0689F}" presName="parentLeftMargin" presStyleLbl="node1" presStyleIdx="0" presStyleCnt="3"/>
      <dgm:spPr/>
    </dgm:pt>
    <dgm:pt modelId="{798F2185-F23E-744B-A5E9-C6ADEC2B1E90}" type="pres">
      <dgm:prSet presAssocID="{F9651106-05B9-4568-B358-D50931B0689F}" presName="parentText" presStyleLbl="node1" presStyleIdx="1" presStyleCnt="3">
        <dgm:presLayoutVars>
          <dgm:chMax val="0"/>
          <dgm:bulletEnabled val="1"/>
        </dgm:presLayoutVars>
      </dgm:prSet>
      <dgm:spPr/>
    </dgm:pt>
    <dgm:pt modelId="{7EF2A9DF-B708-EE41-92B5-FED2D86C93E4}" type="pres">
      <dgm:prSet presAssocID="{F9651106-05B9-4568-B358-D50931B0689F}" presName="negativeSpace" presStyleCnt="0"/>
      <dgm:spPr/>
    </dgm:pt>
    <dgm:pt modelId="{67BCCE7C-B0C9-7C46-9679-3A80A181EB8D}" type="pres">
      <dgm:prSet presAssocID="{F9651106-05B9-4568-B358-D50931B0689F}" presName="childText" presStyleLbl="conFgAcc1" presStyleIdx="1" presStyleCnt="3">
        <dgm:presLayoutVars>
          <dgm:bulletEnabled val="1"/>
        </dgm:presLayoutVars>
      </dgm:prSet>
      <dgm:spPr/>
    </dgm:pt>
    <dgm:pt modelId="{64B82B14-AF92-B043-B86C-B2B2AEA278A7}" type="pres">
      <dgm:prSet presAssocID="{8BCCD704-DF05-4F1E-8F2E-DA99D0A0579A}" presName="spaceBetweenRectangles" presStyleCnt="0"/>
      <dgm:spPr/>
    </dgm:pt>
    <dgm:pt modelId="{ECC0596A-6966-3348-B152-EEE801283191}" type="pres">
      <dgm:prSet presAssocID="{CE4A238C-DD0B-4955-8212-5A3AC9199C97}" presName="parentLin" presStyleCnt="0"/>
      <dgm:spPr/>
    </dgm:pt>
    <dgm:pt modelId="{0C38D2B1-85AA-A443-858B-C5FF101079A7}" type="pres">
      <dgm:prSet presAssocID="{CE4A238C-DD0B-4955-8212-5A3AC9199C97}" presName="parentLeftMargin" presStyleLbl="node1" presStyleIdx="1" presStyleCnt="3"/>
      <dgm:spPr/>
    </dgm:pt>
    <dgm:pt modelId="{AAC36F6D-2C3D-6C42-A428-98F6A1914329}" type="pres">
      <dgm:prSet presAssocID="{CE4A238C-DD0B-4955-8212-5A3AC9199C97}" presName="parentText" presStyleLbl="node1" presStyleIdx="2" presStyleCnt="3">
        <dgm:presLayoutVars>
          <dgm:chMax val="0"/>
          <dgm:bulletEnabled val="1"/>
        </dgm:presLayoutVars>
      </dgm:prSet>
      <dgm:spPr/>
    </dgm:pt>
    <dgm:pt modelId="{35D07853-FC42-2C4D-9723-901064B87467}" type="pres">
      <dgm:prSet presAssocID="{CE4A238C-DD0B-4955-8212-5A3AC9199C97}" presName="negativeSpace" presStyleCnt="0"/>
      <dgm:spPr/>
    </dgm:pt>
    <dgm:pt modelId="{7D71F263-FA62-A84B-AF30-5D971A5BB589}" type="pres">
      <dgm:prSet presAssocID="{CE4A238C-DD0B-4955-8212-5A3AC9199C97}" presName="childText" presStyleLbl="conFgAcc1" presStyleIdx="2" presStyleCnt="3">
        <dgm:presLayoutVars>
          <dgm:bulletEnabled val="1"/>
        </dgm:presLayoutVars>
      </dgm:prSet>
      <dgm:spPr/>
    </dgm:pt>
  </dgm:ptLst>
  <dgm:cxnLst>
    <dgm:cxn modelId="{4FCCAA0D-3BDD-3046-8BDF-A617E96116CE}" type="presOf" srcId="{845E9CB7-69E4-4670-BAE8-ADE5A8D01B66}" destId="{D3D2484B-47EE-4149-8963-D74EB634CA64}" srcOrd="0" destOrd="0" presId="urn:microsoft.com/office/officeart/2005/8/layout/list1"/>
    <dgm:cxn modelId="{2CA02015-5810-41B9-8790-AE635B51367F}" srcId="{4DB94B0E-EE8F-4D0A-A271-D36B065051F2}" destId="{E366B8CA-CDE9-4A3F-BCDE-E15EA3203778}" srcOrd="2" destOrd="0" parTransId="{034E04A7-8815-41CD-BAD4-E6A43C55336E}" sibTransId="{12FB7177-0FCE-4147-B6D2-683215AF93C7}"/>
    <dgm:cxn modelId="{E287841D-9588-4B5B-9345-4122970FD884}" srcId="{4DB94B0E-EE8F-4D0A-A271-D36B065051F2}" destId="{3451DE79-FA1F-420F-AFF7-342E2B47338D}" srcOrd="1" destOrd="0" parTransId="{125FC298-21F6-4813-896F-01C4E7DD6EAA}" sibTransId="{CDBBF8EF-AA38-4881-9D70-71FDC406F369}"/>
    <dgm:cxn modelId="{93FBA922-63EF-FE40-9ADF-E2E4C4C0534A}" type="presOf" srcId="{3451DE79-FA1F-420F-AFF7-342E2B47338D}" destId="{7821832F-0A3F-F54C-B38D-A756665D1CCE}" srcOrd="0" destOrd="1" presId="urn:microsoft.com/office/officeart/2005/8/layout/list1"/>
    <dgm:cxn modelId="{1B7B2F23-955D-4A0D-B196-19E4EACEB8B8}" srcId="{F9651106-05B9-4568-B358-D50931B0689F}" destId="{76E290DE-91C6-418F-B6AD-64A22271D506}" srcOrd="1" destOrd="0" parTransId="{11FDAF04-7572-4F32-8CBE-62EEBD59DDFF}" sibTransId="{7937F110-F9FB-4CE2-B804-1165F733AADC}"/>
    <dgm:cxn modelId="{7F7BFB26-E6DC-AC46-89C1-C61D071C679A}" type="presOf" srcId="{CE4A238C-DD0B-4955-8212-5A3AC9199C97}" destId="{AAC36F6D-2C3D-6C42-A428-98F6A1914329}" srcOrd="1" destOrd="0" presId="urn:microsoft.com/office/officeart/2005/8/layout/list1"/>
    <dgm:cxn modelId="{9D1C3638-9FFE-7140-B570-6E64744EF21F}" type="presOf" srcId="{CE4A238C-DD0B-4955-8212-5A3AC9199C97}" destId="{0C38D2B1-85AA-A443-858B-C5FF101079A7}" srcOrd="0" destOrd="0" presId="urn:microsoft.com/office/officeart/2005/8/layout/list1"/>
    <dgm:cxn modelId="{55E5AF3A-84AA-4FCF-BBB6-6A1B34994BBC}" srcId="{845E9CB7-69E4-4670-BAE8-ADE5A8D01B66}" destId="{4DB94B0E-EE8F-4D0A-A271-D36B065051F2}" srcOrd="0" destOrd="0" parTransId="{A5E7F39E-874E-4B6F-AD1F-28D2C4B13BD4}" sibTransId="{D75F8487-712E-44A6-8BF5-30184687FAFE}"/>
    <dgm:cxn modelId="{4157B24B-FEB2-4D86-90DC-77B529D700A0}" srcId="{845E9CB7-69E4-4670-BAE8-ADE5A8D01B66}" destId="{F9651106-05B9-4568-B358-D50931B0689F}" srcOrd="1" destOrd="0" parTransId="{F1D5B464-29FB-4C74-B48C-47CE8F44FACE}" sibTransId="{8BCCD704-DF05-4F1E-8F2E-DA99D0A0579A}"/>
    <dgm:cxn modelId="{ECD2724D-AFB8-6F46-9FB2-C56A11BFB13F}" type="presOf" srcId="{76E290DE-91C6-418F-B6AD-64A22271D506}" destId="{67BCCE7C-B0C9-7C46-9679-3A80A181EB8D}" srcOrd="0" destOrd="1" presId="urn:microsoft.com/office/officeart/2005/8/layout/list1"/>
    <dgm:cxn modelId="{91B7DD51-B9A2-467B-BD1F-65CC27DA3009}" srcId="{CE4A238C-DD0B-4955-8212-5A3AC9199C97}" destId="{1C8CCFFC-CF8A-4047-93CD-AB93DACE5B6E}" srcOrd="0" destOrd="0" parTransId="{63AED057-AE3E-46E7-A152-34672F9AA7EC}" sibTransId="{FB114CE5-6EC9-4285-953C-B54BC1BF0761}"/>
    <dgm:cxn modelId="{120AED58-8FEF-4BE0-93CF-11C12510B703}" srcId="{845E9CB7-69E4-4670-BAE8-ADE5A8D01B66}" destId="{CE4A238C-DD0B-4955-8212-5A3AC9199C97}" srcOrd="2" destOrd="0" parTransId="{53DDFC3F-A864-4A88-A0B8-9B93D4A1F0BE}" sibTransId="{52B277AC-81A4-4D6B-9D2F-9DE030490785}"/>
    <dgm:cxn modelId="{EFEFAB62-A3B2-42BC-B4B9-9734AECDAC60}" srcId="{4DB94B0E-EE8F-4D0A-A271-D36B065051F2}" destId="{F5C1FF99-E852-4F1A-97F7-04B7ADFAEDCE}" srcOrd="0" destOrd="0" parTransId="{CCBD434E-AA29-47D8-B7B0-03D1E73479AD}" sibTransId="{434FBE70-FFE1-4A86-A92D-C28E357B78D1}"/>
    <dgm:cxn modelId="{595D5A71-26F0-9243-B164-2EEDD2C840E6}" type="presOf" srcId="{E366B8CA-CDE9-4A3F-BCDE-E15EA3203778}" destId="{7821832F-0A3F-F54C-B38D-A756665D1CCE}" srcOrd="0" destOrd="2" presId="urn:microsoft.com/office/officeart/2005/8/layout/list1"/>
    <dgm:cxn modelId="{08E96B77-DC15-064E-A105-FEFC672235D5}" type="presOf" srcId="{F9651106-05B9-4568-B358-D50931B0689F}" destId="{40D542F8-64B4-3A47-8E77-3999A9E7E06B}" srcOrd="0" destOrd="0" presId="urn:microsoft.com/office/officeart/2005/8/layout/list1"/>
    <dgm:cxn modelId="{69E3AB89-CD9B-904F-8604-A8B9A82405FD}" type="presOf" srcId="{1C8CCFFC-CF8A-4047-93CD-AB93DACE5B6E}" destId="{7D71F263-FA62-A84B-AF30-5D971A5BB589}" srcOrd="0" destOrd="0" presId="urn:microsoft.com/office/officeart/2005/8/layout/list1"/>
    <dgm:cxn modelId="{502C07C5-7923-7448-826B-F773C8A59E64}" type="presOf" srcId="{F5C1FF99-E852-4F1A-97F7-04B7ADFAEDCE}" destId="{7821832F-0A3F-F54C-B38D-A756665D1CCE}" srcOrd="0" destOrd="0" presId="urn:microsoft.com/office/officeart/2005/8/layout/list1"/>
    <dgm:cxn modelId="{24C05DD5-4425-234F-A769-8B1D9CFB01C2}" type="presOf" srcId="{8E7FB931-BD93-4BA7-8DE6-5E942B55D575}" destId="{67BCCE7C-B0C9-7C46-9679-3A80A181EB8D}" srcOrd="0" destOrd="0" presId="urn:microsoft.com/office/officeart/2005/8/layout/list1"/>
    <dgm:cxn modelId="{B34C1FE0-1AF5-7446-859A-5541BA1DD2E3}" type="presOf" srcId="{F9651106-05B9-4568-B358-D50931B0689F}" destId="{798F2185-F23E-744B-A5E9-C6ADEC2B1E90}" srcOrd="1" destOrd="0" presId="urn:microsoft.com/office/officeart/2005/8/layout/list1"/>
    <dgm:cxn modelId="{5FDDDCE6-5554-6F43-8AF1-089BEA1FC1C0}" type="presOf" srcId="{4DB94B0E-EE8F-4D0A-A271-D36B065051F2}" destId="{27559C14-85EF-1949-AA10-478CFB5C1E9B}" srcOrd="1" destOrd="0" presId="urn:microsoft.com/office/officeart/2005/8/layout/list1"/>
    <dgm:cxn modelId="{9806D3EE-8E4E-5D4F-9F0C-8B793E5525CC}" type="presOf" srcId="{4DB94B0E-EE8F-4D0A-A271-D36B065051F2}" destId="{F950ADF9-E673-E14C-919C-C08571B0F533}" srcOrd="0" destOrd="0" presId="urn:microsoft.com/office/officeart/2005/8/layout/list1"/>
    <dgm:cxn modelId="{152EECF4-E707-4987-BFC2-C83A02ABBD34}" srcId="{F9651106-05B9-4568-B358-D50931B0689F}" destId="{8E7FB931-BD93-4BA7-8DE6-5E942B55D575}" srcOrd="0" destOrd="0" parTransId="{A8CD125D-DF61-4174-8CB0-11F558ABDA71}" sibTransId="{7A2860FA-7765-4438-A1B3-8F993A7BDFFC}"/>
    <dgm:cxn modelId="{39CD903A-986D-C347-B08B-12E061763C40}" type="presParOf" srcId="{D3D2484B-47EE-4149-8963-D74EB634CA64}" destId="{C355E98E-C66F-3E4D-8451-2862011813C2}" srcOrd="0" destOrd="0" presId="urn:microsoft.com/office/officeart/2005/8/layout/list1"/>
    <dgm:cxn modelId="{D1BDF3E1-0F8B-FC42-8CEF-BA82E47F3671}" type="presParOf" srcId="{C355E98E-C66F-3E4D-8451-2862011813C2}" destId="{F950ADF9-E673-E14C-919C-C08571B0F533}" srcOrd="0" destOrd="0" presId="urn:microsoft.com/office/officeart/2005/8/layout/list1"/>
    <dgm:cxn modelId="{F260DFB4-18AC-994F-9EF7-91F71DFA656D}" type="presParOf" srcId="{C355E98E-C66F-3E4D-8451-2862011813C2}" destId="{27559C14-85EF-1949-AA10-478CFB5C1E9B}" srcOrd="1" destOrd="0" presId="urn:microsoft.com/office/officeart/2005/8/layout/list1"/>
    <dgm:cxn modelId="{548A302B-216E-C547-8B86-2EAA7F446D93}" type="presParOf" srcId="{D3D2484B-47EE-4149-8963-D74EB634CA64}" destId="{489AB99D-FEAB-2C4E-8085-3BF4A41E0962}" srcOrd="1" destOrd="0" presId="urn:microsoft.com/office/officeart/2005/8/layout/list1"/>
    <dgm:cxn modelId="{D49BCAD5-44A7-D044-8A38-A33AE256E59C}" type="presParOf" srcId="{D3D2484B-47EE-4149-8963-D74EB634CA64}" destId="{7821832F-0A3F-F54C-B38D-A756665D1CCE}" srcOrd="2" destOrd="0" presId="urn:microsoft.com/office/officeart/2005/8/layout/list1"/>
    <dgm:cxn modelId="{2393110E-E6F8-BE49-923D-FECC3A196A12}" type="presParOf" srcId="{D3D2484B-47EE-4149-8963-D74EB634CA64}" destId="{72731AAE-270F-2441-8D74-023BBC016683}" srcOrd="3" destOrd="0" presId="urn:microsoft.com/office/officeart/2005/8/layout/list1"/>
    <dgm:cxn modelId="{1AE64FAD-A051-D641-937A-FA7D408B4246}" type="presParOf" srcId="{D3D2484B-47EE-4149-8963-D74EB634CA64}" destId="{48B96954-DC6E-174B-8EC5-2C4C20004434}" srcOrd="4" destOrd="0" presId="urn:microsoft.com/office/officeart/2005/8/layout/list1"/>
    <dgm:cxn modelId="{4232C42E-970C-8343-889C-2956A1D8996E}" type="presParOf" srcId="{48B96954-DC6E-174B-8EC5-2C4C20004434}" destId="{40D542F8-64B4-3A47-8E77-3999A9E7E06B}" srcOrd="0" destOrd="0" presId="urn:microsoft.com/office/officeart/2005/8/layout/list1"/>
    <dgm:cxn modelId="{350215A3-9C89-6F40-A1F4-028FF64DFF27}" type="presParOf" srcId="{48B96954-DC6E-174B-8EC5-2C4C20004434}" destId="{798F2185-F23E-744B-A5E9-C6ADEC2B1E90}" srcOrd="1" destOrd="0" presId="urn:microsoft.com/office/officeart/2005/8/layout/list1"/>
    <dgm:cxn modelId="{114A6634-9F9B-084C-AF05-4C23352D6B0E}" type="presParOf" srcId="{D3D2484B-47EE-4149-8963-D74EB634CA64}" destId="{7EF2A9DF-B708-EE41-92B5-FED2D86C93E4}" srcOrd="5" destOrd="0" presId="urn:microsoft.com/office/officeart/2005/8/layout/list1"/>
    <dgm:cxn modelId="{387A6E27-1803-144A-A0C5-22D26FEAAF4E}" type="presParOf" srcId="{D3D2484B-47EE-4149-8963-D74EB634CA64}" destId="{67BCCE7C-B0C9-7C46-9679-3A80A181EB8D}" srcOrd="6" destOrd="0" presId="urn:microsoft.com/office/officeart/2005/8/layout/list1"/>
    <dgm:cxn modelId="{0C51084C-D974-5444-9627-2EA85E6FE4BB}" type="presParOf" srcId="{D3D2484B-47EE-4149-8963-D74EB634CA64}" destId="{64B82B14-AF92-B043-B86C-B2B2AEA278A7}" srcOrd="7" destOrd="0" presId="urn:microsoft.com/office/officeart/2005/8/layout/list1"/>
    <dgm:cxn modelId="{FAA04153-8C9F-6D45-99D3-B566A097E2F1}" type="presParOf" srcId="{D3D2484B-47EE-4149-8963-D74EB634CA64}" destId="{ECC0596A-6966-3348-B152-EEE801283191}" srcOrd="8" destOrd="0" presId="urn:microsoft.com/office/officeart/2005/8/layout/list1"/>
    <dgm:cxn modelId="{E63CF5B6-4EA1-F741-B224-CEE440450E7E}" type="presParOf" srcId="{ECC0596A-6966-3348-B152-EEE801283191}" destId="{0C38D2B1-85AA-A443-858B-C5FF101079A7}" srcOrd="0" destOrd="0" presId="urn:microsoft.com/office/officeart/2005/8/layout/list1"/>
    <dgm:cxn modelId="{1F6C7CF9-25B4-084B-88B3-419BFDFE29EE}" type="presParOf" srcId="{ECC0596A-6966-3348-B152-EEE801283191}" destId="{AAC36F6D-2C3D-6C42-A428-98F6A1914329}" srcOrd="1" destOrd="0" presId="urn:microsoft.com/office/officeart/2005/8/layout/list1"/>
    <dgm:cxn modelId="{BBC70696-5486-144F-8EDD-57980A1C23F4}" type="presParOf" srcId="{D3D2484B-47EE-4149-8963-D74EB634CA64}" destId="{35D07853-FC42-2C4D-9723-901064B87467}" srcOrd="9" destOrd="0" presId="urn:microsoft.com/office/officeart/2005/8/layout/list1"/>
    <dgm:cxn modelId="{46537F64-114F-5C4D-B270-849F57D41E98}" type="presParOf" srcId="{D3D2484B-47EE-4149-8963-D74EB634CA64}" destId="{7D71F263-FA62-A84B-AF30-5D971A5BB58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596345-C4E3-496B-AB35-FC39C6413DBA}"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C79B61AF-6CDD-4653-8F30-81C0275A7DB8}">
      <dgm:prSet/>
      <dgm:spPr/>
      <dgm:t>
        <a:bodyPr/>
        <a:lstStyle/>
        <a:p>
          <a:r>
            <a:rPr lang="es-ES"/>
            <a:t>HEMATOMA</a:t>
          </a:r>
          <a:endParaRPr lang="en-US"/>
        </a:p>
      </dgm:t>
    </dgm:pt>
    <dgm:pt modelId="{F18B1464-30FF-4485-BC25-EDC9C7FAC433}" type="parTrans" cxnId="{95B9F5CE-51F6-492D-A134-FF4B32DFE8C6}">
      <dgm:prSet/>
      <dgm:spPr/>
      <dgm:t>
        <a:bodyPr/>
        <a:lstStyle/>
        <a:p>
          <a:endParaRPr lang="en-US"/>
        </a:p>
      </dgm:t>
    </dgm:pt>
    <dgm:pt modelId="{44699DC1-A493-4498-923A-BF8328F0F6B1}" type="sibTrans" cxnId="{95B9F5CE-51F6-492D-A134-FF4B32DFE8C6}">
      <dgm:prSet/>
      <dgm:spPr/>
      <dgm:t>
        <a:bodyPr/>
        <a:lstStyle/>
        <a:p>
          <a:endParaRPr lang="en-US"/>
        </a:p>
      </dgm:t>
    </dgm:pt>
    <dgm:pt modelId="{8B14E733-9D35-42E0-8ADA-FD5A90BFA6C5}">
      <dgm:prSet/>
      <dgm:spPr/>
      <dgm:t>
        <a:bodyPr/>
        <a:lstStyle/>
        <a:p>
          <a:r>
            <a:rPr lang="es-ES"/>
            <a:t>Es la acumulación tisular de sangre extravascular que genera una masa palpable.</a:t>
          </a:r>
          <a:endParaRPr lang="en-US"/>
        </a:p>
      </dgm:t>
    </dgm:pt>
    <dgm:pt modelId="{DD66A63F-6D44-41D0-8979-7D319A71EF9B}" type="parTrans" cxnId="{CC7313A8-DBD9-4A50-81CA-21BB28FAAAC4}">
      <dgm:prSet/>
      <dgm:spPr/>
      <dgm:t>
        <a:bodyPr/>
        <a:lstStyle/>
        <a:p>
          <a:endParaRPr lang="en-US"/>
        </a:p>
      </dgm:t>
    </dgm:pt>
    <dgm:pt modelId="{ECF4BBB8-D22B-47D4-930B-B681C1042379}" type="sibTrans" cxnId="{CC7313A8-DBD9-4A50-81CA-21BB28FAAAC4}">
      <dgm:prSet/>
      <dgm:spPr/>
      <dgm:t>
        <a:bodyPr/>
        <a:lstStyle/>
        <a:p>
          <a:endParaRPr lang="en-US"/>
        </a:p>
      </dgm:t>
    </dgm:pt>
    <dgm:pt modelId="{DF577249-EB87-4158-8E52-A2BD387D0635}">
      <dgm:prSet/>
      <dgm:spPr/>
      <dgm:t>
        <a:bodyPr/>
        <a:lstStyle/>
        <a:p>
          <a:r>
            <a:rPr lang="es-ES"/>
            <a:t>PETEQUIA</a:t>
          </a:r>
          <a:endParaRPr lang="en-US"/>
        </a:p>
      </dgm:t>
    </dgm:pt>
    <dgm:pt modelId="{FCF4D7BE-2BD6-441C-AB27-899BFEE9B2BB}" type="parTrans" cxnId="{07351DCC-92A4-49B3-96E7-BA0D45068E20}">
      <dgm:prSet/>
      <dgm:spPr/>
      <dgm:t>
        <a:bodyPr/>
        <a:lstStyle/>
        <a:p>
          <a:endParaRPr lang="en-US"/>
        </a:p>
      </dgm:t>
    </dgm:pt>
    <dgm:pt modelId="{8A458895-10C6-41FD-A6D1-96807A4B08BB}" type="sibTrans" cxnId="{07351DCC-92A4-49B3-96E7-BA0D45068E20}">
      <dgm:prSet/>
      <dgm:spPr/>
      <dgm:t>
        <a:bodyPr/>
        <a:lstStyle/>
        <a:p>
          <a:endParaRPr lang="en-US"/>
        </a:p>
      </dgm:t>
    </dgm:pt>
    <dgm:pt modelId="{514A534D-4270-4CBD-85F4-32A8DC35C07E}">
      <dgm:prSet/>
      <dgm:spPr/>
      <dgm:t>
        <a:bodyPr/>
        <a:lstStyle/>
        <a:p>
          <a:r>
            <a:rPr lang="es-ES"/>
            <a:t>Hemorragia puntiforme &lt; 1-2 mm. </a:t>
          </a:r>
          <a:endParaRPr lang="en-US"/>
        </a:p>
      </dgm:t>
    </dgm:pt>
    <dgm:pt modelId="{6F83B714-B768-4352-B6DF-D6727DB148BC}" type="parTrans" cxnId="{2A72A9E6-E63C-4B43-99B1-0B06F05A5EEE}">
      <dgm:prSet/>
      <dgm:spPr/>
      <dgm:t>
        <a:bodyPr/>
        <a:lstStyle/>
        <a:p>
          <a:endParaRPr lang="en-US"/>
        </a:p>
      </dgm:t>
    </dgm:pt>
    <dgm:pt modelId="{48D5420F-0CFE-417D-B3C5-2D945BC257D8}" type="sibTrans" cxnId="{2A72A9E6-E63C-4B43-99B1-0B06F05A5EEE}">
      <dgm:prSet/>
      <dgm:spPr/>
      <dgm:t>
        <a:bodyPr/>
        <a:lstStyle/>
        <a:p>
          <a:endParaRPr lang="en-US"/>
        </a:p>
      </dgm:t>
    </dgm:pt>
    <dgm:pt modelId="{1A74E19C-8828-4568-9DC4-6BE4B709F161}">
      <dgm:prSet/>
      <dgm:spPr/>
      <dgm:t>
        <a:bodyPr/>
        <a:lstStyle/>
        <a:p>
          <a:r>
            <a:rPr lang="es-ES"/>
            <a:t>Generalmente por alteración plaquetaria. Puede afectar piel, mucosas y serosas. </a:t>
          </a:r>
          <a:endParaRPr lang="en-US"/>
        </a:p>
      </dgm:t>
    </dgm:pt>
    <dgm:pt modelId="{78EE89F3-960D-434A-A546-FAC7C1DFD69A}" type="parTrans" cxnId="{DDD3072F-2FB9-4495-8D1D-16E74A5747DD}">
      <dgm:prSet/>
      <dgm:spPr/>
      <dgm:t>
        <a:bodyPr/>
        <a:lstStyle/>
        <a:p>
          <a:endParaRPr lang="en-US"/>
        </a:p>
      </dgm:t>
    </dgm:pt>
    <dgm:pt modelId="{EC05214B-7E7C-4B2F-A71C-7D739B3D8F5D}" type="sibTrans" cxnId="{DDD3072F-2FB9-4495-8D1D-16E74A5747DD}">
      <dgm:prSet/>
      <dgm:spPr/>
      <dgm:t>
        <a:bodyPr/>
        <a:lstStyle/>
        <a:p>
          <a:endParaRPr lang="en-US"/>
        </a:p>
      </dgm:t>
    </dgm:pt>
    <dgm:pt modelId="{DD4BB550-FCE3-4D31-9AE2-B62FDE89C249}">
      <dgm:prSet/>
      <dgm:spPr/>
      <dgm:t>
        <a:bodyPr/>
        <a:lstStyle/>
        <a:p>
          <a:r>
            <a:rPr lang="es-ES"/>
            <a:t>PÚRPURA</a:t>
          </a:r>
          <a:endParaRPr lang="en-US"/>
        </a:p>
      </dgm:t>
    </dgm:pt>
    <dgm:pt modelId="{4E58CFA7-A603-4E36-995D-8662E38F3F7A}" type="parTrans" cxnId="{E728FAC3-51C1-445B-901F-2C570B77F773}">
      <dgm:prSet/>
      <dgm:spPr/>
      <dgm:t>
        <a:bodyPr/>
        <a:lstStyle/>
        <a:p>
          <a:endParaRPr lang="en-US"/>
        </a:p>
      </dgm:t>
    </dgm:pt>
    <dgm:pt modelId="{8302324E-5DBA-46B9-B368-433BE61D11B3}" type="sibTrans" cxnId="{E728FAC3-51C1-445B-901F-2C570B77F773}">
      <dgm:prSet/>
      <dgm:spPr/>
      <dgm:t>
        <a:bodyPr/>
        <a:lstStyle/>
        <a:p>
          <a:endParaRPr lang="en-US"/>
        </a:p>
      </dgm:t>
    </dgm:pt>
    <dgm:pt modelId="{C1CF1FDC-6488-4CD5-9404-EF060FDF8008}">
      <dgm:prSet/>
      <dgm:spPr/>
      <dgm:t>
        <a:bodyPr/>
        <a:lstStyle/>
        <a:p>
          <a:r>
            <a:rPr lang="es-ES"/>
            <a:t>Hemorragia &gt;3 mm-1 cm.  Generalmente solevantada. </a:t>
          </a:r>
          <a:endParaRPr lang="en-US"/>
        </a:p>
      </dgm:t>
    </dgm:pt>
    <dgm:pt modelId="{EA24AF37-D070-4B4B-910C-8EA389A9B588}" type="parTrans" cxnId="{D26BA113-ACFE-4AD1-BB81-35C82B9CF556}">
      <dgm:prSet/>
      <dgm:spPr/>
      <dgm:t>
        <a:bodyPr/>
        <a:lstStyle/>
        <a:p>
          <a:endParaRPr lang="en-US"/>
        </a:p>
      </dgm:t>
    </dgm:pt>
    <dgm:pt modelId="{F6B3D3C6-7745-4CF9-86E9-1245555E40E8}" type="sibTrans" cxnId="{D26BA113-ACFE-4AD1-BB81-35C82B9CF556}">
      <dgm:prSet/>
      <dgm:spPr/>
      <dgm:t>
        <a:bodyPr/>
        <a:lstStyle/>
        <a:p>
          <a:endParaRPr lang="en-US"/>
        </a:p>
      </dgm:t>
    </dgm:pt>
    <dgm:pt modelId="{B65CA03D-6D3C-4AF7-83D7-2E4BCF968C89}">
      <dgm:prSet/>
      <dgm:spPr/>
      <dgm:t>
        <a:bodyPr/>
        <a:lstStyle/>
        <a:p>
          <a:r>
            <a:rPr lang="es-ES"/>
            <a:t>Causa frecuente es la vasculitis.  </a:t>
          </a:r>
          <a:endParaRPr lang="en-US"/>
        </a:p>
      </dgm:t>
    </dgm:pt>
    <dgm:pt modelId="{6068B65D-F17A-48F9-9F1E-E51E39ABB813}" type="parTrans" cxnId="{80881215-89DE-489A-AC44-C154DB8A80B7}">
      <dgm:prSet/>
      <dgm:spPr/>
      <dgm:t>
        <a:bodyPr/>
        <a:lstStyle/>
        <a:p>
          <a:endParaRPr lang="en-US"/>
        </a:p>
      </dgm:t>
    </dgm:pt>
    <dgm:pt modelId="{3FD09C0B-4392-45BE-8D0D-10D8591DB2BD}" type="sibTrans" cxnId="{80881215-89DE-489A-AC44-C154DB8A80B7}">
      <dgm:prSet/>
      <dgm:spPr/>
      <dgm:t>
        <a:bodyPr/>
        <a:lstStyle/>
        <a:p>
          <a:endParaRPr lang="en-US"/>
        </a:p>
      </dgm:t>
    </dgm:pt>
    <dgm:pt modelId="{34C29383-0473-46A9-B4E4-0F63B07B0B44}">
      <dgm:prSet/>
      <dgm:spPr/>
      <dgm:t>
        <a:bodyPr/>
        <a:lstStyle/>
        <a:p>
          <a:r>
            <a:rPr lang="es-ES"/>
            <a:t>Debida a fragilidad de la pared vascular. Afecta vaso pequeño.</a:t>
          </a:r>
          <a:endParaRPr lang="en-US"/>
        </a:p>
      </dgm:t>
    </dgm:pt>
    <dgm:pt modelId="{132D1BF6-7765-4712-B138-6A7DD5B4ED98}" type="parTrans" cxnId="{20A6A878-C28A-47E8-81A2-0A3971FCC8AB}">
      <dgm:prSet/>
      <dgm:spPr/>
      <dgm:t>
        <a:bodyPr/>
        <a:lstStyle/>
        <a:p>
          <a:endParaRPr lang="en-US"/>
        </a:p>
      </dgm:t>
    </dgm:pt>
    <dgm:pt modelId="{0C2E1543-5D03-467F-BFD6-52FF7CD8B95C}" type="sibTrans" cxnId="{20A6A878-C28A-47E8-81A2-0A3971FCC8AB}">
      <dgm:prSet/>
      <dgm:spPr/>
      <dgm:t>
        <a:bodyPr/>
        <a:lstStyle/>
        <a:p>
          <a:endParaRPr lang="en-US"/>
        </a:p>
      </dgm:t>
    </dgm:pt>
    <dgm:pt modelId="{881981F5-F430-4547-9A7D-3031D1C3CAAC}">
      <dgm:prSet/>
      <dgm:spPr/>
      <dgm:t>
        <a:bodyPr/>
        <a:lstStyle/>
        <a:p>
          <a:r>
            <a:rPr lang="es-ES"/>
            <a:t>EQUIMOSIS</a:t>
          </a:r>
          <a:endParaRPr lang="en-US"/>
        </a:p>
      </dgm:t>
    </dgm:pt>
    <dgm:pt modelId="{BD98066D-38CD-4E0F-944F-4C176E67F9E8}" type="parTrans" cxnId="{FC63CB8C-0BC6-4B75-B898-571A7DFB296B}">
      <dgm:prSet/>
      <dgm:spPr/>
      <dgm:t>
        <a:bodyPr/>
        <a:lstStyle/>
        <a:p>
          <a:endParaRPr lang="en-US"/>
        </a:p>
      </dgm:t>
    </dgm:pt>
    <dgm:pt modelId="{DF682D8C-335B-40AD-A73C-12FC0A4A79DC}" type="sibTrans" cxnId="{FC63CB8C-0BC6-4B75-B898-571A7DFB296B}">
      <dgm:prSet/>
      <dgm:spPr/>
      <dgm:t>
        <a:bodyPr/>
        <a:lstStyle/>
        <a:p>
          <a:endParaRPr lang="en-US"/>
        </a:p>
      </dgm:t>
    </dgm:pt>
    <dgm:pt modelId="{EA7830D0-4151-4E57-8827-7303A9B6EB0D}">
      <dgm:prSet/>
      <dgm:spPr/>
      <dgm:t>
        <a:bodyPr/>
        <a:lstStyle/>
        <a:p>
          <a:r>
            <a:rPr lang="es-ES"/>
            <a:t>Placa hemorrágica de &gt;1 – 2 cm. Generalmente por trauma. </a:t>
          </a:r>
          <a:endParaRPr lang="en-US"/>
        </a:p>
      </dgm:t>
    </dgm:pt>
    <dgm:pt modelId="{7FE80C3C-2599-47DA-A3B8-FE11255D2142}" type="parTrans" cxnId="{D5E13255-E601-4066-9624-A62016EE71E3}">
      <dgm:prSet/>
      <dgm:spPr/>
      <dgm:t>
        <a:bodyPr/>
        <a:lstStyle/>
        <a:p>
          <a:endParaRPr lang="en-US"/>
        </a:p>
      </dgm:t>
    </dgm:pt>
    <dgm:pt modelId="{C453DB4D-C900-4656-8B92-05960C757A7E}" type="sibTrans" cxnId="{D5E13255-E601-4066-9624-A62016EE71E3}">
      <dgm:prSet/>
      <dgm:spPr/>
      <dgm:t>
        <a:bodyPr/>
        <a:lstStyle/>
        <a:p>
          <a:endParaRPr lang="en-US"/>
        </a:p>
      </dgm:t>
    </dgm:pt>
    <dgm:pt modelId="{13C7570C-78CD-4693-8AE4-3B1444D2CAF1}">
      <dgm:prSet/>
      <dgm:spPr/>
      <dgm:t>
        <a:bodyPr/>
        <a:lstStyle/>
        <a:p>
          <a:r>
            <a:rPr lang="es-ES"/>
            <a:t>HEMORRAGIA EN CAVIDADES</a:t>
          </a:r>
          <a:endParaRPr lang="en-US"/>
        </a:p>
      </dgm:t>
    </dgm:pt>
    <dgm:pt modelId="{858ABBF4-CECB-4B6F-90BE-13E2F3F2EBB2}" type="parTrans" cxnId="{51923A1D-3B92-4186-A280-B78AAFCAC83C}">
      <dgm:prSet/>
      <dgm:spPr/>
      <dgm:t>
        <a:bodyPr/>
        <a:lstStyle/>
        <a:p>
          <a:endParaRPr lang="en-US"/>
        </a:p>
      </dgm:t>
    </dgm:pt>
    <dgm:pt modelId="{00845FF8-B854-42B2-93A3-45858EFF0039}" type="sibTrans" cxnId="{51923A1D-3B92-4186-A280-B78AAFCAC83C}">
      <dgm:prSet/>
      <dgm:spPr/>
      <dgm:t>
        <a:bodyPr/>
        <a:lstStyle/>
        <a:p>
          <a:endParaRPr lang="en-US"/>
        </a:p>
      </dgm:t>
    </dgm:pt>
    <dgm:pt modelId="{5C5A09D6-D41D-40CB-AAFD-66AA7358893D}">
      <dgm:prSet/>
      <dgm:spPr/>
      <dgm:t>
        <a:bodyPr/>
        <a:lstStyle/>
        <a:p>
          <a:r>
            <a:rPr lang="es-ES"/>
            <a:t>HEMOTÓRAX</a:t>
          </a:r>
          <a:endParaRPr lang="en-US"/>
        </a:p>
      </dgm:t>
    </dgm:pt>
    <dgm:pt modelId="{BF73E736-CCD3-4F8A-9882-BA939005197B}" type="parTrans" cxnId="{0FED6D42-8129-4F7A-9911-C7EFE8F20A55}">
      <dgm:prSet/>
      <dgm:spPr/>
      <dgm:t>
        <a:bodyPr/>
        <a:lstStyle/>
        <a:p>
          <a:endParaRPr lang="en-US"/>
        </a:p>
      </dgm:t>
    </dgm:pt>
    <dgm:pt modelId="{2F8F5E24-878A-413A-9D66-84748A3682E4}" type="sibTrans" cxnId="{0FED6D42-8129-4F7A-9911-C7EFE8F20A55}">
      <dgm:prSet/>
      <dgm:spPr/>
      <dgm:t>
        <a:bodyPr/>
        <a:lstStyle/>
        <a:p>
          <a:endParaRPr lang="en-US"/>
        </a:p>
      </dgm:t>
    </dgm:pt>
    <dgm:pt modelId="{1F97C903-658C-41D1-9AB1-3C2CF8BB595E}">
      <dgm:prSet/>
      <dgm:spPr/>
      <dgm:t>
        <a:bodyPr/>
        <a:lstStyle/>
        <a:p>
          <a:r>
            <a:rPr lang="es-ES"/>
            <a:t>HEMOPERITONEO</a:t>
          </a:r>
          <a:endParaRPr lang="en-US"/>
        </a:p>
      </dgm:t>
    </dgm:pt>
    <dgm:pt modelId="{183CAC87-F75A-45CD-9036-6CCA3286FA4A}" type="parTrans" cxnId="{E6860797-ABF1-4D19-BCB9-50B03897C979}">
      <dgm:prSet/>
      <dgm:spPr/>
      <dgm:t>
        <a:bodyPr/>
        <a:lstStyle/>
        <a:p>
          <a:endParaRPr lang="en-US"/>
        </a:p>
      </dgm:t>
    </dgm:pt>
    <dgm:pt modelId="{4D18F132-4980-4F4D-8B8F-B451799BA7C7}" type="sibTrans" cxnId="{E6860797-ABF1-4D19-BCB9-50B03897C979}">
      <dgm:prSet/>
      <dgm:spPr/>
      <dgm:t>
        <a:bodyPr/>
        <a:lstStyle/>
        <a:p>
          <a:endParaRPr lang="en-US"/>
        </a:p>
      </dgm:t>
    </dgm:pt>
    <dgm:pt modelId="{BEF563BC-D211-4F8B-9C08-0DB074C10DF3}">
      <dgm:prSet/>
      <dgm:spPr/>
      <dgm:t>
        <a:bodyPr/>
        <a:lstStyle/>
        <a:p>
          <a:r>
            <a:rPr lang="es-ES"/>
            <a:t>HEMOPERICARDIO</a:t>
          </a:r>
          <a:endParaRPr lang="en-US"/>
        </a:p>
      </dgm:t>
    </dgm:pt>
    <dgm:pt modelId="{E0C552A4-5270-4FEC-AB1A-26C21ACF5C75}" type="parTrans" cxnId="{B15ED9A9-81CE-450D-8472-EA870EBD8194}">
      <dgm:prSet/>
      <dgm:spPr/>
      <dgm:t>
        <a:bodyPr/>
        <a:lstStyle/>
        <a:p>
          <a:endParaRPr lang="en-US"/>
        </a:p>
      </dgm:t>
    </dgm:pt>
    <dgm:pt modelId="{CD383CE1-5F75-4C12-8497-75183956BEE2}" type="sibTrans" cxnId="{B15ED9A9-81CE-450D-8472-EA870EBD8194}">
      <dgm:prSet/>
      <dgm:spPr/>
      <dgm:t>
        <a:bodyPr/>
        <a:lstStyle/>
        <a:p>
          <a:endParaRPr lang="en-US"/>
        </a:p>
      </dgm:t>
    </dgm:pt>
    <dgm:pt modelId="{9A3BCCB3-A254-4805-9BC8-7CB3C8AE2494}">
      <dgm:prSet/>
      <dgm:spPr/>
      <dgm:t>
        <a:bodyPr/>
        <a:lstStyle/>
        <a:p>
          <a:r>
            <a:rPr lang="es-ES"/>
            <a:t>HEMARTROSIS</a:t>
          </a:r>
          <a:endParaRPr lang="en-US"/>
        </a:p>
      </dgm:t>
    </dgm:pt>
    <dgm:pt modelId="{25EC9D77-92C9-45D8-9E7D-7DB5BB67BD5A}" type="parTrans" cxnId="{26855519-3DF1-49A5-936C-85495D784F37}">
      <dgm:prSet/>
      <dgm:spPr/>
      <dgm:t>
        <a:bodyPr/>
        <a:lstStyle/>
        <a:p>
          <a:endParaRPr lang="en-US"/>
        </a:p>
      </dgm:t>
    </dgm:pt>
    <dgm:pt modelId="{CE50DD9A-E3F8-40A5-9417-3E1CFF9291C7}" type="sibTrans" cxnId="{26855519-3DF1-49A5-936C-85495D784F37}">
      <dgm:prSet/>
      <dgm:spPr/>
      <dgm:t>
        <a:bodyPr/>
        <a:lstStyle/>
        <a:p>
          <a:endParaRPr lang="en-US"/>
        </a:p>
      </dgm:t>
    </dgm:pt>
    <dgm:pt modelId="{BE0E6CA4-DA6C-41A3-9069-DE37C8492377}">
      <dgm:prSet/>
      <dgm:spPr/>
      <dgm:t>
        <a:bodyPr/>
        <a:lstStyle/>
        <a:p>
          <a:r>
            <a:rPr lang="es-ES"/>
            <a:t>HEMATOMETRA </a:t>
          </a:r>
          <a:endParaRPr lang="en-US"/>
        </a:p>
      </dgm:t>
    </dgm:pt>
    <dgm:pt modelId="{82E6FC99-95C2-45F3-AD60-ED0795AEAD78}" type="parTrans" cxnId="{AF1C4A44-82DD-4FD3-9232-4B008911E1B6}">
      <dgm:prSet/>
      <dgm:spPr/>
      <dgm:t>
        <a:bodyPr/>
        <a:lstStyle/>
        <a:p>
          <a:endParaRPr lang="en-US"/>
        </a:p>
      </dgm:t>
    </dgm:pt>
    <dgm:pt modelId="{9590D63D-D7B9-4ED2-8CF2-AC9159EE4316}" type="sibTrans" cxnId="{AF1C4A44-82DD-4FD3-9232-4B008911E1B6}">
      <dgm:prSet/>
      <dgm:spPr/>
      <dgm:t>
        <a:bodyPr/>
        <a:lstStyle/>
        <a:p>
          <a:endParaRPr lang="en-US"/>
        </a:p>
      </dgm:t>
    </dgm:pt>
    <dgm:pt modelId="{7F4E78A7-D222-C348-942D-FC36093A55E3}" type="pres">
      <dgm:prSet presAssocID="{E0596345-C4E3-496B-AB35-FC39C6413DBA}" presName="linear" presStyleCnt="0">
        <dgm:presLayoutVars>
          <dgm:dir/>
          <dgm:animLvl val="lvl"/>
          <dgm:resizeHandles val="exact"/>
        </dgm:presLayoutVars>
      </dgm:prSet>
      <dgm:spPr/>
    </dgm:pt>
    <dgm:pt modelId="{D450C985-54B9-8D44-9AE0-A3CC0B631BFE}" type="pres">
      <dgm:prSet presAssocID="{C79B61AF-6CDD-4653-8F30-81C0275A7DB8}" presName="parentLin" presStyleCnt="0"/>
      <dgm:spPr/>
    </dgm:pt>
    <dgm:pt modelId="{CD9031E7-9060-1241-B276-572D6D36A623}" type="pres">
      <dgm:prSet presAssocID="{C79B61AF-6CDD-4653-8F30-81C0275A7DB8}" presName="parentLeftMargin" presStyleLbl="node1" presStyleIdx="0" presStyleCnt="5"/>
      <dgm:spPr/>
    </dgm:pt>
    <dgm:pt modelId="{42AA4F9E-C8F8-2E4E-B58A-0766805EE834}" type="pres">
      <dgm:prSet presAssocID="{C79B61AF-6CDD-4653-8F30-81C0275A7DB8}" presName="parentText" presStyleLbl="node1" presStyleIdx="0" presStyleCnt="5">
        <dgm:presLayoutVars>
          <dgm:chMax val="0"/>
          <dgm:bulletEnabled val="1"/>
        </dgm:presLayoutVars>
      </dgm:prSet>
      <dgm:spPr/>
    </dgm:pt>
    <dgm:pt modelId="{63308496-08AF-4444-B8D6-2D242AAEAAF9}" type="pres">
      <dgm:prSet presAssocID="{C79B61AF-6CDD-4653-8F30-81C0275A7DB8}" presName="negativeSpace" presStyleCnt="0"/>
      <dgm:spPr/>
    </dgm:pt>
    <dgm:pt modelId="{247613CC-D94A-9541-AEDF-1F124FDD9004}" type="pres">
      <dgm:prSet presAssocID="{C79B61AF-6CDD-4653-8F30-81C0275A7DB8}" presName="childText" presStyleLbl="conFgAcc1" presStyleIdx="0" presStyleCnt="5">
        <dgm:presLayoutVars>
          <dgm:bulletEnabled val="1"/>
        </dgm:presLayoutVars>
      </dgm:prSet>
      <dgm:spPr/>
    </dgm:pt>
    <dgm:pt modelId="{26E5F448-5B6C-4146-A574-0FE757FE3325}" type="pres">
      <dgm:prSet presAssocID="{44699DC1-A493-4498-923A-BF8328F0F6B1}" presName="spaceBetweenRectangles" presStyleCnt="0"/>
      <dgm:spPr/>
    </dgm:pt>
    <dgm:pt modelId="{E2F73777-8CDE-754B-9E59-D0CE55134983}" type="pres">
      <dgm:prSet presAssocID="{DF577249-EB87-4158-8E52-A2BD387D0635}" presName="parentLin" presStyleCnt="0"/>
      <dgm:spPr/>
    </dgm:pt>
    <dgm:pt modelId="{73DBCA3D-D185-984B-8079-86E7FBBA711A}" type="pres">
      <dgm:prSet presAssocID="{DF577249-EB87-4158-8E52-A2BD387D0635}" presName="parentLeftMargin" presStyleLbl="node1" presStyleIdx="0" presStyleCnt="5"/>
      <dgm:spPr/>
    </dgm:pt>
    <dgm:pt modelId="{264A782B-40EC-7048-8285-D50F2973EE28}" type="pres">
      <dgm:prSet presAssocID="{DF577249-EB87-4158-8E52-A2BD387D0635}" presName="parentText" presStyleLbl="node1" presStyleIdx="1" presStyleCnt="5">
        <dgm:presLayoutVars>
          <dgm:chMax val="0"/>
          <dgm:bulletEnabled val="1"/>
        </dgm:presLayoutVars>
      </dgm:prSet>
      <dgm:spPr/>
    </dgm:pt>
    <dgm:pt modelId="{435B9820-0102-1D41-A20A-8220490918E1}" type="pres">
      <dgm:prSet presAssocID="{DF577249-EB87-4158-8E52-A2BD387D0635}" presName="negativeSpace" presStyleCnt="0"/>
      <dgm:spPr/>
    </dgm:pt>
    <dgm:pt modelId="{F3C2E28D-DD50-4B46-9A0F-7B5CC6CCC2A3}" type="pres">
      <dgm:prSet presAssocID="{DF577249-EB87-4158-8E52-A2BD387D0635}" presName="childText" presStyleLbl="conFgAcc1" presStyleIdx="1" presStyleCnt="5">
        <dgm:presLayoutVars>
          <dgm:bulletEnabled val="1"/>
        </dgm:presLayoutVars>
      </dgm:prSet>
      <dgm:spPr/>
    </dgm:pt>
    <dgm:pt modelId="{EF87E0D1-DA8C-4648-A5B2-A03C4624ED17}" type="pres">
      <dgm:prSet presAssocID="{8A458895-10C6-41FD-A6D1-96807A4B08BB}" presName="spaceBetweenRectangles" presStyleCnt="0"/>
      <dgm:spPr/>
    </dgm:pt>
    <dgm:pt modelId="{EDC6AB12-FE38-4C4B-A36B-640F94810516}" type="pres">
      <dgm:prSet presAssocID="{DD4BB550-FCE3-4D31-9AE2-B62FDE89C249}" presName="parentLin" presStyleCnt="0"/>
      <dgm:spPr/>
    </dgm:pt>
    <dgm:pt modelId="{6F446494-812B-7640-979F-F4FE97CE39B0}" type="pres">
      <dgm:prSet presAssocID="{DD4BB550-FCE3-4D31-9AE2-B62FDE89C249}" presName="parentLeftMargin" presStyleLbl="node1" presStyleIdx="1" presStyleCnt="5"/>
      <dgm:spPr/>
    </dgm:pt>
    <dgm:pt modelId="{1DB73051-C7B4-0345-AD4F-6C8C2963B219}" type="pres">
      <dgm:prSet presAssocID="{DD4BB550-FCE3-4D31-9AE2-B62FDE89C249}" presName="parentText" presStyleLbl="node1" presStyleIdx="2" presStyleCnt="5">
        <dgm:presLayoutVars>
          <dgm:chMax val="0"/>
          <dgm:bulletEnabled val="1"/>
        </dgm:presLayoutVars>
      </dgm:prSet>
      <dgm:spPr/>
    </dgm:pt>
    <dgm:pt modelId="{90B651A6-CB44-1A4C-BB47-015F65DB3C0F}" type="pres">
      <dgm:prSet presAssocID="{DD4BB550-FCE3-4D31-9AE2-B62FDE89C249}" presName="negativeSpace" presStyleCnt="0"/>
      <dgm:spPr/>
    </dgm:pt>
    <dgm:pt modelId="{B9E1F364-A192-034D-B711-DCB26EDB3D5E}" type="pres">
      <dgm:prSet presAssocID="{DD4BB550-FCE3-4D31-9AE2-B62FDE89C249}" presName="childText" presStyleLbl="conFgAcc1" presStyleIdx="2" presStyleCnt="5">
        <dgm:presLayoutVars>
          <dgm:bulletEnabled val="1"/>
        </dgm:presLayoutVars>
      </dgm:prSet>
      <dgm:spPr/>
    </dgm:pt>
    <dgm:pt modelId="{D355282C-D5E3-9240-8D9E-000BEC7EF869}" type="pres">
      <dgm:prSet presAssocID="{8302324E-5DBA-46B9-B368-433BE61D11B3}" presName="spaceBetweenRectangles" presStyleCnt="0"/>
      <dgm:spPr/>
    </dgm:pt>
    <dgm:pt modelId="{A70B5301-6434-824B-BDF5-A89B8E8DF018}" type="pres">
      <dgm:prSet presAssocID="{881981F5-F430-4547-9A7D-3031D1C3CAAC}" presName="parentLin" presStyleCnt="0"/>
      <dgm:spPr/>
    </dgm:pt>
    <dgm:pt modelId="{521FD826-9841-3342-A861-9B5E88253070}" type="pres">
      <dgm:prSet presAssocID="{881981F5-F430-4547-9A7D-3031D1C3CAAC}" presName="parentLeftMargin" presStyleLbl="node1" presStyleIdx="2" presStyleCnt="5"/>
      <dgm:spPr/>
    </dgm:pt>
    <dgm:pt modelId="{5B25F191-479D-724B-89C0-E1366B07FA4F}" type="pres">
      <dgm:prSet presAssocID="{881981F5-F430-4547-9A7D-3031D1C3CAAC}" presName="parentText" presStyleLbl="node1" presStyleIdx="3" presStyleCnt="5">
        <dgm:presLayoutVars>
          <dgm:chMax val="0"/>
          <dgm:bulletEnabled val="1"/>
        </dgm:presLayoutVars>
      </dgm:prSet>
      <dgm:spPr/>
    </dgm:pt>
    <dgm:pt modelId="{B2F10D35-B705-194E-816C-662F35C9263C}" type="pres">
      <dgm:prSet presAssocID="{881981F5-F430-4547-9A7D-3031D1C3CAAC}" presName="negativeSpace" presStyleCnt="0"/>
      <dgm:spPr/>
    </dgm:pt>
    <dgm:pt modelId="{847D00DA-84AD-7943-BB65-E250B6366F55}" type="pres">
      <dgm:prSet presAssocID="{881981F5-F430-4547-9A7D-3031D1C3CAAC}" presName="childText" presStyleLbl="conFgAcc1" presStyleIdx="3" presStyleCnt="5">
        <dgm:presLayoutVars>
          <dgm:bulletEnabled val="1"/>
        </dgm:presLayoutVars>
      </dgm:prSet>
      <dgm:spPr/>
    </dgm:pt>
    <dgm:pt modelId="{C8E3B414-E7BC-3E44-9C4A-F2AE413E8C7D}" type="pres">
      <dgm:prSet presAssocID="{DF682D8C-335B-40AD-A73C-12FC0A4A79DC}" presName="spaceBetweenRectangles" presStyleCnt="0"/>
      <dgm:spPr/>
    </dgm:pt>
    <dgm:pt modelId="{9CC19CA8-ECE8-7844-8002-150A042D94AC}" type="pres">
      <dgm:prSet presAssocID="{13C7570C-78CD-4693-8AE4-3B1444D2CAF1}" presName="parentLin" presStyleCnt="0"/>
      <dgm:spPr/>
    </dgm:pt>
    <dgm:pt modelId="{395CC69A-6E06-8C46-A1B6-0A25CC72EE0D}" type="pres">
      <dgm:prSet presAssocID="{13C7570C-78CD-4693-8AE4-3B1444D2CAF1}" presName="parentLeftMargin" presStyleLbl="node1" presStyleIdx="3" presStyleCnt="5"/>
      <dgm:spPr/>
    </dgm:pt>
    <dgm:pt modelId="{E273221B-A43A-AF42-B4C8-1EAA7468960B}" type="pres">
      <dgm:prSet presAssocID="{13C7570C-78CD-4693-8AE4-3B1444D2CAF1}" presName="parentText" presStyleLbl="node1" presStyleIdx="4" presStyleCnt="5">
        <dgm:presLayoutVars>
          <dgm:chMax val="0"/>
          <dgm:bulletEnabled val="1"/>
        </dgm:presLayoutVars>
      </dgm:prSet>
      <dgm:spPr/>
    </dgm:pt>
    <dgm:pt modelId="{D20B7F8B-A577-C548-B45E-A7FC0E841932}" type="pres">
      <dgm:prSet presAssocID="{13C7570C-78CD-4693-8AE4-3B1444D2CAF1}" presName="negativeSpace" presStyleCnt="0"/>
      <dgm:spPr/>
    </dgm:pt>
    <dgm:pt modelId="{7EB7A800-E1AC-4846-8404-651D11C16E92}" type="pres">
      <dgm:prSet presAssocID="{13C7570C-78CD-4693-8AE4-3B1444D2CAF1}" presName="childText" presStyleLbl="conFgAcc1" presStyleIdx="4" presStyleCnt="5">
        <dgm:presLayoutVars>
          <dgm:bulletEnabled val="1"/>
        </dgm:presLayoutVars>
      </dgm:prSet>
      <dgm:spPr/>
    </dgm:pt>
  </dgm:ptLst>
  <dgm:cxnLst>
    <dgm:cxn modelId="{09103D0A-7E58-254E-AF65-EEA8DCD44A44}" type="presOf" srcId="{13C7570C-78CD-4693-8AE4-3B1444D2CAF1}" destId="{395CC69A-6E06-8C46-A1B6-0A25CC72EE0D}" srcOrd="0" destOrd="0" presId="urn:microsoft.com/office/officeart/2005/8/layout/list1"/>
    <dgm:cxn modelId="{E42C290B-958B-744B-9A4E-B94E1F616056}" type="presOf" srcId="{8B14E733-9D35-42E0-8ADA-FD5A90BFA6C5}" destId="{247613CC-D94A-9541-AEDF-1F124FDD9004}" srcOrd="0" destOrd="0" presId="urn:microsoft.com/office/officeart/2005/8/layout/list1"/>
    <dgm:cxn modelId="{D26BA113-ACFE-4AD1-BB81-35C82B9CF556}" srcId="{DD4BB550-FCE3-4D31-9AE2-B62FDE89C249}" destId="{C1CF1FDC-6488-4CD5-9404-EF060FDF8008}" srcOrd="0" destOrd="0" parTransId="{EA24AF37-D070-4B4B-910C-8EA389A9B588}" sibTransId="{F6B3D3C6-7745-4CF9-86E9-1245555E40E8}"/>
    <dgm:cxn modelId="{80881215-89DE-489A-AC44-C154DB8A80B7}" srcId="{DD4BB550-FCE3-4D31-9AE2-B62FDE89C249}" destId="{B65CA03D-6D3C-4AF7-83D7-2E4BCF968C89}" srcOrd="1" destOrd="0" parTransId="{6068B65D-F17A-48F9-9F1E-E51E39ABB813}" sibTransId="{3FD09C0B-4392-45BE-8D0D-10D8591DB2BD}"/>
    <dgm:cxn modelId="{8656B115-620E-C64F-A4BF-73F5BE9B1ABB}" type="presOf" srcId="{C79B61AF-6CDD-4653-8F30-81C0275A7DB8}" destId="{CD9031E7-9060-1241-B276-572D6D36A623}" srcOrd="0" destOrd="0" presId="urn:microsoft.com/office/officeart/2005/8/layout/list1"/>
    <dgm:cxn modelId="{26855519-3DF1-49A5-936C-85495D784F37}" srcId="{13C7570C-78CD-4693-8AE4-3B1444D2CAF1}" destId="{9A3BCCB3-A254-4805-9BC8-7CB3C8AE2494}" srcOrd="3" destOrd="0" parTransId="{25EC9D77-92C9-45D8-9E7D-7DB5BB67BD5A}" sibTransId="{CE50DD9A-E3F8-40A5-9417-3E1CFF9291C7}"/>
    <dgm:cxn modelId="{51923A1D-3B92-4186-A280-B78AAFCAC83C}" srcId="{E0596345-C4E3-496B-AB35-FC39C6413DBA}" destId="{13C7570C-78CD-4693-8AE4-3B1444D2CAF1}" srcOrd="4" destOrd="0" parTransId="{858ABBF4-CECB-4B6F-90BE-13E2F3F2EBB2}" sibTransId="{00845FF8-B854-42B2-93A3-45858EFF0039}"/>
    <dgm:cxn modelId="{A8D85E22-42AE-374F-9DDB-1F5294F80530}" type="presOf" srcId="{EA7830D0-4151-4E57-8827-7303A9B6EB0D}" destId="{847D00DA-84AD-7943-BB65-E250B6366F55}" srcOrd="0" destOrd="0" presId="urn:microsoft.com/office/officeart/2005/8/layout/list1"/>
    <dgm:cxn modelId="{30685C2A-810B-6E4D-9000-2FAB0F68BB94}" type="presOf" srcId="{BEF563BC-D211-4F8B-9C08-0DB074C10DF3}" destId="{7EB7A800-E1AC-4846-8404-651D11C16E92}" srcOrd="0" destOrd="2" presId="urn:microsoft.com/office/officeart/2005/8/layout/list1"/>
    <dgm:cxn modelId="{6B64DF2A-41F0-EE42-9632-CB91A4AE1582}" type="presOf" srcId="{881981F5-F430-4547-9A7D-3031D1C3CAAC}" destId="{521FD826-9841-3342-A861-9B5E88253070}" srcOrd="0" destOrd="0" presId="urn:microsoft.com/office/officeart/2005/8/layout/list1"/>
    <dgm:cxn modelId="{DDD3072F-2FB9-4495-8D1D-16E74A5747DD}" srcId="{DF577249-EB87-4158-8E52-A2BD387D0635}" destId="{1A74E19C-8828-4568-9DC4-6BE4B709F161}" srcOrd="1" destOrd="0" parTransId="{78EE89F3-960D-434A-A546-FAC7C1DFD69A}" sibTransId="{EC05214B-7E7C-4B2F-A71C-7D739B3D8F5D}"/>
    <dgm:cxn modelId="{0FED6D42-8129-4F7A-9911-C7EFE8F20A55}" srcId="{13C7570C-78CD-4693-8AE4-3B1444D2CAF1}" destId="{5C5A09D6-D41D-40CB-AAFD-66AA7358893D}" srcOrd="0" destOrd="0" parTransId="{BF73E736-CCD3-4F8A-9882-BA939005197B}" sibTransId="{2F8F5E24-878A-413A-9D66-84748A3682E4}"/>
    <dgm:cxn modelId="{AF1C4A44-82DD-4FD3-9232-4B008911E1B6}" srcId="{13C7570C-78CD-4693-8AE4-3B1444D2CAF1}" destId="{BE0E6CA4-DA6C-41A3-9069-DE37C8492377}" srcOrd="4" destOrd="0" parTransId="{82E6FC99-95C2-45F3-AD60-ED0795AEAD78}" sibTransId="{9590D63D-D7B9-4ED2-8CF2-AC9159EE4316}"/>
    <dgm:cxn modelId="{718D1245-30F7-2D46-808A-D9B364598808}" type="presOf" srcId="{C1CF1FDC-6488-4CD5-9404-EF060FDF8008}" destId="{B9E1F364-A192-034D-B711-DCB26EDB3D5E}" srcOrd="0" destOrd="0" presId="urn:microsoft.com/office/officeart/2005/8/layout/list1"/>
    <dgm:cxn modelId="{D6526947-6FBA-CC42-BDF4-36F168988C84}" type="presOf" srcId="{B65CA03D-6D3C-4AF7-83D7-2E4BCF968C89}" destId="{B9E1F364-A192-034D-B711-DCB26EDB3D5E}" srcOrd="0" destOrd="1" presId="urn:microsoft.com/office/officeart/2005/8/layout/list1"/>
    <dgm:cxn modelId="{63B26C4F-6EF6-054D-99B6-C6D9B9DF809C}" type="presOf" srcId="{DD4BB550-FCE3-4D31-9AE2-B62FDE89C249}" destId="{6F446494-812B-7640-979F-F4FE97CE39B0}" srcOrd="0" destOrd="0" presId="urn:microsoft.com/office/officeart/2005/8/layout/list1"/>
    <dgm:cxn modelId="{D5E13255-E601-4066-9624-A62016EE71E3}" srcId="{881981F5-F430-4547-9A7D-3031D1C3CAAC}" destId="{EA7830D0-4151-4E57-8827-7303A9B6EB0D}" srcOrd="0" destOrd="0" parTransId="{7FE80C3C-2599-47DA-A3B8-FE11255D2142}" sibTransId="{C453DB4D-C900-4656-8B92-05960C757A7E}"/>
    <dgm:cxn modelId="{DB508359-C8BA-B74A-B6FA-F4C1798626B1}" type="presOf" srcId="{9A3BCCB3-A254-4805-9BC8-7CB3C8AE2494}" destId="{7EB7A800-E1AC-4846-8404-651D11C16E92}" srcOrd="0" destOrd="3" presId="urn:microsoft.com/office/officeart/2005/8/layout/list1"/>
    <dgm:cxn modelId="{2071575A-27B7-924C-8F61-57B8144B02AC}" type="presOf" srcId="{514A534D-4270-4CBD-85F4-32A8DC35C07E}" destId="{F3C2E28D-DD50-4B46-9A0F-7B5CC6CCC2A3}" srcOrd="0" destOrd="0" presId="urn:microsoft.com/office/officeart/2005/8/layout/list1"/>
    <dgm:cxn modelId="{F7C8785A-0ED8-E642-9224-8C1C8A575292}" type="presOf" srcId="{DD4BB550-FCE3-4D31-9AE2-B62FDE89C249}" destId="{1DB73051-C7B4-0345-AD4F-6C8C2963B219}" srcOrd="1" destOrd="0" presId="urn:microsoft.com/office/officeart/2005/8/layout/list1"/>
    <dgm:cxn modelId="{49E8FE77-AEC9-3A4F-A743-08120D680AF3}" type="presOf" srcId="{DF577249-EB87-4158-8E52-A2BD387D0635}" destId="{264A782B-40EC-7048-8285-D50F2973EE28}" srcOrd="1" destOrd="0" presId="urn:microsoft.com/office/officeart/2005/8/layout/list1"/>
    <dgm:cxn modelId="{20A6A878-C28A-47E8-81A2-0A3971FCC8AB}" srcId="{DD4BB550-FCE3-4D31-9AE2-B62FDE89C249}" destId="{34C29383-0473-46A9-B4E4-0F63B07B0B44}" srcOrd="2" destOrd="0" parTransId="{132D1BF6-7765-4712-B138-6A7DD5B4ED98}" sibTransId="{0C2E1543-5D03-467F-BFD6-52FF7CD8B95C}"/>
    <dgm:cxn modelId="{FC63CB8C-0BC6-4B75-B898-571A7DFB296B}" srcId="{E0596345-C4E3-496B-AB35-FC39C6413DBA}" destId="{881981F5-F430-4547-9A7D-3031D1C3CAAC}" srcOrd="3" destOrd="0" parTransId="{BD98066D-38CD-4E0F-944F-4C176E67F9E8}" sibTransId="{DF682D8C-335B-40AD-A73C-12FC0A4A79DC}"/>
    <dgm:cxn modelId="{45852A8E-2AC4-6A43-B97B-D07715000945}" type="presOf" srcId="{1A74E19C-8828-4568-9DC4-6BE4B709F161}" destId="{F3C2E28D-DD50-4B46-9A0F-7B5CC6CCC2A3}" srcOrd="0" destOrd="1" presId="urn:microsoft.com/office/officeart/2005/8/layout/list1"/>
    <dgm:cxn modelId="{425B1593-FE1D-B540-9B58-A82C49E10525}" type="presOf" srcId="{34C29383-0473-46A9-B4E4-0F63B07B0B44}" destId="{B9E1F364-A192-034D-B711-DCB26EDB3D5E}" srcOrd="0" destOrd="2" presId="urn:microsoft.com/office/officeart/2005/8/layout/list1"/>
    <dgm:cxn modelId="{E6860797-ABF1-4D19-BCB9-50B03897C979}" srcId="{13C7570C-78CD-4693-8AE4-3B1444D2CAF1}" destId="{1F97C903-658C-41D1-9AB1-3C2CF8BB595E}" srcOrd="1" destOrd="0" parTransId="{183CAC87-F75A-45CD-9036-6CCA3286FA4A}" sibTransId="{4D18F132-4980-4F4D-8B8F-B451799BA7C7}"/>
    <dgm:cxn modelId="{9013D59B-AC2F-F140-9851-98BA229EEAA7}" type="presOf" srcId="{1F97C903-658C-41D1-9AB1-3C2CF8BB595E}" destId="{7EB7A800-E1AC-4846-8404-651D11C16E92}" srcOrd="0" destOrd="1" presId="urn:microsoft.com/office/officeart/2005/8/layout/list1"/>
    <dgm:cxn modelId="{5F98AEA0-B90F-334F-BAA9-4EC3BD567A94}" type="presOf" srcId="{881981F5-F430-4547-9A7D-3031D1C3CAAC}" destId="{5B25F191-479D-724B-89C0-E1366B07FA4F}" srcOrd="1" destOrd="0" presId="urn:microsoft.com/office/officeart/2005/8/layout/list1"/>
    <dgm:cxn modelId="{CC7313A8-DBD9-4A50-81CA-21BB28FAAAC4}" srcId="{C79B61AF-6CDD-4653-8F30-81C0275A7DB8}" destId="{8B14E733-9D35-42E0-8ADA-FD5A90BFA6C5}" srcOrd="0" destOrd="0" parTransId="{DD66A63F-6D44-41D0-8979-7D319A71EF9B}" sibTransId="{ECF4BBB8-D22B-47D4-930B-B681C1042379}"/>
    <dgm:cxn modelId="{B15ED9A9-81CE-450D-8472-EA870EBD8194}" srcId="{13C7570C-78CD-4693-8AE4-3B1444D2CAF1}" destId="{BEF563BC-D211-4F8B-9C08-0DB074C10DF3}" srcOrd="2" destOrd="0" parTransId="{E0C552A4-5270-4FEC-AB1A-26C21ACF5C75}" sibTransId="{CD383CE1-5F75-4C12-8497-75183956BEE2}"/>
    <dgm:cxn modelId="{58F00CBF-0236-C74C-93B1-E614A47D4F3D}" type="presOf" srcId="{13C7570C-78CD-4693-8AE4-3B1444D2CAF1}" destId="{E273221B-A43A-AF42-B4C8-1EAA7468960B}" srcOrd="1" destOrd="0" presId="urn:microsoft.com/office/officeart/2005/8/layout/list1"/>
    <dgm:cxn modelId="{C31C5EC1-5275-084A-919F-D6A8BF246EB6}" type="presOf" srcId="{C79B61AF-6CDD-4653-8F30-81C0275A7DB8}" destId="{42AA4F9E-C8F8-2E4E-B58A-0766805EE834}" srcOrd="1" destOrd="0" presId="urn:microsoft.com/office/officeart/2005/8/layout/list1"/>
    <dgm:cxn modelId="{E728FAC3-51C1-445B-901F-2C570B77F773}" srcId="{E0596345-C4E3-496B-AB35-FC39C6413DBA}" destId="{DD4BB550-FCE3-4D31-9AE2-B62FDE89C249}" srcOrd="2" destOrd="0" parTransId="{4E58CFA7-A603-4E36-995D-8662E38F3F7A}" sibTransId="{8302324E-5DBA-46B9-B368-433BE61D11B3}"/>
    <dgm:cxn modelId="{C3E86EC5-DBA7-B342-BB4E-5B38445D9B15}" type="presOf" srcId="{E0596345-C4E3-496B-AB35-FC39C6413DBA}" destId="{7F4E78A7-D222-C348-942D-FC36093A55E3}" srcOrd="0" destOrd="0" presId="urn:microsoft.com/office/officeart/2005/8/layout/list1"/>
    <dgm:cxn modelId="{07351DCC-92A4-49B3-96E7-BA0D45068E20}" srcId="{E0596345-C4E3-496B-AB35-FC39C6413DBA}" destId="{DF577249-EB87-4158-8E52-A2BD387D0635}" srcOrd="1" destOrd="0" parTransId="{FCF4D7BE-2BD6-441C-AB27-899BFEE9B2BB}" sibTransId="{8A458895-10C6-41FD-A6D1-96807A4B08BB}"/>
    <dgm:cxn modelId="{48AAB8CD-6F2D-9447-9AC1-E36A9089B09B}" type="presOf" srcId="{BE0E6CA4-DA6C-41A3-9069-DE37C8492377}" destId="{7EB7A800-E1AC-4846-8404-651D11C16E92}" srcOrd="0" destOrd="4" presId="urn:microsoft.com/office/officeart/2005/8/layout/list1"/>
    <dgm:cxn modelId="{95B9F5CE-51F6-492D-A134-FF4B32DFE8C6}" srcId="{E0596345-C4E3-496B-AB35-FC39C6413DBA}" destId="{C79B61AF-6CDD-4653-8F30-81C0275A7DB8}" srcOrd="0" destOrd="0" parTransId="{F18B1464-30FF-4485-BC25-EDC9C7FAC433}" sibTransId="{44699DC1-A493-4498-923A-BF8328F0F6B1}"/>
    <dgm:cxn modelId="{A8D20CDA-EB3C-2A4E-99E9-A994A302D3C9}" type="presOf" srcId="{DF577249-EB87-4158-8E52-A2BD387D0635}" destId="{73DBCA3D-D185-984B-8079-86E7FBBA711A}" srcOrd="0" destOrd="0" presId="urn:microsoft.com/office/officeart/2005/8/layout/list1"/>
    <dgm:cxn modelId="{2A72A9E6-E63C-4B43-99B1-0B06F05A5EEE}" srcId="{DF577249-EB87-4158-8E52-A2BD387D0635}" destId="{514A534D-4270-4CBD-85F4-32A8DC35C07E}" srcOrd="0" destOrd="0" parTransId="{6F83B714-B768-4352-B6DF-D6727DB148BC}" sibTransId="{48D5420F-0CFE-417D-B3C5-2D945BC257D8}"/>
    <dgm:cxn modelId="{A9E6C8F2-8EF3-3045-86BA-B665D692EED8}" type="presOf" srcId="{5C5A09D6-D41D-40CB-AAFD-66AA7358893D}" destId="{7EB7A800-E1AC-4846-8404-651D11C16E92}" srcOrd="0" destOrd="0" presId="urn:microsoft.com/office/officeart/2005/8/layout/list1"/>
    <dgm:cxn modelId="{BFCDFE29-B7C9-0143-A28C-F281125A7AA8}" type="presParOf" srcId="{7F4E78A7-D222-C348-942D-FC36093A55E3}" destId="{D450C985-54B9-8D44-9AE0-A3CC0B631BFE}" srcOrd="0" destOrd="0" presId="urn:microsoft.com/office/officeart/2005/8/layout/list1"/>
    <dgm:cxn modelId="{4C6E5A76-A287-EE40-9F17-B38561E22688}" type="presParOf" srcId="{D450C985-54B9-8D44-9AE0-A3CC0B631BFE}" destId="{CD9031E7-9060-1241-B276-572D6D36A623}" srcOrd="0" destOrd="0" presId="urn:microsoft.com/office/officeart/2005/8/layout/list1"/>
    <dgm:cxn modelId="{2CE0D50D-E756-7C46-A110-534AF1CF60AA}" type="presParOf" srcId="{D450C985-54B9-8D44-9AE0-A3CC0B631BFE}" destId="{42AA4F9E-C8F8-2E4E-B58A-0766805EE834}" srcOrd="1" destOrd="0" presId="urn:microsoft.com/office/officeart/2005/8/layout/list1"/>
    <dgm:cxn modelId="{15E7BF27-A56A-CE48-A0F0-7F33044B527F}" type="presParOf" srcId="{7F4E78A7-D222-C348-942D-FC36093A55E3}" destId="{63308496-08AF-4444-B8D6-2D242AAEAAF9}" srcOrd="1" destOrd="0" presId="urn:microsoft.com/office/officeart/2005/8/layout/list1"/>
    <dgm:cxn modelId="{6C27F293-B4C7-754B-A619-8402650B09E3}" type="presParOf" srcId="{7F4E78A7-D222-C348-942D-FC36093A55E3}" destId="{247613CC-D94A-9541-AEDF-1F124FDD9004}" srcOrd="2" destOrd="0" presId="urn:microsoft.com/office/officeart/2005/8/layout/list1"/>
    <dgm:cxn modelId="{88E071EA-CAD1-B043-87BB-5DB935B637A6}" type="presParOf" srcId="{7F4E78A7-D222-C348-942D-FC36093A55E3}" destId="{26E5F448-5B6C-4146-A574-0FE757FE3325}" srcOrd="3" destOrd="0" presId="urn:microsoft.com/office/officeart/2005/8/layout/list1"/>
    <dgm:cxn modelId="{584452EC-91A9-F048-82B0-AA4F6CFD4C91}" type="presParOf" srcId="{7F4E78A7-D222-C348-942D-FC36093A55E3}" destId="{E2F73777-8CDE-754B-9E59-D0CE55134983}" srcOrd="4" destOrd="0" presId="urn:microsoft.com/office/officeart/2005/8/layout/list1"/>
    <dgm:cxn modelId="{B254C7DD-4084-9F4A-A14C-54F526728B0D}" type="presParOf" srcId="{E2F73777-8CDE-754B-9E59-D0CE55134983}" destId="{73DBCA3D-D185-984B-8079-86E7FBBA711A}" srcOrd="0" destOrd="0" presId="urn:microsoft.com/office/officeart/2005/8/layout/list1"/>
    <dgm:cxn modelId="{D38AC85E-A38C-ED4C-A873-C53D2B011B4D}" type="presParOf" srcId="{E2F73777-8CDE-754B-9E59-D0CE55134983}" destId="{264A782B-40EC-7048-8285-D50F2973EE28}" srcOrd="1" destOrd="0" presId="urn:microsoft.com/office/officeart/2005/8/layout/list1"/>
    <dgm:cxn modelId="{F6E7D341-CA2B-C54E-9278-00BB4D70671D}" type="presParOf" srcId="{7F4E78A7-D222-C348-942D-FC36093A55E3}" destId="{435B9820-0102-1D41-A20A-8220490918E1}" srcOrd="5" destOrd="0" presId="urn:microsoft.com/office/officeart/2005/8/layout/list1"/>
    <dgm:cxn modelId="{540F9AB5-1082-0B40-9CAA-FA7EFB10F85A}" type="presParOf" srcId="{7F4E78A7-D222-C348-942D-FC36093A55E3}" destId="{F3C2E28D-DD50-4B46-9A0F-7B5CC6CCC2A3}" srcOrd="6" destOrd="0" presId="urn:microsoft.com/office/officeart/2005/8/layout/list1"/>
    <dgm:cxn modelId="{0E9A10E1-E394-0348-8160-5DE9843F8357}" type="presParOf" srcId="{7F4E78A7-D222-C348-942D-FC36093A55E3}" destId="{EF87E0D1-DA8C-4648-A5B2-A03C4624ED17}" srcOrd="7" destOrd="0" presId="urn:microsoft.com/office/officeart/2005/8/layout/list1"/>
    <dgm:cxn modelId="{3C4FFFEF-D2D5-B749-812F-6E80CE9B73A7}" type="presParOf" srcId="{7F4E78A7-D222-C348-942D-FC36093A55E3}" destId="{EDC6AB12-FE38-4C4B-A36B-640F94810516}" srcOrd="8" destOrd="0" presId="urn:microsoft.com/office/officeart/2005/8/layout/list1"/>
    <dgm:cxn modelId="{112C2A00-65E2-6344-B262-2B33C8A9CF2B}" type="presParOf" srcId="{EDC6AB12-FE38-4C4B-A36B-640F94810516}" destId="{6F446494-812B-7640-979F-F4FE97CE39B0}" srcOrd="0" destOrd="0" presId="urn:microsoft.com/office/officeart/2005/8/layout/list1"/>
    <dgm:cxn modelId="{37D1D3B0-96AC-8642-A6CF-AD14FF419E72}" type="presParOf" srcId="{EDC6AB12-FE38-4C4B-A36B-640F94810516}" destId="{1DB73051-C7B4-0345-AD4F-6C8C2963B219}" srcOrd="1" destOrd="0" presId="urn:microsoft.com/office/officeart/2005/8/layout/list1"/>
    <dgm:cxn modelId="{062B8782-AEAE-A24D-93DA-172CCDECFC44}" type="presParOf" srcId="{7F4E78A7-D222-C348-942D-FC36093A55E3}" destId="{90B651A6-CB44-1A4C-BB47-015F65DB3C0F}" srcOrd="9" destOrd="0" presId="urn:microsoft.com/office/officeart/2005/8/layout/list1"/>
    <dgm:cxn modelId="{D4DB7C38-0820-6A42-A31E-95B9F71BBE07}" type="presParOf" srcId="{7F4E78A7-D222-C348-942D-FC36093A55E3}" destId="{B9E1F364-A192-034D-B711-DCB26EDB3D5E}" srcOrd="10" destOrd="0" presId="urn:microsoft.com/office/officeart/2005/8/layout/list1"/>
    <dgm:cxn modelId="{C40A7838-2CFC-474A-B654-4CB62C6A9798}" type="presParOf" srcId="{7F4E78A7-D222-C348-942D-FC36093A55E3}" destId="{D355282C-D5E3-9240-8D9E-000BEC7EF869}" srcOrd="11" destOrd="0" presId="urn:microsoft.com/office/officeart/2005/8/layout/list1"/>
    <dgm:cxn modelId="{70EF2DCD-58E9-4349-8BC0-F448CAE1181E}" type="presParOf" srcId="{7F4E78A7-D222-C348-942D-FC36093A55E3}" destId="{A70B5301-6434-824B-BDF5-A89B8E8DF018}" srcOrd="12" destOrd="0" presId="urn:microsoft.com/office/officeart/2005/8/layout/list1"/>
    <dgm:cxn modelId="{2999E9B9-DA0A-6F41-98D0-068344553AD6}" type="presParOf" srcId="{A70B5301-6434-824B-BDF5-A89B8E8DF018}" destId="{521FD826-9841-3342-A861-9B5E88253070}" srcOrd="0" destOrd="0" presId="urn:microsoft.com/office/officeart/2005/8/layout/list1"/>
    <dgm:cxn modelId="{104BA449-64BF-8941-94D6-C860E87BD9BC}" type="presParOf" srcId="{A70B5301-6434-824B-BDF5-A89B8E8DF018}" destId="{5B25F191-479D-724B-89C0-E1366B07FA4F}" srcOrd="1" destOrd="0" presId="urn:microsoft.com/office/officeart/2005/8/layout/list1"/>
    <dgm:cxn modelId="{8E0BE579-7A2B-834A-A271-A800B0894C7C}" type="presParOf" srcId="{7F4E78A7-D222-C348-942D-FC36093A55E3}" destId="{B2F10D35-B705-194E-816C-662F35C9263C}" srcOrd="13" destOrd="0" presId="urn:microsoft.com/office/officeart/2005/8/layout/list1"/>
    <dgm:cxn modelId="{DA9F15F4-84C7-F64D-A367-791E17481DDA}" type="presParOf" srcId="{7F4E78A7-D222-C348-942D-FC36093A55E3}" destId="{847D00DA-84AD-7943-BB65-E250B6366F55}" srcOrd="14" destOrd="0" presId="urn:microsoft.com/office/officeart/2005/8/layout/list1"/>
    <dgm:cxn modelId="{4DB194DA-13EF-E643-AD40-0EF64087813E}" type="presParOf" srcId="{7F4E78A7-D222-C348-942D-FC36093A55E3}" destId="{C8E3B414-E7BC-3E44-9C4A-F2AE413E8C7D}" srcOrd="15" destOrd="0" presId="urn:microsoft.com/office/officeart/2005/8/layout/list1"/>
    <dgm:cxn modelId="{9CEA8124-C157-C149-8C3B-139995827567}" type="presParOf" srcId="{7F4E78A7-D222-C348-942D-FC36093A55E3}" destId="{9CC19CA8-ECE8-7844-8002-150A042D94AC}" srcOrd="16" destOrd="0" presId="urn:microsoft.com/office/officeart/2005/8/layout/list1"/>
    <dgm:cxn modelId="{BF0EEDE0-FC54-1A42-9F51-B89336DB82FF}" type="presParOf" srcId="{9CC19CA8-ECE8-7844-8002-150A042D94AC}" destId="{395CC69A-6E06-8C46-A1B6-0A25CC72EE0D}" srcOrd="0" destOrd="0" presId="urn:microsoft.com/office/officeart/2005/8/layout/list1"/>
    <dgm:cxn modelId="{B3D48FEA-DD67-A542-A03C-9B316386A2A5}" type="presParOf" srcId="{9CC19CA8-ECE8-7844-8002-150A042D94AC}" destId="{E273221B-A43A-AF42-B4C8-1EAA7468960B}" srcOrd="1" destOrd="0" presId="urn:microsoft.com/office/officeart/2005/8/layout/list1"/>
    <dgm:cxn modelId="{ADF6CDF9-454A-EA4D-9BF0-56A56EC034E3}" type="presParOf" srcId="{7F4E78A7-D222-C348-942D-FC36093A55E3}" destId="{D20B7F8B-A577-C548-B45E-A7FC0E841932}" srcOrd="17" destOrd="0" presId="urn:microsoft.com/office/officeart/2005/8/layout/list1"/>
    <dgm:cxn modelId="{D77B5B4C-56AF-F24E-BE2D-C1102A4FF78E}" type="presParOf" srcId="{7F4E78A7-D222-C348-942D-FC36093A55E3}" destId="{7EB7A800-E1AC-4846-8404-651D11C16E92}"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6528DD-1CD8-427E-A880-95D5409A445A}"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287F9ADC-83F9-4D41-A666-2CE6FA40A5C2}">
      <dgm:prSet/>
      <dgm:spPr/>
      <dgm:t>
        <a:bodyPr/>
        <a:lstStyle/>
        <a:p>
          <a:r>
            <a:rPr lang="es-ES"/>
            <a:t>HIPEREMIA ACTIVA</a:t>
          </a:r>
          <a:endParaRPr lang="en-US"/>
        </a:p>
      </dgm:t>
    </dgm:pt>
    <dgm:pt modelId="{9109D1DF-5FEC-4D43-B670-D87A3371750E}" type="parTrans" cxnId="{35A2545B-EFA5-4DC4-B0E5-BF1CAC60F052}">
      <dgm:prSet/>
      <dgm:spPr/>
      <dgm:t>
        <a:bodyPr/>
        <a:lstStyle/>
        <a:p>
          <a:endParaRPr lang="en-US"/>
        </a:p>
      </dgm:t>
    </dgm:pt>
    <dgm:pt modelId="{1D5E8BAC-852F-46B3-A1D2-85036518EA7A}" type="sibTrans" cxnId="{35A2545B-EFA5-4DC4-B0E5-BF1CAC60F052}">
      <dgm:prSet/>
      <dgm:spPr/>
      <dgm:t>
        <a:bodyPr/>
        <a:lstStyle/>
        <a:p>
          <a:endParaRPr lang="en-US"/>
        </a:p>
      </dgm:t>
    </dgm:pt>
    <dgm:pt modelId="{72828694-FD49-437F-B444-2C649890AA1D}">
      <dgm:prSet/>
      <dgm:spPr/>
      <dgm:t>
        <a:bodyPr/>
        <a:lstStyle/>
        <a:p>
          <a:r>
            <a:rPr lang="es-ES"/>
            <a:t>Fisiológica</a:t>
          </a:r>
          <a:endParaRPr lang="en-US"/>
        </a:p>
      </dgm:t>
    </dgm:pt>
    <dgm:pt modelId="{81C0BB72-3983-4F9C-A746-E125FA11F3DE}" type="parTrans" cxnId="{2C603281-51CD-4687-812C-1544FDD637CD}">
      <dgm:prSet/>
      <dgm:spPr/>
      <dgm:t>
        <a:bodyPr/>
        <a:lstStyle/>
        <a:p>
          <a:endParaRPr lang="en-US"/>
        </a:p>
      </dgm:t>
    </dgm:pt>
    <dgm:pt modelId="{96A359B0-450E-42DA-AE32-A0CE39365C8D}" type="sibTrans" cxnId="{2C603281-51CD-4687-812C-1544FDD637CD}">
      <dgm:prSet/>
      <dgm:spPr/>
      <dgm:t>
        <a:bodyPr/>
        <a:lstStyle/>
        <a:p>
          <a:endParaRPr lang="en-US"/>
        </a:p>
      </dgm:t>
    </dgm:pt>
    <dgm:pt modelId="{F7801A8A-464C-4CB5-BE02-3DD329FE3014}">
      <dgm:prSet/>
      <dgm:spPr/>
      <dgm:t>
        <a:bodyPr/>
        <a:lstStyle/>
        <a:p>
          <a:r>
            <a:rPr lang="es-ES" dirty="0"/>
            <a:t>Generalmente por inflamación o aumento de función: “VASODILATACIÓN ACTIVA”</a:t>
          </a:r>
          <a:endParaRPr lang="en-US" dirty="0"/>
        </a:p>
      </dgm:t>
    </dgm:pt>
    <dgm:pt modelId="{4F6BB9E4-D445-4639-8F5F-20858DC8FCD8}" type="parTrans" cxnId="{E4D05FBE-E32D-4DBF-9E14-AF59CC850A98}">
      <dgm:prSet/>
      <dgm:spPr/>
      <dgm:t>
        <a:bodyPr/>
        <a:lstStyle/>
        <a:p>
          <a:endParaRPr lang="en-US"/>
        </a:p>
      </dgm:t>
    </dgm:pt>
    <dgm:pt modelId="{9DF7B008-0BFA-4AF4-BA2F-B40182C73F4D}" type="sibTrans" cxnId="{E4D05FBE-E32D-4DBF-9E14-AF59CC850A98}">
      <dgm:prSet/>
      <dgm:spPr/>
      <dgm:t>
        <a:bodyPr/>
        <a:lstStyle/>
        <a:p>
          <a:endParaRPr lang="en-US"/>
        </a:p>
      </dgm:t>
    </dgm:pt>
    <dgm:pt modelId="{EE75E579-A266-4813-BFE4-4B1C448D52C6}">
      <dgm:prSet/>
      <dgm:spPr/>
      <dgm:t>
        <a:bodyPr/>
        <a:lstStyle/>
        <a:p>
          <a:r>
            <a:rPr lang="es-ES"/>
            <a:t>Activo = sangre oxigenada</a:t>
          </a:r>
          <a:endParaRPr lang="en-US"/>
        </a:p>
      </dgm:t>
    </dgm:pt>
    <dgm:pt modelId="{E53CA325-40D4-468D-8778-C8C2676BFC81}" type="parTrans" cxnId="{8ECBBBA1-1FAA-4F6A-B44C-D45E30F8D73B}">
      <dgm:prSet/>
      <dgm:spPr/>
      <dgm:t>
        <a:bodyPr/>
        <a:lstStyle/>
        <a:p>
          <a:endParaRPr lang="en-US"/>
        </a:p>
      </dgm:t>
    </dgm:pt>
    <dgm:pt modelId="{FABA304C-AECC-44A5-A267-A6F5D865293C}" type="sibTrans" cxnId="{8ECBBBA1-1FAA-4F6A-B44C-D45E30F8D73B}">
      <dgm:prSet/>
      <dgm:spPr/>
      <dgm:t>
        <a:bodyPr/>
        <a:lstStyle/>
        <a:p>
          <a:endParaRPr lang="en-US"/>
        </a:p>
      </dgm:t>
    </dgm:pt>
    <dgm:pt modelId="{4FBCC568-8285-407E-9CE5-72D5808652AD}">
      <dgm:prSet/>
      <dgm:spPr/>
      <dgm:t>
        <a:bodyPr/>
        <a:lstStyle/>
        <a:p>
          <a:r>
            <a:rPr lang="es-ES"/>
            <a:t>Color= rojo rutilante</a:t>
          </a:r>
          <a:endParaRPr lang="en-US"/>
        </a:p>
      </dgm:t>
    </dgm:pt>
    <dgm:pt modelId="{9B2AA8E8-936E-4FF0-99D3-8B893AA44422}" type="parTrans" cxnId="{272A2C2E-492B-4513-9F63-E1296F22F457}">
      <dgm:prSet/>
      <dgm:spPr/>
      <dgm:t>
        <a:bodyPr/>
        <a:lstStyle/>
        <a:p>
          <a:endParaRPr lang="en-US"/>
        </a:p>
      </dgm:t>
    </dgm:pt>
    <dgm:pt modelId="{E6648590-DE06-4AC9-B472-1D94FAB7FBF4}" type="sibTrans" cxnId="{272A2C2E-492B-4513-9F63-E1296F22F457}">
      <dgm:prSet/>
      <dgm:spPr/>
      <dgm:t>
        <a:bodyPr/>
        <a:lstStyle/>
        <a:p>
          <a:endParaRPr lang="en-US"/>
        </a:p>
      </dgm:t>
    </dgm:pt>
    <dgm:pt modelId="{1A2DBFC5-BA00-4CC4-8C0B-726C68FC2BB9}">
      <dgm:prSet/>
      <dgm:spPr/>
      <dgm:t>
        <a:bodyPr/>
        <a:lstStyle/>
        <a:p>
          <a:r>
            <a:rPr lang="es-ES"/>
            <a:t>HIPEREMIA PASIVA O CONGESTIÓN PASIVA O ESTASIS</a:t>
          </a:r>
          <a:endParaRPr lang="en-US"/>
        </a:p>
      </dgm:t>
    </dgm:pt>
    <dgm:pt modelId="{6FB9D2BD-9AEE-42E7-B879-D07B5137E082}" type="parTrans" cxnId="{B100A75D-A1BD-45FD-BD2D-48AE16118542}">
      <dgm:prSet/>
      <dgm:spPr/>
      <dgm:t>
        <a:bodyPr/>
        <a:lstStyle/>
        <a:p>
          <a:endParaRPr lang="en-US"/>
        </a:p>
      </dgm:t>
    </dgm:pt>
    <dgm:pt modelId="{501DAEBE-BC1F-4B54-A4D1-68496F58424A}" type="sibTrans" cxnId="{B100A75D-A1BD-45FD-BD2D-48AE16118542}">
      <dgm:prSet/>
      <dgm:spPr/>
      <dgm:t>
        <a:bodyPr/>
        <a:lstStyle/>
        <a:p>
          <a:endParaRPr lang="en-US"/>
        </a:p>
      </dgm:t>
    </dgm:pt>
    <dgm:pt modelId="{80F39872-441F-4F29-9BC8-61975972677F}">
      <dgm:prSet/>
      <dgm:spPr/>
      <dgm:t>
        <a:bodyPr/>
        <a:lstStyle/>
        <a:p>
          <a:r>
            <a:rPr lang="es-ES"/>
            <a:t>Generalmente por disminución del flujo de salida de un tejido (por fallo cardíaco o por obstrucción venosa)</a:t>
          </a:r>
          <a:endParaRPr lang="en-US"/>
        </a:p>
      </dgm:t>
    </dgm:pt>
    <dgm:pt modelId="{4FA6B249-1D16-4D72-8AE2-C128F2608E51}" type="parTrans" cxnId="{62DE5970-B6B1-47A7-B069-439AA114FF26}">
      <dgm:prSet/>
      <dgm:spPr/>
      <dgm:t>
        <a:bodyPr/>
        <a:lstStyle/>
        <a:p>
          <a:endParaRPr lang="en-US"/>
        </a:p>
      </dgm:t>
    </dgm:pt>
    <dgm:pt modelId="{EF636367-8246-4F3F-B993-B6E685D5C240}" type="sibTrans" cxnId="{62DE5970-B6B1-47A7-B069-439AA114FF26}">
      <dgm:prSet/>
      <dgm:spPr/>
      <dgm:t>
        <a:bodyPr/>
        <a:lstStyle/>
        <a:p>
          <a:endParaRPr lang="en-US"/>
        </a:p>
      </dgm:t>
    </dgm:pt>
    <dgm:pt modelId="{E8A0EC97-2A33-4226-A77E-6AB5977F3131}">
      <dgm:prSet/>
      <dgm:spPr/>
      <dgm:t>
        <a:bodyPr/>
        <a:lstStyle/>
        <a:p>
          <a:r>
            <a:rPr lang="es-ES"/>
            <a:t>Pasiva = sangre no oxigenada</a:t>
          </a:r>
          <a:endParaRPr lang="en-US"/>
        </a:p>
      </dgm:t>
    </dgm:pt>
    <dgm:pt modelId="{A6AF851B-035C-4DE2-B923-7DC0B124E634}" type="parTrans" cxnId="{144C8F24-3757-4E39-AC7E-407DF7184221}">
      <dgm:prSet/>
      <dgm:spPr/>
      <dgm:t>
        <a:bodyPr/>
        <a:lstStyle/>
        <a:p>
          <a:endParaRPr lang="en-US"/>
        </a:p>
      </dgm:t>
    </dgm:pt>
    <dgm:pt modelId="{EB94B395-F1CB-4A6D-A36D-4F6093352410}" type="sibTrans" cxnId="{144C8F24-3757-4E39-AC7E-407DF7184221}">
      <dgm:prSet/>
      <dgm:spPr/>
      <dgm:t>
        <a:bodyPr/>
        <a:lstStyle/>
        <a:p>
          <a:endParaRPr lang="en-US"/>
        </a:p>
      </dgm:t>
    </dgm:pt>
    <dgm:pt modelId="{9D8F2881-AF9A-4336-B7B1-6A52F942E378}">
      <dgm:prSet/>
      <dgm:spPr/>
      <dgm:t>
        <a:bodyPr/>
        <a:lstStyle/>
        <a:p>
          <a:r>
            <a:rPr lang="es-ES"/>
            <a:t>Color = rojo azulado (cianosis)</a:t>
          </a:r>
          <a:endParaRPr lang="en-US"/>
        </a:p>
      </dgm:t>
    </dgm:pt>
    <dgm:pt modelId="{D00E285D-1065-41F5-A26A-99F7A3F6DD24}" type="parTrans" cxnId="{02F33261-0851-41DD-B5E8-DA9B7B9ED707}">
      <dgm:prSet/>
      <dgm:spPr/>
      <dgm:t>
        <a:bodyPr/>
        <a:lstStyle/>
        <a:p>
          <a:endParaRPr lang="en-US"/>
        </a:p>
      </dgm:t>
    </dgm:pt>
    <dgm:pt modelId="{0B907267-8C96-4F46-BB53-11B8B93EE69D}" type="sibTrans" cxnId="{02F33261-0851-41DD-B5E8-DA9B7B9ED707}">
      <dgm:prSet/>
      <dgm:spPr/>
      <dgm:t>
        <a:bodyPr/>
        <a:lstStyle/>
        <a:p>
          <a:endParaRPr lang="en-US"/>
        </a:p>
      </dgm:t>
    </dgm:pt>
    <dgm:pt modelId="{C7C1D514-A369-2F41-9F7C-F0096FE5EDA4}" type="pres">
      <dgm:prSet presAssocID="{C06528DD-1CD8-427E-A880-95D5409A445A}" presName="Name0" presStyleCnt="0">
        <dgm:presLayoutVars>
          <dgm:dir/>
          <dgm:animLvl val="lvl"/>
          <dgm:resizeHandles val="exact"/>
        </dgm:presLayoutVars>
      </dgm:prSet>
      <dgm:spPr/>
    </dgm:pt>
    <dgm:pt modelId="{B35FC126-8E74-A94B-9CBA-B885ED72A0DB}" type="pres">
      <dgm:prSet presAssocID="{287F9ADC-83F9-4D41-A666-2CE6FA40A5C2}" presName="linNode" presStyleCnt="0"/>
      <dgm:spPr/>
    </dgm:pt>
    <dgm:pt modelId="{DF0F086E-AF44-CE43-9CEC-1065121AE020}" type="pres">
      <dgm:prSet presAssocID="{287F9ADC-83F9-4D41-A666-2CE6FA40A5C2}" presName="parentText" presStyleLbl="node1" presStyleIdx="0" presStyleCnt="2">
        <dgm:presLayoutVars>
          <dgm:chMax val="1"/>
          <dgm:bulletEnabled val="1"/>
        </dgm:presLayoutVars>
      </dgm:prSet>
      <dgm:spPr/>
    </dgm:pt>
    <dgm:pt modelId="{3E922F1B-CFB8-BA46-959C-D343B62F9780}" type="pres">
      <dgm:prSet presAssocID="{287F9ADC-83F9-4D41-A666-2CE6FA40A5C2}" presName="descendantText" presStyleLbl="alignAccFollowNode1" presStyleIdx="0" presStyleCnt="2">
        <dgm:presLayoutVars>
          <dgm:bulletEnabled val="1"/>
        </dgm:presLayoutVars>
      </dgm:prSet>
      <dgm:spPr/>
    </dgm:pt>
    <dgm:pt modelId="{2A532E28-E161-8545-9481-2BEE684A3825}" type="pres">
      <dgm:prSet presAssocID="{1D5E8BAC-852F-46B3-A1D2-85036518EA7A}" presName="sp" presStyleCnt="0"/>
      <dgm:spPr/>
    </dgm:pt>
    <dgm:pt modelId="{EEB77224-3DB9-D144-BC1D-8F52279E1FEA}" type="pres">
      <dgm:prSet presAssocID="{1A2DBFC5-BA00-4CC4-8C0B-726C68FC2BB9}" presName="linNode" presStyleCnt="0"/>
      <dgm:spPr/>
    </dgm:pt>
    <dgm:pt modelId="{35CCA053-D355-E642-8324-F532DDF5D338}" type="pres">
      <dgm:prSet presAssocID="{1A2DBFC5-BA00-4CC4-8C0B-726C68FC2BB9}" presName="parentText" presStyleLbl="node1" presStyleIdx="1" presStyleCnt="2">
        <dgm:presLayoutVars>
          <dgm:chMax val="1"/>
          <dgm:bulletEnabled val="1"/>
        </dgm:presLayoutVars>
      </dgm:prSet>
      <dgm:spPr/>
    </dgm:pt>
    <dgm:pt modelId="{0F4985A3-D254-9144-BE57-B5175283FD60}" type="pres">
      <dgm:prSet presAssocID="{1A2DBFC5-BA00-4CC4-8C0B-726C68FC2BB9}" presName="descendantText" presStyleLbl="alignAccFollowNode1" presStyleIdx="1" presStyleCnt="2">
        <dgm:presLayoutVars>
          <dgm:bulletEnabled val="1"/>
        </dgm:presLayoutVars>
      </dgm:prSet>
      <dgm:spPr/>
    </dgm:pt>
  </dgm:ptLst>
  <dgm:cxnLst>
    <dgm:cxn modelId="{8438CD05-D400-A54F-971D-E78932E23576}" type="presOf" srcId="{287F9ADC-83F9-4D41-A666-2CE6FA40A5C2}" destId="{DF0F086E-AF44-CE43-9CEC-1065121AE020}" srcOrd="0" destOrd="0" presId="urn:microsoft.com/office/officeart/2005/8/layout/vList5"/>
    <dgm:cxn modelId="{144C8F24-3757-4E39-AC7E-407DF7184221}" srcId="{1A2DBFC5-BA00-4CC4-8C0B-726C68FC2BB9}" destId="{E8A0EC97-2A33-4226-A77E-6AB5977F3131}" srcOrd="1" destOrd="0" parTransId="{A6AF851B-035C-4DE2-B923-7DC0B124E634}" sibTransId="{EB94B395-F1CB-4A6D-A36D-4F6093352410}"/>
    <dgm:cxn modelId="{821D7A28-CB7A-DD45-8A39-34998A1F7593}" type="presOf" srcId="{C06528DD-1CD8-427E-A880-95D5409A445A}" destId="{C7C1D514-A369-2F41-9F7C-F0096FE5EDA4}" srcOrd="0" destOrd="0" presId="urn:microsoft.com/office/officeart/2005/8/layout/vList5"/>
    <dgm:cxn modelId="{272A2C2E-492B-4513-9F63-E1296F22F457}" srcId="{287F9ADC-83F9-4D41-A666-2CE6FA40A5C2}" destId="{4FBCC568-8285-407E-9CE5-72D5808652AD}" srcOrd="3" destOrd="0" parTransId="{9B2AA8E8-936E-4FF0-99D3-8B893AA44422}" sibTransId="{E6648590-DE06-4AC9-B472-1D94FAB7FBF4}"/>
    <dgm:cxn modelId="{4FC8812F-B17B-8B48-A029-9C3A65E821BD}" type="presOf" srcId="{72828694-FD49-437F-B444-2C649890AA1D}" destId="{3E922F1B-CFB8-BA46-959C-D343B62F9780}" srcOrd="0" destOrd="0" presId="urn:microsoft.com/office/officeart/2005/8/layout/vList5"/>
    <dgm:cxn modelId="{D121303D-CE7A-D946-BE24-322F1762F276}" type="presOf" srcId="{EE75E579-A266-4813-BFE4-4B1C448D52C6}" destId="{3E922F1B-CFB8-BA46-959C-D343B62F9780}" srcOrd="0" destOrd="2" presId="urn:microsoft.com/office/officeart/2005/8/layout/vList5"/>
    <dgm:cxn modelId="{35A2545B-EFA5-4DC4-B0E5-BF1CAC60F052}" srcId="{C06528DD-1CD8-427E-A880-95D5409A445A}" destId="{287F9ADC-83F9-4D41-A666-2CE6FA40A5C2}" srcOrd="0" destOrd="0" parTransId="{9109D1DF-5FEC-4D43-B670-D87A3371750E}" sibTransId="{1D5E8BAC-852F-46B3-A1D2-85036518EA7A}"/>
    <dgm:cxn modelId="{B100A75D-A1BD-45FD-BD2D-48AE16118542}" srcId="{C06528DD-1CD8-427E-A880-95D5409A445A}" destId="{1A2DBFC5-BA00-4CC4-8C0B-726C68FC2BB9}" srcOrd="1" destOrd="0" parTransId="{6FB9D2BD-9AEE-42E7-B879-D07B5137E082}" sibTransId="{501DAEBE-BC1F-4B54-A4D1-68496F58424A}"/>
    <dgm:cxn modelId="{02F33261-0851-41DD-B5E8-DA9B7B9ED707}" srcId="{1A2DBFC5-BA00-4CC4-8C0B-726C68FC2BB9}" destId="{9D8F2881-AF9A-4336-B7B1-6A52F942E378}" srcOrd="2" destOrd="0" parTransId="{D00E285D-1065-41F5-A26A-99F7A3F6DD24}" sibTransId="{0B907267-8C96-4F46-BB53-11B8B93EE69D}"/>
    <dgm:cxn modelId="{77275264-6E89-DB47-9901-8F80E007668C}" type="presOf" srcId="{80F39872-441F-4F29-9BC8-61975972677F}" destId="{0F4985A3-D254-9144-BE57-B5175283FD60}" srcOrd="0" destOrd="0" presId="urn:microsoft.com/office/officeart/2005/8/layout/vList5"/>
    <dgm:cxn modelId="{CF0A2A6D-5D69-2A4F-BA57-2E29191799D4}" type="presOf" srcId="{E8A0EC97-2A33-4226-A77E-6AB5977F3131}" destId="{0F4985A3-D254-9144-BE57-B5175283FD60}" srcOrd="0" destOrd="1" presId="urn:microsoft.com/office/officeart/2005/8/layout/vList5"/>
    <dgm:cxn modelId="{62DE5970-B6B1-47A7-B069-439AA114FF26}" srcId="{1A2DBFC5-BA00-4CC4-8C0B-726C68FC2BB9}" destId="{80F39872-441F-4F29-9BC8-61975972677F}" srcOrd="0" destOrd="0" parTransId="{4FA6B249-1D16-4D72-8AE2-C128F2608E51}" sibTransId="{EF636367-8246-4F3F-B993-B6E685D5C240}"/>
    <dgm:cxn modelId="{5CB9FB75-F173-AA41-BAA5-231DEB0F1280}" type="presOf" srcId="{4FBCC568-8285-407E-9CE5-72D5808652AD}" destId="{3E922F1B-CFB8-BA46-959C-D343B62F9780}" srcOrd="0" destOrd="3" presId="urn:microsoft.com/office/officeart/2005/8/layout/vList5"/>
    <dgm:cxn modelId="{2C603281-51CD-4687-812C-1544FDD637CD}" srcId="{287F9ADC-83F9-4D41-A666-2CE6FA40A5C2}" destId="{72828694-FD49-437F-B444-2C649890AA1D}" srcOrd="0" destOrd="0" parTransId="{81C0BB72-3983-4F9C-A746-E125FA11F3DE}" sibTransId="{96A359B0-450E-42DA-AE32-A0CE39365C8D}"/>
    <dgm:cxn modelId="{8ECBBBA1-1FAA-4F6A-B44C-D45E30F8D73B}" srcId="{287F9ADC-83F9-4D41-A666-2CE6FA40A5C2}" destId="{EE75E579-A266-4813-BFE4-4B1C448D52C6}" srcOrd="2" destOrd="0" parTransId="{E53CA325-40D4-468D-8778-C8C2676BFC81}" sibTransId="{FABA304C-AECC-44A5-A267-A6F5D865293C}"/>
    <dgm:cxn modelId="{E4D05FBE-E32D-4DBF-9E14-AF59CC850A98}" srcId="{287F9ADC-83F9-4D41-A666-2CE6FA40A5C2}" destId="{F7801A8A-464C-4CB5-BE02-3DD329FE3014}" srcOrd="1" destOrd="0" parTransId="{4F6BB9E4-D445-4639-8F5F-20858DC8FCD8}" sibTransId="{9DF7B008-0BFA-4AF4-BA2F-B40182C73F4D}"/>
    <dgm:cxn modelId="{AF7DB5C2-D4A0-0D41-BE2B-92330E3DE155}" type="presOf" srcId="{1A2DBFC5-BA00-4CC4-8C0B-726C68FC2BB9}" destId="{35CCA053-D355-E642-8324-F532DDF5D338}" srcOrd="0" destOrd="0" presId="urn:microsoft.com/office/officeart/2005/8/layout/vList5"/>
    <dgm:cxn modelId="{536F89DE-73A1-CE48-8932-8CB74B2DB70E}" type="presOf" srcId="{F7801A8A-464C-4CB5-BE02-3DD329FE3014}" destId="{3E922F1B-CFB8-BA46-959C-D343B62F9780}" srcOrd="0" destOrd="1" presId="urn:microsoft.com/office/officeart/2005/8/layout/vList5"/>
    <dgm:cxn modelId="{2F43E9E9-0E6A-9941-97FB-7DF6912EEEC7}" type="presOf" srcId="{9D8F2881-AF9A-4336-B7B1-6A52F942E378}" destId="{0F4985A3-D254-9144-BE57-B5175283FD60}" srcOrd="0" destOrd="2" presId="urn:microsoft.com/office/officeart/2005/8/layout/vList5"/>
    <dgm:cxn modelId="{6876FFA5-D35B-774E-8DB1-988EEAF9370F}" type="presParOf" srcId="{C7C1D514-A369-2F41-9F7C-F0096FE5EDA4}" destId="{B35FC126-8E74-A94B-9CBA-B885ED72A0DB}" srcOrd="0" destOrd="0" presId="urn:microsoft.com/office/officeart/2005/8/layout/vList5"/>
    <dgm:cxn modelId="{8D62EB26-FBDE-464D-BE57-9DC2095119B7}" type="presParOf" srcId="{B35FC126-8E74-A94B-9CBA-B885ED72A0DB}" destId="{DF0F086E-AF44-CE43-9CEC-1065121AE020}" srcOrd="0" destOrd="0" presId="urn:microsoft.com/office/officeart/2005/8/layout/vList5"/>
    <dgm:cxn modelId="{23A4FE71-3306-0841-97AA-BF1DD10BC6EB}" type="presParOf" srcId="{B35FC126-8E74-A94B-9CBA-B885ED72A0DB}" destId="{3E922F1B-CFB8-BA46-959C-D343B62F9780}" srcOrd="1" destOrd="0" presId="urn:microsoft.com/office/officeart/2005/8/layout/vList5"/>
    <dgm:cxn modelId="{70BC70FD-395C-E44F-B323-93A2ADDFE589}" type="presParOf" srcId="{C7C1D514-A369-2F41-9F7C-F0096FE5EDA4}" destId="{2A532E28-E161-8545-9481-2BEE684A3825}" srcOrd="1" destOrd="0" presId="urn:microsoft.com/office/officeart/2005/8/layout/vList5"/>
    <dgm:cxn modelId="{DE838520-13E2-3E42-9257-DAFA9878913E}" type="presParOf" srcId="{C7C1D514-A369-2F41-9F7C-F0096FE5EDA4}" destId="{EEB77224-3DB9-D144-BC1D-8F52279E1FEA}" srcOrd="2" destOrd="0" presId="urn:microsoft.com/office/officeart/2005/8/layout/vList5"/>
    <dgm:cxn modelId="{81B5B848-31FB-D74E-A74E-73F7ABE8671D}" type="presParOf" srcId="{EEB77224-3DB9-D144-BC1D-8F52279E1FEA}" destId="{35CCA053-D355-E642-8324-F532DDF5D338}" srcOrd="0" destOrd="0" presId="urn:microsoft.com/office/officeart/2005/8/layout/vList5"/>
    <dgm:cxn modelId="{9B66FEF5-8CCB-2C45-9FC8-DA1EC5E1C649}" type="presParOf" srcId="{EEB77224-3DB9-D144-BC1D-8F52279E1FEA}" destId="{0F4985A3-D254-9144-BE57-B5175283FD6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803869-5A97-644E-80AB-C32134943A67}" type="doc">
      <dgm:prSet loTypeId="urn:microsoft.com/office/officeart/2008/layout/BubblePictureList" loCatId="" qsTypeId="urn:microsoft.com/office/officeart/2005/8/quickstyle/simple1" qsCatId="simple" csTypeId="urn:microsoft.com/office/officeart/2005/8/colors/accent1_2" csCatId="accent1" phldr="1"/>
      <dgm:spPr/>
      <dgm:t>
        <a:bodyPr/>
        <a:lstStyle/>
        <a:p>
          <a:endParaRPr lang="es-ES"/>
        </a:p>
      </dgm:t>
    </dgm:pt>
    <dgm:pt modelId="{7F00A9EC-CD44-134D-8A64-358D948782CE}">
      <dgm:prSet phldrT="[Texto]"/>
      <dgm:spPr/>
      <dgm:t>
        <a:bodyPr/>
        <a:lstStyle/>
        <a:p>
          <a:r>
            <a:rPr lang="es-ES" dirty="0"/>
            <a:t>Cardiogénico</a:t>
          </a:r>
        </a:p>
      </dgm:t>
    </dgm:pt>
    <dgm:pt modelId="{94A367C9-B33B-434A-8658-AFC887AFFA21}" type="parTrans" cxnId="{9D71EE96-EF51-A04C-A3E7-A8413CCBC004}">
      <dgm:prSet/>
      <dgm:spPr/>
      <dgm:t>
        <a:bodyPr/>
        <a:lstStyle/>
        <a:p>
          <a:endParaRPr lang="es-ES"/>
        </a:p>
      </dgm:t>
    </dgm:pt>
    <dgm:pt modelId="{4D156DB8-EE32-E342-9DD4-51C5372FBFEB}" type="sibTrans" cxnId="{9D71EE96-EF51-A04C-A3E7-A8413CCBC004}">
      <dgm:prSet/>
      <dgm:spPr/>
      <dgm:t>
        <a:bodyPr/>
        <a:lstStyle/>
        <a:p>
          <a:endParaRPr lang="es-ES"/>
        </a:p>
      </dgm:t>
    </dgm:pt>
    <dgm:pt modelId="{9F21367F-99AA-C847-8475-02EB2190140C}">
      <dgm:prSet phldrT="[Texto]"/>
      <dgm:spPr/>
      <dgm:t>
        <a:bodyPr/>
        <a:lstStyle/>
        <a:p>
          <a:r>
            <a:rPr lang="es-ES" dirty="0"/>
            <a:t>Asociado a inflamación sistémica</a:t>
          </a:r>
        </a:p>
      </dgm:t>
    </dgm:pt>
    <dgm:pt modelId="{5DD6C174-5CF5-604C-833B-5431A87B5E6E}" type="parTrans" cxnId="{4E45FB5E-891D-B648-A5BE-CD25A3A66FB3}">
      <dgm:prSet/>
      <dgm:spPr/>
      <dgm:t>
        <a:bodyPr/>
        <a:lstStyle/>
        <a:p>
          <a:endParaRPr lang="es-ES"/>
        </a:p>
      </dgm:t>
    </dgm:pt>
    <dgm:pt modelId="{CECA848D-1120-D64F-95C5-56969BFF46B5}" type="sibTrans" cxnId="{4E45FB5E-891D-B648-A5BE-CD25A3A66FB3}">
      <dgm:prSet/>
      <dgm:spPr/>
      <dgm:t>
        <a:bodyPr/>
        <a:lstStyle/>
        <a:p>
          <a:endParaRPr lang="es-ES"/>
        </a:p>
      </dgm:t>
    </dgm:pt>
    <dgm:pt modelId="{57F40637-B7E6-FF4C-A926-92915C3D5AFE}">
      <dgm:prSet phldrT="[Texto]"/>
      <dgm:spPr/>
      <dgm:t>
        <a:bodyPr/>
        <a:lstStyle/>
        <a:p>
          <a:r>
            <a:rPr lang="es-ES" dirty="0"/>
            <a:t>Hipovolémico</a:t>
          </a:r>
        </a:p>
      </dgm:t>
    </dgm:pt>
    <dgm:pt modelId="{B0756B37-FEA3-B748-B6DE-AC4A724E8E4C}" type="parTrans" cxnId="{7B6FD081-F999-984F-BE72-443629346545}">
      <dgm:prSet/>
      <dgm:spPr/>
      <dgm:t>
        <a:bodyPr/>
        <a:lstStyle/>
        <a:p>
          <a:endParaRPr lang="es-ES"/>
        </a:p>
      </dgm:t>
    </dgm:pt>
    <dgm:pt modelId="{0DDC5B96-91D8-C349-9334-B0BE4991148E}" type="sibTrans" cxnId="{7B6FD081-F999-984F-BE72-443629346545}">
      <dgm:prSet/>
      <dgm:spPr/>
      <dgm:t>
        <a:bodyPr/>
        <a:lstStyle/>
        <a:p>
          <a:endParaRPr lang="es-ES"/>
        </a:p>
      </dgm:t>
    </dgm:pt>
    <dgm:pt modelId="{3CAD656F-3CD8-7544-9428-DC659F4F53AC}" type="pres">
      <dgm:prSet presAssocID="{5C803869-5A97-644E-80AB-C32134943A67}" presName="Name0" presStyleCnt="0">
        <dgm:presLayoutVars>
          <dgm:chMax val="8"/>
          <dgm:chPref val="8"/>
          <dgm:dir/>
        </dgm:presLayoutVars>
      </dgm:prSet>
      <dgm:spPr/>
    </dgm:pt>
    <dgm:pt modelId="{47FD05FC-845D-E840-B362-F7EE4C8BFDFF}" type="pres">
      <dgm:prSet presAssocID="{7F00A9EC-CD44-134D-8A64-358D948782CE}" presName="parent_text_1" presStyleLbl="revTx" presStyleIdx="0" presStyleCnt="3">
        <dgm:presLayoutVars>
          <dgm:chMax val="0"/>
          <dgm:chPref val="0"/>
          <dgm:bulletEnabled val="1"/>
        </dgm:presLayoutVars>
      </dgm:prSet>
      <dgm:spPr/>
    </dgm:pt>
    <dgm:pt modelId="{D7E889D3-FB58-294F-B4E0-211F59D3B33B}" type="pres">
      <dgm:prSet presAssocID="{7F00A9EC-CD44-134D-8A64-358D948782CE}" presName="image_accent_1" presStyleCnt="0"/>
      <dgm:spPr/>
    </dgm:pt>
    <dgm:pt modelId="{5EA204D5-E414-A249-B1C5-4FE8FF955F6E}" type="pres">
      <dgm:prSet presAssocID="{7F00A9EC-CD44-134D-8A64-358D948782CE}" presName="imageAccentRepeatNode" presStyleLbl="alignNode1" presStyleIdx="0" presStyleCnt="6"/>
      <dgm:spPr/>
    </dgm:pt>
    <dgm:pt modelId="{01F0BA05-19CC-6548-B6CD-852E83C70E4C}" type="pres">
      <dgm:prSet presAssocID="{7F00A9EC-CD44-134D-8A64-358D948782CE}" presName="accent_1" presStyleLbl="alignNode1" presStyleIdx="1" presStyleCnt="6"/>
      <dgm:spPr/>
    </dgm:pt>
    <dgm:pt modelId="{8A5D0B5D-C93D-7841-87F0-F2835471DAA9}" type="pres">
      <dgm:prSet presAssocID="{4D156DB8-EE32-E342-9DD4-51C5372FBFEB}" presName="image_1" presStyleCnt="0"/>
      <dgm:spPr/>
    </dgm:pt>
    <dgm:pt modelId="{71E7762D-5CCE-2A40-8A3A-0FC76EFF4926}" type="pres">
      <dgm:prSet presAssocID="{4D156DB8-EE32-E342-9DD4-51C5372FBFEB}" presName="imageRepeatNode" presStyleLbl="fgImgPlace1" presStyleIdx="0" presStyleCnt="3"/>
      <dgm:spPr/>
    </dgm:pt>
    <dgm:pt modelId="{820DB88A-B7C0-A44F-8DFB-6E4B52A4C971}" type="pres">
      <dgm:prSet presAssocID="{9F21367F-99AA-C847-8475-02EB2190140C}" presName="parent_text_2" presStyleLbl="revTx" presStyleIdx="1" presStyleCnt="3">
        <dgm:presLayoutVars>
          <dgm:chMax val="0"/>
          <dgm:chPref val="0"/>
          <dgm:bulletEnabled val="1"/>
        </dgm:presLayoutVars>
      </dgm:prSet>
      <dgm:spPr/>
    </dgm:pt>
    <dgm:pt modelId="{2361F0E1-927D-6C43-BB6A-C2DFDAF5CDB6}" type="pres">
      <dgm:prSet presAssocID="{9F21367F-99AA-C847-8475-02EB2190140C}" presName="image_accent_2" presStyleCnt="0"/>
      <dgm:spPr/>
    </dgm:pt>
    <dgm:pt modelId="{B698F275-B2CD-5F4D-AE9B-CE72228D8B7B}" type="pres">
      <dgm:prSet presAssocID="{9F21367F-99AA-C847-8475-02EB2190140C}" presName="imageAccentRepeatNode" presStyleLbl="alignNode1" presStyleIdx="2" presStyleCnt="6"/>
      <dgm:spPr/>
    </dgm:pt>
    <dgm:pt modelId="{71285C5A-A4D6-FB4B-986B-BA820CFCF939}" type="pres">
      <dgm:prSet presAssocID="{CECA848D-1120-D64F-95C5-56969BFF46B5}" presName="image_2" presStyleCnt="0"/>
      <dgm:spPr/>
    </dgm:pt>
    <dgm:pt modelId="{B01B9F8E-DCB6-564C-95B8-7858C54838D8}" type="pres">
      <dgm:prSet presAssocID="{CECA848D-1120-D64F-95C5-56969BFF46B5}" presName="imageRepeatNode" presStyleLbl="fgImgPlace1" presStyleIdx="1" presStyleCnt="3"/>
      <dgm:spPr/>
    </dgm:pt>
    <dgm:pt modelId="{ACFF76EF-802D-6D4F-B963-1CCF4F26DF3D}" type="pres">
      <dgm:prSet presAssocID="{57F40637-B7E6-FF4C-A926-92915C3D5AFE}" presName="image_accent_3" presStyleCnt="0"/>
      <dgm:spPr/>
    </dgm:pt>
    <dgm:pt modelId="{48EE2572-C8AC-2C47-9B2F-DADFD14D1377}" type="pres">
      <dgm:prSet presAssocID="{57F40637-B7E6-FF4C-A926-92915C3D5AFE}" presName="imageAccentRepeatNode" presStyleLbl="alignNode1" presStyleIdx="3" presStyleCnt="6"/>
      <dgm:spPr/>
    </dgm:pt>
    <dgm:pt modelId="{1E5D47C8-C43F-D143-9D2D-E69A459B458D}" type="pres">
      <dgm:prSet presAssocID="{57F40637-B7E6-FF4C-A926-92915C3D5AFE}" presName="parent_text_3" presStyleLbl="revTx" presStyleIdx="2" presStyleCnt="3">
        <dgm:presLayoutVars>
          <dgm:chMax val="0"/>
          <dgm:chPref val="0"/>
          <dgm:bulletEnabled val="1"/>
        </dgm:presLayoutVars>
      </dgm:prSet>
      <dgm:spPr/>
    </dgm:pt>
    <dgm:pt modelId="{8BC99E93-51C6-9344-BEF5-04E7B3E62341}" type="pres">
      <dgm:prSet presAssocID="{57F40637-B7E6-FF4C-A926-92915C3D5AFE}" presName="accent_2" presStyleLbl="alignNode1" presStyleIdx="4" presStyleCnt="6"/>
      <dgm:spPr/>
    </dgm:pt>
    <dgm:pt modelId="{D3D9ABAF-FDDC-314D-B463-E0D480BD3342}" type="pres">
      <dgm:prSet presAssocID="{57F40637-B7E6-FF4C-A926-92915C3D5AFE}" presName="accent_3" presStyleLbl="alignNode1" presStyleIdx="5" presStyleCnt="6"/>
      <dgm:spPr/>
    </dgm:pt>
    <dgm:pt modelId="{5D1892E7-F0DC-2549-A32C-A1D3E1B7C65D}" type="pres">
      <dgm:prSet presAssocID="{0DDC5B96-91D8-C349-9334-B0BE4991148E}" presName="image_3" presStyleCnt="0"/>
      <dgm:spPr/>
    </dgm:pt>
    <dgm:pt modelId="{73E5687F-3531-B242-8C61-D835452DF488}" type="pres">
      <dgm:prSet presAssocID="{0DDC5B96-91D8-C349-9334-B0BE4991148E}" presName="imageRepeatNode" presStyleLbl="fgImgPlace1" presStyleIdx="2" presStyleCnt="3"/>
      <dgm:spPr/>
    </dgm:pt>
  </dgm:ptLst>
  <dgm:cxnLst>
    <dgm:cxn modelId="{F31BD51B-F0FF-6543-84E4-A70ADD6267A1}" type="presOf" srcId="{4D156DB8-EE32-E342-9DD4-51C5372FBFEB}" destId="{71E7762D-5CCE-2A40-8A3A-0FC76EFF4926}" srcOrd="0" destOrd="0" presId="urn:microsoft.com/office/officeart/2008/layout/BubblePictureList"/>
    <dgm:cxn modelId="{B2558F43-901F-1347-9F91-A79D58DDA08A}" type="presOf" srcId="{7F00A9EC-CD44-134D-8A64-358D948782CE}" destId="{47FD05FC-845D-E840-B362-F7EE4C8BFDFF}" srcOrd="0" destOrd="0" presId="urn:microsoft.com/office/officeart/2008/layout/BubblePictureList"/>
    <dgm:cxn modelId="{DBB3F759-5291-7544-9610-BE25036C057F}" type="presOf" srcId="{9F21367F-99AA-C847-8475-02EB2190140C}" destId="{820DB88A-B7C0-A44F-8DFB-6E4B52A4C971}" srcOrd="0" destOrd="0" presId="urn:microsoft.com/office/officeart/2008/layout/BubblePictureList"/>
    <dgm:cxn modelId="{4E45FB5E-891D-B648-A5BE-CD25A3A66FB3}" srcId="{5C803869-5A97-644E-80AB-C32134943A67}" destId="{9F21367F-99AA-C847-8475-02EB2190140C}" srcOrd="1" destOrd="0" parTransId="{5DD6C174-5CF5-604C-833B-5431A87B5E6E}" sibTransId="{CECA848D-1120-D64F-95C5-56969BFF46B5}"/>
    <dgm:cxn modelId="{F5AD6369-2615-1649-ABEA-F0E31E5BF35D}" type="presOf" srcId="{5C803869-5A97-644E-80AB-C32134943A67}" destId="{3CAD656F-3CD8-7544-9428-DC659F4F53AC}" srcOrd="0" destOrd="0" presId="urn:microsoft.com/office/officeart/2008/layout/BubblePictureList"/>
    <dgm:cxn modelId="{7B6FD081-F999-984F-BE72-443629346545}" srcId="{5C803869-5A97-644E-80AB-C32134943A67}" destId="{57F40637-B7E6-FF4C-A926-92915C3D5AFE}" srcOrd="2" destOrd="0" parTransId="{B0756B37-FEA3-B748-B6DE-AC4A724E8E4C}" sibTransId="{0DDC5B96-91D8-C349-9334-B0BE4991148E}"/>
    <dgm:cxn modelId="{9D71EE96-EF51-A04C-A3E7-A8413CCBC004}" srcId="{5C803869-5A97-644E-80AB-C32134943A67}" destId="{7F00A9EC-CD44-134D-8A64-358D948782CE}" srcOrd="0" destOrd="0" parTransId="{94A367C9-B33B-434A-8658-AFC887AFFA21}" sibTransId="{4D156DB8-EE32-E342-9DD4-51C5372FBFEB}"/>
    <dgm:cxn modelId="{89F1D39D-0AC7-164F-B8A6-A53D70E80CCF}" type="presOf" srcId="{57F40637-B7E6-FF4C-A926-92915C3D5AFE}" destId="{1E5D47C8-C43F-D143-9D2D-E69A459B458D}" srcOrd="0" destOrd="0" presId="urn:microsoft.com/office/officeart/2008/layout/BubblePictureList"/>
    <dgm:cxn modelId="{380293A6-9713-1847-BF1A-8F58A9882DAA}" type="presOf" srcId="{CECA848D-1120-D64F-95C5-56969BFF46B5}" destId="{B01B9F8E-DCB6-564C-95B8-7858C54838D8}" srcOrd="0" destOrd="0" presId="urn:microsoft.com/office/officeart/2008/layout/BubblePictureList"/>
    <dgm:cxn modelId="{3D00A7C8-8EBD-9B4A-8CCB-82CF1B6CFCBD}" type="presOf" srcId="{0DDC5B96-91D8-C349-9334-B0BE4991148E}" destId="{73E5687F-3531-B242-8C61-D835452DF488}" srcOrd="0" destOrd="0" presId="urn:microsoft.com/office/officeart/2008/layout/BubblePictureList"/>
    <dgm:cxn modelId="{DC9FAE22-16F5-9045-B3F7-0B22887AEBF3}" type="presParOf" srcId="{3CAD656F-3CD8-7544-9428-DC659F4F53AC}" destId="{47FD05FC-845D-E840-B362-F7EE4C8BFDFF}" srcOrd="0" destOrd="0" presId="urn:microsoft.com/office/officeart/2008/layout/BubblePictureList"/>
    <dgm:cxn modelId="{959B08B4-922E-EC4C-96F1-C1C770DDDCC0}" type="presParOf" srcId="{3CAD656F-3CD8-7544-9428-DC659F4F53AC}" destId="{D7E889D3-FB58-294F-B4E0-211F59D3B33B}" srcOrd="1" destOrd="0" presId="urn:microsoft.com/office/officeart/2008/layout/BubblePictureList"/>
    <dgm:cxn modelId="{5872097E-E04B-2144-98E4-1CFAF75E2647}" type="presParOf" srcId="{D7E889D3-FB58-294F-B4E0-211F59D3B33B}" destId="{5EA204D5-E414-A249-B1C5-4FE8FF955F6E}" srcOrd="0" destOrd="0" presId="urn:microsoft.com/office/officeart/2008/layout/BubblePictureList"/>
    <dgm:cxn modelId="{371767BF-0982-6644-B2FB-56022F497F83}" type="presParOf" srcId="{3CAD656F-3CD8-7544-9428-DC659F4F53AC}" destId="{01F0BA05-19CC-6548-B6CD-852E83C70E4C}" srcOrd="2" destOrd="0" presId="urn:microsoft.com/office/officeart/2008/layout/BubblePictureList"/>
    <dgm:cxn modelId="{F5D79AF7-3E2B-D141-8F45-0CBAD49F98B2}" type="presParOf" srcId="{3CAD656F-3CD8-7544-9428-DC659F4F53AC}" destId="{8A5D0B5D-C93D-7841-87F0-F2835471DAA9}" srcOrd="3" destOrd="0" presId="urn:microsoft.com/office/officeart/2008/layout/BubblePictureList"/>
    <dgm:cxn modelId="{B34C12A0-FE70-CD43-95F5-382DE9759CCE}" type="presParOf" srcId="{8A5D0B5D-C93D-7841-87F0-F2835471DAA9}" destId="{71E7762D-5CCE-2A40-8A3A-0FC76EFF4926}" srcOrd="0" destOrd="0" presId="urn:microsoft.com/office/officeart/2008/layout/BubblePictureList"/>
    <dgm:cxn modelId="{6BAABA79-468F-9C47-9D9F-4F95EDF602CB}" type="presParOf" srcId="{3CAD656F-3CD8-7544-9428-DC659F4F53AC}" destId="{820DB88A-B7C0-A44F-8DFB-6E4B52A4C971}" srcOrd="4" destOrd="0" presId="urn:microsoft.com/office/officeart/2008/layout/BubblePictureList"/>
    <dgm:cxn modelId="{A03B4D4A-A2CF-B74A-895A-80E101913103}" type="presParOf" srcId="{3CAD656F-3CD8-7544-9428-DC659F4F53AC}" destId="{2361F0E1-927D-6C43-BB6A-C2DFDAF5CDB6}" srcOrd="5" destOrd="0" presId="urn:microsoft.com/office/officeart/2008/layout/BubblePictureList"/>
    <dgm:cxn modelId="{24C34C8A-1EE7-E844-8932-D3B732611603}" type="presParOf" srcId="{2361F0E1-927D-6C43-BB6A-C2DFDAF5CDB6}" destId="{B698F275-B2CD-5F4D-AE9B-CE72228D8B7B}" srcOrd="0" destOrd="0" presId="urn:microsoft.com/office/officeart/2008/layout/BubblePictureList"/>
    <dgm:cxn modelId="{A74BA7F8-314F-BC40-A288-1C8A683B9E2C}" type="presParOf" srcId="{3CAD656F-3CD8-7544-9428-DC659F4F53AC}" destId="{71285C5A-A4D6-FB4B-986B-BA820CFCF939}" srcOrd="6" destOrd="0" presId="urn:microsoft.com/office/officeart/2008/layout/BubblePictureList"/>
    <dgm:cxn modelId="{21DE74F9-3B67-3746-9B27-A2A12F763727}" type="presParOf" srcId="{71285C5A-A4D6-FB4B-986B-BA820CFCF939}" destId="{B01B9F8E-DCB6-564C-95B8-7858C54838D8}" srcOrd="0" destOrd="0" presId="urn:microsoft.com/office/officeart/2008/layout/BubblePictureList"/>
    <dgm:cxn modelId="{EB787CD5-5AF8-194D-8DAA-EEFE259F379F}" type="presParOf" srcId="{3CAD656F-3CD8-7544-9428-DC659F4F53AC}" destId="{ACFF76EF-802D-6D4F-B963-1CCF4F26DF3D}" srcOrd="7" destOrd="0" presId="urn:microsoft.com/office/officeart/2008/layout/BubblePictureList"/>
    <dgm:cxn modelId="{43BCE8B1-B3B0-3343-8041-3F0ED9CFF0CE}" type="presParOf" srcId="{ACFF76EF-802D-6D4F-B963-1CCF4F26DF3D}" destId="{48EE2572-C8AC-2C47-9B2F-DADFD14D1377}" srcOrd="0" destOrd="0" presId="urn:microsoft.com/office/officeart/2008/layout/BubblePictureList"/>
    <dgm:cxn modelId="{D0CC80EC-1D11-AF46-9EEE-DF830FF9B55C}" type="presParOf" srcId="{3CAD656F-3CD8-7544-9428-DC659F4F53AC}" destId="{1E5D47C8-C43F-D143-9D2D-E69A459B458D}" srcOrd="8" destOrd="0" presId="urn:microsoft.com/office/officeart/2008/layout/BubblePictureList"/>
    <dgm:cxn modelId="{364BB631-CEEE-464C-AA87-28D97F389564}" type="presParOf" srcId="{3CAD656F-3CD8-7544-9428-DC659F4F53AC}" destId="{8BC99E93-51C6-9344-BEF5-04E7B3E62341}" srcOrd="9" destOrd="0" presId="urn:microsoft.com/office/officeart/2008/layout/BubblePictureList"/>
    <dgm:cxn modelId="{24A2D43B-09E1-0E44-9771-4CDD11DC0DCF}" type="presParOf" srcId="{3CAD656F-3CD8-7544-9428-DC659F4F53AC}" destId="{D3D9ABAF-FDDC-314D-B463-E0D480BD3342}" srcOrd="10" destOrd="0" presId="urn:microsoft.com/office/officeart/2008/layout/BubblePictureList"/>
    <dgm:cxn modelId="{E3C0872C-689F-E448-8B87-FD370607D97C}" type="presParOf" srcId="{3CAD656F-3CD8-7544-9428-DC659F4F53AC}" destId="{5D1892E7-F0DC-2549-A32C-A1D3E1B7C65D}" srcOrd="11" destOrd="0" presId="urn:microsoft.com/office/officeart/2008/layout/BubblePictureList"/>
    <dgm:cxn modelId="{DF661425-86E1-B34B-AD87-0399279F4666}" type="presParOf" srcId="{5D1892E7-F0DC-2549-A32C-A1D3E1B7C65D}" destId="{73E5687F-3531-B242-8C61-D835452DF488}"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9CFD8D-D956-4F80-80D0-1B9FAE3D6DF2}"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5E70D87E-07C4-4D7E-8CDB-DB7249F81F87}">
      <dgm:prSet/>
      <dgm:spPr/>
      <dgm:t>
        <a:bodyPr/>
        <a:lstStyle/>
        <a:p>
          <a:r>
            <a:rPr lang="es-CL"/>
            <a:t>ARTERIOESCLEROSIS </a:t>
          </a:r>
          <a:endParaRPr lang="en-US"/>
        </a:p>
      </dgm:t>
    </dgm:pt>
    <dgm:pt modelId="{28758B4A-F66E-4DD4-B3B5-B58E1DC07265}" type="parTrans" cxnId="{22B3DB36-9686-4348-B007-5F9E704E2C64}">
      <dgm:prSet/>
      <dgm:spPr/>
      <dgm:t>
        <a:bodyPr/>
        <a:lstStyle/>
        <a:p>
          <a:endParaRPr lang="en-US"/>
        </a:p>
      </dgm:t>
    </dgm:pt>
    <dgm:pt modelId="{10800ED4-9C66-4A8F-81B7-6943107ACFE0}" type="sibTrans" cxnId="{22B3DB36-9686-4348-B007-5F9E704E2C64}">
      <dgm:prSet/>
      <dgm:spPr/>
      <dgm:t>
        <a:bodyPr/>
        <a:lstStyle/>
        <a:p>
          <a:endParaRPr lang="en-US"/>
        </a:p>
      </dgm:t>
    </dgm:pt>
    <dgm:pt modelId="{3BAB8058-B34E-478D-A223-AA79B7C94BC9}">
      <dgm:prSet/>
      <dgm:spPr/>
      <dgm:t>
        <a:bodyPr/>
        <a:lstStyle/>
        <a:p>
          <a:r>
            <a:rPr lang="es-CL" dirty="0"/>
            <a:t>ARTERIOLOESCLEROSIS</a:t>
          </a:r>
          <a:endParaRPr lang="en-US" dirty="0"/>
        </a:p>
      </dgm:t>
    </dgm:pt>
    <dgm:pt modelId="{58395D03-C5A3-40F5-811E-40869FF7A051}" type="parTrans" cxnId="{AB41DDCE-5F69-4536-8177-B19120BD9AB1}">
      <dgm:prSet/>
      <dgm:spPr/>
      <dgm:t>
        <a:bodyPr/>
        <a:lstStyle/>
        <a:p>
          <a:endParaRPr lang="en-US"/>
        </a:p>
      </dgm:t>
    </dgm:pt>
    <dgm:pt modelId="{D6D0C94B-2FCE-4656-B7D6-2CD5D94DC63F}" type="sibTrans" cxnId="{AB41DDCE-5F69-4536-8177-B19120BD9AB1}">
      <dgm:prSet/>
      <dgm:spPr/>
      <dgm:t>
        <a:bodyPr/>
        <a:lstStyle/>
        <a:p>
          <a:endParaRPr lang="en-US"/>
        </a:p>
      </dgm:t>
    </dgm:pt>
    <dgm:pt modelId="{ED4226A2-C345-4F20-BAAB-5CC1609E9059}">
      <dgm:prSet/>
      <dgm:spPr/>
      <dgm:t>
        <a:bodyPr/>
        <a:lstStyle/>
        <a:p>
          <a:r>
            <a:rPr lang="es-CL"/>
            <a:t>CALCIFICACIÓN DE LA MEDIA ARTERIAL</a:t>
          </a:r>
          <a:endParaRPr lang="en-US"/>
        </a:p>
      </dgm:t>
    </dgm:pt>
    <dgm:pt modelId="{28D9CF5C-0EB0-4EF5-909B-DEB720B66358}" type="parTrans" cxnId="{6F1FAC41-EFE8-4E99-936C-6D1B08AF9A10}">
      <dgm:prSet/>
      <dgm:spPr/>
      <dgm:t>
        <a:bodyPr/>
        <a:lstStyle/>
        <a:p>
          <a:endParaRPr lang="en-US"/>
        </a:p>
      </dgm:t>
    </dgm:pt>
    <dgm:pt modelId="{97BDBEC5-846A-498C-AC7F-3F364149053A}" type="sibTrans" cxnId="{6F1FAC41-EFE8-4E99-936C-6D1B08AF9A10}">
      <dgm:prSet/>
      <dgm:spPr/>
      <dgm:t>
        <a:bodyPr/>
        <a:lstStyle/>
        <a:p>
          <a:endParaRPr lang="en-US"/>
        </a:p>
      </dgm:t>
    </dgm:pt>
    <dgm:pt modelId="{82121B5D-52F6-4BE2-AC60-E9027BF8B96F}">
      <dgm:prSet/>
      <dgm:spPr/>
      <dgm:t>
        <a:bodyPr/>
        <a:lstStyle/>
        <a:p>
          <a:r>
            <a:rPr lang="es-CL" dirty="0"/>
            <a:t>ATEROESCLEROSIS</a:t>
          </a:r>
          <a:endParaRPr lang="en-US" dirty="0"/>
        </a:p>
      </dgm:t>
    </dgm:pt>
    <dgm:pt modelId="{42936AE9-3326-4F43-BE38-C87E26F81DC8}" type="parTrans" cxnId="{C75CE177-0674-47EB-BE4D-947E1392EBF0}">
      <dgm:prSet/>
      <dgm:spPr/>
      <dgm:t>
        <a:bodyPr/>
        <a:lstStyle/>
        <a:p>
          <a:endParaRPr lang="en-US"/>
        </a:p>
      </dgm:t>
    </dgm:pt>
    <dgm:pt modelId="{F909FC98-D033-4CD0-A1E3-E0B9BFBDA126}" type="sibTrans" cxnId="{C75CE177-0674-47EB-BE4D-947E1392EBF0}">
      <dgm:prSet/>
      <dgm:spPr/>
      <dgm:t>
        <a:bodyPr/>
        <a:lstStyle/>
        <a:p>
          <a:endParaRPr lang="en-US"/>
        </a:p>
      </dgm:t>
    </dgm:pt>
    <dgm:pt modelId="{38470A94-68D1-45E8-930F-DC30AEDA580E}">
      <dgm:prSet/>
      <dgm:spPr/>
      <dgm:t>
        <a:bodyPr/>
        <a:lstStyle/>
        <a:p>
          <a:r>
            <a:rPr lang="es-CL"/>
            <a:t>ANEURISMAS</a:t>
          </a:r>
          <a:endParaRPr lang="en-US"/>
        </a:p>
      </dgm:t>
    </dgm:pt>
    <dgm:pt modelId="{CBFACD31-B090-45A5-9A8E-EC6DCB8BEAAC}" type="parTrans" cxnId="{F0B8C5B2-19A7-461E-A61B-E0D4552727E5}">
      <dgm:prSet/>
      <dgm:spPr/>
      <dgm:t>
        <a:bodyPr/>
        <a:lstStyle/>
        <a:p>
          <a:endParaRPr lang="en-US"/>
        </a:p>
      </dgm:t>
    </dgm:pt>
    <dgm:pt modelId="{0883B845-5AE3-4CC5-A75E-F76E8AF9C3C1}" type="sibTrans" cxnId="{F0B8C5B2-19A7-461E-A61B-E0D4552727E5}">
      <dgm:prSet/>
      <dgm:spPr/>
      <dgm:t>
        <a:bodyPr/>
        <a:lstStyle/>
        <a:p>
          <a:endParaRPr lang="en-US"/>
        </a:p>
      </dgm:t>
    </dgm:pt>
    <dgm:pt modelId="{03271696-3D7E-4855-B8F8-787A9D759546}">
      <dgm:prSet/>
      <dgm:spPr/>
      <dgm:t>
        <a:bodyPr/>
        <a:lstStyle/>
        <a:p>
          <a:r>
            <a:rPr lang="es-CL"/>
            <a:t>VÁRICES</a:t>
          </a:r>
          <a:endParaRPr lang="en-US"/>
        </a:p>
      </dgm:t>
    </dgm:pt>
    <dgm:pt modelId="{ED86B026-808B-4B82-826B-2B0FA1213A8D}" type="parTrans" cxnId="{938F5FC1-5FB1-4009-9DA0-1667E27A53FD}">
      <dgm:prSet/>
      <dgm:spPr/>
      <dgm:t>
        <a:bodyPr/>
        <a:lstStyle/>
        <a:p>
          <a:endParaRPr lang="en-US"/>
        </a:p>
      </dgm:t>
    </dgm:pt>
    <dgm:pt modelId="{817F0ACC-9FCB-49DD-93FA-BD8235E414C9}" type="sibTrans" cxnId="{938F5FC1-5FB1-4009-9DA0-1667E27A53FD}">
      <dgm:prSet/>
      <dgm:spPr/>
      <dgm:t>
        <a:bodyPr/>
        <a:lstStyle/>
        <a:p>
          <a:endParaRPr lang="en-US"/>
        </a:p>
      </dgm:t>
    </dgm:pt>
    <dgm:pt modelId="{10EFB260-89CD-0944-83E7-3C890168AAFE}" type="pres">
      <dgm:prSet presAssocID="{EF9CFD8D-D956-4F80-80D0-1B9FAE3D6DF2}" presName="linear" presStyleCnt="0">
        <dgm:presLayoutVars>
          <dgm:dir/>
          <dgm:animLvl val="lvl"/>
          <dgm:resizeHandles val="exact"/>
        </dgm:presLayoutVars>
      </dgm:prSet>
      <dgm:spPr/>
    </dgm:pt>
    <dgm:pt modelId="{A898AD44-FD19-C743-AADC-661B566A6736}" type="pres">
      <dgm:prSet presAssocID="{5E70D87E-07C4-4D7E-8CDB-DB7249F81F87}" presName="parentLin" presStyleCnt="0"/>
      <dgm:spPr/>
    </dgm:pt>
    <dgm:pt modelId="{70273F01-8AE9-F041-8EB6-121F6D4CB099}" type="pres">
      <dgm:prSet presAssocID="{5E70D87E-07C4-4D7E-8CDB-DB7249F81F87}" presName="parentLeftMargin" presStyleLbl="node1" presStyleIdx="0" presStyleCnt="3"/>
      <dgm:spPr/>
    </dgm:pt>
    <dgm:pt modelId="{F42F9D31-97E9-884D-B220-49BA255EE66F}" type="pres">
      <dgm:prSet presAssocID="{5E70D87E-07C4-4D7E-8CDB-DB7249F81F87}" presName="parentText" presStyleLbl="node1" presStyleIdx="0" presStyleCnt="3">
        <dgm:presLayoutVars>
          <dgm:chMax val="0"/>
          <dgm:bulletEnabled val="1"/>
        </dgm:presLayoutVars>
      </dgm:prSet>
      <dgm:spPr/>
    </dgm:pt>
    <dgm:pt modelId="{8B59D652-9473-4546-A7ED-CEC8592074D6}" type="pres">
      <dgm:prSet presAssocID="{5E70D87E-07C4-4D7E-8CDB-DB7249F81F87}" presName="negativeSpace" presStyleCnt="0"/>
      <dgm:spPr/>
    </dgm:pt>
    <dgm:pt modelId="{D6C1C164-9F75-F34E-8419-6EB37FB53944}" type="pres">
      <dgm:prSet presAssocID="{5E70D87E-07C4-4D7E-8CDB-DB7249F81F87}" presName="childText" presStyleLbl="conFgAcc1" presStyleIdx="0" presStyleCnt="3">
        <dgm:presLayoutVars>
          <dgm:bulletEnabled val="1"/>
        </dgm:presLayoutVars>
      </dgm:prSet>
      <dgm:spPr/>
    </dgm:pt>
    <dgm:pt modelId="{DB620CED-AFA3-914C-B6AD-A1AF5CE4F147}" type="pres">
      <dgm:prSet presAssocID="{10800ED4-9C66-4A8F-81B7-6943107ACFE0}" presName="spaceBetweenRectangles" presStyleCnt="0"/>
      <dgm:spPr/>
    </dgm:pt>
    <dgm:pt modelId="{0C55D242-3445-6F4C-9918-503FBB4C0360}" type="pres">
      <dgm:prSet presAssocID="{38470A94-68D1-45E8-930F-DC30AEDA580E}" presName="parentLin" presStyleCnt="0"/>
      <dgm:spPr/>
    </dgm:pt>
    <dgm:pt modelId="{0513ECA2-A74A-EA40-AEE9-3409EB6A24E5}" type="pres">
      <dgm:prSet presAssocID="{38470A94-68D1-45E8-930F-DC30AEDA580E}" presName="parentLeftMargin" presStyleLbl="node1" presStyleIdx="0" presStyleCnt="3"/>
      <dgm:spPr/>
    </dgm:pt>
    <dgm:pt modelId="{2DD8CD64-3642-9D49-AA51-5EA39D526111}" type="pres">
      <dgm:prSet presAssocID="{38470A94-68D1-45E8-930F-DC30AEDA580E}" presName="parentText" presStyleLbl="node1" presStyleIdx="1" presStyleCnt="3">
        <dgm:presLayoutVars>
          <dgm:chMax val="0"/>
          <dgm:bulletEnabled val="1"/>
        </dgm:presLayoutVars>
      </dgm:prSet>
      <dgm:spPr/>
    </dgm:pt>
    <dgm:pt modelId="{74A588FF-9FF4-5342-8F6A-07B34953F062}" type="pres">
      <dgm:prSet presAssocID="{38470A94-68D1-45E8-930F-DC30AEDA580E}" presName="negativeSpace" presStyleCnt="0"/>
      <dgm:spPr/>
    </dgm:pt>
    <dgm:pt modelId="{5B653818-B3AB-FB43-AE2D-723822F13047}" type="pres">
      <dgm:prSet presAssocID="{38470A94-68D1-45E8-930F-DC30AEDA580E}" presName="childText" presStyleLbl="conFgAcc1" presStyleIdx="1" presStyleCnt="3">
        <dgm:presLayoutVars>
          <dgm:bulletEnabled val="1"/>
        </dgm:presLayoutVars>
      </dgm:prSet>
      <dgm:spPr/>
    </dgm:pt>
    <dgm:pt modelId="{67065E28-346B-5041-9F3F-978E2928E50C}" type="pres">
      <dgm:prSet presAssocID="{0883B845-5AE3-4CC5-A75E-F76E8AF9C3C1}" presName="spaceBetweenRectangles" presStyleCnt="0"/>
      <dgm:spPr/>
    </dgm:pt>
    <dgm:pt modelId="{A4139536-B7A0-784D-B877-37B491F4F2C9}" type="pres">
      <dgm:prSet presAssocID="{03271696-3D7E-4855-B8F8-787A9D759546}" presName="parentLin" presStyleCnt="0"/>
      <dgm:spPr/>
    </dgm:pt>
    <dgm:pt modelId="{A53360FB-E5CF-574B-995E-DD020A88A120}" type="pres">
      <dgm:prSet presAssocID="{03271696-3D7E-4855-B8F8-787A9D759546}" presName="parentLeftMargin" presStyleLbl="node1" presStyleIdx="1" presStyleCnt="3"/>
      <dgm:spPr/>
    </dgm:pt>
    <dgm:pt modelId="{E0A0C5BE-F5A1-6F43-AA20-C3C58E7F91B1}" type="pres">
      <dgm:prSet presAssocID="{03271696-3D7E-4855-B8F8-787A9D759546}" presName="parentText" presStyleLbl="node1" presStyleIdx="2" presStyleCnt="3">
        <dgm:presLayoutVars>
          <dgm:chMax val="0"/>
          <dgm:bulletEnabled val="1"/>
        </dgm:presLayoutVars>
      </dgm:prSet>
      <dgm:spPr/>
    </dgm:pt>
    <dgm:pt modelId="{48C51694-10E9-BD43-BFF4-A68AEB50404F}" type="pres">
      <dgm:prSet presAssocID="{03271696-3D7E-4855-B8F8-787A9D759546}" presName="negativeSpace" presStyleCnt="0"/>
      <dgm:spPr/>
    </dgm:pt>
    <dgm:pt modelId="{9C8B4107-55D7-034E-8471-9F5DBD66D00C}" type="pres">
      <dgm:prSet presAssocID="{03271696-3D7E-4855-B8F8-787A9D759546}" presName="childText" presStyleLbl="conFgAcc1" presStyleIdx="2" presStyleCnt="3">
        <dgm:presLayoutVars>
          <dgm:bulletEnabled val="1"/>
        </dgm:presLayoutVars>
      </dgm:prSet>
      <dgm:spPr/>
    </dgm:pt>
  </dgm:ptLst>
  <dgm:cxnLst>
    <dgm:cxn modelId="{3CE8D20F-9AA4-6B4E-AAFB-B8F014846808}" type="presOf" srcId="{EF9CFD8D-D956-4F80-80D0-1B9FAE3D6DF2}" destId="{10EFB260-89CD-0944-83E7-3C890168AAFE}" srcOrd="0" destOrd="0" presId="urn:microsoft.com/office/officeart/2005/8/layout/list1"/>
    <dgm:cxn modelId="{89B88B19-B78E-EC49-983A-F50FD0741C20}" type="presOf" srcId="{03271696-3D7E-4855-B8F8-787A9D759546}" destId="{E0A0C5BE-F5A1-6F43-AA20-C3C58E7F91B1}" srcOrd="1" destOrd="0" presId="urn:microsoft.com/office/officeart/2005/8/layout/list1"/>
    <dgm:cxn modelId="{22B3DB36-9686-4348-B007-5F9E704E2C64}" srcId="{EF9CFD8D-D956-4F80-80D0-1B9FAE3D6DF2}" destId="{5E70D87E-07C4-4D7E-8CDB-DB7249F81F87}" srcOrd="0" destOrd="0" parTransId="{28758B4A-F66E-4DD4-B3B5-B58E1DC07265}" sibTransId="{10800ED4-9C66-4A8F-81B7-6943107ACFE0}"/>
    <dgm:cxn modelId="{E69CE739-B695-254F-8CDA-9CEE5F135CE0}" type="presOf" srcId="{03271696-3D7E-4855-B8F8-787A9D759546}" destId="{A53360FB-E5CF-574B-995E-DD020A88A120}" srcOrd="0" destOrd="0" presId="urn:microsoft.com/office/officeart/2005/8/layout/list1"/>
    <dgm:cxn modelId="{6F1FAC41-EFE8-4E99-936C-6D1B08AF9A10}" srcId="{5E70D87E-07C4-4D7E-8CDB-DB7249F81F87}" destId="{ED4226A2-C345-4F20-BAAB-5CC1609E9059}" srcOrd="1" destOrd="0" parTransId="{28D9CF5C-0EB0-4EF5-909B-DEB720B66358}" sibTransId="{97BDBEC5-846A-498C-AC7F-3F364149053A}"/>
    <dgm:cxn modelId="{A0B7C741-B565-A545-B0B6-EC4B3E45472F}" type="presOf" srcId="{5E70D87E-07C4-4D7E-8CDB-DB7249F81F87}" destId="{70273F01-8AE9-F041-8EB6-121F6D4CB099}" srcOrd="0" destOrd="0" presId="urn:microsoft.com/office/officeart/2005/8/layout/list1"/>
    <dgm:cxn modelId="{A68D3A47-7C49-3D4C-A46D-65EDBDDF7EAF}" type="presOf" srcId="{38470A94-68D1-45E8-930F-DC30AEDA580E}" destId="{2DD8CD64-3642-9D49-AA51-5EA39D526111}" srcOrd="1" destOrd="0" presId="urn:microsoft.com/office/officeart/2005/8/layout/list1"/>
    <dgm:cxn modelId="{2FFDAA5A-7205-B743-B342-F61ACECCD3FC}" type="presOf" srcId="{ED4226A2-C345-4F20-BAAB-5CC1609E9059}" destId="{D6C1C164-9F75-F34E-8419-6EB37FB53944}" srcOrd="0" destOrd="1" presId="urn:microsoft.com/office/officeart/2005/8/layout/list1"/>
    <dgm:cxn modelId="{9337986C-E2F9-7B41-A729-1F43B0AB12BF}" type="presOf" srcId="{82121B5D-52F6-4BE2-AC60-E9027BF8B96F}" destId="{D6C1C164-9F75-F34E-8419-6EB37FB53944}" srcOrd="0" destOrd="2" presId="urn:microsoft.com/office/officeart/2005/8/layout/list1"/>
    <dgm:cxn modelId="{C75CE177-0674-47EB-BE4D-947E1392EBF0}" srcId="{5E70D87E-07C4-4D7E-8CDB-DB7249F81F87}" destId="{82121B5D-52F6-4BE2-AC60-E9027BF8B96F}" srcOrd="2" destOrd="0" parTransId="{42936AE9-3326-4F43-BE38-C87E26F81DC8}" sibTransId="{F909FC98-D033-4CD0-A1E3-E0B9BFBDA126}"/>
    <dgm:cxn modelId="{B6698A86-6C72-0D40-8CFF-22C243E61ADC}" type="presOf" srcId="{3BAB8058-B34E-478D-A223-AA79B7C94BC9}" destId="{D6C1C164-9F75-F34E-8419-6EB37FB53944}" srcOrd="0" destOrd="0" presId="urn:microsoft.com/office/officeart/2005/8/layout/list1"/>
    <dgm:cxn modelId="{DE451B8B-69B7-DF43-8B12-9773E62DC98D}" type="presOf" srcId="{5E70D87E-07C4-4D7E-8CDB-DB7249F81F87}" destId="{F42F9D31-97E9-884D-B220-49BA255EE66F}" srcOrd="1" destOrd="0" presId="urn:microsoft.com/office/officeart/2005/8/layout/list1"/>
    <dgm:cxn modelId="{F0B8C5B2-19A7-461E-A61B-E0D4552727E5}" srcId="{EF9CFD8D-D956-4F80-80D0-1B9FAE3D6DF2}" destId="{38470A94-68D1-45E8-930F-DC30AEDA580E}" srcOrd="1" destOrd="0" parTransId="{CBFACD31-B090-45A5-9A8E-EC6DCB8BEAAC}" sibTransId="{0883B845-5AE3-4CC5-A75E-F76E8AF9C3C1}"/>
    <dgm:cxn modelId="{938F5FC1-5FB1-4009-9DA0-1667E27A53FD}" srcId="{EF9CFD8D-D956-4F80-80D0-1B9FAE3D6DF2}" destId="{03271696-3D7E-4855-B8F8-787A9D759546}" srcOrd="2" destOrd="0" parTransId="{ED86B026-808B-4B82-826B-2B0FA1213A8D}" sibTransId="{817F0ACC-9FCB-49DD-93FA-BD8235E414C9}"/>
    <dgm:cxn modelId="{AB41DDCE-5F69-4536-8177-B19120BD9AB1}" srcId="{5E70D87E-07C4-4D7E-8CDB-DB7249F81F87}" destId="{3BAB8058-B34E-478D-A223-AA79B7C94BC9}" srcOrd="0" destOrd="0" parTransId="{58395D03-C5A3-40F5-811E-40869FF7A051}" sibTransId="{D6D0C94B-2FCE-4656-B7D6-2CD5D94DC63F}"/>
    <dgm:cxn modelId="{74656AD6-3BAE-CB42-BE61-BC50B2BEECB8}" type="presOf" srcId="{38470A94-68D1-45E8-930F-DC30AEDA580E}" destId="{0513ECA2-A74A-EA40-AEE9-3409EB6A24E5}" srcOrd="0" destOrd="0" presId="urn:microsoft.com/office/officeart/2005/8/layout/list1"/>
    <dgm:cxn modelId="{0C8813AE-95D7-AA4B-B1EE-F70E0A3DE2FF}" type="presParOf" srcId="{10EFB260-89CD-0944-83E7-3C890168AAFE}" destId="{A898AD44-FD19-C743-AADC-661B566A6736}" srcOrd="0" destOrd="0" presId="urn:microsoft.com/office/officeart/2005/8/layout/list1"/>
    <dgm:cxn modelId="{8DB13C1C-AA60-DA4B-97EF-5DB1E042E07D}" type="presParOf" srcId="{A898AD44-FD19-C743-AADC-661B566A6736}" destId="{70273F01-8AE9-F041-8EB6-121F6D4CB099}" srcOrd="0" destOrd="0" presId="urn:microsoft.com/office/officeart/2005/8/layout/list1"/>
    <dgm:cxn modelId="{E0E0EE3A-5AC7-134D-A973-10241466D483}" type="presParOf" srcId="{A898AD44-FD19-C743-AADC-661B566A6736}" destId="{F42F9D31-97E9-884D-B220-49BA255EE66F}" srcOrd="1" destOrd="0" presId="urn:microsoft.com/office/officeart/2005/8/layout/list1"/>
    <dgm:cxn modelId="{C7A52FA9-9CE7-564A-B6EB-BD27D08DCE1B}" type="presParOf" srcId="{10EFB260-89CD-0944-83E7-3C890168AAFE}" destId="{8B59D652-9473-4546-A7ED-CEC8592074D6}" srcOrd="1" destOrd="0" presId="urn:microsoft.com/office/officeart/2005/8/layout/list1"/>
    <dgm:cxn modelId="{B6ED6ACA-71A1-6D4B-9D5E-9D7791512159}" type="presParOf" srcId="{10EFB260-89CD-0944-83E7-3C890168AAFE}" destId="{D6C1C164-9F75-F34E-8419-6EB37FB53944}" srcOrd="2" destOrd="0" presId="urn:microsoft.com/office/officeart/2005/8/layout/list1"/>
    <dgm:cxn modelId="{57F42D02-1176-A64F-9E49-AD5A187A167E}" type="presParOf" srcId="{10EFB260-89CD-0944-83E7-3C890168AAFE}" destId="{DB620CED-AFA3-914C-B6AD-A1AF5CE4F147}" srcOrd="3" destOrd="0" presId="urn:microsoft.com/office/officeart/2005/8/layout/list1"/>
    <dgm:cxn modelId="{306192BA-BABD-BC4F-B25D-E50523F86577}" type="presParOf" srcId="{10EFB260-89CD-0944-83E7-3C890168AAFE}" destId="{0C55D242-3445-6F4C-9918-503FBB4C0360}" srcOrd="4" destOrd="0" presId="urn:microsoft.com/office/officeart/2005/8/layout/list1"/>
    <dgm:cxn modelId="{CC8CAB83-329B-064F-A959-8D46CD75DF87}" type="presParOf" srcId="{0C55D242-3445-6F4C-9918-503FBB4C0360}" destId="{0513ECA2-A74A-EA40-AEE9-3409EB6A24E5}" srcOrd="0" destOrd="0" presId="urn:microsoft.com/office/officeart/2005/8/layout/list1"/>
    <dgm:cxn modelId="{535F496D-BF34-C840-819C-B86A9DF3A5C8}" type="presParOf" srcId="{0C55D242-3445-6F4C-9918-503FBB4C0360}" destId="{2DD8CD64-3642-9D49-AA51-5EA39D526111}" srcOrd="1" destOrd="0" presId="urn:microsoft.com/office/officeart/2005/8/layout/list1"/>
    <dgm:cxn modelId="{C22FD21C-49B7-6643-AB0D-3962C7CC49C4}" type="presParOf" srcId="{10EFB260-89CD-0944-83E7-3C890168AAFE}" destId="{74A588FF-9FF4-5342-8F6A-07B34953F062}" srcOrd="5" destOrd="0" presId="urn:microsoft.com/office/officeart/2005/8/layout/list1"/>
    <dgm:cxn modelId="{80E68C00-AFA8-2B4C-85FE-FFBC676B3602}" type="presParOf" srcId="{10EFB260-89CD-0944-83E7-3C890168AAFE}" destId="{5B653818-B3AB-FB43-AE2D-723822F13047}" srcOrd="6" destOrd="0" presId="urn:microsoft.com/office/officeart/2005/8/layout/list1"/>
    <dgm:cxn modelId="{165D26D8-2213-EC47-8423-F8F02141695D}" type="presParOf" srcId="{10EFB260-89CD-0944-83E7-3C890168AAFE}" destId="{67065E28-346B-5041-9F3F-978E2928E50C}" srcOrd="7" destOrd="0" presId="urn:microsoft.com/office/officeart/2005/8/layout/list1"/>
    <dgm:cxn modelId="{6B4F7D16-ECF9-0043-85AD-BC90E3F50FB8}" type="presParOf" srcId="{10EFB260-89CD-0944-83E7-3C890168AAFE}" destId="{A4139536-B7A0-784D-B877-37B491F4F2C9}" srcOrd="8" destOrd="0" presId="urn:microsoft.com/office/officeart/2005/8/layout/list1"/>
    <dgm:cxn modelId="{9B6083C1-9764-114F-8D92-449D188F6359}" type="presParOf" srcId="{A4139536-B7A0-784D-B877-37B491F4F2C9}" destId="{A53360FB-E5CF-574B-995E-DD020A88A120}" srcOrd="0" destOrd="0" presId="urn:microsoft.com/office/officeart/2005/8/layout/list1"/>
    <dgm:cxn modelId="{A517340C-2A9F-B449-94C6-8FE1A0A43370}" type="presParOf" srcId="{A4139536-B7A0-784D-B877-37B491F4F2C9}" destId="{E0A0C5BE-F5A1-6F43-AA20-C3C58E7F91B1}" srcOrd="1" destOrd="0" presId="urn:microsoft.com/office/officeart/2005/8/layout/list1"/>
    <dgm:cxn modelId="{438DF59F-B07E-2C47-A2FF-F715E2214BA2}" type="presParOf" srcId="{10EFB260-89CD-0944-83E7-3C890168AAFE}" destId="{48C51694-10E9-BD43-BFF4-A68AEB50404F}" srcOrd="9" destOrd="0" presId="urn:microsoft.com/office/officeart/2005/8/layout/list1"/>
    <dgm:cxn modelId="{5D0D6058-A300-9140-A4F7-95BEBB06C565}" type="presParOf" srcId="{10EFB260-89CD-0944-83E7-3C890168AAFE}" destId="{9C8B4107-55D7-034E-8471-9F5DBD66D00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6531D-67D1-0542-B7F8-423A842F296B}">
      <dsp:nvSpPr>
        <dsp:cNvPr id="0" name=""/>
        <dsp:cNvSpPr/>
      </dsp:nvSpPr>
      <dsp:spPr>
        <a:xfrm>
          <a:off x="0" y="245771"/>
          <a:ext cx="7886700" cy="21262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s-ES" sz="1500" kern="1200"/>
            <a:t>EDEMA</a:t>
          </a:r>
          <a:endParaRPr lang="en-US" sz="1500" kern="1200" dirty="0"/>
        </a:p>
        <a:p>
          <a:pPr marL="114300" lvl="1" indent="-114300" algn="l" defTabSz="666750">
            <a:lnSpc>
              <a:spcPct val="90000"/>
            </a:lnSpc>
            <a:spcBef>
              <a:spcPct val="0"/>
            </a:spcBef>
            <a:spcAft>
              <a:spcPct val="15000"/>
            </a:spcAft>
            <a:buChar char="•"/>
          </a:pPr>
          <a:r>
            <a:rPr lang="es-ES" sz="1500" kern="1200"/>
            <a:t>HEMORRAGIA</a:t>
          </a:r>
          <a:endParaRPr lang="es-ES" sz="1500" kern="1200" dirty="0"/>
        </a:p>
        <a:p>
          <a:pPr marL="114300" lvl="1" indent="-114300" algn="l" defTabSz="666750">
            <a:lnSpc>
              <a:spcPct val="90000"/>
            </a:lnSpc>
            <a:spcBef>
              <a:spcPct val="0"/>
            </a:spcBef>
            <a:spcAft>
              <a:spcPct val="15000"/>
            </a:spcAft>
            <a:buChar char="•"/>
          </a:pPr>
          <a:r>
            <a:rPr lang="es-ES" sz="1500" kern="1200"/>
            <a:t>HIPEREMIA (CONGESTIÓN)</a:t>
          </a:r>
          <a:endParaRPr lang="es-ES" sz="1500" kern="1200" dirty="0"/>
        </a:p>
        <a:p>
          <a:pPr marL="114300" lvl="1" indent="-114300" algn="l" defTabSz="666750">
            <a:lnSpc>
              <a:spcPct val="90000"/>
            </a:lnSpc>
            <a:spcBef>
              <a:spcPct val="0"/>
            </a:spcBef>
            <a:spcAft>
              <a:spcPct val="15000"/>
            </a:spcAft>
            <a:buChar char="•"/>
          </a:pPr>
          <a:r>
            <a:rPr lang="es-ES" sz="1500" kern="1200"/>
            <a:t>SHOCK</a:t>
          </a:r>
          <a:endParaRPr lang="es-ES" sz="1500" kern="1200" dirty="0"/>
        </a:p>
        <a:p>
          <a:pPr marL="114300" lvl="1" indent="-114300" algn="l" defTabSz="666750">
            <a:lnSpc>
              <a:spcPct val="90000"/>
            </a:lnSpc>
            <a:spcBef>
              <a:spcPct val="0"/>
            </a:spcBef>
            <a:spcAft>
              <a:spcPct val="15000"/>
            </a:spcAft>
            <a:buChar char="•"/>
          </a:pPr>
          <a:r>
            <a:rPr lang="es-ES" sz="1500" kern="1200"/>
            <a:t>TROMBOSIS</a:t>
          </a:r>
          <a:endParaRPr lang="es-ES" sz="1500" kern="1200" dirty="0"/>
        </a:p>
        <a:p>
          <a:pPr marL="114300" lvl="1" indent="-114300" algn="l" defTabSz="666750">
            <a:lnSpc>
              <a:spcPct val="90000"/>
            </a:lnSpc>
            <a:spcBef>
              <a:spcPct val="0"/>
            </a:spcBef>
            <a:spcAft>
              <a:spcPct val="15000"/>
            </a:spcAft>
            <a:buChar char="•"/>
          </a:pPr>
          <a:r>
            <a:rPr lang="es-ES" sz="1500" kern="1200"/>
            <a:t>EMBOLIA</a:t>
          </a:r>
          <a:endParaRPr lang="es-ES" sz="1500" kern="1200" dirty="0"/>
        </a:p>
        <a:p>
          <a:pPr marL="114300" lvl="1" indent="-114300" algn="l" defTabSz="666750">
            <a:lnSpc>
              <a:spcPct val="90000"/>
            </a:lnSpc>
            <a:spcBef>
              <a:spcPct val="0"/>
            </a:spcBef>
            <a:spcAft>
              <a:spcPct val="15000"/>
            </a:spcAft>
            <a:buChar char="•"/>
          </a:pPr>
          <a:r>
            <a:rPr lang="es-ES" sz="1500" kern="1200" dirty="0"/>
            <a:t>INFARTO</a:t>
          </a:r>
          <a:endParaRPr lang="es-CL" sz="1500" kern="1200" dirty="0"/>
        </a:p>
      </dsp:txBody>
      <dsp:txXfrm>
        <a:off x="0" y="245771"/>
        <a:ext cx="7886700" cy="2126250"/>
      </dsp:txXfrm>
    </dsp:sp>
    <dsp:sp modelId="{1A91112D-C96E-344E-A354-42332B52C86C}">
      <dsp:nvSpPr>
        <dsp:cNvPr id="0" name=""/>
        <dsp:cNvSpPr/>
      </dsp:nvSpPr>
      <dsp:spPr>
        <a:xfrm>
          <a:off x="394335" y="24371"/>
          <a:ext cx="5520690" cy="442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s-CL" sz="1500" kern="1200" dirty="0"/>
            <a:t>TRASTORNOS DE LA CIRCULACIÓN</a:t>
          </a:r>
          <a:endParaRPr lang="en-US" sz="1500" kern="1200" dirty="0"/>
        </a:p>
      </dsp:txBody>
      <dsp:txXfrm>
        <a:off x="415951" y="45987"/>
        <a:ext cx="5477458" cy="399568"/>
      </dsp:txXfrm>
    </dsp:sp>
    <dsp:sp modelId="{F431B900-9178-C545-92D0-383C98355820}">
      <dsp:nvSpPr>
        <dsp:cNvPr id="0" name=""/>
        <dsp:cNvSpPr/>
      </dsp:nvSpPr>
      <dsp:spPr>
        <a:xfrm>
          <a:off x="0" y="2674422"/>
          <a:ext cx="7886700" cy="16537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312420" rIns="612096" bIns="92456" numCol="1" spcCol="1270" anchor="t" anchorCtr="0">
          <a:noAutofit/>
        </a:bodyPr>
        <a:lstStyle/>
        <a:p>
          <a:pPr marL="114300" lvl="1" indent="0" algn="l" defTabSz="577850">
            <a:lnSpc>
              <a:spcPct val="90000"/>
            </a:lnSpc>
            <a:spcBef>
              <a:spcPct val="0"/>
            </a:spcBef>
            <a:spcAft>
              <a:spcPct val="15000"/>
            </a:spcAft>
            <a:buChar char="•"/>
          </a:pPr>
          <a:r>
            <a:rPr lang="es-CL" sz="1300" kern="1200" dirty="0"/>
            <a:t>ARTERIOESCLEROSIS</a:t>
          </a:r>
          <a:endParaRPr lang="es-ES" sz="1300" kern="1200" dirty="0"/>
        </a:p>
        <a:p>
          <a:pPr marL="114300" lvl="1" indent="0" algn="l" defTabSz="577850">
            <a:lnSpc>
              <a:spcPct val="90000"/>
            </a:lnSpc>
            <a:spcBef>
              <a:spcPct val="0"/>
            </a:spcBef>
            <a:spcAft>
              <a:spcPct val="15000"/>
            </a:spcAft>
            <a:buNone/>
          </a:pPr>
          <a:r>
            <a:rPr lang="es-CL" sz="1300" kern="1200" dirty="0">
              <a:solidFill>
                <a:prstClr val="black">
                  <a:hueOff val="0"/>
                  <a:satOff val="0"/>
                  <a:lumOff val="0"/>
                  <a:alphaOff val="0"/>
                </a:prstClr>
              </a:solidFill>
              <a:latin typeface="Calibri"/>
              <a:ea typeface="+mn-ea"/>
              <a:cs typeface="+mn-cs"/>
            </a:rPr>
            <a:t>		ARTERIOLOESCLEROSIS</a:t>
          </a:r>
          <a:endParaRPr lang="es-ES" sz="1300" kern="1200" dirty="0"/>
        </a:p>
        <a:p>
          <a:pPr marL="342900" lvl="3" indent="0" algn="l" defTabSz="577850">
            <a:lnSpc>
              <a:spcPct val="90000"/>
            </a:lnSpc>
            <a:spcBef>
              <a:spcPct val="0"/>
            </a:spcBef>
            <a:spcAft>
              <a:spcPct val="15000"/>
            </a:spcAft>
            <a:buFont typeface="Courier New" panose="02070309020205020404" pitchFamily="49" charset="0"/>
            <a:buNone/>
          </a:pPr>
          <a:r>
            <a:rPr lang="es-CL" sz="1300" kern="1200" dirty="0"/>
            <a:t>		CALCIFICACIÓN DE LA MEDIA ARTERIAL</a:t>
          </a:r>
        </a:p>
        <a:p>
          <a:pPr marL="342900" lvl="3" indent="0" algn="l" defTabSz="577850">
            <a:lnSpc>
              <a:spcPct val="90000"/>
            </a:lnSpc>
            <a:spcBef>
              <a:spcPct val="0"/>
            </a:spcBef>
            <a:spcAft>
              <a:spcPct val="15000"/>
            </a:spcAft>
            <a:buFont typeface="Courier New" panose="02070309020205020404" pitchFamily="49" charset="0"/>
            <a:buNone/>
          </a:pPr>
          <a:r>
            <a:rPr lang="es-CL" sz="1300" kern="1200" dirty="0"/>
            <a:t>		ATEROESCLEROSIS</a:t>
          </a:r>
        </a:p>
        <a:p>
          <a:pPr marL="114300" lvl="1" indent="0" algn="l" defTabSz="577850">
            <a:lnSpc>
              <a:spcPct val="90000"/>
            </a:lnSpc>
            <a:spcBef>
              <a:spcPct val="0"/>
            </a:spcBef>
            <a:spcAft>
              <a:spcPct val="15000"/>
            </a:spcAft>
            <a:buChar char="•"/>
          </a:pPr>
          <a:r>
            <a:rPr lang="es-CL" sz="1300" kern="1200"/>
            <a:t>ANEURISMAS</a:t>
          </a:r>
          <a:endParaRPr lang="es-CL" sz="1300" kern="1200" dirty="0"/>
        </a:p>
        <a:p>
          <a:pPr marL="114300" lvl="1" indent="0" algn="l" defTabSz="577850">
            <a:lnSpc>
              <a:spcPct val="90000"/>
            </a:lnSpc>
            <a:spcBef>
              <a:spcPct val="0"/>
            </a:spcBef>
            <a:spcAft>
              <a:spcPct val="15000"/>
            </a:spcAft>
            <a:buChar char="•"/>
          </a:pPr>
          <a:r>
            <a:rPr lang="es-CL" sz="1300" kern="1200"/>
            <a:t>VÁRICES</a:t>
          </a:r>
        </a:p>
      </dsp:txBody>
      <dsp:txXfrm>
        <a:off x="0" y="2674422"/>
        <a:ext cx="7886700" cy="1653750"/>
      </dsp:txXfrm>
    </dsp:sp>
    <dsp:sp modelId="{F6D435C1-B625-0445-8404-9AAE21ED16CC}">
      <dsp:nvSpPr>
        <dsp:cNvPr id="0" name=""/>
        <dsp:cNvSpPr/>
      </dsp:nvSpPr>
      <dsp:spPr>
        <a:xfrm>
          <a:off x="394335" y="2453022"/>
          <a:ext cx="5520690" cy="442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s-CL" sz="1500" kern="1200"/>
            <a:t>TRASTORNOS VASCULARES</a:t>
          </a:r>
          <a:endParaRPr lang="es-CL" sz="1500" kern="1200" dirty="0"/>
        </a:p>
      </dsp:txBody>
      <dsp:txXfrm>
        <a:off x="415951" y="2474638"/>
        <a:ext cx="547745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1832F-0A3F-F54C-B38D-A756665D1CCE}">
      <dsp:nvSpPr>
        <dsp:cNvPr id="0" name=""/>
        <dsp:cNvSpPr/>
      </dsp:nvSpPr>
      <dsp:spPr>
        <a:xfrm>
          <a:off x="0" y="508786"/>
          <a:ext cx="4941519" cy="17671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17" tIns="354076" rIns="383517" bIns="120904" numCol="1" spcCol="1270" anchor="t" anchorCtr="0">
          <a:noAutofit/>
        </a:bodyPr>
        <a:lstStyle/>
        <a:p>
          <a:pPr marL="171450" lvl="1" indent="-171450" algn="l" defTabSz="755650">
            <a:lnSpc>
              <a:spcPct val="90000"/>
            </a:lnSpc>
            <a:spcBef>
              <a:spcPct val="0"/>
            </a:spcBef>
            <a:spcAft>
              <a:spcPct val="15000"/>
            </a:spcAft>
            <a:buChar char="•"/>
          </a:pPr>
          <a:r>
            <a:rPr lang="es-ES" sz="1700" kern="1200"/>
            <a:t>Generalmente asociado a inflamación </a:t>
          </a:r>
          <a:endParaRPr lang="en-US" sz="1700" kern="1200"/>
        </a:p>
        <a:p>
          <a:pPr marL="171450" lvl="1" indent="-171450" algn="l" defTabSz="755650">
            <a:lnSpc>
              <a:spcPct val="90000"/>
            </a:lnSpc>
            <a:spcBef>
              <a:spcPct val="0"/>
            </a:spcBef>
            <a:spcAft>
              <a:spcPct val="15000"/>
            </a:spcAft>
            <a:buChar char="•"/>
          </a:pPr>
          <a:r>
            <a:rPr lang="es-ES" sz="1700" kern="1200"/>
            <a:t>Edema por quemaduras (se altera permeabilidad vascular)</a:t>
          </a:r>
          <a:endParaRPr lang="en-US" sz="1700" kern="1200"/>
        </a:p>
        <a:p>
          <a:pPr marL="171450" lvl="1" indent="-171450" algn="l" defTabSz="755650">
            <a:lnSpc>
              <a:spcPct val="90000"/>
            </a:lnSpc>
            <a:spcBef>
              <a:spcPct val="0"/>
            </a:spcBef>
            <a:spcAft>
              <a:spcPct val="15000"/>
            </a:spcAft>
            <a:buChar char="•"/>
          </a:pPr>
          <a:r>
            <a:rPr lang="es-ES" sz="1700" kern="1200"/>
            <a:t>Reacción inmune (roncha urticaria) o edema de laringe o epiglotis (angioneurótico)</a:t>
          </a:r>
          <a:endParaRPr lang="en-US" sz="1700" kern="1200"/>
        </a:p>
      </dsp:txBody>
      <dsp:txXfrm>
        <a:off x="0" y="508786"/>
        <a:ext cx="4941519" cy="1767150"/>
      </dsp:txXfrm>
    </dsp:sp>
    <dsp:sp modelId="{27559C14-85EF-1949-AA10-478CFB5C1E9B}">
      <dsp:nvSpPr>
        <dsp:cNvPr id="0" name=""/>
        <dsp:cNvSpPr/>
      </dsp:nvSpPr>
      <dsp:spPr>
        <a:xfrm>
          <a:off x="247075" y="257866"/>
          <a:ext cx="3459063"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44" tIns="0" rIns="130744" bIns="0" numCol="1" spcCol="1270" anchor="ctr" anchorCtr="0">
          <a:noAutofit/>
        </a:bodyPr>
        <a:lstStyle/>
        <a:p>
          <a:pPr marL="0" lvl="0" indent="0" algn="l" defTabSz="755650">
            <a:lnSpc>
              <a:spcPct val="90000"/>
            </a:lnSpc>
            <a:spcBef>
              <a:spcPct val="0"/>
            </a:spcBef>
            <a:spcAft>
              <a:spcPct val="35000"/>
            </a:spcAft>
            <a:buNone/>
          </a:pPr>
          <a:r>
            <a:rPr lang="es-ES" sz="1700" kern="1200"/>
            <a:t>LOCALIZADO</a:t>
          </a:r>
          <a:endParaRPr lang="en-US" sz="1700" kern="1200"/>
        </a:p>
      </dsp:txBody>
      <dsp:txXfrm>
        <a:off x="271573" y="282364"/>
        <a:ext cx="3410067" cy="452844"/>
      </dsp:txXfrm>
    </dsp:sp>
    <dsp:sp modelId="{67BCCE7C-B0C9-7C46-9679-3A80A181EB8D}">
      <dsp:nvSpPr>
        <dsp:cNvPr id="0" name=""/>
        <dsp:cNvSpPr/>
      </dsp:nvSpPr>
      <dsp:spPr>
        <a:xfrm>
          <a:off x="0" y="2618656"/>
          <a:ext cx="4941519" cy="1713600"/>
        </a:xfrm>
        <a:prstGeom prst="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17" tIns="354076" rIns="383517" bIns="120904" numCol="1" spcCol="1270" anchor="t" anchorCtr="0">
          <a:noAutofit/>
        </a:bodyPr>
        <a:lstStyle/>
        <a:p>
          <a:pPr marL="171450" lvl="1" indent="-171450" algn="l" defTabSz="755650">
            <a:lnSpc>
              <a:spcPct val="90000"/>
            </a:lnSpc>
            <a:spcBef>
              <a:spcPct val="0"/>
            </a:spcBef>
            <a:spcAft>
              <a:spcPct val="15000"/>
            </a:spcAft>
            <a:buChar char="•"/>
          </a:pPr>
          <a:r>
            <a:rPr lang="es-ES" sz="1700" kern="1200"/>
            <a:t>Vísceras, piel y miembros</a:t>
          </a:r>
          <a:endParaRPr lang="en-US" sz="1700" kern="1200"/>
        </a:p>
        <a:p>
          <a:pPr marL="171450" lvl="1" indent="-171450" algn="l" defTabSz="755650">
            <a:lnSpc>
              <a:spcPct val="90000"/>
            </a:lnSpc>
            <a:spcBef>
              <a:spcPct val="0"/>
            </a:spcBef>
            <a:spcAft>
              <a:spcPct val="15000"/>
            </a:spcAft>
            <a:buChar char="•"/>
          </a:pPr>
          <a:r>
            <a:rPr lang="es-ES" sz="1700" kern="1200"/>
            <a:t>Refleja una alteración del metabolismo de fluidos y electrolitos (fallo cardíaco), alteración de proteínas plasmáticas, enfermedades renales</a:t>
          </a:r>
          <a:endParaRPr lang="en-US" sz="1700" kern="1200"/>
        </a:p>
      </dsp:txBody>
      <dsp:txXfrm>
        <a:off x="0" y="2618656"/>
        <a:ext cx="4941519" cy="1713600"/>
      </dsp:txXfrm>
    </dsp:sp>
    <dsp:sp modelId="{798F2185-F23E-744B-A5E9-C6ADEC2B1E90}">
      <dsp:nvSpPr>
        <dsp:cNvPr id="0" name=""/>
        <dsp:cNvSpPr/>
      </dsp:nvSpPr>
      <dsp:spPr>
        <a:xfrm>
          <a:off x="247075" y="2367736"/>
          <a:ext cx="3459063" cy="50184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44" tIns="0" rIns="130744" bIns="0" numCol="1" spcCol="1270" anchor="ctr" anchorCtr="0">
          <a:noAutofit/>
        </a:bodyPr>
        <a:lstStyle/>
        <a:p>
          <a:pPr marL="0" lvl="0" indent="0" algn="l" defTabSz="755650">
            <a:lnSpc>
              <a:spcPct val="90000"/>
            </a:lnSpc>
            <a:spcBef>
              <a:spcPct val="0"/>
            </a:spcBef>
            <a:spcAft>
              <a:spcPct val="35000"/>
            </a:spcAft>
            <a:buNone/>
          </a:pPr>
          <a:r>
            <a:rPr lang="es-ES" sz="1700" kern="1200"/>
            <a:t>GENERALIZADO = ANASARCA</a:t>
          </a:r>
          <a:endParaRPr lang="en-US" sz="1700" kern="1200"/>
        </a:p>
      </dsp:txBody>
      <dsp:txXfrm>
        <a:off x="271573" y="2392234"/>
        <a:ext cx="3410067" cy="452844"/>
      </dsp:txXfrm>
    </dsp:sp>
    <dsp:sp modelId="{7D71F263-FA62-A84B-AF30-5D971A5BB589}">
      <dsp:nvSpPr>
        <dsp:cNvPr id="0" name=""/>
        <dsp:cNvSpPr/>
      </dsp:nvSpPr>
      <dsp:spPr>
        <a:xfrm>
          <a:off x="0" y="4674976"/>
          <a:ext cx="4941519" cy="9639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17" tIns="354076" rIns="383517" bIns="120904" numCol="1" spcCol="1270" anchor="t" anchorCtr="0">
          <a:noAutofit/>
        </a:bodyPr>
        <a:lstStyle/>
        <a:p>
          <a:pPr marL="171450" lvl="1" indent="-171450" algn="l" defTabSz="755650">
            <a:lnSpc>
              <a:spcPct val="90000"/>
            </a:lnSpc>
            <a:spcBef>
              <a:spcPct val="0"/>
            </a:spcBef>
            <a:spcAft>
              <a:spcPct val="15000"/>
            </a:spcAft>
            <a:buChar char="•"/>
          </a:pPr>
          <a:r>
            <a:rPr lang="es-ES" sz="1700" kern="1200"/>
            <a:t>Derrame pleural, pericárdico, peritoneal, articular, etc.</a:t>
          </a:r>
          <a:endParaRPr lang="en-US" sz="1700" kern="1200"/>
        </a:p>
      </dsp:txBody>
      <dsp:txXfrm>
        <a:off x="0" y="4674976"/>
        <a:ext cx="4941519" cy="963900"/>
      </dsp:txXfrm>
    </dsp:sp>
    <dsp:sp modelId="{AAC36F6D-2C3D-6C42-A428-98F6A1914329}">
      <dsp:nvSpPr>
        <dsp:cNvPr id="0" name=""/>
        <dsp:cNvSpPr/>
      </dsp:nvSpPr>
      <dsp:spPr>
        <a:xfrm>
          <a:off x="247075" y="4424056"/>
          <a:ext cx="3459063" cy="5018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44" tIns="0" rIns="130744" bIns="0" numCol="1" spcCol="1270" anchor="ctr" anchorCtr="0">
          <a:noAutofit/>
        </a:bodyPr>
        <a:lstStyle/>
        <a:p>
          <a:pPr marL="0" lvl="0" indent="0" algn="l" defTabSz="755650">
            <a:lnSpc>
              <a:spcPct val="90000"/>
            </a:lnSpc>
            <a:spcBef>
              <a:spcPct val="0"/>
            </a:spcBef>
            <a:spcAft>
              <a:spcPct val="35000"/>
            </a:spcAft>
            <a:buNone/>
          </a:pPr>
          <a:r>
            <a:rPr lang="es-ES" sz="1700" kern="1200"/>
            <a:t>EDEMA EN CAVIDADES</a:t>
          </a:r>
          <a:endParaRPr lang="en-US" sz="1700" kern="1200"/>
        </a:p>
      </dsp:txBody>
      <dsp:txXfrm>
        <a:off x="271573" y="4448554"/>
        <a:ext cx="3410067"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613CC-D94A-9541-AEDF-1F124FDD9004}">
      <dsp:nvSpPr>
        <dsp:cNvPr id="0" name=""/>
        <dsp:cNvSpPr/>
      </dsp:nvSpPr>
      <dsp:spPr>
        <a:xfrm>
          <a:off x="0" y="426841"/>
          <a:ext cx="4941519" cy="680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17" tIns="249936" rIns="383517" bIns="85344" numCol="1" spcCol="1270" anchor="t" anchorCtr="0">
          <a:noAutofit/>
        </a:bodyPr>
        <a:lstStyle/>
        <a:p>
          <a:pPr marL="114300" lvl="1" indent="-114300" algn="l" defTabSz="533400">
            <a:lnSpc>
              <a:spcPct val="90000"/>
            </a:lnSpc>
            <a:spcBef>
              <a:spcPct val="0"/>
            </a:spcBef>
            <a:spcAft>
              <a:spcPct val="15000"/>
            </a:spcAft>
            <a:buChar char="•"/>
          </a:pPr>
          <a:r>
            <a:rPr lang="es-ES" sz="1200" kern="1200"/>
            <a:t>Es la acumulación tisular de sangre extravascular que genera una masa palpable.</a:t>
          </a:r>
          <a:endParaRPr lang="en-US" sz="1200" kern="1200"/>
        </a:p>
      </dsp:txBody>
      <dsp:txXfrm>
        <a:off x="0" y="426841"/>
        <a:ext cx="4941519" cy="680400"/>
      </dsp:txXfrm>
    </dsp:sp>
    <dsp:sp modelId="{42AA4F9E-C8F8-2E4E-B58A-0766805EE834}">
      <dsp:nvSpPr>
        <dsp:cNvPr id="0" name=""/>
        <dsp:cNvSpPr/>
      </dsp:nvSpPr>
      <dsp:spPr>
        <a:xfrm>
          <a:off x="247075" y="249721"/>
          <a:ext cx="3459063" cy="3542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44" tIns="0" rIns="130744" bIns="0" numCol="1" spcCol="1270" anchor="ctr" anchorCtr="0">
          <a:noAutofit/>
        </a:bodyPr>
        <a:lstStyle/>
        <a:p>
          <a:pPr marL="0" lvl="0" indent="0" algn="l" defTabSz="533400">
            <a:lnSpc>
              <a:spcPct val="90000"/>
            </a:lnSpc>
            <a:spcBef>
              <a:spcPct val="0"/>
            </a:spcBef>
            <a:spcAft>
              <a:spcPct val="35000"/>
            </a:spcAft>
            <a:buNone/>
          </a:pPr>
          <a:r>
            <a:rPr lang="es-ES" sz="1200" kern="1200"/>
            <a:t>HEMATOMA</a:t>
          </a:r>
          <a:endParaRPr lang="en-US" sz="1200" kern="1200"/>
        </a:p>
      </dsp:txBody>
      <dsp:txXfrm>
        <a:off x="264368" y="267014"/>
        <a:ext cx="3424477" cy="319654"/>
      </dsp:txXfrm>
    </dsp:sp>
    <dsp:sp modelId="{F3C2E28D-DD50-4B46-9A0F-7B5CC6CCC2A3}">
      <dsp:nvSpPr>
        <dsp:cNvPr id="0" name=""/>
        <dsp:cNvSpPr/>
      </dsp:nvSpPr>
      <dsp:spPr>
        <a:xfrm>
          <a:off x="0" y="1349161"/>
          <a:ext cx="4941519" cy="869400"/>
        </a:xfrm>
        <a:prstGeom prst="rect">
          <a:avLst/>
        </a:prstGeom>
        <a:solidFill>
          <a:schemeClr val="lt1">
            <a:alpha val="90000"/>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17" tIns="249936" rIns="383517" bIns="85344" numCol="1" spcCol="1270" anchor="t" anchorCtr="0">
          <a:noAutofit/>
        </a:bodyPr>
        <a:lstStyle/>
        <a:p>
          <a:pPr marL="114300" lvl="1" indent="-114300" algn="l" defTabSz="533400">
            <a:lnSpc>
              <a:spcPct val="90000"/>
            </a:lnSpc>
            <a:spcBef>
              <a:spcPct val="0"/>
            </a:spcBef>
            <a:spcAft>
              <a:spcPct val="15000"/>
            </a:spcAft>
            <a:buChar char="•"/>
          </a:pPr>
          <a:r>
            <a:rPr lang="es-ES" sz="1200" kern="1200"/>
            <a:t>Hemorragia puntiforme &lt; 1-2 mm. </a:t>
          </a:r>
          <a:endParaRPr lang="en-US" sz="1200" kern="1200"/>
        </a:p>
        <a:p>
          <a:pPr marL="114300" lvl="1" indent="-114300" algn="l" defTabSz="533400">
            <a:lnSpc>
              <a:spcPct val="90000"/>
            </a:lnSpc>
            <a:spcBef>
              <a:spcPct val="0"/>
            </a:spcBef>
            <a:spcAft>
              <a:spcPct val="15000"/>
            </a:spcAft>
            <a:buChar char="•"/>
          </a:pPr>
          <a:r>
            <a:rPr lang="es-ES" sz="1200" kern="1200"/>
            <a:t>Generalmente por alteración plaquetaria. Puede afectar piel, mucosas y serosas. </a:t>
          </a:r>
          <a:endParaRPr lang="en-US" sz="1200" kern="1200"/>
        </a:p>
      </dsp:txBody>
      <dsp:txXfrm>
        <a:off x="0" y="1349161"/>
        <a:ext cx="4941519" cy="869400"/>
      </dsp:txXfrm>
    </dsp:sp>
    <dsp:sp modelId="{264A782B-40EC-7048-8285-D50F2973EE28}">
      <dsp:nvSpPr>
        <dsp:cNvPr id="0" name=""/>
        <dsp:cNvSpPr/>
      </dsp:nvSpPr>
      <dsp:spPr>
        <a:xfrm>
          <a:off x="247075" y="1172041"/>
          <a:ext cx="3459063" cy="354240"/>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44" tIns="0" rIns="130744" bIns="0" numCol="1" spcCol="1270" anchor="ctr" anchorCtr="0">
          <a:noAutofit/>
        </a:bodyPr>
        <a:lstStyle/>
        <a:p>
          <a:pPr marL="0" lvl="0" indent="0" algn="l" defTabSz="533400">
            <a:lnSpc>
              <a:spcPct val="90000"/>
            </a:lnSpc>
            <a:spcBef>
              <a:spcPct val="0"/>
            </a:spcBef>
            <a:spcAft>
              <a:spcPct val="35000"/>
            </a:spcAft>
            <a:buNone/>
          </a:pPr>
          <a:r>
            <a:rPr lang="es-ES" sz="1200" kern="1200"/>
            <a:t>PETEQUIA</a:t>
          </a:r>
          <a:endParaRPr lang="en-US" sz="1200" kern="1200"/>
        </a:p>
      </dsp:txBody>
      <dsp:txXfrm>
        <a:off x="264368" y="1189334"/>
        <a:ext cx="3424477" cy="319654"/>
      </dsp:txXfrm>
    </dsp:sp>
    <dsp:sp modelId="{B9E1F364-A192-034D-B711-DCB26EDB3D5E}">
      <dsp:nvSpPr>
        <dsp:cNvPr id="0" name=""/>
        <dsp:cNvSpPr/>
      </dsp:nvSpPr>
      <dsp:spPr>
        <a:xfrm>
          <a:off x="0" y="2460481"/>
          <a:ext cx="4941519" cy="9072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17" tIns="249936" rIns="383517" bIns="85344" numCol="1" spcCol="1270" anchor="t" anchorCtr="0">
          <a:noAutofit/>
        </a:bodyPr>
        <a:lstStyle/>
        <a:p>
          <a:pPr marL="114300" lvl="1" indent="-114300" algn="l" defTabSz="533400">
            <a:lnSpc>
              <a:spcPct val="90000"/>
            </a:lnSpc>
            <a:spcBef>
              <a:spcPct val="0"/>
            </a:spcBef>
            <a:spcAft>
              <a:spcPct val="15000"/>
            </a:spcAft>
            <a:buChar char="•"/>
          </a:pPr>
          <a:r>
            <a:rPr lang="es-ES" sz="1200" kern="1200"/>
            <a:t>Hemorragia &gt;3 mm-1 cm.  Generalmente solevantada. </a:t>
          </a:r>
          <a:endParaRPr lang="en-US" sz="1200" kern="1200"/>
        </a:p>
        <a:p>
          <a:pPr marL="114300" lvl="1" indent="-114300" algn="l" defTabSz="533400">
            <a:lnSpc>
              <a:spcPct val="90000"/>
            </a:lnSpc>
            <a:spcBef>
              <a:spcPct val="0"/>
            </a:spcBef>
            <a:spcAft>
              <a:spcPct val="15000"/>
            </a:spcAft>
            <a:buChar char="•"/>
          </a:pPr>
          <a:r>
            <a:rPr lang="es-ES" sz="1200" kern="1200"/>
            <a:t>Causa frecuente es la vasculitis.  </a:t>
          </a:r>
          <a:endParaRPr lang="en-US" sz="1200" kern="1200"/>
        </a:p>
        <a:p>
          <a:pPr marL="114300" lvl="1" indent="-114300" algn="l" defTabSz="533400">
            <a:lnSpc>
              <a:spcPct val="90000"/>
            </a:lnSpc>
            <a:spcBef>
              <a:spcPct val="0"/>
            </a:spcBef>
            <a:spcAft>
              <a:spcPct val="15000"/>
            </a:spcAft>
            <a:buChar char="•"/>
          </a:pPr>
          <a:r>
            <a:rPr lang="es-ES" sz="1200" kern="1200"/>
            <a:t>Debida a fragilidad de la pared vascular. Afecta vaso pequeño.</a:t>
          </a:r>
          <a:endParaRPr lang="en-US" sz="1200" kern="1200"/>
        </a:p>
      </dsp:txBody>
      <dsp:txXfrm>
        <a:off x="0" y="2460481"/>
        <a:ext cx="4941519" cy="907200"/>
      </dsp:txXfrm>
    </dsp:sp>
    <dsp:sp modelId="{1DB73051-C7B4-0345-AD4F-6C8C2963B219}">
      <dsp:nvSpPr>
        <dsp:cNvPr id="0" name=""/>
        <dsp:cNvSpPr/>
      </dsp:nvSpPr>
      <dsp:spPr>
        <a:xfrm>
          <a:off x="247075" y="2283361"/>
          <a:ext cx="3459063" cy="35424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44" tIns="0" rIns="130744" bIns="0" numCol="1" spcCol="1270" anchor="ctr" anchorCtr="0">
          <a:noAutofit/>
        </a:bodyPr>
        <a:lstStyle/>
        <a:p>
          <a:pPr marL="0" lvl="0" indent="0" algn="l" defTabSz="533400">
            <a:lnSpc>
              <a:spcPct val="90000"/>
            </a:lnSpc>
            <a:spcBef>
              <a:spcPct val="0"/>
            </a:spcBef>
            <a:spcAft>
              <a:spcPct val="35000"/>
            </a:spcAft>
            <a:buNone/>
          </a:pPr>
          <a:r>
            <a:rPr lang="es-ES" sz="1200" kern="1200"/>
            <a:t>PÚRPURA</a:t>
          </a:r>
          <a:endParaRPr lang="en-US" sz="1200" kern="1200"/>
        </a:p>
      </dsp:txBody>
      <dsp:txXfrm>
        <a:off x="264368" y="2300654"/>
        <a:ext cx="3424477" cy="319654"/>
      </dsp:txXfrm>
    </dsp:sp>
    <dsp:sp modelId="{847D00DA-84AD-7943-BB65-E250B6366F55}">
      <dsp:nvSpPr>
        <dsp:cNvPr id="0" name=""/>
        <dsp:cNvSpPr/>
      </dsp:nvSpPr>
      <dsp:spPr>
        <a:xfrm>
          <a:off x="0" y="3609601"/>
          <a:ext cx="4941519" cy="510300"/>
        </a:xfrm>
        <a:prstGeom prst="rect">
          <a:avLst/>
        </a:prstGeom>
        <a:solidFill>
          <a:schemeClr val="lt1">
            <a:alpha val="90000"/>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17" tIns="249936" rIns="383517" bIns="85344" numCol="1" spcCol="1270" anchor="t" anchorCtr="0">
          <a:noAutofit/>
        </a:bodyPr>
        <a:lstStyle/>
        <a:p>
          <a:pPr marL="114300" lvl="1" indent="-114300" algn="l" defTabSz="533400">
            <a:lnSpc>
              <a:spcPct val="90000"/>
            </a:lnSpc>
            <a:spcBef>
              <a:spcPct val="0"/>
            </a:spcBef>
            <a:spcAft>
              <a:spcPct val="15000"/>
            </a:spcAft>
            <a:buChar char="•"/>
          </a:pPr>
          <a:r>
            <a:rPr lang="es-ES" sz="1200" kern="1200"/>
            <a:t>Placa hemorrágica de &gt;1 – 2 cm. Generalmente por trauma. </a:t>
          </a:r>
          <a:endParaRPr lang="en-US" sz="1200" kern="1200"/>
        </a:p>
      </dsp:txBody>
      <dsp:txXfrm>
        <a:off x="0" y="3609601"/>
        <a:ext cx="4941519" cy="510300"/>
      </dsp:txXfrm>
    </dsp:sp>
    <dsp:sp modelId="{5B25F191-479D-724B-89C0-E1366B07FA4F}">
      <dsp:nvSpPr>
        <dsp:cNvPr id="0" name=""/>
        <dsp:cNvSpPr/>
      </dsp:nvSpPr>
      <dsp:spPr>
        <a:xfrm>
          <a:off x="247075" y="3432481"/>
          <a:ext cx="3459063" cy="354240"/>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44" tIns="0" rIns="130744" bIns="0" numCol="1" spcCol="1270" anchor="ctr" anchorCtr="0">
          <a:noAutofit/>
        </a:bodyPr>
        <a:lstStyle/>
        <a:p>
          <a:pPr marL="0" lvl="0" indent="0" algn="l" defTabSz="533400">
            <a:lnSpc>
              <a:spcPct val="90000"/>
            </a:lnSpc>
            <a:spcBef>
              <a:spcPct val="0"/>
            </a:spcBef>
            <a:spcAft>
              <a:spcPct val="35000"/>
            </a:spcAft>
            <a:buNone/>
          </a:pPr>
          <a:r>
            <a:rPr lang="es-ES" sz="1200" kern="1200"/>
            <a:t>EQUIMOSIS</a:t>
          </a:r>
          <a:endParaRPr lang="en-US" sz="1200" kern="1200"/>
        </a:p>
      </dsp:txBody>
      <dsp:txXfrm>
        <a:off x="264368" y="3449774"/>
        <a:ext cx="3424477" cy="319654"/>
      </dsp:txXfrm>
    </dsp:sp>
    <dsp:sp modelId="{7EB7A800-E1AC-4846-8404-651D11C16E92}">
      <dsp:nvSpPr>
        <dsp:cNvPr id="0" name=""/>
        <dsp:cNvSpPr/>
      </dsp:nvSpPr>
      <dsp:spPr>
        <a:xfrm>
          <a:off x="0" y="4361821"/>
          <a:ext cx="4941519" cy="12852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3517" tIns="249936" rIns="383517" bIns="85344" numCol="1" spcCol="1270" anchor="t" anchorCtr="0">
          <a:noAutofit/>
        </a:bodyPr>
        <a:lstStyle/>
        <a:p>
          <a:pPr marL="114300" lvl="1" indent="-114300" algn="l" defTabSz="533400">
            <a:lnSpc>
              <a:spcPct val="90000"/>
            </a:lnSpc>
            <a:spcBef>
              <a:spcPct val="0"/>
            </a:spcBef>
            <a:spcAft>
              <a:spcPct val="15000"/>
            </a:spcAft>
            <a:buChar char="•"/>
          </a:pPr>
          <a:r>
            <a:rPr lang="es-ES" sz="1200" kern="1200"/>
            <a:t>HEMOTÓRAX</a:t>
          </a:r>
          <a:endParaRPr lang="en-US" sz="1200" kern="1200"/>
        </a:p>
        <a:p>
          <a:pPr marL="114300" lvl="1" indent="-114300" algn="l" defTabSz="533400">
            <a:lnSpc>
              <a:spcPct val="90000"/>
            </a:lnSpc>
            <a:spcBef>
              <a:spcPct val="0"/>
            </a:spcBef>
            <a:spcAft>
              <a:spcPct val="15000"/>
            </a:spcAft>
            <a:buChar char="•"/>
          </a:pPr>
          <a:r>
            <a:rPr lang="es-ES" sz="1200" kern="1200"/>
            <a:t>HEMOPERITONEO</a:t>
          </a:r>
          <a:endParaRPr lang="en-US" sz="1200" kern="1200"/>
        </a:p>
        <a:p>
          <a:pPr marL="114300" lvl="1" indent="-114300" algn="l" defTabSz="533400">
            <a:lnSpc>
              <a:spcPct val="90000"/>
            </a:lnSpc>
            <a:spcBef>
              <a:spcPct val="0"/>
            </a:spcBef>
            <a:spcAft>
              <a:spcPct val="15000"/>
            </a:spcAft>
            <a:buChar char="•"/>
          </a:pPr>
          <a:r>
            <a:rPr lang="es-ES" sz="1200" kern="1200"/>
            <a:t>HEMOPERICARDIO</a:t>
          </a:r>
          <a:endParaRPr lang="en-US" sz="1200" kern="1200"/>
        </a:p>
        <a:p>
          <a:pPr marL="114300" lvl="1" indent="-114300" algn="l" defTabSz="533400">
            <a:lnSpc>
              <a:spcPct val="90000"/>
            </a:lnSpc>
            <a:spcBef>
              <a:spcPct val="0"/>
            </a:spcBef>
            <a:spcAft>
              <a:spcPct val="15000"/>
            </a:spcAft>
            <a:buChar char="•"/>
          </a:pPr>
          <a:r>
            <a:rPr lang="es-ES" sz="1200" kern="1200"/>
            <a:t>HEMARTROSIS</a:t>
          </a:r>
          <a:endParaRPr lang="en-US" sz="1200" kern="1200"/>
        </a:p>
        <a:p>
          <a:pPr marL="114300" lvl="1" indent="-114300" algn="l" defTabSz="533400">
            <a:lnSpc>
              <a:spcPct val="90000"/>
            </a:lnSpc>
            <a:spcBef>
              <a:spcPct val="0"/>
            </a:spcBef>
            <a:spcAft>
              <a:spcPct val="15000"/>
            </a:spcAft>
            <a:buChar char="•"/>
          </a:pPr>
          <a:r>
            <a:rPr lang="es-ES" sz="1200" kern="1200"/>
            <a:t>HEMATOMETRA </a:t>
          </a:r>
          <a:endParaRPr lang="en-US" sz="1200" kern="1200"/>
        </a:p>
      </dsp:txBody>
      <dsp:txXfrm>
        <a:off x="0" y="4361821"/>
        <a:ext cx="4941519" cy="1285200"/>
      </dsp:txXfrm>
    </dsp:sp>
    <dsp:sp modelId="{E273221B-A43A-AF42-B4C8-1EAA7468960B}">
      <dsp:nvSpPr>
        <dsp:cNvPr id="0" name=""/>
        <dsp:cNvSpPr/>
      </dsp:nvSpPr>
      <dsp:spPr>
        <a:xfrm>
          <a:off x="247075" y="4184701"/>
          <a:ext cx="3459063" cy="35424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744" tIns="0" rIns="130744" bIns="0" numCol="1" spcCol="1270" anchor="ctr" anchorCtr="0">
          <a:noAutofit/>
        </a:bodyPr>
        <a:lstStyle/>
        <a:p>
          <a:pPr marL="0" lvl="0" indent="0" algn="l" defTabSz="533400">
            <a:lnSpc>
              <a:spcPct val="90000"/>
            </a:lnSpc>
            <a:spcBef>
              <a:spcPct val="0"/>
            </a:spcBef>
            <a:spcAft>
              <a:spcPct val="35000"/>
            </a:spcAft>
            <a:buNone/>
          </a:pPr>
          <a:r>
            <a:rPr lang="es-ES" sz="1200" kern="1200"/>
            <a:t>HEMORRAGIA EN CAVIDADES</a:t>
          </a:r>
          <a:endParaRPr lang="en-US" sz="1200" kern="1200"/>
        </a:p>
      </dsp:txBody>
      <dsp:txXfrm>
        <a:off x="264368" y="4201994"/>
        <a:ext cx="3424477" cy="31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22F1B-CFB8-BA46-959C-D343B62F9780}">
      <dsp:nvSpPr>
        <dsp:cNvPr id="0" name=""/>
        <dsp:cNvSpPr/>
      </dsp:nvSpPr>
      <dsp:spPr>
        <a:xfrm rot="5400000">
          <a:off x="2542888" y="-299824"/>
          <a:ext cx="2301111" cy="3476183"/>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S" sz="1900" kern="1200"/>
            <a:t>Fisiológica</a:t>
          </a:r>
          <a:endParaRPr lang="en-US" sz="1900" kern="1200"/>
        </a:p>
        <a:p>
          <a:pPr marL="171450" lvl="1" indent="-171450" algn="l" defTabSz="844550">
            <a:lnSpc>
              <a:spcPct val="90000"/>
            </a:lnSpc>
            <a:spcBef>
              <a:spcPct val="0"/>
            </a:spcBef>
            <a:spcAft>
              <a:spcPct val="15000"/>
            </a:spcAft>
            <a:buChar char="•"/>
          </a:pPr>
          <a:r>
            <a:rPr lang="es-ES" sz="1900" kern="1200" dirty="0"/>
            <a:t>Generalmente por inflamación o aumento de función: “VASODILATACIÓN ACTIVA”</a:t>
          </a:r>
          <a:endParaRPr lang="en-US" sz="1900" kern="1200" dirty="0"/>
        </a:p>
        <a:p>
          <a:pPr marL="171450" lvl="1" indent="-171450" algn="l" defTabSz="844550">
            <a:lnSpc>
              <a:spcPct val="90000"/>
            </a:lnSpc>
            <a:spcBef>
              <a:spcPct val="0"/>
            </a:spcBef>
            <a:spcAft>
              <a:spcPct val="15000"/>
            </a:spcAft>
            <a:buChar char="•"/>
          </a:pPr>
          <a:r>
            <a:rPr lang="es-ES" sz="1900" kern="1200"/>
            <a:t>Activo = sangre oxigenada</a:t>
          </a:r>
          <a:endParaRPr lang="en-US" sz="1900" kern="1200"/>
        </a:p>
        <a:p>
          <a:pPr marL="171450" lvl="1" indent="-171450" algn="l" defTabSz="844550">
            <a:lnSpc>
              <a:spcPct val="90000"/>
            </a:lnSpc>
            <a:spcBef>
              <a:spcPct val="0"/>
            </a:spcBef>
            <a:spcAft>
              <a:spcPct val="15000"/>
            </a:spcAft>
            <a:buChar char="•"/>
          </a:pPr>
          <a:r>
            <a:rPr lang="es-ES" sz="1900" kern="1200"/>
            <a:t>Color= rojo rutilante</a:t>
          </a:r>
          <a:endParaRPr lang="en-US" sz="1900" kern="1200"/>
        </a:p>
      </dsp:txBody>
      <dsp:txXfrm rot="-5400000">
        <a:off x="1955353" y="400042"/>
        <a:ext cx="3363852" cy="2076449"/>
      </dsp:txXfrm>
    </dsp:sp>
    <dsp:sp modelId="{DF0F086E-AF44-CE43-9CEC-1065121AE020}">
      <dsp:nvSpPr>
        <dsp:cNvPr id="0" name=""/>
        <dsp:cNvSpPr/>
      </dsp:nvSpPr>
      <dsp:spPr>
        <a:xfrm>
          <a:off x="0" y="71"/>
          <a:ext cx="1955352" cy="287638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ES" sz="2200" kern="1200"/>
            <a:t>HIPEREMIA ACTIVA</a:t>
          </a:r>
          <a:endParaRPr lang="en-US" sz="2200" kern="1200"/>
        </a:p>
      </dsp:txBody>
      <dsp:txXfrm>
        <a:off x="95452" y="95523"/>
        <a:ext cx="1764448" cy="2685485"/>
      </dsp:txXfrm>
    </dsp:sp>
    <dsp:sp modelId="{0F4985A3-D254-9144-BE57-B5175283FD60}">
      <dsp:nvSpPr>
        <dsp:cNvPr id="0" name=""/>
        <dsp:cNvSpPr/>
      </dsp:nvSpPr>
      <dsp:spPr>
        <a:xfrm rot="5400000">
          <a:off x="2542888" y="2720384"/>
          <a:ext cx="2301111" cy="3476183"/>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S" sz="1900" kern="1200"/>
            <a:t>Generalmente por disminución del flujo de salida de un tejido (por fallo cardíaco o por obstrucción venosa)</a:t>
          </a:r>
          <a:endParaRPr lang="en-US" sz="1900" kern="1200"/>
        </a:p>
        <a:p>
          <a:pPr marL="171450" lvl="1" indent="-171450" algn="l" defTabSz="844550">
            <a:lnSpc>
              <a:spcPct val="90000"/>
            </a:lnSpc>
            <a:spcBef>
              <a:spcPct val="0"/>
            </a:spcBef>
            <a:spcAft>
              <a:spcPct val="15000"/>
            </a:spcAft>
            <a:buChar char="•"/>
          </a:pPr>
          <a:r>
            <a:rPr lang="es-ES" sz="1900" kern="1200"/>
            <a:t>Pasiva = sangre no oxigenada</a:t>
          </a:r>
          <a:endParaRPr lang="en-US" sz="1900" kern="1200"/>
        </a:p>
        <a:p>
          <a:pPr marL="171450" lvl="1" indent="-171450" algn="l" defTabSz="844550">
            <a:lnSpc>
              <a:spcPct val="90000"/>
            </a:lnSpc>
            <a:spcBef>
              <a:spcPct val="0"/>
            </a:spcBef>
            <a:spcAft>
              <a:spcPct val="15000"/>
            </a:spcAft>
            <a:buChar char="•"/>
          </a:pPr>
          <a:r>
            <a:rPr lang="es-ES" sz="1900" kern="1200"/>
            <a:t>Color = rojo azulado (cianosis)</a:t>
          </a:r>
          <a:endParaRPr lang="en-US" sz="1900" kern="1200"/>
        </a:p>
      </dsp:txBody>
      <dsp:txXfrm rot="-5400000">
        <a:off x="1955353" y="3420251"/>
        <a:ext cx="3363852" cy="2076449"/>
      </dsp:txXfrm>
    </dsp:sp>
    <dsp:sp modelId="{35CCA053-D355-E642-8324-F532DDF5D338}">
      <dsp:nvSpPr>
        <dsp:cNvPr id="0" name=""/>
        <dsp:cNvSpPr/>
      </dsp:nvSpPr>
      <dsp:spPr>
        <a:xfrm>
          <a:off x="0" y="3020281"/>
          <a:ext cx="1955352" cy="287638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ES" sz="2200" kern="1200"/>
            <a:t>HIPEREMIA PASIVA O CONGESTIÓN PASIVA O ESTASIS</a:t>
          </a:r>
          <a:endParaRPr lang="en-US" sz="2200" kern="1200"/>
        </a:p>
      </dsp:txBody>
      <dsp:txXfrm>
        <a:off x="95452" y="3115733"/>
        <a:ext cx="1764448" cy="26854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204D5-E414-A249-B1C5-4FE8FF955F6E}">
      <dsp:nvSpPr>
        <dsp:cNvPr id="0" name=""/>
        <dsp:cNvSpPr/>
      </dsp:nvSpPr>
      <dsp:spPr>
        <a:xfrm>
          <a:off x="1443532" y="1839630"/>
          <a:ext cx="1459382" cy="145962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0BA05-19CC-6548-B6CD-852E83C70E4C}">
      <dsp:nvSpPr>
        <dsp:cNvPr id="0" name=""/>
        <dsp:cNvSpPr/>
      </dsp:nvSpPr>
      <dsp:spPr>
        <a:xfrm>
          <a:off x="2374392" y="764745"/>
          <a:ext cx="433425" cy="433147"/>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E7762D-5CCE-2A40-8A3A-0FC76EFF4926}">
      <dsp:nvSpPr>
        <dsp:cNvPr id="0" name=""/>
        <dsp:cNvSpPr/>
      </dsp:nvSpPr>
      <dsp:spPr>
        <a:xfrm>
          <a:off x="1499615" y="1895643"/>
          <a:ext cx="1347825" cy="134759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98F275-B2CD-5F4D-AE9B-CE72228D8B7B}">
      <dsp:nvSpPr>
        <dsp:cNvPr id="0" name=""/>
        <dsp:cNvSpPr/>
      </dsp:nvSpPr>
      <dsp:spPr>
        <a:xfrm>
          <a:off x="3008985" y="2115385"/>
          <a:ext cx="763828" cy="76364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1B9F8E-DCB6-564C-95B8-7858C54838D8}">
      <dsp:nvSpPr>
        <dsp:cNvPr id="0" name=""/>
        <dsp:cNvSpPr/>
      </dsp:nvSpPr>
      <dsp:spPr>
        <a:xfrm>
          <a:off x="3054095" y="2160499"/>
          <a:ext cx="673608" cy="67367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EE2572-C8AC-2C47-9B2F-DADFD14D1377}">
      <dsp:nvSpPr>
        <dsp:cNvPr id="0" name=""/>
        <dsp:cNvSpPr/>
      </dsp:nvSpPr>
      <dsp:spPr>
        <a:xfrm>
          <a:off x="2710281" y="1037458"/>
          <a:ext cx="979017" cy="97933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99E93-51C6-9344-BEF5-04E7B3E62341}">
      <dsp:nvSpPr>
        <dsp:cNvPr id="0" name=""/>
        <dsp:cNvSpPr/>
      </dsp:nvSpPr>
      <dsp:spPr>
        <a:xfrm>
          <a:off x="3528974" y="796933"/>
          <a:ext cx="320649" cy="320868"/>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D9ABAF-FDDC-314D-B463-E0D480BD3342}">
      <dsp:nvSpPr>
        <dsp:cNvPr id="0" name=""/>
        <dsp:cNvSpPr/>
      </dsp:nvSpPr>
      <dsp:spPr>
        <a:xfrm>
          <a:off x="3850233" y="2882327"/>
          <a:ext cx="240792" cy="240524"/>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E5687F-3531-B242-8C61-D835452DF488}">
      <dsp:nvSpPr>
        <dsp:cNvPr id="0" name=""/>
        <dsp:cNvSpPr/>
      </dsp:nvSpPr>
      <dsp:spPr>
        <a:xfrm>
          <a:off x="2762097" y="1089162"/>
          <a:ext cx="875995" cy="87592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FD05FC-845D-E840-B362-F7EE4C8BFDFF}">
      <dsp:nvSpPr>
        <dsp:cNvPr id="0" name=""/>
        <dsp:cNvSpPr/>
      </dsp:nvSpPr>
      <dsp:spPr>
        <a:xfrm>
          <a:off x="0" y="1089162"/>
          <a:ext cx="216590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 numCol="1" spcCol="1270" anchor="b" anchorCtr="0">
          <a:noAutofit/>
        </a:bodyPr>
        <a:lstStyle/>
        <a:p>
          <a:pPr marL="0" lvl="0" indent="0" algn="r" defTabSz="844550">
            <a:lnSpc>
              <a:spcPct val="90000"/>
            </a:lnSpc>
            <a:spcBef>
              <a:spcPct val="0"/>
            </a:spcBef>
            <a:spcAft>
              <a:spcPct val="35000"/>
            </a:spcAft>
            <a:buNone/>
          </a:pPr>
          <a:r>
            <a:rPr lang="es-ES" sz="1900" kern="1200" dirty="0"/>
            <a:t>Cardiogénico</a:t>
          </a:r>
        </a:p>
      </dsp:txBody>
      <dsp:txXfrm>
        <a:off x="0" y="1089162"/>
        <a:ext cx="2165908" cy="703326"/>
      </dsp:txXfrm>
    </dsp:sp>
    <dsp:sp modelId="{820DB88A-B7C0-A44F-8DFB-6E4B52A4C971}">
      <dsp:nvSpPr>
        <dsp:cNvPr id="0" name=""/>
        <dsp:cNvSpPr/>
      </dsp:nvSpPr>
      <dsp:spPr>
        <a:xfrm>
          <a:off x="3930091" y="2160499"/>
          <a:ext cx="2165908" cy="673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es-ES" sz="1900" kern="1200" dirty="0"/>
            <a:t>Asociado a inflamación sistémica</a:t>
          </a:r>
        </a:p>
      </dsp:txBody>
      <dsp:txXfrm>
        <a:off x="3930091" y="2160499"/>
        <a:ext cx="2165908" cy="673672"/>
      </dsp:txXfrm>
    </dsp:sp>
    <dsp:sp modelId="{1E5D47C8-C43F-D143-9D2D-E69A459B458D}">
      <dsp:nvSpPr>
        <dsp:cNvPr id="0" name=""/>
        <dsp:cNvSpPr/>
      </dsp:nvSpPr>
      <dsp:spPr>
        <a:xfrm>
          <a:off x="3850233" y="1089162"/>
          <a:ext cx="2165908" cy="875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es-ES" sz="1900" kern="1200" dirty="0"/>
            <a:t>Hipovolémico</a:t>
          </a:r>
        </a:p>
      </dsp:txBody>
      <dsp:txXfrm>
        <a:off x="3850233" y="1089162"/>
        <a:ext cx="2165908" cy="8759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1C164-9F75-F34E-8419-6EB37FB53944}">
      <dsp:nvSpPr>
        <dsp:cNvPr id="0" name=""/>
        <dsp:cNvSpPr/>
      </dsp:nvSpPr>
      <dsp:spPr>
        <a:xfrm>
          <a:off x="0" y="462346"/>
          <a:ext cx="5431536" cy="26932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1548" tIns="624840" rIns="421548" bIns="213360" numCol="1" spcCol="1270" anchor="t" anchorCtr="0">
          <a:noAutofit/>
        </a:bodyPr>
        <a:lstStyle/>
        <a:p>
          <a:pPr marL="285750" lvl="1" indent="-285750" algn="l" defTabSz="1333500">
            <a:lnSpc>
              <a:spcPct val="90000"/>
            </a:lnSpc>
            <a:spcBef>
              <a:spcPct val="0"/>
            </a:spcBef>
            <a:spcAft>
              <a:spcPct val="15000"/>
            </a:spcAft>
            <a:buChar char="•"/>
          </a:pPr>
          <a:r>
            <a:rPr lang="es-CL" sz="3000" kern="1200" dirty="0"/>
            <a:t>ARTERIOLOESCLEROSIS</a:t>
          </a:r>
          <a:endParaRPr lang="en-US" sz="3000" kern="1200" dirty="0"/>
        </a:p>
        <a:p>
          <a:pPr marL="285750" lvl="1" indent="-285750" algn="l" defTabSz="1333500">
            <a:lnSpc>
              <a:spcPct val="90000"/>
            </a:lnSpc>
            <a:spcBef>
              <a:spcPct val="0"/>
            </a:spcBef>
            <a:spcAft>
              <a:spcPct val="15000"/>
            </a:spcAft>
            <a:buChar char="•"/>
          </a:pPr>
          <a:r>
            <a:rPr lang="es-CL" sz="3000" kern="1200"/>
            <a:t>CALCIFICACIÓN DE LA MEDIA ARTERIAL</a:t>
          </a:r>
          <a:endParaRPr lang="en-US" sz="3000" kern="1200"/>
        </a:p>
        <a:p>
          <a:pPr marL="285750" lvl="1" indent="-285750" algn="l" defTabSz="1333500">
            <a:lnSpc>
              <a:spcPct val="90000"/>
            </a:lnSpc>
            <a:spcBef>
              <a:spcPct val="0"/>
            </a:spcBef>
            <a:spcAft>
              <a:spcPct val="15000"/>
            </a:spcAft>
            <a:buChar char="•"/>
          </a:pPr>
          <a:r>
            <a:rPr lang="es-CL" sz="3000" kern="1200" dirty="0"/>
            <a:t>ATEROESCLEROSIS</a:t>
          </a:r>
          <a:endParaRPr lang="en-US" sz="3000" kern="1200" dirty="0"/>
        </a:p>
      </dsp:txBody>
      <dsp:txXfrm>
        <a:off x="0" y="462346"/>
        <a:ext cx="5431536" cy="2693250"/>
      </dsp:txXfrm>
    </dsp:sp>
    <dsp:sp modelId="{F42F9D31-97E9-884D-B220-49BA255EE66F}">
      <dsp:nvSpPr>
        <dsp:cNvPr id="0" name=""/>
        <dsp:cNvSpPr/>
      </dsp:nvSpPr>
      <dsp:spPr>
        <a:xfrm>
          <a:off x="271576" y="19546"/>
          <a:ext cx="3802075" cy="88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709" tIns="0" rIns="143709" bIns="0" numCol="1" spcCol="1270" anchor="ctr" anchorCtr="0">
          <a:noAutofit/>
        </a:bodyPr>
        <a:lstStyle/>
        <a:p>
          <a:pPr marL="0" lvl="0" indent="0" algn="l" defTabSz="1333500">
            <a:lnSpc>
              <a:spcPct val="90000"/>
            </a:lnSpc>
            <a:spcBef>
              <a:spcPct val="0"/>
            </a:spcBef>
            <a:spcAft>
              <a:spcPct val="35000"/>
            </a:spcAft>
            <a:buNone/>
          </a:pPr>
          <a:r>
            <a:rPr lang="es-CL" sz="3000" kern="1200"/>
            <a:t>ARTERIOESCLEROSIS </a:t>
          </a:r>
          <a:endParaRPr lang="en-US" sz="3000" kern="1200"/>
        </a:p>
      </dsp:txBody>
      <dsp:txXfrm>
        <a:off x="314807" y="62777"/>
        <a:ext cx="3715613" cy="799138"/>
      </dsp:txXfrm>
    </dsp:sp>
    <dsp:sp modelId="{5B653818-B3AB-FB43-AE2D-723822F13047}">
      <dsp:nvSpPr>
        <dsp:cNvPr id="0" name=""/>
        <dsp:cNvSpPr/>
      </dsp:nvSpPr>
      <dsp:spPr>
        <a:xfrm>
          <a:off x="0" y="3760396"/>
          <a:ext cx="5431536" cy="756000"/>
        </a:xfrm>
        <a:prstGeom prst="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2DD8CD64-3642-9D49-AA51-5EA39D526111}">
      <dsp:nvSpPr>
        <dsp:cNvPr id="0" name=""/>
        <dsp:cNvSpPr/>
      </dsp:nvSpPr>
      <dsp:spPr>
        <a:xfrm>
          <a:off x="271576" y="3317596"/>
          <a:ext cx="3802075" cy="88560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709" tIns="0" rIns="143709" bIns="0" numCol="1" spcCol="1270" anchor="ctr" anchorCtr="0">
          <a:noAutofit/>
        </a:bodyPr>
        <a:lstStyle/>
        <a:p>
          <a:pPr marL="0" lvl="0" indent="0" algn="l" defTabSz="1333500">
            <a:lnSpc>
              <a:spcPct val="90000"/>
            </a:lnSpc>
            <a:spcBef>
              <a:spcPct val="0"/>
            </a:spcBef>
            <a:spcAft>
              <a:spcPct val="35000"/>
            </a:spcAft>
            <a:buNone/>
          </a:pPr>
          <a:r>
            <a:rPr lang="es-CL" sz="3000" kern="1200"/>
            <a:t>ANEURISMAS</a:t>
          </a:r>
          <a:endParaRPr lang="en-US" sz="3000" kern="1200"/>
        </a:p>
      </dsp:txBody>
      <dsp:txXfrm>
        <a:off x="314807" y="3360827"/>
        <a:ext cx="3715613" cy="799138"/>
      </dsp:txXfrm>
    </dsp:sp>
    <dsp:sp modelId="{9C8B4107-55D7-034E-8471-9F5DBD66D00C}">
      <dsp:nvSpPr>
        <dsp:cNvPr id="0" name=""/>
        <dsp:cNvSpPr/>
      </dsp:nvSpPr>
      <dsp:spPr>
        <a:xfrm>
          <a:off x="0" y="5121196"/>
          <a:ext cx="5431536" cy="7560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E0A0C5BE-F5A1-6F43-AA20-C3C58E7F91B1}">
      <dsp:nvSpPr>
        <dsp:cNvPr id="0" name=""/>
        <dsp:cNvSpPr/>
      </dsp:nvSpPr>
      <dsp:spPr>
        <a:xfrm>
          <a:off x="271576" y="4678396"/>
          <a:ext cx="3802075" cy="88560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709" tIns="0" rIns="143709" bIns="0" numCol="1" spcCol="1270" anchor="ctr" anchorCtr="0">
          <a:noAutofit/>
        </a:bodyPr>
        <a:lstStyle/>
        <a:p>
          <a:pPr marL="0" lvl="0" indent="0" algn="l" defTabSz="1333500">
            <a:lnSpc>
              <a:spcPct val="90000"/>
            </a:lnSpc>
            <a:spcBef>
              <a:spcPct val="0"/>
            </a:spcBef>
            <a:spcAft>
              <a:spcPct val="35000"/>
            </a:spcAft>
            <a:buNone/>
          </a:pPr>
          <a:r>
            <a:rPr lang="es-CL" sz="3000" kern="1200"/>
            <a:t>VÁRICES</a:t>
          </a:r>
          <a:endParaRPr lang="en-US" sz="3000" kern="1200"/>
        </a:p>
      </dsp:txBody>
      <dsp:txXfrm>
        <a:off x="314807" y="4721627"/>
        <a:ext cx="3715613"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4:42:47.413"/>
    </inkml:context>
    <inkml:brush xml:id="br0">
      <inkml:brushProperty name="width" value="0.1" units="cm"/>
      <inkml:brushProperty name="height" value="0.1" units="cm"/>
      <inkml:brushProperty name="color" value="#FFFF00"/>
    </inkml:brush>
  </inkml:definitions>
  <inkml:trace contextRef="#ctx0" brushRef="#br0">304 0 24575,'0'7'0,"0"-1"0,0-1 0,0 0 0,0-1 0,0 1 0,-3 2 0,3-2 0,-2 4 0,-1-1 0,3-1 0,-3 3 0,1-3 0,2 3 0,-5 1 0,5-1 0,-5-3 0,5 5 0,-5-3 0,5 4 0,-5-3 0,5 0 0,-5 0 0,5 0 0,-5 0 0,3-3 0,-1 3 0,-1-3 0,3 3 0,-4 0 0,3 1 0,-1-4 0,-2 3 0,5-3 0,-5 3 0,5 0 0,-5 0 0,5-2 0,-5 1 0,2-1 0,0 2 0,-1 0 0,1 4 0,0-2 0,-1 0 0,3-3 0,-3-1 0,4 2 0,-5 0 0,4 0 0,-3-3 0,4 3 0,-5-3 0,5 3 0,-5-2 0,5 1 0,-4-1 0,3 2 0,-3-2 0,3 1 0,-3-2 0,3 4 0,-3-4 0,4 3 0,-5-3 0,5 1 0,-3 1 0,1-1 0,2-1 0,-5 0 0,5 0 0,-2 1 0,0-1 0,1 3 0,-3-3 0,3 1 0,-1 2 0,0-3 0,1 3 0,-3 0 0,3 0 0,-1-2 0,0 1 0,1-1 0,-3 2 0,3 0 0,-3 2 0,3-2 0,-3 2 0,3-2 0,-3-2 0,3 1 0,-1-1 0,0 2 0,1 0 0,-1 0 0,0-2 0,1 1 0,-1-1 0,0 2 0,2 0 0,-5 0 0,4 0 0,-1 0 0,0 0 0,1 0 0,-3-3 0,4 3 0,-3-5 0,1 2 0,2-3 0,-2 1 0,2 0 0,0-1 0,-2 1 0,1-1 0,-1 1 0,0-3 0,2 2 0,-4-3 0,2 0 0,-1-2 0,2-2 0,-1-1 0,1-1 0,-3 0 0,3-2 0,-1 2 0,0-4 0,2 1 0,-3-2 0,1 0 0,1 0 0,-1-1 0,2 1 0,0 0 0,-2 0 0,1-3 0,-1 2 0,2-2 0,0 3 0,0 0 0,0 0 0,0 0 0,-2 0 0,1 0 0,-1 0 0,2 2 0,0-2 0,0 5 0,0-4 0,-2 4 0,1-2 0,-1 0 0,2 1 0,0-1 0,-2 3 0,2-3 0,-2 1 0,2-3 0,0 4 0,-2-2 0,1 0 0,-1 2 0,2-2 0,0 2 0,0 0 0,0 1 0,0-1 0,0 1 0,0-1 0,0 4 0,0 6 0,0 3 0,0 3 0,0-1 0,3 0 0,-3 0 0,5 0 0,-2 3 0,-1-2 0,3 2 0,-4 0 0,3-2 0,-3 2 0,3-3 0,-1-3 0,-1 3 0,0-3 0,0 1 0,-1 1 0,3-4 0,-4 5 0,4-5 0,-3 4 0,3-4 0,-3 5 0,3-5 0,-4 5 0,2-5 0,0 4 0,-1-4 0,3 2 0,-3-2 0,1-1 0,0 1 0,-2-1 0,2 1 0,-2-1 0,0 1 0,0-1 0,2-1 0,0-1 0,3-2 0,-1 0 0,0 0 0,1-3 0,-1 1 0,1-5 0,0 2 0,2-3 0,1 1 0,2-1 0,0-2 0,0 0 0,-2 0 0,1 2 0,-1-1 0,0 1 0,1-2 0,-4 2 0,5-2 0,-5 5 0,4-4 0,-3 1 0,1-2 0,0 2 0,-1-1 0,1 3 0,0-3 0,-2 3 0,2-3 0,-2 4 0,2-5 0,-2 5 0,2-2 0,-2 2 0,-1 1 0,1-1 0,-1 1 0,-1-1 0,1 0 0,-1 3 0,1-2 0,0 1 0,1-1 0,-1 1 0,0 0 0,-1 4 0,-1-1 0,-2 5 0,-2-1 0,-1 0 0,-1 1 0,-1-1 0,0 1 0,1-1 0,-1 1 0,1 0 0,-1 2 0,0-2 0,0 2 0,1-3 0,-1 1 0,3-1 0,-2 1 0,1-1 0,-2 1 0,3-1 0,-2 1 0,1-1 0,-1 1 0,1 0 0,-1-1 0,1 1 0,1-1 0,-2 1 0,1-1 0,-2 3 0,1-2 0,1 2 0,-1-2 0,1 2 0,-2-2 0,1 2 0,-1-3 0,0 1 0,3 0 0,-2-1 0,1 1 0,1-1 0,-3 1 0,3-3 0,-1 2 0,-1-3 0,2 3 0,-3-2 0,2 3 0,-1-1 0,2 1 0,-3-3 0,1 2 0,1-1 0,-1 1 0,1-1 0,1 1 0,-2-1 0,1 1 0,1 0 0,-2-1 0,1 1 0,1-2 0,-2 3 0,1-2 0,-1 1 0,1-2 0,-1 1 0,3 1 0,-3-4 0,4 4 0,-4-3 0,3 3 0,-3-4 0,4 4 0,-4-3 0,3 2 0,-3-2 0,4 3 0,-4-3 0,3 3 0,-3-2 0,2 3 0,-3-1 0,3-2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86AD2-6E84-C34B-B431-68FF032E685E}" type="datetimeFigureOut">
              <a:rPr lang="es-ES" smtClean="0"/>
              <a:pPr/>
              <a:t>4/5/20</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29F4AB-1068-9C42-9347-5A905E5E4C97}" type="slidenum">
              <a:rPr lang="es-ES" smtClean="0"/>
              <a:pPr/>
              <a:t>‹Nº›</a:t>
            </a:fld>
            <a:endParaRPr lang="es-ES"/>
          </a:p>
        </p:txBody>
      </p:sp>
    </p:spTree>
    <p:extLst>
      <p:ext uri="{BB962C8B-B14F-4D97-AF65-F5344CB8AC3E}">
        <p14:creationId xmlns:p14="http://schemas.microsoft.com/office/powerpoint/2010/main" val="24871543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Normalmente están equilibradas las fuerzas ejercidas por la presión hidrostática en el extremo arterial y por la presión oncótica en el extremo venoso y solamente una escasa cantidad de líquido sale al intersticio, siendo inmediata y eficazmente absorbido por los linfáticos y dirigido a la circulación general a través del conducto torácico. </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3</a:t>
            </a:fld>
            <a:endParaRPr lang="es-ES"/>
          </a:p>
        </p:txBody>
      </p:sp>
    </p:spTree>
    <p:extLst>
      <p:ext uri="{BB962C8B-B14F-4D97-AF65-F5344CB8AC3E}">
        <p14:creationId xmlns:p14="http://schemas.microsoft.com/office/powerpoint/2010/main" val="35379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la congestión pasiva se acumula sangre no oxigenada en la circulación venosa. Los tejidos están expuestos a una hipoxia crónica y van atrofiándose y reemplazandose con el tiempo por fibrosis. </a:t>
            </a:r>
          </a:p>
          <a:p>
            <a:r>
              <a:rPr lang="es-CL" dirty="0"/>
              <a:t>En la congestión pasiva venosa que se asocia a la insuficiencia valvular, primero se genera congestión y con el tiempo dilatación de la vena, localizada, permanente con estasis (estancamiento) de la sangre: eso es una várices. Puede verse en venas hemorroidales, esofágicas, profundas y superficiales de las piernas, etc...</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16</a:t>
            </a:fld>
            <a:endParaRPr lang="es-ES"/>
          </a:p>
        </p:txBody>
      </p:sp>
    </p:spTree>
    <p:extLst>
      <p:ext uri="{BB962C8B-B14F-4D97-AF65-F5344CB8AC3E}">
        <p14:creationId xmlns:p14="http://schemas.microsoft.com/office/powerpoint/2010/main" val="2328013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607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dirty="0"/>
          </a:p>
        </p:txBody>
      </p:sp>
      <p:sp>
        <p:nvSpPr>
          <p:cNvPr id="16077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7AC680-A728-4918-8E69-90DD4834C898}" type="slidenum">
              <a:rPr lang="es-MX" smtClean="0"/>
              <a:pPr fontAlgn="base">
                <a:spcBef>
                  <a:spcPct val="0"/>
                </a:spcBef>
                <a:spcAft>
                  <a:spcPct val="0"/>
                </a:spcAft>
                <a:defRPr/>
              </a:pPr>
              <a:t>17</a:t>
            </a:fld>
            <a:endParaRPr lang="es-MX"/>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la foto superior se observa edema intraalveolar (líquido amorfo rosado uniforme) y congestión (aumento de sangre en vasos capilares del tabique alveolar, con algunos eritrocitos que salen del capilar y entran al alvéolo. </a:t>
            </a:r>
          </a:p>
          <a:p>
            <a:r>
              <a:rPr lang="es-CL" dirty="0"/>
              <a:t>En la foto inferior (ha pasado ya un tiempo desde el inicio de la causa de la congestión y edema) se observan células grandes, de citoplasma granular color ocre o amarillo-café, que son macrófagos con hemosiderina. Esta hemosiderina proviene de la hemoglobina de los eritrocitos que pasaron al alvéolo. Recordar que normalmente los alvéolos tienen macrófagos (pocos) cuya función es fagocitar todo lo que se introduzca en el espacio alveolar para mantenerlo </a:t>
            </a:r>
            <a:r>
              <a:rPr lang="es-CL"/>
              <a:t>siempre libre</a:t>
            </a:r>
            <a:endParaRPr lang="es-CL" dirty="0"/>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18</a:t>
            </a:fld>
            <a:endParaRPr lang="es-ES"/>
          </a:p>
        </p:txBody>
      </p:sp>
    </p:spTree>
    <p:extLst>
      <p:ext uri="{BB962C8B-B14F-4D97-AF65-F5344CB8AC3E}">
        <p14:creationId xmlns:p14="http://schemas.microsoft.com/office/powerpoint/2010/main" val="1441659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19</a:t>
            </a:fld>
            <a:endParaRPr lang="es-ES"/>
          </a:p>
        </p:txBody>
      </p:sp>
    </p:spTree>
    <p:extLst>
      <p:ext uri="{BB962C8B-B14F-4D97-AF65-F5344CB8AC3E}">
        <p14:creationId xmlns:p14="http://schemas.microsoft.com/office/powerpoint/2010/main" val="3777152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628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La foto del * blanco muestra el corte de una nuez moscada (Myristica fragrans) es el fruto de un arbusto de Indonesia, de consistencia como la madera, y fuerte olor aromático. Se usa para cocinar (Se ralla en el momento o se usa rallada – tiene menos olor pero igualmente rica – y se pone en las salsas blancas) personalmente la uso para las pastas y hago este comentario porque a 2020, después de hacer clases en UCHILE desde el 94’, son pocos los alumnos que la conocen, no se si por falta de costumbre, tradición o simplemente porque no la han visto “en persona” porque con la modernidad, todo se facilita, incluso la ralladura de una nuez. LA RECOMIENDO!</a:t>
            </a:r>
          </a:p>
        </p:txBody>
      </p:sp>
      <p:sp>
        <p:nvSpPr>
          <p:cNvPr id="16282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C3B537-BDED-4867-AB8C-6DF4152A8562}" type="slidenum">
              <a:rPr lang="es-MX" smtClean="0"/>
              <a:pPr fontAlgn="base">
                <a:spcBef>
                  <a:spcPct val="0"/>
                </a:spcBef>
                <a:spcAft>
                  <a:spcPct val="0"/>
                </a:spcAft>
                <a:defRPr/>
              </a:pPr>
              <a:t>20</a:t>
            </a:fld>
            <a:endParaRPr lang="es-MX"/>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Inicialmente la congestión parte en la vena cava inferior, venas suprahepáticas, vena central, sinusoides hepáticos. Con el tiempo, los vasos no logran retener los eritrocitos en el lumen y se produce extravasación. Más adelante habrá fibrosis por la muerte de los hepatocitos hipóxicos por largo tiempo que no resisten, y la fibrosis se va extendiendo desde las venas centrales a los espacios porta, y se van haciendo puentes delimitando espacios grandes. </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21</a:t>
            </a:fld>
            <a:endParaRPr lang="es-ES"/>
          </a:p>
        </p:txBody>
      </p:sp>
    </p:spTree>
    <p:extLst>
      <p:ext uri="{BB962C8B-B14F-4D97-AF65-F5344CB8AC3E}">
        <p14:creationId xmlns:p14="http://schemas.microsoft.com/office/powerpoint/2010/main" val="1462477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23</a:t>
            </a:fld>
            <a:endParaRPr lang="es-ES"/>
          </a:p>
        </p:txBody>
      </p:sp>
    </p:spTree>
    <p:extLst>
      <p:ext uri="{BB962C8B-B14F-4D97-AF65-F5344CB8AC3E}">
        <p14:creationId xmlns:p14="http://schemas.microsoft.com/office/powerpoint/2010/main" val="1279597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TRES GRANDES CATEGORÍAS DE SHOCK: </a:t>
            </a:r>
          </a:p>
          <a:p>
            <a:r>
              <a:rPr lang="es-CL" dirty="0"/>
              <a:t>CARDIOGÉNICO: Baja el gasto cardíaco por insuficiencia del miocardio (infarto, miocarditis, arritmia, compresión por hemopericardio , obstrucción de la vía de salida (embolia pulmonar).</a:t>
            </a:r>
          </a:p>
          <a:p>
            <a:r>
              <a:rPr lang="es-CL" dirty="0"/>
              <a:t>HIPOVOLÉMICO: Bajo gasto cardíaco por bajo volumen sanguíneo (hemorragia, quemadura grave..)</a:t>
            </a:r>
          </a:p>
          <a:p>
            <a:r>
              <a:rPr lang="es-CL" dirty="0"/>
              <a:t>ASOCIADO A INFLAMACIÓN SISTÉMICA: infecciones, quemaduras, traumatismos, pancreatitis. Hay salida masiva de mediadores inflamatorios que generan VD arterial, extravasación de sangres y estasis venosa. El resultado es la hipoperfusión tisular, hipoxia celular, alteraciones metabólicas, disfunción orgánica. </a:t>
            </a:r>
          </a:p>
          <a:p>
            <a:r>
              <a:rPr lang="es-CL" dirty="0"/>
              <a:t>EL SIRS es una manifestación exagerada y generalizada de una respuesta inflamatoria o inmune local que puede ser fatal.</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24</a:t>
            </a:fld>
            <a:endParaRPr lang="es-ES"/>
          </a:p>
        </p:txBody>
      </p:sp>
    </p:spTree>
    <p:extLst>
      <p:ext uri="{BB962C8B-B14F-4D97-AF65-F5344CB8AC3E}">
        <p14:creationId xmlns:p14="http://schemas.microsoft.com/office/powerpoint/2010/main" val="1828207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el SIRS hay un estado hipermetabólico que tiene 2 o más signos clínicos de inflamación sistémica (fiebre, Tcardia, Tpnea, leucocitosis o leucopenia...) en el contexto de una inflamación conocida. </a:t>
            </a:r>
          </a:p>
          <a:p>
            <a:r>
              <a:rPr lang="es-CL" dirty="0"/>
              <a:t>En el shock séptico hay un síndrome de respuesta inflamatoria sistémica tan grave, que causa una disfunción orgánica e hipotensión.</a:t>
            </a:r>
          </a:p>
          <a:p>
            <a:r>
              <a:rPr lang="es-CL" dirty="0"/>
              <a:t>Esta respuesta inflamatoria masiva eps consecuencia de la liberación sistémica de citocinas (TNFalfa) interleucinas 1 y 6, y factor activador de plasminógeno (PAF) que son MEDIADORES DE DAÑO CELULAR.</a:t>
            </a:r>
          </a:p>
          <a:p>
            <a:r>
              <a:rPr lang="es-CL" dirty="0"/>
              <a:t>En la sepsis, las bacterias portadoras de un lipopolisacárido tóxico lo liberan y se une al macrófago específicamente. </a:t>
            </a:r>
          </a:p>
          <a:p>
            <a:r>
              <a:rPr lang="es-CL" dirty="0"/>
              <a:t>El macrófago: </a:t>
            </a:r>
          </a:p>
          <a:p>
            <a:pPr marL="228600" indent="-228600">
              <a:buAutoNum type="arabicPeriod"/>
            </a:pPr>
            <a:r>
              <a:rPr lang="es-CL" dirty="0"/>
              <a:t>activa la via extrínseca de la coagulación mediante el factor tisular. </a:t>
            </a:r>
          </a:p>
          <a:p>
            <a:pPr marL="228600" indent="-228600">
              <a:buAutoNum type="arabicPeriod"/>
            </a:pPr>
            <a:r>
              <a:rPr lang="es-CL" dirty="0"/>
              <a:t>Produce citocinas (TNFalfa, IL1, IL6, IL8, IL12 que inducen inflamación, reclutan linfocitos y neutrófilos</a:t>
            </a:r>
          </a:p>
          <a:p>
            <a:pPr marL="228600" indent="-228600">
              <a:buAutoNum type="arabicPeriod"/>
            </a:pPr>
            <a:r>
              <a:rPr lang="es-CL" dirty="0"/>
              <a:t>Y produce oxido nítrico que genera vasodilatación (agrava el shock)</a:t>
            </a:r>
          </a:p>
          <a:p>
            <a:pPr marL="0" indent="0">
              <a:buNone/>
            </a:pPr>
            <a:r>
              <a:rPr lang="es-CL" dirty="0"/>
              <a:t>El TNF es tóxico para células endoteliales: les altera la permeabilidad y les induce apoptosis</a:t>
            </a:r>
          </a:p>
          <a:p>
            <a:pPr marL="0" indent="0">
              <a:buNone/>
            </a:pPr>
            <a:r>
              <a:rPr lang="es-CL" dirty="0"/>
              <a:t>Y ademas el TNF estimula la adherencia de PMN a endotelio y altera la adhesión de la célula endotelial, y hace que haya leucostasis</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25</a:t>
            </a:fld>
            <a:endParaRPr lang="es-ES"/>
          </a:p>
        </p:txBody>
      </p:sp>
    </p:spTree>
    <p:extLst>
      <p:ext uri="{BB962C8B-B14F-4D97-AF65-F5344CB8AC3E}">
        <p14:creationId xmlns:p14="http://schemas.microsoft.com/office/powerpoint/2010/main" val="2642613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137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FLECHAS AMARILLAS EN FOTO 5: FOCOS DE NECROSIS DE COAGULACIÓN MIOCÁRDICA</a:t>
            </a:r>
          </a:p>
          <a:p>
            <a:pPr eaLnBrk="1" hangingPunct="1">
              <a:spcBef>
                <a:spcPct val="0"/>
              </a:spcBef>
            </a:pPr>
            <a:r>
              <a:rPr lang="es-MX" dirty="0">
                <a:latin typeface="Calibri" charset="0"/>
              </a:rPr>
              <a:t>FLECHA NEGRA: MIOCARDIO NO ISQUÉMICO.</a:t>
            </a:r>
          </a:p>
          <a:p>
            <a:pPr eaLnBrk="1" hangingPunct="1">
              <a:spcBef>
                <a:spcPct val="0"/>
              </a:spcBef>
            </a:pPr>
            <a:r>
              <a:rPr lang="es-MX" dirty="0">
                <a:latin typeface="Calibri" charset="0"/>
              </a:rPr>
              <a:t>FLECHAS BLANCAS EN FOTO 4: zona pálida subendocárdica isquémica en ventrículo izquierdo. </a:t>
            </a:r>
          </a:p>
        </p:txBody>
      </p:sp>
      <p:sp>
        <p:nvSpPr>
          <p:cNvPr id="10138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8D23246A-CF3D-DA48-9CE0-D42167A5FBBD}" type="slidenum">
              <a:rPr lang="es-MX" sz="1200"/>
              <a:pPr/>
              <a:t>26</a:t>
            </a:fld>
            <a:endParaRPr lang="es-MX"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4</a:t>
            </a:fld>
            <a:endParaRPr lang="es-ES"/>
          </a:p>
        </p:txBody>
      </p:sp>
    </p:spTree>
    <p:extLst>
      <p:ext uri="{BB962C8B-B14F-4D97-AF65-F5344CB8AC3E}">
        <p14:creationId xmlns:p14="http://schemas.microsoft.com/office/powerpoint/2010/main" val="1214931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0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El epitelio de los túbulos renales está desprendido, células retraídas, hipereosinófilas y sin núcleo: necrosis de coagulación del epitelio tubular renal.El glomérrulo está intacto, con sus núcleos endoteliales, no isquémico, por la redistribución de la circulación. </a:t>
            </a:r>
          </a:p>
        </p:txBody>
      </p:sp>
      <p:sp>
        <p:nvSpPr>
          <p:cNvPr id="10240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59284C51-F8A3-494E-980C-F13AE79D7808}" type="slidenum">
              <a:rPr lang="es-MX" sz="1200"/>
              <a:pPr/>
              <a:t>27</a:t>
            </a:fld>
            <a:endParaRPr lang="es-MX"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Para comparar con las fotos más adelante. Este es el aspecto histológico y el color normal del pulmón.</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28</a:t>
            </a:fld>
            <a:endParaRPr lang="es-ES"/>
          </a:p>
        </p:txBody>
      </p:sp>
    </p:spTree>
    <p:extLst>
      <p:ext uri="{BB962C8B-B14F-4D97-AF65-F5344CB8AC3E}">
        <p14:creationId xmlns:p14="http://schemas.microsoft.com/office/powerpoint/2010/main" val="361146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Flechas amarillas muestran membrana hialina. </a:t>
            </a:r>
          </a:p>
        </p:txBody>
      </p:sp>
      <p:sp>
        <p:nvSpPr>
          <p:cNvPr id="103428"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7CDD4492-D773-0842-B66C-8F29CF77173F}" type="slidenum">
              <a:rPr lang="es-MX" sz="1200"/>
              <a:pPr/>
              <a:t>29</a:t>
            </a:fld>
            <a:endParaRPr lang="es-MX"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flechas amarillas: membranas hialinas (primera foto a la izquierda tinción de PAS, membranas PAS +)</a:t>
            </a:r>
          </a:p>
          <a:p>
            <a:r>
              <a:rPr lang="es-CL" dirty="0"/>
              <a:t>Flechas rojas: engrosamiento del tabique interalveolar con infiltrados inflamatorios y fibrosis. </a:t>
            </a:r>
          </a:p>
          <a:p>
            <a:r>
              <a:rPr lang="es-CL" dirty="0"/>
              <a:t>Flecha verde: metaplasia escamosa del epitelio pulmonar, como respuesta a la inflamación crónica. (nótese la ausencia de aire en áreas extensas del pulmón).</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30</a:t>
            </a:fld>
            <a:endParaRPr lang="es-ES"/>
          </a:p>
        </p:txBody>
      </p:sp>
    </p:spTree>
    <p:extLst>
      <p:ext uri="{BB962C8B-B14F-4D97-AF65-F5344CB8AC3E}">
        <p14:creationId xmlns:p14="http://schemas.microsoft.com/office/powerpoint/2010/main" val="3297786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Casi no quedan espacios alveolares. Fibrosis extensa del parénquima. Las áreas más rojizas muestran fibrina intraalveolar y también en trombos vasculares.  Estadio avanzado de un daño alveolar difuso.</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31</a:t>
            </a:fld>
            <a:endParaRPr lang="es-ES"/>
          </a:p>
        </p:txBody>
      </p:sp>
    </p:spTree>
    <p:extLst>
      <p:ext uri="{BB962C8B-B14F-4D97-AF65-F5344CB8AC3E}">
        <p14:creationId xmlns:p14="http://schemas.microsoft.com/office/powerpoint/2010/main" val="448083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10445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F960BD8A-A3E6-5343-8B1B-B48960BDBDA2}" type="slidenum">
              <a:rPr lang="es-MX" sz="1200"/>
              <a:pPr/>
              <a:t>32</a:t>
            </a:fld>
            <a:endParaRPr lang="es-MX"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Mucosa gástrica con hemorragias (petequiales y purpuricas) flechas pequeñas</a:t>
            </a:r>
          </a:p>
          <a:p>
            <a:pPr eaLnBrk="1" hangingPunct="1">
              <a:spcBef>
                <a:spcPct val="0"/>
              </a:spcBef>
            </a:pPr>
            <a:r>
              <a:rPr lang="es-MX" dirty="0">
                <a:latin typeface="Calibri" charset="0"/>
              </a:rPr>
              <a:t>Ulcera duodenal: flecha grande</a:t>
            </a:r>
          </a:p>
        </p:txBody>
      </p:sp>
      <p:sp>
        <p:nvSpPr>
          <p:cNvPr id="10547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21F45525-6459-C84A-A3F0-2D972504C305}" type="slidenum">
              <a:rPr lang="es-MX" sz="1200"/>
              <a:pPr/>
              <a:t>33</a:t>
            </a:fld>
            <a:endParaRPr lang="es-MX"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649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10650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21D648EF-703F-8840-9083-51A203561600}" type="slidenum">
              <a:rPr lang="es-MX" sz="1200"/>
              <a:pPr/>
              <a:t>34</a:t>
            </a:fld>
            <a:endParaRPr lang="es-MX"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6349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594851B8-7A68-BF49-BD1E-5565656FF571}" type="slidenum">
              <a:rPr lang="es-MX" sz="1200"/>
              <a:pPr/>
              <a:t>36</a:t>
            </a:fld>
            <a:endParaRPr lang="es-MX"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6"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67587"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DD3A4085-BCDC-C744-A37D-9C88624B347F}" type="slidenum">
              <a:rPr lang="es-MX" sz="1200"/>
              <a:pPr/>
              <a:t>37</a:t>
            </a:fld>
            <a:endParaRPr lang="es-MX"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648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dirty="0"/>
              <a:t>En la foto histológica, que corresponde a la piel de una roncha urticarial, se observa infiltrado de linfocitos rodeando vasos pequeños en la dermis, y colágeno separado por espacios ópticamente vacíos, en los que hay líquido de edema que es invisible (no se tiñe).</a:t>
            </a:r>
          </a:p>
        </p:txBody>
      </p:sp>
      <p:sp>
        <p:nvSpPr>
          <p:cNvPr id="16486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3FFF64-62C7-450A-8404-E52F9806F6E9}" type="slidenum">
              <a:rPr lang="es-MX" smtClean="0"/>
              <a:pPr fontAlgn="base">
                <a:spcBef>
                  <a:spcPct val="0"/>
                </a:spcBef>
                <a:spcAft>
                  <a:spcPct val="0"/>
                </a:spcAft>
                <a:defRPr/>
              </a:pPr>
              <a:t>6</a:t>
            </a:fld>
            <a:endParaRPr lang="es-MX"/>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963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6963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98F42955-46CB-0244-A9F1-B2DF4677AC78}" type="slidenum">
              <a:rPr lang="es-MX" sz="1200"/>
              <a:pPr/>
              <a:t>38</a:t>
            </a:fld>
            <a:endParaRPr lang="es-MX"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682"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7168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5201A887-0F83-7243-9DE7-BBC9AD8E3B36}" type="slidenum">
              <a:rPr lang="es-MX" sz="1200"/>
              <a:pPr/>
              <a:t>39</a:t>
            </a:fld>
            <a:endParaRPr lang="es-MX"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Los trombos laminados se ven en arterias porque en ellas la sangre circula rápido y forma una lámina de plaquetas y células al centro y de proteinas y líquido por fuera. En las venas como la sangre circula más lentamente no se respeta el flujo laminar y los trombos que se forman son más rojos y friables. Los trombos de fibrina son generalmente los que se forman en capilares y arteriolas pequeñas. Se ven en todos los tejidos del organismo en la coagulación intravascular diseminada.</a:t>
            </a:r>
          </a:p>
        </p:txBody>
      </p:sp>
      <p:sp>
        <p:nvSpPr>
          <p:cNvPr id="7373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548312AA-C951-6343-A026-E45A1028476B}" type="slidenum">
              <a:rPr lang="es-MX" sz="1200"/>
              <a:pPr/>
              <a:t>40</a:t>
            </a:fld>
            <a:endParaRPr lang="es-MX"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7577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33611ED5-4F82-3D49-8C04-04F958225748}" type="slidenum">
              <a:rPr lang="es-MX" sz="1200"/>
              <a:pPr/>
              <a:t>41</a:t>
            </a:fld>
            <a:endParaRPr lang="es-MX"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7987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493BC921-9C58-4D40-A337-77AFA0BC6535}" type="slidenum">
              <a:rPr lang="es-MX" sz="1200"/>
              <a:pPr/>
              <a:t>42</a:t>
            </a:fld>
            <a:endParaRPr lang="es-MX"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8192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DAAC5C8C-D416-D446-B650-34FF954FBFFC}" type="slidenum">
              <a:rPr lang="es-MX" sz="1200"/>
              <a:pPr/>
              <a:t>43</a:t>
            </a:fld>
            <a:endParaRPr lang="es-MX"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397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8397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9FDECCA5-F3CB-D142-9885-6B12D6F2D1C0}" type="slidenum">
              <a:rPr lang="es-MX" sz="1200"/>
              <a:pPr/>
              <a:t>44</a:t>
            </a:fld>
            <a:endParaRPr lang="es-MX"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1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8601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DCADB894-9FA2-1841-9FDF-6555B7A3B3C4}" type="slidenum">
              <a:rPr lang="es-MX" sz="1200"/>
              <a:pPr/>
              <a:t>45</a:t>
            </a:fld>
            <a:endParaRPr lang="es-MX"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 Infarto</a:t>
            </a:r>
            <a:r>
              <a:rPr lang="es-ES" baseline="0" dirty="0"/>
              <a:t> hemorrágico de pulmón: en forma de cuña, negro (rojo en fresco = sangre), de tipo hemorrágico por doble circulación (bronquial y pulmonar).</a:t>
            </a:r>
          </a:p>
          <a:p>
            <a:r>
              <a:rPr lang="es-ES" baseline="0" dirty="0"/>
              <a:t>b. Infarto isquémico de bazo: bien delimitado, amarillo-blanquecino.</a:t>
            </a:r>
            <a:endParaRPr lang="es-ES" dirty="0"/>
          </a:p>
        </p:txBody>
      </p:sp>
      <p:sp>
        <p:nvSpPr>
          <p:cNvPr id="4" name="Marcador de número de diapositiva 3"/>
          <p:cNvSpPr>
            <a:spLocks noGrp="1"/>
          </p:cNvSpPr>
          <p:nvPr>
            <p:ph type="sldNum" sz="quarter" idx="10"/>
          </p:nvPr>
        </p:nvSpPr>
        <p:spPr/>
        <p:txBody>
          <a:bodyPr/>
          <a:lstStyle/>
          <a:p>
            <a:fld id="{5E29F4AB-1068-9C42-9347-5A905E5E4C97}" type="slidenum">
              <a:rPr lang="es-ES" smtClean="0"/>
              <a:pPr/>
              <a:t>46</a:t>
            </a:fld>
            <a:endParaRPr lang="es-ES"/>
          </a:p>
        </p:txBody>
      </p:sp>
    </p:spTree>
    <p:extLst>
      <p:ext uri="{BB962C8B-B14F-4D97-AF65-F5344CB8AC3E}">
        <p14:creationId xmlns:p14="http://schemas.microsoft.com/office/powerpoint/2010/main" val="557623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8909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E3E13A65-A1AF-F94A-BD06-225F5AC82DDD}" type="slidenum">
              <a:rPr lang="es-MX" sz="1200"/>
              <a:pPr/>
              <a:t>47</a:t>
            </a:fld>
            <a:endParaRPr lang="es-MX"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Líquido eosinófilo amorfo acelular intraalveolar. </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7</a:t>
            </a:fld>
            <a:endParaRPr lang="es-ES"/>
          </a:p>
        </p:txBody>
      </p:sp>
    </p:spTree>
    <p:extLst>
      <p:ext uri="{BB962C8B-B14F-4D97-AF65-F5344CB8AC3E}">
        <p14:creationId xmlns:p14="http://schemas.microsoft.com/office/powerpoint/2010/main" val="2798868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3186"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s-MX" dirty="0">
                <a:latin typeface="Calibri" charset="0"/>
              </a:rPr>
              <a:t>INTESTINO DELGADO: LA ZONA ROSADA ESTÁ VIGTALIZADA, EL RESTO, de color negruzco, espesor de la pared engrosado y pastoso, duro corresponde al infarto hemorrágico, acartonado y friable. </a:t>
            </a:r>
          </a:p>
          <a:p>
            <a:pPr eaLnBrk="1" hangingPunct="1"/>
            <a:r>
              <a:rPr lang="es-MX" dirty="0">
                <a:latin typeface="Calibri" charset="0"/>
              </a:rPr>
              <a:t>Histológicamente se observa la silueta de la mucosa intestinal, pero no se distingue el detalle del epitelio (del cual queda un poco en la profundidad de la mjucosa, sobre la muscular de la mucosa que se ve horizontal. Hay necrosis de coagulación del epitelio y se observa encharcamiento sanguíneo en toda la muestra. En el infarto intestinal, hemorrágico, se reconoce la necrosis de coagulación y la hemorragia. </a:t>
            </a:r>
          </a:p>
        </p:txBody>
      </p:sp>
      <p:sp>
        <p:nvSpPr>
          <p:cNvPr id="93187"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B5DCC34A-7DF9-E042-BFD6-AB15DB9E2D86}" type="slidenum">
              <a:rPr lang="es-MX" sz="1200"/>
              <a:pPr/>
              <a:t>48</a:t>
            </a:fld>
            <a:endParaRPr lang="es-MX"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523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9523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F52A7809-08DD-B644-B18D-68B1DA79D8C3}" type="slidenum">
              <a:rPr lang="es-MX" sz="1200"/>
              <a:pPr/>
              <a:t>50</a:t>
            </a:fld>
            <a:endParaRPr lang="es-MX"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51</a:t>
            </a:fld>
            <a:endParaRPr lang="es-ES"/>
          </a:p>
        </p:txBody>
      </p:sp>
    </p:spTree>
    <p:extLst>
      <p:ext uri="{BB962C8B-B14F-4D97-AF65-F5344CB8AC3E}">
        <p14:creationId xmlns:p14="http://schemas.microsoft.com/office/powerpoint/2010/main" val="836682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La imagen muestra depósitos de calcio granular irregular, quebradizos, en la media de la arteria muscular. El calcio se tiñe de color violeta con hematoxilina y eosina. </a:t>
            </a:r>
          </a:p>
        </p:txBody>
      </p:sp>
      <p:sp>
        <p:nvSpPr>
          <p:cNvPr id="10547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A167425B-13E2-D641-9088-8121AA66E4C8}" type="slidenum">
              <a:rPr lang="es-MX" sz="1200"/>
              <a:pPr/>
              <a:t>52</a:t>
            </a:fld>
            <a:endParaRPr lang="es-MX"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137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Recordar que el engrosamiento intimal es un tipo de respuesta a la lesión vascular (por flujo turbulento, hipertensión, etc..) y que el endotelio tiene un fenotipo que al activarse la célula endotelial, cambia y lo hace más trombógeno, proinflamatorio, y secretar sustancias (citocinas, factores de crecimiento, oxido nítrico, endotelina, etc...) que actuan sobre el propio endotelio y sobre la célula muscular lisa. El enotelio dañado es permeable al líquido, y proteínas plasmáticas. Las células musculares lisas responden a estímulos de endotelio, plaquetas, macrófagos y también a la trombina y factores de complemento, que hacen que la célula prolifere y sintetice colágeno, elastina, protein glicanos, etc.. Este cambio hialino de la pared vascular pequeña se ve idéntico en la Diabetes.</a:t>
            </a:r>
          </a:p>
        </p:txBody>
      </p:sp>
      <p:sp>
        <p:nvSpPr>
          <p:cNvPr id="10137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67654F9B-57AD-7244-B1D2-6EF5D0C5A53D}" type="slidenum">
              <a:rPr lang="es-MX" sz="1200"/>
              <a:pPr/>
              <a:t>53</a:t>
            </a:fld>
            <a:endParaRPr lang="es-MX"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6"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Como se mantiene la hipertensión , la célula muscular lisa prolifera en forma concéntrica. También puede sobrevenir necrosis de la íntima, con muerte de células endoteliales, y depósito de fibrina y proteínas plasmáticas que salen por aumento de la permeabilidad: eso se denomina “necrosis fibrinoide” (recordar que no es un verdadero tipo de necrosis).</a:t>
            </a:r>
          </a:p>
        </p:txBody>
      </p:sp>
      <p:sp>
        <p:nvSpPr>
          <p:cNvPr id="103427"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4F242C4B-A1BB-F041-B21D-CF216B705E3B}" type="slidenum">
              <a:rPr lang="es-MX" sz="1200"/>
              <a:pPr/>
              <a:t>54</a:t>
            </a:fld>
            <a:endParaRPr lang="es-MX"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957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10957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D84601BB-298A-EB49-B560-0D361419CACD}" type="slidenum">
              <a:rPr lang="es-MX" sz="1200"/>
              <a:pPr/>
              <a:t>55</a:t>
            </a:fld>
            <a:endParaRPr lang="es-MX"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7522"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La primera aorta es de un niño. Se ven (bastante mal) las estrías lipídicas, planas, solo cambio lineal de color.</a:t>
            </a:r>
          </a:p>
          <a:p>
            <a:pPr eaLnBrk="1" hangingPunct="1">
              <a:spcBef>
                <a:spcPct val="0"/>
              </a:spcBef>
            </a:pPr>
            <a:r>
              <a:rPr lang="es-MX" dirty="0">
                <a:latin typeface="Calibri" charset="0"/>
              </a:rPr>
              <a:t>La segunda aorta muestra placas confluentes, levemente solevantadas. </a:t>
            </a:r>
          </a:p>
          <a:p>
            <a:pPr eaLnBrk="1" hangingPunct="1">
              <a:spcBef>
                <a:spcPct val="0"/>
              </a:spcBef>
            </a:pPr>
            <a:r>
              <a:rPr lang="es-MX" dirty="0">
                <a:latin typeface="Calibri" charset="0"/>
              </a:rPr>
              <a:t>La tercera muestra placas y zonas de ulceración o pérdida de la íntima, que se ven café claras por adherencia de plaquetas, que forman placas ulcerotrombóticas.</a:t>
            </a:r>
          </a:p>
        </p:txBody>
      </p:sp>
      <p:sp>
        <p:nvSpPr>
          <p:cNvPr id="10752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432F5163-4DBE-0A4C-AD47-36FE52827109}" type="slidenum">
              <a:rPr lang="es-MX" sz="1200"/>
              <a:pPr/>
              <a:t>56</a:t>
            </a:fld>
            <a:endParaRPr lang="es-MX"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dirty="0">
              <a:latin typeface="Calibri" charset="0"/>
            </a:endParaRPr>
          </a:p>
        </p:txBody>
      </p:sp>
      <p:sp>
        <p:nvSpPr>
          <p:cNvPr id="11571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D13F3002-A6F9-974F-9EA5-B7586A2099A3}" type="slidenum">
              <a:rPr lang="es-MX" sz="1200"/>
              <a:pPr/>
              <a:t>57</a:t>
            </a:fld>
            <a:endParaRPr lang="es-MX"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161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Fatty streaks: estrias amarillentas lipídicas</a:t>
            </a:r>
          </a:p>
          <a:p>
            <a:pPr eaLnBrk="1" hangingPunct="1">
              <a:spcBef>
                <a:spcPct val="0"/>
              </a:spcBef>
            </a:pPr>
            <a:endParaRPr lang="es-MX" dirty="0">
              <a:latin typeface="Calibri" charset="0"/>
            </a:endParaRPr>
          </a:p>
        </p:txBody>
      </p:sp>
      <p:sp>
        <p:nvSpPr>
          <p:cNvPr id="11161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EB574DF5-27B5-EA4B-A133-A191BFE4A8FC}" type="slidenum">
              <a:rPr lang="es-MX" sz="1200"/>
              <a:pPr/>
              <a:t>58</a:t>
            </a:fld>
            <a:endParaRPr lang="es-MX"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Neoplasia</a:t>
            </a:r>
            <a:r>
              <a:rPr lang="es-ES" baseline="0" dirty="0"/>
              <a:t> en lado izquierdo del cerebro. Edema con expansión del parénquima cerebral desplaza al hemisferio cerebral derecho no edematoso. Puede haber herniaciones.</a:t>
            </a:r>
            <a:endParaRPr lang="es-ES" dirty="0"/>
          </a:p>
        </p:txBody>
      </p:sp>
      <p:sp>
        <p:nvSpPr>
          <p:cNvPr id="4" name="Marcador de número de diapositiva 3"/>
          <p:cNvSpPr>
            <a:spLocks noGrp="1"/>
          </p:cNvSpPr>
          <p:nvPr>
            <p:ph type="sldNum" sz="quarter" idx="10"/>
          </p:nvPr>
        </p:nvSpPr>
        <p:spPr/>
        <p:txBody>
          <a:bodyPr/>
          <a:lstStyle/>
          <a:p>
            <a:fld id="{5E29F4AB-1068-9C42-9347-5A905E5E4C97}" type="slidenum">
              <a:rPr lang="es-ES" smtClean="0"/>
              <a:pPr/>
              <a:t>8</a:t>
            </a:fld>
            <a:endParaRPr lang="es-ES"/>
          </a:p>
        </p:txBody>
      </p:sp>
    </p:spTree>
    <p:extLst>
      <p:ext uri="{BB962C8B-B14F-4D97-AF65-F5344CB8AC3E}">
        <p14:creationId xmlns:p14="http://schemas.microsoft.com/office/powerpoint/2010/main" val="883797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3666"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113667"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C5C69E60-993B-EB4B-8F49-555B6BF5ED2E}" type="slidenum">
              <a:rPr lang="es-MX" sz="1200"/>
              <a:pPr/>
              <a:t>59</a:t>
            </a:fld>
            <a:endParaRPr lang="es-MX"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Punta de flecha negra: hemorragia intraplaca</a:t>
            </a:r>
          </a:p>
          <a:p>
            <a:r>
              <a:rPr lang="es-CL" dirty="0"/>
              <a:t>Flecha negra: papilla ateromatosa</a:t>
            </a:r>
          </a:p>
          <a:p>
            <a:r>
              <a:rPr lang="es-CL" dirty="0"/>
              <a:t>Flecha roja: hombro, zona más débil y vulnerable de la placa</a:t>
            </a:r>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60</a:t>
            </a:fld>
            <a:endParaRPr lang="es-ES"/>
          </a:p>
        </p:txBody>
      </p:sp>
    </p:spTree>
    <p:extLst>
      <p:ext uri="{BB962C8B-B14F-4D97-AF65-F5344CB8AC3E}">
        <p14:creationId xmlns:p14="http://schemas.microsoft.com/office/powerpoint/2010/main" val="1114803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MX" dirty="0">
                <a:latin typeface="Calibri" charset="0"/>
              </a:rPr>
              <a:t>A bajo se ve laíntima de la aorta: los orificios corresponden al nacimiento de las ramas vasculares normales. En amarillo la íntima transluce el depósito de lípidos en placas confluentes. En rojizo y rojo-rosado extensas áreas de ulceración de placas ateromatosas con depósito de fibrina y plaquetas que forman trombos. </a:t>
            </a:r>
          </a:p>
          <a:p>
            <a:pPr eaLnBrk="1" hangingPunct="1">
              <a:spcBef>
                <a:spcPct val="0"/>
              </a:spcBef>
            </a:pPr>
            <a:r>
              <a:rPr lang="es-MX" dirty="0">
                <a:latin typeface="Calibri" charset="0"/>
              </a:rPr>
              <a:t>Arriba se observa una arteria con engrosamiento marcado de la íntima (punta de flecha) y lumen casi ocluido en su totalidad (al menos en 70%) con un trombo en el interior. El tejido irrigado por esta arteria con toda certeza sufrió un infarto por isquemia aguda,</a:t>
            </a:r>
          </a:p>
        </p:txBody>
      </p:sp>
      <p:sp>
        <p:nvSpPr>
          <p:cNvPr id="11776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91567070-F0ED-514F-AA8C-3FE29DCEED54}" type="slidenum">
              <a:rPr lang="es-MX" sz="1200"/>
              <a:pPr/>
              <a:t>62</a:t>
            </a:fld>
            <a:endParaRPr lang="es-MX"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981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MX" dirty="0">
                <a:latin typeface="Calibri" charset="0"/>
              </a:rPr>
              <a:t>A la izquierda : </a:t>
            </a:r>
            <a:r>
              <a:rPr lang="es-CL" dirty="0"/>
              <a:t>Aneurisma por debajo del nacimiento de arterias renales. Vista externa.</a:t>
            </a:r>
          </a:p>
          <a:p>
            <a:r>
              <a:rPr lang="es-CL" dirty="0">
                <a:latin typeface="Calibri" charset="0"/>
              </a:rPr>
              <a:t>A la derecha: </a:t>
            </a:r>
            <a:r>
              <a:rPr lang="es-MX" dirty="0">
                <a:latin typeface="Calibri" charset="0"/>
              </a:rPr>
              <a:t> </a:t>
            </a:r>
            <a:r>
              <a:rPr lang="es-CL" dirty="0"/>
              <a:t>Aneurisma abierto y contenido de trombos. Vista de la íntima (por dentro del vaso que fue abierto longitudinalmente desde las ilícas abajo hasta el sector superior a las arterias renales arriba).</a:t>
            </a:r>
          </a:p>
          <a:p>
            <a:pPr marL="0" marR="0" lvl="0" indent="0" algn="l" defTabSz="457200" rtl="0" eaLnBrk="1" fontAlgn="auto" latinLnBrk="0" hangingPunct="1">
              <a:lnSpc>
                <a:spcPct val="100000"/>
              </a:lnSpc>
              <a:spcBef>
                <a:spcPct val="0"/>
              </a:spcBef>
              <a:spcAft>
                <a:spcPts val="0"/>
              </a:spcAft>
              <a:buClrTx/>
              <a:buSzTx/>
              <a:buFontTx/>
              <a:buNone/>
              <a:tabLst/>
              <a:defRPr/>
            </a:pPr>
            <a:endParaRPr lang="es-MX" dirty="0">
              <a:latin typeface="Calibri" charset="0"/>
            </a:endParaRPr>
          </a:p>
        </p:txBody>
      </p:sp>
      <p:sp>
        <p:nvSpPr>
          <p:cNvPr id="11981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3E5760B3-D116-EF43-8D76-FEC61BFE6A46}" type="slidenum">
              <a:rPr lang="es-MX" sz="1200"/>
              <a:pPr/>
              <a:t>63</a:t>
            </a:fld>
            <a:endParaRPr lang="es-MX"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2185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C7939FCA-568E-3B41-8343-DBD0E28D301F}" type="slidenum">
              <a:rPr lang="es-MX" sz="1200"/>
              <a:pPr/>
              <a:t>64</a:t>
            </a:fld>
            <a:endParaRPr lang="es-MX"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2595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A1726276-3BF4-E34B-BFFC-FE83F0E46BF1}" type="slidenum">
              <a:rPr lang="es-MX" sz="1200"/>
              <a:pPr/>
              <a:t>65</a:t>
            </a:fld>
            <a:endParaRPr lang="es-MX"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2"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2800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F7E02AA7-03C9-804E-8FF4-E27ED2AEB1DF}" type="slidenum">
              <a:rPr lang="es-MX" sz="1200"/>
              <a:pPr/>
              <a:t>66</a:t>
            </a:fld>
            <a:endParaRPr lang="es-MX"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209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3209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DFA8B7FA-F777-8543-8CC2-5B309A9945DA}" type="slidenum">
              <a:rPr lang="es-MX" sz="1200"/>
              <a:pPr/>
              <a:t>67</a:t>
            </a:fld>
            <a:endParaRPr lang="es-MX"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68</a:t>
            </a:fld>
            <a:endParaRPr lang="es-ES"/>
          </a:p>
        </p:txBody>
      </p:sp>
    </p:spTree>
    <p:extLst>
      <p:ext uri="{BB962C8B-B14F-4D97-AF65-F5344CB8AC3E}">
        <p14:creationId xmlns:p14="http://schemas.microsoft.com/office/powerpoint/2010/main" val="7971148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6"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44387"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C5AF6F7A-1306-B14C-BF76-DB6BC584D155}" type="slidenum">
              <a:rPr lang="es-MX" sz="1200"/>
              <a:pPr/>
              <a:t>69</a:t>
            </a:fld>
            <a:endParaRPr lang="es-MX"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Cuando afecta una extremidad y esta aumenta mucho de tamaño por linfedema se utiliza el término “elefantiasis”. Un ejemplo son las parasitosis que obstruyen los linfáticos (filariasis) y generan fibrosis perilinfática que aumenta esa obstrucción a la circulación, y otro ejemplo es la fibrosis perilinfática posterior a radioterapia, o también los cambios secundarios a la linfadenectomía en un cancer de mama con linfedema del brazo. </a:t>
            </a:r>
          </a:p>
          <a:p>
            <a:endParaRPr lang="es-CL" dirty="0"/>
          </a:p>
        </p:txBody>
      </p:sp>
      <p:sp>
        <p:nvSpPr>
          <p:cNvPr id="4" name="Marcador de número de diapositiva 3"/>
          <p:cNvSpPr>
            <a:spLocks noGrp="1"/>
          </p:cNvSpPr>
          <p:nvPr>
            <p:ph type="sldNum" sz="quarter" idx="5"/>
          </p:nvPr>
        </p:nvSpPr>
        <p:spPr/>
        <p:txBody>
          <a:bodyPr/>
          <a:lstStyle/>
          <a:p>
            <a:fld id="{5E29F4AB-1068-9C42-9347-5A905E5E4C97}" type="slidenum">
              <a:rPr lang="es-ES" smtClean="0"/>
              <a:pPr/>
              <a:t>9</a:t>
            </a:fld>
            <a:endParaRPr lang="es-ES"/>
          </a:p>
        </p:txBody>
      </p:sp>
    </p:spTree>
    <p:extLst>
      <p:ext uri="{BB962C8B-B14F-4D97-AF65-F5344CB8AC3E}">
        <p14:creationId xmlns:p14="http://schemas.microsoft.com/office/powerpoint/2010/main" val="25546842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8482"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4848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CE1FF4FF-4D4C-FF44-A88D-1CCE18FF2832}" type="slidenum">
              <a:rPr lang="es-MX" sz="1200"/>
              <a:pPr/>
              <a:t>70</a:t>
            </a:fld>
            <a:endParaRPr lang="es-MX"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053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5053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6AD1199D-B987-944F-8E78-E4E50E9BE4AC}" type="slidenum">
              <a:rPr lang="es-MX" sz="1200"/>
              <a:pPr/>
              <a:t>71</a:t>
            </a:fld>
            <a:endParaRPr lang="es-MX"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257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5257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D660499C-8158-6249-B3AE-9E636371CE26}" type="slidenum">
              <a:rPr lang="es-MX" sz="1200"/>
              <a:pPr/>
              <a:t>72</a:t>
            </a:fld>
            <a:endParaRPr lang="es-MX"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4866"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64867"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5F6CC9BD-0FA6-244A-A88D-0EEA5C17AF9C}" type="slidenum">
              <a:rPr lang="es-MX" sz="1200"/>
              <a:pPr/>
              <a:t>73</a:t>
            </a:fld>
            <a:endParaRPr lang="es-MX"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6691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F0F3DBDA-C434-9746-ACF1-80B252ECBF7B}" type="slidenum">
              <a:rPr lang="es-MX" sz="1200"/>
              <a:pPr/>
              <a:t>74</a:t>
            </a:fld>
            <a:endParaRPr lang="es-MX"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8962"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atin typeface="Calibri" charset="0"/>
            </a:endParaRPr>
          </a:p>
        </p:txBody>
      </p:sp>
      <p:sp>
        <p:nvSpPr>
          <p:cNvPr id="16896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fld id="{38FFC6C2-AE28-764F-AAA6-798C9393CC37}" type="slidenum">
              <a:rPr lang="es-MX" sz="1200"/>
              <a:pPr/>
              <a:t>75</a:t>
            </a:fld>
            <a:endParaRPr lang="es-MX"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E29F4AB-1068-9C42-9347-5A905E5E4C97}" type="slidenum">
              <a:rPr lang="es-ES" smtClean="0"/>
              <a:pPr/>
              <a:t>11</a:t>
            </a:fld>
            <a:endParaRPr lang="es-ES"/>
          </a:p>
        </p:txBody>
      </p:sp>
    </p:spTree>
    <p:extLst>
      <p:ext uri="{BB962C8B-B14F-4D97-AF65-F5344CB8AC3E}">
        <p14:creationId xmlns:p14="http://schemas.microsoft.com/office/powerpoint/2010/main" val="206543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ES" dirty="0"/>
              <a:t>EQUIMOSIS</a:t>
            </a:r>
          </a:p>
          <a:p>
            <a:pPr marL="228600" indent="-228600">
              <a:buAutoNum type="arabicPeriod"/>
            </a:pPr>
            <a:r>
              <a:rPr lang="es-ES" dirty="0"/>
              <a:t>PETEQUIAS (púrpura de </a:t>
            </a:r>
            <a:r>
              <a:rPr lang="es-ES" dirty="0" err="1"/>
              <a:t>Schoenlein</a:t>
            </a:r>
            <a:r>
              <a:rPr lang="es-ES" dirty="0"/>
              <a:t> </a:t>
            </a:r>
            <a:r>
              <a:rPr lang="es-ES" dirty="0" err="1"/>
              <a:t>Henoch</a:t>
            </a:r>
            <a:r>
              <a:rPr lang="es-ES" dirty="0"/>
              <a:t>)</a:t>
            </a:r>
          </a:p>
          <a:p>
            <a:pPr marL="228600" indent="-228600">
              <a:buAutoNum type="arabicPeriod"/>
            </a:pPr>
            <a:r>
              <a:rPr lang="es-ES" dirty="0"/>
              <a:t>PÚRPURA</a:t>
            </a:r>
          </a:p>
          <a:p>
            <a:pPr marL="228600" indent="-228600">
              <a:buAutoNum type="arabicPeriod"/>
            </a:pPr>
            <a:r>
              <a:rPr lang="es-ES" dirty="0"/>
              <a:t>HEMATOMA</a:t>
            </a:r>
          </a:p>
          <a:p>
            <a:pPr marL="228600" indent="-228600">
              <a:buAutoNum type="arabicPeriod"/>
            </a:pPr>
            <a:r>
              <a:rPr lang="es-ES" dirty="0"/>
              <a:t>HEMOPERICARDIO</a:t>
            </a:r>
          </a:p>
        </p:txBody>
      </p:sp>
      <p:sp>
        <p:nvSpPr>
          <p:cNvPr id="4" name="Marcador de número de diapositiva 3"/>
          <p:cNvSpPr>
            <a:spLocks noGrp="1"/>
          </p:cNvSpPr>
          <p:nvPr>
            <p:ph type="sldNum" sz="quarter" idx="10"/>
          </p:nvPr>
        </p:nvSpPr>
        <p:spPr/>
        <p:txBody>
          <a:bodyPr/>
          <a:lstStyle/>
          <a:p>
            <a:fld id="{5E29F4AB-1068-9C42-9347-5A905E5E4C97}" type="slidenum">
              <a:rPr lang="es-ES" smtClean="0"/>
              <a:pPr/>
              <a:t>13</a:t>
            </a:fld>
            <a:endParaRPr lang="es-ES"/>
          </a:p>
        </p:txBody>
      </p:sp>
    </p:spTree>
    <p:extLst>
      <p:ext uri="{BB962C8B-B14F-4D97-AF65-F5344CB8AC3E}">
        <p14:creationId xmlns:p14="http://schemas.microsoft.com/office/powerpoint/2010/main" val="3286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ES" dirty="0"/>
              <a:t>REPARACIÓN DE UN INFARTO (TEJIDO DE GRANULACIÓN) Nótese a la izquierda el miocardio conservado, y a la derecha tejido de granulación muy edematoso, con vasos dilatados y congestivos, de diámetros variados. </a:t>
            </a:r>
          </a:p>
          <a:p>
            <a:pPr marL="228600" indent="-228600">
              <a:buAutoNum type="arabicPeriod"/>
            </a:pPr>
            <a:r>
              <a:rPr lang="es-ES" dirty="0"/>
              <a:t>APENDICITIS AGUDA; vasos congestivos evidentes en la serosa en una apendicitis inicial </a:t>
            </a:r>
          </a:p>
          <a:p>
            <a:pPr marL="228600" indent="-228600">
              <a:buAutoNum type="arabicPeriod"/>
            </a:pPr>
            <a:r>
              <a:rPr lang="es-ES" baseline="0" dirty="0"/>
              <a:t>ERISIPELA infección bacteriana aguda de la piel. En la izquierda de la foto (ojo derecho) además se observa edema del párpado (tríada de Celso).</a:t>
            </a:r>
            <a:endParaRPr lang="es-ES" dirty="0"/>
          </a:p>
        </p:txBody>
      </p:sp>
      <p:sp>
        <p:nvSpPr>
          <p:cNvPr id="4" name="Marcador de número de diapositiva 3"/>
          <p:cNvSpPr>
            <a:spLocks noGrp="1"/>
          </p:cNvSpPr>
          <p:nvPr>
            <p:ph type="sldNum" sz="quarter" idx="10"/>
          </p:nvPr>
        </p:nvSpPr>
        <p:spPr/>
        <p:txBody>
          <a:bodyPr/>
          <a:lstStyle/>
          <a:p>
            <a:fld id="{5E29F4AB-1068-9C42-9347-5A905E5E4C97}" type="slidenum">
              <a:rPr lang="es-ES" smtClean="0"/>
              <a:pPr/>
              <a:t>15</a:t>
            </a:fld>
            <a:endParaRPr lang="es-ES"/>
          </a:p>
        </p:txBody>
      </p:sp>
    </p:spTree>
    <p:extLst>
      <p:ext uri="{BB962C8B-B14F-4D97-AF65-F5344CB8AC3E}">
        <p14:creationId xmlns:p14="http://schemas.microsoft.com/office/powerpoint/2010/main" val="160422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A29C49C5-FA18-C241-88DB-E1349BAC1B0D}" type="datetime1">
              <a:rPr lang="es-CL" smtClean="0"/>
              <a:t>04-05-20</a:t>
            </a:fld>
            <a:endParaRPr lang="es-ES"/>
          </a:p>
        </p:txBody>
      </p:sp>
      <p:sp>
        <p:nvSpPr>
          <p:cNvPr id="5" name="Marcador de pie de página 4"/>
          <p:cNvSpPr>
            <a:spLocks noGrp="1"/>
          </p:cNvSpPr>
          <p:nvPr>
            <p:ph type="ftr" sz="quarter" idx="11"/>
          </p:nvPr>
        </p:nvSpPr>
        <p:spPr/>
        <p:txBody>
          <a:bodyPr/>
          <a:lstStyle/>
          <a:p>
            <a:r>
              <a:rPr lang="es-ES"/>
              <a:t>YCS 2020</a:t>
            </a:r>
          </a:p>
        </p:txBody>
      </p:sp>
      <p:sp>
        <p:nvSpPr>
          <p:cNvPr id="6" name="Marcador de número de diapositiva 5"/>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1626548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BA915FA-2C4C-E344-A0B4-CBFAE439897B}" type="datetime1">
              <a:rPr lang="es-CL" smtClean="0"/>
              <a:t>04-05-20</a:t>
            </a:fld>
            <a:endParaRPr lang="es-ES"/>
          </a:p>
        </p:txBody>
      </p:sp>
      <p:sp>
        <p:nvSpPr>
          <p:cNvPr id="5" name="Marcador de pie de página 4"/>
          <p:cNvSpPr>
            <a:spLocks noGrp="1"/>
          </p:cNvSpPr>
          <p:nvPr>
            <p:ph type="ftr" sz="quarter" idx="11"/>
          </p:nvPr>
        </p:nvSpPr>
        <p:spPr/>
        <p:txBody>
          <a:bodyPr/>
          <a:lstStyle/>
          <a:p>
            <a:r>
              <a:rPr lang="es-ES"/>
              <a:t>YCS 2020</a:t>
            </a:r>
          </a:p>
        </p:txBody>
      </p:sp>
      <p:sp>
        <p:nvSpPr>
          <p:cNvPr id="6" name="Marcador de número de diapositiva 5"/>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374650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75EF2035-A0EE-3445-B335-6F0B77796756}" type="datetime1">
              <a:rPr lang="es-CL" smtClean="0"/>
              <a:t>04-05-20</a:t>
            </a:fld>
            <a:endParaRPr lang="es-ES"/>
          </a:p>
        </p:txBody>
      </p:sp>
      <p:sp>
        <p:nvSpPr>
          <p:cNvPr id="5" name="Marcador de pie de página 4"/>
          <p:cNvSpPr>
            <a:spLocks noGrp="1"/>
          </p:cNvSpPr>
          <p:nvPr>
            <p:ph type="ftr" sz="quarter" idx="11"/>
          </p:nvPr>
        </p:nvSpPr>
        <p:spPr/>
        <p:txBody>
          <a:bodyPr/>
          <a:lstStyle/>
          <a:p>
            <a:r>
              <a:rPr lang="es-ES"/>
              <a:t>YCS 2020</a:t>
            </a:r>
          </a:p>
        </p:txBody>
      </p:sp>
      <p:sp>
        <p:nvSpPr>
          <p:cNvPr id="6" name="Marcador de número de diapositiva 5"/>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386160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7DD3884-647E-D943-B60C-5F7F567BB4EB}" type="datetime1">
              <a:rPr lang="es-CL" smtClean="0"/>
              <a:t>04-05-20</a:t>
            </a:fld>
            <a:endParaRPr lang="es-ES"/>
          </a:p>
        </p:txBody>
      </p:sp>
      <p:sp>
        <p:nvSpPr>
          <p:cNvPr id="5" name="Marcador de pie de página 4"/>
          <p:cNvSpPr>
            <a:spLocks noGrp="1"/>
          </p:cNvSpPr>
          <p:nvPr>
            <p:ph type="ftr" sz="quarter" idx="11"/>
          </p:nvPr>
        </p:nvSpPr>
        <p:spPr/>
        <p:txBody>
          <a:bodyPr/>
          <a:lstStyle/>
          <a:p>
            <a:r>
              <a:rPr lang="es-ES"/>
              <a:t>YCS 2020</a:t>
            </a:r>
          </a:p>
        </p:txBody>
      </p:sp>
      <p:sp>
        <p:nvSpPr>
          <p:cNvPr id="6" name="Marcador de número de diapositiva 5"/>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151891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0774E287-05D8-E144-9F2F-BBA126864DC0}" type="datetime1">
              <a:rPr lang="es-CL" smtClean="0"/>
              <a:t>04-05-20</a:t>
            </a:fld>
            <a:endParaRPr lang="es-ES"/>
          </a:p>
        </p:txBody>
      </p:sp>
      <p:sp>
        <p:nvSpPr>
          <p:cNvPr id="5" name="Marcador de pie de página 4"/>
          <p:cNvSpPr>
            <a:spLocks noGrp="1"/>
          </p:cNvSpPr>
          <p:nvPr>
            <p:ph type="ftr" sz="quarter" idx="11"/>
          </p:nvPr>
        </p:nvSpPr>
        <p:spPr/>
        <p:txBody>
          <a:bodyPr/>
          <a:lstStyle/>
          <a:p>
            <a:r>
              <a:rPr lang="es-ES"/>
              <a:t>YCS 2020</a:t>
            </a:r>
          </a:p>
        </p:txBody>
      </p:sp>
      <p:sp>
        <p:nvSpPr>
          <p:cNvPr id="6" name="Marcador de número de diapositiva 5"/>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3036916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148F1BC-AAB9-3E42-9F4E-ED5E49FD0264}" type="datetime1">
              <a:rPr lang="es-CL" smtClean="0"/>
              <a:t>04-05-20</a:t>
            </a:fld>
            <a:endParaRPr lang="es-ES"/>
          </a:p>
        </p:txBody>
      </p:sp>
      <p:sp>
        <p:nvSpPr>
          <p:cNvPr id="6" name="Marcador de pie de página 5"/>
          <p:cNvSpPr>
            <a:spLocks noGrp="1"/>
          </p:cNvSpPr>
          <p:nvPr>
            <p:ph type="ftr" sz="quarter" idx="11"/>
          </p:nvPr>
        </p:nvSpPr>
        <p:spPr/>
        <p:txBody>
          <a:bodyPr/>
          <a:lstStyle/>
          <a:p>
            <a:r>
              <a:rPr lang="es-ES"/>
              <a:t>YCS 2020</a:t>
            </a:r>
          </a:p>
        </p:txBody>
      </p:sp>
      <p:sp>
        <p:nvSpPr>
          <p:cNvPr id="7" name="Marcador de número de diapositiva 6"/>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136823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20610533-9175-7345-A139-33C7AE14FC9F}" type="datetime1">
              <a:rPr lang="es-CL" smtClean="0"/>
              <a:t>04-05-20</a:t>
            </a:fld>
            <a:endParaRPr lang="es-ES"/>
          </a:p>
        </p:txBody>
      </p:sp>
      <p:sp>
        <p:nvSpPr>
          <p:cNvPr id="8" name="Marcador de pie de página 7"/>
          <p:cNvSpPr>
            <a:spLocks noGrp="1"/>
          </p:cNvSpPr>
          <p:nvPr>
            <p:ph type="ftr" sz="quarter" idx="11"/>
          </p:nvPr>
        </p:nvSpPr>
        <p:spPr/>
        <p:txBody>
          <a:bodyPr/>
          <a:lstStyle/>
          <a:p>
            <a:r>
              <a:rPr lang="es-ES"/>
              <a:t>YCS 2020</a:t>
            </a:r>
          </a:p>
        </p:txBody>
      </p:sp>
      <p:sp>
        <p:nvSpPr>
          <p:cNvPr id="9" name="Marcador de número de diapositiva 8"/>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30346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821C0487-AAF0-D44F-A0D7-6693322F4563}" type="datetime1">
              <a:rPr lang="es-CL" smtClean="0"/>
              <a:t>04-05-20</a:t>
            </a:fld>
            <a:endParaRPr lang="es-ES"/>
          </a:p>
        </p:txBody>
      </p:sp>
      <p:sp>
        <p:nvSpPr>
          <p:cNvPr id="4" name="Marcador de pie de página 3"/>
          <p:cNvSpPr>
            <a:spLocks noGrp="1"/>
          </p:cNvSpPr>
          <p:nvPr>
            <p:ph type="ftr" sz="quarter" idx="11"/>
          </p:nvPr>
        </p:nvSpPr>
        <p:spPr/>
        <p:txBody>
          <a:bodyPr/>
          <a:lstStyle/>
          <a:p>
            <a:r>
              <a:rPr lang="es-ES"/>
              <a:t>YCS 2020</a:t>
            </a:r>
          </a:p>
        </p:txBody>
      </p:sp>
      <p:sp>
        <p:nvSpPr>
          <p:cNvPr id="5" name="Marcador de número de diapositiva 4"/>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174918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C2CE505-A81B-1148-A775-163A3160A2C8}" type="datetime1">
              <a:rPr lang="es-CL" smtClean="0"/>
              <a:t>04-05-20</a:t>
            </a:fld>
            <a:endParaRPr lang="es-ES"/>
          </a:p>
        </p:txBody>
      </p:sp>
      <p:sp>
        <p:nvSpPr>
          <p:cNvPr id="3" name="Marcador de pie de página 2"/>
          <p:cNvSpPr>
            <a:spLocks noGrp="1"/>
          </p:cNvSpPr>
          <p:nvPr>
            <p:ph type="ftr" sz="quarter" idx="11"/>
          </p:nvPr>
        </p:nvSpPr>
        <p:spPr/>
        <p:txBody>
          <a:bodyPr/>
          <a:lstStyle/>
          <a:p>
            <a:r>
              <a:rPr lang="es-ES"/>
              <a:t>YCS 2020</a:t>
            </a:r>
          </a:p>
        </p:txBody>
      </p:sp>
      <p:sp>
        <p:nvSpPr>
          <p:cNvPr id="4" name="Marcador de número de diapositiva 3"/>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25923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DAF23A2-4EF5-3A4F-BD30-0E84C996BDA4}" type="datetime1">
              <a:rPr lang="es-CL" smtClean="0"/>
              <a:t>04-05-20</a:t>
            </a:fld>
            <a:endParaRPr lang="es-ES"/>
          </a:p>
        </p:txBody>
      </p:sp>
      <p:sp>
        <p:nvSpPr>
          <p:cNvPr id="6" name="Marcador de pie de página 5"/>
          <p:cNvSpPr>
            <a:spLocks noGrp="1"/>
          </p:cNvSpPr>
          <p:nvPr>
            <p:ph type="ftr" sz="quarter" idx="11"/>
          </p:nvPr>
        </p:nvSpPr>
        <p:spPr/>
        <p:txBody>
          <a:bodyPr/>
          <a:lstStyle/>
          <a:p>
            <a:r>
              <a:rPr lang="es-ES"/>
              <a:t>YCS 2020</a:t>
            </a:r>
          </a:p>
        </p:txBody>
      </p:sp>
      <p:sp>
        <p:nvSpPr>
          <p:cNvPr id="7" name="Marcador de número de diapositiva 6"/>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246564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43F7E49A-BFB3-2041-9193-2D337ABEF525}" type="datetime1">
              <a:rPr lang="es-CL" smtClean="0"/>
              <a:t>04-05-20</a:t>
            </a:fld>
            <a:endParaRPr lang="es-ES"/>
          </a:p>
        </p:txBody>
      </p:sp>
      <p:sp>
        <p:nvSpPr>
          <p:cNvPr id="6" name="Marcador de pie de página 5"/>
          <p:cNvSpPr>
            <a:spLocks noGrp="1"/>
          </p:cNvSpPr>
          <p:nvPr>
            <p:ph type="ftr" sz="quarter" idx="11"/>
          </p:nvPr>
        </p:nvSpPr>
        <p:spPr/>
        <p:txBody>
          <a:bodyPr/>
          <a:lstStyle/>
          <a:p>
            <a:r>
              <a:rPr lang="es-ES"/>
              <a:t>YCS 2020</a:t>
            </a:r>
          </a:p>
        </p:txBody>
      </p:sp>
      <p:sp>
        <p:nvSpPr>
          <p:cNvPr id="7" name="Marcador de número de diapositiva 6"/>
          <p:cNvSpPr>
            <a:spLocks noGrp="1"/>
          </p:cNvSpPr>
          <p:nvPr>
            <p:ph type="sldNum" sz="quarter" idx="12"/>
          </p:nvPr>
        </p:nvSpPr>
        <p:spPr/>
        <p:txBody>
          <a:bodyPr/>
          <a:lstStyle/>
          <a:p>
            <a:fld id="{7CD7A0A7-044C-F748-8731-AEED0E949FA7}" type="slidenum">
              <a:rPr lang="es-ES" smtClean="0"/>
              <a:pPr/>
              <a:t>‹Nº›</a:t>
            </a:fld>
            <a:endParaRPr lang="es-ES"/>
          </a:p>
        </p:txBody>
      </p:sp>
    </p:spTree>
    <p:extLst>
      <p:ext uri="{BB962C8B-B14F-4D97-AF65-F5344CB8AC3E}">
        <p14:creationId xmlns:p14="http://schemas.microsoft.com/office/powerpoint/2010/main" val="2064975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0AF5D-9A95-AA42-84BE-3891CEE9AFF2}" type="datetime1">
              <a:rPr lang="es-CL" smtClean="0"/>
              <a:t>04-05-20</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YCS 2020</a:t>
            </a: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7A0A7-044C-F748-8731-AEED0E949FA7}" type="slidenum">
              <a:rPr lang="es-ES" smtClean="0"/>
              <a:pPr/>
              <a:t>‹Nº›</a:t>
            </a:fld>
            <a:endParaRPr lang="es-ES"/>
          </a:p>
        </p:txBody>
      </p:sp>
    </p:spTree>
    <p:extLst>
      <p:ext uri="{BB962C8B-B14F-4D97-AF65-F5344CB8AC3E}">
        <p14:creationId xmlns:p14="http://schemas.microsoft.com/office/powerpoint/2010/main" val="140779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17.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5.svg"/><Relationship Id="rId5" Type="http://schemas.openxmlformats.org/officeDocument/2006/relationships/diagramQuickStyle" Target="../diagrams/quickStyle5.xml"/><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diagramLayout" Target="../diagrams/layout5.xml"/><Relationship Id="rId9" Type="http://schemas.openxmlformats.org/officeDocument/2006/relationships/image" Target="../media/image33.svg"/><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tif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2.tiff"/></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4.tiff"/><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emf"/><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customXml" Target="../ink/ink1.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14.tiff"/><Relationship Id="rId4" Type="http://schemas.openxmlformats.org/officeDocument/2006/relationships/image" Target="../media/image113.tiff"/></Relationships>
</file>

<file path=ppt/slides/_rels/slide6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19.tiff"/><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3.wdp"/></Relationships>
</file>

<file path=ppt/slides/_rels/slide72.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52794" y="3388321"/>
            <a:ext cx="32004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23606" y="1637601"/>
            <a:ext cx="6858003" cy="3582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0935" y="857786"/>
            <a:ext cx="8300268"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740766" y="3071183"/>
            <a:ext cx="7432722" cy="2590027"/>
          </a:xfrm>
        </p:spPr>
        <p:txBody>
          <a:bodyPr anchor="t">
            <a:normAutofit/>
          </a:bodyPr>
          <a:lstStyle/>
          <a:p>
            <a:pPr algn="l">
              <a:lnSpc>
                <a:spcPct val="90000"/>
              </a:lnSpc>
            </a:pPr>
            <a:r>
              <a:rPr lang="es-ES" dirty="0"/>
              <a:t>PATOLOGÍA DE LOS TRASTORNOS HEMODINÁMICOS Y VASCULARES</a:t>
            </a:r>
            <a:endParaRPr lang="es-ES"/>
          </a:p>
        </p:txBody>
      </p:sp>
      <p:sp>
        <p:nvSpPr>
          <p:cNvPr id="3" name="Subtítulo 2"/>
          <p:cNvSpPr>
            <a:spLocks noGrp="1"/>
          </p:cNvSpPr>
          <p:nvPr>
            <p:ph type="subTitle" idx="1"/>
          </p:nvPr>
        </p:nvSpPr>
        <p:spPr>
          <a:xfrm>
            <a:off x="740766" y="1553518"/>
            <a:ext cx="7432721" cy="1281733"/>
          </a:xfrm>
        </p:spPr>
        <p:txBody>
          <a:bodyPr anchor="b">
            <a:normAutofit/>
          </a:bodyPr>
          <a:lstStyle/>
          <a:p>
            <a:pPr algn="l"/>
            <a:r>
              <a:rPr lang="es-ES" dirty="0"/>
              <a:t>YAMILE CORREDOIRA SALUM</a:t>
            </a:r>
            <a:endParaRPr lang="es-ES"/>
          </a:p>
          <a:p>
            <a:pPr algn="l"/>
            <a:r>
              <a:rPr lang="es-ES" dirty="0"/>
              <a:t>2020</a:t>
            </a:r>
            <a:endParaRPr lang="es-ES"/>
          </a:p>
        </p:txBody>
      </p:sp>
      <p:sp>
        <p:nvSpPr>
          <p:cNvPr id="18" name="Rectangle 17">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43057" y="3385173"/>
            <a:ext cx="32004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pie de página 3">
            <a:extLst>
              <a:ext uri="{FF2B5EF4-FFF2-40B4-BE49-F238E27FC236}">
                <a16:creationId xmlns:a16="http://schemas.microsoft.com/office/drawing/2014/main" id="{524EEEB8-AFCB-4649-B67C-7A0E216D5B14}"/>
              </a:ext>
            </a:extLst>
          </p:cNvPr>
          <p:cNvSpPr>
            <a:spLocks noGrp="1"/>
          </p:cNvSpPr>
          <p:nvPr>
            <p:ph type="ftr" sz="quarter" idx="11"/>
          </p:nvPr>
        </p:nvSpPr>
        <p:spPr>
          <a:xfrm>
            <a:off x="1804380" y="6492240"/>
            <a:ext cx="2488623" cy="365125"/>
          </a:xfrm>
        </p:spPr>
        <p:txBody>
          <a:bodyPr>
            <a:normAutofit/>
          </a:bodyPr>
          <a:lstStyle/>
          <a:p>
            <a:pPr>
              <a:spcAft>
                <a:spcPts val="600"/>
              </a:spcAft>
            </a:pPr>
            <a:r>
              <a:rPr lang="es-ES"/>
              <a:t>YCS 2020</a:t>
            </a:r>
          </a:p>
        </p:txBody>
      </p:sp>
      <p:sp>
        <p:nvSpPr>
          <p:cNvPr id="5" name="Marcador de número de diapositiva 4">
            <a:extLst>
              <a:ext uri="{FF2B5EF4-FFF2-40B4-BE49-F238E27FC236}">
                <a16:creationId xmlns:a16="http://schemas.microsoft.com/office/drawing/2014/main" id="{C25C365A-27C0-F647-A9FC-C59DC0249F9E}"/>
              </a:ext>
            </a:extLst>
          </p:cNvPr>
          <p:cNvSpPr>
            <a:spLocks noGrp="1"/>
          </p:cNvSpPr>
          <p:nvPr>
            <p:ph type="sldNum" sz="quarter" idx="12"/>
          </p:nvPr>
        </p:nvSpPr>
        <p:spPr>
          <a:xfrm>
            <a:off x="4414059" y="6492240"/>
            <a:ext cx="891540" cy="365125"/>
          </a:xfrm>
        </p:spPr>
        <p:txBody>
          <a:bodyPr>
            <a:normAutofit/>
          </a:bodyPr>
          <a:lstStyle/>
          <a:p>
            <a:pPr>
              <a:spcAft>
                <a:spcPts val="600"/>
              </a:spcAft>
            </a:pPr>
            <a:fld id="{7CD7A0A7-044C-F748-8731-AEED0E949FA7}" type="slidenum">
              <a:rPr lang="es-ES" smtClean="0"/>
              <a:pPr>
                <a:spcAft>
                  <a:spcPts val="600"/>
                </a:spcAft>
              </a:pPr>
              <a:t>1</a:t>
            </a:fld>
            <a:endParaRPr lang="es-ES"/>
          </a:p>
        </p:txBody>
      </p:sp>
    </p:spTree>
    <p:extLst>
      <p:ext uri="{BB962C8B-B14F-4D97-AF65-F5344CB8AC3E}">
        <p14:creationId xmlns:p14="http://schemas.microsoft.com/office/powerpoint/2010/main" val="1726599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HEMORRAGIA</a:t>
            </a:r>
          </a:p>
        </p:txBody>
      </p:sp>
      <p:sp>
        <p:nvSpPr>
          <p:cNvPr id="3" name="Marcador de contenido 2"/>
          <p:cNvSpPr>
            <a:spLocks noGrp="1"/>
          </p:cNvSpPr>
          <p:nvPr>
            <p:ph idx="1"/>
          </p:nvPr>
        </p:nvSpPr>
        <p:spPr/>
        <p:txBody>
          <a:bodyPr>
            <a:normAutofit/>
          </a:bodyPr>
          <a:lstStyle/>
          <a:p>
            <a:r>
              <a:rPr lang="es-ES" sz="2800" dirty="0"/>
              <a:t>Salida de sangre desde los vasos sanguíneos hacia exterior del cuerpo, una cavidad o el tejido intersticial.  </a:t>
            </a:r>
          </a:p>
          <a:p>
            <a:r>
              <a:rPr lang="es-ES" sz="2800" dirty="0"/>
              <a:t>IMPLICA DAÑO DE PARED VASCULAR.</a:t>
            </a:r>
          </a:p>
        </p:txBody>
      </p:sp>
      <p:sp>
        <p:nvSpPr>
          <p:cNvPr id="4" name="CuadroTexto 3"/>
          <p:cNvSpPr txBox="1"/>
          <p:nvPr/>
        </p:nvSpPr>
        <p:spPr>
          <a:xfrm>
            <a:off x="798336" y="3545796"/>
            <a:ext cx="7547328" cy="246221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 sz="2800" dirty="0"/>
              <a:t>CAUSAS</a:t>
            </a:r>
          </a:p>
          <a:p>
            <a:pPr marL="285750" indent="-285750">
              <a:buFont typeface="Arial"/>
              <a:buChar char="•"/>
            </a:pPr>
            <a:r>
              <a:rPr lang="es-ES" dirty="0"/>
              <a:t>TRAUMATISMO (ACCIDENTAL O QUIRÚRGICO)</a:t>
            </a:r>
          </a:p>
          <a:p>
            <a:pPr marL="285750" indent="-285750">
              <a:buFont typeface="Arial"/>
              <a:buChar char="•"/>
            </a:pPr>
            <a:r>
              <a:rPr lang="es-ES" dirty="0"/>
              <a:t>DEBILIDAD PARED ARTERIAL (ATEROMA, ANEURISMA) O VENOSA (VÁRICES)</a:t>
            </a:r>
          </a:p>
          <a:p>
            <a:pPr marL="285750" indent="-285750">
              <a:buFont typeface="Arial"/>
              <a:buChar char="•"/>
            </a:pPr>
            <a:r>
              <a:rPr lang="es-ES" dirty="0"/>
              <a:t>INFECCIONES</a:t>
            </a:r>
          </a:p>
          <a:p>
            <a:pPr marL="285750" indent="-285750">
              <a:buFont typeface="Arial"/>
              <a:buChar char="•"/>
            </a:pPr>
            <a:r>
              <a:rPr lang="es-ES" dirty="0"/>
              <a:t>INFLAMACIONES (VASCULITIS)</a:t>
            </a:r>
          </a:p>
          <a:p>
            <a:pPr marL="285750" indent="-285750">
              <a:buFont typeface="Arial"/>
              <a:buChar char="•"/>
            </a:pPr>
            <a:r>
              <a:rPr lang="es-ES" dirty="0"/>
              <a:t>ALTERACIONES DE LA COAGULACIÓN</a:t>
            </a:r>
          </a:p>
          <a:p>
            <a:pPr marL="285750" indent="-285750">
              <a:buFont typeface="Arial"/>
              <a:buChar char="•"/>
            </a:pPr>
            <a:endParaRPr lang="es-ES" dirty="0"/>
          </a:p>
          <a:p>
            <a:endParaRPr lang="es-ES" dirty="0"/>
          </a:p>
        </p:txBody>
      </p:sp>
      <p:sp>
        <p:nvSpPr>
          <p:cNvPr id="5" name="Marcador de pie de página 4">
            <a:extLst>
              <a:ext uri="{FF2B5EF4-FFF2-40B4-BE49-F238E27FC236}">
                <a16:creationId xmlns:a16="http://schemas.microsoft.com/office/drawing/2014/main" id="{DA4D6E96-663B-764D-A971-9A6B498A913D}"/>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E27A8B3D-9FE5-8040-9294-0217233810E7}"/>
              </a:ext>
            </a:extLst>
          </p:cNvPr>
          <p:cNvSpPr>
            <a:spLocks noGrp="1"/>
          </p:cNvSpPr>
          <p:nvPr>
            <p:ph type="sldNum" sz="quarter" idx="12"/>
          </p:nvPr>
        </p:nvSpPr>
        <p:spPr/>
        <p:txBody>
          <a:bodyPr/>
          <a:lstStyle/>
          <a:p>
            <a:fld id="{7CD7A0A7-044C-F748-8731-AEED0E949FA7}" type="slidenum">
              <a:rPr lang="es-ES" smtClean="0"/>
              <a:pPr/>
              <a:t>10</a:t>
            </a:fld>
            <a:endParaRPr lang="es-ES"/>
          </a:p>
        </p:txBody>
      </p:sp>
    </p:spTree>
    <p:extLst>
      <p:ext uri="{BB962C8B-B14F-4D97-AF65-F5344CB8AC3E}">
        <p14:creationId xmlns:p14="http://schemas.microsoft.com/office/powerpoint/2010/main" val="409219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445770" y="637125"/>
            <a:ext cx="2851707" cy="5256371"/>
          </a:xfrm>
        </p:spPr>
        <p:txBody>
          <a:bodyPr vert="horz" lIns="91440" tIns="45720" rIns="91440" bIns="45720" rtlCol="0" anchor="ctr">
            <a:normAutofit/>
          </a:bodyPr>
          <a:lstStyle/>
          <a:p>
            <a:pPr algn="l" defTabSz="914400">
              <a:lnSpc>
                <a:spcPct val="90000"/>
              </a:lnSpc>
            </a:pPr>
            <a:r>
              <a:rPr lang="en-US" sz="3300" kern="1200">
                <a:solidFill>
                  <a:schemeClr val="bg1"/>
                </a:solidFill>
                <a:latin typeface="+mj-lt"/>
                <a:ea typeface="+mj-ea"/>
                <a:cs typeface="+mj-cs"/>
              </a:rPr>
              <a:t>HEMORRAGIAS</a:t>
            </a:r>
          </a:p>
        </p:txBody>
      </p:sp>
      <p:sp>
        <p:nvSpPr>
          <p:cNvPr id="3" name="Marcador de pie de página 2">
            <a:extLst>
              <a:ext uri="{FF2B5EF4-FFF2-40B4-BE49-F238E27FC236}">
                <a16:creationId xmlns:a16="http://schemas.microsoft.com/office/drawing/2014/main" id="{4374E658-7B9C-754A-A77B-AEF6892DFB35}"/>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spcAft>
                <a:spcPts val="600"/>
              </a:spcAft>
            </a:pPr>
            <a:r>
              <a:rPr lang="en-US" sz="1000" kern="1200">
                <a:solidFill>
                  <a:srgbClr val="898989"/>
                </a:solidFill>
                <a:latin typeface="+mn-lt"/>
                <a:ea typeface="+mn-ea"/>
                <a:cs typeface="+mn-cs"/>
              </a:rPr>
              <a:t>YCS 2020</a:t>
            </a:r>
          </a:p>
        </p:txBody>
      </p:sp>
      <p:sp>
        <p:nvSpPr>
          <p:cNvPr id="5" name="Marcador de número de diapositiva 4">
            <a:extLst>
              <a:ext uri="{FF2B5EF4-FFF2-40B4-BE49-F238E27FC236}">
                <a16:creationId xmlns:a16="http://schemas.microsoft.com/office/drawing/2014/main" id="{075C7571-199D-BE40-9957-B9867B1DEFC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CD7A0A7-044C-F748-8731-AEED0E949FA7}" type="slidenum">
              <a:rPr lang="en-US" sz="1000">
                <a:solidFill>
                  <a:srgbClr val="898989"/>
                </a:solidFill>
              </a:rPr>
              <a:pPr defTabSz="914400">
                <a:spcAft>
                  <a:spcPts val="600"/>
                </a:spcAft>
              </a:pPr>
              <a:t>11</a:t>
            </a:fld>
            <a:endParaRPr lang="en-US" sz="1000">
              <a:solidFill>
                <a:srgbClr val="898989"/>
              </a:solidFill>
            </a:endParaRPr>
          </a:p>
        </p:txBody>
      </p:sp>
      <p:graphicFrame>
        <p:nvGraphicFramePr>
          <p:cNvPr id="7" name="CuadroTexto 3">
            <a:extLst>
              <a:ext uri="{FF2B5EF4-FFF2-40B4-BE49-F238E27FC236}">
                <a16:creationId xmlns:a16="http://schemas.microsoft.com/office/drawing/2014/main" id="{E27A6195-7C1A-4F74-A7A5-50D3942BFFFD}"/>
              </a:ext>
            </a:extLst>
          </p:cNvPr>
          <p:cNvGraphicFramePr/>
          <p:nvPr>
            <p:extLst>
              <p:ext uri="{D42A27DB-BD31-4B8C-83A1-F6EECF244321}">
                <p14:modId xmlns:p14="http://schemas.microsoft.com/office/powerpoint/2010/main" val="4264466719"/>
              </p:ext>
            </p:extLst>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3154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747414-0258-2148-A9EE-A7D3C120C188}"/>
              </a:ext>
            </a:extLst>
          </p:cNvPr>
          <p:cNvPicPr>
            <a:picLocks noChangeAspect="1"/>
          </p:cNvPicPr>
          <p:nvPr/>
        </p:nvPicPr>
        <p:blipFill>
          <a:blip r:embed="rId2"/>
          <a:stretch>
            <a:fillRect/>
          </a:stretch>
        </p:blipFill>
        <p:spPr>
          <a:xfrm>
            <a:off x="543354" y="424421"/>
            <a:ext cx="3892722" cy="3410596"/>
          </a:xfrm>
          <a:prstGeom prst="rect">
            <a:avLst/>
          </a:prstGeom>
        </p:spPr>
      </p:pic>
      <p:pic>
        <p:nvPicPr>
          <p:cNvPr id="4" name="Imagen 3">
            <a:extLst>
              <a:ext uri="{FF2B5EF4-FFF2-40B4-BE49-F238E27FC236}">
                <a16:creationId xmlns:a16="http://schemas.microsoft.com/office/drawing/2014/main" id="{84FA67B3-BE31-534A-9C7F-4C517F97A683}"/>
              </a:ext>
            </a:extLst>
          </p:cNvPr>
          <p:cNvPicPr>
            <a:picLocks noChangeAspect="1"/>
          </p:cNvPicPr>
          <p:nvPr/>
        </p:nvPicPr>
        <p:blipFill>
          <a:blip r:embed="rId3"/>
          <a:stretch>
            <a:fillRect/>
          </a:stretch>
        </p:blipFill>
        <p:spPr>
          <a:xfrm>
            <a:off x="4503180" y="2706129"/>
            <a:ext cx="4425102" cy="3844433"/>
          </a:xfrm>
          <a:prstGeom prst="rect">
            <a:avLst/>
          </a:prstGeom>
        </p:spPr>
      </p:pic>
      <p:sp>
        <p:nvSpPr>
          <p:cNvPr id="5" name="CuadroTexto 4">
            <a:extLst>
              <a:ext uri="{FF2B5EF4-FFF2-40B4-BE49-F238E27FC236}">
                <a16:creationId xmlns:a16="http://schemas.microsoft.com/office/drawing/2014/main" id="{959D59A3-EF6E-2149-A462-2CC7456A2AEB}"/>
              </a:ext>
            </a:extLst>
          </p:cNvPr>
          <p:cNvSpPr txBox="1"/>
          <p:nvPr/>
        </p:nvSpPr>
        <p:spPr>
          <a:xfrm>
            <a:off x="4658497" y="506627"/>
            <a:ext cx="1814728" cy="369332"/>
          </a:xfrm>
          <a:prstGeom prst="rect">
            <a:avLst/>
          </a:prstGeom>
          <a:noFill/>
        </p:spPr>
        <p:txBody>
          <a:bodyPr wrap="none" rtlCol="0">
            <a:spAutoFit/>
          </a:bodyPr>
          <a:lstStyle/>
          <a:p>
            <a:r>
              <a:rPr lang="es-CL" dirty="0"/>
              <a:t>Equimosis en piel</a:t>
            </a:r>
          </a:p>
        </p:txBody>
      </p:sp>
      <p:sp>
        <p:nvSpPr>
          <p:cNvPr id="6" name="CuadroTexto 5">
            <a:extLst>
              <a:ext uri="{FF2B5EF4-FFF2-40B4-BE49-F238E27FC236}">
                <a16:creationId xmlns:a16="http://schemas.microsoft.com/office/drawing/2014/main" id="{870DC11E-0824-5547-BD5A-9FAFFD26ABA4}"/>
              </a:ext>
            </a:extLst>
          </p:cNvPr>
          <p:cNvSpPr txBox="1"/>
          <p:nvPr/>
        </p:nvSpPr>
        <p:spPr>
          <a:xfrm>
            <a:off x="1830491" y="5250182"/>
            <a:ext cx="2605585" cy="646331"/>
          </a:xfrm>
          <a:prstGeom prst="rect">
            <a:avLst/>
          </a:prstGeom>
          <a:noFill/>
        </p:spPr>
        <p:txBody>
          <a:bodyPr wrap="none" rtlCol="0">
            <a:spAutoFit/>
          </a:bodyPr>
          <a:lstStyle/>
          <a:p>
            <a:r>
              <a:rPr lang="es-CL" dirty="0"/>
              <a:t>Petequias en mucosa</a:t>
            </a:r>
          </a:p>
          <a:p>
            <a:r>
              <a:rPr lang="es-CL" dirty="0"/>
              <a:t>gástrica en gastritis aguda</a:t>
            </a:r>
          </a:p>
        </p:txBody>
      </p:sp>
      <p:sp>
        <p:nvSpPr>
          <p:cNvPr id="2" name="Marcador de pie de página 1">
            <a:extLst>
              <a:ext uri="{FF2B5EF4-FFF2-40B4-BE49-F238E27FC236}">
                <a16:creationId xmlns:a16="http://schemas.microsoft.com/office/drawing/2014/main" id="{FBF40183-F79A-8B4D-B116-CA591CAD9921}"/>
              </a:ext>
            </a:extLst>
          </p:cNvPr>
          <p:cNvSpPr>
            <a:spLocks noGrp="1"/>
          </p:cNvSpPr>
          <p:nvPr>
            <p:ph type="ftr" sz="quarter" idx="11"/>
          </p:nvPr>
        </p:nvSpPr>
        <p:spPr/>
        <p:txBody>
          <a:bodyPr/>
          <a:lstStyle/>
          <a:p>
            <a:r>
              <a:rPr lang="es-ES"/>
              <a:t>YCS 2020</a:t>
            </a:r>
          </a:p>
        </p:txBody>
      </p:sp>
      <p:sp>
        <p:nvSpPr>
          <p:cNvPr id="7" name="Marcador de número de diapositiva 6">
            <a:extLst>
              <a:ext uri="{FF2B5EF4-FFF2-40B4-BE49-F238E27FC236}">
                <a16:creationId xmlns:a16="http://schemas.microsoft.com/office/drawing/2014/main" id="{F584E9B7-E814-D043-940B-2A9C7C47C24B}"/>
              </a:ext>
            </a:extLst>
          </p:cNvPr>
          <p:cNvSpPr>
            <a:spLocks noGrp="1"/>
          </p:cNvSpPr>
          <p:nvPr>
            <p:ph type="sldNum" sz="quarter" idx="12"/>
          </p:nvPr>
        </p:nvSpPr>
        <p:spPr/>
        <p:txBody>
          <a:bodyPr/>
          <a:lstStyle/>
          <a:p>
            <a:fld id="{7CD7A0A7-044C-F748-8731-AEED0E949FA7}" type="slidenum">
              <a:rPr lang="es-ES" smtClean="0"/>
              <a:pPr/>
              <a:t>12</a:t>
            </a:fld>
            <a:endParaRPr lang="es-ES"/>
          </a:p>
        </p:txBody>
      </p:sp>
    </p:spTree>
    <p:extLst>
      <p:ext uri="{BB962C8B-B14F-4D97-AF65-F5344CB8AC3E}">
        <p14:creationId xmlns:p14="http://schemas.microsoft.com/office/powerpoint/2010/main" val="40896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51" descr="C:\Mis documentos\Docencia\diseccion aortica con hemopericardio.jpg"/>
          <p:cNvPicPr>
            <a:picLocks noChangeAspect="1" noChangeArrowheads="1"/>
          </p:cNvPicPr>
          <p:nvPr/>
        </p:nvPicPr>
        <p:blipFill>
          <a:blip r:embed="rId3"/>
          <a:srcRect/>
          <a:stretch>
            <a:fillRect/>
          </a:stretch>
        </p:blipFill>
        <p:spPr bwMode="auto">
          <a:xfrm>
            <a:off x="6428667" y="163185"/>
            <a:ext cx="2341135" cy="3576103"/>
          </a:xfrm>
          <a:prstGeom prst="rect">
            <a:avLst/>
          </a:prstGeom>
          <a:noFill/>
          <a:ln w="28575">
            <a:solidFill>
              <a:srgbClr val="000000"/>
            </a:solidFill>
            <a:miter lim="800000"/>
            <a:headEnd/>
            <a:tailEnd/>
          </a:ln>
          <a:effectLst/>
        </p:spPr>
      </p:pic>
      <p:pic>
        <p:nvPicPr>
          <p:cNvPr id="3" name="Picture 1027" descr="C:\Mis documentos\Docencia\equimosis.jpg"/>
          <p:cNvPicPr>
            <a:picLocks noChangeAspect="1" noChangeArrowheads="1"/>
          </p:cNvPicPr>
          <p:nvPr/>
        </p:nvPicPr>
        <p:blipFill>
          <a:blip r:embed="rId4"/>
          <a:srcRect/>
          <a:stretch>
            <a:fillRect/>
          </a:stretch>
        </p:blipFill>
        <p:spPr bwMode="auto">
          <a:xfrm>
            <a:off x="876765" y="0"/>
            <a:ext cx="3053179" cy="2000282"/>
          </a:xfrm>
          <a:prstGeom prst="rect">
            <a:avLst/>
          </a:prstGeom>
          <a:noFill/>
          <a:ln w="28575">
            <a:solidFill>
              <a:srgbClr val="000000"/>
            </a:solidFill>
            <a:miter lim="800000"/>
            <a:headEnd/>
            <a:tailEnd/>
          </a:ln>
          <a:effectLst/>
        </p:spPr>
      </p:pic>
      <p:pic>
        <p:nvPicPr>
          <p:cNvPr id="6" name="Picture 3" descr="C:\Mis documentos\Docencia\hematoma subungueal.jpg"/>
          <p:cNvPicPr>
            <a:picLocks noChangeAspect="1" noChangeArrowheads="1"/>
          </p:cNvPicPr>
          <p:nvPr/>
        </p:nvPicPr>
        <p:blipFill>
          <a:blip r:embed="rId5"/>
          <a:srcRect/>
          <a:stretch>
            <a:fillRect/>
          </a:stretch>
        </p:blipFill>
        <p:spPr bwMode="auto">
          <a:xfrm>
            <a:off x="6510067" y="4579014"/>
            <a:ext cx="2527610" cy="1655453"/>
          </a:xfrm>
          <a:prstGeom prst="rect">
            <a:avLst/>
          </a:prstGeom>
          <a:noFill/>
          <a:ln w="28575">
            <a:solidFill>
              <a:srgbClr val="000000"/>
            </a:solidFill>
            <a:miter lim="800000"/>
            <a:headEnd/>
            <a:tailEnd/>
          </a:ln>
          <a:effectLst/>
        </p:spPr>
      </p:pic>
      <p:sp>
        <p:nvSpPr>
          <p:cNvPr id="8" name="CuadroTexto 7"/>
          <p:cNvSpPr txBox="1"/>
          <p:nvPr/>
        </p:nvSpPr>
        <p:spPr>
          <a:xfrm>
            <a:off x="2378328" y="6444507"/>
            <a:ext cx="440674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HEMORRAGIAS</a:t>
            </a:r>
          </a:p>
        </p:txBody>
      </p:sp>
      <p:pic>
        <p:nvPicPr>
          <p:cNvPr id="9" name="Imagen 8"/>
          <p:cNvPicPr>
            <a:picLocks noChangeAspect="1"/>
          </p:cNvPicPr>
          <p:nvPr/>
        </p:nvPicPr>
        <p:blipFill>
          <a:blip r:embed="rId6"/>
          <a:stretch>
            <a:fillRect/>
          </a:stretch>
        </p:blipFill>
        <p:spPr>
          <a:xfrm>
            <a:off x="3511664" y="2046041"/>
            <a:ext cx="2743200" cy="2387600"/>
          </a:xfrm>
          <a:prstGeom prst="rect">
            <a:avLst/>
          </a:prstGeom>
        </p:spPr>
      </p:pic>
      <p:pic>
        <p:nvPicPr>
          <p:cNvPr id="10" name="Imagen 9"/>
          <p:cNvPicPr>
            <a:picLocks noChangeAspect="1"/>
          </p:cNvPicPr>
          <p:nvPr/>
        </p:nvPicPr>
        <p:blipFill>
          <a:blip r:embed="rId7"/>
          <a:stretch>
            <a:fillRect/>
          </a:stretch>
        </p:blipFill>
        <p:spPr>
          <a:xfrm>
            <a:off x="264842" y="2163468"/>
            <a:ext cx="2755900" cy="2400300"/>
          </a:xfrm>
          <a:prstGeom prst="rect">
            <a:avLst/>
          </a:prstGeom>
        </p:spPr>
      </p:pic>
      <p:sp>
        <p:nvSpPr>
          <p:cNvPr id="7" name="CuadroTexto 6"/>
          <p:cNvSpPr txBox="1"/>
          <p:nvPr/>
        </p:nvSpPr>
        <p:spPr>
          <a:xfrm>
            <a:off x="1402455" y="1541391"/>
            <a:ext cx="301660" cy="369332"/>
          </a:xfrm>
          <a:prstGeom prst="rect">
            <a:avLst/>
          </a:prstGeom>
          <a:noFill/>
        </p:spPr>
        <p:txBody>
          <a:bodyPr wrap="none" rtlCol="0">
            <a:spAutoFit/>
          </a:bodyPr>
          <a:lstStyle/>
          <a:p>
            <a:r>
              <a:rPr lang="es-ES" dirty="0">
                <a:solidFill>
                  <a:schemeClr val="bg1"/>
                </a:solidFill>
              </a:rPr>
              <a:t>1</a:t>
            </a:r>
          </a:p>
        </p:txBody>
      </p:sp>
      <p:sp>
        <p:nvSpPr>
          <p:cNvPr id="12" name="CuadroTexto 11"/>
          <p:cNvSpPr txBox="1"/>
          <p:nvPr/>
        </p:nvSpPr>
        <p:spPr>
          <a:xfrm>
            <a:off x="3898729" y="2163468"/>
            <a:ext cx="301660" cy="369332"/>
          </a:xfrm>
          <a:prstGeom prst="rect">
            <a:avLst/>
          </a:prstGeom>
          <a:noFill/>
        </p:spPr>
        <p:txBody>
          <a:bodyPr wrap="none" rtlCol="0">
            <a:spAutoFit/>
          </a:bodyPr>
          <a:lstStyle/>
          <a:p>
            <a:r>
              <a:rPr lang="es-ES" dirty="0"/>
              <a:t>3</a:t>
            </a:r>
          </a:p>
        </p:txBody>
      </p:sp>
      <p:sp>
        <p:nvSpPr>
          <p:cNvPr id="13" name="CuadroTexto 12"/>
          <p:cNvSpPr txBox="1"/>
          <p:nvPr/>
        </p:nvSpPr>
        <p:spPr>
          <a:xfrm>
            <a:off x="776570" y="4025016"/>
            <a:ext cx="301660" cy="369332"/>
          </a:xfrm>
          <a:prstGeom prst="rect">
            <a:avLst/>
          </a:prstGeom>
          <a:noFill/>
        </p:spPr>
        <p:txBody>
          <a:bodyPr wrap="none" rtlCol="0">
            <a:spAutoFit/>
          </a:bodyPr>
          <a:lstStyle/>
          <a:p>
            <a:r>
              <a:rPr lang="es-ES" dirty="0"/>
              <a:t>2</a:t>
            </a:r>
          </a:p>
        </p:txBody>
      </p:sp>
      <p:sp>
        <p:nvSpPr>
          <p:cNvPr id="14" name="CuadroTexto 13"/>
          <p:cNvSpPr txBox="1"/>
          <p:nvPr/>
        </p:nvSpPr>
        <p:spPr>
          <a:xfrm>
            <a:off x="6959842" y="5416290"/>
            <a:ext cx="301660" cy="369332"/>
          </a:xfrm>
          <a:prstGeom prst="rect">
            <a:avLst/>
          </a:prstGeom>
          <a:noFill/>
        </p:spPr>
        <p:txBody>
          <a:bodyPr wrap="none" rtlCol="0">
            <a:spAutoFit/>
          </a:bodyPr>
          <a:lstStyle/>
          <a:p>
            <a:r>
              <a:rPr lang="es-ES" dirty="0"/>
              <a:t>4</a:t>
            </a:r>
          </a:p>
        </p:txBody>
      </p:sp>
      <p:sp>
        <p:nvSpPr>
          <p:cNvPr id="15" name="CuadroTexto 14"/>
          <p:cNvSpPr txBox="1"/>
          <p:nvPr/>
        </p:nvSpPr>
        <p:spPr>
          <a:xfrm>
            <a:off x="8077823" y="2348134"/>
            <a:ext cx="301660" cy="369332"/>
          </a:xfrm>
          <a:prstGeom prst="rect">
            <a:avLst/>
          </a:prstGeom>
          <a:noFill/>
        </p:spPr>
        <p:txBody>
          <a:bodyPr wrap="none" rtlCol="0">
            <a:spAutoFit/>
          </a:bodyPr>
          <a:lstStyle/>
          <a:p>
            <a:r>
              <a:rPr lang="es-ES" dirty="0">
                <a:solidFill>
                  <a:schemeClr val="bg1"/>
                </a:solidFill>
              </a:rPr>
              <a:t>5</a:t>
            </a:r>
          </a:p>
        </p:txBody>
      </p:sp>
      <p:pic>
        <p:nvPicPr>
          <p:cNvPr id="16" name="Imagen 15" descr="Imagen que contiene tabla, alimentos, pastel, sostener&#10;&#10;Descripción generada automáticamente">
            <a:extLst>
              <a:ext uri="{FF2B5EF4-FFF2-40B4-BE49-F238E27FC236}">
                <a16:creationId xmlns:a16="http://schemas.microsoft.com/office/drawing/2014/main" id="{4B7B2FBF-3BBA-3448-A904-0C615ED9B374}"/>
              </a:ext>
            </a:extLst>
          </p:cNvPr>
          <p:cNvPicPr>
            <a:picLocks noChangeAspect="1"/>
          </p:cNvPicPr>
          <p:nvPr/>
        </p:nvPicPr>
        <p:blipFill>
          <a:blip r:embed="rId8"/>
          <a:stretch>
            <a:fillRect/>
          </a:stretch>
        </p:blipFill>
        <p:spPr>
          <a:xfrm>
            <a:off x="1553285" y="4592450"/>
            <a:ext cx="4046153" cy="1823374"/>
          </a:xfrm>
          <a:prstGeom prst="rect">
            <a:avLst/>
          </a:prstGeom>
        </p:spPr>
      </p:pic>
      <p:sp>
        <p:nvSpPr>
          <p:cNvPr id="17" name="CuadroTexto 16">
            <a:extLst>
              <a:ext uri="{FF2B5EF4-FFF2-40B4-BE49-F238E27FC236}">
                <a16:creationId xmlns:a16="http://schemas.microsoft.com/office/drawing/2014/main" id="{73DFC852-BFA9-FE4B-80E5-EED134C2274F}"/>
              </a:ext>
            </a:extLst>
          </p:cNvPr>
          <p:cNvSpPr txBox="1"/>
          <p:nvPr/>
        </p:nvSpPr>
        <p:spPr>
          <a:xfrm>
            <a:off x="1553285" y="6069454"/>
            <a:ext cx="301686" cy="369332"/>
          </a:xfrm>
          <a:prstGeom prst="rect">
            <a:avLst/>
          </a:prstGeom>
          <a:noFill/>
        </p:spPr>
        <p:txBody>
          <a:bodyPr wrap="none" rtlCol="0">
            <a:spAutoFit/>
          </a:bodyPr>
          <a:lstStyle/>
          <a:p>
            <a:r>
              <a:rPr lang="es-CL" dirty="0"/>
              <a:t>4</a:t>
            </a:r>
          </a:p>
        </p:txBody>
      </p:sp>
      <p:sp>
        <p:nvSpPr>
          <p:cNvPr id="4" name="Marcador de pie de página 3">
            <a:extLst>
              <a:ext uri="{FF2B5EF4-FFF2-40B4-BE49-F238E27FC236}">
                <a16:creationId xmlns:a16="http://schemas.microsoft.com/office/drawing/2014/main" id="{F0914167-750A-C042-BD76-2BB4C394BDFD}"/>
              </a:ext>
            </a:extLst>
          </p:cNvPr>
          <p:cNvSpPr>
            <a:spLocks noGrp="1"/>
          </p:cNvSpPr>
          <p:nvPr>
            <p:ph type="ftr" sz="quarter" idx="11"/>
          </p:nvPr>
        </p:nvSpPr>
        <p:spPr/>
        <p:txBody>
          <a:bodyPr/>
          <a:lstStyle/>
          <a:p>
            <a:r>
              <a:rPr lang="es-ES"/>
              <a:t>YCS 2020</a:t>
            </a:r>
          </a:p>
        </p:txBody>
      </p:sp>
      <p:sp>
        <p:nvSpPr>
          <p:cNvPr id="5" name="Marcador de número de diapositiva 4">
            <a:extLst>
              <a:ext uri="{FF2B5EF4-FFF2-40B4-BE49-F238E27FC236}">
                <a16:creationId xmlns:a16="http://schemas.microsoft.com/office/drawing/2014/main" id="{14E2B20A-DC02-9C4E-9C8E-533FE352CFAF}"/>
              </a:ext>
            </a:extLst>
          </p:cNvPr>
          <p:cNvSpPr>
            <a:spLocks noGrp="1"/>
          </p:cNvSpPr>
          <p:nvPr>
            <p:ph type="sldNum" sz="quarter" idx="12"/>
          </p:nvPr>
        </p:nvSpPr>
        <p:spPr/>
        <p:txBody>
          <a:bodyPr/>
          <a:lstStyle/>
          <a:p>
            <a:fld id="{7CD7A0A7-044C-F748-8731-AEED0E949FA7}" type="slidenum">
              <a:rPr lang="es-ES" smtClean="0"/>
              <a:pPr/>
              <a:t>13</a:t>
            </a:fld>
            <a:endParaRPr lang="es-ES"/>
          </a:p>
        </p:txBody>
      </p:sp>
    </p:spTree>
    <p:extLst>
      <p:ext uri="{BB962C8B-B14F-4D97-AF65-F5344CB8AC3E}">
        <p14:creationId xmlns:p14="http://schemas.microsoft.com/office/powerpoint/2010/main" val="4101011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27432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445770" y="637125"/>
            <a:ext cx="2372868" cy="5256371"/>
          </a:xfrm>
        </p:spPr>
        <p:txBody>
          <a:bodyPr>
            <a:normAutofit/>
          </a:bodyPr>
          <a:lstStyle/>
          <a:p>
            <a:pPr>
              <a:lnSpc>
                <a:spcPct val="90000"/>
              </a:lnSpc>
            </a:pPr>
            <a:r>
              <a:rPr lang="es-ES" sz="3400">
                <a:solidFill>
                  <a:schemeClr val="bg1"/>
                </a:solidFill>
              </a:rPr>
              <a:t>HIPEREMIA</a:t>
            </a:r>
            <a:br>
              <a:rPr lang="es-ES" sz="3400">
                <a:solidFill>
                  <a:schemeClr val="bg1"/>
                </a:solidFill>
              </a:rPr>
            </a:br>
            <a:r>
              <a:rPr lang="es-ES" sz="3400">
                <a:solidFill>
                  <a:schemeClr val="bg1"/>
                </a:solidFill>
              </a:rPr>
              <a:t>Aumento de la sangre en los vasos de un órgano</a:t>
            </a:r>
            <a:br>
              <a:rPr lang="es-ES" sz="3400">
                <a:solidFill>
                  <a:schemeClr val="bg1"/>
                </a:solidFill>
              </a:rPr>
            </a:br>
            <a:r>
              <a:rPr lang="es-ES" sz="3400">
                <a:solidFill>
                  <a:schemeClr val="bg1"/>
                </a:solidFill>
              </a:rPr>
              <a:t>(sinónimo Congestión)</a:t>
            </a:r>
          </a:p>
        </p:txBody>
      </p:sp>
      <p:sp>
        <p:nvSpPr>
          <p:cNvPr id="4" name="Marcador de pie de página 3">
            <a:extLst>
              <a:ext uri="{FF2B5EF4-FFF2-40B4-BE49-F238E27FC236}">
                <a16:creationId xmlns:a16="http://schemas.microsoft.com/office/drawing/2014/main" id="{933DEAB2-9BCC-F349-BD82-5CA8200EE1F8}"/>
              </a:ext>
            </a:extLst>
          </p:cNvPr>
          <p:cNvSpPr>
            <a:spLocks noGrp="1"/>
          </p:cNvSpPr>
          <p:nvPr>
            <p:ph type="ftr" sz="quarter" idx="11"/>
          </p:nvPr>
        </p:nvSpPr>
        <p:spPr>
          <a:xfrm>
            <a:off x="3028950" y="6356350"/>
            <a:ext cx="3086100" cy="365125"/>
          </a:xfrm>
        </p:spPr>
        <p:txBody>
          <a:bodyPr>
            <a:normAutofit/>
          </a:bodyPr>
          <a:lstStyle/>
          <a:p>
            <a:pPr>
              <a:spcAft>
                <a:spcPts val="600"/>
              </a:spcAft>
            </a:pPr>
            <a:r>
              <a:rPr lang="es-ES" sz="1000">
                <a:solidFill>
                  <a:srgbClr val="898989"/>
                </a:solidFill>
              </a:rPr>
              <a:t>YCS 2020</a:t>
            </a:r>
          </a:p>
        </p:txBody>
      </p:sp>
      <p:sp>
        <p:nvSpPr>
          <p:cNvPr id="5" name="Marcador de número de diapositiva 4">
            <a:extLst>
              <a:ext uri="{FF2B5EF4-FFF2-40B4-BE49-F238E27FC236}">
                <a16:creationId xmlns:a16="http://schemas.microsoft.com/office/drawing/2014/main" id="{1E4AD7A9-CDBD-ED48-B2F0-1E58D3CD7C81}"/>
              </a:ext>
            </a:extLst>
          </p:cNvPr>
          <p:cNvSpPr>
            <a:spLocks noGrp="1"/>
          </p:cNvSpPr>
          <p:nvPr>
            <p:ph type="sldNum" sz="quarter" idx="12"/>
          </p:nvPr>
        </p:nvSpPr>
        <p:spPr>
          <a:xfrm>
            <a:off x="6457950" y="6356350"/>
            <a:ext cx="2057400" cy="365125"/>
          </a:xfrm>
        </p:spPr>
        <p:txBody>
          <a:bodyPr>
            <a:normAutofit/>
          </a:bodyPr>
          <a:lstStyle/>
          <a:p>
            <a:pPr>
              <a:spcAft>
                <a:spcPts val="600"/>
              </a:spcAft>
            </a:pPr>
            <a:fld id="{7CD7A0A7-044C-F748-8731-AEED0E949FA7}" type="slidenum">
              <a:rPr lang="es-ES" sz="1000">
                <a:solidFill>
                  <a:srgbClr val="898989"/>
                </a:solidFill>
              </a:rPr>
              <a:pPr>
                <a:spcAft>
                  <a:spcPts val="600"/>
                </a:spcAft>
              </a:pPr>
              <a:t>14</a:t>
            </a:fld>
            <a:endParaRPr lang="es-ES" sz="1000">
              <a:solidFill>
                <a:srgbClr val="898989"/>
              </a:solidFill>
            </a:endParaRPr>
          </a:p>
        </p:txBody>
      </p:sp>
      <p:graphicFrame>
        <p:nvGraphicFramePr>
          <p:cNvPr id="7" name="Marcador de contenido 2">
            <a:extLst>
              <a:ext uri="{FF2B5EF4-FFF2-40B4-BE49-F238E27FC236}">
                <a16:creationId xmlns:a16="http://schemas.microsoft.com/office/drawing/2014/main" id="{64FC71D7-57CB-4DC7-B85A-794A5706DC50}"/>
              </a:ext>
            </a:extLst>
          </p:cNvPr>
          <p:cNvGraphicFramePr>
            <a:graphicFrameLocks noGrp="1"/>
          </p:cNvGraphicFramePr>
          <p:nvPr>
            <p:ph idx="1"/>
            <p:extLst>
              <p:ext uri="{D42A27DB-BD31-4B8C-83A1-F6EECF244321}">
                <p14:modId xmlns:p14="http://schemas.microsoft.com/office/powerpoint/2010/main" val="1674404265"/>
              </p:ext>
            </p:extLst>
          </p:nvPr>
        </p:nvGraphicFramePr>
        <p:xfrm>
          <a:off x="3387852" y="303591"/>
          <a:ext cx="5431536"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9598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43410"/>
          </a:xfrm>
        </p:spPr>
        <p:txBody>
          <a:bodyPr>
            <a:normAutofit fontScale="90000"/>
          </a:bodyPr>
          <a:lstStyle/>
          <a:p>
            <a:r>
              <a:rPr lang="es-ES" dirty="0"/>
              <a:t>HIPEREMIA ACTIVA</a:t>
            </a:r>
            <a:br>
              <a:rPr lang="es-ES" dirty="0"/>
            </a:br>
            <a:r>
              <a:rPr lang="es-ES" dirty="0"/>
              <a:t>3</a:t>
            </a:r>
          </a:p>
        </p:txBody>
      </p:sp>
      <p:pic>
        <p:nvPicPr>
          <p:cNvPr id="3" name="Imagen 2"/>
          <p:cNvPicPr>
            <a:picLocks noChangeAspect="1"/>
          </p:cNvPicPr>
          <p:nvPr/>
        </p:nvPicPr>
        <p:blipFill>
          <a:blip r:embed="rId3"/>
          <a:stretch>
            <a:fillRect/>
          </a:stretch>
        </p:blipFill>
        <p:spPr>
          <a:xfrm>
            <a:off x="249824" y="3546227"/>
            <a:ext cx="4425318" cy="3032162"/>
          </a:xfrm>
          <a:prstGeom prst="rect">
            <a:avLst/>
          </a:prstGeom>
        </p:spPr>
      </p:pic>
      <p:pic>
        <p:nvPicPr>
          <p:cNvPr id="5" name="Imagen 4" descr="at026g00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318" y="1268292"/>
            <a:ext cx="3058188" cy="4875372"/>
          </a:xfrm>
          <a:prstGeom prst="rect">
            <a:avLst/>
          </a:prstGeom>
        </p:spPr>
      </p:pic>
      <p:pic>
        <p:nvPicPr>
          <p:cNvPr id="6" name="Imagen 5" descr="histsch04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731" y="781191"/>
            <a:ext cx="3844380" cy="2517154"/>
          </a:xfrm>
          <a:prstGeom prst="rect">
            <a:avLst/>
          </a:prstGeom>
        </p:spPr>
      </p:pic>
      <p:sp>
        <p:nvSpPr>
          <p:cNvPr id="4" name="CuadroTexto 3">
            <a:extLst>
              <a:ext uri="{FF2B5EF4-FFF2-40B4-BE49-F238E27FC236}">
                <a16:creationId xmlns:a16="http://schemas.microsoft.com/office/drawing/2014/main" id="{7EA0E3DA-BA73-3C4E-B82E-55BD77222620}"/>
              </a:ext>
            </a:extLst>
          </p:cNvPr>
          <p:cNvSpPr txBox="1"/>
          <p:nvPr/>
        </p:nvSpPr>
        <p:spPr>
          <a:xfrm>
            <a:off x="902043" y="926757"/>
            <a:ext cx="359394" cy="369332"/>
          </a:xfrm>
          <a:prstGeom prst="rect">
            <a:avLst/>
          </a:prstGeom>
          <a:noFill/>
        </p:spPr>
        <p:txBody>
          <a:bodyPr wrap="none" rtlCol="0">
            <a:spAutoFit/>
          </a:bodyPr>
          <a:lstStyle/>
          <a:p>
            <a:r>
              <a:rPr lang="es-CL" dirty="0"/>
              <a:t>1.</a:t>
            </a:r>
          </a:p>
        </p:txBody>
      </p:sp>
      <p:sp>
        <p:nvSpPr>
          <p:cNvPr id="7" name="CuadroTexto 6">
            <a:extLst>
              <a:ext uri="{FF2B5EF4-FFF2-40B4-BE49-F238E27FC236}">
                <a16:creationId xmlns:a16="http://schemas.microsoft.com/office/drawing/2014/main" id="{FF225063-2C06-D742-AB4D-8B9F4AC25CCE}"/>
              </a:ext>
            </a:extLst>
          </p:cNvPr>
          <p:cNvSpPr txBox="1"/>
          <p:nvPr/>
        </p:nvSpPr>
        <p:spPr>
          <a:xfrm>
            <a:off x="531341" y="3262184"/>
            <a:ext cx="301686" cy="369332"/>
          </a:xfrm>
          <a:prstGeom prst="rect">
            <a:avLst/>
          </a:prstGeom>
          <a:noFill/>
        </p:spPr>
        <p:txBody>
          <a:bodyPr wrap="none" rtlCol="0">
            <a:spAutoFit/>
          </a:bodyPr>
          <a:lstStyle/>
          <a:p>
            <a:r>
              <a:rPr lang="es-CL" dirty="0"/>
              <a:t>2</a:t>
            </a:r>
          </a:p>
        </p:txBody>
      </p:sp>
      <p:sp>
        <p:nvSpPr>
          <p:cNvPr id="8" name="CuadroTexto 7">
            <a:extLst>
              <a:ext uri="{FF2B5EF4-FFF2-40B4-BE49-F238E27FC236}">
                <a16:creationId xmlns:a16="http://schemas.microsoft.com/office/drawing/2014/main" id="{6009FFC5-D8A9-8546-98F3-BFC4D61FA0A8}"/>
              </a:ext>
            </a:extLst>
          </p:cNvPr>
          <p:cNvSpPr txBox="1"/>
          <p:nvPr/>
        </p:nvSpPr>
        <p:spPr>
          <a:xfrm>
            <a:off x="8686800" y="1670436"/>
            <a:ext cx="301686" cy="369332"/>
          </a:xfrm>
          <a:prstGeom prst="rect">
            <a:avLst/>
          </a:prstGeom>
          <a:noFill/>
        </p:spPr>
        <p:txBody>
          <a:bodyPr wrap="none" rtlCol="0">
            <a:spAutoFit/>
          </a:bodyPr>
          <a:lstStyle/>
          <a:p>
            <a:r>
              <a:rPr lang="es-CL" dirty="0"/>
              <a:t>3</a:t>
            </a:r>
          </a:p>
        </p:txBody>
      </p:sp>
      <p:sp>
        <p:nvSpPr>
          <p:cNvPr id="9" name="Marcador de pie de página 8">
            <a:extLst>
              <a:ext uri="{FF2B5EF4-FFF2-40B4-BE49-F238E27FC236}">
                <a16:creationId xmlns:a16="http://schemas.microsoft.com/office/drawing/2014/main" id="{6D0AE295-5BEC-074D-BAD5-9B4A54DAAA47}"/>
              </a:ext>
            </a:extLst>
          </p:cNvPr>
          <p:cNvSpPr>
            <a:spLocks noGrp="1"/>
          </p:cNvSpPr>
          <p:nvPr>
            <p:ph type="ftr" sz="quarter" idx="11"/>
          </p:nvPr>
        </p:nvSpPr>
        <p:spPr/>
        <p:txBody>
          <a:bodyPr/>
          <a:lstStyle/>
          <a:p>
            <a:r>
              <a:rPr lang="es-ES"/>
              <a:t>YCS 2020</a:t>
            </a:r>
          </a:p>
        </p:txBody>
      </p:sp>
      <p:sp>
        <p:nvSpPr>
          <p:cNvPr id="10" name="Marcador de número de diapositiva 9">
            <a:extLst>
              <a:ext uri="{FF2B5EF4-FFF2-40B4-BE49-F238E27FC236}">
                <a16:creationId xmlns:a16="http://schemas.microsoft.com/office/drawing/2014/main" id="{75729D02-C5B4-F040-BCC5-2C73B90F621B}"/>
              </a:ext>
            </a:extLst>
          </p:cNvPr>
          <p:cNvSpPr>
            <a:spLocks noGrp="1"/>
          </p:cNvSpPr>
          <p:nvPr>
            <p:ph type="sldNum" sz="quarter" idx="12"/>
          </p:nvPr>
        </p:nvSpPr>
        <p:spPr/>
        <p:txBody>
          <a:bodyPr/>
          <a:lstStyle/>
          <a:p>
            <a:fld id="{7CD7A0A7-044C-F748-8731-AEED0E949FA7}" type="slidenum">
              <a:rPr lang="es-ES" smtClean="0"/>
              <a:pPr/>
              <a:t>15</a:t>
            </a:fld>
            <a:endParaRPr lang="es-ES"/>
          </a:p>
        </p:txBody>
      </p:sp>
    </p:spTree>
    <p:extLst>
      <p:ext uri="{BB962C8B-B14F-4D97-AF65-F5344CB8AC3E}">
        <p14:creationId xmlns:p14="http://schemas.microsoft.com/office/powerpoint/2010/main" val="36155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30936" y="426720"/>
            <a:ext cx="7879842" cy="1919141"/>
          </a:xfrm>
        </p:spPr>
        <p:txBody>
          <a:bodyPr vert="horz" lIns="91440" tIns="45720" rIns="91440" bIns="45720" rtlCol="0" anchor="b">
            <a:normAutofit/>
          </a:bodyPr>
          <a:lstStyle/>
          <a:p>
            <a:pPr algn="l" defTabSz="914400">
              <a:lnSpc>
                <a:spcPct val="90000"/>
              </a:lnSpc>
            </a:pPr>
            <a:r>
              <a:rPr lang="en-US" sz="5200" kern="1200">
                <a:solidFill>
                  <a:schemeClr val="tx1"/>
                </a:solidFill>
                <a:latin typeface="+mj-lt"/>
                <a:ea typeface="+mj-ea"/>
                <a:cs typeface="+mj-cs"/>
              </a:rPr>
              <a:t>HIPEREMIA PASIVA </a:t>
            </a:r>
            <a:br>
              <a:rPr lang="en-US" sz="5200" kern="1200">
                <a:solidFill>
                  <a:schemeClr val="tx1"/>
                </a:solidFill>
                <a:latin typeface="+mj-lt"/>
                <a:ea typeface="+mj-ea"/>
                <a:cs typeface="+mj-cs"/>
              </a:rPr>
            </a:br>
            <a:r>
              <a:rPr lang="en-US" sz="5200" kern="1200">
                <a:solidFill>
                  <a:schemeClr val="tx1"/>
                </a:solidFill>
                <a:latin typeface="+mj-lt"/>
                <a:ea typeface="+mj-ea"/>
                <a:cs typeface="+mj-cs"/>
              </a:rPr>
              <a:t>“CONGESTIÓN PASIVA”</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uadroTexto 2"/>
          <p:cNvSpPr txBox="1"/>
          <p:nvPr/>
        </p:nvSpPr>
        <p:spPr>
          <a:xfrm>
            <a:off x="630936" y="3337269"/>
            <a:ext cx="7882128" cy="290568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900" dirty="0"/>
              <a:t>SISTÉMICA</a:t>
            </a:r>
          </a:p>
          <a:p>
            <a:pPr defTabSz="914400">
              <a:lnSpc>
                <a:spcPct val="90000"/>
              </a:lnSpc>
              <a:spcAft>
                <a:spcPts val="600"/>
              </a:spcAft>
            </a:pPr>
            <a:r>
              <a:rPr lang="en-US" sz="1900" dirty="0"/>
              <a:t>	FALLO CARDÍACO DERECHO</a:t>
            </a:r>
          </a:p>
          <a:p>
            <a:pPr defTabSz="914400">
              <a:lnSpc>
                <a:spcPct val="90000"/>
              </a:lnSpc>
              <a:spcAft>
                <a:spcPts val="600"/>
              </a:spcAft>
            </a:pPr>
            <a:r>
              <a:rPr lang="en-US" sz="1900" dirty="0"/>
              <a:t>		CONGESTIÓN HEPÁTICA Y SISTÉMICA</a:t>
            </a:r>
          </a:p>
          <a:p>
            <a:pPr defTabSz="914400">
              <a:lnSpc>
                <a:spcPct val="90000"/>
              </a:lnSpc>
              <a:spcAft>
                <a:spcPts val="600"/>
              </a:spcAft>
            </a:pPr>
            <a:r>
              <a:rPr lang="en-US" sz="1900" dirty="0"/>
              <a:t>	FALLO CARDÍACO IZQUIERDO</a:t>
            </a:r>
          </a:p>
          <a:p>
            <a:pPr defTabSz="914400">
              <a:lnSpc>
                <a:spcPct val="90000"/>
              </a:lnSpc>
              <a:spcAft>
                <a:spcPts val="600"/>
              </a:spcAft>
            </a:pPr>
            <a:r>
              <a:rPr lang="en-US" sz="1900" dirty="0"/>
              <a:t>		CONGESTIÓN PULMONAR</a:t>
            </a:r>
          </a:p>
          <a:p>
            <a:pPr indent="-228600" defTabSz="914400">
              <a:lnSpc>
                <a:spcPct val="90000"/>
              </a:lnSpc>
              <a:spcAft>
                <a:spcPts val="600"/>
              </a:spcAft>
              <a:buFont typeface="Arial" panose="020B0604020202020204" pitchFamily="34" charset="0"/>
              <a:buChar char="•"/>
            </a:pPr>
            <a:endParaRPr lang="en-US" sz="1900" dirty="0"/>
          </a:p>
          <a:p>
            <a:pPr indent="-228600" defTabSz="914400">
              <a:lnSpc>
                <a:spcPct val="90000"/>
              </a:lnSpc>
              <a:spcAft>
                <a:spcPts val="600"/>
              </a:spcAft>
              <a:buFont typeface="Arial" panose="020B0604020202020204" pitchFamily="34" charset="0"/>
              <a:buChar char="•"/>
            </a:pPr>
            <a:r>
              <a:rPr lang="en-US" sz="1900" dirty="0"/>
              <a:t>LOCALIZADA</a:t>
            </a:r>
          </a:p>
          <a:p>
            <a:pPr defTabSz="914400">
              <a:lnSpc>
                <a:spcPct val="90000"/>
              </a:lnSpc>
              <a:spcAft>
                <a:spcPts val="600"/>
              </a:spcAft>
            </a:pPr>
            <a:r>
              <a:rPr lang="en-US" sz="1900" dirty="0"/>
              <a:t>	POR OBSTRUCCIÓN AL FLUJO VENOSO (</a:t>
            </a:r>
            <a:r>
              <a:rPr lang="en-US" sz="1900" dirty="0" err="1"/>
              <a:t>várices</a:t>
            </a:r>
            <a:r>
              <a:rPr lang="en-US" sz="1900" dirty="0"/>
              <a:t>)</a:t>
            </a:r>
          </a:p>
        </p:txBody>
      </p:sp>
      <p:sp>
        <p:nvSpPr>
          <p:cNvPr id="4" name="Marcador de pie de página 3">
            <a:extLst>
              <a:ext uri="{FF2B5EF4-FFF2-40B4-BE49-F238E27FC236}">
                <a16:creationId xmlns:a16="http://schemas.microsoft.com/office/drawing/2014/main" id="{E61FEFF9-5D7F-4B40-AF97-D95C8B011007}"/>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spcAft>
                <a:spcPts val="600"/>
              </a:spcAft>
            </a:pPr>
            <a:r>
              <a:rPr lang="en-US" kern="1200">
                <a:solidFill>
                  <a:schemeClr val="tx1">
                    <a:lumMod val="50000"/>
                    <a:lumOff val="50000"/>
                  </a:schemeClr>
                </a:solidFill>
                <a:latin typeface="+mn-lt"/>
                <a:ea typeface="+mn-ea"/>
                <a:cs typeface="+mn-cs"/>
              </a:rPr>
              <a:t>YCS 2020</a:t>
            </a:r>
          </a:p>
        </p:txBody>
      </p:sp>
      <p:sp>
        <p:nvSpPr>
          <p:cNvPr id="5" name="Marcador de número de diapositiva 4">
            <a:extLst>
              <a:ext uri="{FF2B5EF4-FFF2-40B4-BE49-F238E27FC236}">
                <a16:creationId xmlns:a16="http://schemas.microsoft.com/office/drawing/2014/main" id="{62584003-C123-DA4D-AE8F-EECF49454955}"/>
              </a:ext>
            </a:extLst>
          </p:cNvPr>
          <p:cNvSpPr>
            <a:spLocks noGrp="1"/>
          </p:cNvSpPr>
          <p:nvPr>
            <p:ph type="sldNum" sz="quarter" idx="12"/>
          </p:nvPr>
        </p:nvSpPr>
        <p:spPr>
          <a:xfrm>
            <a:off x="6654940" y="6356350"/>
            <a:ext cx="1858124" cy="365125"/>
          </a:xfrm>
        </p:spPr>
        <p:txBody>
          <a:bodyPr vert="horz" lIns="91440" tIns="45720" rIns="91440" bIns="45720" rtlCol="0" anchor="ctr">
            <a:normAutofit/>
          </a:bodyPr>
          <a:lstStyle/>
          <a:p>
            <a:pPr defTabSz="914400">
              <a:spcAft>
                <a:spcPts val="600"/>
              </a:spcAft>
            </a:pPr>
            <a:fld id="{7CD7A0A7-044C-F748-8731-AEED0E949FA7}" type="slidenum">
              <a:rPr lang="en-US">
                <a:solidFill>
                  <a:schemeClr val="tx1">
                    <a:lumMod val="50000"/>
                    <a:lumOff val="50000"/>
                  </a:schemeClr>
                </a:solidFill>
              </a:rPr>
              <a:pPr defTabSz="914400">
                <a:spcAft>
                  <a:spcPts val="600"/>
                </a:spcAft>
              </a:pPr>
              <a:t>16</a:t>
            </a:fld>
            <a:endParaRPr lang="en-US">
              <a:solidFill>
                <a:schemeClr val="tx1">
                  <a:lumMod val="50000"/>
                  <a:lumOff val="50000"/>
                </a:schemeClr>
              </a:solidFill>
            </a:endParaRPr>
          </a:p>
        </p:txBody>
      </p:sp>
    </p:spTree>
    <p:extLst>
      <p:ext uri="{BB962C8B-B14F-4D97-AF65-F5344CB8AC3E}">
        <p14:creationId xmlns:p14="http://schemas.microsoft.com/office/powerpoint/2010/main" val="25196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756" name="Rectangle 13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C:\Mis documentos\Docencia\epa aum mayor.jpg"/>
          <p:cNvPicPr>
            <a:picLocks noChangeAspect="1" noChangeArrowheads="1"/>
          </p:cNvPicPr>
          <p:nvPr/>
        </p:nvPicPr>
        <p:blipFill rotWithShape="1">
          <a:blip r:embed="rId3" cstate="print"/>
          <a:srcRect t="26090" r="-1" b="33396"/>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4" name="Imagen 3" descr="Imagen que contiene rojo, alimentos, comida, colorido&#10;&#10;Descripción generada automáticamente">
            <a:extLst>
              <a:ext uri="{FF2B5EF4-FFF2-40B4-BE49-F238E27FC236}">
                <a16:creationId xmlns:a16="http://schemas.microsoft.com/office/drawing/2014/main" id="{E67065EB-403F-7B42-95F7-8D34D4A7F9A2}"/>
              </a:ext>
            </a:extLst>
          </p:cNvPr>
          <p:cNvPicPr>
            <a:picLocks noChangeAspect="1"/>
          </p:cNvPicPr>
          <p:nvPr/>
        </p:nvPicPr>
        <p:blipFill rotWithShape="1">
          <a:blip r:embed="rId4"/>
          <a:srcRect t="16885" r="-2" b="4665"/>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4757" name="Freeform: Shape 13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4758" name="Freeform: Shape 13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443" name="Rectangle 3"/>
          <p:cNvSpPr>
            <a:spLocks noChangeArrowheads="1"/>
          </p:cNvSpPr>
          <p:nvPr/>
        </p:nvSpPr>
        <p:spPr bwMode="auto">
          <a:xfrm>
            <a:off x="96012" y="-306225"/>
            <a:ext cx="3624601" cy="1243584"/>
          </a:xfrm>
          <a:prstGeom prst="rect">
            <a:avLst/>
          </a:prstGeom>
        </p:spPr>
        <p:txBody>
          <a:bodyPr vert="horz" lIns="91440" tIns="45720" rIns="91440" bIns="45720" rtlCol="0" anchor="ctr">
            <a:normAutofit/>
          </a:bodyPr>
          <a:lstStyle/>
          <a:p>
            <a:pPr defTabSz="914400" fontAlgn="auto">
              <a:lnSpc>
                <a:spcPct val="90000"/>
              </a:lnSpc>
              <a:spcBef>
                <a:spcPct val="0"/>
              </a:spcBef>
              <a:spcAft>
                <a:spcPts val="600"/>
              </a:spcAft>
              <a:defRPr/>
            </a:pPr>
            <a:r>
              <a:rPr lang="en-US" sz="3000" b="1" kern="1200" dirty="0">
                <a:solidFill>
                  <a:schemeClr val="tx1"/>
                </a:solidFill>
                <a:latin typeface="+mj-lt"/>
                <a:ea typeface="+mj-ea"/>
                <a:cs typeface="+mj-cs"/>
              </a:rPr>
              <a:t>CONGESTIÓN PASIVA</a:t>
            </a:r>
          </a:p>
        </p:txBody>
      </p:sp>
      <p:sp>
        <p:nvSpPr>
          <p:cNvPr id="141" name="Rectangle 14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3" name="Rectangle 14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4754" name="Rectangle 2"/>
          <p:cNvSpPr>
            <a:spLocks noChangeArrowheads="1"/>
          </p:cNvSpPr>
          <p:nvPr/>
        </p:nvSpPr>
        <p:spPr bwMode="auto">
          <a:xfrm>
            <a:off x="-96445" y="3031101"/>
            <a:ext cx="3624602" cy="3826899"/>
          </a:xfrm>
          <a:prstGeom prst="rect">
            <a:avLst/>
          </a:prstGeom>
        </p:spPr>
        <p:txBody>
          <a:bodyPr vert="horz" lIns="91440" tIns="45720" rIns="91440" bIns="45720" rtlCol="0">
            <a:normAutofit lnSpcReduction="10000"/>
          </a:bodyPr>
          <a:lstStyle/>
          <a:p>
            <a:pPr marL="0" lvl="2" indent="-228600" defTabSz="914400">
              <a:lnSpc>
                <a:spcPct val="90000"/>
              </a:lnSpc>
              <a:spcBef>
                <a:spcPct val="50000"/>
              </a:spcBef>
              <a:buClr>
                <a:schemeClr val="bg2"/>
              </a:buClr>
              <a:buSzPct val="75000"/>
              <a:buFont typeface="Arial" panose="020B0604020202020204" pitchFamily="34" charset="0"/>
              <a:buChar char="•"/>
            </a:pPr>
            <a:r>
              <a:rPr lang="en-US" sz="1600" dirty="0"/>
              <a:t> </a:t>
            </a:r>
          </a:p>
          <a:p>
            <a:pPr marL="800100" lvl="3" indent="-228600" defTabSz="914400">
              <a:lnSpc>
                <a:spcPct val="90000"/>
              </a:lnSpc>
              <a:spcBef>
                <a:spcPct val="50000"/>
              </a:spcBef>
              <a:buClr>
                <a:schemeClr val="bg2"/>
              </a:buClr>
              <a:buSzPct val="75000"/>
              <a:buFont typeface="Arial" panose="020B0604020202020204" pitchFamily="34" charset="0"/>
              <a:buChar char="•"/>
            </a:pPr>
            <a:r>
              <a:rPr lang="es-ES_tradnl" sz="1600" dirty="0"/>
              <a:t>Congestión vascular (aumento de eritrocitos en el lumen de los capilares del tabique alveolar).  </a:t>
            </a:r>
          </a:p>
          <a:p>
            <a:pPr marL="800100" lvl="3" indent="-228600" defTabSz="914400">
              <a:lnSpc>
                <a:spcPct val="90000"/>
              </a:lnSpc>
              <a:spcBef>
                <a:spcPct val="50000"/>
              </a:spcBef>
              <a:buClr>
                <a:schemeClr val="bg2"/>
              </a:buClr>
              <a:buSzPct val="75000"/>
              <a:buFont typeface="Arial" panose="020B0604020202020204" pitchFamily="34" charset="0"/>
              <a:buChar char="•"/>
            </a:pPr>
            <a:r>
              <a:rPr lang="es-ES_tradnl" sz="1600" dirty="0" err="1"/>
              <a:t>Microhemorragias</a:t>
            </a:r>
            <a:r>
              <a:rPr lang="es-ES_tradnl" sz="1600" dirty="0"/>
              <a:t> </a:t>
            </a:r>
            <a:r>
              <a:rPr lang="es-ES_tradnl" sz="1600" dirty="0" err="1"/>
              <a:t>intra</a:t>
            </a:r>
            <a:r>
              <a:rPr lang="es-ES_tradnl" sz="1600" dirty="0"/>
              <a:t>-alveolares </a:t>
            </a:r>
          </a:p>
          <a:p>
            <a:pPr marL="800100" lvl="3" indent="-228600" defTabSz="914400">
              <a:lnSpc>
                <a:spcPct val="90000"/>
              </a:lnSpc>
              <a:spcBef>
                <a:spcPct val="50000"/>
              </a:spcBef>
              <a:buClr>
                <a:schemeClr val="bg2"/>
              </a:buClr>
              <a:buSzPct val="75000"/>
              <a:buFont typeface="Arial" panose="020B0604020202020204" pitchFamily="34" charset="0"/>
              <a:buChar char="•"/>
            </a:pPr>
            <a:r>
              <a:rPr lang="es-ES_tradnl" sz="1600" dirty="0"/>
              <a:t>Edema (líquido </a:t>
            </a:r>
            <a:r>
              <a:rPr lang="es-ES_tradnl" sz="1600" dirty="0" err="1"/>
              <a:t>intraalveolar</a:t>
            </a:r>
            <a:r>
              <a:rPr lang="es-ES_tradnl" sz="1600" dirty="0"/>
              <a:t>) por aumento de presión hidrostática</a:t>
            </a:r>
          </a:p>
          <a:p>
            <a:pPr marL="800100" lvl="3" indent="-228600" defTabSz="914400">
              <a:lnSpc>
                <a:spcPct val="90000"/>
              </a:lnSpc>
              <a:spcBef>
                <a:spcPct val="50000"/>
              </a:spcBef>
              <a:buClr>
                <a:schemeClr val="bg2"/>
              </a:buClr>
              <a:buSzPct val="75000"/>
              <a:buFont typeface="Arial" panose="020B0604020202020204" pitchFamily="34" charset="0"/>
              <a:buChar char="•"/>
            </a:pPr>
            <a:r>
              <a:rPr lang="es-ES_tradnl" sz="1600" dirty="0"/>
              <a:t>Aumento de peso del pulmón macroscópicamente, con tinte rojizo y brillante, y presencia de un líquido espumoso rosado en el lumen de los bronquios.  </a:t>
            </a:r>
          </a:p>
        </p:txBody>
      </p:sp>
      <p:sp>
        <p:nvSpPr>
          <p:cNvPr id="2" name="CuadroTexto 1"/>
          <p:cNvSpPr txBox="1"/>
          <p:nvPr/>
        </p:nvSpPr>
        <p:spPr>
          <a:xfrm>
            <a:off x="291613" y="2419588"/>
            <a:ext cx="3669031" cy="369332"/>
          </a:xfrm>
          <a:prstGeom prst="rect">
            <a:avLst/>
          </a:prstGeom>
          <a:solidFill>
            <a:schemeClr val="accent3">
              <a:lumMod val="60000"/>
              <a:lumOff val="4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a:spcAft>
                <a:spcPts val="600"/>
              </a:spcAft>
            </a:pPr>
            <a:r>
              <a:rPr lang="es-ES" dirty="0"/>
              <a:t>CONGESTIÓN Y EDEMA PULMONAR </a:t>
            </a:r>
          </a:p>
        </p:txBody>
      </p:sp>
      <p:sp>
        <p:nvSpPr>
          <p:cNvPr id="3" name="CuadroTexto 2">
            <a:extLst>
              <a:ext uri="{FF2B5EF4-FFF2-40B4-BE49-F238E27FC236}">
                <a16:creationId xmlns:a16="http://schemas.microsoft.com/office/drawing/2014/main" id="{B5ED446B-B3AF-4A47-8DA9-A484D04174BE}"/>
              </a:ext>
            </a:extLst>
          </p:cNvPr>
          <p:cNvSpPr txBox="1"/>
          <p:nvPr/>
        </p:nvSpPr>
        <p:spPr>
          <a:xfrm>
            <a:off x="1235676" y="1334530"/>
            <a:ext cx="1066318" cy="369332"/>
          </a:xfrm>
          <a:prstGeom prst="rect">
            <a:avLst/>
          </a:prstGeom>
          <a:noFill/>
        </p:spPr>
        <p:txBody>
          <a:bodyPr wrap="none" rtlCol="0">
            <a:spAutoFit/>
          </a:bodyPr>
          <a:lstStyle/>
          <a:p>
            <a:r>
              <a:rPr lang="es-CL" b="1" dirty="0"/>
              <a:t>PULMÓN</a:t>
            </a:r>
          </a:p>
        </p:txBody>
      </p:sp>
      <p:sp>
        <p:nvSpPr>
          <p:cNvPr id="5" name="Marcador de pie de página 4">
            <a:extLst>
              <a:ext uri="{FF2B5EF4-FFF2-40B4-BE49-F238E27FC236}">
                <a16:creationId xmlns:a16="http://schemas.microsoft.com/office/drawing/2014/main" id="{CA55FACF-D789-A644-BDFA-5DA80265F1CC}"/>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7CD979DB-D8D9-084A-AF96-6C4296698DDB}"/>
              </a:ext>
            </a:extLst>
          </p:cNvPr>
          <p:cNvSpPr>
            <a:spLocks noGrp="1"/>
          </p:cNvSpPr>
          <p:nvPr>
            <p:ph type="sldNum" sz="quarter" idx="12"/>
          </p:nvPr>
        </p:nvSpPr>
        <p:spPr/>
        <p:txBody>
          <a:bodyPr/>
          <a:lstStyle/>
          <a:p>
            <a:fld id="{7CD7A0A7-044C-F748-8731-AEED0E949FA7}" type="slidenum">
              <a:rPr lang="es-ES" smtClean="0"/>
              <a:pPr/>
              <a:t>17</a:t>
            </a:fld>
            <a:endParaRPr lang="es-ES"/>
          </a:p>
        </p:txBody>
      </p:sp>
    </p:spTree>
    <p:extLst>
      <p:ext uri="{BB962C8B-B14F-4D97-AF65-F5344CB8AC3E}">
        <p14:creationId xmlns:p14="http://schemas.microsoft.com/office/powerpoint/2010/main" val="34510393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33D240C-2220-494F-90F6-2A8A57C05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467E6C6-4708-6A44-8424-54FF06180B15}"/>
              </a:ext>
            </a:extLst>
          </p:cNvPr>
          <p:cNvSpPr txBox="1"/>
          <p:nvPr/>
        </p:nvSpPr>
        <p:spPr>
          <a:xfrm>
            <a:off x="3998214" y="1078992"/>
            <a:ext cx="4704588" cy="153619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800" kern="1200">
                <a:solidFill>
                  <a:schemeClr val="tx1"/>
                </a:solidFill>
                <a:latin typeface="+mj-lt"/>
                <a:ea typeface="+mj-ea"/>
                <a:cs typeface="+mj-cs"/>
              </a:rPr>
              <a:t>EDEMA AGUDO DE PULMÓN</a:t>
            </a:r>
          </a:p>
          <a:p>
            <a:pPr defTabSz="914400">
              <a:lnSpc>
                <a:spcPct val="90000"/>
              </a:lnSpc>
              <a:spcBef>
                <a:spcPct val="0"/>
              </a:spcBef>
              <a:spcAft>
                <a:spcPts val="600"/>
              </a:spcAft>
            </a:pPr>
            <a:r>
              <a:rPr lang="en-US" sz="2800" kern="1200">
                <a:solidFill>
                  <a:schemeClr val="tx1"/>
                </a:solidFill>
                <a:latin typeface="+mj-lt"/>
                <a:ea typeface="+mj-ea"/>
                <a:cs typeface="+mj-cs"/>
              </a:rPr>
              <a:t>(CONGESTIÓN PASIVA </a:t>
            </a:r>
            <a:r>
              <a:rPr lang="en-US" sz="2800" kern="1200">
                <a:solidFill>
                  <a:schemeClr val="tx1"/>
                </a:solidFill>
                <a:highlight>
                  <a:srgbClr val="FFFF00"/>
                </a:highlight>
                <a:latin typeface="+mj-lt"/>
                <a:ea typeface="+mj-ea"/>
                <a:cs typeface="+mj-cs"/>
              </a:rPr>
              <a:t>AGUDA</a:t>
            </a:r>
            <a:r>
              <a:rPr lang="en-US" sz="2800" kern="1200">
                <a:solidFill>
                  <a:schemeClr val="tx1"/>
                </a:solidFill>
                <a:latin typeface="+mj-lt"/>
                <a:ea typeface="+mj-ea"/>
                <a:cs typeface="+mj-cs"/>
              </a:rPr>
              <a:t>)</a:t>
            </a:r>
          </a:p>
        </p:txBody>
      </p:sp>
      <p:pic>
        <p:nvPicPr>
          <p:cNvPr id="6" name="Imagen 5" descr="Imagen que contiene alimentos, tabla, pastel, cumpleaños&#10;&#10;Descripción generada automáticamente">
            <a:extLst>
              <a:ext uri="{FF2B5EF4-FFF2-40B4-BE49-F238E27FC236}">
                <a16:creationId xmlns:a16="http://schemas.microsoft.com/office/drawing/2014/main" id="{2D11BCCC-2EFC-E340-9C6E-061C267F6A5B}"/>
              </a:ext>
            </a:extLst>
          </p:cNvPr>
          <p:cNvPicPr>
            <a:picLocks noChangeAspect="1"/>
          </p:cNvPicPr>
          <p:nvPr/>
        </p:nvPicPr>
        <p:blipFill rotWithShape="1">
          <a:blip r:embed="rId3"/>
          <a:srcRect t="5896" r="-1" b="-1"/>
          <a:stretch/>
        </p:blipFill>
        <p:spPr>
          <a:xfrm rot="10800000">
            <a:off x="-4" y="21"/>
            <a:ext cx="3533636" cy="2934566"/>
          </a:xfrm>
          <a:prstGeom prst="rect">
            <a:avLst/>
          </a:prstGeom>
        </p:spPr>
      </p:pic>
      <p:sp>
        <p:nvSpPr>
          <p:cNvPr id="14" name="Rectangle 13">
            <a:extLst>
              <a:ext uri="{FF2B5EF4-FFF2-40B4-BE49-F238E27FC236}">
                <a16:creationId xmlns:a16="http://schemas.microsoft.com/office/drawing/2014/main" id="{82F8B5D5-EDD3-466C-9CFA-C8A8B1C7F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68986" y="429768"/>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5">
            <a:extLst>
              <a:ext uri="{FF2B5EF4-FFF2-40B4-BE49-F238E27FC236}">
                <a16:creationId xmlns:a16="http://schemas.microsoft.com/office/drawing/2014/main" id="{9FC6858B-B383-4FB7-AAFA-9CBB9215D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8214"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screenshot_707.jpg">
            <a:extLst>
              <a:ext uri="{FF2B5EF4-FFF2-40B4-BE49-F238E27FC236}">
                <a16:creationId xmlns:a16="http://schemas.microsoft.com/office/drawing/2014/main" id="{B2F5CC0B-D70E-9B4D-9CB5-443402EECDAC}"/>
              </a:ext>
            </a:extLst>
          </p:cNvPr>
          <p:cNvPicPr>
            <a:picLocks noChangeAspect="1"/>
          </p:cNvPicPr>
          <p:nvPr/>
        </p:nvPicPr>
        <p:blipFill rotWithShape="1">
          <a:blip r:embed="rId4">
            <a:extLst>
              <a:ext uri="{28A0092B-C50C-407E-A947-70E740481C1C}">
                <a14:useLocalDpi xmlns:a14="http://schemas.microsoft.com/office/drawing/2010/main" val="0"/>
              </a:ext>
            </a:extLst>
          </a:blip>
          <a:srcRect l="3627" r="11036" b="-3"/>
          <a:stretch/>
        </p:blipFill>
        <p:spPr>
          <a:xfrm>
            <a:off x="19" y="3172569"/>
            <a:ext cx="3533636" cy="3685430"/>
          </a:xfrm>
          <a:prstGeom prst="rect">
            <a:avLst/>
          </a:prstGeom>
        </p:spPr>
      </p:pic>
      <p:sp>
        <p:nvSpPr>
          <p:cNvPr id="3" name="CuadroTexto 2">
            <a:extLst>
              <a:ext uri="{FF2B5EF4-FFF2-40B4-BE49-F238E27FC236}">
                <a16:creationId xmlns:a16="http://schemas.microsoft.com/office/drawing/2014/main" id="{D5FA4921-3940-8947-8F73-F8239803C881}"/>
              </a:ext>
            </a:extLst>
          </p:cNvPr>
          <p:cNvSpPr txBox="1"/>
          <p:nvPr/>
        </p:nvSpPr>
        <p:spPr>
          <a:xfrm>
            <a:off x="3998214" y="3355848"/>
            <a:ext cx="4704588" cy="282549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900"/>
              <a:t>CONGESTIÓN </a:t>
            </a:r>
            <a:r>
              <a:rPr lang="en-US" sz="1900">
                <a:highlight>
                  <a:srgbClr val="FFFF00"/>
                </a:highlight>
              </a:rPr>
              <a:t>CRÓNICA</a:t>
            </a:r>
            <a:r>
              <a:rPr lang="en-US" sz="1900"/>
              <a:t> </a:t>
            </a:r>
            <a:r>
              <a:rPr lang="en-US" sz="1900">
                <a:sym typeface="Wingdings"/>
              </a:rPr>
              <a:t></a:t>
            </a:r>
            <a:r>
              <a:rPr lang="en-US" sz="1900"/>
              <a:t> AUMENTO DE PRESIÓN CAPILAR</a:t>
            </a:r>
            <a:r>
              <a:rPr lang="en-US" sz="1900">
                <a:sym typeface="Wingdings"/>
              </a:rPr>
              <a:t></a:t>
            </a:r>
            <a:r>
              <a:rPr lang="en-US" sz="1900"/>
              <a:t> ROTURA CAPILARES</a:t>
            </a:r>
            <a:r>
              <a:rPr lang="en-US" sz="1900">
                <a:sym typeface="Wingdings"/>
              </a:rPr>
              <a:t> </a:t>
            </a:r>
            <a:r>
              <a:rPr lang="en-US" sz="1900"/>
              <a:t>HEMORRAGIAS </a:t>
            </a:r>
            <a:r>
              <a:rPr lang="en-US" sz="1900">
                <a:sym typeface="Wingdings"/>
              </a:rPr>
              <a:t> </a:t>
            </a:r>
            <a:r>
              <a:rPr lang="en-US" sz="1900"/>
              <a:t>HEMOSIDERINA </a:t>
            </a:r>
            <a:r>
              <a:rPr lang="en-US" sz="1900">
                <a:sym typeface="Wingdings"/>
              </a:rPr>
              <a:t> </a:t>
            </a:r>
            <a:r>
              <a:rPr lang="en-US" sz="1900"/>
              <a:t>fagocitosis por macrófagos= células de la insuficiencia cardíaca.</a:t>
            </a:r>
          </a:p>
        </p:txBody>
      </p:sp>
      <p:sp>
        <p:nvSpPr>
          <p:cNvPr id="4" name="Marcador de pie de página 3">
            <a:extLst>
              <a:ext uri="{FF2B5EF4-FFF2-40B4-BE49-F238E27FC236}">
                <a16:creationId xmlns:a16="http://schemas.microsoft.com/office/drawing/2014/main" id="{6BADA11C-1265-E549-856C-05C45126AD2D}"/>
              </a:ext>
            </a:extLst>
          </p:cNvPr>
          <p:cNvSpPr>
            <a:spLocks noGrp="1"/>
          </p:cNvSpPr>
          <p:nvPr>
            <p:ph type="ftr" sz="quarter" idx="11"/>
          </p:nvPr>
        </p:nvSpPr>
        <p:spPr>
          <a:xfrm>
            <a:off x="4958334" y="6356350"/>
            <a:ext cx="2784348" cy="365125"/>
          </a:xfrm>
        </p:spPr>
        <p:txBody>
          <a:bodyPr vert="horz" lIns="91440" tIns="45720" rIns="91440" bIns="45720" rtlCol="0" anchor="ctr">
            <a:normAutofit/>
          </a:bodyPr>
          <a:lstStyle/>
          <a:p>
            <a:pPr defTabSz="914400">
              <a:spcAft>
                <a:spcPts val="600"/>
              </a:spcAft>
            </a:pPr>
            <a:r>
              <a:rPr lang="en-US" kern="1200">
                <a:solidFill>
                  <a:schemeClr val="tx1">
                    <a:lumMod val="50000"/>
                    <a:lumOff val="50000"/>
                  </a:schemeClr>
                </a:solidFill>
                <a:latin typeface="+mn-lt"/>
                <a:ea typeface="+mn-ea"/>
                <a:cs typeface="+mn-cs"/>
              </a:rPr>
              <a:t>YCS 2020</a:t>
            </a:r>
          </a:p>
        </p:txBody>
      </p:sp>
      <p:sp>
        <p:nvSpPr>
          <p:cNvPr id="5" name="Marcador de número de diapositiva 4">
            <a:extLst>
              <a:ext uri="{FF2B5EF4-FFF2-40B4-BE49-F238E27FC236}">
                <a16:creationId xmlns:a16="http://schemas.microsoft.com/office/drawing/2014/main" id="{3B8B40C8-CDA6-A24C-AF54-B831FDA83B68}"/>
              </a:ext>
            </a:extLst>
          </p:cNvPr>
          <p:cNvSpPr>
            <a:spLocks noGrp="1"/>
          </p:cNvSpPr>
          <p:nvPr>
            <p:ph type="sldNum" sz="quarter" idx="12"/>
          </p:nvPr>
        </p:nvSpPr>
        <p:spPr>
          <a:xfrm>
            <a:off x="7742682" y="6356350"/>
            <a:ext cx="960120" cy="365125"/>
          </a:xfrm>
        </p:spPr>
        <p:txBody>
          <a:bodyPr vert="horz" lIns="91440" tIns="45720" rIns="91440" bIns="45720" rtlCol="0" anchor="ctr">
            <a:normAutofit/>
          </a:bodyPr>
          <a:lstStyle/>
          <a:p>
            <a:pPr defTabSz="914400">
              <a:spcAft>
                <a:spcPts val="600"/>
              </a:spcAft>
            </a:pPr>
            <a:fld id="{7CD7A0A7-044C-F748-8731-AEED0E949FA7}" type="slidenum">
              <a:rPr lang="en-US">
                <a:solidFill>
                  <a:schemeClr val="tx1">
                    <a:lumMod val="50000"/>
                    <a:lumOff val="50000"/>
                  </a:schemeClr>
                </a:solidFill>
              </a:rPr>
              <a:pPr defTabSz="914400">
                <a:spcAft>
                  <a:spcPts val="600"/>
                </a:spcAft>
              </a:pPr>
              <a:t>18</a:t>
            </a:fld>
            <a:endParaRPr lang="en-US">
              <a:solidFill>
                <a:schemeClr val="tx1">
                  <a:lumMod val="50000"/>
                  <a:lumOff val="50000"/>
                </a:schemeClr>
              </a:solidFill>
            </a:endParaRPr>
          </a:p>
        </p:txBody>
      </p:sp>
    </p:spTree>
    <p:extLst>
      <p:ext uri="{BB962C8B-B14F-4D97-AF65-F5344CB8AC3E}">
        <p14:creationId xmlns:p14="http://schemas.microsoft.com/office/powerpoint/2010/main" val="4231738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B7BBA4A-7101-884A-B21E-0C2A80B0BA50}"/>
              </a:ext>
            </a:extLst>
          </p:cNvPr>
          <p:cNvSpPr/>
          <p:nvPr/>
        </p:nvSpPr>
        <p:spPr>
          <a:xfrm>
            <a:off x="1186249" y="5411398"/>
            <a:ext cx="6969210" cy="923330"/>
          </a:xfrm>
          <a:prstGeom prst="rect">
            <a:avLst/>
          </a:prstGeom>
        </p:spPr>
        <p:txBody>
          <a:bodyPr wrap="square">
            <a:spAutoFit/>
          </a:bodyPr>
          <a:lstStyle/>
          <a:p>
            <a:pPr>
              <a:spcBef>
                <a:spcPct val="0"/>
              </a:spcBef>
            </a:pPr>
            <a:endParaRPr lang="es-MX" dirty="0"/>
          </a:p>
          <a:p>
            <a:pPr>
              <a:spcBef>
                <a:spcPct val="0"/>
              </a:spcBef>
            </a:pPr>
            <a:r>
              <a:rPr lang="es-MX" dirty="0"/>
              <a:t>Engrosamiento fibroso de los tabiques interalveolares + hemosiderina = induración parda pulmonar.</a:t>
            </a:r>
          </a:p>
        </p:txBody>
      </p:sp>
      <p:sp>
        <p:nvSpPr>
          <p:cNvPr id="3" name="CuadroTexto 2">
            <a:extLst>
              <a:ext uri="{FF2B5EF4-FFF2-40B4-BE49-F238E27FC236}">
                <a16:creationId xmlns:a16="http://schemas.microsoft.com/office/drawing/2014/main" id="{98CE01BB-CDCD-8345-9F51-1F78F5DD541D}"/>
              </a:ext>
            </a:extLst>
          </p:cNvPr>
          <p:cNvSpPr txBox="1"/>
          <p:nvPr/>
        </p:nvSpPr>
        <p:spPr>
          <a:xfrm>
            <a:off x="580768" y="160638"/>
            <a:ext cx="8143102"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1600" dirty="0"/>
              <a:t>LA CONGESTIÓN PASIVA CRÓNICA, por consistir en aporte de sangre no oxigenada a los tejidos, en el tiempo GENERA HIPOXIA CRÓNICA, CON ISQUEMIA Y MUERTE lenta y continua de CÉLULAS que finalmente serán reemplazadas por FIBROSIS.</a:t>
            </a:r>
          </a:p>
          <a:p>
            <a:endParaRPr lang="es-ES" sz="1600" dirty="0"/>
          </a:p>
          <a:p>
            <a:r>
              <a:rPr lang="es-ES" sz="1600" dirty="0"/>
              <a:t>En estadios avanzados de congestión pasiva crónica se observa una  “INDURACIÓN PARDA”: FIBROSIS + DEPÓSITOS DE HEMOSIDERINA (signos de extravasación crónica de eritrocitos) </a:t>
            </a:r>
          </a:p>
        </p:txBody>
      </p:sp>
      <p:pic>
        <p:nvPicPr>
          <p:cNvPr id="5" name="Imagen 4" descr="Imagen que contiene alimentos, comida, chocolate, pastel&#10;&#10;Descripción generada automáticamente">
            <a:extLst>
              <a:ext uri="{FF2B5EF4-FFF2-40B4-BE49-F238E27FC236}">
                <a16:creationId xmlns:a16="http://schemas.microsoft.com/office/drawing/2014/main" id="{B2DF5330-B272-C944-85DB-673ACB2E8D3C}"/>
              </a:ext>
            </a:extLst>
          </p:cNvPr>
          <p:cNvPicPr>
            <a:picLocks noChangeAspect="1"/>
          </p:cNvPicPr>
          <p:nvPr/>
        </p:nvPicPr>
        <p:blipFill>
          <a:blip r:embed="rId3"/>
          <a:stretch>
            <a:fillRect/>
          </a:stretch>
        </p:blipFill>
        <p:spPr>
          <a:xfrm>
            <a:off x="1186249" y="2511280"/>
            <a:ext cx="6107670" cy="2900118"/>
          </a:xfrm>
          <a:prstGeom prst="rect">
            <a:avLst/>
          </a:prstGeom>
        </p:spPr>
      </p:pic>
      <p:sp>
        <p:nvSpPr>
          <p:cNvPr id="4" name="Marcador de pie de página 3">
            <a:extLst>
              <a:ext uri="{FF2B5EF4-FFF2-40B4-BE49-F238E27FC236}">
                <a16:creationId xmlns:a16="http://schemas.microsoft.com/office/drawing/2014/main" id="{EB4F7461-B9D9-C649-9282-2049FA3E1C13}"/>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76DED2B1-E4BA-4E43-90D4-10921D1C0915}"/>
              </a:ext>
            </a:extLst>
          </p:cNvPr>
          <p:cNvSpPr>
            <a:spLocks noGrp="1"/>
          </p:cNvSpPr>
          <p:nvPr>
            <p:ph type="sldNum" sz="quarter" idx="12"/>
          </p:nvPr>
        </p:nvSpPr>
        <p:spPr/>
        <p:txBody>
          <a:bodyPr/>
          <a:lstStyle/>
          <a:p>
            <a:fld id="{7CD7A0A7-044C-F748-8731-AEED0E949FA7}" type="slidenum">
              <a:rPr lang="es-ES" smtClean="0"/>
              <a:pPr/>
              <a:t>19</a:t>
            </a:fld>
            <a:endParaRPr lang="es-ES"/>
          </a:p>
        </p:txBody>
      </p:sp>
    </p:spTree>
    <p:extLst>
      <p:ext uri="{BB962C8B-B14F-4D97-AF65-F5344CB8AC3E}">
        <p14:creationId xmlns:p14="http://schemas.microsoft.com/office/powerpoint/2010/main" val="2236361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642" y="741074"/>
            <a:ext cx="687472"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12651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26041" y="-81546"/>
            <a:ext cx="1827638"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09679" y="502817"/>
            <a:ext cx="645368"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7" y="6115501"/>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2" y="6453143"/>
            <a:ext cx="61117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A11E0F71-1905-C049-B2A7-FEAC3C627C03}"/>
              </a:ext>
            </a:extLst>
          </p:cNvPr>
          <p:cNvSpPr>
            <a:spLocks noGrp="1"/>
          </p:cNvSpPr>
          <p:nvPr>
            <p:ph type="title" idx="4294967295"/>
          </p:nvPr>
        </p:nvSpPr>
        <p:spPr>
          <a:xfrm>
            <a:off x="628650" y="365125"/>
            <a:ext cx="7886700" cy="1325563"/>
          </a:xfrm>
        </p:spPr>
        <p:txBody>
          <a:bodyPr vert="horz" lIns="91440" tIns="45720" rIns="91440" bIns="45720" rtlCol="0" anchor="ctr">
            <a:normAutofit/>
          </a:bodyPr>
          <a:lstStyle/>
          <a:p>
            <a:pPr defTabSz="914400">
              <a:lnSpc>
                <a:spcPct val="90000"/>
              </a:lnSpc>
            </a:pPr>
            <a:r>
              <a:rPr lang="en-US" sz="3700" kern="1200" dirty="0" err="1">
                <a:solidFill>
                  <a:schemeClr val="tx1"/>
                </a:solidFill>
                <a:latin typeface="+mj-lt"/>
                <a:ea typeface="+mj-ea"/>
                <a:cs typeface="+mj-cs"/>
              </a:rPr>
              <a:t>Trastornos</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hemodinámicos</a:t>
            </a:r>
            <a:r>
              <a:rPr lang="en-US" sz="3700" kern="1200" dirty="0">
                <a:solidFill>
                  <a:schemeClr val="tx1"/>
                </a:solidFill>
                <a:latin typeface="+mj-lt"/>
                <a:ea typeface="+mj-ea"/>
                <a:cs typeface="+mj-cs"/>
              </a:rPr>
              <a:t> y </a:t>
            </a:r>
            <a:r>
              <a:rPr lang="en-US" sz="3700" kern="1200" dirty="0" err="1">
                <a:solidFill>
                  <a:schemeClr val="tx1"/>
                </a:solidFill>
                <a:latin typeface="+mj-lt"/>
                <a:ea typeface="+mj-ea"/>
                <a:cs typeface="+mj-cs"/>
              </a:rPr>
              <a:t>vasculares</a:t>
            </a:r>
            <a:br>
              <a:rPr lang="en-US" sz="3700" kern="1200" dirty="0">
                <a:solidFill>
                  <a:schemeClr val="tx1"/>
                </a:solidFill>
                <a:latin typeface="+mj-lt"/>
                <a:ea typeface="+mj-ea"/>
                <a:cs typeface="+mj-cs"/>
              </a:rPr>
            </a:br>
            <a:endParaRPr lang="en-US" sz="3700" kern="1200" dirty="0">
              <a:solidFill>
                <a:schemeClr val="tx1"/>
              </a:solidFill>
              <a:latin typeface="+mj-lt"/>
              <a:ea typeface="+mj-ea"/>
              <a:cs typeface="+mj-cs"/>
            </a:endParaRPr>
          </a:p>
        </p:txBody>
      </p:sp>
      <p:graphicFrame>
        <p:nvGraphicFramePr>
          <p:cNvPr id="7" name="Marcador de contenido 4">
            <a:extLst>
              <a:ext uri="{FF2B5EF4-FFF2-40B4-BE49-F238E27FC236}">
                <a16:creationId xmlns:a16="http://schemas.microsoft.com/office/drawing/2014/main" id="{EDB0C871-6F7B-47B6-93F1-995E0DBE4712}"/>
              </a:ext>
            </a:extLst>
          </p:cNvPr>
          <p:cNvGraphicFramePr>
            <a:graphicFrameLocks noGrp="1"/>
          </p:cNvGraphicFramePr>
          <p:nvPr>
            <p:ph idx="4294967295"/>
            <p:extLst>
              <p:ext uri="{D42A27DB-BD31-4B8C-83A1-F6EECF244321}">
                <p14:modId xmlns:p14="http://schemas.microsoft.com/office/powerpoint/2010/main" val="34548727"/>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pie de página 1">
            <a:extLst>
              <a:ext uri="{FF2B5EF4-FFF2-40B4-BE49-F238E27FC236}">
                <a16:creationId xmlns:a16="http://schemas.microsoft.com/office/drawing/2014/main" id="{388765C9-DBC3-A24C-89B7-CB469A04F785}"/>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7891D346-1A57-B548-99A5-673065F079BC}"/>
              </a:ext>
            </a:extLst>
          </p:cNvPr>
          <p:cNvSpPr>
            <a:spLocks noGrp="1"/>
          </p:cNvSpPr>
          <p:nvPr>
            <p:ph type="sldNum" sz="quarter" idx="12"/>
          </p:nvPr>
        </p:nvSpPr>
        <p:spPr/>
        <p:txBody>
          <a:bodyPr/>
          <a:lstStyle/>
          <a:p>
            <a:fld id="{7CD7A0A7-044C-F748-8731-AEED0E949FA7}" type="slidenum">
              <a:rPr lang="es-ES" smtClean="0"/>
              <a:pPr/>
              <a:t>2</a:t>
            </a:fld>
            <a:endParaRPr lang="es-ES"/>
          </a:p>
        </p:txBody>
      </p:sp>
    </p:spTree>
    <p:extLst>
      <p:ext uri="{BB962C8B-B14F-4D97-AF65-F5344CB8AC3E}">
        <p14:creationId xmlns:p14="http://schemas.microsoft.com/office/powerpoint/2010/main" val="1636031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448404" y="572094"/>
            <a:ext cx="8427308" cy="2037481"/>
          </a:xfrm>
          <a:prstGeom prst="rect">
            <a:avLst/>
          </a:prstGeom>
          <a:noFill/>
          <a:ln w="9525">
            <a:noFill/>
            <a:miter lim="800000"/>
            <a:headEnd/>
            <a:tailEnd/>
          </a:ln>
        </p:spPr>
        <p:txBody>
          <a:bodyPr wrap="square">
            <a:spAutoFit/>
          </a:bodyPr>
          <a:lstStyle/>
          <a:p>
            <a:pPr>
              <a:spcBef>
                <a:spcPct val="20000"/>
              </a:spcBef>
              <a:buClr>
                <a:schemeClr val="bg2"/>
              </a:buClr>
              <a:buSzPct val="75000"/>
              <a:buFont typeface="Monotype Sorts" pitchFamily="2" charset="2"/>
              <a:buChar char="n"/>
            </a:pPr>
            <a:r>
              <a:rPr lang="es-ES_tradnl" sz="2000" b="1" dirty="0"/>
              <a:t>HIGADO</a:t>
            </a:r>
          </a:p>
          <a:p>
            <a:pPr lvl="2">
              <a:spcBef>
                <a:spcPct val="20000"/>
              </a:spcBef>
              <a:buClr>
                <a:schemeClr val="bg2"/>
              </a:buClr>
              <a:buSzPct val="75000"/>
              <a:buFont typeface="Monotype Sorts" pitchFamily="2" charset="2"/>
              <a:buChar char="n"/>
            </a:pPr>
            <a:r>
              <a:rPr lang="es-ES_tradnl" dirty="0"/>
              <a:t>Dilatación y congestión vena central y sinusoides</a:t>
            </a:r>
          </a:p>
          <a:p>
            <a:pPr lvl="2">
              <a:spcBef>
                <a:spcPct val="20000"/>
              </a:spcBef>
              <a:buClr>
                <a:schemeClr val="bg2"/>
              </a:buClr>
              <a:buSzPct val="75000"/>
              <a:buFont typeface="Monotype Sorts" pitchFamily="2" charset="2"/>
              <a:buChar char="n"/>
            </a:pPr>
            <a:r>
              <a:rPr lang="es-ES_tradnl" dirty="0"/>
              <a:t>Atrofia compresiva del parénquima e hipoxia </a:t>
            </a:r>
            <a:r>
              <a:rPr lang="es-ES_tradnl" dirty="0" err="1"/>
              <a:t>hepatocitaria</a:t>
            </a:r>
            <a:r>
              <a:rPr lang="es-ES_tradnl" dirty="0"/>
              <a:t>. </a:t>
            </a:r>
          </a:p>
          <a:p>
            <a:pPr lvl="2">
              <a:spcBef>
                <a:spcPct val="20000"/>
              </a:spcBef>
              <a:buClr>
                <a:schemeClr val="bg2"/>
              </a:buClr>
              <a:buSzPct val="75000"/>
              <a:buFont typeface="Monotype Sorts" pitchFamily="2" charset="2"/>
              <a:buChar char="n"/>
            </a:pPr>
            <a:r>
              <a:rPr lang="es-ES_tradnl" dirty="0"/>
              <a:t>Hígado en “nuez moscada”. </a:t>
            </a:r>
          </a:p>
          <a:p>
            <a:pPr lvl="2">
              <a:spcBef>
                <a:spcPct val="20000"/>
              </a:spcBef>
              <a:buClr>
                <a:schemeClr val="bg2"/>
              </a:buClr>
              <a:buSzPct val="75000"/>
              <a:buFont typeface="Monotype Sorts" pitchFamily="2" charset="2"/>
              <a:buChar char="n"/>
            </a:pPr>
            <a:r>
              <a:rPr lang="es-ES_tradnl" dirty="0"/>
              <a:t>Puede haber fibrosis peri-vena central y generar “cirrosis cardíaca”.</a:t>
            </a:r>
          </a:p>
          <a:p>
            <a:endParaRPr lang="es-ES" sz="2000" dirty="0">
              <a:latin typeface="Constantia" pitchFamily="18" charset="0"/>
            </a:endParaRPr>
          </a:p>
        </p:txBody>
      </p:sp>
      <p:sp>
        <p:nvSpPr>
          <p:cNvPr id="101379" name="Text Box 3"/>
          <p:cNvSpPr txBox="1">
            <a:spLocks noChangeArrowheads="1"/>
          </p:cNvSpPr>
          <p:nvPr/>
        </p:nvSpPr>
        <p:spPr bwMode="auto">
          <a:xfrm>
            <a:off x="2618120" y="152400"/>
            <a:ext cx="2864246" cy="424732"/>
          </a:xfrm>
          <a:prstGeom prst="rect">
            <a:avLst/>
          </a:prstGeom>
          <a:noFill/>
          <a:ln w="9525">
            <a:noFill/>
            <a:miter lim="800000"/>
            <a:headEnd/>
            <a:tailEnd/>
          </a:ln>
          <a:effectLst/>
        </p:spPr>
        <p:txBody>
          <a:bodyPr wrap="none">
            <a:spAutoFit/>
          </a:bodyPr>
          <a:lstStyle/>
          <a:p>
            <a:pPr defTabSz="914400" fontAlgn="auto">
              <a:lnSpc>
                <a:spcPct val="90000"/>
              </a:lnSpc>
              <a:spcBef>
                <a:spcPct val="0"/>
              </a:spcBef>
              <a:spcAft>
                <a:spcPts val="600"/>
              </a:spcAft>
              <a:defRPr/>
            </a:pPr>
            <a:r>
              <a:rPr lang="en-US" sz="2400" b="1" dirty="0"/>
              <a:t>CONGESTIÓN PASIVA</a:t>
            </a:r>
          </a:p>
        </p:txBody>
      </p:sp>
      <p:grpSp>
        <p:nvGrpSpPr>
          <p:cNvPr id="76804" name="Group 7"/>
          <p:cNvGrpSpPr>
            <a:grpSpLocks/>
          </p:cNvGrpSpPr>
          <p:nvPr/>
        </p:nvGrpSpPr>
        <p:grpSpPr bwMode="auto">
          <a:xfrm>
            <a:off x="105805" y="2333031"/>
            <a:ext cx="3124200" cy="3952875"/>
            <a:chOff x="528" y="1728"/>
            <a:chExt cx="1968" cy="2490"/>
          </a:xfrm>
        </p:grpSpPr>
        <p:pic>
          <p:nvPicPr>
            <p:cNvPr id="101380" name="Picture 4" descr="C:\Mis documentos\Docencia\hig nuez moscada aum meyo macro.jpg"/>
            <p:cNvPicPr>
              <a:picLocks noChangeAspect="1" noChangeArrowheads="1"/>
            </p:cNvPicPr>
            <p:nvPr/>
          </p:nvPicPr>
          <p:blipFill>
            <a:blip r:embed="rId3" cstate="print"/>
            <a:srcRect/>
            <a:stretch>
              <a:fillRect/>
            </a:stretch>
          </p:blipFill>
          <p:spPr bwMode="auto">
            <a:xfrm>
              <a:off x="528" y="2880"/>
              <a:ext cx="1968" cy="1338"/>
            </a:xfrm>
            <a:prstGeom prst="rect">
              <a:avLst/>
            </a:prstGeom>
            <a:noFill/>
            <a:ln w="28575">
              <a:noFill/>
              <a:miter lim="800000"/>
              <a:headEnd/>
              <a:tailEnd/>
            </a:ln>
            <a:effectLst/>
          </p:spPr>
        </p:pic>
        <p:pic>
          <p:nvPicPr>
            <p:cNvPr id="101381" name="Picture 5" descr="C:\Mis documentos\Docencia\hig nuez moscada aumento menor.jpg"/>
            <p:cNvPicPr>
              <a:picLocks noChangeAspect="1" noChangeArrowheads="1"/>
            </p:cNvPicPr>
            <p:nvPr/>
          </p:nvPicPr>
          <p:blipFill>
            <a:blip r:embed="rId4" cstate="print"/>
            <a:srcRect/>
            <a:stretch>
              <a:fillRect/>
            </a:stretch>
          </p:blipFill>
          <p:spPr bwMode="auto">
            <a:xfrm>
              <a:off x="528" y="1728"/>
              <a:ext cx="1968" cy="1048"/>
            </a:xfrm>
            <a:prstGeom prst="rect">
              <a:avLst/>
            </a:prstGeom>
            <a:noFill/>
            <a:ln w="28575">
              <a:noFill/>
              <a:miter lim="800000"/>
              <a:headEnd/>
              <a:tailEnd/>
            </a:ln>
            <a:effectLst/>
          </p:spPr>
        </p:pic>
      </p:grpSp>
      <p:pic>
        <p:nvPicPr>
          <p:cNvPr id="76805" name="Picture 2"/>
          <p:cNvPicPr>
            <a:picLocks noChangeAspect="1" noChangeArrowheads="1"/>
          </p:cNvPicPr>
          <p:nvPr/>
        </p:nvPicPr>
        <p:blipFill>
          <a:blip r:embed="rId5" cstate="print"/>
          <a:srcRect/>
          <a:stretch>
            <a:fillRect/>
          </a:stretch>
        </p:blipFill>
        <p:spPr bwMode="auto">
          <a:xfrm>
            <a:off x="3213666" y="2352797"/>
            <a:ext cx="5824529" cy="2547888"/>
          </a:xfrm>
          <a:prstGeom prst="rect">
            <a:avLst/>
          </a:prstGeom>
          <a:noFill/>
          <a:ln w="9525">
            <a:noFill/>
            <a:miter lim="800000"/>
            <a:headEnd/>
            <a:tailEnd/>
          </a:ln>
        </p:spPr>
      </p:pic>
      <p:pic>
        <p:nvPicPr>
          <p:cNvPr id="3" name="Imagen 2"/>
          <p:cNvPicPr>
            <a:picLocks noChangeAspect="1"/>
          </p:cNvPicPr>
          <p:nvPr/>
        </p:nvPicPr>
        <p:blipFill>
          <a:blip r:embed="rId6"/>
          <a:stretch>
            <a:fillRect/>
          </a:stretch>
        </p:blipFill>
        <p:spPr>
          <a:xfrm>
            <a:off x="3756454" y="4880919"/>
            <a:ext cx="3669957" cy="1977081"/>
          </a:xfrm>
          <a:prstGeom prst="rect">
            <a:avLst/>
          </a:prstGeom>
        </p:spPr>
      </p:pic>
      <p:sp>
        <p:nvSpPr>
          <p:cNvPr id="2" name="CuadroTexto 1">
            <a:extLst>
              <a:ext uri="{FF2B5EF4-FFF2-40B4-BE49-F238E27FC236}">
                <a16:creationId xmlns:a16="http://schemas.microsoft.com/office/drawing/2014/main" id="{E65988CF-65F4-C742-BE67-0703A1315C7E}"/>
              </a:ext>
            </a:extLst>
          </p:cNvPr>
          <p:cNvSpPr txBox="1"/>
          <p:nvPr/>
        </p:nvSpPr>
        <p:spPr>
          <a:xfrm>
            <a:off x="8379726" y="4446428"/>
            <a:ext cx="658469" cy="474023"/>
          </a:xfrm>
          <a:prstGeom prst="rect">
            <a:avLst/>
          </a:prstGeom>
          <a:noFill/>
        </p:spPr>
        <p:txBody>
          <a:bodyPr wrap="square" rtlCol="0">
            <a:spAutoFit/>
          </a:bodyPr>
          <a:lstStyle/>
          <a:p>
            <a:r>
              <a:rPr lang="es-CL" sz="2400" dirty="0">
                <a:solidFill>
                  <a:schemeClr val="bg1"/>
                </a:solidFill>
              </a:rPr>
              <a:t>*</a:t>
            </a:r>
          </a:p>
        </p:txBody>
      </p:sp>
      <p:sp>
        <p:nvSpPr>
          <p:cNvPr id="4" name="Marcador de pie de página 3">
            <a:extLst>
              <a:ext uri="{FF2B5EF4-FFF2-40B4-BE49-F238E27FC236}">
                <a16:creationId xmlns:a16="http://schemas.microsoft.com/office/drawing/2014/main" id="{1D83E1AD-7F1B-2041-AD14-400F80D90C10}"/>
              </a:ext>
            </a:extLst>
          </p:cNvPr>
          <p:cNvSpPr>
            <a:spLocks noGrp="1"/>
          </p:cNvSpPr>
          <p:nvPr>
            <p:ph type="ftr" sz="quarter" idx="11"/>
          </p:nvPr>
        </p:nvSpPr>
        <p:spPr/>
        <p:txBody>
          <a:bodyPr/>
          <a:lstStyle/>
          <a:p>
            <a:r>
              <a:rPr lang="es-ES"/>
              <a:t>YCS 2020</a:t>
            </a:r>
          </a:p>
        </p:txBody>
      </p:sp>
      <p:sp>
        <p:nvSpPr>
          <p:cNvPr id="5" name="Marcador de número de diapositiva 4">
            <a:extLst>
              <a:ext uri="{FF2B5EF4-FFF2-40B4-BE49-F238E27FC236}">
                <a16:creationId xmlns:a16="http://schemas.microsoft.com/office/drawing/2014/main" id="{D4116380-7D13-894E-B315-DA51D3161617}"/>
              </a:ext>
            </a:extLst>
          </p:cNvPr>
          <p:cNvSpPr>
            <a:spLocks noGrp="1"/>
          </p:cNvSpPr>
          <p:nvPr>
            <p:ph type="sldNum" sz="quarter" idx="12"/>
          </p:nvPr>
        </p:nvSpPr>
        <p:spPr/>
        <p:txBody>
          <a:bodyPr/>
          <a:lstStyle/>
          <a:p>
            <a:fld id="{7CD7A0A7-044C-F748-8731-AEED0E949FA7}" type="slidenum">
              <a:rPr lang="es-ES" smtClean="0"/>
              <a:pPr/>
              <a:t>20</a:t>
            </a:fld>
            <a:endParaRPr lang="es-ES"/>
          </a:p>
        </p:txBody>
      </p:sp>
    </p:spTree>
    <p:extLst>
      <p:ext uri="{BB962C8B-B14F-4D97-AF65-F5344CB8AC3E}">
        <p14:creationId xmlns:p14="http://schemas.microsoft.com/office/powerpoint/2010/main" val="18150581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foto, rosa, diferente, fruta&#10;&#10;Descripción generada automáticamente">
            <a:extLst>
              <a:ext uri="{FF2B5EF4-FFF2-40B4-BE49-F238E27FC236}">
                <a16:creationId xmlns:a16="http://schemas.microsoft.com/office/drawing/2014/main" id="{723230D2-6C35-7B40-A22F-4511EA47FAA5}"/>
              </a:ext>
            </a:extLst>
          </p:cNvPr>
          <p:cNvPicPr>
            <a:picLocks noChangeAspect="1"/>
          </p:cNvPicPr>
          <p:nvPr/>
        </p:nvPicPr>
        <p:blipFill>
          <a:blip r:embed="rId3"/>
          <a:stretch>
            <a:fillRect/>
          </a:stretch>
        </p:blipFill>
        <p:spPr>
          <a:xfrm>
            <a:off x="3095368" y="0"/>
            <a:ext cx="6048632" cy="4004664"/>
          </a:xfrm>
          <a:prstGeom prst="rect">
            <a:avLst/>
          </a:prstGeom>
        </p:spPr>
      </p:pic>
      <p:pic>
        <p:nvPicPr>
          <p:cNvPr id="5" name="Imagen 4">
            <a:extLst>
              <a:ext uri="{FF2B5EF4-FFF2-40B4-BE49-F238E27FC236}">
                <a16:creationId xmlns:a16="http://schemas.microsoft.com/office/drawing/2014/main" id="{D920B5AC-DD3F-6F45-A8A6-81418681EC46}"/>
              </a:ext>
            </a:extLst>
          </p:cNvPr>
          <p:cNvPicPr>
            <a:picLocks noChangeAspect="1"/>
          </p:cNvPicPr>
          <p:nvPr/>
        </p:nvPicPr>
        <p:blipFill>
          <a:blip r:embed="rId4"/>
          <a:stretch>
            <a:fillRect/>
          </a:stretch>
        </p:blipFill>
        <p:spPr>
          <a:xfrm>
            <a:off x="236904" y="4005739"/>
            <a:ext cx="3575155" cy="2885801"/>
          </a:xfrm>
          <a:prstGeom prst="rect">
            <a:avLst/>
          </a:prstGeom>
        </p:spPr>
      </p:pic>
      <p:sp>
        <p:nvSpPr>
          <p:cNvPr id="6" name="CuadroTexto 5">
            <a:extLst>
              <a:ext uri="{FF2B5EF4-FFF2-40B4-BE49-F238E27FC236}">
                <a16:creationId xmlns:a16="http://schemas.microsoft.com/office/drawing/2014/main" id="{965CC1BD-AB39-744C-BB9C-3E3570BCCF94}"/>
              </a:ext>
            </a:extLst>
          </p:cNvPr>
          <p:cNvSpPr txBox="1"/>
          <p:nvPr/>
        </p:nvSpPr>
        <p:spPr>
          <a:xfrm>
            <a:off x="521111" y="874455"/>
            <a:ext cx="2543364" cy="2616101"/>
          </a:xfrm>
          <a:prstGeom prst="rect">
            <a:avLst/>
          </a:prstGeom>
          <a:noFill/>
        </p:spPr>
        <p:txBody>
          <a:bodyPr wrap="square" rtlCol="0">
            <a:spAutoFit/>
          </a:bodyPr>
          <a:lstStyle/>
          <a:p>
            <a:r>
              <a:rPr lang="es-CL" dirty="0"/>
              <a:t>CONGESTIÓN PASIVA CRÓNICA HEPÁTICA. </a:t>
            </a:r>
          </a:p>
          <a:p>
            <a:pPr marL="342900" indent="-342900">
              <a:buAutoNum type="alphaLcPeriod"/>
            </a:pPr>
            <a:r>
              <a:rPr lang="es-CL" sz="1600" dirty="0"/>
              <a:t>Centrolobulillar y sinusoides</a:t>
            </a:r>
          </a:p>
          <a:p>
            <a:pPr marL="342900" indent="-342900">
              <a:buAutoNum type="alphaLcPeriod"/>
            </a:pPr>
            <a:r>
              <a:rPr lang="es-CL" sz="1600" dirty="0"/>
              <a:t>Se suma extravasación de GR perivena central </a:t>
            </a:r>
          </a:p>
          <a:p>
            <a:pPr marL="342900" indent="-342900">
              <a:buAutoNum type="alphaLcPeriod"/>
            </a:pPr>
            <a:r>
              <a:rPr lang="es-CL" sz="1600" dirty="0"/>
              <a:t>Idem más fibrosis perisinusoidal</a:t>
            </a:r>
          </a:p>
          <a:p>
            <a:pPr marL="342900" indent="-342900">
              <a:buAutoNum type="alphaLcPeriod"/>
            </a:pPr>
            <a:r>
              <a:rPr lang="es-CL" sz="1600" dirty="0"/>
              <a:t>Fibrosis de espacios porta y puentes</a:t>
            </a:r>
          </a:p>
        </p:txBody>
      </p:sp>
      <p:sp>
        <p:nvSpPr>
          <p:cNvPr id="7" name="CuadroTexto 6">
            <a:extLst>
              <a:ext uri="{FF2B5EF4-FFF2-40B4-BE49-F238E27FC236}">
                <a16:creationId xmlns:a16="http://schemas.microsoft.com/office/drawing/2014/main" id="{E82460D5-53EB-7E4B-B7D6-55A06A153EAC}"/>
              </a:ext>
            </a:extLst>
          </p:cNvPr>
          <p:cNvSpPr txBox="1"/>
          <p:nvPr/>
        </p:nvSpPr>
        <p:spPr>
          <a:xfrm>
            <a:off x="3812059" y="5448639"/>
            <a:ext cx="4355758" cy="646331"/>
          </a:xfrm>
          <a:prstGeom prst="rect">
            <a:avLst/>
          </a:prstGeom>
          <a:noFill/>
        </p:spPr>
        <p:txBody>
          <a:bodyPr wrap="square" rtlCol="0">
            <a:spAutoFit/>
          </a:bodyPr>
          <a:lstStyle/>
          <a:p>
            <a:r>
              <a:rPr lang="es-CL" dirty="0"/>
              <a:t>Tricrómico de Masson (colágeno  = azul)</a:t>
            </a:r>
          </a:p>
          <a:p>
            <a:r>
              <a:rPr lang="es-CL" dirty="0"/>
              <a:t>Fibrosis rodea vena central y sinusoides</a:t>
            </a:r>
          </a:p>
        </p:txBody>
      </p:sp>
      <p:sp>
        <p:nvSpPr>
          <p:cNvPr id="2" name="Marcador de pie de página 1">
            <a:extLst>
              <a:ext uri="{FF2B5EF4-FFF2-40B4-BE49-F238E27FC236}">
                <a16:creationId xmlns:a16="http://schemas.microsoft.com/office/drawing/2014/main" id="{BF713B37-7FA4-064E-9E99-4BEFF409B746}"/>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E6D4E933-BC3B-B142-8498-1D26FBEA677B}"/>
              </a:ext>
            </a:extLst>
          </p:cNvPr>
          <p:cNvSpPr>
            <a:spLocks noGrp="1"/>
          </p:cNvSpPr>
          <p:nvPr>
            <p:ph type="sldNum" sz="quarter" idx="12"/>
          </p:nvPr>
        </p:nvSpPr>
        <p:spPr/>
        <p:txBody>
          <a:bodyPr/>
          <a:lstStyle/>
          <a:p>
            <a:fld id="{7CD7A0A7-044C-F748-8731-AEED0E949FA7}" type="slidenum">
              <a:rPr lang="es-ES" smtClean="0"/>
              <a:pPr/>
              <a:t>21</a:t>
            </a:fld>
            <a:endParaRPr lang="es-ES"/>
          </a:p>
        </p:txBody>
      </p:sp>
    </p:spTree>
    <p:extLst>
      <p:ext uri="{BB962C8B-B14F-4D97-AF65-F5344CB8AC3E}">
        <p14:creationId xmlns:p14="http://schemas.microsoft.com/office/powerpoint/2010/main" val="2986834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15125" y="1153572"/>
            <a:ext cx="2400300" cy="4461163"/>
          </a:xfrm>
        </p:spPr>
        <p:txBody>
          <a:bodyPr>
            <a:normAutofit/>
          </a:bodyPr>
          <a:lstStyle/>
          <a:p>
            <a:pPr>
              <a:lnSpc>
                <a:spcPct val="90000"/>
              </a:lnSpc>
            </a:pPr>
            <a:r>
              <a:rPr lang="es-ES" sz="2800">
                <a:solidFill>
                  <a:srgbClr val="FFFFFF"/>
                </a:solidFill>
              </a:rPr>
              <a:t>SHOCK </a:t>
            </a:r>
            <a:br>
              <a:rPr lang="es-ES" sz="2800">
                <a:solidFill>
                  <a:srgbClr val="FFFFFF"/>
                </a:solidFill>
              </a:rPr>
            </a:br>
            <a:r>
              <a:rPr lang="es-ES" sz="2800">
                <a:solidFill>
                  <a:srgbClr val="FFFFFF"/>
                </a:solidFill>
              </a:rPr>
              <a:t>INSUFICIENCIA CIRCULATORIA PERIFÉRICA</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p:cNvSpPr>
            <a:spLocks noGrp="1"/>
          </p:cNvSpPr>
          <p:nvPr>
            <p:ph idx="1"/>
          </p:nvPr>
        </p:nvSpPr>
        <p:spPr>
          <a:xfrm>
            <a:off x="3335481" y="591344"/>
            <a:ext cx="5179868" cy="5585619"/>
          </a:xfrm>
        </p:spPr>
        <p:txBody>
          <a:bodyPr anchor="ctr">
            <a:normAutofit/>
          </a:bodyPr>
          <a:lstStyle/>
          <a:p>
            <a:pPr marL="0" indent="0">
              <a:lnSpc>
                <a:spcPct val="90000"/>
              </a:lnSpc>
              <a:buNone/>
            </a:pPr>
            <a:r>
              <a:rPr lang="es-ES" sz="2500"/>
              <a:t>Trastorno hemodinámico y metabólico en el que existe una incapacidad para mantener un adecuado aporte sanguíneo a la microcirculación con lo cual los órganos vitales se encuentran inadecuadamente </a:t>
            </a:r>
            <a:r>
              <a:rPr lang="es-ES" sz="2500" err="1"/>
              <a:t>perfundidos</a:t>
            </a:r>
            <a:r>
              <a:rPr lang="es-ES" sz="2500"/>
              <a:t>.</a:t>
            </a:r>
          </a:p>
          <a:p>
            <a:pPr marL="0" indent="0">
              <a:lnSpc>
                <a:spcPct val="90000"/>
              </a:lnSpc>
              <a:buNone/>
            </a:pPr>
            <a:r>
              <a:rPr lang="es-ES" sz="2500"/>
              <a:t>El oxígeno entregado no es suficiente para cubrir las demandas y la circulación no remueve los metabolitos tóxicos de los tejidos. </a:t>
            </a:r>
          </a:p>
          <a:p>
            <a:pPr marL="0" indent="0">
              <a:lnSpc>
                <a:spcPct val="90000"/>
              </a:lnSpc>
              <a:buNone/>
            </a:pPr>
            <a:r>
              <a:rPr lang="es-ES" sz="2500"/>
              <a:t>El término SHOCK o CHOQUE, corresponde al conjunto de reacciones tisulares a la hipoperfusión.</a:t>
            </a:r>
          </a:p>
        </p:txBody>
      </p:sp>
      <p:sp>
        <p:nvSpPr>
          <p:cNvPr id="4" name="Marcador de pie de página 3">
            <a:extLst>
              <a:ext uri="{FF2B5EF4-FFF2-40B4-BE49-F238E27FC236}">
                <a16:creationId xmlns:a16="http://schemas.microsoft.com/office/drawing/2014/main" id="{F4AA902B-AADC-F540-8A71-2973D3DF58B4}"/>
              </a:ext>
            </a:extLst>
          </p:cNvPr>
          <p:cNvSpPr>
            <a:spLocks noGrp="1"/>
          </p:cNvSpPr>
          <p:nvPr>
            <p:ph type="ftr" sz="quarter" idx="11"/>
          </p:nvPr>
        </p:nvSpPr>
        <p:spPr>
          <a:xfrm>
            <a:off x="3028950" y="6356350"/>
            <a:ext cx="3938380" cy="365125"/>
          </a:xfrm>
        </p:spPr>
        <p:txBody>
          <a:bodyPr>
            <a:normAutofit/>
          </a:bodyPr>
          <a:lstStyle/>
          <a:p>
            <a:pPr>
              <a:spcAft>
                <a:spcPts val="600"/>
              </a:spcAft>
            </a:pPr>
            <a:r>
              <a:rPr lang="es-ES"/>
              <a:t>YCS 2020</a:t>
            </a:r>
          </a:p>
        </p:txBody>
      </p:sp>
      <p:sp>
        <p:nvSpPr>
          <p:cNvPr id="5" name="Marcador de número de diapositiva 4">
            <a:extLst>
              <a:ext uri="{FF2B5EF4-FFF2-40B4-BE49-F238E27FC236}">
                <a16:creationId xmlns:a16="http://schemas.microsoft.com/office/drawing/2014/main" id="{FE952D9E-006A-CC4C-ABC5-1FD729267F99}"/>
              </a:ext>
            </a:extLst>
          </p:cNvPr>
          <p:cNvSpPr>
            <a:spLocks noGrp="1"/>
          </p:cNvSpPr>
          <p:nvPr>
            <p:ph type="sldNum" sz="quarter" idx="12"/>
          </p:nvPr>
        </p:nvSpPr>
        <p:spPr>
          <a:xfrm>
            <a:off x="7156173" y="6356350"/>
            <a:ext cx="1359176" cy="365125"/>
          </a:xfrm>
        </p:spPr>
        <p:txBody>
          <a:bodyPr>
            <a:normAutofit/>
          </a:bodyPr>
          <a:lstStyle/>
          <a:p>
            <a:pPr>
              <a:spcAft>
                <a:spcPts val="600"/>
              </a:spcAft>
            </a:pPr>
            <a:fld id="{7CD7A0A7-044C-F748-8731-AEED0E949FA7}" type="slidenum">
              <a:rPr lang="es-ES" smtClean="0"/>
              <a:pPr>
                <a:spcAft>
                  <a:spcPts val="600"/>
                </a:spcAft>
              </a:pPr>
              <a:t>22</a:t>
            </a:fld>
            <a:endParaRPr lang="es-ES"/>
          </a:p>
        </p:txBody>
      </p:sp>
    </p:spTree>
    <p:extLst>
      <p:ext uri="{BB962C8B-B14F-4D97-AF65-F5344CB8AC3E}">
        <p14:creationId xmlns:p14="http://schemas.microsoft.com/office/powerpoint/2010/main" val="4162892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417399" y="643467"/>
            <a:ext cx="8408193" cy="744836"/>
          </a:xfrm>
        </p:spPr>
        <p:txBody>
          <a:bodyPr vert="horz" lIns="91440" tIns="45720" rIns="91440" bIns="45720" rtlCol="0" anchor="ctr">
            <a:normAutofit/>
          </a:bodyPr>
          <a:lstStyle/>
          <a:p>
            <a:pPr defTabSz="914400">
              <a:lnSpc>
                <a:spcPct val="90000"/>
              </a:lnSpc>
            </a:pPr>
            <a:r>
              <a:rPr lang="en-US" sz="2800" kern="1200">
                <a:solidFill>
                  <a:schemeClr val="bg1"/>
                </a:solidFill>
                <a:latin typeface="+mj-lt"/>
                <a:ea typeface="+mj-ea"/>
                <a:cs typeface="+mj-cs"/>
              </a:rPr>
              <a:t>TIPOS DE SHOCK</a:t>
            </a:r>
          </a:p>
        </p:txBody>
      </p:sp>
      <p:pic>
        <p:nvPicPr>
          <p:cNvPr id="4" name="Marcador de contenido 3"/>
          <p:cNvPicPr>
            <a:picLocks noGrp="1" noChangeAspect="1"/>
          </p:cNvPicPr>
          <p:nvPr>
            <p:ph idx="1"/>
          </p:nvPr>
        </p:nvPicPr>
        <p:blipFill rotWithShape="1">
          <a:blip r:embed="rId3"/>
          <a:srcRect t="9786" b="5108"/>
          <a:stretch/>
        </p:blipFill>
        <p:spPr>
          <a:xfrm>
            <a:off x="844915" y="1675227"/>
            <a:ext cx="7454168" cy="4394199"/>
          </a:xfrm>
          <a:prstGeom prst="rect">
            <a:avLst/>
          </a:prstGeom>
        </p:spPr>
      </p:pic>
      <p:sp>
        <p:nvSpPr>
          <p:cNvPr id="3" name="Marcador de pie de página 2">
            <a:extLst>
              <a:ext uri="{FF2B5EF4-FFF2-40B4-BE49-F238E27FC236}">
                <a16:creationId xmlns:a16="http://schemas.microsoft.com/office/drawing/2014/main" id="{6827FC39-35D5-D646-86F3-DE81443B8A24}"/>
              </a:ext>
            </a:extLst>
          </p:cNvPr>
          <p:cNvSpPr>
            <a:spLocks noGrp="1"/>
          </p:cNvSpPr>
          <p:nvPr>
            <p:ph type="ftr" sz="quarter" idx="11"/>
          </p:nvPr>
        </p:nvSpPr>
        <p:spPr/>
        <p:txBody>
          <a:bodyPr/>
          <a:lstStyle/>
          <a:p>
            <a:r>
              <a:rPr lang="es-ES"/>
              <a:t>YCS 2020</a:t>
            </a:r>
          </a:p>
        </p:txBody>
      </p:sp>
      <p:sp>
        <p:nvSpPr>
          <p:cNvPr id="5" name="Marcador de número de diapositiva 4">
            <a:extLst>
              <a:ext uri="{FF2B5EF4-FFF2-40B4-BE49-F238E27FC236}">
                <a16:creationId xmlns:a16="http://schemas.microsoft.com/office/drawing/2014/main" id="{75A17665-1C45-994D-8AE2-4F720A60C288}"/>
              </a:ext>
            </a:extLst>
          </p:cNvPr>
          <p:cNvSpPr>
            <a:spLocks noGrp="1"/>
          </p:cNvSpPr>
          <p:nvPr>
            <p:ph type="sldNum" sz="quarter" idx="12"/>
          </p:nvPr>
        </p:nvSpPr>
        <p:spPr/>
        <p:txBody>
          <a:bodyPr/>
          <a:lstStyle/>
          <a:p>
            <a:fld id="{7CD7A0A7-044C-F748-8731-AEED0E949FA7}" type="slidenum">
              <a:rPr lang="es-ES" smtClean="0"/>
              <a:pPr/>
              <a:t>23</a:t>
            </a:fld>
            <a:endParaRPr lang="es-ES"/>
          </a:p>
        </p:txBody>
      </p:sp>
    </p:spTree>
    <p:extLst>
      <p:ext uri="{BB962C8B-B14F-4D97-AF65-F5344CB8AC3E}">
        <p14:creationId xmlns:p14="http://schemas.microsoft.com/office/powerpoint/2010/main" val="3535826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52582-45AA-134F-81DE-A8F9A24FCC41}"/>
              </a:ext>
            </a:extLst>
          </p:cNvPr>
          <p:cNvSpPr>
            <a:spLocks noGrp="1"/>
          </p:cNvSpPr>
          <p:nvPr>
            <p:ph type="title"/>
          </p:nvPr>
        </p:nvSpPr>
        <p:spPr/>
        <p:txBody>
          <a:bodyPr/>
          <a:lstStyle/>
          <a:p>
            <a:r>
              <a:rPr lang="es-CL" dirty="0"/>
              <a:t>TIPOS GENERALES DE SHOCK</a:t>
            </a:r>
          </a:p>
        </p:txBody>
      </p:sp>
      <p:graphicFrame>
        <p:nvGraphicFramePr>
          <p:cNvPr id="5" name="Diagrama 4">
            <a:extLst>
              <a:ext uri="{FF2B5EF4-FFF2-40B4-BE49-F238E27FC236}">
                <a16:creationId xmlns:a16="http://schemas.microsoft.com/office/drawing/2014/main" id="{EC9315B7-A046-B04F-ACBA-E3E229ECFBAE}"/>
              </a:ext>
            </a:extLst>
          </p:cNvPr>
          <p:cNvGraphicFramePr/>
          <p:nvPr>
            <p:extLst>
              <p:ext uri="{D42A27DB-BD31-4B8C-83A1-F6EECF244321}">
                <p14:modId xmlns:p14="http://schemas.microsoft.com/office/powerpoint/2010/main" val="211338701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áfico 6" descr="Corazón con pulso">
            <a:extLst>
              <a:ext uri="{FF2B5EF4-FFF2-40B4-BE49-F238E27FC236}">
                <a16:creationId xmlns:a16="http://schemas.microsoft.com/office/drawing/2014/main" id="{3B6469AC-5E67-3944-88F0-B9D79045AD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49827" y="3589638"/>
            <a:ext cx="914400" cy="914400"/>
          </a:xfrm>
          <a:prstGeom prst="rect">
            <a:avLst/>
          </a:prstGeom>
        </p:spPr>
      </p:pic>
      <p:pic>
        <p:nvPicPr>
          <p:cNvPr id="9" name="Gráfico 8" descr="Intravenoso">
            <a:extLst>
              <a:ext uri="{FF2B5EF4-FFF2-40B4-BE49-F238E27FC236}">
                <a16:creationId xmlns:a16="http://schemas.microsoft.com/office/drawing/2014/main" id="{6BBD7FCA-6DC4-6243-BF2B-81216FFEE8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3080" y="2489886"/>
            <a:ext cx="914400" cy="914400"/>
          </a:xfrm>
          <a:prstGeom prst="rect">
            <a:avLst/>
          </a:prstGeom>
        </p:spPr>
      </p:pic>
      <p:pic>
        <p:nvPicPr>
          <p:cNvPr id="11" name="Gráfico 10" descr="Burbujas">
            <a:extLst>
              <a:ext uri="{FF2B5EF4-FFF2-40B4-BE49-F238E27FC236}">
                <a16:creationId xmlns:a16="http://schemas.microsoft.com/office/drawing/2014/main" id="{219A25CB-9C7F-D447-9FA0-C8BA125140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19368" y="3589638"/>
            <a:ext cx="611659" cy="611659"/>
          </a:xfrm>
          <a:prstGeom prst="rect">
            <a:avLst/>
          </a:prstGeom>
        </p:spPr>
      </p:pic>
      <p:pic>
        <p:nvPicPr>
          <p:cNvPr id="13" name="Gráfico 12" descr="Cerebro">
            <a:extLst>
              <a:ext uri="{FF2B5EF4-FFF2-40B4-BE49-F238E27FC236}">
                <a16:creationId xmlns:a16="http://schemas.microsoft.com/office/drawing/2014/main" id="{6EBA0584-CA02-E24C-A684-AD164E0E0E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97459" y="5003800"/>
            <a:ext cx="914400" cy="914400"/>
          </a:xfrm>
          <a:prstGeom prst="rect">
            <a:avLst/>
          </a:prstGeom>
        </p:spPr>
      </p:pic>
      <p:sp>
        <p:nvSpPr>
          <p:cNvPr id="14" name="CuadroTexto 13">
            <a:extLst>
              <a:ext uri="{FF2B5EF4-FFF2-40B4-BE49-F238E27FC236}">
                <a16:creationId xmlns:a16="http://schemas.microsoft.com/office/drawing/2014/main" id="{C440A6F3-DDF0-A740-A2F2-4EA37D95F401}"/>
              </a:ext>
            </a:extLst>
          </p:cNvPr>
          <p:cNvSpPr txBox="1"/>
          <p:nvPr/>
        </p:nvSpPr>
        <p:spPr>
          <a:xfrm>
            <a:off x="2211859" y="5320268"/>
            <a:ext cx="1607043" cy="369332"/>
          </a:xfrm>
          <a:prstGeom prst="rect">
            <a:avLst/>
          </a:prstGeom>
          <a:noFill/>
        </p:spPr>
        <p:txBody>
          <a:bodyPr wrap="none" rtlCol="0">
            <a:spAutoFit/>
          </a:bodyPr>
          <a:lstStyle/>
          <a:p>
            <a:r>
              <a:rPr lang="es-CL" dirty="0"/>
              <a:t>NEUROGÉNICO</a:t>
            </a:r>
          </a:p>
        </p:txBody>
      </p:sp>
      <p:pic>
        <p:nvPicPr>
          <p:cNvPr id="16" name="Gráfico 15" descr="Aguja">
            <a:extLst>
              <a:ext uri="{FF2B5EF4-FFF2-40B4-BE49-F238E27FC236}">
                <a16:creationId xmlns:a16="http://schemas.microsoft.com/office/drawing/2014/main" id="{666C7990-6E91-B64B-87A0-0A8A0BDBC7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97459" y="5918200"/>
            <a:ext cx="914400" cy="914400"/>
          </a:xfrm>
          <a:prstGeom prst="rect">
            <a:avLst/>
          </a:prstGeom>
        </p:spPr>
      </p:pic>
      <p:sp>
        <p:nvSpPr>
          <p:cNvPr id="17" name="CuadroTexto 16">
            <a:extLst>
              <a:ext uri="{FF2B5EF4-FFF2-40B4-BE49-F238E27FC236}">
                <a16:creationId xmlns:a16="http://schemas.microsoft.com/office/drawing/2014/main" id="{0B4713ED-DA08-6949-9D1A-4A8B3BCF560A}"/>
              </a:ext>
            </a:extLst>
          </p:cNvPr>
          <p:cNvSpPr txBox="1"/>
          <p:nvPr/>
        </p:nvSpPr>
        <p:spPr>
          <a:xfrm>
            <a:off x="2211859" y="6184553"/>
            <a:ext cx="1560684" cy="369332"/>
          </a:xfrm>
          <a:prstGeom prst="rect">
            <a:avLst/>
          </a:prstGeom>
          <a:noFill/>
        </p:spPr>
        <p:txBody>
          <a:bodyPr wrap="none" rtlCol="0">
            <a:spAutoFit/>
          </a:bodyPr>
          <a:lstStyle/>
          <a:p>
            <a:r>
              <a:rPr lang="es-CL" dirty="0"/>
              <a:t>ANAFILÁCTICO</a:t>
            </a:r>
          </a:p>
        </p:txBody>
      </p:sp>
      <p:pic>
        <p:nvPicPr>
          <p:cNvPr id="23" name="Gráfico 22" descr="Flechas de cheurón">
            <a:extLst>
              <a:ext uri="{FF2B5EF4-FFF2-40B4-BE49-F238E27FC236}">
                <a16:creationId xmlns:a16="http://schemas.microsoft.com/office/drawing/2014/main" id="{A75C064F-D7D2-8A47-9B1A-BC8B8F5533F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a:off x="6297827" y="4089400"/>
            <a:ext cx="914400" cy="914400"/>
          </a:xfrm>
          <a:prstGeom prst="rect">
            <a:avLst/>
          </a:prstGeom>
        </p:spPr>
      </p:pic>
      <p:sp>
        <p:nvSpPr>
          <p:cNvPr id="24" name="CuadroTexto 23">
            <a:extLst>
              <a:ext uri="{FF2B5EF4-FFF2-40B4-BE49-F238E27FC236}">
                <a16:creationId xmlns:a16="http://schemas.microsoft.com/office/drawing/2014/main" id="{2FD9E7F6-E9F0-2F40-A54A-59FB03878A96}"/>
              </a:ext>
            </a:extLst>
          </p:cNvPr>
          <p:cNvSpPr txBox="1"/>
          <p:nvPr/>
        </p:nvSpPr>
        <p:spPr>
          <a:xfrm>
            <a:off x="5461357" y="5026443"/>
            <a:ext cx="2706128" cy="1477328"/>
          </a:xfrm>
          <a:prstGeom prst="rect">
            <a:avLst/>
          </a:prstGeom>
          <a:noFill/>
        </p:spPr>
        <p:txBody>
          <a:bodyPr wrap="square" rtlCol="0">
            <a:spAutoFit/>
          </a:bodyPr>
          <a:lstStyle/>
          <a:p>
            <a:pPr algn="ctr"/>
            <a:r>
              <a:rPr lang="es-CL" dirty="0"/>
              <a:t>SÍNDROME DE REACCIÓN INFLAMATORIA SISTÉMICA O DE RESPUESTA INFLAMATORIA SISTÉMICA (SIRS)</a:t>
            </a:r>
          </a:p>
        </p:txBody>
      </p:sp>
      <p:sp>
        <p:nvSpPr>
          <p:cNvPr id="3" name="Marcador de pie de página 2">
            <a:extLst>
              <a:ext uri="{FF2B5EF4-FFF2-40B4-BE49-F238E27FC236}">
                <a16:creationId xmlns:a16="http://schemas.microsoft.com/office/drawing/2014/main" id="{23781D64-3191-4746-9C70-D3313040398D}"/>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1EF09C65-3680-7448-8139-C6DB35F34F4E}"/>
              </a:ext>
            </a:extLst>
          </p:cNvPr>
          <p:cNvSpPr>
            <a:spLocks noGrp="1"/>
          </p:cNvSpPr>
          <p:nvPr>
            <p:ph type="sldNum" sz="quarter" idx="12"/>
          </p:nvPr>
        </p:nvSpPr>
        <p:spPr/>
        <p:txBody>
          <a:bodyPr/>
          <a:lstStyle/>
          <a:p>
            <a:fld id="{7CD7A0A7-044C-F748-8731-AEED0E949FA7}" type="slidenum">
              <a:rPr lang="es-ES" smtClean="0"/>
              <a:pPr/>
              <a:t>24</a:t>
            </a:fld>
            <a:endParaRPr lang="es-ES"/>
          </a:p>
        </p:txBody>
      </p:sp>
    </p:spTree>
    <p:extLst>
      <p:ext uri="{BB962C8B-B14F-4D97-AF65-F5344CB8AC3E}">
        <p14:creationId xmlns:p14="http://schemas.microsoft.com/office/powerpoint/2010/main" val="3181479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1676CEBD-9559-364A-9D7C-6464CFA48145}"/>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defTabSz="914400">
              <a:lnSpc>
                <a:spcPct val="90000"/>
              </a:lnSpc>
            </a:pPr>
            <a:r>
              <a:rPr lang="en-US" sz="3100" kern="1200">
                <a:solidFill>
                  <a:srgbClr val="FFFFFF"/>
                </a:solidFill>
                <a:latin typeface="+mj-lt"/>
                <a:ea typeface="+mj-ea"/>
                <a:cs typeface="+mj-cs"/>
              </a:rPr>
              <a:t>SHOCK SEPTICO</a:t>
            </a:r>
            <a:br>
              <a:rPr lang="en-US" sz="3100" kern="1200">
                <a:solidFill>
                  <a:srgbClr val="FFFFFF"/>
                </a:solidFill>
                <a:latin typeface="+mj-lt"/>
                <a:ea typeface="+mj-ea"/>
                <a:cs typeface="+mj-cs"/>
              </a:rPr>
            </a:br>
            <a:endParaRPr lang="en-US" sz="3100" kern="1200">
              <a:solidFill>
                <a:srgbClr val="FFFFFF"/>
              </a:solidFill>
              <a:latin typeface="+mj-lt"/>
              <a:ea typeface="+mj-ea"/>
              <a:cs typeface="+mj-cs"/>
            </a:endParaRPr>
          </a:p>
        </p:txBody>
      </p:sp>
      <p:pic>
        <p:nvPicPr>
          <p:cNvPr id="5" name="Imagen 4" descr="Imagen que contiene texto, mapa&#10;&#10;Descripción generada automáticamente">
            <a:extLst>
              <a:ext uri="{FF2B5EF4-FFF2-40B4-BE49-F238E27FC236}">
                <a16:creationId xmlns:a16="http://schemas.microsoft.com/office/drawing/2014/main" id="{53193565-CF1E-5D46-81A3-52FCF67A2FE1}"/>
              </a:ext>
            </a:extLst>
          </p:cNvPr>
          <p:cNvPicPr>
            <a:picLocks noChangeAspect="1"/>
          </p:cNvPicPr>
          <p:nvPr/>
        </p:nvPicPr>
        <p:blipFill>
          <a:blip r:embed="rId3"/>
          <a:stretch>
            <a:fillRect/>
          </a:stretch>
        </p:blipFill>
        <p:spPr>
          <a:xfrm>
            <a:off x="3582987" y="980427"/>
            <a:ext cx="5085525" cy="4894817"/>
          </a:xfrm>
          <a:prstGeom prst="rect">
            <a:avLst/>
          </a:prstGeom>
        </p:spPr>
      </p:pic>
      <p:sp>
        <p:nvSpPr>
          <p:cNvPr id="2" name="Marcador de pie de página 1">
            <a:extLst>
              <a:ext uri="{FF2B5EF4-FFF2-40B4-BE49-F238E27FC236}">
                <a16:creationId xmlns:a16="http://schemas.microsoft.com/office/drawing/2014/main" id="{297DC45E-0BCC-6A40-988A-8EC755E9DED1}"/>
              </a:ext>
            </a:extLst>
          </p:cNvPr>
          <p:cNvSpPr>
            <a:spLocks noGrp="1"/>
          </p:cNvSpPr>
          <p:nvPr>
            <p:ph type="ftr" sz="quarter" idx="11"/>
          </p:nvPr>
        </p:nvSpPr>
        <p:spPr>
          <a:xfrm>
            <a:off x="771525" y="6356350"/>
            <a:ext cx="4657725" cy="365125"/>
          </a:xfrm>
        </p:spPr>
        <p:txBody>
          <a:bodyPr vert="horz" lIns="91440" tIns="45720" rIns="91440" bIns="45720" rtlCol="0" anchor="ctr">
            <a:normAutofit/>
          </a:bodyPr>
          <a:lstStyle/>
          <a:p>
            <a:pPr algn="l" defTabSz="914400">
              <a:spcAft>
                <a:spcPts val="600"/>
              </a:spcAft>
            </a:pPr>
            <a:r>
              <a:rPr lang="en-US" kern="1200">
                <a:solidFill>
                  <a:schemeClr val="tx1">
                    <a:alpha val="80000"/>
                  </a:schemeClr>
                </a:solidFill>
                <a:latin typeface="+mn-lt"/>
                <a:ea typeface="+mn-ea"/>
                <a:cs typeface="+mn-cs"/>
              </a:rPr>
              <a:t>YCS 2020</a:t>
            </a:r>
          </a:p>
        </p:txBody>
      </p:sp>
      <p:sp>
        <p:nvSpPr>
          <p:cNvPr id="3" name="Marcador de número de diapositiva 2">
            <a:extLst>
              <a:ext uri="{FF2B5EF4-FFF2-40B4-BE49-F238E27FC236}">
                <a16:creationId xmlns:a16="http://schemas.microsoft.com/office/drawing/2014/main" id="{A9FA3209-FA97-4F47-9C55-DAC26E57F9D6}"/>
              </a:ext>
            </a:extLst>
          </p:cNvPr>
          <p:cNvSpPr>
            <a:spLocks noGrp="1"/>
          </p:cNvSpPr>
          <p:nvPr>
            <p:ph type="sldNum" sz="quarter" idx="12"/>
          </p:nvPr>
        </p:nvSpPr>
        <p:spPr>
          <a:xfrm>
            <a:off x="8275638" y="6356350"/>
            <a:ext cx="385761" cy="365125"/>
          </a:xfrm>
        </p:spPr>
        <p:txBody>
          <a:bodyPr vert="horz" lIns="91440" tIns="45720" rIns="91440" bIns="45720" rtlCol="0" anchor="ctr">
            <a:normAutofit/>
          </a:bodyPr>
          <a:lstStyle/>
          <a:p>
            <a:pPr defTabSz="914400">
              <a:spcAft>
                <a:spcPts val="600"/>
              </a:spcAft>
            </a:pPr>
            <a:fld id="{7CD7A0A7-044C-F748-8731-AEED0E949FA7}" type="slidenum">
              <a:rPr lang="en-US">
                <a:solidFill>
                  <a:schemeClr val="tx1">
                    <a:alpha val="80000"/>
                  </a:schemeClr>
                </a:solidFill>
              </a:rPr>
              <a:pPr defTabSz="914400">
                <a:spcAft>
                  <a:spcPts val="600"/>
                </a:spcAft>
              </a:pPr>
              <a:t>25</a:t>
            </a:fld>
            <a:endParaRPr lang="en-US">
              <a:solidFill>
                <a:schemeClr val="tx1">
                  <a:alpha val="80000"/>
                </a:schemeClr>
              </a:solidFill>
            </a:endParaRPr>
          </a:p>
        </p:txBody>
      </p:sp>
      <p:sp>
        <p:nvSpPr>
          <p:cNvPr id="6" name="CuadroTexto 5">
            <a:extLst>
              <a:ext uri="{FF2B5EF4-FFF2-40B4-BE49-F238E27FC236}">
                <a16:creationId xmlns:a16="http://schemas.microsoft.com/office/drawing/2014/main" id="{20FAC4B4-F8CD-1C47-B3CC-6E974D393F57}"/>
              </a:ext>
            </a:extLst>
          </p:cNvPr>
          <p:cNvSpPr txBox="1"/>
          <p:nvPr/>
        </p:nvSpPr>
        <p:spPr>
          <a:xfrm>
            <a:off x="2871204" y="582968"/>
            <a:ext cx="3566666" cy="646331"/>
          </a:xfrm>
          <a:prstGeom prst="rect">
            <a:avLst/>
          </a:prstGeom>
          <a:noFill/>
        </p:spPr>
        <p:txBody>
          <a:bodyPr wrap="square" rtlCol="0">
            <a:spAutoFit/>
          </a:bodyPr>
          <a:lstStyle/>
          <a:p>
            <a:endParaRPr lang="es-CL" sz="3600" dirty="0"/>
          </a:p>
        </p:txBody>
      </p:sp>
      <p:sp>
        <p:nvSpPr>
          <p:cNvPr id="9" name="CuadroTexto 8">
            <a:extLst>
              <a:ext uri="{FF2B5EF4-FFF2-40B4-BE49-F238E27FC236}">
                <a16:creationId xmlns:a16="http://schemas.microsoft.com/office/drawing/2014/main" id="{C51BD9EF-86D5-A747-A029-7691BC45E037}"/>
              </a:ext>
            </a:extLst>
          </p:cNvPr>
          <p:cNvSpPr txBox="1"/>
          <p:nvPr/>
        </p:nvSpPr>
        <p:spPr>
          <a:xfrm>
            <a:off x="7179276" y="2644346"/>
            <a:ext cx="184731" cy="369332"/>
          </a:xfrm>
          <a:prstGeom prst="rect">
            <a:avLst/>
          </a:prstGeom>
          <a:noFill/>
        </p:spPr>
        <p:txBody>
          <a:bodyPr wrap="none" rtlCol="0">
            <a:spAutoFit/>
          </a:bodyPr>
          <a:lstStyle/>
          <a:p>
            <a:endParaRPr lang="es-CL" dirty="0"/>
          </a:p>
        </p:txBody>
      </p:sp>
    </p:spTree>
    <p:extLst>
      <p:ext uri="{BB962C8B-B14F-4D97-AF65-F5344CB8AC3E}">
        <p14:creationId xmlns:p14="http://schemas.microsoft.com/office/powerpoint/2010/main" val="1111725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857250" y="1000125"/>
            <a:ext cx="7086600" cy="189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spcBef>
                <a:spcPct val="50000"/>
              </a:spcBef>
              <a:buClr>
                <a:schemeClr val="bg2"/>
              </a:buClr>
              <a:buSzPct val="75000"/>
              <a:buFontTx/>
              <a:buBlip>
                <a:blip r:embed="rId3"/>
              </a:buBlip>
            </a:pPr>
            <a:r>
              <a:rPr lang="es-ES_tradnl" b="1" dirty="0"/>
              <a:t>Corazón:</a:t>
            </a:r>
            <a:r>
              <a:rPr lang="es-ES_tradnl" dirty="0"/>
              <a:t> </a:t>
            </a:r>
          </a:p>
          <a:p>
            <a:pPr lvl="2">
              <a:spcBef>
                <a:spcPct val="50000"/>
              </a:spcBef>
              <a:buClr>
                <a:schemeClr val="bg2"/>
              </a:buClr>
              <a:buSzPct val="75000"/>
              <a:buFont typeface="Monotype Sorts" charset="0"/>
              <a:buBlip>
                <a:blip r:embed="rId3"/>
              </a:buBlip>
            </a:pPr>
            <a:r>
              <a:rPr lang="es-ES_tradnl" dirty="0"/>
              <a:t>Hemorragias petequiales en epicardio y endocardio.</a:t>
            </a:r>
          </a:p>
          <a:p>
            <a:pPr lvl="2">
              <a:spcBef>
                <a:spcPct val="50000"/>
              </a:spcBef>
              <a:buClr>
                <a:schemeClr val="bg2"/>
              </a:buClr>
              <a:buSzPct val="75000"/>
              <a:buFontTx/>
              <a:buBlip>
                <a:blip r:embed="rId3"/>
              </a:buBlip>
            </a:pPr>
            <a:r>
              <a:rPr lang="es-ES_tradnl" dirty="0"/>
              <a:t> Necrosis focal miocardio EN ZONAS MENOS IRRIGADAS (infartos </a:t>
            </a:r>
            <a:r>
              <a:rPr lang="es-ES_tradnl" dirty="0" err="1"/>
              <a:t>subendocárdicos</a:t>
            </a:r>
            <a:r>
              <a:rPr lang="es-ES_tradnl" dirty="0"/>
              <a:t>).</a:t>
            </a:r>
          </a:p>
          <a:p>
            <a:pPr lvl="2">
              <a:spcBef>
                <a:spcPct val="50000"/>
              </a:spcBef>
              <a:buClr>
                <a:schemeClr val="bg2"/>
              </a:buClr>
              <a:buSzPct val="75000"/>
              <a:buFont typeface="Monotype Sorts" charset="0"/>
              <a:buBlip>
                <a:blip r:embed="rId3"/>
              </a:buBlip>
            </a:pPr>
            <a:endParaRPr lang="es-ES_tradnl" dirty="0"/>
          </a:p>
        </p:txBody>
      </p:sp>
      <p:sp>
        <p:nvSpPr>
          <p:cNvPr id="19459" name="Text Box 4"/>
          <p:cNvSpPr txBox="1">
            <a:spLocks noChangeArrowheads="1"/>
          </p:cNvSpPr>
          <p:nvPr/>
        </p:nvSpPr>
        <p:spPr bwMode="auto">
          <a:xfrm>
            <a:off x="1600200" y="381000"/>
            <a:ext cx="52625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spcBef>
                <a:spcPct val="50000"/>
              </a:spcBef>
              <a:buClr>
                <a:schemeClr val="bg2"/>
              </a:buClr>
              <a:buSzPct val="75000"/>
              <a:buFont typeface="Monotype Sorts" charset="0"/>
              <a:buNone/>
            </a:pPr>
            <a:r>
              <a:rPr lang="es-ES_tradnl" b="1" dirty="0"/>
              <a:t>Cambios morfológicos asociados al shock</a:t>
            </a:r>
            <a:endParaRPr lang="es-ES" dirty="0"/>
          </a:p>
        </p:txBody>
      </p:sp>
      <p:pic>
        <p:nvPicPr>
          <p:cNvPr id="5" name="Picture 4" descr="C:\Mis documentos\Docencia\petequias en miocardio.jpg"/>
          <p:cNvPicPr>
            <a:picLocks noChangeAspect="1" noChangeArrowheads="1"/>
          </p:cNvPicPr>
          <p:nvPr/>
        </p:nvPicPr>
        <p:blipFill>
          <a:blip r:embed="rId4"/>
          <a:srcRect/>
          <a:stretch>
            <a:fillRect/>
          </a:stretch>
        </p:blipFill>
        <p:spPr bwMode="auto">
          <a:xfrm>
            <a:off x="236361" y="2582507"/>
            <a:ext cx="2144713" cy="3257550"/>
          </a:xfrm>
          <a:prstGeom prst="rect">
            <a:avLst/>
          </a:prstGeom>
          <a:noFill/>
          <a:ln w="28575">
            <a:noFill/>
            <a:miter lim="800000"/>
            <a:headEnd/>
            <a:tailEnd/>
          </a:ln>
          <a:effectLst/>
        </p:spPr>
      </p:pic>
      <p:pic>
        <p:nvPicPr>
          <p:cNvPr id="2" name="Imagen 1"/>
          <p:cNvPicPr>
            <a:picLocks noChangeAspect="1"/>
          </p:cNvPicPr>
          <p:nvPr/>
        </p:nvPicPr>
        <p:blipFill>
          <a:blip r:embed="rId5"/>
          <a:stretch>
            <a:fillRect/>
          </a:stretch>
        </p:blipFill>
        <p:spPr>
          <a:xfrm>
            <a:off x="6147679" y="2308578"/>
            <a:ext cx="2883430" cy="2234658"/>
          </a:xfrm>
          <a:prstGeom prst="rect">
            <a:avLst/>
          </a:prstGeom>
        </p:spPr>
      </p:pic>
      <p:pic>
        <p:nvPicPr>
          <p:cNvPr id="3" name="Imagen 2"/>
          <p:cNvPicPr>
            <a:picLocks noChangeAspect="1"/>
          </p:cNvPicPr>
          <p:nvPr/>
        </p:nvPicPr>
        <p:blipFill>
          <a:blip r:embed="rId6"/>
          <a:stretch>
            <a:fillRect/>
          </a:stretch>
        </p:blipFill>
        <p:spPr>
          <a:xfrm>
            <a:off x="2619903" y="4133651"/>
            <a:ext cx="3434908" cy="2576182"/>
          </a:xfrm>
          <a:prstGeom prst="rect">
            <a:avLst/>
          </a:prstGeom>
        </p:spPr>
      </p:pic>
      <p:cxnSp>
        <p:nvCxnSpPr>
          <p:cNvPr id="6" name="Conector recto de flecha 5">
            <a:extLst>
              <a:ext uri="{FF2B5EF4-FFF2-40B4-BE49-F238E27FC236}">
                <a16:creationId xmlns:a16="http://schemas.microsoft.com/office/drawing/2014/main" id="{2F90257E-9F6A-B641-9E91-F70DD14E6B54}"/>
              </a:ext>
            </a:extLst>
          </p:cNvPr>
          <p:cNvCxnSpPr/>
          <p:nvPr/>
        </p:nvCxnSpPr>
        <p:spPr>
          <a:xfrm flipH="1">
            <a:off x="4572000" y="4543236"/>
            <a:ext cx="383059" cy="387110"/>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ector recto de flecha 8">
            <a:extLst>
              <a:ext uri="{FF2B5EF4-FFF2-40B4-BE49-F238E27FC236}">
                <a16:creationId xmlns:a16="http://schemas.microsoft.com/office/drawing/2014/main" id="{251FD02E-BD84-154D-8323-6CE260DA3E94}"/>
              </a:ext>
            </a:extLst>
          </p:cNvPr>
          <p:cNvCxnSpPr/>
          <p:nvPr/>
        </p:nvCxnSpPr>
        <p:spPr>
          <a:xfrm flipH="1">
            <a:off x="5526657" y="5228187"/>
            <a:ext cx="383059" cy="387110"/>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ector recto de flecha 9">
            <a:extLst>
              <a:ext uri="{FF2B5EF4-FFF2-40B4-BE49-F238E27FC236}">
                <a16:creationId xmlns:a16="http://schemas.microsoft.com/office/drawing/2014/main" id="{59C54722-390B-3841-8179-EFD6ED631FBE}"/>
              </a:ext>
            </a:extLst>
          </p:cNvPr>
          <p:cNvCxnSpPr>
            <a:cxnSpLocks/>
          </p:cNvCxnSpPr>
          <p:nvPr/>
        </p:nvCxnSpPr>
        <p:spPr>
          <a:xfrm flipH="1" flipV="1">
            <a:off x="3076833" y="5840057"/>
            <a:ext cx="236509" cy="533796"/>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Marcador de pie de página 10">
            <a:extLst>
              <a:ext uri="{FF2B5EF4-FFF2-40B4-BE49-F238E27FC236}">
                <a16:creationId xmlns:a16="http://schemas.microsoft.com/office/drawing/2014/main" id="{53524385-9773-CB40-AF60-B725FBE3E1D4}"/>
              </a:ext>
            </a:extLst>
          </p:cNvPr>
          <p:cNvSpPr>
            <a:spLocks noGrp="1"/>
          </p:cNvSpPr>
          <p:nvPr>
            <p:ph type="ftr" sz="quarter" idx="11"/>
          </p:nvPr>
        </p:nvSpPr>
        <p:spPr/>
        <p:txBody>
          <a:bodyPr/>
          <a:lstStyle/>
          <a:p>
            <a:r>
              <a:rPr lang="es-ES"/>
              <a:t>YCS 2020</a:t>
            </a:r>
          </a:p>
        </p:txBody>
      </p:sp>
      <p:sp>
        <p:nvSpPr>
          <p:cNvPr id="12" name="Marcador de número de diapositiva 11">
            <a:extLst>
              <a:ext uri="{FF2B5EF4-FFF2-40B4-BE49-F238E27FC236}">
                <a16:creationId xmlns:a16="http://schemas.microsoft.com/office/drawing/2014/main" id="{5EE43C2D-A072-464E-9BF4-B38B16259BA7}"/>
              </a:ext>
            </a:extLst>
          </p:cNvPr>
          <p:cNvSpPr>
            <a:spLocks noGrp="1"/>
          </p:cNvSpPr>
          <p:nvPr>
            <p:ph type="sldNum" sz="quarter" idx="12"/>
          </p:nvPr>
        </p:nvSpPr>
        <p:spPr/>
        <p:txBody>
          <a:bodyPr/>
          <a:lstStyle/>
          <a:p>
            <a:fld id="{7CD7A0A7-044C-F748-8731-AEED0E949FA7}" type="slidenum">
              <a:rPr lang="es-ES" smtClean="0"/>
              <a:pPr/>
              <a:t>26</a:t>
            </a:fld>
            <a:endParaRPr lang="es-ES"/>
          </a:p>
        </p:txBody>
      </p:sp>
    </p:spTree>
    <p:extLst>
      <p:ext uri="{BB962C8B-B14F-4D97-AF65-F5344CB8AC3E}">
        <p14:creationId xmlns:p14="http://schemas.microsoft.com/office/powerpoint/2010/main" val="4395795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3924300" y="685800"/>
            <a:ext cx="129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ES_tradnl" b="1"/>
              <a:t>Riñón</a:t>
            </a:r>
            <a:endParaRPr lang="es-ES" b="1"/>
          </a:p>
        </p:txBody>
      </p:sp>
      <p:sp>
        <p:nvSpPr>
          <p:cNvPr id="20483" name="Rectangle 10"/>
          <p:cNvSpPr>
            <a:spLocks noGrp="1" noChangeArrowheads="1"/>
          </p:cNvSpPr>
          <p:nvPr>
            <p:ph type="title" idx="4294967295"/>
          </p:nvPr>
        </p:nvSpPr>
        <p:spPr>
          <a:xfrm>
            <a:off x="0" y="0"/>
            <a:ext cx="7772400" cy="609600"/>
          </a:xfrm>
        </p:spPr>
        <p:txBody>
          <a:bodyPr/>
          <a:lstStyle/>
          <a:p>
            <a:pPr>
              <a:spcBef>
                <a:spcPct val="50000"/>
              </a:spcBef>
              <a:buClr>
                <a:schemeClr val="bg2"/>
              </a:buClr>
              <a:buSzPct val="75000"/>
              <a:buFont typeface="Monotype Sorts" charset="0"/>
              <a:buNone/>
            </a:pPr>
            <a:r>
              <a:rPr lang="es-ES_tradnl" sz="2000" b="1" dirty="0">
                <a:solidFill>
                  <a:schemeClr val="tx1"/>
                </a:solidFill>
                <a:latin typeface="Arial Narrow" charset="0"/>
              </a:rPr>
              <a:t>Cambios morfológicos asociados al shock:</a:t>
            </a:r>
            <a:endParaRPr lang="es-ES" sz="2000" b="1" dirty="0">
              <a:solidFill>
                <a:schemeClr val="tx1"/>
              </a:solidFill>
              <a:latin typeface="Arial Narrow" charset="0"/>
            </a:endParaRPr>
          </a:p>
        </p:txBody>
      </p:sp>
      <p:grpSp>
        <p:nvGrpSpPr>
          <p:cNvPr id="20493" name="Group 14"/>
          <p:cNvGrpSpPr>
            <a:grpSpLocks/>
          </p:cNvGrpSpPr>
          <p:nvPr/>
        </p:nvGrpSpPr>
        <p:grpSpPr bwMode="auto">
          <a:xfrm>
            <a:off x="381000" y="2751137"/>
            <a:ext cx="2335213" cy="3733800"/>
            <a:chOff x="240" y="1733"/>
            <a:chExt cx="1471" cy="2352"/>
          </a:xfrm>
          <a:effectLst/>
        </p:grpSpPr>
        <p:pic>
          <p:nvPicPr>
            <p:cNvPr id="66567" name="Picture 7" descr="C:\Mis documentos\Docencia\schok riñon.jpg"/>
            <p:cNvPicPr>
              <a:picLocks noChangeAspect="1" noChangeArrowheads="1"/>
            </p:cNvPicPr>
            <p:nvPr/>
          </p:nvPicPr>
          <p:blipFill>
            <a:blip r:embed="rId3"/>
            <a:srcRect/>
            <a:stretch>
              <a:fillRect/>
            </a:stretch>
          </p:blipFill>
          <p:spPr bwMode="auto">
            <a:xfrm>
              <a:off x="240" y="1733"/>
              <a:ext cx="1471" cy="2352"/>
            </a:xfrm>
            <a:prstGeom prst="rect">
              <a:avLst/>
            </a:prstGeom>
            <a:noFill/>
            <a:ln w="28575">
              <a:solidFill>
                <a:srgbClr val="000000"/>
              </a:solidFill>
              <a:miter lim="800000"/>
              <a:headEnd/>
              <a:tailEnd/>
            </a:ln>
            <a:effectLst>
              <a:outerShdw dist="107763" dir="2700000" algn="ctr" rotWithShape="0">
                <a:srgbClr val="808080"/>
              </a:outerShdw>
            </a:effectLst>
          </p:spPr>
        </p:pic>
        <p:sp>
          <p:nvSpPr>
            <p:cNvPr id="20495" name="Line 11"/>
            <p:cNvSpPr>
              <a:spLocks noChangeShapeType="1"/>
            </p:cNvSpPr>
            <p:nvPr/>
          </p:nvSpPr>
          <p:spPr bwMode="auto">
            <a:xfrm>
              <a:off x="960" y="2736"/>
              <a:ext cx="384"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grpSp>
      <p:sp>
        <p:nvSpPr>
          <p:cNvPr id="3" name="Rectángulo 2"/>
          <p:cNvSpPr/>
          <p:nvPr/>
        </p:nvSpPr>
        <p:spPr>
          <a:xfrm>
            <a:off x="381000" y="854688"/>
            <a:ext cx="2269067" cy="1754327"/>
          </a:xfrm>
          <a:prstGeom prst="rect">
            <a:avLst/>
          </a:prstGeom>
        </p:spPr>
        <p:txBody>
          <a:bodyPr wrap="square">
            <a:spAutoFit/>
          </a:bodyPr>
          <a:lstStyle/>
          <a:p>
            <a:pPr marL="285750" indent="-285750">
              <a:spcBef>
                <a:spcPct val="50000"/>
              </a:spcBef>
              <a:buClr>
                <a:schemeClr val="bg2"/>
              </a:buClr>
              <a:buSzPct val="75000"/>
              <a:buFont typeface="Arial"/>
              <a:buChar char="•"/>
            </a:pPr>
            <a:r>
              <a:rPr lang="es-ES_tradnl" dirty="0"/>
              <a:t>Aumento de volumen, edema  y congestión de zona más externa de la médula.</a:t>
            </a:r>
          </a:p>
          <a:p>
            <a:endParaRPr lang="es-ES" dirty="0"/>
          </a:p>
        </p:txBody>
      </p:sp>
      <p:pic>
        <p:nvPicPr>
          <p:cNvPr id="4" name="Imagen 3" descr="20130801102955-d857e6c4-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01" y="1524000"/>
            <a:ext cx="5598643" cy="3711222"/>
          </a:xfrm>
          <a:prstGeom prst="rect">
            <a:avLst/>
          </a:prstGeom>
        </p:spPr>
      </p:pic>
      <p:sp>
        <p:nvSpPr>
          <p:cNvPr id="2" name="CuadroTexto 1">
            <a:extLst>
              <a:ext uri="{FF2B5EF4-FFF2-40B4-BE49-F238E27FC236}">
                <a16:creationId xmlns:a16="http://schemas.microsoft.com/office/drawing/2014/main" id="{C7C3FFB4-03AC-BA4F-A598-D3D8B9732980}"/>
              </a:ext>
            </a:extLst>
          </p:cNvPr>
          <p:cNvSpPr txBox="1"/>
          <p:nvPr/>
        </p:nvSpPr>
        <p:spPr>
          <a:xfrm>
            <a:off x="5234332" y="5334000"/>
            <a:ext cx="3392959" cy="369332"/>
          </a:xfrm>
          <a:prstGeom prst="rect">
            <a:avLst/>
          </a:prstGeom>
          <a:noFill/>
        </p:spPr>
        <p:txBody>
          <a:bodyPr wrap="square" rtlCol="0">
            <a:spAutoFit/>
          </a:bodyPr>
          <a:lstStyle/>
          <a:p>
            <a:r>
              <a:rPr lang="es-CL" dirty="0"/>
              <a:t>Necrosis tubular aguda</a:t>
            </a:r>
          </a:p>
        </p:txBody>
      </p:sp>
      <p:cxnSp>
        <p:nvCxnSpPr>
          <p:cNvPr id="6" name="Conector recto de flecha 5">
            <a:extLst>
              <a:ext uri="{FF2B5EF4-FFF2-40B4-BE49-F238E27FC236}">
                <a16:creationId xmlns:a16="http://schemas.microsoft.com/office/drawing/2014/main" id="{55FAAC9A-B4BD-9E43-893D-A129855DEB6A}"/>
              </a:ext>
            </a:extLst>
          </p:cNvPr>
          <p:cNvCxnSpPr>
            <a:cxnSpLocks/>
          </p:cNvCxnSpPr>
          <p:nvPr/>
        </p:nvCxnSpPr>
        <p:spPr>
          <a:xfrm>
            <a:off x="7216346" y="3015049"/>
            <a:ext cx="1" cy="2842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ector recto de flecha 13">
            <a:extLst>
              <a:ext uri="{FF2B5EF4-FFF2-40B4-BE49-F238E27FC236}">
                <a16:creationId xmlns:a16="http://schemas.microsoft.com/office/drawing/2014/main" id="{BF2DE346-673F-EA4F-A31F-54884736F146}"/>
              </a:ext>
            </a:extLst>
          </p:cNvPr>
          <p:cNvCxnSpPr>
            <a:cxnSpLocks/>
          </p:cNvCxnSpPr>
          <p:nvPr/>
        </p:nvCxnSpPr>
        <p:spPr>
          <a:xfrm>
            <a:off x="4699687" y="4630394"/>
            <a:ext cx="1" cy="2842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ector recto de flecha 14">
            <a:extLst>
              <a:ext uri="{FF2B5EF4-FFF2-40B4-BE49-F238E27FC236}">
                <a16:creationId xmlns:a16="http://schemas.microsoft.com/office/drawing/2014/main" id="{2E3E2974-499E-7147-A88B-7A4E3357F1CC}"/>
              </a:ext>
            </a:extLst>
          </p:cNvPr>
          <p:cNvCxnSpPr>
            <a:cxnSpLocks/>
          </p:cNvCxnSpPr>
          <p:nvPr/>
        </p:nvCxnSpPr>
        <p:spPr>
          <a:xfrm>
            <a:off x="7570573" y="2275383"/>
            <a:ext cx="1" cy="2842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Marcador de pie de página 7">
            <a:extLst>
              <a:ext uri="{FF2B5EF4-FFF2-40B4-BE49-F238E27FC236}">
                <a16:creationId xmlns:a16="http://schemas.microsoft.com/office/drawing/2014/main" id="{DF126EE6-D642-FD47-AAAE-BC6E91FBE073}"/>
              </a:ext>
            </a:extLst>
          </p:cNvPr>
          <p:cNvSpPr>
            <a:spLocks noGrp="1"/>
          </p:cNvSpPr>
          <p:nvPr>
            <p:ph type="ftr" sz="quarter" idx="11"/>
          </p:nvPr>
        </p:nvSpPr>
        <p:spPr/>
        <p:txBody>
          <a:bodyPr/>
          <a:lstStyle/>
          <a:p>
            <a:r>
              <a:rPr lang="es-ES"/>
              <a:t>YCS 2020</a:t>
            </a:r>
          </a:p>
        </p:txBody>
      </p:sp>
      <p:sp>
        <p:nvSpPr>
          <p:cNvPr id="9" name="Marcador de número de diapositiva 8">
            <a:extLst>
              <a:ext uri="{FF2B5EF4-FFF2-40B4-BE49-F238E27FC236}">
                <a16:creationId xmlns:a16="http://schemas.microsoft.com/office/drawing/2014/main" id="{5C5AC647-66C1-EB42-9745-B76383D73122}"/>
              </a:ext>
            </a:extLst>
          </p:cNvPr>
          <p:cNvSpPr>
            <a:spLocks noGrp="1"/>
          </p:cNvSpPr>
          <p:nvPr>
            <p:ph type="sldNum" sz="quarter" idx="12"/>
          </p:nvPr>
        </p:nvSpPr>
        <p:spPr/>
        <p:txBody>
          <a:bodyPr/>
          <a:lstStyle/>
          <a:p>
            <a:fld id="{7CD7A0A7-044C-F748-8731-AEED0E949FA7}" type="slidenum">
              <a:rPr lang="es-ES" smtClean="0"/>
              <a:pPr/>
              <a:t>27</a:t>
            </a:fld>
            <a:endParaRPr lang="es-ES"/>
          </a:p>
        </p:txBody>
      </p:sp>
    </p:spTree>
    <p:extLst>
      <p:ext uri="{BB962C8B-B14F-4D97-AF65-F5344CB8AC3E}">
        <p14:creationId xmlns:p14="http://schemas.microsoft.com/office/powerpoint/2010/main" val="773677519"/>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DB4FD2-C742-FA49-A455-30578F8DA57D}"/>
              </a:ext>
            </a:extLst>
          </p:cNvPr>
          <p:cNvSpPr txBox="1">
            <a:spLocks noChangeArrowheads="1"/>
          </p:cNvSpPr>
          <p:nvPr/>
        </p:nvSpPr>
        <p:spPr>
          <a:xfrm>
            <a:off x="113620" y="118131"/>
            <a:ext cx="3624601" cy="12435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2800" b="1" dirty="0" err="1"/>
              <a:t>Cambios</a:t>
            </a:r>
            <a:r>
              <a:rPr lang="en-US" sz="2800" b="1" dirty="0"/>
              <a:t> </a:t>
            </a:r>
            <a:r>
              <a:rPr lang="en-US" sz="2800" b="1" dirty="0" err="1"/>
              <a:t>morfológicos</a:t>
            </a:r>
            <a:r>
              <a:rPr lang="en-US" sz="2800" b="1" dirty="0"/>
              <a:t> </a:t>
            </a:r>
            <a:r>
              <a:rPr lang="en-US" sz="2800" b="1" dirty="0" err="1"/>
              <a:t>asociados</a:t>
            </a:r>
            <a:r>
              <a:rPr lang="en-US" sz="2800" b="1" dirty="0"/>
              <a:t> al shock:</a:t>
            </a:r>
          </a:p>
        </p:txBody>
      </p:sp>
      <p:sp>
        <p:nvSpPr>
          <p:cNvPr id="3" name="CuadroTexto 2">
            <a:extLst>
              <a:ext uri="{FF2B5EF4-FFF2-40B4-BE49-F238E27FC236}">
                <a16:creationId xmlns:a16="http://schemas.microsoft.com/office/drawing/2014/main" id="{E6EDFCE4-4DF3-A449-B5CC-41A3AAC532C5}"/>
              </a:ext>
            </a:extLst>
          </p:cNvPr>
          <p:cNvSpPr txBox="1"/>
          <p:nvPr/>
        </p:nvSpPr>
        <p:spPr>
          <a:xfrm>
            <a:off x="6697362" y="118131"/>
            <a:ext cx="1954381" cy="369332"/>
          </a:xfrm>
          <a:prstGeom prst="rect">
            <a:avLst/>
          </a:prstGeom>
          <a:noFill/>
        </p:spPr>
        <p:txBody>
          <a:bodyPr wrap="none" rtlCol="0">
            <a:spAutoFit/>
          </a:bodyPr>
          <a:lstStyle/>
          <a:p>
            <a:r>
              <a:rPr lang="es-CL" dirty="0"/>
              <a:t>PULMÓN NORMAL</a:t>
            </a:r>
          </a:p>
        </p:txBody>
      </p:sp>
      <p:pic>
        <p:nvPicPr>
          <p:cNvPr id="5" name="Imagen 4" descr="Imagen que contiene mapa&#10;&#10;Descripción generada automáticamente">
            <a:extLst>
              <a:ext uri="{FF2B5EF4-FFF2-40B4-BE49-F238E27FC236}">
                <a16:creationId xmlns:a16="http://schemas.microsoft.com/office/drawing/2014/main" id="{D6AC731B-6045-7F40-B1D1-52488CE69112}"/>
              </a:ext>
            </a:extLst>
          </p:cNvPr>
          <p:cNvPicPr>
            <a:picLocks noChangeAspect="1"/>
          </p:cNvPicPr>
          <p:nvPr/>
        </p:nvPicPr>
        <p:blipFill>
          <a:blip r:embed="rId3"/>
          <a:stretch>
            <a:fillRect/>
          </a:stretch>
        </p:blipFill>
        <p:spPr>
          <a:xfrm>
            <a:off x="241107" y="1361715"/>
            <a:ext cx="4942252" cy="3683172"/>
          </a:xfrm>
          <a:prstGeom prst="rect">
            <a:avLst/>
          </a:prstGeom>
        </p:spPr>
      </p:pic>
      <p:pic>
        <p:nvPicPr>
          <p:cNvPr id="7" name="Imagen 6" descr="Imagen que contiene mapa, texto&#10;&#10;Descripción generada automáticamente">
            <a:extLst>
              <a:ext uri="{FF2B5EF4-FFF2-40B4-BE49-F238E27FC236}">
                <a16:creationId xmlns:a16="http://schemas.microsoft.com/office/drawing/2014/main" id="{E2D6AE67-8D7D-AF4D-868A-CC5A8868EB89}"/>
              </a:ext>
            </a:extLst>
          </p:cNvPr>
          <p:cNvPicPr>
            <a:picLocks noChangeAspect="1"/>
          </p:cNvPicPr>
          <p:nvPr/>
        </p:nvPicPr>
        <p:blipFill>
          <a:blip r:embed="rId4"/>
          <a:stretch>
            <a:fillRect/>
          </a:stretch>
        </p:blipFill>
        <p:spPr>
          <a:xfrm>
            <a:off x="5412817" y="739923"/>
            <a:ext cx="3490076" cy="2787499"/>
          </a:xfrm>
          <a:prstGeom prst="rect">
            <a:avLst/>
          </a:prstGeom>
        </p:spPr>
      </p:pic>
      <p:pic>
        <p:nvPicPr>
          <p:cNvPr id="8" name="Imagen 7">
            <a:extLst>
              <a:ext uri="{FF2B5EF4-FFF2-40B4-BE49-F238E27FC236}">
                <a16:creationId xmlns:a16="http://schemas.microsoft.com/office/drawing/2014/main" id="{8B453969-6606-8042-BEE4-8D6916EB5F9F}"/>
              </a:ext>
            </a:extLst>
          </p:cNvPr>
          <p:cNvPicPr>
            <a:picLocks noChangeAspect="1"/>
          </p:cNvPicPr>
          <p:nvPr/>
        </p:nvPicPr>
        <p:blipFill>
          <a:blip r:embed="rId5"/>
          <a:stretch>
            <a:fillRect/>
          </a:stretch>
        </p:blipFill>
        <p:spPr>
          <a:xfrm>
            <a:off x="5444531" y="4324865"/>
            <a:ext cx="3458362" cy="2242408"/>
          </a:xfrm>
          <a:prstGeom prst="rect">
            <a:avLst/>
          </a:prstGeom>
        </p:spPr>
      </p:pic>
      <p:sp>
        <p:nvSpPr>
          <p:cNvPr id="9" name="CuadroTexto 8">
            <a:extLst>
              <a:ext uri="{FF2B5EF4-FFF2-40B4-BE49-F238E27FC236}">
                <a16:creationId xmlns:a16="http://schemas.microsoft.com/office/drawing/2014/main" id="{09130E16-5909-0D4A-988B-109912056FA4}"/>
              </a:ext>
            </a:extLst>
          </p:cNvPr>
          <p:cNvSpPr txBox="1"/>
          <p:nvPr/>
        </p:nvSpPr>
        <p:spPr>
          <a:xfrm>
            <a:off x="2883243" y="5633363"/>
            <a:ext cx="1954381" cy="369332"/>
          </a:xfrm>
          <a:prstGeom prst="rect">
            <a:avLst/>
          </a:prstGeom>
          <a:noFill/>
        </p:spPr>
        <p:txBody>
          <a:bodyPr wrap="none" rtlCol="0">
            <a:spAutoFit/>
          </a:bodyPr>
          <a:lstStyle/>
          <a:p>
            <a:r>
              <a:rPr lang="es-CL" dirty="0"/>
              <a:t>PULMÓN NORMAL</a:t>
            </a:r>
          </a:p>
        </p:txBody>
      </p:sp>
      <p:sp>
        <p:nvSpPr>
          <p:cNvPr id="4" name="Marcador de pie de página 3">
            <a:extLst>
              <a:ext uri="{FF2B5EF4-FFF2-40B4-BE49-F238E27FC236}">
                <a16:creationId xmlns:a16="http://schemas.microsoft.com/office/drawing/2014/main" id="{9BB77318-2F19-4441-98E1-17BAD09CE43F}"/>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8D71A373-4C8E-1E41-B788-BE0A667EC951}"/>
              </a:ext>
            </a:extLst>
          </p:cNvPr>
          <p:cNvSpPr>
            <a:spLocks noGrp="1"/>
          </p:cNvSpPr>
          <p:nvPr>
            <p:ph type="sldNum" sz="quarter" idx="12"/>
          </p:nvPr>
        </p:nvSpPr>
        <p:spPr/>
        <p:txBody>
          <a:bodyPr/>
          <a:lstStyle/>
          <a:p>
            <a:fld id="{7CD7A0A7-044C-F748-8731-AEED0E949FA7}" type="slidenum">
              <a:rPr lang="es-ES" smtClean="0"/>
              <a:pPr/>
              <a:t>28</a:t>
            </a:fld>
            <a:endParaRPr lang="es-ES"/>
          </a:p>
        </p:txBody>
      </p:sp>
    </p:spTree>
    <p:extLst>
      <p:ext uri="{BB962C8B-B14F-4D97-AF65-F5344CB8AC3E}">
        <p14:creationId xmlns:p14="http://schemas.microsoft.com/office/powerpoint/2010/main" val="1202646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87" name="Rectangle 186">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idx="4294967295"/>
          </p:nvPr>
        </p:nvSpPr>
        <p:spPr>
          <a:xfrm>
            <a:off x="459486" y="1078992"/>
            <a:ext cx="4704588" cy="1545336"/>
          </a:xfrm>
        </p:spPr>
        <p:txBody>
          <a:bodyPr vert="horz" lIns="91440" tIns="45720" rIns="91440" bIns="45720" rtlCol="0" anchor="b">
            <a:normAutofit/>
          </a:bodyPr>
          <a:lstStyle/>
          <a:p>
            <a:pPr algn="l" defTabSz="914400">
              <a:lnSpc>
                <a:spcPct val="90000"/>
              </a:lnSpc>
            </a:pPr>
            <a:r>
              <a:rPr lang="en-US" sz="3800" b="1" kern="1200">
                <a:solidFill>
                  <a:schemeClr val="tx1"/>
                </a:solidFill>
                <a:latin typeface="+mj-lt"/>
                <a:ea typeface="+mj-ea"/>
                <a:cs typeface="+mj-cs"/>
              </a:rPr>
              <a:t>Cambios morfológicos asociados al shock:</a:t>
            </a:r>
          </a:p>
        </p:txBody>
      </p:sp>
      <p:sp>
        <p:nvSpPr>
          <p:cNvPr id="189" name="Rectangle 188">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650"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509" name="Picture 4" descr="1842"/>
          <p:cNvPicPr>
            <a:picLocks noChangeAspect="1" noChangeArrowheads="1"/>
          </p:cNvPicPr>
          <p:nvPr/>
        </p:nvPicPr>
        <p:blipFill rotWithShape="1">
          <a:blip r:embed="rId3">
            <a:extLst>
              <a:ext uri="{28A0092B-C50C-407E-A947-70E740481C1C}">
                <a14:useLocalDpi xmlns:a14="http://schemas.microsoft.com/office/drawing/2010/main" val="0"/>
              </a:ext>
            </a:extLst>
          </a:blip>
          <a:srcRect r="18" b="1"/>
          <a:stretch/>
        </p:blipFill>
        <p:spPr bwMode="auto">
          <a:xfrm>
            <a:off x="5763006" y="384048"/>
            <a:ext cx="3380994" cy="224028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 name="Rectangle 190">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7" name="Text Box 4"/>
          <p:cNvSpPr txBox="1">
            <a:spLocks noChangeArrowheads="1"/>
          </p:cNvSpPr>
          <p:nvPr/>
        </p:nvSpPr>
        <p:spPr bwMode="auto">
          <a:xfrm>
            <a:off x="459486" y="2743200"/>
            <a:ext cx="4704588" cy="3438144"/>
          </a:xfrm>
          <a:prstGeom prst="rect">
            <a:avLst/>
          </a:prstGeom>
        </p:spPr>
        <p:txBody>
          <a:bodyPr vert="horz" lIns="91440" tIns="45720" rIns="91440" bIns="45720" rtlCol="0">
            <a:normAutofit lnSpcReduction="10000"/>
          </a:bodyPr>
          <a:lstStyle>
            <a:lvl1pPr>
              <a:defRPr sz="2400">
                <a:solidFill>
                  <a:schemeClr val="tx1"/>
                </a:solidFill>
                <a:latin typeface="Arial Narrow" charset="0"/>
                <a:ea typeface="ＭＳ Ｐゴシック" charset="0"/>
              </a:defRPr>
            </a:lvl1pPr>
            <a:lvl2pPr>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indent="-228600" defTabSz="914400">
              <a:lnSpc>
                <a:spcPct val="90000"/>
              </a:lnSpc>
              <a:spcBef>
                <a:spcPct val="20000"/>
              </a:spcBef>
              <a:buClr>
                <a:schemeClr val="bg2"/>
              </a:buClr>
              <a:buSzPct val="75000"/>
              <a:buFont typeface="Arial" panose="020B0604020202020204" pitchFamily="34" charset="0"/>
              <a:buChar char="•"/>
            </a:pPr>
            <a:r>
              <a:rPr lang="es-ES_tradnl" sz="1600" b="1" dirty="0">
                <a:latin typeface="+mn-lt"/>
                <a:ea typeface="+mn-ea"/>
              </a:rPr>
              <a:t>Pulmón</a:t>
            </a:r>
            <a:r>
              <a:rPr lang="es-ES_tradnl" sz="1600" dirty="0">
                <a:latin typeface="+mn-lt"/>
                <a:ea typeface="+mn-ea"/>
              </a:rPr>
              <a:t>: </a:t>
            </a:r>
          </a:p>
          <a:p>
            <a:pPr indent="-228600" defTabSz="914400">
              <a:lnSpc>
                <a:spcPct val="90000"/>
              </a:lnSpc>
              <a:spcBef>
                <a:spcPct val="20000"/>
              </a:spcBef>
              <a:buClr>
                <a:schemeClr val="bg2"/>
              </a:buClr>
              <a:buSzPct val="75000"/>
              <a:buFont typeface="Arial" panose="020B0604020202020204" pitchFamily="34" charset="0"/>
              <a:buChar char="•"/>
            </a:pPr>
            <a:r>
              <a:rPr lang="es-ES_tradnl" sz="1600" dirty="0">
                <a:latin typeface="+mn-lt"/>
                <a:ea typeface="+mn-ea"/>
              </a:rPr>
              <a:t>“pulmón de shock”</a:t>
            </a:r>
          </a:p>
          <a:p>
            <a:pPr marL="514350" lvl="1" indent="-285750" defTabSz="914400">
              <a:lnSpc>
                <a:spcPct val="90000"/>
              </a:lnSpc>
              <a:spcBef>
                <a:spcPct val="20000"/>
              </a:spcBef>
              <a:buClr>
                <a:schemeClr val="bg2"/>
              </a:buClr>
              <a:buFont typeface="Tipo de letra del sistema"/>
              <a:buChar char="♦"/>
            </a:pPr>
            <a:r>
              <a:rPr lang="es-ES_tradnl" sz="1600" dirty="0">
                <a:latin typeface="+mn-lt"/>
                <a:ea typeface="+mn-ea"/>
              </a:rPr>
              <a:t>Pulmón firme y congestivo. La superficie exuda un líquido espumoso</a:t>
            </a:r>
          </a:p>
          <a:p>
            <a:pPr marL="514350" lvl="1" indent="-285750" defTabSz="914400">
              <a:lnSpc>
                <a:spcPct val="90000"/>
              </a:lnSpc>
              <a:spcBef>
                <a:spcPct val="20000"/>
              </a:spcBef>
              <a:buClr>
                <a:schemeClr val="bg2"/>
              </a:buClr>
              <a:buFont typeface="Tipo de letra del sistema"/>
              <a:buChar char="♦"/>
            </a:pPr>
            <a:r>
              <a:rPr lang="es-ES_tradnl" sz="1600" dirty="0">
                <a:latin typeface="+mn-lt"/>
                <a:ea typeface="+mn-ea"/>
              </a:rPr>
              <a:t>Lesión alveolar inflamación intersticial. </a:t>
            </a:r>
          </a:p>
          <a:p>
            <a:pPr marL="514350" lvl="1" indent="-285750" defTabSz="914400">
              <a:lnSpc>
                <a:spcPct val="90000"/>
              </a:lnSpc>
              <a:spcBef>
                <a:spcPct val="20000"/>
              </a:spcBef>
              <a:buClr>
                <a:schemeClr val="bg2"/>
              </a:buClr>
              <a:buFont typeface="Tipo de letra del sistema"/>
              <a:buChar char="♦"/>
            </a:pPr>
            <a:r>
              <a:rPr lang="es-ES_tradnl" sz="1600" dirty="0">
                <a:latin typeface="+mn-lt"/>
                <a:ea typeface="+mn-ea"/>
              </a:rPr>
              <a:t>Edema </a:t>
            </a:r>
            <a:r>
              <a:rPr lang="es-ES_tradnl" sz="1600" dirty="0" err="1">
                <a:latin typeface="+mn-lt"/>
                <a:ea typeface="+mn-ea"/>
              </a:rPr>
              <a:t>peribronquial</a:t>
            </a:r>
            <a:r>
              <a:rPr lang="es-ES_tradnl" sz="1600" dirty="0">
                <a:latin typeface="+mn-lt"/>
                <a:ea typeface="+mn-ea"/>
              </a:rPr>
              <a:t>, </a:t>
            </a:r>
            <a:r>
              <a:rPr lang="es-ES_tradnl" sz="1600" dirty="0" err="1">
                <a:latin typeface="+mn-lt"/>
                <a:ea typeface="+mn-ea"/>
              </a:rPr>
              <a:t>interalveolar</a:t>
            </a:r>
            <a:r>
              <a:rPr lang="es-ES_tradnl" sz="1600" dirty="0">
                <a:latin typeface="+mn-lt"/>
                <a:ea typeface="+mn-ea"/>
              </a:rPr>
              <a:t>, </a:t>
            </a:r>
            <a:r>
              <a:rPr lang="es-ES_tradnl" sz="1600" dirty="0" err="1">
                <a:latin typeface="+mn-lt"/>
                <a:ea typeface="+mn-ea"/>
              </a:rPr>
              <a:t>intraalveolar</a:t>
            </a:r>
            <a:r>
              <a:rPr lang="es-ES_tradnl" sz="1600" dirty="0">
                <a:latin typeface="+mn-lt"/>
                <a:ea typeface="+mn-ea"/>
              </a:rPr>
              <a:t>,</a:t>
            </a:r>
          </a:p>
          <a:p>
            <a:pPr marL="514350" lvl="1" indent="-285750" defTabSz="914400">
              <a:lnSpc>
                <a:spcPct val="90000"/>
              </a:lnSpc>
              <a:spcBef>
                <a:spcPct val="20000"/>
              </a:spcBef>
              <a:buClr>
                <a:schemeClr val="bg2"/>
              </a:buClr>
              <a:buFont typeface="Tipo de letra del sistema"/>
              <a:buChar char="♦"/>
            </a:pPr>
            <a:r>
              <a:rPr lang="es-ES_tradnl" sz="1600" dirty="0">
                <a:latin typeface="+mn-lt"/>
                <a:ea typeface="+mn-ea"/>
              </a:rPr>
              <a:t> Necrosis de células endoteliales, </a:t>
            </a:r>
            <a:r>
              <a:rPr lang="es-ES_tradnl" sz="1600" dirty="0" err="1">
                <a:latin typeface="+mn-lt"/>
                <a:ea typeface="+mn-ea"/>
              </a:rPr>
              <a:t>microtrombos</a:t>
            </a:r>
            <a:r>
              <a:rPr lang="es-ES_tradnl" sz="1600" dirty="0">
                <a:latin typeface="+mn-lt"/>
                <a:ea typeface="+mn-ea"/>
              </a:rPr>
              <a:t> y necrosis del epitelio alveolar.</a:t>
            </a:r>
          </a:p>
          <a:p>
            <a:pPr marL="514350" lvl="1" indent="-285750" defTabSz="914400">
              <a:lnSpc>
                <a:spcPct val="90000"/>
              </a:lnSpc>
              <a:spcBef>
                <a:spcPct val="20000"/>
              </a:spcBef>
              <a:buClr>
                <a:schemeClr val="bg2"/>
              </a:buClr>
              <a:buFont typeface="Tipo de letra del sistema"/>
              <a:buChar char="♦"/>
            </a:pPr>
            <a:r>
              <a:rPr lang="es-ES_tradnl" sz="1600" dirty="0">
                <a:latin typeface="+mn-lt"/>
                <a:ea typeface="+mn-ea"/>
              </a:rPr>
              <a:t>Membranas hialinas: estructura </a:t>
            </a:r>
            <a:r>
              <a:rPr lang="es-ES_tradnl" sz="1600" dirty="0" err="1">
                <a:latin typeface="+mn-lt"/>
                <a:ea typeface="+mn-ea"/>
              </a:rPr>
              <a:t>eosinofílica</a:t>
            </a:r>
            <a:r>
              <a:rPr lang="es-ES_tradnl" sz="1600" dirty="0">
                <a:latin typeface="+mn-lt"/>
                <a:ea typeface="+mn-ea"/>
              </a:rPr>
              <a:t> producto del daño alveolar formada por detritus celular y proteínas.</a:t>
            </a:r>
          </a:p>
          <a:p>
            <a:pPr marL="514350" lvl="1" indent="-285750" defTabSz="914400">
              <a:lnSpc>
                <a:spcPct val="90000"/>
              </a:lnSpc>
              <a:spcBef>
                <a:spcPct val="20000"/>
              </a:spcBef>
              <a:buClr>
                <a:schemeClr val="bg2"/>
              </a:buClr>
              <a:buFont typeface="Tipo de letra del sistema"/>
              <a:buChar char="♦"/>
            </a:pPr>
            <a:r>
              <a:rPr lang="es-ES_tradnl" sz="1600" dirty="0">
                <a:latin typeface="+mn-lt"/>
                <a:ea typeface="+mn-ea"/>
              </a:rPr>
              <a:t>Reparación induce fibrosis e hiperplasia de </a:t>
            </a:r>
            <a:r>
              <a:rPr lang="es-ES_tradnl" sz="1600" dirty="0" err="1">
                <a:latin typeface="+mn-lt"/>
                <a:ea typeface="+mn-ea"/>
              </a:rPr>
              <a:t>neumocitos</a:t>
            </a:r>
            <a:r>
              <a:rPr lang="es-ES_tradnl" sz="1600" dirty="0">
                <a:latin typeface="+mn-lt"/>
                <a:ea typeface="+mn-ea"/>
              </a:rPr>
              <a:t> II</a:t>
            </a:r>
          </a:p>
          <a:p>
            <a:pPr indent="-228600" defTabSz="914400">
              <a:lnSpc>
                <a:spcPct val="90000"/>
              </a:lnSpc>
              <a:buFont typeface="Arial" panose="020B0604020202020204" pitchFamily="34" charset="0"/>
              <a:buChar char="•"/>
            </a:pPr>
            <a:endParaRPr lang="en-US" sz="1400" dirty="0">
              <a:latin typeface="+mn-lt"/>
              <a:ea typeface="+mn-ea"/>
            </a:endParaRPr>
          </a:p>
        </p:txBody>
      </p:sp>
      <p:pic>
        <p:nvPicPr>
          <p:cNvPr id="142" name="Imagen 141">
            <a:extLst>
              <a:ext uri="{FF2B5EF4-FFF2-40B4-BE49-F238E27FC236}">
                <a16:creationId xmlns:a16="http://schemas.microsoft.com/office/drawing/2014/main" id="{8DCB7017-6CD2-8442-A450-E9DF0402E811}"/>
              </a:ext>
            </a:extLst>
          </p:cNvPr>
          <p:cNvPicPr>
            <a:picLocks noChangeAspect="1"/>
          </p:cNvPicPr>
          <p:nvPr/>
        </p:nvPicPr>
        <p:blipFill rotWithShape="1">
          <a:blip r:embed="rId4"/>
          <a:srcRect t="1103" r="-6" b="-6"/>
          <a:stretch/>
        </p:blipFill>
        <p:spPr>
          <a:xfrm>
            <a:off x="5763006" y="2308860"/>
            <a:ext cx="3380994" cy="2240280"/>
          </a:xfrm>
          <a:prstGeom prst="rect">
            <a:avLst/>
          </a:prstGeom>
        </p:spPr>
      </p:pic>
      <p:pic>
        <p:nvPicPr>
          <p:cNvPr id="21508" name="Picture 6" descr="res330"/>
          <p:cNvPicPr>
            <a:picLocks noChangeAspect="1" noChangeArrowheads="1"/>
          </p:cNvPicPr>
          <p:nvPr/>
        </p:nvPicPr>
        <p:blipFill rotWithShape="1">
          <a:blip r:embed="rId5">
            <a:extLst>
              <a:ext uri="{28A0092B-C50C-407E-A947-70E740481C1C}">
                <a14:useLocalDpi xmlns:a14="http://schemas.microsoft.com/office/drawing/2010/main" val="0"/>
              </a:ext>
            </a:extLst>
          </a:blip>
          <a:srcRect t="1609" b="3345"/>
          <a:stretch/>
        </p:blipFill>
        <p:spPr bwMode="auto">
          <a:xfrm>
            <a:off x="5763006" y="4617720"/>
            <a:ext cx="3380994" cy="224028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Conector recto de flecha 10">
            <a:extLst>
              <a:ext uri="{FF2B5EF4-FFF2-40B4-BE49-F238E27FC236}">
                <a16:creationId xmlns:a16="http://schemas.microsoft.com/office/drawing/2014/main" id="{ED3026E7-5799-F945-86EB-DE016E4C3AE5}"/>
              </a:ext>
            </a:extLst>
          </p:cNvPr>
          <p:cNvCxnSpPr/>
          <p:nvPr/>
        </p:nvCxnSpPr>
        <p:spPr>
          <a:xfrm flipH="1">
            <a:off x="6610865" y="959344"/>
            <a:ext cx="383059" cy="387110"/>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11B81483-4F5D-5540-B3BB-78917FA2F7A5}"/>
              </a:ext>
            </a:extLst>
          </p:cNvPr>
          <p:cNvCxnSpPr/>
          <p:nvPr/>
        </p:nvCxnSpPr>
        <p:spPr>
          <a:xfrm flipH="1">
            <a:off x="6579448" y="5317991"/>
            <a:ext cx="383059" cy="387110"/>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 name="Marcador de pie de página 1">
            <a:extLst>
              <a:ext uri="{FF2B5EF4-FFF2-40B4-BE49-F238E27FC236}">
                <a16:creationId xmlns:a16="http://schemas.microsoft.com/office/drawing/2014/main" id="{4A8CD83F-1C12-E64D-A8B1-44DB0E8C5C96}"/>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5158A8E9-B00F-254E-B2B8-1CB5EEBFB8B7}"/>
              </a:ext>
            </a:extLst>
          </p:cNvPr>
          <p:cNvSpPr>
            <a:spLocks noGrp="1"/>
          </p:cNvSpPr>
          <p:nvPr>
            <p:ph type="sldNum" sz="quarter" idx="12"/>
          </p:nvPr>
        </p:nvSpPr>
        <p:spPr/>
        <p:txBody>
          <a:bodyPr/>
          <a:lstStyle/>
          <a:p>
            <a:fld id="{7CD7A0A7-044C-F748-8731-AEED0E949FA7}" type="slidenum">
              <a:rPr lang="es-ES" smtClean="0"/>
              <a:pPr/>
              <a:t>29</a:t>
            </a:fld>
            <a:endParaRPr lang="es-ES"/>
          </a:p>
        </p:txBody>
      </p:sp>
    </p:spTree>
    <p:extLst>
      <p:ext uri="{BB962C8B-B14F-4D97-AF65-F5344CB8AC3E}">
        <p14:creationId xmlns:p14="http://schemas.microsoft.com/office/powerpoint/2010/main" val="42777814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p:cNvSpPr>
            <a:spLocks noGrp="1"/>
          </p:cNvSpPr>
          <p:nvPr>
            <p:ph type="title"/>
          </p:nvPr>
        </p:nvSpPr>
        <p:spPr>
          <a:xfrm>
            <a:off x="557212" y="742951"/>
            <a:ext cx="2607469" cy="4962524"/>
          </a:xfrm>
        </p:spPr>
        <p:txBody>
          <a:bodyPr vert="horz" lIns="91440" tIns="45720" rIns="91440" bIns="45720" rtlCol="0" anchor="ctr">
            <a:normAutofit/>
          </a:bodyPr>
          <a:lstStyle/>
          <a:p>
            <a:pPr defTabSz="914400">
              <a:lnSpc>
                <a:spcPct val="90000"/>
              </a:lnSpc>
            </a:pPr>
            <a:r>
              <a:rPr lang="en-US" sz="3300" kern="1200">
                <a:solidFill>
                  <a:srgbClr val="FFFFFF"/>
                </a:solidFill>
                <a:latin typeface="+mj-lt"/>
                <a:ea typeface="+mj-ea"/>
                <a:cs typeface="+mj-cs"/>
              </a:rPr>
              <a:t>FACTORES QUE INFLUYEN EN EL DESARROLLO DE EDEMA</a:t>
            </a:r>
          </a:p>
        </p:txBody>
      </p:sp>
      <p:pic>
        <p:nvPicPr>
          <p:cNvPr id="5" name="Picture 6" descr="C:\Mis documentos\Docencia\equilibrio presiones.jpg"/>
          <p:cNvPicPr>
            <a:picLocks noChangeAspect="1" noChangeArrowheads="1"/>
          </p:cNvPicPr>
          <p:nvPr/>
        </p:nvPicPr>
        <p:blipFill>
          <a:blip r:embed="rId3"/>
          <a:stretch>
            <a:fillRect/>
          </a:stretch>
        </p:blipFill>
        <p:spPr bwMode="auto">
          <a:xfrm>
            <a:off x="3865366" y="1368604"/>
            <a:ext cx="4915159" cy="4128733"/>
          </a:xfrm>
          <a:prstGeom prst="rect">
            <a:avLst/>
          </a:prstGeom>
          <a:noFill/>
        </p:spPr>
      </p:pic>
      <p:sp>
        <p:nvSpPr>
          <p:cNvPr id="2" name="Marcador de pie de página 1">
            <a:extLst>
              <a:ext uri="{FF2B5EF4-FFF2-40B4-BE49-F238E27FC236}">
                <a16:creationId xmlns:a16="http://schemas.microsoft.com/office/drawing/2014/main" id="{713C4771-7261-8A44-80F9-176A1606BF37}"/>
              </a:ext>
            </a:extLst>
          </p:cNvPr>
          <p:cNvSpPr>
            <a:spLocks noGrp="1"/>
          </p:cNvSpPr>
          <p:nvPr>
            <p:ph type="ftr" sz="quarter" idx="11"/>
          </p:nvPr>
        </p:nvSpPr>
        <p:spPr>
          <a:xfrm>
            <a:off x="3858222" y="6423025"/>
            <a:ext cx="4214216" cy="365125"/>
          </a:xfrm>
        </p:spPr>
        <p:txBody>
          <a:bodyPr vert="horz" lIns="91440" tIns="45720" rIns="91440" bIns="45720" rtlCol="0" anchor="ctr">
            <a:normAutofit/>
          </a:bodyPr>
          <a:lstStyle/>
          <a:p>
            <a:pPr algn="l" defTabSz="914400">
              <a:spcAft>
                <a:spcPts val="600"/>
              </a:spcAft>
            </a:pPr>
            <a:r>
              <a:rPr lang="en-US" kern="1200">
                <a:solidFill>
                  <a:schemeClr val="tx1">
                    <a:tint val="75000"/>
                  </a:schemeClr>
                </a:solidFill>
                <a:latin typeface="+mn-lt"/>
                <a:ea typeface="+mn-ea"/>
                <a:cs typeface="+mn-cs"/>
              </a:rPr>
              <a:t>YCS 2020</a:t>
            </a:r>
          </a:p>
        </p:txBody>
      </p:sp>
      <p:sp>
        <p:nvSpPr>
          <p:cNvPr id="3" name="Marcador de número de diapositiva 2">
            <a:extLst>
              <a:ext uri="{FF2B5EF4-FFF2-40B4-BE49-F238E27FC236}">
                <a16:creationId xmlns:a16="http://schemas.microsoft.com/office/drawing/2014/main" id="{BFE78349-2AD6-4F4F-B9C7-4DD1DE8406BD}"/>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defTabSz="914400">
              <a:spcAft>
                <a:spcPts val="600"/>
              </a:spcAft>
            </a:pPr>
            <a:fld id="{7CD7A0A7-044C-F748-8731-AEED0E949FA7}" type="slidenum">
              <a:rPr lang="en-US" smtClean="0"/>
              <a:pPr defTabSz="914400">
                <a:spcAft>
                  <a:spcPts val="600"/>
                </a:spcAft>
              </a:pPr>
              <a:t>3</a:t>
            </a:fld>
            <a:endParaRPr lang="en-US"/>
          </a:p>
        </p:txBody>
      </p:sp>
    </p:spTree>
    <p:extLst>
      <p:ext uri="{BB962C8B-B14F-4D97-AF65-F5344CB8AC3E}">
        <p14:creationId xmlns:p14="http://schemas.microsoft.com/office/powerpoint/2010/main" val="2933890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foto, hombre, tabla, manzana&#10;&#10;Descripción generada automáticamente">
            <a:extLst>
              <a:ext uri="{FF2B5EF4-FFF2-40B4-BE49-F238E27FC236}">
                <a16:creationId xmlns:a16="http://schemas.microsoft.com/office/drawing/2014/main" id="{BCF10EB0-8911-0942-BDF2-10794FC023C6}"/>
              </a:ext>
            </a:extLst>
          </p:cNvPr>
          <p:cNvPicPr>
            <a:picLocks noChangeAspect="1"/>
          </p:cNvPicPr>
          <p:nvPr/>
        </p:nvPicPr>
        <p:blipFill>
          <a:blip r:embed="rId3"/>
          <a:stretch>
            <a:fillRect/>
          </a:stretch>
        </p:blipFill>
        <p:spPr>
          <a:xfrm>
            <a:off x="0" y="731551"/>
            <a:ext cx="9144000" cy="5815029"/>
          </a:xfrm>
          <a:prstGeom prst="rect">
            <a:avLst/>
          </a:prstGeom>
        </p:spPr>
      </p:pic>
      <p:cxnSp>
        <p:nvCxnSpPr>
          <p:cNvPr id="4" name="Conector recto de flecha 3">
            <a:extLst>
              <a:ext uri="{FF2B5EF4-FFF2-40B4-BE49-F238E27FC236}">
                <a16:creationId xmlns:a16="http://schemas.microsoft.com/office/drawing/2014/main" id="{3445F892-C5CF-2645-A5CA-B6F72002951E}"/>
              </a:ext>
            </a:extLst>
          </p:cNvPr>
          <p:cNvCxnSpPr/>
          <p:nvPr/>
        </p:nvCxnSpPr>
        <p:spPr>
          <a:xfrm flipH="1">
            <a:off x="2347783" y="4357884"/>
            <a:ext cx="383059" cy="387110"/>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Conector recto de flecha 4">
            <a:extLst>
              <a:ext uri="{FF2B5EF4-FFF2-40B4-BE49-F238E27FC236}">
                <a16:creationId xmlns:a16="http://schemas.microsoft.com/office/drawing/2014/main" id="{24E0F538-BF7D-BA45-8FFE-5DD0E9F47BED}"/>
              </a:ext>
            </a:extLst>
          </p:cNvPr>
          <p:cNvCxnSpPr>
            <a:cxnSpLocks/>
          </p:cNvCxnSpPr>
          <p:nvPr/>
        </p:nvCxnSpPr>
        <p:spPr>
          <a:xfrm flipH="1">
            <a:off x="2156254" y="2593369"/>
            <a:ext cx="191529" cy="193555"/>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Conector recto de flecha 5">
            <a:extLst>
              <a:ext uri="{FF2B5EF4-FFF2-40B4-BE49-F238E27FC236}">
                <a16:creationId xmlns:a16="http://schemas.microsoft.com/office/drawing/2014/main" id="{3F30F919-FCB5-8D42-BFDB-37861EA0F40A}"/>
              </a:ext>
            </a:extLst>
          </p:cNvPr>
          <p:cNvCxnSpPr>
            <a:cxnSpLocks/>
          </p:cNvCxnSpPr>
          <p:nvPr/>
        </p:nvCxnSpPr>
        <p:spPr>
          <a:xfrm flipH="1">
            <a:off x="1853514" y="1248032"/>
            <a:ext cx="135925" cy="271849"/>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Conector recto de flecha 6">
            <a:extLst>
              <a:ext uri="{FF2B5EF4-FFF2-40B4-BE49-F238E27FC236}">
                <a16:creationId xmlns:a16="http://schemas.microsoft.com/office/drawing/2014/main" id="{4313F4B7-AACD-864E-819A-3191B18A182D}"/>
              </a:ext>
            </a:extLst>
          </p:cNvPr>
          <p:cNvCxnSpPr>
            <a:cxnSpLocks/>
          </p:cNvCxnSpPr>
          <p:nvPr/>
        </p:nvCxnSpPr>
        <p:spPr>
          <a:xfrm flipH="1">
            <a:off x="2821459" y="1519881"/>
            <a:ext cx="119449" cy="249194"/>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52CE324A-A0A2-CF41-9B26-5F4E8EED8FC1}"/>
              </a:ext>
            </a:extLst>
          </p:cNvPr>
          <p:cNvSpPr txBox="1"/>
          <p:nvPr/>
        </p:nvSpPr>
        <p:spPr>
          <a:xfrm>
            <a:off x="6203094" y="1644478"/>
            <a:ext cx="887872" cy="369332"/>
          </a:xfrm>
          <a:prstGeom prst="rect">
            <a:avLst/>
          </a:prstGeom>
          <a:noFill/>
        </p:spPr>
        <p:txBody>
          <a:bodyPr wrap="none" rtlCol="0">
            <a:spAutoFit/>
          </a:bodyPr>
          <a:lstStyle/>
          <a:p>
            <a:r>
              <a:rPr lang="es-CL" dirty="0"/>
              <a:t>trombo</a:t>
            </a:r>
          </a:p>
        </p:txBody>
      </p:sp>
      <p:cxnSp>
        <p:nvCxnSpPr>
          <p:cNvPr id="14" name="Conector recto de flecha 13">
            <a:extLst>
              <a:ext uri="{FF2B5EF4-FFF2-40B4-BE49-F238E27FC236}">
                <a16:creationId xmlns:a16="http://schemas.microsoft.com/office/drawing/2014/main" id="{6AAF7C9F-E0AE-694D-BE28-5D346CFD727D}"/>
              </a:ext>
            </a:extLst>
          </p:cNvPr>
          <p:cNvCxnSpPr/>
          <p:nvPr/>
        </p:nvCxnSpPr>
        <p:spPr>
          <a:xfrm flipH="1">
            <a:off x="3476367" y="5511181"/>
            <a:ext cx="383059" cy="38711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052E380A-5556-5F4E-93DC-CE11B790F223}"/>
              </a:ext>
            </a:extLst>
          </p:cNvPr>
          <p:cNvCxnSpPr/>
          <p:nvPr/>
        </p:nvCxnSpPr>
        <p:spPr>
          <a:xfrm flipH="1">
            <a:off x="5820035" y="4407310"/>
            <a:ext cx="383059" cy="38711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14C53A78-CF27-654F-B4CC-E5BCC8260312}"/>
              </a:ext>
            </a:extLst>
          </p:cNvPr>
          <p:cNvCxnSpPr/>
          <p:nvPr/>
        </p:nvCxnSpPr>
        <p:spPr>
          <a:xfrm flipH="1">
            <a:off x="7615883" y="3855375"/>
            <a:ext cx="383059" cy="38711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ector recto de flecha 16">
            <a:extLst>
              <a:ext uri="{FF2B5EF4-FFF2-40B4-BE49-F238E27FC236}">
                <a16:creationId xmlns:a16="http://schemas.microsoft.com/office/drawing/2014/main" id="{D6964A0D-B17B-0242-85E4-23AA3B01C015}"/>
              </a:ext>
            </a:extLst>
          </p:cNvPr>
          <p:cNvCxnSpPr>
            <a:cxnSpLocks/>
          </p:cNvCxnSpPr>
          <p:nvPr/>
        </p:nvCxnSpPr>
        <p:spPr>
          <a:xfrm flipH="1">
            <a:off x="5927125" y="5213522"/>
            <a:ext cx="275969" cy="263423"/>
          </a:xfrm>
          <a:prstGeom prst="straightConnector1">
            <a:avLst/>
          </a:prstGeom>
          <a:ln w="47625">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ector recto de flecha 18">
            <a:extLst>
              <a:ext uri="{FF2B5EF4-FFF2-40B4-BE49-F238E27FC236}">
                <a16:creationId xmlns:a16="http://schemas.microsoft.com/office/drawing/2014/main" id="{065AD675-1A50-5141-A4AF-841B2E1925AD}"/>
              </a:ext>
            </a:extLst>
          </p:cNvPr>
          <p:cNvCxnSpPr>
            <a:cxnSpLocks/>
          </p:cNvCxnSpPr>
          <p:nvPr/>
        </p:nvCxnSpPr>
        <p:spPr>
          <a:xfrm flipH="1">
            <a:off x="7519088" y="4794420"/>
            <a:ext cx="275969" cy="263423"/>
          </a:xfrm>
          <a:prstGeom prst="straightConnector1">
            <a:avLst/>
          </a:prstGeom>
          <a:ln w="47625">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20" name="Marcador de pie de página 19">
            <a:extLst>
              <a:ext uri="{FF2B5EF4-FFF2-40B4-BE49-F238E27FC236}">
                <a16:creationId xmlns:a16="http://schemas.microsoft.com/office/drawing/2014/main" id="{AF8D699E-C924-754A-B7FE-296F3D229704}"/>
              </a:ext>
            </a:extLst>
          </p:cNvPr>
          <p:cNvSpPr>
            <a:spLocks noGrp="1"/>
          </p:cNvSpPr>
          <p:nvPr>
            <p:ph type="ftr" sz="quarter" idx="11"/>
          </p:nvPr>
        </p:nvSpPr>
        <p:spPr/>
        <p:txBody>
          <a:bodyPr/>
          <a:lstStyle/>
          <a:p>
            <a:r>
              <a:rPr lang="es-ES"/>
              <a:t>YCS 2020</a:t>
            </a:r>
          </a:p>
        </p:txBody>
      </p:sp>
      <p:sp>
        <p:nvSpPr>
          <p:cNvPr id="21" name="Marcador de número de diapositiva 20">
            <a:extLst>
              <a:ext uri="{FF2B5EF4-FFF2-40B4-BE49-F238E27FC236}">
                <a16:creationId xmlns:a16="http://schemas.microsoft.com/office/drawing/2014/main" id="{88C69F3D-E10A-5A44-A97E-66799D4F999B}"/>
              </a:ext>
            </a:extLst>
          </p:cNvPr>
          <p:cNvSpPr>
            <a:spLocks noGrp="1"/>
          </p:cNvSpPr>
          <p:nvPr>
            <p:ph type="sldNum" sz="quarter" idx="12"/>
          </p:nvPr>
        </p:nvSpPr>
        <p:spPr/>
        <p:txBody>
          <a:bodyPr/>
          <a:lstStyle/>
          <a:p>
            <a:fld id="{7CD7A0A7-044C-F748-8731-AEED0E949FA7}" type="slidenum">
              <a:rPr lang="es-ES" smtClean="0"/>
              <a:pPr/>
              <a:t>30</a:t>
            </a:fld>
            <a:endParaRPr lang="es-ES"/>
          </a:p>
        </p:txBody>
      </p:sp>
    </p:spTree>
    <p:extLst>
      <p:ext uri="{BB962C8B-B14F-4D97-AF65-F5344CB8AC3E}">
        <p14:creationId xmlns:p14="http://schemas.microsoft.com/office/powerpoint/2010/main" val="425143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pastel, alimentos, flor&#10;&#10;Descripción generada automáticamente">
            <a:extLst>
              <a:ext uri="{FF2B5EF4-FFF2-40B4-BE49-F238E27FC236}">
                <a16:creationId xmlns:a16="http://schemas.microsoft.com/office/drawing/2014/main" id="{3E82837F-58CB-1D4F-8B75-776A0B1108D0}"/>
              </a:ext>
            </a:extLst>
          </p:cNvPr>
          <p:cNvPicPr>
            <a:picLocks noChangeAspect="1"/>
          </p:cNvPicPr>
          <p:nvPr/>
        </p:nvPicPr>
        <p:blipFill>
          <a:blip r:embed="rId3"/>
          <a:stretch>
            <a:fillRect/>
          </a:stretch>
        </p:blipFill>
        <p:spPr>
          <a:xfrm>
            <a:off x="371158" y="0"/>
            <a:ext cx="8401683" cy="6858000"/>
          </a:xfrm>
          <a:prstGeom prst="rect">
            <a:avLst/>
          </a:prstGeom>
        </p:spPr>
      </p:pic>
      <p:sp>
        <p:nvSpPr>
          <p:cNvPr id="3" name="Marcador de pie de página 2">
            <a:extLst>
              <a:ext uri="{FF2B5EF4-FFF2-40B4-BE49-F238E27FC236}">
                <a16:creationId xmlns:a16="http://schemas.microsoft.com/office/drawing/2014/main" id="{C469C2AC-B715-D040-B389-643B8F9DD34C}"/>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9209EE54-C17C-A147-84F5-48E9CC15E88B}"/>
              </a:ext>
            </a:extLst>
          </p:cNvPr>
          <p:cNvSpPr>
            <a:spLocks noGrp="1"/>
          </p:cNvSpPr>
          <p:nvPr>
            <p:ph type="sldNum" sz="quarter" idx="12"/>
          </p:nvPr>
        </p:nvSpPr>
        <p:spPr/>
        <p:txBody>
          <a:bodyPr/>
          <a:lstStyle/>
          <a:p>
            <a:fld id="{7CD7A0A7-044C-F748-8731-AEED0E949FA7}" type="slidenum">
              <a:rPr lang="es-ES" smtClean="0"/>
              <a:pPr/>
              <a:t>31</a:t>
            </a:fld>
            <a:endParaRPr lang="es-ES"/>
          </a:p>
        </p:txBody>
      </p:sp>
    </p:spTree>
    <p:extLst>
      <p:ext uri="{BB962C8B-B14F-4D97-AF65-F5344CB8AC3E}">
        <p14:creationId xmlns:p14="http://schemas.microsoft.com/office/powerpoint/2010/main" val="1779107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ChangeArrowheads="1"/>
          </p:cNvSpPr>
          <p:nvPr/>
        </p:nvSpPr>
        <p:spPr bwMode="auto">
          <a:xfrm>
            <a:off x="533400" y="609600"/>
            <a:ext cx="457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buClr>
                <a:schemeClr val="bg2"/>
              </a:buClr>
              <a:buSzPct val="75000"/>
              <a:buFont typeface="Monotype Sorts" charset="0"/>
              <a:buBlip>
                <a:blip r:embed="rId3"/>
              </a:buBlip>
            </a:pPr>
            <a:r>
              <a:rPr lang="es-ES_tradnl" b="1"/>
              <a:t>Hígado</a:t>
            </a:r>
            <a:r>
              <a:rPr lang="es-ES_tradnl"/>
              <a:t>: </a:t>
            </a:r>
          </a:p>
        </p:txBody>
      </p:sp>
      <p:sp>
        <p:nvSpPr>
          <p:cNvPr id="22531" name="Text Box 1027"/>
          <p:cNvSpPr txBox="1">
            <a:spLocks noChangeArrowheads="1"/>
          </p:cNvSpPr>
          <p:nvPr/>
        </p:nvSpPr>
        <p:spPr bwMode="auto">
          <a:xfrm>
            <a:off x="381000" y="188913"/>
            <a:ext cx="53451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b="1"/>
              <a:t>Cambios morfológicos asociados al shock:</a:t>
            </a:r>
            <a:endParaRPr lang="es-ES" b="1"/>
          </a:p>
        </p:txBody>
      </p:sp>
      <p:sp>
        <p:nvSpPr>
          <p:cNvPr id="22539" name="Text Box 1028"/>
          <p:cNvSpPr txBox="1">
            <a:spLocks noChangeArrowheads="1"/>
          </p:cNvSpPr>
          <p:nvPr/>
        </p:nvSpPr>
        <p:spPr bwMode="auto">
          <a:xfrm>
            <a:off x="943505" y="1066800"/>
            <a:ext cx="2513013" cy="8223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gn="ctr"/>
            <a:r>
              <a:rPr lang="es-ES_tradnl" dirty="0"/>
              <a:t>Superficie moteada </a:t>
            </a:r>
          </a:p>
          <a:p>
            <a:pPr algn="ctr"/>
            <a:r>
              <a:rPr lang="es-ES_tradnl" dirty="0"/>
              <a:t>y congestión visceral</a:t>
            </a:r>
            <a:endParaRPr lang="es-ES" dirty="0"/>
          </a:p>
        </p:txBody>
      </p:sp>
      <p:pic>
        <p:nvPicPr>
          <p:cNvPr id="68617" name="Picture 1033" descr="C:\Mis documentos\Docencia\shock higado macro.jpg"/>
          <p:cNvPicPr>
            <a:picLocks noChangeAspect="1" noChangeArrowheads="1"/>
          </p:cNvPicPr>
          <p:nvPr/>
        </p:nvPicPr>
        <p:blipFill>
          <a:blip r:embed="rId4"/>
          <a:srcRect/>
          <a:stretch>
            <a:fillRect/>
          </a:stretch>
        </p:blipFill>
        <p:spPr bwMode="auto">
          <a:xfrm>
            <a:off x="592667" y="4648200"/>
            <a:ext cx="3200400" cy="1725613"/>
          </a:xfrm>
          <a:prstGeom prst="rect">
            <a:avLst/>
          </a:prstGeom>
          <a:noFill/>
          <a:ln w="28575">
            <a:noFill/>
            <a:miter lim="800000"/>
            <a:headEnd/>
            <a:tailEnd/>
          </a:ln>
          <a:effectLst/>
        </p:spPr>
      </p:pic>
      <p:sp>
        <p:nvSpPr>
          <p:cNvPr id="22534" name="Text Box 1030"/>
          <p:cNvSpPr txBox="1">
            <a:spLocks noChangeArrowheads="1"/>
          </p:cNvSpPr>
          <p:nvPr/>
        </p:nvSpPr>
        <p:spPr bwMode="auto">
          <a:xfrm>
            <a:off x="4419600" y="1143000"/>
            <a:ext cx="3886200"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defRPr>
            </a:lvl1pPr>
            <a:lvl2pPr>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lvl="1" algn="ctr">
              <a:lnSpc>
                <a:spcPct val="55000"/>
              </a:lnSpc>
              <a:buClr>
                <a:schemeClr val="bg2"/>
              </a:buClr>
              <a:buSzPct val="75000"/>
            </a:pPr>
            <a:r>
              <a:rPr lang="es-ES_tradnl" dirty="0"/>
              <a:t>Necrosis </a:t>
            </a:r>
            <a:r>
              <a:rPr lang="es-ES_tradnl" dirty="0" err="1"/>
              <a:t>Centrolobulillar</a:t>
            </a:r>
            <a:r>
              <a:rPr lang="es-ES_tradnl" dirty="0"/>
              <a:t> y</a:t>
            </a:r>
          </a:p>
          <a:p>
            <a:pPr lvl="1" algn="ctr">
              <a:lnSpc>
                <a:spcPct val="55000"/>
              </a:lnSpc>
              <a:spcBef>
                <a:spcPct val="50000"/>
              </a:spcBef>
              <a:buClr>
                <a:schemeClr val="bg2"/>
              </a:buClr>
              <a:buSzPct val="75000"/>
            </a:pPr>
            <a:r>
              <a:rPr lang="es-ES_tradnl" dirty="0"/>
              <a:t>hemorragia central.</a:t>
            </a:r>
          </a:p>
          <a:p>
            <a:pPr algn="ctr">
              <a:lnSpc>
                <a:spcPct val="55000"/>
              </a:lnSpc>
            </a:pPr>
            <a:endParaRPr lang="es-ES" dirty="0"/>
          </a:p>
        </p:txBody>
      </p:sp>
      <p:grpSp>
        <p:nvGrpSpPr>
          <p:cNvPr id="22535" name="Group 1038"/>
          <p:cNvGrpSpPr>
            <a:grpSpLocks/>
          </p:cNvGrpSpPr>
          <p:nvPr/>
        </p:nvGrpSpPr>
        <p:grpSpPr bwMode="auto">
          <a:xfrm>
            <a:off x="4953000" y="1905000"/>
            <a:ext cx="3124200" cy="4468813"/>
            <a:chOff x="3120" y="1200"/>
            <a:chExt cx="1968" cy="2815"/>
          </a:xfrm>
          <a:effectLst/>
        </p:grpSpPr>
        <p:pic>
          <p:nvPicPr>
            <p:cNvPr id="68616" name="Picture 1032" descr="C:\Mis documentos\Docencia\shock higado aum men.jpg"/>
            <p:cNvPicPr>
              <a:picLocks noChangeAspect="1" noChangeArrowheads="1"/>
            </p:cNvPicPr>
            <p:nvPr/>
          </p:nvPicPr>
          <p:blipFill>
            <a:blip r:embed="rId5"/>
            <a:srcRect/>
            <a:stretch>
              <a:fillRect/>
            </a:stretch>
          </p:blipFill>
          <p:spPr bwMode="auto">
            <a:xfrm>
              <a:off x="3120" y="1200"/>
              <a:ext cx="1962" cy="1301"/>
            </a:xfrm>
            <a:prstGeom prst="rect">
              <a:avLst/>
            </a:prstGeom>
            <a:noFill/>
            <a:ln w="28575">
              <a:noFill/>
              <a:miter lim="800000"/>
              <a:headEnd/>
              <a:tailEnd/>
            </a:ln>
            <a:effectLst/>
          </p:spPr>
        </p:pic>
        <p:pic>
          <p:nvPicPr>
            <p:cNvPr id="68618" name="Picture 1034" descr="C:\Mis documentos\Docencia\shock higado.jpg"/>
            <p:cNvPicPr>
              <a:picLocks noChangeAspect="1" noChangeArrowheads="1"/>
            </p:cNvPicPr>
            <p:nvPr/>
          </p:nvPicPr>
          <p:blipFill>
            <a:blip r:embed="rId6"/>
            <a:srcRect/>
            <a:stretch>
              <a:fillRect/>
            </a:stretch>
          </p:blipFill>
          <p:spPr bwMode="auto">
            <a:xfrm>
              <a:off x="3120" y="2688"/>
              <a:ext cx="1968" cy="1327"/>
            </a:xfrm>
            <a:prstGeom prst="rect">
              <a:avLst/>
            </a:prstGeom>
            <a:noFill/>
            <a:ln w="28575">
              <a:noFill/>
              <a:miter lim="800000"/>
              <a:headEnd/>
              <a:tailEnd/>
            </a:ln>
            <a:effectLst/>
          </p:spPr>
        </p:pic>
        <p:sp>
          <p:nvSpPr>
            <p:cNvPr id="68621" name="Line 1037"/>
            <p:cNvSpPr>
              <a:spLocks noChangeShapeType="1"/>
            </p:cNvSpPr>
            <p:nvPr/>
          </p:nvSpPr>
          <p:spPr bwMode="auto">
            <a:xfrm flipH="1">
              <a:off x="4464" y="3648"/>
              <a:ext cx="336" cy="0"/>
            </a:xfrm>
            <a:prstGeom prst="line">
              <a:avLst/>
            </a:prstGeom>
            <a:noFill/>
            <a:ln w="28575">
              <a:solidFill>
                <a:schemeClr val="tx1"/>
              </a:solidFill>
              <a:round/>
              <a:headEnd/>
              <a:tailEnd type="triangle" w="med" len="med"/>
            </a:ln>
            <a:effectLst>
              <a:outerShdw dist="107763" dir="2700000" algn="ctr" rotWithShape="0">
                <a:schemeClr val="bg2"/>
              </a:outerShdw>
            </a:effectLst>
          </p:spPr>
          <p:txBody>
            <a:bodyPr/>
            <a:lstStyle/>
            <a:p>
              <a:pPr>
                <a:defRPr/>
              </a:pPr>
              <a:endParaRPr lang="es-MX">
                <a:latin typeface="Arial Narrow" pitchFamily="34" charset="0"/>
                <a:ea typeface="+mn-ea"/>
              </a:endParaRPr>
            </a:p>
          </p:txBody>
        </p:sp>
      </p:grpSp>
      <p:pic>
        <p:nvPicPr>
          <p:cNvPr id="15" name="Picture 1031" descr="C:\Mis documentos\Docencia\shock hig macro.jpg"/>
          <p:cNvPicPr>
            <a:picLocks noChangeAspect="1" noChangeArrowheads="1"/>
          </p:cNvPicPr>
          <p:nvPr/>
        </p:nvPicPr>
        <p:blipFill>
          <a:blip r:embed="rId7"/>
          <a:srcRect/>
          <a:stretch>
            <a:fillRect/>
          </a:stretch>
        </p:blipFill>
        <p:spPr bwMode="auto">
          <a:xfrm>
            <a:off x="592667" y="2022475"/>
            <a:ext cx="3200400" cy="2417763"/>
          </a:xfrm>
          <a:prstGeom prst="rect">
            <a:avLst/>
          </a:prstGeom>
          <a:noFill/>
          <a:ln w="28575">
            <a:noFill/>
            <a:miter lim="800000"/>
            <a:headEnd/>
            <a:tailEnd/>
          </a:ln>
          <a:effectLst/>
        </p:spPr>
      </p:pic>
      <p:sp>
        <p:nvSpPr>
          <p:cNvPr id="2" name="Marcador de pie de página 1">
            <a:extLst>
              <a:ext uri="{FF2B5EF4-FFF2-40B4-BE49-F238E27FC236}">
                <a16:creationId xmlns:a16="http://schemas.microsoft.com/office/drawing/2014/main" id="{4EDEA6FA-770E-9849-B9BB-3F3495EC6887}"/>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15A26BD2-F2A5-C74B-AAD8-44442E6B8558}"/>
              </a:ext>
            </a:extLst>
          </p:cNvPr>
          <p:cNvSpPr>
            <a:spLocks noGrp="1"/>
          </p:cNvSpPr>
          <p:nvPr>
            <p:ph type="sldNum" sz="quarter" idx="12"/>
          </p:nvPr>
        </p:nvSpPr>
        <p:spPr/>
        <p:txBody>
          <a:bodyPr/>
          <a:lstStyle/>
          <a:p>
            <a:fld id="{7CD7A0A7-044C-F748-8731-AEED0E949FA7}" type="slidenum">
              <a:rPr lang="es-ES" smtClean="0"/>
              <a:pPr/>
              <a:t>32</a:t>
            </a:fld>
            <a:endParaRPr lang="es-ES"/>
          </a:p>
        </p:txBody>
      </p:sp>
    </p:spTree>
    <p:extLst>
      <p:ext uri="{BB962C8B-B14F-4D97-AF65-F5344CB8AC3E}">
        <p14:creationId xmlns:p14="http://schemas.microsoft.com/office/powerpoint/2010/main" val="38796964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838200" y="838200"/>
            <a:ext cx="6934200" cy="1615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buClr>
                <a:schemeClr val="bg2"/>
              </a:buClr>
              <a:buSzPct val="75000"/>
              <a:buFont typeface="Monotype Sorts" charset="0"/>
              <a:buBlip>
                <a:blip r:embed="rId3"/>
              </a:buBlip>
            </a:pPr>
            <a:r>
              <a:rPr lang="es-ES_tradnl" b="1" dirty="0"/>
              <a:t>Tubo digestivo:</a:t>
            </a:r>
          </a:p>
          <a:p>
            <a:pPr lvl="1">
              <a:spcBef>
                <a:spcPct val="50000"/>
              </a:spcBef>
              <a:buClr>
                <a:schemeClr val="bg2"/>
              </a:buClr>
              <a:buSzPct val="75000"/>
              <a:buFontTx/>
              <a:buBlip>
                <a:blip r:embed="rId3"/>
              </a:buBlip>
            </a:pPr>
            <a:r>
              <a:rPr lang="es-ES_tradnl" dirty="0"/>
              <a:t>úlcera duodenal,</a:t>
            </a:r>
          </a:p>
          <a:p>
            <a:pPr lvl="1">
              <a:spcBef>
                <a:spcPct val="50000"/>
              </a:spcBef>
              <a:buClr>
                <a:schemeClr val="bg2"/>
              </a:buClr>
              <a:buSzPct val="75000"/>
              <a:buFontTx/>
              <a:buBlip>
                <a:blip r:embed="rId3"/>
              </a:buBlip>
            </a:pPr>
            <a:r>
              <a:rPr lang="es-ES_tradnl" dirty="0"/>
              <a:t> hemorragia gástrica difusa (petequias, púrpura)</a:t>
            </a:r>
          </a:p>
          <a:p>
            <a:pPr lvl="1">
              <a:spcBef>
                <a:spcPct val="50000"/>
              </a:spcBef>
              <a:buClr>
                <a:schemeClr val="bg2"/>
              </a:buClr>
              <a:buSzPct val="75000"/>
              <a:buFontTx/>
              <a:buBlip>
                <a:blip r:embed="rId3"/>
              </a:buBlip>
            </a:pPr>
            <a:r>
              <a:rPr lang="es-ES_tradnl" dirty="0"/>
              <a:t>necrosis de mucosa </a:t>
            </a:r>
            <a:r>
              <a:rPr lang="es-ES_tradnl" dirty="0" err="1"/>
              <a:t>colónica</a:t>
            </a:r>
            <a:r>
              <a:rPr lang="es-ES_tradnl" dirty="0"/>
              <a:t>.</a:t>
            </a:r>
          </a:p>
        </p:txBody>
      </p:sp>
      <p:sp>
        <p:nvSpPr>
          <p:cNvPr id="23555" name="Text Box 3"/>
          <p:cNvSpPr txBox="1">
            <a:spLocks noChangeArrowheads="1"/>
          </p:cNvSpPr>
          <p:nvPr/>
        </p:nvSpPr>
        <p:spPr bwMode="auto">
          <a:xfrm>
            <a:off x="304800" y="228600"/>
            <a:ext cx="52752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b="1"/>
              <a:t>Cambios morfológicos asociados a shock:</a:t>
            </a:r>
            <a:endParaRPr lang="es-ES" b="1"/>
          </a:p>
        </p:txBody>
      </p:sp>
      <p:grpSp>
        <p:nvGrpSpPr>
          <p:cNvPr id="23556" name="Group 11"/>
          <p:cNvGrpSpPr>
            <a:grpSpLocks/>
          </p:cNvGrpSpPr>
          <p:nvPr/>
        </p:nvGrpSpPr>
        <p:grpSpPr bwMode="auto">
          <a:xfrm>
            <a:off x="1524000" y="2606427"/>
            <a:ext cx="6096000" cy="3975100"/>
            <a:chOff x="912" y="1536"/>
            <a:chExt cx="3840" cy="2504"/>
          </a:xfrm>
          <a:effectLst/>
        </p:grpSpPr>
        <p:pic>
          <p:nvPicPr>
            <p:cNvPr id="67588" name="Picture 4" descr="C:\Mis documentos\Docencia\shock gastritis.jpg"/>
            <p:cNvPicPr>
              <a:picLocks noChangeAspect="1" noChangeArrowheads="1"/>
            </p:cNvPicPr>
            <p:nvPr/>
          </p:nvPicPr>
          <p:blipFill>
            <a:blip r:embed="rId4"/>
            <a:srcRect/>
            <a:stretch>
              <a:fillRect/>
            </a:stretch>
          </p:blipFill>
          <p:spPr bwMode="auto">
            <a:xfrm>
              <a:off x="912" y="1536"/>
              <a:ext cx="3840" cy="2504"/>
            </a:xfrm>
            <a:prstGeom prst="rect">
              <a:avLst/>
            </a:prstGeom>
            <a:noFill/>
            <a:ln w="28575">
              <a:solidFill>
                <a:srgbClr val="000000"/>
              </a:solidFill>
              <a:miter lim="800000"/>
              <a:headEnd/>
              <a:tailEnd/>
            </a:ln>
            <a:effectLst/>
          </p:spPr>
        </p:pic>
        <p:sp>
          <p:nvSpPr>
            <p:cNvPr id="23558" name="Line 5"/>
            <p:cNvSpPr>
              <a:spLocks noChangeShapeType="1"/>
            </p:cNvSpPr>
            <p:nvPr/>
          </p:nvSpPr>
          <p:spPr bwMode="auto">
            <a:xfrm>
              <a:off x="1850" y="2366"/>
              <a:ext cx="624" cy="0"/>
            </a:xfrm>
            <a:prstGeom prst="line">
              <a:avLst/>
            </a:prstGeom>
            <a:noFill/>
            <a:ln w="2857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s-ES"/>
            </a:p>
          </p:txBody>
        </p:sp>
        <p:sp>
          <p:nvSpPr>
            <p:cNvPr id="23559" name="Line 6"/>
            <p:cNvSpPr>
              <a:spLocks noChangeShapeType="1"/>
            </p:cNvSpPr>
            <p:nvPr/>
          </p:nvSpPr>
          <p:spPr bwMode="auto">
            <a:xfrm flipV="1">
              <a:off x="3898" y="2304"/>
              <a:ext cx="163" cy="4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sp>
          <p:nvSpPr>
            <p:cNvPr id="23560" name="Text Box 8"/>
            <p:cNvSpPr txBox="1">
              <a:spLocks noChangeArrowheads="1"/>
            </p:cNvSpPr>
            <p:nvPr/>
          </p:nvSpPr>
          <p:spPr bwMode="auto">
            <a:xfrm>
              <a:off x="1344" y="3024"/>
              <a:ext cx="627"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a:t>Duodeno</a:t>
              </a:r>
              <a:endParaRPr lang="es-ES" sz="1800" b="1"/>
            </a:p>
          </p:txBody>
        </p:sp>
        <p:sp>
          <p:nvSpPr>
            <p:cNvPr id="23561" name="Text Box 9"/>
            <p:cNvSpPr txBox="1">
              <a:spLocks noChangeArrowheads="1"/>
            </p:cNvSpPr>
            <p:nvPr/>
          </p:nvSpPr>
          <p:spPr bwMode="auto">
            <a:xfrm>
              <a:off x="3600" y="3696"/>
              <a:ext cx="92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a:t>Antro gástrico</a:t>
              </a:r>
              <a:endParaRPr lang="es-ES" sz="1800" b="1"/>
            </a:p>
          </p:txBody>
        </p:sp>
      </p:grpSp>
      <p:sp>
        <p:nvSpPr>
          <p:cNvPr id="10" name="Line 6">
            <a:extLst>
              <a:ext uri="{FF2B5EF4-FFF2-40B4-BE49-F238E27FC236}">
                <a16:creationId xmlns:a16="http://schemas.microsoft.com/office/drawing/2014/main" id="{3D79C5A6-178B-6844-AD75-4C90A753DF73}"/>
              </a:ext>
            </a:extLst>
          </p:cNvPr>
          <p:cNvSpPr>
            <a:spLocks noChangeShapeType="1"/>
          </p:cNvSpPr>
          <p:nvPr/>
        </p:nvSpPr>
        <p:spPr bwMode="auto">
          <a:xfrm flipV="1">
            <a:off x="5503584" y="5069863"/>
            <a:ext cx="179388" cy="13811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sp>
        <p:nvSpPr>
          <p:cNvPr id="11" name="Line 6">
            <a:extLst>
              <a:ext uri="{FF2B5EF4-FFF2-40B4-BE49-F238E27FC236}">
                <a16:creationId xmlns:a16="http://schemas.microsoft.com/office/drawing/2014/main" id="{5563FAF3-3682-B645-92FF-A095BC333442}"/>
              </a:ext>
            </a:extLst>
          </p:cNvPr>
          <p:cNvSpPr>
            <a:spLocks noChangeShapeType="1"/>
          </p:cNvSpPr>
          <p:nvPr/>
        </p:nvSpPr>
        <p:spPr bwMode="auto">
          <a:xfrm flipV="1">
            <a:off x="5061937" y="5881687"/>
            <a:ext cx="179388" cy="13811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sp>
        <p:nvSpPr>
          <p:cNvPr id="2" name="Marcador de pie de página 1">
            <a:extLst>
              <a:ext uri="{FF2B5EF4-FFF2-40B4-BE49-F238E27FC236}">
                <a16:creationId xmlns:a16="http://schemas.microsoft.com/office/drawing/2014/main" id="{68FA090F-AAB1-8646-9B02-FCB32756D62C}"/>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EF602506-C557-B847-AB72-6E99F89E0859}"/>
              </a:ext>
            </a:extLst>
          </p:cNvPr>
          <p:cNvSpPr>
            <a:spLocks noGrp="1"/>
          </p:cNvSpPr>
          <p:nvPr>
            <p:ph type="sldNum" sz="quarter" idx="12"/>
          </p:nvPr>
        </p:nvSpPr>
        <p:spPr/>
        <p:txBody>
          <a:bodyPr/>
          <a:lstStyle/>
          <a:p>
            <a:fld id="{7CD7A0A7-044C-F748-8731-AEED0E949FA7}" type="slidenum">
              <a:rPr lang="es-ES" smtClean="0"/>
              <a:pPr/>
              <a:t>33</a:t>
            </a:fld>
            <a:endParaRPr lang="es-ES"/>
          </a:p>
        </p:txBody>
      </p:sp>
    </p:spTree>
    <p:extLst>
      <p:ext uri="{BB962C8B-B14F-4D97-AF65-F5344CB8AC3E}">
        <p14:creationId xmlns:p14="http://schemas.microsoft.com/office/powerpoint/2010/main" val="27877433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898525" y="265113"/>
            <a:ext cx="52625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b="1" dirty="0"/>
              <a:t>Cambios morfológicos asociados al shock</a:t>
            </a:r>
            <a:endParaRPr lang="es-ES" b="1" dirty="0"/>
          </a:p>
        </p:txBody>
      </p:sp>
      <p:sp>
        <p:nvSpPr>
          <p:cNvPr id="24584" name="Line 11"/>
          <p:cNvSpPr>
            <a:spLocks noChangeShapeType="1"/>
          </p:cNvSpPr>
          <p:nvPr/>
        </p:nvSpPr>
        <p:spPr bwMode="auto">
          <a:xfrm>
            <a:off x="6172200" y="2928"/>
            <a:ext cx="9144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pic>
        <p:nvPicPr>
          <p:cNvPr id="3" name="Imagen 2"/>
          <p:cNvPicPr>
            <a:picLocks noChangeAspect="1"/>
          </p:cNvPicPr>
          <p:nvPr/>
        </p:nvPicPr>
        <p:blipFill>
          <a:blip r:embed="rId3"/>
          <a:stretch>
            <a:fillRect/>
          </a:stretch>
        </p:blipFill>
        <p:spPr>
          <a:xfrm>
            <a:off x="602651" y="5092225"/>
            <a:ext cx="2654149" cy="1293813"/>
          </a:xfrm>
          <a:prstGeom prst="rect">
            <a:avLst/>
          </a:prstGeom>
        </p:spPr>
      </p:pic>
      <p:pic>
        <p:nvPicPr>
          <p:cNvPr id="4" name="Imagen 3" descr="Imagen que contiene tabla, alfombra, blanco, camiseta&#10;&#10;Descripción generada automáticamente">
            <a:extLst>
              <a:ext uri="{FF2B5EF4-FFF2-40B4-BE49-F238E27FC236}">
                <a16:creationId xmlns:a16="http://schemas.microsoft.com/office/drawing/2014/main" id="{D00E1CDA-7ED3-7E40-BD76-A0F9DEDFA02E}"/>
              </a:ext>
            </a:extLst>
          </p:cNvPr>
          <p:cNvPicPr>
            <a:picLocks noChangeAspect="1"/>
          </p:cNvPicPr>
          <p:nvPr/>
        </p:nvPicPr>
        <p:blipFill>
          <a:blip r:embed="rId4"/>
          <a:stretch>
            <a:fillRect/>
          </a:stretch>
        </p:blipFill>
        <p:spPr>
          <a:xfrm>
            <a:off x="360900" y="1343206"/>
            <a:ext cx="3015049" cy="1819333"/>
          </a:xfrm>
          <a:prstGeom prst="rect">
            <a:avLst/>
          </a:prstGeom>
        </p:spPr>
      </p:pic>
      <p:sp>
        <p:nvSpPr>
          <p:cNvPr id="5" name="CuadroTexto 4">
            <a:extLst>
              <a:ext uri="{FF2B5EF4-FFF2-40B4-BE49-F238E27FC236}">
                <a16:creationId xmlns:a16="http://schemas.microsoft.com/office/drawing/2014/main" id="{857DC732-CBE6-4848-88C6-F874BECCCE94}"/>
              </a:ext>
            </a:extLst>
          </p:cNvPr>
          <p:cNvSpPr txBox="1"/>
          <p:nvPr/>
        </p:nvSpPr>
        <p:spPr>
          <a:xfrm>
            <a:off x="469557" y="1000897"/>
            <a:ext cx="1556836" cy="369332"/>
          </a:xfrm>
          <a:prstGeom prst="rect">
            <a:avLst/>
          </a:prstGeom>
          <a:noFill/>
        </p:spPr>
        <p:txBody>
          <a:bodyPr wrap="none" rtlCol="0">
            <a:spAutoFit/>
          </a:bodyPr>
          <a:lstStyle/>
          <a:p>
            <a:r>
              <a:rPr lang="es-CL" dirty="0"/>
              <a:t>SUPRARRENAL</a:t>
            </a:r>
          </a:p>
        </p:txBody>
      </p:sp>
      <p:pic>
        <p:nvPicPr>
          <p:cNvPr id="7" name="Imagen 6" descr="Imagen que contiene tabla, plato, azul, gente&#10;&#10;Descripción generada automáticamente">
            <a:extLst>
              <a:ext uri="{FF2B5EF4-FFF2-40B4-BE49-F238E27FC236}">
                <a16:creationId xmlns:a16="http://schemas.microsoft.com/office/drawing/2014/main" id="{F05DA74A-686D-AA4A-BC66-D14865C09910}"/>
              </a:ext>
            </a:extLst>
          </p:cNvPr>
          <p:cNvPicPr>
            <a:picLocks noChangeAspect="1"/>
          </p:cNvPicPr>
          <p:nvPr/>
        </p:nvPicPr>
        <p:blipFill>
          <a:blip r:embed="rId5"/>
          <a:stretch>
            <a:fillRect/>
          </a:stretch>
        </p:blipFill>
        <p:spPr>
          <a:xfrm>
            <a:off x="488887" y="3429000"/>
            <a:ext cx="2767913" cy="1760435"/>
          </a:xfrm>
          <a:prstGeom prst="rect">
            <a:avLst/>
          </a:prstGeom>
        </p:spPr>
      </p:pic>
      <p:sp>
        <p:nvSpPr>
          <p:cNvPr id="8" name="CuadroTexto 7">
            <a:extLst>
              <a:ext uri="{FF2B5EF4-FFF2-40B4-BE49-F238E27FC236}">
                <a16:creationId xmlns:a16="http://schemas.microsoft.com/office/drawing/2014/main" id="{62FBB715-7BC2-2842-9379-CC84659E568D}"/>
              </a:ext>
            </a:extLst>
          </p:cNvPr>
          <p:cNvSpPr txBox="1"/>
          <p:nvPr/>
        </p:nvSpPr>
        <p:spPr>
          <a:xfrm>
            <a:off x="6610865" y="1260389"/>
            <a:ext cx="1165447" cy="369332"/>
          </a:xfrm>
          <a:prstGeom prst="rect">
            <a:avLst/>
          </a:prstGeom>
          <a:noFill/>
        </p:spPr>
        <p:txBody>
          <a:bodyPr wrap="none" rtlCol="0">
            <a:spAutoFit/>
          </a:bodyPr>
          <a:lstStyle/>
          <a:p>
            <a:r>
              <a:rPr lang="es-CL" dirty="0"/>
              <a:t>PANCREAS</a:t>
            </a:r>
          </a:p>
        </p:txBody>
      </p:sp>
      <p:sp>
        <p:nvSpPr>
          <p:cNvPr id="9" name="CuadroTexto 8">
            <a:extLst>
              <a:ext uri="{FF2B5EF4-FFF2-40B4-BE49-F238E27FC236}">
                <a16:creationId xmlns:a16="http://schemas.microsoft.com/office/drawing/2014/main" id="{6741D3E0-BF2A-634B-ADF9-6E7E77497357}"/>
              </a:ext>
            </a:extLst>
          </p:cNvPr>
          <p:cNvSpPr txBox="1"/>
          <p:nvPr/>
        </p:nvSpPr>
        <p:spPr>
          <a:xfrm>
            <a:off x="0" y="6392774"/>
            <a:ext cx="5009870" cy="369332"/>
          </a:xfrm>
          <a:prstGeom prst="rect">
            <a:avLst/>
          </a:prstGeom>
          <a:noFill/>
        </p:spPr>
        <p:txBody>
          <a:bodyPr wrap="square" rtlCol="0">
            <a:spAutoFit/>
          </a:bodyPr>
          <a:lstStyle/>
          <a:p>
            <a:r>
              <a:rPr lang="es-CL" dirty="0"/>
              <a:t>HEMORRAGIA MEDULAR Y PERIMEDULAR</a:t>
            </a:r>
          </a:p>
        </p:txBody>
      </p:sp>
      <p:pic>
        <p:nvPicPr>
          <p:cNvPr id="11" name="Imagen 10" descr="Imagen que contiene texto, alfombra&#10;&#10;Descripción generada automáticamente">
            <a:extLst>
              <a:ext uri="{FF2B5EF4-FFF2-40B4-BE49-F238E27FC236}">
                <a16:creationId xmlns:a16="http://schemas.microsoft.com/office/drawing/2014/main" id="{76077FF8-E718-684D-A8EF-AA5BC2005C5A}"/>
              </a:ext>
            </a:extLst>
          </p:cNvPr>
          <p:cNvPicPr>
            <a:picLocks noChangeAspect="1"/>
          </p:cNvPicPr>
          <p:nvPr/>
        </p:nvPicPr>
        <p:blipFill rotWithShape="1">
          <a:blip r:embed="rId6"/>
          <a:srcRect l="436" t="17235"/>
          <a:stretch/>
        </p:blipFill>
        <p:spPr>
          <a:xfrm>
            <a:off x="4836876" y="1979773"/>
            <a:ext cx="4033623" cy="2512171"/>
          </a:xfrm>
          <a:prstGeom prst="rect">
            <a:avLst/>
          </a:prstGeom>
        </p:spPr>
      </p:pic>
      <p:sp>
        <p:nvSpPr>
          <p:cNvPr id="12" name="CuadroTexto 11">
            <a:extLst>
              <a:ext uri="{FF2B5EF4-FFF2-40B4-BE49-F238E27FC236}">
                <a16:creationId xmlns:a16="http://schemas.microsoft.com/office/drawing/2014/main" id="{CCD7B366-CFDA-D64F-9460-D8958F00175E}"/>
              </a:ext>
            </a:extLst>
          </p:cNvPr>
          <p:cNvSpPr txBox="1"/>
          <p:nvPr/>
        </p:nvSpPr>
        <p:spPr>
          <a:xfrm>
            <a:off x="5967992" y="4564232"/>
            <a:ext cx="2237216" cy="369332"/>
          </a:xfrm>
          <a:prstGeom prst="rect">
            <a:avLst/>
          </a:prstGeom>
          <a:noFill/>
        </p:spPr>
        <p:txBody>
          <a:bodyPr wrap="none" rtlCol="0">
            <a:spAutoFit/>
          </a:bodyPr>
          <a:lstStyle/>
          <a:p>
            <a:r>
              <a:rPr lang="es-CL" dirty="0"/>
              <a:t>PANCREATITIS AGUDA</a:t>
            </a:r>
          </a:p>
        </p:txBody>
      </p:sp>
      <p:sp>
        <p:nvSpPr>
          <p:cNvPr id="2" name="CuadroTexto 1">
            <a:extLst>
              <a:ext uri="{FF2B5EF4-FFF2-40B4-BE49-F238E27FC236}">
                <a16:creationId xmlns:a16="http://schemas.microsoft.com/office/drawing/2014/main" id="{0E6CB567-596F-D645-9ED0-2A375DBAD725}"/>
              </a:ext>
            </a:extLst>
          </p:cNvPr>
          <p:cNvSpPr txBox="1"/>
          <p:nvPr/>
        </p:nvSpPr>
        <p:spPr>
          <a:xfrm>
            <a:off x="1501562" y="2109253"/>
            <a:ext cx="1366464" cy="461665"/>
          </a:xfrm>
          <a:prstGeom prst="rect">
            <a:avLst/>
          </a:prstGeom>
          <a:noFill/>
        </p:spPr>
        <p:txBody>
          <a:bodyPr wrap="none" rtlCol="0">
            <a:spAutoFit/>
          </a:bodyPr>
          <a:lstStyle/>
          <a:p>
            <a:r>
              <a:rPr lang="es-CL" sz="1200" dirty="0"/>
              <a:t>CORTEZA NORMAL</a:t>
            </a:r>
          </a:p>
          <a:p>
            <a:r>
              <a:rPr lang="es-CL" sz="1200" dirty="0"/>
              <a:t>LÍPIDOS CLAROS </a:t>
            </a:r>
          </a:p>
        </p:txBody>
      </p:sp>
      <p:sp>
        <p:nvSpPr>
          <p:cNvPr id="6" name="CuadroTexto 5">
            <a:extLst>
              <a:ext uri="{FF2B5EF4-FFF2-40B4-BE49-F238E27FC236}">
                <a16:creationId xmlns:a16="http://schemas.microsoft.com/office/drawing/2014/main" id="{13B8271F-E7B6-F247-9045-46B67EA5326A}"/>
              </a:ext>
            </a:extLst>
          </p:cNvPr>
          <p:cNvSpPr txBox="1"/>
          <p:nvPr/>
        </p:nvSpPr>
        <p:spPr>
          <a:xfrm>
            <a:off x="2851543" y="4000192"/>
            <a:ext cx="1356525" cy="369332"/>
          </a:xfrm>
          <a:prstGeom prst="rect">
            <a:avLst/>
          </a:prstGeom>
          <a:solidFill>
            <a:schemeClr val="accent1">
              <a:lumMod val="20000"/>
              <a:lumOff val="80000"/>
              <a:alpha val="56000"/>
            </a:schemeClr>
          </a:solidFill>
        </p:spPr>
        <p:txBody>
          <a:bodyPr wrap="none" rtlCol="0">
            <a:spAutoFit/>
          </a:bodyPr>
          <a:lstStyle/>
          <a:p>
            <a:r>
              <a:rPr lang="es-CL" dirty="0"/>
              <a:t>hemorragias</a:t>
            </a:r>
          </a:p>
        </p:txBody>
      </p:sp>
      <p:sp>
        <p:nvSpPr>
          <p:cNvPr id="10" name="CuadroTexto 9">
            <a:extLst>
              <a:ext uri="{FF2B5EF4-FFF2-40B4-BE49-F238E27FC236}">
                <a16:creationId xmlns:a16="http://schemas.microsoft.com/office/drawing/2014/main" id="{F82750BF-E447-0A4A-A575-880CC66B2376}"/>
              </a:ext>
            </a:extLst>
          </p:cNvPr>
          <p:cNvSpPr txBox="1"/>
          <p:nvPr/>
        </p:nvSpPr>
        <p:spPr>
          <a:xfrm>
            <a:off x="0" y="3321137"/>
            <a:ext cx="1500551" cy="523220"/>
          </a:xfrm>
          <a:prstGeom prst="rect">
            <a:avLst/>
          </a:prstGeom>
          <a:solidFill>
            <a:schemeClr val="accent1">
              <a:lumMod val="20000"/>
              <a:lumOff val="80000"/>
              <a:alpha val="61000"/>
            </a:schemeClr>
          </a:solidFill>
        </p:spPr>
        <p:txBody>
          <a:bodyPr wrap="square" rtlCol="0">
            <a:spAutoFit/>
          </a:bodyPr>
          <a:lstStyle/>
          <a:p>
            <a:r>
              <a:rPr lang="es-CL" sz="1400" dirty="0"/>
              <a:t>Disminución de lípidos corticales</a:t>
            </a:r>
          </a:p>
        </p:txBody>
      </p:sp>
      <p:sp>
        <p:nvSpPr>
          <p:cNvPr id="13" name="Marcador de pie de página 12">
            <a:extLst>
              <a:ext uri="{FF2B5EF4-FFF2-40B4-BE49-F238E27FC236}">
                <a16:creationId xmlns:a16="http://schemas.microsoft.com/office/drawing/2014/main" id="{65E7D357-A02A-B64F-9FAC-887004958927}"/>
              </a:ext>
            </a:extLst>
          </p:cNvPr>
          <p:cNvSpPr>
            <a:spLocks noGrp="1"/>
          </p:cNvSpPr>
          <p:nvPr>
            <p:ph type="ftr" sz="quarter" idx="11"/>
          </p:nvPr>
        </p:nvSpPr>
        <p:spPr/>
        <p:txBody>
          <a:bodyPr/>
          <a:lstStyle/>
          <a:p>
            <a:r>
              <a:rPr lang="es-ES"/>
              <a:t>YCS 2020</a:t>
            </a:r>
          </a:p>
        </p:txBody>
      </p:sp>
      <p:sp>
        <p:nvSpPr>
          <p:cNvPr id="14" name="Marcador de número de diapositiva 13">
            <a:extLst>
              <a:ext uri="{FF2B5EF4-FFF2-40B4-BE49-F238E27FC236}">
                <a16:creationId xmlns:a16="http://schemas.microsoft.com/office/drawing/2014/main" id="{48DD6F3F-DCC8-3B48-A78E-9FC0E787AF8A}"/>
              </a:ext>
            </a:extLst>
          </p:cNvPr>
          <p:cNvSpPr>
            <a:spLocks noGrp="1"/>
          </p:cNvSpPr>
          <p:nvPr>
            <p:ph type="sldNum" sz="quarter" idx="12"/>
          </p:nvPr>
        </p:nvSpPr>
        <p:spPr/>
        <p:txBody>
          <a:bodyPr/>
          <a:lstStyle/>
          <a:p>
            <a:fld id="{7CD7A0A7-044C-F748-8731-AEED0E949FA7}" type="slidenum">
              <a:rPr lang="es-ES" smtClean="0"/>
              <a:pPr/>
              <a:t>34</a:t>
            </a:fld>
            <a:endParaRPr lang="es-ES"/>
          </a:p>
        </p:txBody>
      </p:sp>
    </p:spTree>
    <p:extLst>
      <p:ext uri="{BB962C8B-B14F-4D97-AF65-F5344CB8AC3E}">
        <p14:creationId xmlns:p14="http://schemas.microsoft.com/office/powerpoint/2010/main" val="12892251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28650" y="963877"/>
            <a:ext cx="2620771" cy="4930246"/>
          </a:xfrm>
        </p:spPr>
        <p:txBody>
          <a:bodyPr>
            <a:normAutofit/>
          </a:bodyPr>
          <a:lstStyle/>
          <a:p>
            <a:pPr algn="r"/>
            <a:r>
              <a:rPr lang="es-ES" sz="3400">
                <a:solidFill>
                  <a:schemeClr val="accent1"/>
                </a:solidFill>
              </a:rPr>
              <a:t>HEMOSTASIA VS TROMBOSIS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3732023" y="963877"/>
            <a:ext cx="4783327" cy="4930246"/>
          </a:xfrm>
        </p:spPr>
        <p:txBody>
          <a:bodyPr anchor="ctr">
            <a:normAutofit/>
          </a:bodyPr>
          <a:lstStyle/>
          <a:p>
            <a:pPr marL="0" indent="0">
              <a:lnSpc>
                <a:spcPct val="90000"/>
              </a:lnSpc>
              <a:buNone/>
            </a:pPr>
            <a:r>
              <a:rPr lang="es-ES" sz="1900"/>
              <a:t>HEMOSTASIA</a:t>
            </a:r>
          </a:p>
          <a:p>
            <a:pPr marL="0" indent="0">
              <a:lnSpc>
                <a:spcPct val="90000"/>
              </a:lnSpc>
              <a:buNone/>
            </a:pPr>
            <a:r>
              <a:rPr lang="es-ES" sz="1900"/>
              <a:t>Coagulación fisiológica de la sangre para evitar el sangrado. Ocurre en seres vivos. Repara rápidamente un vaso dañado.</a:t>
            </a:r>
          </a:p>
          <a:p>
            <a:pPr marL="0" indent="0">
              <a:lnSpc>
                <a:spcPct val="90000"/>
              </a:lnSpc>
              <a:buNone/>
            </a:pPr>
            <a:r>
              <a:rPr lang="es-ES" sz="1900"/>
              <a:t>TROMBOSIS</a:t>
            </a:r>
          </a:p>
          <a:p>
            <a:pPr marL="0" indent="0">
              <a:lnSpc>
                <a:spcPct val="90000"/>
              </a:lnSpc>
              <a:buNone/>
            </a:pPr>
            <a:r>
              <a:rPr lang="es-ES" sz="1900"/>
              <a:t>Coagulación patológica de la sangre cuyo resultado es la formación de una masa sólida de productos de la coagulación en el corazón o en los vasos. </a:t>
            </a:r>
          </a:p>
          <a:p>
            <a:pPr marL="800100" lvl="2" indent="0">
              <a:lnSpc>
                <a:spcPct val="90000"/>
              </a:lnSpc>
              <a:buNone/>
            </a:pPr>
            <a:endParaRPr lang="es-ES" sz="1900"/>
          </a:p>
          <a:p>
            <a:pPr marL="800100" lvl="2" indent="0">
              <a:lnSpc>
                <a:spcPct val="90000"/>
              </a:lnSpc>
              <a:buNone/>
            </a:pPr>
            <a:endParaRPr lang="es-ES" sz="1900"/>
          </a:p>
          <a:p>
            <a:pPr marL="800100" lvl="2" indent="0">
              <a:lnSpc>
                <a:spcPct val="90000"/>
              </a:lnSpc>
              <a:buNone/>
            </a:pPr>
            <a:r>
              <a:rPr lang="es-ES" sz="1900"/>
              <a:t>Ambos involucran 3 elementos : </a:t>
            </a:r>
          </a:p>
          <a:p>
            <a:pPr lvl="2">
              <a:lnSpc>
                <a:spcPct val="90000"/>
              </a:lnSpc>
            </a:pPr>
            <a:r>
              <a:rPr lang="es-ES" sz="1900"/>
              <a:t>	VASO (ENDOTELIO) DAÑADO</a:t>
            </a:r>
          </a:p>
          <a:p>
            <a:pPr lvl="2">
              <a:lnSpc>
                <a:spcPct val="90000"/>
              </a:lnSpc>
            </a:pPr>
            <a:r>
              <a:rPr lang="es-ES" sz="1900"/>
              <a:t>	PLAQUETAS</a:t>
            </a:r>
          </a:p>
          <a:p>
            <a:pPr lvl="2">
              <a:lnSpc>
                <a:spcPct val="90000"/>
              </a:lnSpc>
            </a:pPr>
            <a:r>
              <a:rPr lang="es-ES" sz="1900"/>
              <a:t>	CASCADA DE LA COAGULACIÓN</a:t>
            </a:r>
          </a:p>
          <a:p>
            <a:pPr marL="800100" lvl="2" indent="0">
              <a:lnSpc>
                <a:spcPct val="90000"/>
              </a:lnSpc>
              <a:buNone/>
            </a:pPr>
            <a:endParaRPr lang="es-ES" sz="1900"/>
          </a:p>
          <a:p>
            <a:pPr marL="0" indent="0">
              <a:lnSpc>
                <a:spcPct val="90000"/>
              </a:lnSpc>
              <a:buNone/>
            </a:pPr>
            <a:endParaRPr lang="es-ES" sz="1900"/>
          </a:p>
        </p:txBody>
      </p:sp>
      <p:sp>
        <p:nvSpPr>
          <p:cNvPr id="4" name="Marcador de pie de página 3">
            <a:extLst>
              <a:ext uri="{FF2B5EF4-FFF2-40B4-BE49-F238E27FC236}">
                <a16:creationId xmlns:a16="http://schemas.microsoft.com/office/drawing/2014/main" id="{186B0271-AB9E-AA4C-8FE0-73FD8CA45842}"/>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s-ES" sz="900">
                <a:solidFill>
                  <a:schemeClr val="tx1">
                    <a:alpha val="80000"/>
                  </a:schemeClr>
                </a:solidFill>
              </a:rPr>
              <a:t>YCS 2020</a:t>
            </a:r>
          </a:p>
        </p:txBody>
      </p:sp>
      <p:sp>
        <p:nvSpPr>
          <p:cNvPr id="5" name="Marcador de número de diapositiva 4">
            <a:extLst>
              <a:ext uri="{FF2B5EF4-FFF2-40B4-BE49-F238E27FC236}">
                <a16:creationId xmlns:a16="http://schemas.microsoft.com/office/drawing/2014/main" id="{AFE64BF6-E1B2-ED46-9ABF-571FDFBF0E40}"/>
              </a:ext>
            </a:extLst>
          </p:cNvPr>
          <p:cNvSpPr>
            <a:spLocks noGrp="1"/>
          </p:cNvSpPr>
          <p:nvPr>
            <p:ph type="sldNum" sz="quarter" idx="12"/>
          </p:nvPr>
        </p:nvSpPr>
        <p:spPr>
          <a:xfrm>
            <a:off x="7928637" y="6033479"/>
            <a:ext cx="586712" cy="365125"/>
          </a:xfrm>
        </p:spPr>
        <p:txBody>
          <a:bodyPr>
            <a:normAutofit/>
          </a:bodyPr>
          <a:lstStyle/>
          <a:p>
            <a:pPr>
              <a:spcAft>
                <a:spcPts val="600"/>
              </a:spcAft>
            </a:pPr>
            <a:fld id="{7CD7A0A7-044C-F748-8731-AEED0E949FA7}" type="slidenum">
              <a:rPr lang="es-ES" sz="900">
                <a:solidFill>
                  <a:schemeClr val="tx1">
                    <a:alpha val="80000"/>
                  </a:schemeClr>
                </a:solidFill>
              </a:rPr>
              <a:pPr>
                <a:spcAft>
                  <a:spcPts val="600"/>
                </a:spcAft>
              </a:pPr>
              <a:t>35</a:t>
            </a:fld>
            <a:endParaRPr lang="es-ES" sz="900">
              <a:solidFill>
                <a:schemeClr val="tx1">
                  <a:alpha val="80000"/>
                </a:schemeClr>
              </a:solidFill>
            </a:endParaRPr>
          </a:p>
        </p:txBody>
      </p:sp>
    </p:spTree>
    <p:extLst>
      <p:ext uri="{BB962C8B-B14F-4D97-AF65-F5344CB8AC3E}">
        <p14:creationId xmlns:p14="http://schemas.microsoft.com/office/powerpoint/2010/main" val="142485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8" name="Picture 4" descr="C:\Mis documentos\Docencia\trombo carotíd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719" y="2476500"/>
            <a:ext cx="3286125" cy="3733800"/>
          </a:xfrm>
          <a:prstGeom prst="rect">
            <a:avLst/>
          </a:prstGeom>
          <a:noFill/>
          <a:ln w="28575">
            <a:noFill/>
            <a:miter lim="800000"/>
            <a:headEnd/>
            <a:tailEnd/>
          </a:ln>
          <a:effectLst>
            <a:outerShdw dist="107763" dir="2700000" algn="ctr" rotWithShape="0">
              <a:srgbClr val="808080"/>
            </a:outerShdw>
          </a:effectLst>
          <a:extLst>
            <a:ext uri="{909E8E84-426E-40dd-AFC4-6F175D3DCCD1}">
              <a14:hiddenFill xmlns:a14="http://schemas.microsoft.com/office/drawing/2010/main" xmlns="">
                <a:solidFill>
                  <a:srgbClr val="FFFFFF"/>
                </a:solidFill>
              </a14:hiddenFill>
            </a:ext>
          </a:extLst>
        </p:spPr>
      </p:pic>
      <p:sp>
        <p:nvSpPr>
          <p:cNvPr id="62469" name="Line 5"/>
          <p:cNvSpPr>
            <a:spLocks noChangeShapeType="1"/>
          </p:cNvSpPr>
          <p:nvPr/>
        </p:nvSpPr>
        <p:spPr bwMode="auto">
          <a:xfrm>
            <a:off x="7641519" y="2057400"/>
            <a:ext cx="304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sp>
        <p:nvSpPr>
          <p:cNvPr id="62470" name="Text Box 6"/>
          <p:cNvSpPr txBox="1">
            <a:spLocks noChangeArrowheads="1"/>
          </p:cNvSpPr>
          <p:nvPr/>
        </p:nvSpPr>
        <p:spPr bwMode="auto">
          <a:xfrm>
            <a:off x="5431719" y="5246511"/>
            <a:ext cx="2082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solidFill>
                  <a:schemeClr val="bg1"/>
                </a:solidFill>
              </a:rPr>
              <a:t>Trombosis carotídea </a:t>
            </a:r>
          </a:p>
          <a:p>
            <a:r>
              <a:rPr lang="es-MX" sz="1800" b="1" dirty="0">
                <a:solidFill>
                  <a:schemeClr val="bg1"/>
                </a:solidFill>
              </a:rPr>
              <a:t>post cirugía</a:t>
            </a:r>
            <a:endParaRPr lang="es-ES" sz="1800" b="1" dirty="0">
              <a:solidFill>
                <a:schemeClr val="bg1"/>
              </a:solidFill>
            </a:endParaRPr>
          </a:p>
        </p:txBody>
      </p:sp>
      <p:sp>
        <p:nvSpPr>
          <p:cNvPr id="2" name="Título 1"/>
          <p:cNvSpPr>
            <a:spLocks noGrp="1"/>
          </p:cNvSpPr>
          <p:nvPr>
            <p:ph type="title"/>
          </p:nvPr>
        </p:nvSpPr>
        <p:spPr/>
        <p:txBody>
          <a:bodyPr>
            <a:normAutofit fontScale="90000"/>
          </a:bodyPr>
          <a:lstStyle/>
          <a:p>
            <a:r>
              <a:rPr lang="es-ES" dirty="0"/>
              <a:t>FACTORES PREDISPONENTES PARA TROMBOSIS</a:t>
            </a:r>
          </a:p>
        </p:txBody>
      </p:sp>
      <p:sp>
        <p:nvSpPr>
          <p:cNvPr id="3" name="Marcador de texto 2"/>
          <p:cNvSpPr>
            <a:spLocks noGrp="1"/>
          </p:cNvSpPr>
          <p:nvPr>
            <p:ph type="body" idx="1"/>
          </p:nvPr>
        </p:nvSpPr>
        <p:spPr/>
        <p:txBody>
          <a:bodyPr/>
          <a:lstStyle/>
          <a:p>
            <a:endParaRPr lang="es-ES"/>
          </a:p>
        </p:txBody>
      </p:sp>
      <p:sp>
        <p:nvSpPr>
          <p:cNvPr id="4" name="Marcador de contenido 3"/>
          <p:cNvSpPr>
            <a:spLocks noGrp="1"/>
          </p:cNvSpPr>
          <p:nvPr>
            <p:ph sz="half" idx="2"/>
          </p:nvPr>
        </p:nvSpPr>
        <p:spPr>
          <a:xfrm>
            <a:off x="457200" y="2174875"/>
            <a:ext cx="5029200" cy="3951288"/>
          </a:xfrm>
        </p:spPr>
        <p:txBody>
          <a:bodyPr>
            <a:normAutofit fontScale="92500" lnSpcReduction="20000"/>
          </a:bodyPr>
          <a:lstStyle/>
          <a:p>
            <a:r>
              <a:rPr lang="es-ES" dirty="0"/>
              <a:t>INJURIA ENDOTELIAL</a:t>
            </a:r>
          </a:p>
          <a:p>
            <a:pPr lvl="1"/>
            <a:r>
              <a:rPr lang="es-ES" dirty="0"/>
              <a:t>IAM</a:t>
            </a:r>
          </a:p>
          <a:p>
            <a:pPr lvl="1"/>
            <a:r>
              <a:rPr lang="es-ES" dirty="0"/>
              <a:t>VASCULITIS (DAÑO AUTOINMUNE)</a:t>
            </a:r>
          </a:p>
          <a:p>
            <a:pPr lvl="1"/>
            <a:r>
              <a:rPr lang="es-ES" dirty="0"/>
              <a:t>CIRUGÍA, TRAUMATISMO</a:t>
            </a:r>
          </a:p>
          <a:p>
            <a:pPr lvl="1"/>
            <a:r>
              <a:rPr lang="es-ES" dirty="0"/>
              <a:t>ATEROMA</a:t>
            </a:r>
          </a:p>
          <a:p>
            <a:pPr lvl="1"/>
            <a:endParaRPr lang="es-ES" dirty="0"/>
          </a:p>
          <a:p>
            <a:r>
              <a:rPr lang="es-ES" dirty="0"/>
              <a:t>ALTERACIÓN DEL FLUJO LAMINAR NORMAL</a:t>
            </a:r>
          </a:p>
          <a:p>
            <a:pPr lvl="1"/>
            <a:r>
              <a:rPr lang="es-ES" dirty="0"/>
              <a:t>TURBULENCIA (HTA)</a:t>
            </a:r>
          </a:p>
          <a:p>
            <a:pPr lvl="1"/>
            <a:r>
              <a:rPr lang="es-ES" dirty="0"/>
              <a:t>ESTASIS (VÁRICES)</a:t>
            </a:r>
          </a:p>
          <a:p>
            <a:pPr lvl="1"/>
            <a:endParaRPr lang="es-ES" dirty="0"/>
          </a:p>
          <a:p>
            <a:r>
              <a:rPr lang="es-ES" dirty="0"/>
              <a:t>HIPERCOAGULABILIDAD </a:t>
            </a:r>
          </a:p>
          <a:p>
            <a:pPr lvl="1"/>
            <a:endParaRPr lang="es-ES" dirty="0"/>
          </a:p>
        </p:txBody>
      </p:sp>
      <p:sp>
        <p:nvSpPr>
          <p:cNvPr id="5" name="CuadroTexto 4">
            <a:extLst>
              <a:ext uri="{FF2B5EF4-FFF2-40B4-BE49-F238E27FC236}">
                <a16:creationId xmlns:a16="http://schemas.microsoft.com/office/drawing/2014/main" id="{35F14EA3-E7AD-1743-A4FB-264391830F4E}"/>
              </a:ext>
            </a:extLst>
          </p:cNvPr>
          <p:cNvSpPr txBox="1"/>
          <p:nvPr/>
        </p:nvSpPr>
        <p:spPr>
          <a:xfrm>
            <a:off x="914400" y="6326659"/>
            <a:ext cx="2009524" cy="369332"/>
          </a:xfrm>
          <a:prstGeom prst="rect">
            <a:avLst/>
          </a:prstGeom>
          <a:noFill/>
        </p:spPr>
        <p:txBody>
          <a:bodyPr wrap="none" rtlCol="0">
            <a:spAutoFit/>
          </a:bodyPr>
          <a:lstStyle/>
          <a:p>
            <a:r>
              <a:rPr lang="es-CL" dirty="0"/>
              <a:t>(Tríada de Virchow)</a:t>
            </a:r>
          </a:p>
        </p:txBody>
      </p:sp>
      <p:sp>
        <p:nvSpPr>
          <p:cNvPr id="6" name="Marcador de pie de página 5">
            <a:extLst>
              <a:ext uri="{FF2B5EF4-FFF2-40B4-BE49-F238E27FC236}">
                <a16:creationId xmlns:a16="http://schemas.microsoft.com/office/drawing/2014/main" id="{58DD0774-DC48-C34E-A200-9990D8BCDCF0}"/>
              </a:ext>
            </a:extLst>
          </p:cNvPr>
          <p:cNvSpPr>
            <a:spLocks noGrp="1"/>
          </p:cNvSpPr>
          <p:nvPr>
            <p:ph type="ftr" sz="quarter" idx="11"/>
          </p:nvPr>
        </p:nvSpPr>
        <p:spPr/>
        <p:txBody>
          <a:bodyPr/>
          <a:lstStyle/>
          <a:p>
            <a:r>
              <a:rPr lang="es-ES"/>
              <a:t>YCS 2020</a:t>
            </a:r>
          </a:p>
        </p:txBody>
      </p:sp>
      <p:sp>
        <p:nvSpPr>
          <p:cNvPr id="7" name="Marcador de número de diapositiva 6">
            <a:extLst>
              <a:ext uri="{FF2B5EF4-FFF2-40B4-BE49-F238E27FC236}">
                <a16:creationId xmlns:a16="http://schemas.microsoft.com/office/drawing/2014/main" id="{B87B8F2B-618F-A843-A3FD-F41000C006FC}"/>
              </a:ext>
            </a:extLst>
          </p:cNvPr>
          <p:cNvSpPr>
            <a:spLocks noGrp="1"/>
          </p:cNvSpPr>
          <p:nvPr>
            <p:ph type="sldNum" sz="quarter" idx="12"/>
          </p:nvPr>
        </p:nvSpPr>
        <p:spPr/>
        <p:txBody>
          <a:bodyPr/>
          <a:lstStyle/>
          <a:p>
            <a:fld id="{7CD7A0A7-044C-F748-8731-AEED0E949FA7}" type="slidenum">
              <a:rPr lang="es-ES" smtClean="0"/>
              <a:pPr/>
              <a:t>36</a:t>
            </a:fld>
            <a:endParaRPr lang="es-ES"/>
          </a:p>
        </p:txBody>
      </p:sp>
    </p:spTree>
    <p:extLst>
      <p:ext uri="{BB962C8B-B14F-4D97-AF65-F5344CB8AC3E}">
        <p14:creationId xmlns:p14="http://schemas.microsoft.com/office/powerpoint/2010/main" val="238498664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p:cNvSpPr>
          <p:nvPr/>
        </p:nvSpPr>
        <p:spPr bwMode="auto">
          <a:xfrm>
            <a:off x="1447800" y="622643"/>
            <a:ext cx="7467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buClr>
                <a:schemeClr val="bg2"/>
              </a:buClr>
              <a:buSzPct val="75000"/>
              <a:buFont typeface="Monotype Sorts" charset="0"/>
              <a:buChar char="n"/>
            </a:pPr>
            <a:r>
              <a:rPr lang="es-ES_tradnl" sz="2000" dirty="0"/>
              <a:t>Tipos de trombos:</a:t>
            </a:r>
          </a:p>
          <a:p>
            <a:pPr lvl="1">
              <a:spcBef>
                <a:spcPct val="50000"/>
              </a:spcBef>
              <a:buClr>
                <a:schemeClr val="bg2"/>
              </a:buClr>
              <a:buSzPct val="75000"/>
              <a:buFontTx/>
              <a:buChar char="–"/>
            </a:pPr>
            <a:r>
              <a:rPr lang="es-ES_tradnl" sz="2000" dirty="0"/>
              <a:t>Murales: cámaras cardíacas, lumen aórtico e ilíaco</a:t>
            </a:r>
          </a:p>
          <a:p>
            <a:pPr lvl="1">
              <a:spcBef>
                <a:spcPct val="50000"/>
              </a:spcBef>
              <a:buClr>
                <a:schemeClr val="bg2"/>
              </a:buClr>
              <a:buSzPct val="75000"/>
              <a:buFontTx/>
              <a:buChar char="–"/>
            </a:pPr>
            <a:r>
              <a:rPr lang="es-ES_tradnl" sz="2000" dirty="0"/>
              <a:t>Oclusivos: coronarias, cerebrales y femorales</a:t>
            </a:r>
          </a:p>
        </p:txBody>
      </p:sp>
      <p:grpSp>
        <p:nvGrpSpPr>
          <p:cNvPr id="66562" name="Group 9"/>
          <p:cNvGrpSpPr>
            <a:grpSpLocks/>
          </p:cNvGrpSpPr>
          <p:nvPr/>
        </p:nvGrpSpPr>
        <p:grpSpPr bwMode="auto">
          <a:xfrm>
            <a:off x="441831" y="1963524"/>
            <a:ext cx="3376407" cy="2960560"/>
            <a:chOff x="288" y="1824"/>
            <a:chExt cx="2208" cy="1975"/>
          </a:xfrm>
          <a:effectLst/>
        </p:grpSpPr>
        <p:pic>
          <p:nvPicPr>
            <p:cNvPr id="66567" name="Picture 3" descr="C:\Mis documentos\Docencia\trombo miocardi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824"/>
              <a:ext cx="2208" cy="1975"/>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66568" name="Text Box 6"/>
            <p:cNvSpPr txBox="1">
              <a:spLocks noChangeArrowheads="1"/>
            </p:cNvSpPr>
            <p:nvPr/>
          </p:nvSpPr>
          <p:spPr bwMode="auto">
            <a:xfrm>
              <a:off x="384" y="3504"/>
              <a:ext cx="206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solidFill>
                    <a:schemeClr val="bg1"/>
                  </a:solidFill>
                </a:rPr>
                <a:t>Trombo mural ventrículo izquierdo</a:t>
              </a:r>
              <a:endParaRPr lang="es-ES" sz="1800" b="1" dirty="0">
                <a:solidFill>
                  <a:schemeClr val="bg1"/>
                </a:solidFill>
              </a:endParaRPr>
            </a:p>
          </p:txBody>
        </p:sp>
        <p:sp>
          <p:nvSpPr>
            <p:cNvPr id="66569" name="Line 7"/>
            <p:cNvSpPr>
              <a:spLocks noChangeShapeType="1"/>
            </p:cNvSpPr>
            <p:nvPr/>
          </p:nvSpPr>
          <p:spPr bwMode="auto">
            <a:xfrm flipV="1">
              <a:off x="864" y="3168"/>
              <a:ext cx="384" cy="192"/>
            </a:xfrm>
            <a:prstGeom prst="line">
              <a:avLst/>
            </a:prstGeom>
            <a:noFill/>
            <a:ln w="28575">
              <a:no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grpSp>
      <p:grpSp>
        <p:nvGrpSpPr>
          <p:cNvPr id="66563" name="Group 10"/>
          <p:cNvGrpSpPr>
            <a:grpSpLocks/>
          </p:cNvGrpSpPr>
          <p:nvPr/>
        </p:nvGrpSpPr>
        <p:grpSpPr bwMode="auto">
          <a:xfrm>
            <a:off x="4343400" y="2895600"/>
            <a:ext cx="4495800" cy="3124200"/>
            <a:chOff x="2736" y="1824"/>
            <a:chExt cx="2832" cy="1968"/>
          </a:xfrm>
          <a:effectLst/>
        </p:grpSpPr>
        <p:pic>
          <p:nvPicPr>
            <p:cNvPr id="66565" name="Picture 4" descr="C:\Mis documentos\Docencia\trombo coronaria seccion trans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1824"/>
              <a:ext cx="2832" cy="1968"/>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66566" name="Text Box 8"/>
            <p:cNvSpPr txBox="1">
              <a:spLocks noChangeArrowheads="1"/>
            </p:cNvSpPr>
            <p:nvPr/>
          </p:nvSpPr>
          <p:spPr bwMode="auto">
            <a:xfrm>
              <a:off x="3072" y="3488"/>
              <a:ext cx="202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2000" b="1">
                  <a:solidFill>
                    <a:schemeClr val="bg1"/>
                  </a:solidFill>
                </a:rPr>
                <a:t>Trombo oclusivo  en coronaria</a:t>
              </a:r>
              <a:endParaRPr lang="es-ES" sz="2000" b="1">
                <a:solidFill>
                  <a:schemeClr val="bg1"/>
                </a:solidFill>
              </a:endParaRPr>
            </a:p>
          </p:txBody>
        </p:sp>
      </p:grpSp>
      <p:sp>
        <p:nvSpPr>
          <p:cNvPr id="66564" name="Text Box 11"/>
          <p:cNvSpPr txBox="1">
            <a:spLocks noChangeArrowheads="1"/>
          </p:cNvSpPr>
          <p:nvPr/>
        </p:nvSpPr>
        <p:spPr bwMode="auto">
          <a:xfrm>
            <a:off x="228600" y="228600"/>
            <a:ext cx="29495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spcBef>
                <a:spcPct val="50000"/>
              </a:spcBef>
            </a:pPr>
            <a:r>
              <a:rPr lang="es-MX" sz="2000" b="1"/>
              <a:t>Trombosis</a:t>
            </a:r>
            <a:endParaRPr lang="es-ES" sz="2000" b="1"/>
          </a:p>
        </p:txBody>
      </p:sp>
      <p:sp>
        <p:nvSpPr>
          <p:cNvPr id="2" name="Marcador de pie de página 1">
            <a:extLst>
              <a:ext uri="{FF2B5EF4-FFF2-40B4-BE49-F238E27FC236}">
                <a16:creationId xmlns:a16="http://schemas.microsoft.com/office/drawing/2014/main" id="{815603D8-B7E5-2947-8309-2245B7616248}"/>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0591975C-2AA2-094B-AEC7-432A84BECFA2}"/>
              </a:ext>
            </a:extLst>
          </p:cNvPr>
          <p:cNvSpPr>
            <a:spLocks noGrp="1"/>
          </p:cNvSpPr>
          <p:nvPr>
            <p:ph type="sldNum" sz="quarter" idx="12"/>
          </p:nvPr>
        </p:nvSpPr>
        <p:spPr/>
        <p:txBody>
          <a:bodyPr/>
          <a:lstStyle/>
          <a:p>
            <a:fld id="{7CD7A0A7-044C-F748-8731-AEED0E949FA7}" type="slidenum">
              <a:rPr lang="es-ES" smtClean="0"/>
              <a:pPr/>
              <a:t>37</a:t>
            </a:fld>
            <a:endParaRPr lang="es-ES"/>
          </a:p>
        </p:txBody>
      </p:sp>
    </p:spTree>
    <p:extLst>
      <p:ext uri="{BB962C8B-B14F-4D97-AF65-F5344CB8AC3E}">
        <p14:creationId xmlns:p14="http://schemas.microsoft.com/office/powerpoint/2010/main" val="27271377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ChangeArrowheads="1"/>
          </p:cNvSpPr>
          <p:nvPr/>
        </p:nvSpPr>
        <p:spPr bwMode="auto">
          <a:xfrm>
            <a:off x="58208" y="1100182"/>
            <a:ext cx="4283428" cy="887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nSpc>
                <a:spcPct val="50000"/>
              </a:lnSpc>
              <a:spcBef>
                <a:spcPct val="50000"/>
              </a:spcBef>
              <a:buClr>
                <a:schemeClr val="bg2"/>
              </a:buClr>
              <a:buSzPct val="75000"/>
              <a:buFont typeface="Arial"/>
              <a:buChar char="•"/>
            </a:pPr>
            <a:r>
              <a:rPr lang="es-ES_tradnl" sz="2000" dirty="0"/>
              <a:t>Vegetaciones: </a:t>
            </a:r>
          </a:p>
          <a:p>
            <a:pPr marL="800100" lvl="1" indent="-342900">
              <a:lnSpc>
                <a:spcPct val="50000"/>
              </a:lnSpc>
              <a:spcBef>
                <a:spcPct val="50000"/>
              </a:spcBef>
              <a:buClr>
                <a:schemeClr val="bg2"/>
              </a:buClr>
              <a:buSzPct val="75000"/>
              <a:buFont typeface="Arial"/>
              <a:buChar char="•"/>
            </a:pPr>
            <a:r>
              <a:rPr lang="es-ES_tradnl" sz="2000" dirty="0"/>
              <a:t>Endocarditis infecciosa,</a:t>
            </a:r>
          </a:p>
          <a:p>
            <a:pPr marL="800100" lvl="1" indent="-342900">
              <a:lnSpc>
                <a:spcPct val="50000"/>
              </a:lnSpc>
              <a:spcBef>
                <a:spcPct val="50000"/>
              </a:spcBef>
              <a:buClr>
                <a:schemeClr val="bg2"/>
              </a:buClr>
              <a:buSzPct val="75000"/>
              <a:buFont typeface="Arial"/>
              <a:buChar char="•"/>
            </a:pPr>
            <a:r>
              <a:rPr lang="es-ES_tradnl" sz="2000" dirty="0"/>
              <a:t>No infecciosa o verrucosa (LES)</a:t>
            </a:r>
            <a:endParaRPr lang="es-ES" sz="2000" dirty="0"/>
          </a:p>
        </p:txBody>
      </p:sp>
      <p:pic>
        <p:nvPicPr>
          <p:cNvPr id="68623" name="Picture 1028" descr="C:\Mis documentos\Docencia\ebsa aort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2286000"/>
            <a:ext cx="3451225" cy="3962400"/>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68624" name="Line 1029"/>
          <p:cNvSpPr>
            <a:spLocks noChangeShapeType="1"/>
          </p:cNvSpPr>
          <p:nvPr/>
        </p:nvSpPr>
        <p:spPr bwMode="auto">
          <a:xfrm flipV="1">
            <a:off x="2674938" y="3276600"/>
            <a:ext cx="152400" cy="6858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sp>
        <p:nvSpPr>
          <p:cNvPr id="68625" name="Text Box 1035"/>
          <p:cNvSpPr txBox="1">
            <a:spLocks noChangeArrowheads="1"/>
          </p:cNvSpPr>
          <p:nvPr/>
        </p:nvSpPr>
        <p:spPr bwMode="auto">
          <a:xfrm>
            <a:off x="611188" y="6355556"/>
            <a:ext cx="29606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t>Endocarditis infecciosa aórtica</a:t>
            </a:r>
            <a:endParaRPr lang="es-ES" sz="1800" b="1" dirty="0"/>
          </a:p>
        </p:txBody>
      </p:sp>
      <p:sp>
        <p:nvSpPr>
          <p:cNvPr id="68611" name="Text Box 1039"/>
          <p:cNvSpPr txBox="1">
            <a:spLocks noChangeArrowheads="1"/>
          </p:cNvSpPr>
          <p:nvPr/>
        </p:nvSpPr>
        <p:spPr bwMode="auto">
          <a:xfrm>
            <a:off x="228600" y="228600"/>
            <a:ext cx="18192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a:t>Tipos de trombos:</a:t>
            </a:r>
            <a:endParaRPr lang="es-ES" sz="1800" b="1"/>
          </a:p>
        </p:txBody>
      </p:sp>
      <p:pic>
        <p:nvPicPr>
          <p:cNvPr id="68620" name="Picture 1040" descr="C:\Mis documentos\Docencia\endo marantica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2850" y="4160043"/>
            <a:ext cx="3352800" cy="2195513"/>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68621" name="Text Box 1041"/>
          <p:cNvSpPr txBox="1">
            <a:spLocks noChangeArrowheads="1"/>
          </p:cNvSpPr>
          <p:nvPr/>
        </p:nvSpPr>
        <p:spPr bwMode="auto">
          <a:xfrm>
            <a:off x="4773055" y="6355556"/>
            <a:ext cx="3961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Narrow" charset="0"/>
                <a:ea typeface="ＭＳ Ｐゴシック" charset="0"/>
                <a:cs typeface="ＭＳ Ｐゴシック" charset="0"/>
              </a:defRPr>
            </a:lvl1pPr>
            <a:lvl2pPr>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lvl="1">
              <a:spcBef>
                <a:spcPct val="50000"/>
              </a:spcBef>
              <a:buClr>
                <a:schemeClr val="bg2"/>
              </a:buClr>
              <a:buSzPct val="75000"/>
            </a:pPr>
            <a:r>
              <a:rPr lang="es-ES_tradnl" sz="1800" b="1" dirty="0"/>
              <a:t>Endocarditis no infecciosa (</a:t>
            </a:r>
            <a:r>
              <a:rPr lang="es-ES_tradnl" sz="1800" b="1" dirty="0" err="1"/>
              <a:t>Lúpica</a:t>
            </a:r>
            <a:r>
              <a:rPr lang="es-ES_tradnl" sz="1800" b="1" dirty="0"/>
              <a:t>)</a:t>
            </a:r>
            <a:endParaRPr lang="es-ES" dirty="0"/>
          </a:p>
        </p:txBody>
      </p:sp>
      <p:sp>
        <p:nvSpPr>
          <p:cNvPr id="68622" name="Line 1042"/>
          <p:cNvSpPr>
            <a:spLocks noChangeShapeType="1"/>
          </p:cNvSpPr>
          <p:nvPr/>
        </p:nvSpPr>
        <p:spPr bwMode="auto">
          <a:xfrm flipH="1">
            <a:off x="6465711" y="5562600"/>
            <a:ext cx="76200" cy="457200"/>
          </a:xfrm>
          <a:prstGeom prst="line">
            <a:avLst/>
          </a:prstGeom>
          <a:noFill/>
          <a:ln w="2857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s-ES"/>
          </a:p>
        </p:txBody>
      </p:sp>
      <p:pic>
        <p:nvPicPr>
          <p:cNvPr id="68614" name="Picture 1030" descr="C:\Mis documentos\Docencia\ebsa micr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1114425"/>
            <a:ext cx="4423461" cy="2888544"/>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68615" name="Line 1031"/>
          <p:cNvSpPr>
            <a:spLocks noChangeShapeType="1"/>
          </p:cNvSpPr>
          <p:nvPr/>
        </p:nvSpPr>
        <p:spPr bwMode="auto">
          <a:xfrm flipV="1">
            <a:off x="5233987" y="2854325"/>
            <a:ext cx="3048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sp>
        <p:nvSpPr>
          <p:cNvPr id="68616" name="Line 1032"/>
          <p:cNvSpPr>
            <a:spLocks noChangeShapeType="1"/>
          </p:cNvSpPr>
          <p:nvPr/>
        </p:nvSpPr>
        <p:spPr bwMode="auto">
          <a:xfrm flipH="1">
            <a:off x="6858000" y="1676400"/>
            <a:ext cx="3048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sp>
        <p:nvSpPr>
          <p:cNvPr id="68617" name="Text Box 1033"/>
          <p:cNvSpPr txBox="1">
            <a:spLocks noChangeArrowheads="1"/>
          </p:cNvSpPr>
          <p:nvPr/>
        </p:nvSpPr>
        <p:spPr bwMode="auto">
          <a:xfrm>
            <a:off x="4620418" y="3199519"/>
            <a:ext cx="12271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dirty="0"/>
              <a:t>velo valvular</a:t>
            </a:r>
            <a:endParaRPr lang="es-ES" sz="1800" dirty="0"/>
          </a:p>
        </p:txBody>
      </p:sp>
      <p:sp>
        <p:nvSpPr>
          <p:cNvPr id="68618" name="Text Box 1034"/>
          <p:cNvSpPr txBox="1">
            <a:spLocks noChangeArrowheads="1"/>
          </p:cNvSpPr>
          <p:nvPr/>
        </p:nvSpPr>
        <p:spPr bwMode="auto">
          <a:xfrm>
            <a:off x="7162800" y="1254125"/>
            <a:ext cx="11588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dirty="0"/>
              <a:t>vegetación</a:t>
            </a:r>
            <a:endParaRPr lang="es-ES" sz="1800" dirty="0"/>
          </a:p>
        </p:txBody>
      </p:sp>
      <p:sp>
        <p:nvSpPr>
          <p:cNvPr id="68619" name="Text Box 1043"/>
          <p:cNvSpPr txBox="1">
            <a:spLocks noChangeArrowheads="1"/>
          </p:cNvSpPr>
          <p:nvPr/>
        </p:nvSpPr>
        <p:spPr bwMode="auto">
          <a:xfrm>
            <a:off x="6699250" y="411956"/>
            <a:ext cx="2292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t>Endocarditis infecciosa</a:t>
            </a:r>
            <a:endParaRPr lang="es-ES" sz="1800" b="1" dirty="0"/>
          </a:p>
        </p:txBody>
      </p:sp>
      <p:sp>
        <p:nvSpPr>
          <p:cNvPr id="2" name="Marcador de pie de página 1">
            <a:extLst>
              <a:ext uri="{FF2B5EF4-FFF2-40B4-BE49-F238E27FC236}">
                <a16:creationId xmlns:a16="http://schemas.microsoft.com/office/drawing/2014/main" id="{287AA10D-6F05-BF49-9988-D608F124138A}"/>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FD0ACB1F-A1DA-5742-A3D7-3C235D99DE1D}"/>
              </a:ext>
            </a:extLst>
          </p:cNvPr>
          <p:cNvSpPr>
            <a:spLocks noGrp="1"/>
          </p:cNvSpPr>
          <p:nvPr>
            <p:ph type="sldNum" sz="quarter" idx="12"/>
          </p:nvPr>
        </p:nvSpPr>
        <p:spPr/>
        <p:txBody>
          <a:bodyPr/>
          <a:lstStyle/>
          <a:p>
            <a:fld id="{7CD7A0A7-044C-F748-8731-AEED0E949FA7}" type="slidenum">
              <a:rPr lang="es-ES" smtClean="0"/>
              <a:pPr/>
              <a:t>38</a:t>
            </a:fld>
            <a:endParaRPr lang="es-ES"/>
          </a:p>
        </p:txBody>
      </p:sp>
    </p:spTree>
    <p:extLst>
      <p:ext uri="{BB962C8B-B14F-4D97-AF65-F5344CB8AC3E}">
        <p14:creationId xmlns:p14="http://schemas.microsoft.com/office/powerpoint/2010/main" val="25496056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566737" y="1013690"/>
            <a:ext cx="3505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0000"/>
              </a:lnSpc>
              <a:spcBef>
                <a:spcPct val="50000"/>
              </a:spcBef>
              <a:buClr>
                <a:schemeClr val="bg2"/>
              </a:buClr>
              <a:buSzPct val="75000"/>
              <a:buFont typeface="Monotype Sorts" charset="0"/>
              <a:buNone/>
            </a:pPr>
            <a:r>
              <a:rPr lang="es-ES_tradnl" sz="2000" dirty="0">
                <a:latin typeface="Arial Narrow" charset="0"/>
                <a:ea typeface="ＭＳ Ｐゴシック" charset="0"/>
              </a:rPr>
              <a:t>Masa </a:t>
            </a:r>
            <a:r>
              <a:rPr lang="es-ES_tradnl" sz="2000" dirty="0" err="1">
                <a:latin typeface="Arial Narrow" charset="0"/>
                <a:ea typeface="ＭＳ Ｐゴシック" charset="0"/>
              </a:rPr>
              <a:t>eosinófila</a:t>
            </a:r>
            <a:r>
              <a:rPr lang="es-ES_tradnl" sz="2000" dirty="0">
                <a:latin typeface="Arial Narrow" charset="0"/>
                <a:ea typeface="ＭＳ Ｐゴシック" charset="0"/>
              </a:rPr>
              <a:t> de fibrina </a:t>
            </a:r>
            <a:r>
              <a:rPr lang="es-ES_tradnl" sz="2000" dirty="0" err="1">
                <a:latin typeface="Arial Narrow" charset="0"/>
                <a:ea typeface="ＭＳ Ｐゴシック" charset="0"/>
              </a:rPr>
              <a:t>intravascular</a:t>
            </a:r>
            <a:r>
              <a:rPr lang="es-ES_tradnl" sz="2000" dirty="0">
                <a:latin typeface="Arial Narrow" charset="0"/>
                <a:ea typeface="ＭＳ Ｐゴシック" charset="0"/>
              </a:rPr>
              <a:t>, glóbulos rojos y plaquetas. Siempre el trombo está adherido a la íntima vascular. </a:t>
            </a:r>
          </a:p>
        </p:txBody>
      </p:sp>
      <p:sp>
        <p:nvSpPr>
          <p:cNvPr id="70658" name="Text Box 3"/>
          <p:cNvSpPr txBox="1">
            <a:spLocks noChangeArrowheads="1"/>
          </p:cNvSpPr>
          <p:nvPr/>
        </p:nvSpPr>
        <p:spPr bwMode="auto">
          <a:xfrm>
            <a:off x="440725" y="590490"/>
            <a:ext cx="95539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2000" b="1" dirty="0"/>
              <a:t>Trombo</a:t>
            </a:r>
            <a:endParaRPr lang="es-ES" sz="2000" b="1" dirty="0"/>
          </a:p>
        </p:txBody>
      </p:sp>
      <p:pic>
        <p:nvPicPr>
          <p:cNvPr id="70659" name="Picture 5" descr="C:\Mis documentos\Docencia\trombo lineas de zah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733800"/>
            <a:ext cx="4267200" cy="2795588"/>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70660" name="Text Box 6"/>
          <p:cNvSpPr txBox="1">
            <a:spLocks noChangeArrowheads="1"/>
          </p:cNvSpPr>
          <p:nvPr/>
        </p:nvSpPr>
        <p:spPr bwMode="auto">
          <a:xfrm>
            <a:off x="228600" y="4216658"/>
            <a:ext cx="426720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nSpc>
                <a:spcPct val="90000"/>
              </a:lnSpc>
              <a:spcBef>
                <a:spcPct val="50000"/>
              </a:spcBef>
              <a:buClr>
                <a:schemeClr val="bg2"/>
              </a:buClr>
              <a:buSzPct val="75000"/>
              <a:buFont typeface="Monotype Sorts" charset="0"/>
              <a:buNone/>
            </a:pPr>
            <a:r>
              <a:rPr lang="es-ES_tradnl" sz="2000" b="1" dirty="0"/>
              <a:t>Líneas de </a:t>
            </a:r>
            <a:r>
              <a:rPr lang="es-ES_tradnl" sz="2000" b="1" dirty="0" err="1"/>
              <a:t>Zahn</a:t>
            </a:r>
            <a:endParaRPr lang="es-ES_tradnl" sz="2000" dirty="0"/>
          </a:p>
          <a:p>
            <a:pPr>
              <a:lnSpc>
                <a:spcPct val="90000"/>
              </a:lnSpc>
              <a:spcBef>
                <a:spcPct val="50000"/>
              </a:spcBef>
              <a:buClr>
                <a:schemeClr val="bg2"/>
              </a:buClr>
              <a:buSzPct val="75000"/>
              <a:buFont typeface="Monotype Sorts" charset="0"/>
              <a:buNone/>
            </a:pPr>
            <a:r>
              <a:rPr lang="es-ES_tradnl" sz="2000" dirty="0"/>
              <a:t>Laminación en un trombo por la alternancia de depósitos de plaquetas y fibrina (líneas claras) y de glóbulos rojos ( líneas más oscuras).</a:t>
            </a:r>
          </a:p>
          <a:p>
            <a:endParaRPr lang="es-ES" sz="2000" dirty="0"/>
          </a:p>
        </p:txBody>
      </p:sp>
      <p:pic>
        <p:nvPicPr>
          <p:cNvPr id="70662" name="Picture 8" descr="C:\Mis documentos\Docencia\trombo en pared arteriol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
            <a:ext cx="4267200" cy="2944813"/>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70663" name="Line 9"/>
          <p:cNvSpPr>
            <a:spLocks noChangeShapeType="1"/>
          </p:cNvSpPr>
          <p:nvPr/>
        </p:nvSpPr>
        <p:spPr bwMode="auto">
          <a:xfrm flipV="1">
            <a:off x="5905500" y="1905000"/>
            <a:ext cx="533400" cy="457200"/>
          </a:xfrm>
          <a:prstGeom prst="line">
            <a:avLst/>
          </a:prstGeom>
          <a:noFill/>
          <a:ln w="9525">
            <a:no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sp>
        <p:nvSpPr>
          <p:cNvPr id="70664" name="Text Box 10"/>
          <p:cNvSpPr txBox="1">
            <a:spLocks noChangeArrowheads="1"/>
          </p:cNvSpPr>
          <p:nvPr/>
        </p:nvSpPr>
        <p:spPr bwMode="auto">
          <a:xfrm>
            <a:off x="7004050" y="2959100"/>
            <a:ext cx="1384300" cy="3667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t>Túnica media</a:t>
            </a:r>
            <a:endParaRPr lang="es-ES" sz="1800" b="1" dirty="0"/>
          </a:p>
        </p:txBody>
      </p:sp>
      <p:sp>
        <p:nvSpPr>
          <p:cNvPr id="70665" name="Text Box 11"/>
          <p:cNvSpPr txBox="1">
            <a:spLocks noChangeArrowheads="1"/>
          </p:cNvSpPr>
          <p:nvPr/>
        </p:nvSpPr>
        <p:spPr bwMode="auto">
          <a:xfrm>
            <a:off x="7696200" y="990600"/>
            <a:ext cx="881063" cy="3667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t>Trombo</a:t>
            </a:r>
            <a:endParaRPr lang="es-ES" sz="1800" b="1" dirty="0"/>
          </a:p>
        </p:txBody>
      </p:sp>
      <p:cxnSp>
        <p:nvCxnSpPr>
          <p:cNvPr id="4" name="Conector recto de flecha 3">
            <a:extLst>
              <a:ext uri="{FF2B5EF4-FFF2-40B4-BE49-F238E27FC236}">
                <a16:creationId xmlns:a16="http://schemas.microsoft.com/office/drawing/2014/main" id="{75A900FF-70EF-1245-B1C4-5FE676CE91EE}"/>
              </a:ext>
            </a:extLst>
          </p:cNvPr>
          <p:cNvCxnSpPr/>
          <p:nvPr/>
        </p:nvCxnSpPr>
        <p:spPr>
          <a:xfrm flipH="1" flipV="1">
            <a:off x="6660292" y="2780270"/>
            <a:ext cx="234778" cy="2347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CuadroTexto 4">
            <a:extLst>
              <a:ext uri="{FF2B5EF4-FFF2-40B4-BE49-F238E27FC236}">
                <a16:creationId xmlns:a16="http://schemas.microsoft.com/office/drawing/2014/main" id="{818A63C9-3D80-4E4F-B58B-9F3A7E4DD58B}"/>
              </a:ext>
            </a:extLst>
          </p:cNvPr>
          <p:cNvSpPr txBox="1"/>
          <p:nvPr/>
        </p:nvSpPr>
        <p:spPr>
          <a:xfrm>
            <a:off x="5062223" y="2196861"/>
            <a:ext cx="1110292" cy="369332"/>
          </a:xfrm>
          <a:prstGeom prst="rect">
            <a:avLst/>
          </a:prstGeom>
          <a:noFill/>
        </p:spPr>
        <p:txBody>
          <a:bodyPr wrap="square" rtlCol="0">
            <a:spAutoFit/>
          </a:bodyPr>
          <a:lstStyle/>
          <a:p>
            <a:r>
              <a:rPr lang="es-CL" b="1" dirty="0"/>
              <a:t>Alvéolo</a:t>
            </a:r>
          </a:p>
        </p:txBody>
      </p:sp>
      <p:cxnSp>
        <p:nvCxnSpPr>
          <p:cNvPr id="7" name="Conector recto de flecha 6">
            <a:extLst>
              <a:ext uri="{FF2B5EF4-FFF2-40B4-BE49-F238E27FC236}">
                <a16:creationId xmlns:a16="http://schemas.microsoft.com/office/drawing/2014/main" id="{679E9262-E09E-4A4E-A8C5-984CC3DF2627}"/>
              </a:ext>
            </a:extLst>
          </p:cNvPr>
          <p:cNvCxnSpPr/>
          <p:nvPr/>
        </p:nvCxnSpPr>
        <p:spPr>
          <a:xfrm>
            <a:off x="5329237" y="2659340"/>
            <a:ext cx="0" cy="3557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Marcador de pie de página 1">
            <a:extLst>
              <a:ext uri="{FF2B5EF4-FFF2-40B4-BE49-F238E27FC236}">
                <a16:creationId xmlns:a16="http://schemas.microsoft.com/office/drawing/2014/main" id="{624D991B-8330-0140-A033-FA86A5DCC678}"/>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0F8477FE-0D92-4145-9EC5-A905A127BE53}"/>
              </a:ext>
            </a:extLst>
          </p:cNvPr>
          <p:cNvSpPr>
            <a:spLocks noGrp="1"/>
          </p:cNvSpPr>
          <p:nvPr>
            <p:ph type="sldNum" sz="quarter" idx="12"/>
          </p:nvPr>
        </p:nvSpPr>
        <p:spPr/>
        <p:txBody>
          <a:bodyPr/>
          <a:lstStyle/>
          <a:p>
            <a:fld id="{7CD7A0A7-044C-F748-8731-AEED0E949FA7}" type="slidenum">
              <a:rPr lang="es-ES" smtClean="0"/>
              <a:pPr/>
              <a:t>39</a:t>
            </a:fld>
            <a:endParaRPr lang="es-ES"/>
          </a:p>
        </p:txBody>
      </p:sp>
    </p:spTree>
    <p:extLst>
      <p:ext uri="{BB962C8B-B14F-4D97-AF65-F5344CB8AC3E}">
        <p14:creationId xmlns:p14="http://schemas.microsoft.com/office/powerpoint/2010/main" val="39687925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EDEMA</a:t>
            </a:r>
          </a:p>
        </p:txBody>
      </p:sp>
      <p:sp>
        <p:nvSpPr>
          <p:cNvPr id="3" name="Marcador de contenido 2"/>
          <p:cNvSpPr>
            <a:spLocks noGrp="1"/>
          </p:cNvSpPr>
          <p:nvPr>
            <p:ph idx="1"/>
          </p:nvPr>
        </p:nvSpPr>
        <p:spPr>
          <a:xfrm>
            <a:off x="457200" y="1149178"/>
            <a:ext cx="8517466" cy="4976985"/>
          </a:xfrm>
        </p:spPr>
        <p:txBody>
          <a:bodyPr>
            <a:normAutofit fontScale="92500" lnSpcReduction="20000"/>
          </a:bodyPr>
          <a:lstStyle/>
          <a:p>
            <a:pPr marL="0" indent="0">
              <a:buNone/>
            </a:pPr>
            <a:r>
              <a:rPr lang="es-ES" sz="1600" dirty="0"/>
              <a:t>Acumulación de líquido dentro de las células, el tejido intersticial o cavidades corporales (DERRAMES).</a:t>
            </a:r>
          </a:p>
          <a:p>
            <a:pPr marL="0" indent="0">
              <a:buNone/>
            </a:pPr>
            <a:endParaRPr lang="es-ES" sz="1600" u="sng" dirty="0"/>
          </a:p>
          <a:p>
            <a:pPr marL="0" indent="0">
              <a:buNone/>
            </a:pPr>
            <a:r>
              <a:rPr lang="es-ES" sz="1600" dirty="0"/>
              <a:t>CLASIFICACIÓN SEGÚN MECANISMO:</a:t>
            </a:r>
          </a:p>
          <a:p>
            <a:pPr marL="0" indent="0">
              <a:buNone/>
            </a:pPr>
            <a:endParaRPr lang="es-ES" sz="1100" u="sng" dirty="0"/>
          </a:p>
          <a:p>
            <a:r>
              <a:rPr lang="es-ES" sz="1600" dirty="0">
                <a:solidFill>
                  <a:schemeClr val="tx2">
                    <a:lumMod val="75000"/>
                  </a:schemeClr>
                </a:solidFill>
              </a:rPr>
              <a:t>Aumento de presión hidrostática: por retorno venoso alterado o dilatación </a:t>
            </a:r>
            <a:r>
              <a:rPr lang="es-ES" sz="1600" dirty="0" err="1">
                <a:solidFill>
                  <a:schemeClr val="tx2">
                    <a:lumMod val="75000"/>
                  </a:schemeClr>
                </a:solidFill>
              </a:rPr>
              <a:t>arteriolar</a:t>
            </a:r>
            <a:r>
              <a:rPr lang="es-ES" sz="1600" dirty="0">
                <a:solidFill>
                  <a:schemeClr val="tx2">
                    <a:lumMod val="75000"/>
                  </a:schemeClr>
                </a:solidFill>
              </a:rPr>
              <a:t>.</a:t>
            </a:r>
          </a:p>
          <a:p>
            <a:pPr marL="0" indent="0">
              <a:buNone/>
            </a:pPr>
            <a:r>
              <a:rPr lang="es-ES" sz="1600" dirty="0"/>
              <a:t>	Fallo cardíaco</a:t>
            </a:r>
          </a:p>
          <a:p>
            <a:pPr marL="0" indent="0">
              <a:buNone/>
            </a:pPr>
            <a:r>
              <a:rPr lang="es-ES" sz="1600" dirty="0"/>
              <a:t>	Cirrosis</a:t>
            </a:r>
          </a:p>
          <a:p>
            <a:pPr marL="0" indent="0">
              <a:buNone/>
            </a:pPr>
            <a:r>
              <a:rPr lang="es-ES" sz="1600" dirty="0"/>
              <a:t>	Obstrucción venosa</a:t>
            </a:r>
          </a:p>
          <a:p>
            <a:r>
              <a:rPr lang="es-ES" sz="1600" dirty="0">
                <a:solidFill>
                  <a:srgbClr val="17375E"/>
                </a:solidFill>
              </a:rPr>
              <a:t>Disminución de presión </a:t>
            </a:r>
            <a:r>
              <a:rPr lang="es-ES" sz="1600" dirty="0" err="1">
                <a:solidFill>
                  <a:srgbClr val="17375E"/>
                </a:solidFill>
              </a:rPr>
              <a:t>oncótica</a:t>
            </a:r>
            <a:r>
              <a:rPr lang="es-ES" sz="1600" dirty="0">
                <a:solidFill>
                  <a:srgbClr val="17375E"/>
                </a:solidFill>
              </a:rPr>
              <a:t> plasmática</a:t>
            </a:r>
          </a:p>
          <a:p>
            <a:pPr marL="0" indent="0">
              <a:buNone/>
            </a:pPr>
            <a:r>
              <a:rPr lang="es-ES" sz="1600" dirty="0"/>
              <a:t>	Baja producción de albúmina hepática</a:t>
            </a:r>
          </a:p>
          <a:p>
            <a:pPr marL="0" indent="0">
              <a:buNone/>
            </a:pPr>
            <a:r>
              <a:rPr lang="es-ES" sz="1600" dirty="0"/>
              <a:t>	Pérdida de proteína por riñón o intestino </a:t>
            </a:r>
          </a:p>
          <a:p>
            <a:pPr marL="0" indent="0">
              <a:buNone/>
            </a:pPr>
            <a:r>
              <a:rPr lang="es-ES" sz="1600" dirty="0"/>
              <a:t>	Desnutrición</a:t>
            </a:r>
          </a:p>
          <a:p>
            <a:r>
              <a:rPr lang="es-ES" sz="1600" dirty="0">
                <a:solidFill>
                  <a:srgbClr val="17375E"/>
                </a:solidFill>
              </a:rPr>
              <a:t>Obstrucción linfática</a:t>
            </a:r>
          </a:p>
          <a:p>
            <a:pPr marL="0" indent="0">
              <a:buNone/>
            </a:pPr>
            <a:r>
              <a:rPr lang="es-ES" sz="1600" dirty="0"/>
              <a:t>	Compresión de conductos linfáticos por tumor, fibrosis (traumática o </a:t>
            </a:r>
          </a:p>
          <a:p>
            <a:pPr marL="0" indent="0">
              <a:buNone/>
            </a:pPr>
            <a:r>
              <a:rPr lang="es-ES" sz="1600" dirty="0"/>
              <a:t>	post quirúrgica (</a:t>
            </a:r>
            <a:r>
              <a:rPr lang="es-ES" sz="1600" dirty="0" err="1"/>
              <a:t>linfadenectomía</a:t>
            </a:r>
            <a:r>
              <a:rPr lang="es-ES" sz="1600" dirty="0"/>
              <a:t> axilar por cáncer de mama)  o parásitos</a:t>
            </a:r>
          </a:p>
          <a:p>
            <a:r>
              <a:rPr lang="es-ES" sz="1600" dirty="0">
                <a:solidFill>
                  <a:srgbClr val="17375E"/>
                </a:solidFill>
              </a:rPr>
              <a:t>Aumento de la permeabilidad vascular</a:t>
            </a:r>
          </a:p>
          <a:p>
            <a:pPr marL="0" indent="0">
              <a:buNone/>
            </a:pPr>
            <a:r>
              <a:rPr lang="es-ES" sz="1600" dirty="0"/>
              <a:t>	Inflamación </a:t>
            </a:r>
          </a:p>
          <a:p>
            <a:r>
              <a:rPr lang="es-ES" sz="1600" dirty="0">
                <a:solidFill>
                  <a:srgbClr val="17375E"/>
                </a:solidFill>
              </a:rPr>
              <a:t>Retención de sodio y agua</a:t>
            </a:r>
          </a:p>
          <a:p>
            <a:pPr marL="457200" lvl="1" indent="0">
              <a:buNone/>
            </a:pPr>
            <a:r>
              <a:rPr lang="es-ES" sz="1600" dirty="0"/>
              <a:t> En enfermedades renales primarias y en la hipoperfusión renal secundaria a insuficiencia cardíaca, que genera un estímulo del sistema renina-angiotensina-aldosterona por el que se retiene sodio y agua.</a:t>
            </a:r>
            <a:endParaRPr lang="es-ES" sz="1000" dirty="0"/>
          </a:p>
        </p:txBody>
      </p:sp>
      <p:sp>
        <p:nvSpPr>
          <p:cNvPr id="4" name="CuadroTexto 3"/>
          <p:cNvSpPr txBox="1"/>
          <p:nvPr/>
        </p:nvSpPr>
        <p:spPr>
          <a:xfrm>
            <a:off x="6536724" y="2548583"/>
            <a:ext cx="2150076" cy="158504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1200" dirty="0"/>
              <a:t>INFLAMATORIO</a:t>
            </a:r>
          </a:p>
          <a:p>
            <a:pPr lvl="1"/>
            <a:r>
              <a:rPr lang="es-ES" sz="1100" dirty="0"/>
              <a:t>POR AUMENTO </a:t>
            </a:r>
            <a:r>
              <a:rPr lang="es-ES" sz="1100" dirty="0">
                <a:solidFill>
                  <a:srgbClr val="000000"/>
                </a:solidFill>
              </a:rPr>
              <a:t>DE PERMEABILIDAD VASCULAR</a:t>
            </a:r>
            <a:endParaRPr lang="es-ES" sz="1200" dirty="0">
              <a:solidFill>
                <a:srgbClr val="000000"/>
              </a:solidFill>
            </a:endParaRPr>
          </a:p>
          <a:p>
            <a:r>
              <a:rPr lang="es-ES" sz="1200" dirty="0"/>
              <a:t>NO INFLAMATORIO</a:t>
            </a:r>
          </a:p>
          <a:p>
            <a:pPr lvl="1"/>
            <a:r>
              <a:rPr lang="es-ES" sz="1100" dirty="0"/>
              <a:t>POR AUMENTO DE PRESIÓN HIDROSTÁTICA</a:t>
            </a:r>
          </a:p>
          <a:p>
            <a:endParaRPr lang="es-ES" dirty="0"/>
          </a:p>
        </p:txBody>
      </p:sp>
      <p:sp>
        <p:nvSpPr>
          <p:cNvPr id="5" name="Marcador de pie de página 4">
            <a:extLst>
              <a:ext uri="{FF2B5EF4-FFF2-40B4-BE49-F238E27FC236}">
                <a16:creationId xmlns:a16="http://schemas.microsoft.com/office/drawing/2014/main" id="{614BF955-054B-AC43-A678-10252069BB59}"/>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2300B4B7-5136-E744-B41C-EF21EED0B71A}"/>
              </a:ext>
            </a:extLst>
          </p:cNvPr>
          <p:cNvSpPr>
            <a:spLocks noGrp="1"/>
          </p:cNvSpPr>
          <p:nvPr>
            <p:ph type="sldNum" sz="quarter" idx="12"/>
          </p:nvPr>
        </p:nvSpPr>
        <p:spPr/>
        <p:txBody>
          <a:bodyPr/>
          <a:lstStyle/>
          <a:p>
            <a:fld id="{7CD7A0A7-044C-F748-8731-AEED0E949FA7}" type="slidenum">
              <a:rPr lang="es-ES" smtClean="0"/>
              <a:pPr/>
              <a:t>4</a:t>
            </a:fld>
            <a:endParaRPr lang="es-ES"/>
          </a:p>
        </p:txBody>
      </p:sp>
    </p:spTree>
    <p:extLst>
      <p:ext uri="{BB962C8B-B14F-4D97-AF65-F5344CB8AC3E}">
        <p14:creationId xmlns:p14="http://schemas.microsoft.com/office/powerpoint/2010/main" val="814234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533399" y="533400"/>
            <a:ext cx="8431214" cy="59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spcBef>
                <a:spcPct val="50000"/>
              </a:spcBef>
              <a:buClr>
                <a:schemeClr val="bg2"/>
              </a:buClr>
              <a:buSzPct val="75000"/>
              <a:buFont typeface="Monotype Sorts" charset="0"/>
              <a:buBlip>
                <a:blip r:embed="rId3"/>
              </a:buBlip>
            </a:pPr>
            <a:r>
              <a:rPr lang="es-ES_tradnl" b="1" dirty="0"/>
              <a:t>Trombos LAMINADOS arteriales y cardíacos</a:t>
            </a:r>
            <a:r>
              <a:rPr lang="es-ES_tradnl" dirty="0"/>
              <a:t>: ricos en plaquetas y fibrina, duros, laminados y pálidos .</a:t>
            </a:r>
          </a:p>
        </p:txBody>
      </p:sp>
      <p:sp>
        <p:nvSpPr>
          <p:cNvPr id="72706" name="Text Box 4"/>
          <p:cNvSpPr txBox="1">
            <a:spLocks noChangeArrowheads="1"/>
          </p:cNvSpPr>
          <p:nvPr/>
        </p:nvSpPr>
        <p:spPr bwMode="auto">
          <a:xfrm>
            <a:off x="533400" y="1128948"/>
            <a:ext cx="8215489"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nSpc>
                <a:spcPct val="90000"/>
              </a:lnSpc>
              <a:spcBef>
                <a:spcPct val="50000"/>
              </a:spcBef>
              <a:buClr>
                <a:schemeClr val="bg2"/>
              </a:buClr>
              <a:buSzPct val="75000"/>
              <a:buFont typeface="Monotype Sorts" charset="0"/>
              <a:buBlip>
                <a:blip r:embed="rId3"/>
              </a:buBlip>
            </a:pPr>
            <a:r>
              <a:rPr lang="es-ES_tradnl" sz="1800" b="1" dirty="0"/>
              <a:t>Trombos ROJOS venosos</a:t>
            </a:r>
            <a:r>
              <a:rPr lang="es-ES_tradnl" sz="1800" dirty="0"/>
              <a:t>: ricos en glóbulos rojos, gelatinosos y de escasa laminación.</a:t>
            </a:r>
          </a:p>
          <a:p>
            <a:pPr>
              <a:lnSpc>
                <a:spcPct val="90000"/>
              </a:lnSpc>
              <a:spcBef>
                <a:spcPct val="50000"/>
              </a:spcBef>
              <a:buClr>
                <a:schemeClr val="bg2"/>
              </a:buClr>
              <a:buSzPct val="75000"/>
              <a:buFont typeface="Monotype Sorts" charset="0"/>
              <a:buBlip>
                <a:blip r:embed="rId3"/>
              </a:buBlip>
            </a:pPr>
            <a:r>
              <a:rPr lang="es-ES_tradnl" sz="1800" dirty="0"/>
              <a:t>Trombos  </a:t>
            </a:r>
            <a:r>
              <a:rPr lang="es-ES_tradnl" sz="1800" b="1" dirty="0"/>
              <a:t>HIALINOS</a:t>
            </a:r>
            <a:r>
              <a:rPr lang="es-ES_tradnl" sz="1800" dirty="0"/>
              <a:t>: de fibrina solamente.</a:t>
            </a:r>
          </a:p>
          <a:p>
            <a:endParaRPr lang="es-ES" sz="1800" dirty="0"/>
          </a:p>
        </p:txBody>
      </p:sp>
      <p:sp>
        <p:nvSpPr>
          <p:cNvPr id="72707" name="Text Box 11"/>
          <p:cNvSpPr txBox="1">
            <a:spLocks noChangeArrowheads="1"/>
          </p:cNvSpPr>
          <p:nvPr/>
        </p:nvSpPr>
        <p:spPr bwMode="auto">
          <a:xfrm>
            <a:off x="288925" y="87313"/>
            <a:ext cx="13176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2000" b="1"/>
              <a:t>Trombosis:</a:t>
            </a:r>
            <a:endParaRPr lang="es-ES" sz="2000" b="1"/>
          </a:p>
        </p:txBody>
      </p:sp>
      <p:pic>
        <p:nvPicPr>
          <p:cNvPr id="727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213100"/>
            <a:ext cx="3324225"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12 CuadroTexto"/>
          <p:cNvSpPr txBox="1">
            <a:spLocks noChangeArrowheads="1"/>
          </p:cNvSpPr>
          <p:nvPr/>
        </p:nvSpPr>
        <p:spPr bwMode="auto">
          <a:xfrm>
            <a:off x="5940425" y="2636838"/>
            <a:ext cx="3024188" cy="461962"/>
          </a:xfrm>
          <a:prstGeom prst="rect">
            <a:avLst/>
          </a:prstGeom>
          <a:noFill/>
          <a:ln w="9525">
            <a:noFill/>
            <a:miter lim="800000"/>
            <a:headEnd/>
            <a:tailEnd/>
          </a:ln>
        </p:spPr>
        <p:txBody>
          <a:bodyPr>
            <a:spAutoFit/>
          </a:bodyPr>
          <a:lstStyle/>
          <a:p>
            <a:pPr>
              <a:defRPr/>
            </a:pPr>
            <a:r>
              <a:rPr lang="es-MX" dirty="0">
                <a:latin typeface="Arial Narrow" pitchFamily="34" charset="0"/>
                <a:ea typeface="+mn-ea"/>
                <a:cs typeface="+mn-cs"/>
              </a:rPr>
              <a:t>Trombo rojo, </a:t>
            </a:r>
            <a:r>
              <a:rPr lang="es-MX" dirty="0">
                <a:solidFill>
                  <a:schemeClr val="accent1">
                    <a:lumMod val="75000"/>
                  </a:schemeClr>
                </a:solidFill>
                <a:latin typeface="Arial Narrow" pitchFamily="34" charset="0"/>
                <a:ea typeface="+mn-ea"/>
                <a:cs typeface="+mn-cs"/>
              </a:rPr>
              <a:t>venoso</a:t>
            </a:r>
          </a:p>
        </p:txBody>
      </p:sp>
      <p:pic>
        <p:nvPicPr>
          <p:cNvPr id="72710" name="Picture 11"/>
          <p:cNvPicPr>
            <a:picLocks noChangeAspect="1" noChangeArrowheads="1"/>
          </p:cNvPicPr>
          <p:nvPr/>
        </p:nvPicPr>
        <p:blipFill>
          <a:blip r:embed="rId5">
            <a:extLst>
              <a:ext uri="{28A0092B-C50C-407E-A947-70E740481C1C}">
                <a14:useLocalDpi xmlns:a14="http://schemas.microsoft.com/office/drawing/2010/main" val="0"/>
              </a:ext>
            </a:extLst>
          </a:blip>
          <a:srcRect t="2438" b="3658"/>
          <a:stretch>
            <a:fillRect/>
          </a:stretch>
        </p:blipFill>
        <p:spPr bwMode="auto">
          <a:xfrm>
            <a:off x="250825" y="2636838"/>
            <a:ext cx="2339975" cy="193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2" name="14 CuadroTexto"/>
          <p:cNvSpPr txBox="1">
            <a:spLocks noChangeArrowheads="1"/>
          </p:cNvSpPr>
          <p:nvPr/>
        </p:nvSpPr>
        <p:spPr bwMode="auto">
          <a:xfrm>
            <a:off x="2627313" y="2708275"/>
            <a:ext cx="2376487" cy="831850"/>
          </a:xfrm>
          <a:prstGeom prst="rect">
            <a:avLst/>
          </a:prstGeom>
          <a:noFill/>
          <a:ln w="9525">
            <a:noFill/>
            <a:miter lim="800000"/>
            <a:headEnd/>
            <a:tailEnd/>
          </a:ln>
        </p:spPr>
        <p:txBody>
          <a:bodyPr>
            <a:spAutoFit/>
          </a:bodyPr>
          <a:lstStyle/>
          <a:p>
            <a:pPr>
              <a:defRPr/>
            </a:pPr>
            <a:r>
              <a:rPr lang="es-MX" dirty="0">
                <a:latin typeface="Arial Narrow" pitchFamily="34" charset="0"/>
                <a:ea typeface="+mn-ea"/>
                <a:cs typeface="+mn-cs"/>
              </a:rPr>
              <a:t>Trombo laminado, </a:t>
            </a:r>
            <a:r>
              <a:rPr lang="es-MX" dirty="0">
                <a:solidFill>
                  <a:schemeClr val="accent1">
                    <a:lumMod val="75000"/>
                  </a:schemeClr>
                </a:solidFill>
                <a:latin typeface="Arial Narrow" pitchFamily="34" charset="0"/>
                <a:ea typeface="+mn-ea"/>
                <a:cs typeface="+mn-cs"/>
              </a:rPr>
              <a:t>arterial</a:t>
            </a:r>
          </a:p>
        </p:txBody>
      </p:sp>
      <p:pic>
        <p:nvPicPr>
          <p:cNvPr id="7271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138" y="4868863"/>
            <a:ext cx="2079625"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13" name="16 CuadroTexto"/>
          <p:cNvSpPr txBox="1">
            <a:spLocks noChangeArrowheads="1"/>
          </p:cNvSpPr>
          <p:nvPr/>
        </p:nvSpPr>
        <p:spPr bwMode="auto">
          <a:xfrm>
            <a:off x="3187171" y="5990154"/>
            <a:ext cx="16247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dirty="0"/>
              <a:t>Trombo hialino</a:t>
            </a:r>
          </a:p>
        </p:txBody>
      </p:sp>
      <p:sp>
        <p:nvSpPr>
          <p:cNvPr id="2" name="Marcador de pie de página 1">
            <a:extLst>
              <a:ext uri="{FF2B5EF4-FFF2-40B4-BE49-F238E27FC236}">
                <a16:creationId xmlns:a16="http://schemas.microsoft.com/office/drawing/2014/main" id="{A1831199-86F6-8D48-9F7F-8533FAAE16B6}"/>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A8F1FD38-1E56-7245-A2B8-90F380974715}"/>
              </a:ext>
            </a:extLst>
          </p:cNvPr>
          <p:cNvSpPr>
            <a:spLocks noGrp="1"/>
          </p:cNvSpPr>
          <p:nvPr>
            <p:ph type="sldNum" sz="quarter" idx="12"/>
          </p:nvPr>
        </p:nvSpPr>
        <p:spPr/>
        <p:txBody>
          <a:bodyPr/>
          <a:lstStyle/>
          <a:p>
            <a:fld id="{7CD7A0A7-044C-F748-8731-AEED0E949FA7}" type="slidenum">
              <a:rPr lang="es-ES" smtClean="0"/>
              <a:pPr/>
              <a:t>40</a:t>
            </a:fld>
            <a:endParaRPr lang="es-ES"/>
          </a:p>
        </p:txBody>
      </p:sp>
    </p:spTree>
    <p:extLst>
      <p:ext uri="{BB962C8B-B14F-4D97-AF65-F5344CB8AC3E}">
        <p14:creationId xmlns:p14="http://schemas.microsoft.com/office/powerpoint/2010/main" val="73697350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p:cNvSpPr>
          <p:nvPr/>
        </p:nvSpPr>
        <p:spPr bwMode="auto">
          <a:xfrm>
            <a:off x="228600" y="914400"/>
            <a:ext cx="39116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buClr>
                <a:schemeClr val="bg2"/>
              </a:buClr>
              <a:buSzPct val="75000"/>
              <a:buFont typeface="Monotype Sorts" charset="0"/>
              <a:buBlip>
                <a:blip r:embed="rId3"/>
              </a:buBlip>
            </a:pPr>
            <a:r>
              <a:rPr lang="es-ES_tradnl" sz="2000" b="1" dirty="0"/>
              <a:t>Trombo arterial: </a:t>
            </a:r>
            <a:r>
              <a:rPr lang="es-ES_tradnl" sz="2000" dirty="0"/>
              <a:t>asociado a</a:t>
            </a:r>
          </a:p>
          <a:p>
            <a:pPr>
              <a:spcBef>
                <a:spcPct val="50000"/>
              </a:spcBef>
              <a:buClr>
                <a:schemeClr val="bg2"/>
              </a:buClr>
              <a:buSzPct val="75000"/>
              <a:buFont typeface="Monotype Sorts" charset="0"/>
              <a:buNone/>
            </a:pPr>
            <a:r>
              <a:rPr lang="es-ES_tradnl" sz="2000" dirty="0"/>
              <a:t>    IAM, ATE, dilatación aneurismática</a:t>
            </a:r>
            <a:endParaRPr lang="es-ES_tradnl" sz="2000" b="1" dirty="0"/>
          </a:p>
        </p:txBody>
      </p:sp>
      <p:sp>
        <p:nvSpPr>
          <p:cNvPr id="74754" name="Text Box 3"/>
          <p:cNvSpPr txBox="1">
            <a:spLocks noChangeArrowheads="1"/>
          </p:cNvSpPr>
          <p:nvPr/>
        </p:nvSpPr>
        <p:spPr bwMode="auto">
          <a:xfrm>
            <a:off x="457200" y="3630613"/>
            <a:ext cx="36195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spcBef>
                <a:spcPct val="50000"/>
              </a:spcBef>
              <a:buClr>
                <a:schemeClr val="bg2"/>
              </a:buClr>
              <a:buSzPct val="75000"/>
              <a:buFont typeface="Monotype Sorts" charset="0"/>
              <a:buBlip>
                <a:blip r:embed="rId3"/>
              </a:buBlip>
            </a:pPr>
            <a:r>
              <a:rPr lang="es-ES_tradnl" sz="2000" b="1" dirty="0"/>
              <a:t>Evolución de un trombo:</a:t>
            </a:r>
          </a:p>
          <a:p>
            <a:pPr lvl="1">
              <a:spcBef>
                <a:spcPct val="50000"/>
              </a:spcBef>
              <a:buClr>
                <a:schemeClr val="bg2"/>
              </a:buClr>
              <a:buSzPct val="75000"/>
              <a:buFontTx/>
              <a:buBlip>
                <a:blip r:embed="rId3"/>
              </a:buBlip>
            </a:pPr>
            <a:r>
              <a:rPr lang="es-ES_tradnl" sz="2000" dirty="0"/>
              <a:t>Propagación.</a:t>
            </a:r>
          </a:p>
          <a:p>
            <a:pPr lvl="1">
              <a:spcBef>
                <a:spcPct val="50000"/>
              </a:spcBef>
              <a:buClr>
                <a:schemeClr val="bg2"/>
              </a:buClr>
              <a:buSzPct val="75000"/>
              <a:buFontTx/>
              <a:buBlip>
                <a:blip r:embed="rId3"/>
              </a:buBlip>
            </a:pPr>
            <a:r>
              <a:rPr lang="es-ES_tradnl" sz="2000" dirty="0" err="1"/>
              <a:t>Embolización</a:t>
            </a:r>
            <a:r>
              <a:rPr lang="es-ES_tradnl" sz="2000" dirty="0"/>
              <a:t>.</a:t>
            </a:r>
          </a:p>
          <a:p>
            <a:pPr lvl="1">
              <a:spcBef>
                <a:spcPct val="50000"/>
              </a:spcBef>
              <a:buClr>
                <a:schemeClr val="bg2"/>
              </a:buClr>
              <a:buSzPct val="75000"/>
              <a:buFontTx/>
              <a:buBlip>
                <a:blip r:embed="rId3"/>
              </a:buBlip>
            </a:pPr>
            <a:r>
              <a:rPr lang="es-ES_tradnl" sz="2000" dirty="0"/>
              <a:t>Disolución</a:t>
            </a:r>
          </a:p>
          <a:p>
            <a:pPr lvl="1">
              <a:spcBef>
                <a:spcPct val="50000"/>
              </a:spcBef>
              <a:buClr>
                <a:schemeClr val="bg2"/>
              </a:buClr>
              <a:buSzPct val="75000"/>
              <a:buFontTx/>
              <a:buBlip>
                <a:blip r:embed="rId3"/>
              </a:buBlip>
            </a:pPr>
            <a:r>
              <a:rPr lang="es-ES_tradnl" sz="2000" dirty="0"/>
              <a:t>Organización y recanalización.</a:t>
            </a:r>
          </a:p>
          <a:p>
            <a:endParaRPr lang="es-ES" sz="2000" dirty="0"/>
          </a:p>
        </p:txBody>
      </p:sp>
      <p:sp>
        <p:nvSpPr>
          <p:cNvPr id="74755" name="Text Box 4"/>
          <p:cNvSpPr txBox="1">
            <a:spLocks noChangeArrowheads="1"/>
          </p:cNvSpPr>
          <p:nvPr/>
        </p:nvSpPr>
        <p:spPr bwMode="auto">
          <a:xfrm>
            <a:off x="304800" y="50800"/>
            <a:ext cx="11572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2000"/>
              <a:t>Trombosis</a:t>
            </a:r>
            <a:endParaRPr lang="es-ES" sz="2000"/>
          </a:p>
        </p:txBody>
      </p:sp>
      <p:grpSp>
        <p:nvGrpSpPr>
          <p:cNvPr id="74756" name="Group 10"/>
          <p:cNvGrpSpPr>
            <a:grpSpLocks/>
          </p:cNvGrpSpPr>
          <p:nvPr/>
        </p:nvGrpSpPr>
        <p:grpSpPr bwMode="auto">
          <a:xfrm>
            <a:off x="4343400" y="228600"/>
            <a:ext cx="4419600" cy="2652713"/>
            <a:chOff x="2592" y="144"/>
            <a:chExt cx="2784" cy="1671"/>
          </a:xfrm>
        </p:grpSpPr>
        <p:pic>
          <p:nvPicPr>
            <p:cNvPr id="74758" name="Picture 6" descr="C:\Mis documentos\Docencia\ate diseccion aorti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144"/>
              <a:ext cx="2784" cy="1669"/>
            </a:xfrm>
            <a:prstGeom prst="rect">
              <a:avLst/>
            </a:prstGeom>
            <a:noFill/>
            <a:ln w="2857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74759" name="Line 7"/>
            <p:cNvSpPr>
              <a:spLocks noChangeShapeType="1"/>
            </p:cNvSpPr>
            <p:nvPr/>
          </p:nvSpPr>
          <p:spPr bwMode="auto">
            <a:xfrm>
              <a:off x="4128" y="1440"/>
              <a:ext cx="240" cy="192"/>
            </a:xfrm>
            <a:prstGeom prst="line">
              <a:avLst/>
            </a:prstGeom>
            <a:noFill/>
            <a:ln w="28575">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s-ES"/>
            </a:p>
          </p:txBody>
        </p:sp>
        <p:sp>
          <p:nvSpPr>
            <p:cNvPr id="74760" name="Text Box 8"/>
            <p:cNvSpPr txBox="1">
              <a:spLocks noChangeArrowheads="1"/>
            </p:cNvSpPr>
            <p:nvPr/>
          </p:nvSpPr>
          <p:spPr bwMode="auto">
            <a:xfrm>
              <a:off x="3168" y="1584"/>
              <a:ext cx="202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a:solidFill>
                    <a:schemeClr val="bg1"/>
                  </a:solidFill>
                </a:rPr>
                <a:t>Aneurisma disecante trombosado</a:t>
              </a:r>
              <a:endParaRPr lang="es-ES" sz="1800" b="1">
                <a:solidFill>
                  <a:schemeClr val="bg1"/>
                </a:solidFill>
              </a:endParaRPr>
            </a:p>
          </p:txBody>
        </p:sp>
      </p:grpSp>
      <p:pic>
        <p:nvPicPr>
          <p:cNvPr id="2" name="Imagen 1"/>
          <p:cNvPicPr>
            <a:picLocks noChangeAspect="1"/>
          </p:cNvPicPr>
          <p:nvPr/>
        </p:nvPicPr>
        <p:blipFill rotWithShape="1">
          <a:blip r:embed="rId5"/>
          <a:srcRect l="2366" r="-1618"/>
          <a:stretch/>
        </p:blipFill>
        <p:spPr>
          <a:xfrm>
            <a:off x="4453200" y="3357851"/>
            <a:ext cx="4608000" cy="3240504"/>
          </a:xfrm>
          <a:prstGeom prst="rect">
            <a:avLst/>
          </a:prstGeom>
        </p:spPr>
      </p:pic>
      <p:sp>
        <p:nvSpPr>
          <p:cNvPr id="3" name="Marcador de pie de página 2">
            <a:extLst>
              <a:ext uri="{FF2B5EF4-FFF2-40B4-BE49-F238E27FC236}">
                <a16:creationId xmlns:a16="http://schemas.microsoft.com/office/drawing/2014/main" id="{B7FD83A2-C5A8-7142-8464-133ABCEEA462}"/>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73BF0BC6-37AE-3E4D-BDE7-E7A6513D7E49}"/>
              </a:ext>
            </a:extLst>
          </p:cNvPr>
          <p:cNvSpPr>
            <a:spLocks noGrp="1"/>
          </p:cNvSpPr>
          <p:nvPr>
            <p:ph type="sldNum" sz="quarter" idx="12"/>
          </p:nvPr>
        </p:nvSpPr>
        <p:spPr/>
        <p:txBody>
          <a:bodyPr/>
          <a:lstStyle/>
          <a:p>
            <a:fld id="{7CD7A0A7-044C-F748-8731-AEED0E949FA7}" type="slidenum">
              <a:rPr lang="es-ES" smtClean="0"/>
              <a:pPr/>
              <a:t>41</a:t>
            </a:fld>
            <a:endParaRPr lang="es-ES"/>
          </a:p>
        </p:txBody>
      </p:sp>
    </p:spTree>
    <p:extLst>
      <p:ext uri="{BB962C8B-B14F-4D97-AF65-F5344CB8AC3E}">
        <p14:creationId xmlns:p14="http://schemas.microsoft.com/office/powerpoint/2010/main" val="12389265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6" name="Text Box 6"/>
          <p:cNvSpPr txBox="1">
            <a:spLocks noChangeArrowheads="1"/>
          </p:cNvSpPr>
          <p:nvPr/>
        </p:nvSpPr>
        <p:spPr bwMode="auto">
          <a:xfrm>
            <a:off x="2711272" y="1207617"/>
            <a:ext cx="29305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t>Fuentes de embolias arteriales</a:t>
            </a:r>
            <a:endParaRPr lang="es-ES" sz="1800" b="1" dirty="0"/>
          </a:p>
        </p:txBody>
      </p:sp>
      <p:sp>
        <p:nvSpPr>
          <p:cNvPr id="78854" name="Text Box 7"/>
          <p:cNvSpPr txBox="1">
            <a:spLocks noChangeArrowheads="1"/>
          </p:cNvSpPr>
          <p:nvPr/>
        </p:nvSpPr>
        <p:spPr bwMode="auto">
          <a:xfrm>
            <a:off x="5850338" y="1211629"/>
            <a:ext cx="2846388" cy="366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t>Fuentes de embolias venosas</a:t>
            </a:r>
            <a:endParaRPr lang="es-ES" sz="1800" b="1" dirty="0"/>
          </a:p>
        </p:txBody>
      </p:sp>
      <p:sp>
        <p:nvSpPr>
          <p:cNvPr id="3" name="Título 2"/>
          <p:cNvSpPr>
            <a:spLocks noGrp="1"/>
          </p:cNvSpPr>
          <p:nvPr>
            <p:ph type="title"/>
          </p:nvPr>
        </p:nvSpPr>
        <p:spPr>
          <a:xfrm>
            <a:off x="457200" y="274638"/>
            <a:ext cx="8229600" cy="430918"/>
          </a:xfrm>
        </p:spPr>
        <p:txBody>
          <a:bodyPr>
            <a:normAutofit fontScale="90000"/>
          </a:bodyPr>
          <a:lstStyle/>
          <a:p>
            <a:r>
              <a:rPr lang="es-ES" dirty="0"/>
              <a:t>EMBOLIA</a:t>
            </a:r>
          </a:p>
        </p:txBody>
      </p:sp>
      <p:sp>
        <p:nvSpPr>
          <p:cNvPr id="4" name="CuadroTexto 3"/>
          <p:cNvSpPr txBox="1"/>
          <p:nvPr/>
        </p:nvSpPr>
        <p:spPr>
          <a:xfrm>
            <a:off x="225776" y="274638"/>
            <a:ext cx="2342444" cy="535531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b="1" dirty="0"/>
              <a:t>EMBOLIA</a:t>
            </a:r>
          </a:p>
          <a:p>
            <a:r>
              <a:rPr lang="es-ES" dirty="0"/>
              <a:t>PASO DE CUALQUIER MATERIAL A LO LARGO DEL SISTEMA CIRCULATORIO QUE SEA CAPAZ DE ATASCARSE Y OCLUIR EL LUMEN VASCULAR</a:t>
            </a:r>
          </a:p>
          <a:p>
            <a:endParaRPr lang="es-ES" dirty="0"/>
          </a:p>
          <a:p>
            <a:r>
              <a:rPr lang="es-ES" b="1" dirty="0"/>
              <a:t>EMBOLO</a:t>
            </a:r>
          </a:p>
          <a:p>
            <a:r>
              <a:rPr lang="es-ES" dirty="0"/>
              <a:t> MASA INTRAVASCULAR SÓLIDA, LÍQUIDA O GASEOSA, TRANSPORTADA A TRAVÉS DE LA SANGRE A UN PUNTO DISTANTE DE SU SITIO DE ORIGEN</a:t>
            </a:r>
          </a:p>
        </p:txBody>
      </p:sp>
      <p:pic>
        <p:nvPicPr>
          <p:cNvPr id="2" name="Imagen 1">
            <a:extLst>
              <a:ext uri="{FF2B5EF4-FFF2-40B4-BE49-F238E27FC236}">
                <a16:creationId xmlns:a16="http://schemas.microsoft.com/office/drawing/2014/main" id="{33E58BE9-3B00-5C43-9CC2-118D318BB8E8}"/>
              </a:ext>
            </a:extLst>
          </p:cNvPr>
          <p:cNvPicPr>
            <a:picLocks noChangeAspect="1"/>
          </p:cNvPicPr>
          <p:nvPr/>
        </p:nvPicPr>
        <p:blipFill>
          <a:blip r:embed="rId3"/>
          <a:stretch>
            <a:fillRect/>
          </a:stretch>
        </p:blipFill>
        <p:spPr>
          <a:xfrm>
            <a:off x="2810401" y="2065999"/>
            <a:ext cx="2990372" cy="4186520"/>
          </a:xfrm>
          <a:prstGeom prst="rect">
            <a:avLst/>
          </a:prstGeom>
        </p:spPr>
      </p:pic>
      <p:pic>
        <p:nvPicPr>
          <p:cNvPr id="5" name="Imagen 4">
            <a:extLst>
              <a:ext uri="{FF2B5EF4-FFF2-40B4-BE49-F238E27FC236}">
                <a16:creationId xmlns:a16="http://schemas.microsoft.com/office/drawing/2014/main" id="{ED4621B0-B992-D947-8D79-623A8521015C}"/>
              </a:ext>
            </a:extLst>
          </p:cNvPr>
          <p:cNvPicPr>
            <a:picLocks noChangeAspect="1"/>
          </p:cNvPicPr>
          <p:nvPr/>
        </p:nvPicPr>
        <p:blipFill>
          <a:blip r:embed="rId4"/>
          <a:stretch>
            <a:fillRect/>
          </a:stretch>
        </p:blipFill>
        <p:spPr>
          <a:xfrm>
            <a:off x="5616810" y="1553284"/>
            <a:ext cx="3288458" cy="4989384"/>
          </a:xfrm>
          <a:prstGeom prst="rect">
            <a:avLst/>
          </a:prstGeom>
        </p:spPr>
      </p:pic>
      <p:sp>
        <p:nvSpPr>
          <p:cNvPr id="6" name="Marcador de pie de página 5">
            <a:extLst>
              <a:ext uri="{FF2B5EF4-FFF2-40B4-BE49-F238E27FC236}">
                <a16:creationId xmlns:a16="http://schemas.microsoft.com/office/drawing/2014/main" id="{EB48C5B0-F11B-044F-A00B-8D7EA0DE0934}"/>
              </a:ext>
            </a:extLst>
          </p:cNvPr>
          <p:cNvSpPr>
            <a:spLocks noGrp="1"/>
          </p:cNvSpPr>
          <p:nvPr>
            <p:ph type="ftr" sz="quarter" idx="11"/>
          </p:nvPr>
        </p:nvSpPr>
        <p:spPr/>
        <p:txBody>
          <a:bodyPr/>
          <a:lstStyle/>
          <a:p>
            <a:r>
              <a:rPr lang="es-ES"/>
              <a:t>YCS 2020</a:t>
            </a:r>
          </a:p>
        </p:txBody>
      </p:sp>
      <p:sp>
        <p:nvSpPr>
          <p:cNvPr id="7" name="Marcador de número de diapositiva 6">
            <a:extLst>
              <a:ext uri="{FF2B5EF4-FFF2-40B4-BE49-F238E27FC236}">
                <a16:creationId xmlns:a16="http://schemas.microsoft.com/office/drawing/2014/main" id="{F11C5DEB-6AE8-C341-978E-E078ED8C5D73}"/>
              </a:ext>
            </a:extLst>
          </p:cNvPr>
          <p:cNvSpPr>
            <a:spLocks noGrp="1"/>
          </p:cNvSpPr>
          <p:nvPr>
            <p:ph type="sldNum" sz="quarter" idx="12"/>
          </p:nvPr>
        </p:nvSpPr>
        <p:spPr/>
        <p:txBody>
          <a:bodyPr/>
          <a:lstStyle/>
          <a:p>
            <a:fld id="{7CD7A0A7-044C-F748-8731-AEED0E949FA7}" type="slidenum">
              <a:rPr lang="es-ES" smtClean="0"/>
              <a:pPr/>
              <a:t>42</a:t>
            </a:fld>
            <a:endParaRPr lang="es-ES"/>
          </a:p>
        </p:txBody>
      </p:sp>
    </p:spTree>
    <p:extLst>
      <p:ext uri="{BB962C8B-B14F-4D97-AF65-F5344CB8AC3E}">
        <p14:creationId xmlns:p14="http://schemas.microsoft.com/office/powerpoint/2010/main" val="11967269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26"/>
          <p:cNvSpPr>
            <a:spLocks noChangeArrowheads="1"/>
          </p:cNvSpPr>
          <p:nvPr/>
        </p:nvSpPr>
        <p:spPr bwMode="auto">
          <a:xfrm>
            <a:off x="381000" y="381000"/>
            <a:ext cx="79248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buClr>
                <a:schemeClr val="bg2"/>
              </a:buClr>
              <a:buSzPct val="75000"/>
              <a:buFont typeface="Monotype Sorts" charset="0"/>
              <a:buBlip>
                <a:blip r:embed="rId3"/>
              </a:buBlip>
            </a:pPr>
            <a:r>
              <a:rPr lang="es-ES_tradnl" b="1" dirty="0"/>
              <a:t>Tromboembolismo pulmonar:</a:t>
            </a:r>
          </a:p>
          <a:p>
            <a:pPr lvl="1">
              <a:spcBef>
                <a:spcPct val="50000"/>
              </a:spcBef>
              <a:buClr>
                <a:schemeClr val="bg2"/>
              </a:buClr>
              <a:buSzPct val="75000"/>
              <a:buFontTx/>
              <a:buBlip>
                <a:blip r:embed="rId3"/>
              </a:buBlip>
            </a:pPr>
            <a:r>
              <a:rPr lang="es-ES_tradnl" dirty="0"/>
              <a:t>Origen en venas profundas de extremidades inferiores (ilíacas y femorales)</a:t>
            </a:r>
          </a:p>
          <a:p>
            <a:pPr lvl="1">
              <a:spcBef>
                <a:spcPct val="50000"/>
              </a:spcBef>
              <a:buClr>
                <a:schemeClr val="bg2"/>
              </a:buClr>
              <a:buSzPct val="75000"/>
              <a:buFontTx/>
              <a:buBlip>
                <a:blip r:embed="rId3"/>
              </a:buBlip>
            </a:pPr>
            <a:r>
              <a:rPr lang="es-ES_tradnl" dirty="0"/>
              <a:t>Causas: </a:t>
            </a:r>
            <a:r>
              <a:rPr lang="es-ES_tradnl" dirty="0" err="1"/>
              <a:t>estasia</a:t>
            </a:r>
            <a:r>
              <a:rPr lang="es-ES_tradnl" dirty="0"/>
              <a:t> venosa, traumatismos y quemaduras, desequilibrio hormonal, edad avanzada e inmovilización.</a:t>
            </a:r>
          </a:p>
          <a:p>
            <a:pPr lvl="1">
              <a:spcBef>
                <a:spcPct val="50000"/>
              </a:spcBef>
              <a:buClr>
                <a:schemeClr val="bg2"/>
              </a:buClr>
              <a:buSzPct val="75000"/>
              <a:buBlip>
                <a:blip r:embed="rId3"/>
              </a:buBlip>
            </a:pPr>
            <a:r>
              <a:rPr lang="es-ES_tradnl" dirty="0"/>
              <a:t>Consecuencia: infarto pulmonar (hemorrágico)</a:t>
            </a:r>
          </a:p>
        </p:txBody>
      </p:sp>
      <p:pic>
        <p:nvPicPr>
          <p:cNvPr id="80899" name="Picture 1028" descr="C:\Mis documentos\Docencia\TEPA aum men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541" y="2369418"/>
            <a:ext cx="3330575" cy="4038600"/>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cxnSp>
        <p:nvCxnSpPr>
          <p:cNvPr id="3" name="Conector recto de flecha 2">
            <a:extLst>
              <a:ext uri="{FF2B5EF4-FFF2-40B4-BE49-F238E27FC236}">
                <a16:creationId xmlns:a16="http://schemas.microsoft.com/office/drawing/2014/main" id="{69937468-B8D5-F246-B396-7CEB8CDAD833}"/>
              </a:ext>
            </a:extLst>
          </p:cNvPr>
          <p:cNvCxnSpPr>
            <a:cxnSpLocks/>
          </p:cNvCxnSpPr>
          <p:nvPr/>
        </p:nvCxnSpPr>
        <p:spPr>
          <a:xfrm flipH="1">
            <a:off x="2409567" y="3429000"/>
            <a:ext cx="364524" cy="2461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 name="Imagen 4" descr="Imagen que contiene alimentos, plato, comida, salsa&#10;&#10;Descripción generada automáticamente">
            <a:extLst>
              <a:ext uri="{FF2B5EF4-FFF2-40B4-BE49-F238E27FC236}">
                <a16:creationId xmlns:a16="http://schemas.microsoft.com/office/drawing/2014/main" id="{3DE49757-CCEF-C547-AA03-B003E9013DE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274443" y="2566334"/>
            <a:ext cx="1463675" cy="1971675"/>
          </a:xfrm>
          <a:prstGeom prst="rect">
            <a:avLst/>
          </a:prstGeom>
        </p:spPr>
      </p:pic>
      <p:sp>
        <p:nvSpPr>
          <p:cNvPr id="2" name="CuadroTexto 1">
            <a:extLst>
              <a:ext uri="{FF2B5EF4-FFF2-40B4-BE49-F238E27FC236}">
                <a16:creationId xmlns:a16="http://schemas.microsoft.com/office/drawing/2014/main" id="{318AA682-D876-EE43-93CF-C4F0FC1EB19C}"/>
              </a:ext>
            </a:extLst>
          </p:cNvPr>
          <p:cNvSpPr txBox="1"/>
          <p:nvPr/>
        </p:nvSpPr>
        <p:spPr>
          <a:xfrm>
            <a:off x="5938466" y="4614436"/>
            <a:ext cx="2293192" cy="738664"/>
          </a:xfrm>
          <a:prstGeom prst="rect">
            <a:avLst/>
          </a:prstGeom>
          <a:noFill/>
        </p:spPr>
        <p:txBody>
          <a:bodyPr wrap="none" rtlCol="0">
            <a:spAutoFit/>
          </a:bodyPr>
          <a:lstStyle/>
          <a:p>
            <a:pPr algn="ctr"/>
            <a:r>
              <a:rPr lang="es-ES" sz="1200" dirty="0"/>
              <a:t>EMBOLIA DE</a:t>
            </a:r>
            <a:endParaRPr lang="es-CL" sz="1200" dirty="0"/>
          </a:p>
          <a:p>
            <a:pPr algn="ctr"/>
            <a:r>
              <a:rPr lang="es-ES" sz="1200" dirty="0"/>
              <a:t> LA ARTERIA PULMONAR</a:t>
            </a:r>
            <a:endParaRPr lang="es-CL" sz="1200" dirty="0"/>
          </a:p>
          <a:p>
            <a:pPr algn="ctr"/>
            <a:r>
              <a:rPr lang="es-ES" sz="1200" dirty="0"/>
              <a:t>(ÉMBOLO EN SILLA DE MONTAR</a:t>
            </a:r>
            <a:r>
              <a:rPr lang="es-ES" dirty="0"/>
              <a:t>)</a:t>
            </a:r>
            <a:r>
              <a:rPr lang="es-CL" dirty="0"/>
              <a:t> </a:t>
            </a:r>
          </a:p>
        </p:txBody>
      </p:sp>
      <p:sp>
        <p:nvSpPr>
          <p:cNvPr id="4" name="Marcador de pie de página 3">
            <a:extLst>
              <a:ext uri="{FF2B5EF4-FFF2-40B4-BE49-F238E27FC236}">
                <a16:creationId xmlns:a16="http://schemas.microsoft.com/office/drawing/2014/main" id="{C385E114-711E-3A4C-A20F-F8AA5DCCFD61}"/>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4F1985D2-DBD9-E246-8678-6BE60D8436E9}"/>
              </a:ext>
            </a:extLst>
          </p:cNvPr>
          <p:cNvSpPr>
            <a:spLocks noGrp="1"/>
          </p:cNvSpPr>
          <p:nvPr>
            <p:ph type="sldNum" sz="quarter" idx="12"/>
          </p:nvPr>
        </p:nvSpPr>
        <p:spPr/>
        <p:txBody>
          <a:bodyPr/>
          <a:lstStyle/>
          <a:p>
            <a:fld id="{7CD7A0A7-044C-F748-8731-AEED0E949FA7}" type="slidenum">
              <a:rPr lang="es-ES" smtClean="0"/>
              <a:pPr/>
              <a:t>43</a:t>
            </a:fld>
            <a:endParaRPr lang="es-ES"/>
          </a:p>
        </p:txBody>
      </p:sp>
    </p:spTree>
    <p:extLst>
      <p:ext uri="{BB962C8B-B14F-4D97-AF65-F5344CB8AC3E}">
        <p14:creationId xmlns:p14="http://schemas.microsoft.com/office/powerpoint/2010/main" val="343253789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3"/>
          <p:cNvSpPr>
            <a:spLocks noGrp="1" noChangeArrowheads="1"/>
          </p:cNvSpPr>
          <p:nvPr>
            <p:ph idx="1"/>
          </p:nvPr>
        </p:nvSpPr>
        <p:spPr>
          <a:xfrm>
            <a:off x="0" y="47978"/>
            <a:ext cx="4648200" cy="3632641"/>
          </a:xfrm>
          <a:prstGeom prst="rect">
            <a:avLst/>
          </a:prstGeom>
        </p:spPr>
        <p:txBody>
          <a:bodyPr>
            <a:normAutofit fontScale="92500" lnSpcReduction="20000"/>
          </a:bodyPr>
          <a:lstStyle/>
          <a:p>
            <a:pPr eaLnBrk="1" hangingPunct="1">
              <a:lnSpc>
                <a:spcPct val="120000"/>
              </a:lnSpc>
              <a:buFont typeface="Monotype Sorts" charset="0"/>
              <a:buBlip>
                <a:blip r:embed="rId3"/>
              </a:buBlip>
            </a:pPr>
            <a:r>
              <a:rPr lang="es-ES_tradnl" sz="1600" b="1" dirty="0">
                <a:latin typeface="Arial Narrow" charset="0"/>
              </a:rPr>
              <a:t>Embolias no originadas en trombos:</a:t>
            </a:r>
          </a:p>
          <a:p>
            <a:pPr lvl="1" eaLnBrk="1" hangingPunct="1">
              <a:lnSpc>
                <a:spcPct val="120000"/>
              </a:lnSpc>
              <a:buFontTx/>
              <a:buBlip>
                <a:blip r:embed="rId3"/>
              </a:buBlip>
            </a:pPr>
            <a:r>
              <a:rPr lang="es-ES_tradnl" sz="1600" b="1" dirty="0">
                <a:latin typeface="Arial Narrow" charset="0"/>
              </a:rPr>
              <a:t>Gaseosa</a:t>
            </a:r>
            <a:r>
              <a:rPr lang="es-ES_tradnl" sz="1600" dirty="0">
                <a:latin typeface="Arial Narrow" charset="0"/>
              </a:rPr>
              <a:t>: heridas del cuello, </a:t>
            </a:r>
            <a:r>
              <a:rPr lang="es-ES_tradnl" sz="1600" dirty="0" err="1">
                <a:latin typeface="Arial Narrow" charset="0"/>
              </a:rPr>
              <a:t>toracocentesis</a:t>
            </a:r>
            <a:r>
              <a:rPr lang="es-ES_tradnl" sz="1600" dirty="0">
                <a:latin typeface="Arial Narrow" charset="0"/>
              </a:rPr>
              <a:t>, hemodiálisis, punciones venosas, parto, aborto, descompresión.</a:t>
            </a:r>
          </a:p>
          <a:p>
            <a:pPr lvl="1" eaLnBrk="1" hangingPunct="1">
              <a:lnSpc>
                <a:spcPct val="120000"/>
              </a:lnSpc>
              <a:buFontTx/>
              <a:buBlip>
                <a:blip r:embed="rId3"/>
              </a:buBlip>
            </a:pPr>
            <a:r>
              <a:rPr lang="es-ES_tradnl" sz="1600" b="1" dirty="0">
                <a:latin typeface="Arial Narrow" charset="0"/>
              </a:rPr>
              <a:t>Líquido amniótico</a:t>
            </a:r>
            <a:r>
              <a:rPr lang="es-ES_tradnl" sz="1600" dirty="0">
                <a:latin typeface="Arial Narrow" charset="0"/>
              </a:rPr>
              <a:t>: parto y post-parto inmediato, 1/50.000 nacimientos.   Contienen lanugo, escamas epidérmicas fetales, </a:t>
            </a:r>
            <a:r>
              <a:rPr lang="es-ES_tradnl" sz="1600" dirty="0" err="1">
                <a:latin typeface="Arial Narrow" charset="0"/>
              </a:rPr>
              <a:t>vérnix</a:t>
            </a:r>
            <a:r>
              <a:rPr lang="es-ES_tradnl" sz="1600" dirty="0">
                <a:latin typeface="Arial Narrow" charset="0"/>
              </a:rPr>
              <a:t> caseoso, mucina respiratoria y gastrointestinal, bilis, meconio.</a:t>
            </a:r>
          </a:p>
          <a:p>
            <a:pPr lvl="1" eaLnBrk="1" hangingPunct="1">
              <a:lnSpc>
                <a:spcPct val="120000"/>
              </a:lnSpc>
              <a:buFontTx/>
              <a:buBlip>
                <a:blip r:embed="rId3"/>
              </a:buBlip>
            </a:pPr>
            <a:r>
              <a:rPr lang="es-ES_tradnl" sz="1600" b="1" dirty="0">
                <a:latin typeface="Arial Narrow" charset="0"/>
              </a:rPr>
              <a:t>Grasa</a:t>
            </a:r>
            <a:r>
              <a:rPr lang="es-ES_tradnl" sz="1600" dirty="0">
                <a:latin typeface="Arial Narrow" charset="0"/>
              </a:rPr>
              <a:t>: Por fracturas óseas (se ven luego de maniobras de reanimación cardiopulmonar). Se observan adipocitos y células hematopoyéticas de la médula ósea.</a:t>
            </a:r>
          </a:p>
          <a:p>
            <a:pPr lvl="1" eaLnBrk="1" hangingPunct="1">
              <a:lnSpc>
                <a:spcPct val="120000"/>
              </a:lnSpc>
              <a:buFontTx/>
              <a:buBlip>
                <a:blip r:embed="rId3"/>
              </a:buBlip>
            </a:pPr>
            <a:r>
              <a:rPr lang="es-ES_tradnl" sz="1600" b="1" dirty="0">
                <a:latin typeface="Arial Narrow" charset="0"/>
              </a:rPr>
              <a:t>Neoplásica</a:t>
            </a:r>
            <a:r>
              <a:rPr lang="es-ES_tradnl" sz="1600" dirty="0">
                <a:latin typeface="Arial Narrow" charset="0"/>
              </a:rPr>
              <a:t>:  células tumorales desde un tumor primario hacia el sitio de metástasis.</a:t>
            </a:r>
          </a:p>
        </p:txBody>
      </p:sp>
      <p:pic>
        <p:nvPicPr>
          <p:cNvPr id="82950" name="Picture 4" descr="C:\Mis documentos\Docencia\embolo de colesterol en art riñ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801" y="146756"/>
            <a:ext cx="3558387" cy="2342914"/>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82951" name="Text Box 6"/>
          <p:cNvSpPr txBox="1">
            <a:spLocks noChangeArrowheads="1"/>
          </p:cNvSpPr>
          <p:nvPr/>
        </p:nvSpPr>
        <p:spPr bwMode="auto">
          <a:xfrm>
            <a:off x="5596539" y="2104086"/>
            <a:ext cx="2913871" cy="369332"/>
          </a:xfrm>
          <a:prstGeom prst="rect">
            <a:avLst/>
          </a:prstGeom>
          <a:solidFill>
            <a:schemeClr val="bg1">
              <a:alpha val="61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dirty="0"/>
              <a:t>Embolo colesterol en riñón</a:t>
            </a:r>
            <a:endParaRPr lang="es-ES" sz="1800" dirty="0"/>
          </a:p>
        </p:txBody>
      </p:sp>
      <p:pic>
        <p:nvPicPr>
          <p:cNvPr id="3" name="Imagen 2"/>
          <p:cNvPicPr>
            <a:picLocks noChangeAspect="1"/>
          </p:cNvPicPr>
          <p:nvPr/>
        </p:nvPicPr>
        <p:blipFill>
          <a:blip r:embed="rId5"/>
          <a:stretch>
            <a:fillRect/>
          </a:stretch>
        </p:blipFill>
        <p:spPr>
          <a:xfrm>
            <a:off x="5827889" y="2554110"/>
            <a:ext cx="2781299" cy="2080411"/>
          </a:xfrm>
          <a:prstGeom prst="rect">
            <a:avLst/>
          </a:prstGeom>
        </p:spPr>
      </p:pic>
      <p:pic>
        <p:nvPicPr>
          <p:cNvPr id="2" name="Imagen 1"/>
          <p:cNvPicPr>
            <a:picLocks noChangeAspect="1"/>
          </p:cNvPicPr>
          <p:nvPr/>
        </p:nvPicPr>
        <p:blipFill>
          <a:blip r:embed="rId6"/>
          <a:stretch>
            <a:fillRect/>
          </a:stretch>
        </p:blipFill>
        <p:spPr>
          <a:xfrm>
            <a:off x="141110" y="3680619"/>
            <a:ext cx="2816286" cy="1843997"/>
          </a:xfrm>
          <a:prstGeom prst="rect">
            <a:avLst/>
          </a:prstGeom>
        </p:spPr>
      </p:pic>
      <p:sp>
        <p:nvSpPr>
          <p:cNvPr id="10" name="9 CuadroTexto"/>
          <p:cNvSpPr txBox="1">
            <a:spLocks noChangeArrowheads="1"/>
          </p:cNvSpPr>
          <p:nvPr/>
        </p:nvSpPr>
        <p:spPr bwMode="auto">
          <a:xfrm>
            <a:off x="4266119" y="3495953"/>
            <a:ext cx="2592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dirty="0"/>
              <a:t>Embolia grasa</a:t>
            </a:r>
          </a:p>
        </p:txBody>
      </p:sp>
      <p:sp>
        <p:nvSpPr>
          <p:cNvPr id="4" name="CuadroTexto 3"/>
          <p:cNvSpPr txBox="1"/>
          <p:nvPr/>
        </p:nvSpPr>
        <p:spPr>
          <a:xfrm>
            <a:off x="141110" y="5524616"/>
            <a:ext cx="2505839" cy="369332"/>
          </a:xfrm>
          <a:prstGeom prst="rect">
            <a:avLst/>
          </a:prstGeom>
          <a:noFill/>
        </p:spPr>
        <p:txBody>
          <a:bodyPr wrap="none" rtlCol="0">
            <a:spAutoFit/>
          </a:bodyPr>
          <a:lstStyle/>
          <a:p>
            <a:r>
              <a:rPr lang="es-ES" dirty="0"/>
              <a:t>Embolia líquido </a:t>
            </a:r>
            <a:r>
              <a:rPr lang="es-ES" dirty="0" err="1"/>
              <a:t>amiótico</a:t>
            </a:r>
            <a:endParaRPr lang="es-ES" dirty="0"/>
          </a:p>
        </p:txBody>
      </p:sp>
      <p:pic>
        <p:nvPicPr>
          <p:cNvPr id="5" name="Imagen 4"/>
          <p:cNvPicPr>
            <a:picLocks noChangeAspect="1"/>
          </p:cNvPicPr>
          <p:nvPr/>
        </p:nvPicPr>
        <p:blipFill>
          <a:blip r:embed="rId7"/>
          <a:stretch>
            <a:fillRect/>
          </a:stretch>
        </p:blipFill>
        <p:spPr>
          <a:xfrm>
            <a:off x="3209301" y="4719854"/>
            <a:ext cx="3070143" cy="2010944"/>
          </a:xfrm>
          <a:prstGeom prst="rect">
            <a:avLst/>
          </a:prstGeom>
        </p:spPr>
      </p:pic>
      <p:sp>
        <p:nvSpPr>
          <p:cNvPr id="6" name="CuadroTexto 5"/>
          <p:cNvSpPr txBox="1"/>
          <p:nvPr/>
        </p:nvSpPr>
        <p:spPr>
          <a:xfrm>
            <a:off x="6604000" y="5813778"/>
            <a:ext cx="2365840" cy="646331"/>
          </a:xfrm>
          <a:prstGeom prst="rect">
            <a:avLst/>
          </a:prstGeom>
          <a:noFill/>
        </p:spPr>
        <p:txBody>
          <a:bodyPr wrap="none" rtlCol="0">
            <a:spAutoFit/>
          </a:bodyPr>
          <a:lstStyle/>
          <a:p>
            <a:r>
              <a:rPr lang="es-ES" dirty="0"/>
              <a:t>Embolia neoplásica</a:t>
            </a:r>
          </a:p>
          <a:p>
            <a:r>
              <a:rPr lang="es-ES" dirty="0"/>
              <a:t>(carcinoma en pulmón)</a:t>
            </a:r>
          </a:p>
        </p:txBody>
      </p:sp>
      <p:sp>
        <p:nvSpPr>
          <p:cNvPr id="7" name="Marcador de pie de página 6">
            <a:extLst>
              <a:ext uri="{FF2B5EF4-FFF2-40B4-BE49-F238E27FC236}">
                <a16:creationId xmlns:a16="http://schemas.microsoft.com/office/drawing/2014/main" id="{9D045835-EEAD-9A46-912C-C506E070CE79}"/>
              </a:ext>
            </a:extLst>
          </p:cNvPr>
          <p:cNvSpPr>
            <a:spLocks noGrp="1"/>
          </p:cNvSpPr>
          <p:nvPr>
            <p:ph type="ftr" sz="quarter" idx="11"/>
          </p:nvPr>
        </p:nvSpPr>
        <p:spPr/>
        <p:txBody>
          <a:bodyPr/>
          <a:lstStyle/>
          <a:p>
            <a:r>
              <a:rPr lang="es-ES"/>
              <a:t>YCS 2020</a:t>
            </a:r>
          </a:p>
        </p:txBody>
      </p:sp>
      <p:sp>
        <p:nvSpPr>
          <p:cNvPr id="8" name="Marcador de número de diapositiva 7">
            <a:extLst>
              <a:ext uri="{FF2B5EF4-FFF2-40B4-BE49-F238E27FC236}">
                <a16:creationId xmlns:a16="http://schemas.microsoft.com/office/drawing/2014/main" id="{F46297A7-184D-C64E-8990-A0444FF4118F}"/>
              </a:ext>
            </a:extLst>
          </p:cNvPr>
          <p:cNvSpPr>
            <a:spLocks noGrp="1"/>
          </p:cNvSpPr>
          <p:nvPr>
            <p:ph type="sldNum" sz="quarter" idx="12"/>
          </p:nvPr>
        </p:nvSpPr>
        <p:spPr/>
        <p:txBody>
          <a:bodyPr/>
          <a:lstStyle/>
          <a:p>
            <a:fld id="{7CD7A0A7-044C-F748-8731-AEED0E949FA7}" type="slidenum">
              <a:rPr lang="es-ES" smtClean="0"/>
              <a:pPr/>
              <a:t>44</a:t>
            </a:fld>
            <a:endParaRPr lang="es-ES"/>
          </a:p>
        </p:txBody>
      </p:sp>
    </p:spTree>
    <p:extLst>
      <p:ext uri="{BB962C8B-B14F-4D97-AF65-F5344CB8AC3E}">
        <p14:creationId xmlns:p14="http://schemas.microsoft.com/office/powerpoint/2010/main" val="236474914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1555FC7-31FB-F545-808A-1AAB0401CBE3}"/>
              </a:ext>
            </a:extLst>
          </p:cNvPr>
          <p:cNvPicPr>
            <a:picLocks noChangeAspect="1"/>
          </p:cNvPicPr>
          <p:nvPr/>
        </p:nvPicPr>
        <p:blipFill rotWithShape="1">
          <a:blip r:embed="rId3"/>
          <a:srcRect r="-5" b="1553"/>
          <a:stretch/>
        </p:blipFill>
        <p:spPr>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6" name="Picture 6" descr="C:\Mis documentos\Docencia\infarto rojo intestino.jpg">
            <a:extLst>
              <a:ext uri="{FF2B5EF4-FFF2-40B4-BE49-F238E27FC236}">
                <a16:creationId xmlns:a16="http://schemas.microsoft.com/office/drawing/2014/main" id="{4ABD841D-7A7B-EA4A-913E-CAC781A52E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29" r="10226" b="2"/>
          <a:stretch/>
        </p:blipFill>
        <p:spPr bwMode="auto">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xmlns="">
                <a:solidFill>
                  <a:srgbClr val="FFFFFF"/>
                </a:solidFill>
              </a14:hiddenFill>
            </a:ext>
          </a:extLst>
        </p:spPr>
      </p:pic>
      <p:pic>
        <p:nvPicPr>
          <p:cNvPr id="15" name="Picture 4" descr="C:\Mis documentos\Docencia\infarto esplenico.jpg">
            <a:extLst>
              <a:ext uri="{FF2B5EF4-FFF2-40B4-BE49-F238E27FC236}">
                <a16:creationId xmlns:a16="http://schemas.microsoft.com/office/drawing/2014/main" id="{506A8416-2EC2-DD47-A21D-224585A23B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4" r="-3" b="-3"/>
          <a:stretch/>
        </p:blipFill>
        <p:spPr bwMode="auto">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xmlns="">
                <a:solidFill>
                  <a:srgbClr val="FFFFFF"/>
                </a:solidFill>
              </a14:hiddenFill>
            </a:ext>
          </a:extLst>
        </p:spPr>
      </p:pic>
      <p:sp useBgFill="1">
        <p:nvSpPr>
          <p:cNvPr id="125" name="Freeform: Shape 12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9723"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7" name="Freeform: Shape 12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1749"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p:cNvSpPr txBox="1"/>
          <p:nvPr/>
        </p:nvSpPr>
        <p:spPr>
          <a:xfrm>
            <a:off x="336042" y="685800"/>
            <a:ext cx="3691753"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1900" kern="1200">
                <a:solidFill>
                  <a:schemeClr val="tx1"/>
                </a:solidFill>
                <a:latin typeface="+mj-lt"/>
                <a:ea typeface="+mj-ea"/>
                <a:cs typeface="+mj-cs"/>
              </a:rPr>
              <a:t>LA OCLUSIÓN TOTAL DE UNA ARTERIA POR UN TROMBO CAUSA UN INFARTO = MUERTE TISULAR POR ISQUEMIA (NECROSIS)</a:t>
            </a:r>
          </a:p>
        </p:txBody>
      </p:sp>
      <p:sp>
        <p:nvSpPr>
          <p:cNvPr id="129" name="Rectangle 12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089941"/>
            <a:ext cx="372782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p:cNvSpPr txBox="1"/>
          <p:nvPr/>
        </p:nvSpPr>
        <p:spPr>
          <a:xfrm>
            <a:off x="249543" y="2514600"/>
            <a:ext cx="3691753" cy="366674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algn="ctr" defTabSz="914400">
              <a:lnSpc>
                <a:spcPct val="90000"/>
              </a:lnSpc>
              <a:spcAft>
                <a:spcPts val="600"/>
              </a:spcAft>
            </a:pPr>
            <a:r>
              <a:rPr lang="en-US" sz="1200" b="1" u="sng" dirty="0">
                <a:solidFill>
                  <a:schemeClr val="tx1"/>
                </a:solidFill>
              </a:rPr>
              <a:t>TIPOS DE INFARTO</a:t>
            </a:r>
          </a:p>
          <a:p>
            <a:pPr indent="-228600" defTabSz="914400">
              <a:lnSpc>
                <a:spcPct val="90000"/>
              </a:lnSpc>
              <a:spcAft>
                <a:spcPts val="600"/>
              </a:spcAft>
              <a:buFont typeface="Arial" panose="020B0604020202020204" pitchFamily="34" charset="0"/>
              <a:buChar char="•"/>
            </a:pPr>
            <a:endParaRPr lang="en-US" sz="1200" b="1" u="sng" dirty="0">
              <a:solidFill>
                <a:schemeClr val="tx1"/>
              </a:solidFill>
            </a:endParaRPr>
          </a:p>
          <a:p>
            <a:pPr indent="-228600" defTabSz="914400">
              <a:lnSpc>
                <a:spcPct val="90000"/>
              </a:lnSpc>
              <a:spcAft>
                <a:spcPts val="600"/>
              </a:spcAft>
              <a:buFont typeface="Arial" panose="020B0604020202020204" pitchFamily="34" charset="0"/>
              <a:buChar char="•"/>
            </a:pPr>
            <a:r>
              <a:rPr lang="en-US" sz="1200" b="1" u="sng" dirty="0">
                <a:solidFill>
                  <a:schemeClr val="tx1"/>
                </a:solidFill>
              </a:rPr>
              <a:t>PÁLIDOS O BLANCOS </a:t>
            </a:r>
          </a:p>
          <a:p>
            <a:pPr defTabSz="914400">
              <a:lnSpc>
                <a:spcPct val="90000"/>
              </a:lnSpc>
              <a:spcAft>
                <a:spcPts val="600"/>
              </a:spcAft>
            </a:pPr>
            <a:r>
              <a:rPr lang="en-US" sz="1200" dirty="0">
                <a:solidFill>
                  <a:schemeClr val="tx1"/>
                </a:solidFill>
              </a:rPr>
              <a:t>OCLUSIÓN ARTERIAL</a:t>
            </a:r>
          </a:p>
          <a:p>
            <a:pPr defTabSz="914400">
              <a:lnSpc>
                <a:spcPct val="90000"/>
              </a:lnSpc>
              <a:spcAft>
                <a:spcPts val="600"/>
              </a:spcAft>
            </a:pPr>
            <a:r>
              <a:rPr lang="en-US" sz="1200" dirty="0">
                <a:solidFill>
                  <a:schemeClr val="tx1"/>
                </a:solidFill>
              </a:rPr>
              <a:t>ORGANOS SÓLIDOS</a:t>
            </a:r>
          </a:p>
          <a:p>
            <a:pPr defTabSz="914400">
              <a:lnSpc>
                <a:spcPct val="90000"/>
              </a:lnSpc>
              <a:spcAft>
                <a:spcPts val="600"/>
              </a:spcAft>
            </a:pPr>
            <a:r>
              <a:rPr lang="en-US" sz="1200" dirty="0">
                <a:solidFill>
                  <a:schemeClr val="tx1"/>
                </a:solidFill>
              </a:rPr>
              <a:t>CORAZÓN, BAZO, RIÑÓN</a:t>
            </a:r>
          </a:p>
          <a:p>
            <a:pPr indent="-228600" defTabSz="914400">
              <a:lnSpc>
                <a:spcPct val="90000"/>
              </a:lnSpc>
              <a:spcAft>
                <a:spcPts val="600"/>
              </a:spcAft>
              <a:buFont typeface="Arial" panose="020B0604020202020204" pitchFamily="34" charset="0"/>
              <a:buChar char="•"/>
            </a:pPr>
            <a:endParaRPr lang="en-US" sz="1200" dirty="0">
              <a:solidFill>
                <a:schemeClr val="tx1"/>
              </a:solidFill>
            </a:endParaRPr>
          </a:p>
          <a:p>
            <a:pPr indent="-228600" defTabSz="914400">
              <a:lnSpc>
                <a:spcPct val="90000"/>
              </a:lnSpc>
              <a:spcAft>
                <a:spcPts val="600"/>
              </a:spcAft>
              <a:buFont typeface="Arial" panose="020B0604020202020204" pitchFamily="34" charset="0"/>
              <a:buChar char="•"/>
            </a:pPr>
            <a:r>
              <a:rPr lang="en-US" sz="1200" b="1" u="sng" dirty="0">
                <a:solidFill>
                  <a:schemeClr val="tx1"/>
                </a:solidFill>
              </a:rPr>
              <a:t>ROJOS O HEMORRÁGICOS</a:t>
            </a:r>
          </a:p>
          <a:p>
            <a:pPr defTabSz="914400">
              <a:lnSpc>
                <a:spcPct val="90000"/>
              </a:lnSpc>
              <a:spcAft>
                <a:spcPts val="600"/>
              </a:spcAft>
            </a:pPr>
            <a:r>
              <a:rPr lang="en-US" sz="1200" dirty="0">
                <a:solidFill>
                  <a:schemeClr val="tx1"/>
                </a:solidFill>
              </a:rPr>
              <a:t>TEJIDOS CON DOBLE CIRCULACIÓN PREVIAMENTE CONGESTIVOS</a:t>
            </a:r>
          </a:p>
          <a:p>
            <a:pPr defTabSz="914400">
              <a:lnSpc>
                <a:spcPct val="90000"/>
              </a:lnSpc>
              <a:spcAft>
                <a:spcPts val="600"/>
              </a:spcAft>
            </a:pPr>
            <a:r>
              <a:rPr lang="en-US" sz="1200" dirty="0">
                <a:solidFill>
                  <a:schemeClr val="tx1"/>
                </a:solidFill>
              </a:rPr>
              <a:t>PULMÓN, INTESINO, TUMORES PEDICULADOS, GÓNADAS</a:t>
            </a:r>
          </a:p>
          <a:p>
            <a:pPr indent="-228600" defTabSz="914400">
              <a:lnSpc>
                <a:spcPct val="90000"/>
              </a:lnSpc>
              <a:spcAft>
                <a:spcPts val="600"/>
              </a:spcAft>
              <a:buFont typeface="Arial" panose="020B0604020202020204" pitchFamily="34" charset="0"/>
              <a:buChar char="•"/>
            </a:pPr>
            <a:endParaRPr lang="en-US" sz="1200" dirty="0">
              <a:solidFill>
                <a:schemeClr val="tx1"/>
              </a:solidFill>
            </a:endParaRPr>
          </a:p>
          <a:p>
            <a:pPr indent="-228600" defTabSz="914400">
              <a:lnSpc>
                <a:spcPct val="90000"/>
              </a:lnSpc>
              <a:spcAft>
                <a:spcPts val="600"/>
              </a:spcAft>
              <a:buFont typeface="Arial" panose="020B0604020202020204" pitchFamily="34" charset="0"/>
              <a:buChar char="•"/>
            </a:pPr>
            <a:r>
              <a:rPr lang="en-US" sz="1200" b="1" u="sng" dirty="0">
                <a:solidFill>
                  <a:schemeClr val="tx1"/>
                </a:solidFill>
              </a:rPr>
              <a:t>SEPTICOS</a:t>
            </a:r>
          </a:p>
          <a:p>
            <a:pPr defTabSz="914400">
              <a:lnSpc>
                <a:spcPct val="90000"/>
              </a:lnSpc>
              <a:spcAft>
                <a:spcPts val="600"/>
              </a:spcAft>
            </a:pPr>
            <a:r>
              <a:rPr lang="en-US" sz="1200" dirty="0">
                <a:solidFill>
                  <a:schemeClr val="tx1"/>
                </a:solidFill>
              </a:rPr>
              <a:t>ISQUEMIA + INFECCIÓN (CONTIENEN MICROORGANISMOS)</a:t>
            </a:r>
          </a:p>
        </p:txBody>
      </p:sp>
      <p:sp>
        <p:nvSpPr>
          <p:cNvPr id="5" name="CuadroTexto 4">
            <a:extLst>
              <a:ext uri="{FF2B5EF4-FFF2-40B4-BE49-F238E27FC236}">
                <a16:creationId xmlns:a16="http://schemas.microsoft.com/office/drawing/2014/main" id="{FC734DBE-0041-734C-B023-A34A1D876121}"/>
              </a:ext>
            </a:extLst>
          </p:cNvPr>
          <p:cNvSpPr txBox="1"/>
          <p:nvPr/>
        </p:nvSpPr>
        <p:spPr>
          <a:xfrm>
            <a:off x="4441749" y="3024464"/>
            <a:ext cx="2596929" cy="276999"/>
          </a:xfrm>
          <a:prstGeom prst="rect">
            <a:avLst/>
          </a:prstGeom>
          <a:noFill/>
        </p:spPr>
        <p:txBody>
          <a:bodyPr wrap="none" rtlCol="0">
            <a:spAutoFit/>
          </a:bodyPr>
          <a:lstStyle/>
          <a:p>
            <a:r>
              <a:rPr lang="es-CL" sz="1200" dirty="0">
                <a:solidFill>
                  <a:schemeClr val="bg1"/>
                </a:solidFill>
              </a:rPr>
              <a:t>INFARTO INTESTINAL (HEMORRÁGICO)</a:t>
            </a:r>
          </a:p>
        </p:txBody>
      </p:sp>
      <p:sp>
        <p:nvSpPr>
          <p:cNvPr id="45" name="CuadroTexto 44">
            <a:extLst>
              <a:ext uri="{FF2B5EF4-FFF2-40B4-BE49-F238E27FC236}">
                <a16:creationId xmlns:a16="http://schemas.microsoft.com/office/drawing/2014/main" id="{4261AFB0-561B-6B4C-9DE6-3844EAAADA0D}"/>
              </a:ext>
            </a:extLst>
          </p:cNvPr>
          <p:cNvSpPr txBox="1"/>
          <p:nvPr/>
        </p:nvSpPr>
        <p:spPr>
          <a:xfrm>
            <a:off x="6524512" y="106188"/>
            <a:ext cx="2623475" cy="276999"/>
          </a:xfrm>
          <a:prstGeom prst="rect">
            <a:avLst/>
          </a:prstGeom>
          <a:noFill/>
        </p:spPr>
        <p:txBody>
          <a:bodyPr wrap="none" rtlCol="0">
            <a:spAutoFit/>
          </a:bodyPr>
          <a:lstStyle/>
          <a:p>
            <a:r>
              <a:rPr lang="es-CL" sz="1200" dirty="0">
                <a:solidFill>
                  <a:schemeClr val="bg1"/>
                </a:solidFill>
              </a:rPr>
              <a:t>INFARTO PULMONAR (HEMORRÁGICO)</a:t>
            </a:r>
          </a:p>
        </p:txBody>
      </p:sp>
      <p:sp>
        <p:nvSpPr>
          <p:cNvPr id="46" name="CuadroTexto 45">
            <a:extLst>
              <a:ext uri="{FF2B5EF4-FFF2-40B4-BE49-F238E27FC236}">
                <a16:creationId xmlns:a16="http://schemas.microsoft.com/office/drawing/2014/main" id="{645D9D75-F292-BD4A-805B-18E185E3D26A}"/>
              </a:ext>
            </a:extLst>
          </p:cNvPr>
          <p:cNvSpPr txBox="1"/>
          <p:nvPr/>
        </p:nvSpPr>
        <p:spPr>
          <a:xfrm>
            <a:off x="4057012" y="6504213"/>
            <a:ext cx="2097626" cy="276999"/>
          </a:xfrm>
          <a:prstGeom prst="rect">
            <a:avLst/>
          </a:prstGeom>
          <a:noFill/>
        </p:spPr>
        <p:txBody>
          <a:bodyPr wrap="none" rtlCol="0">
            <a:spAutoFit/>
          </a:bodyPr>
          <a:lstStyle/>
          <a:p>
            <a:r>
              <a:rPr lang="es-CL" sz="1200" dirty="0">
                <a:solidFill>
                  <a:schemeClr val="bg1"/>
                </a:solidFill>
              </a:rPr>
              <a:t>INFARTO ESPLÉNICO (BLANCO)</a:t>
            </a:r>
          </a:p>
        </p:txBody>
      </p:sp>
      <p:sp>
        <p:nvSpPr>
          <p:cNvPr id="6" name="Marcador de pie de página 5">
            <a:extLst>
              <a:ext uri="{FF2B5EF4-FFF2-40B4-BE49-F238E27FC236}">
                <a16:creationId xmlns:a16="http://schemas.microsoft.com/office/drawing/2014/main" id="{27834129-2352-DC44-AC63-9C88C0B82ED9}"/>
              </a:ext>
            </a:extLst>
          </p:cNvPr>
          <p:cNvSpPr>
            <a:spLocks noGrp="1"/>
          </p:cNvSpPr>
          <p:nvPr>
            <p:ph type="ftr" sz="quarter" idx="11"/>
          </p:nvPr>
        </p:nvSpPr>
        <p:spPr/>
        <p:txBody>
          <a:bodyPr/>
          <a:lstStyle/>
          <a:p>
            <a:r>
              <a:rPr lang="es-ES"/>
              <a:t>YCS 2020</a:t>
            </a:r>
          </a:p>
        </p:txBody>
      </p:sp>
      <p:sp>
        <p:nvSpPr>
          <p:cNvPr id="7" name="Marcador de número de diapositiva 6">
            <a:extLst>
              <a:ext uri="{FF2B5EF4-FFF2-40B4-BE49-F238E27FC236}">
                <a16:creationId xmlns:a16="http://schemas.microsoft.com/office/drawing/2014/main" id="{4EE9A950-4A21-C345-A6A2-40F7D1315BD2}"/>
              </a:ext>
            </a:extLst>
          </p:cNvPr>
          <p:cNvSpPr>
            <a:spLocks noGrp="1"/>
          </p:cNvSpPr>
          <p:nvPr>
            <p:ph type="sldNum" sz="quarter" idx="12"/>
          </p:nvPr>
        </p:nvSpPr>
        <p:spPr/>
        <p:txBody>
          <a:bodyPr/>
          <a:lstStyle/>
          <a:p>
            <a:fld id="{7CD7A0A7-044C-F748-8731-AEED0E949FA7}" type="slidenum">
              <a:rPr lang="es-ES" smtClean="0"/>
              <a:pPr/>
              <a:t>45</a:t>
            </a:fld>
            <a:endParaRPr lang="es-ES"/>
          </a:p>
        </p:txBody>
      </p:sp>
    </p:spTree>
    <p:extLst>
      <p:ext uri="{BB962C8B-B14F-4D97-AF65-F5344CB8AC3E}">
        <p14:creationId xmlns:p14="http://schemas.microsoft.com/office/powerpoint/2010/main" val="221231980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4995E8B-DB3C-4E23-9186-1613402BF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F21E7C5-2080-4549-97AA-9A6688257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58454601-8C5B-41C4-8012-BF42AE4E16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77" name="Oval 76">
              <a:extLst>
                <a:ext uri="{FF2B5EF4-FFF2-40B4-BE49-F238E27FC236}">
                  <a16:creationId xmlns:a16="http://schemas.microsoft.com/office/drawing/2014/main" id="{7DC402C5-77D9-4E58-85B2-94FDC4305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D68ED91-A5B1-47B2-93BF-9A7136A89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E7D0AA1-7663-4AEB-906F-8C1983487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D0B5082-766B-4B9B-95AE-8345369B6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C6EA71F2-5221-4164-8741-7AFF97E22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53567A6-853B-47EF-8846-22A1C0468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83">
            <a:extLst>
              <a:ext uri="{FF2B5EF4-FFF2-40B4-BE49-F238E27FC236}">
                <a16:creationId xmlns:a16="http://schemas.microsoft.com/office/drawing/2014/main" id="{57957B04-C024-4B5F-B7C3-20FAE3F1D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6FBFCE4-B693-49EB-9CE1-4420332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8FFC4225-9683-4D55-8686-FCDDB8BCBF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89" name="Straight Connector 88">
              <a:extLst>
                <a:ext uri="{FF2B5EF4-FFF2-40B4-BE49-F238E27FC236}">
                  <a16:creationId xmlns:a16="http://schemas.microsoft.com/office/drawing/2014/main" id="{23CC42CD-CAE0-4CF0-B118-067FD44AE1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53ED46F-B155-4F61-89A2-9811AA0F3B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83B7973-20C3-4DB8-B3E0-064793F7A9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F30D744-3746-48BB-92A0-20B891DE8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7043" name="Imagen 3" descr="screenshot_294.jpg"/>
          <p:cNvPicPr>
            <a:picLocks noGrp="1" noChangeAspect="1"/>
          </p:cNvPicPr>
          <p:nvPr>
            <p:ph idx="1"/>
          </p:nvPr>
        </p:nvPicPr>
        <p:blipFill rotWithShape="1">
          <a:blip r:embed="rId3">
            <a:extLst>
              <a:ext uri="{28A0092B-C50C-407E-A947-70E740481C1C}">
                <a14:useLocalDpi xmlns:a14="http://schemas.microsoft.com/office/drawing/2010/main" val="0"/>
              </a:ext>
            </a:extLst>
          </a:blip>
          <a:srcRect r="2" b="1843"/>
          <a:stretch/>
        </p:blipFill>
        <p:spPr bwMode="auto">
          <a:xfrm>
            <a:off x="781094" y="432358"/>
            <a:ext cx="8041430" cy="56635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4" name="Group 93">
            <a:extLst>
              <a:ext uri="{FF2B5EF4-FFF2-40B4-BE49-F238E27FC236}">
                <a16:creationId xmlns:a16="http://schemas.microsoft.com/office/drawing/2014/main" id="{2993EE7D-6C2F-43A3-9C60-0C79DB9E52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03532" y="680254"/>
            <a:ext cx="304800" cy="322326"/>
            <a:chOff x="215328" y="-46937"/>
            <a:chExt cx="304800" cy="2773841"/>
          </a:xfrm>
        </p:grpSpPr>
        <p:cxnSp>
          <p:nvCxnSpPr>
            <p:cNvPr id="95" name="Straight Connector 94">
              <a:extLst>
                <a:ext uri="{FF2B5EF4-FFF2-40B4-BE49-F238E27FC236}">
                  <a16:creationId xmlns:a16="http://schemas.microsoft.com/office/drawing/2014/main" id="{4F4095D5-6DE8-4CF4-8418-1C6822E164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3CD50F6-3A5C-4547-BD23-ACBD8E3913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912E168-78F1-4E05-A8A5-65F2BAF596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315E977-7B29-4DD8-9B9E-C63D97DF30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Marcador de pie de página 1">
            <a:extLst>
              <a:ext uri="{FF2B5EF4-FFF2-40B4-BE49-F238E27FC236}">
                <a16:creationId xmlns:a16="http://schemas.microsoft.com/office/drawing/2014/main" id="{AAF0A41D-9F04-EA42-84FF-2F031F40367B}"/>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AAD14BFE-A1C1-9F47-B5D3-053EA3FB1504}"/>
              </a:ext>
            </a:extLst>
          </p:cNvPr>
          <p:cNvSpPr>
            <a:spLocks noGrp="1"/>
          </p:cNvSpPr>
          <p:nvPr>
            <p:ph type="sldNum" sz="quarter" idx="12"/>
          </p:nvPr>
        </p:nvSpPr>
        <p:spPr/>
        <p:txBody>
          <a:bodyPr/>
          <a:lstStyle/>
          <a:p>
            <a:fld id="{7CD7A0A7-044C-F748-8731-AEED0E949FA7}" type="slidenum">
              <a:rPr lang="es-ES" smtClean="0"/>
              <a:pPr/>
              <a:t>46</a:t>
            </a:fld>
            <a:endParaRPr lang="es-ES"/>
          </a:p>
        </p:txBody>
      </p:sp>
    </p:spTree>
    <p:extLst>
      <p:ext uri="{BB962C8B-B14F-4D97-AF65-F5344CB8AC3E}">
        <p14:creationId xmlns:p14="http://schemas.microsoft.com/office/powerpoint/2010/main" val="3710342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8065" name="Rectangle 2"/>
          <p:cNvSpPr>
            <a:spLocks noChangeArrowheads="1"/>
          </p:cNvSpPr>
          <p:nvPr/>
        </p:nvSpPr>
        <p:spPr bwMode="auto">
          <a:xfrm>
            <a:off x="-74116" y="1281274"/>
            <a:ext cx="3323943" cy="459556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ormAutofit lnSpcReduction="10000"/>
          </a:bodyPr>
          <a:lstStyle/>
          <a:p>
            <a:pPr indent="-228600" defTabSz="914400">
              <a:lnSpc>
                <a:spcPct val="90000"/>
              </a:lnSpc>
              <a:spcBef>
                <a:spcPct val="50000"/>
              </a:spcBef>
              <a:buClr>
                <a:schemeClr val="bg2"/>
              </a:buClr>
              <a:buSzPct val="75000"/>
              <a:buFont typeface="Arial" panose="020B0604020202020204" pitchFamily="34" charset="0"/>
              <a:buChar char="•"/>
            </a:pPr>
            <a:r>
              <a:rPr lang="es-ES_tradnl" sz="1400" dirty="0"/>
              <a:t>Morfología:</a:t>
            </a:r>
          </a:p>
          <a:p>
            <a:pPr lvl="1" indent="-228600" defTabSz="914400">
              <a:lnSpc>
                <a:spcPct val="90000"/>
              </a:lnSpc>
              <a:spcBef>
                <a:spcPct val="50000"/>
              </a:spcBef>
              <a:buClr>
                <a:schemeClr val="bg2"/>
              </a:buClr>
              <a:buSzPct val="75000"/>
              <a:buFont typeface="Arial" panose="020B0604020202020204" pitchFamily="34" charset="0"/>
              <a:buChar char="•"/>
            </a:pPr>
            <a:r>
              <a:rPr lang="es-ES_tradnl" sz="1400" dirty="0"/>
              <a:t>Piramidal con vértice hacia zona de obstrucción y base externa.</a:t>
            </a:r>
          </a:p>
          <a:p>
            <a:pPr lvl="1" indent="-228600" defTabSz="914400">
              <a:lnSpc>
                <a:spcPct val="90000"/>
              </a:lnSpc>
              <a:spcBef>
                <a:spcPct val="50000"/>
              </a:spcBef>
              <a:buClr>
                <a:schemeClr val="bg2"/>
              </a:buClr>
              <a:buSzPct val="75000"/>
              <a:buFont typeface="Arial" panose="020B0604020202020204" pitchFamily="34" charset="0"/>
              <a:buChar char="•"/>
            </a:pPr>
            <a:r>
              <a:rPr lang="es-ES_tradnl" sz="1400" dirty="0"/>
              <a:t>Pocas horas: mal definidos, más oscuros y mayor consistencia.</a:t>
            </a:r>
          </a:p>
          <a:p>
            <a:pPr lvl="1" indent="-228600" defTabSz="914400">
              <a:lnSpc>
                <a:spcPct val="90000"/>
              </a:lnSpc>
              <a:spcBef>
                <a:spcPct val="50000"/>
              </a:spcBef>
              <a:buClr>
                <a:schemeClr val="bg2"/>
              </a:buClr>
              <a:buSzPct val="75000"/>
              <a:buFont typeface="Arial" panose="020B0604020202020204" pitchFamily="34" charset="0"/>
              <a:buChar char="•"/>
            </a:pPr>
            <a:r>
              <a:rPr lang="es-ES_tradnl" sz="1400" dirty="0"/>
              <a:t>24 </a:t>
            </a:r>
            <a:r>
              <a:rPr lang="es-ES_tradnl" sz="1400" dirty="0" err="1"/>
              <a:t>hrs</a:t>
            </a:r>
            <a:r>
              <a:rPr lang="es-ES_tradnl" sz="1400" dirty="0"/>
              <a:t>: más definidos y de mayor intensidad.</a:t>
            </a:r>
          </a:p>
          <a:p>
            <a:pPr lvl="1" indent="-228600" defTabSz="914400">
              <a:lnSpc>
                <a:spcPct val="90000"/>
              </a:lnSpc>
              <a:spcBef>
                <a:spcPct val="50000"/>
              </a:spcBef>
              <a:buClr>
                <a:schemeClr val="bg2"/>
              </a:buClr>
              <a:buSzPct val="75000"/>
              <a:buFont typeface="Arial" panose="020B0604020202020204" pitchFamily="34" charset="0"/>
              <a:buChar char="•"/>
            </a:pPr>
            <a:r>
              <a:rPr lang="es-ES_tradnl" sz="1400" dirty="0"/>
              <a:t>Varios días: pálidos son blanco-amarillentos y de bordes netos. Ambos tipos rodeados por un halo </a:t>
            </a:r>
            <a:r>
              <a:rPr lang="es-ES_tradnl" sz="1400" dirty="0" err="1"/>
              <a:t>hiperémico</a:t>
            </a:r>
            <a:r>
              <a:rPr lang="es-ES_tradnl" sz="1400" dirty="0"/>
              <a:t> por respuesta inflamatoria marginal. Superficie con exudado fibrinoso.</a:t>
            </a:r>
          </a:p>
          <a:p>
            <a:pPr lvl="1" indent="-228600" defTabSz="914400">
              <a:lnSpc>
                <a:spcPct val="90000"/>
              </a:lnSpc>
              <a:spcBef>
                <a:spcPct val="50000"/>
              </a:spcBef>
              <a:buClr>
                <a:schemeClr val="bg2"/>
              </a:buClr>
              <a:buSzPct val="75000"/>
              <a:buFont typeface="Arial" panose="020B0604020202020204" pitchFamily="34" charset="0"/>
              <a:buChar char="•"/>
            </a:pPr>
            <a:r>
              <a:rPr lang="es-ES_tradnl" sz="1400" dirty="0"/>
              <a:t>Todos menos los infartos del cerebro muestran características histológicas de una necrosis de coagulación.  </a:t>
            </a:r>
          </a:p>
          <a:p>
            <a:pPr lvl="1" indent="-228600" defTabSz="914400">
              <a:lnSpc>
                <a:spcPct val="90000"/>
              </a:lnSpc>
              <a:spcBef>
                <a:spcPct val="50000"/>
              </a:spcBef>
              <a:buClr>
                <a:schemeClr val="bg2"/>
              </a:buClr>
              <a:buSzPct val="75000"/>
              <a:buFont typeface="Arial" panose="020B0604020202020204" pitchFamily="34" charset="0"/>
              <a:buChar char="•"/>
            </a:pPr>
            <a:r>
              <a:rPr lang="es-ES_tradnl" sz="1400" dirty="0"/>
              <a:t>El infarto cerebral muestra necrosis de licuefacción.</a:t>
            </a:r>
          </a:p>
          <a:p>
            <a:pPr lvl="1" indent="-228600" defTabSz="914400">
              <a:lnSpc>
                <a:spcPct val="90000"/>
              </a:lnSpc>
              <a:spcBef>
                <a:spcPct val="50000"/>
              </a:spcBef>
              <a:buClr>
                <a:schemeClr val="bg2"/>
              </a:buClr>
              <a:buSzPct val="75000"/>
              <a:buFont typeface="Arial" panose="020B0604020202020204" pitchFamily="34" charset="0"/>
              <a:buChar char="•"/>
            </a:pPr>
            <a:r>
              <a:rPr lang="es-ES_tradnl" sz="1400" dirty="0"/>
              <a:t>Reemplazo por una cicatriz fibrosa (o </a:t>
            </a:r>
            <a:r>
              <a:rPr lang="es-ES_tradnl" sz="1400" dirty="0" err="1"/>
              <a:t>gliosis</a:t>
            </a:r>
            <a:r>
              <a:rPr lang="es-ES_tradnl" sz="1400" dirty="0"/>
              <a:t> en el caso de un infarto cerebral, necrosis de colicuación).</a:t>
            </a:r>
          </a:p>
        </p:txBody>
      </p:sp>
      <p:sp>
        <p:nvSpPr>
          <p:cNvPr id="88066" name="Text Box 3"/>
          <p:cNvSpPr txBox="1">
            <a:spLocks noChangeArrowheads="1"/>
          </p:cNvSpPr>
          <p:nvPr/>
        </p:nvSpPr>
        <p:spPr bwMode="auto">
          <a:xfrm>
            <a:off x="272721" y="378117"/>
            <a:ext cx="2327570" cy="352044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t">
            <a:norm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defTabSz="914400">
              <a:lnSpc>
                <a:spcPct val="90000"/>
              </a:lnSpc>
              <a:spcBef>
                <a:spcPct val="0"/>
              </a:spcBef>
              <a:spcAft>
                <a:spcPts val="600"/>
              </a:spcAft>
            </a:pPr>
            <a:r>
              <a:rPr lang="en-US" sz="3100" kern="1200" dirty="0" err="1">
                <a:solidFill>
                  <a:schemeClr val="tx1"/>
                </a:solidFill>
                <a:latin typeface="+mj-lt"/>
                <a:ea typeface="+mj-ea"/>
                <a:cs typeface="+mj-cs"/>
              </a:rPr>
              <a:t>Infarto</a:t>
            </a:r>
            <a:endParaRPr lang="en-US" sz="3100" kern="1200" dirty="0">
              <a:solidFill>
                <a:schemeClr val="tx1"/>
              </a:solidFill>
              <a:latin typeface="+mj-lt"/>
              <a:ea typeface="+mj-ea"/>
              <a:cs typeface="+mj-cs"/>
            </a:endParaRPr>
          </a:p>
        </p:txBody>
      </p:sp>
      <p:pic>
        <p:nvPicPr>
          <p:cNvPr id="3" name="Imagen 2">
            <a:extLst>
              <a:ext uri="{FF2B5EF4-FFF2-40B4-BE49-F238E27FC236}">
                <a16:creationId xmlns:a16="http://schemas.microsoft.com/office/drawing/2014/main" id="{C1EAF7EE-AD39-AA44-886A-128475073ADC}"/>
              </a:ext>
            </a:extLst>
          </p:cNvPr>
          <p:cNvPicPr>
            <a:picLocks noChangeAspect="1"/>
          </p:cNvPicPr>
          <p:nvPr/>
        </p:nvPicPr>
        <p:blipFill>
          <a:blip r:embed="rId3"/>
          <a:stretch>
            <a:fillRect/>
          </a:stretch>
        </p:blipFill>
        <p:spPr>
          <a:xfrm>
            <a:off x="4306392" y="3743242"/>
            <a:ext cx="4049611" cy="2657557"/>
          </a:xfrm>
          <a:prstGeom prst="rect">
            <a:avLst/>
          </a:prstGeom>
        </p:spPr>
      </p:pic>
      <p:pic>
        <p:nvPicPr>
          <p:cNvPr id="16" name="Picture 4" descr="C:\Mis documentos\Docencia\trombo pulmoran pequeño e infarto.jpg">
            <a:extLst>
              <a:ext uri="{FF2B5EF4-FFF2-40B4-BE49-F238E27FC236}">
                <a16:creationId xmlns:a16="http://schemas.microsoft.com/office/drawing/2014/main" id="{8CE8B1A8-21B1-7E4E-ABCC-8323700EC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904" y="141468"/>
            <a:ext cx="2680049" cy="360177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sp>
        <p:nvSpPr>
          <p:cNvPr id="18" name="Text Box 7">
            <a:extLst>
              <a:ext uri="{FF2B5EF4-FFF2-40B4-BE49-F238E27FC236}">
                <a16:creationId xmlns:a16="http://schemas.microsoft.com/office/drawing/2014/main" id="{301CE424-D1CF-E448-B090-5DA28CC57CA6}"/>
              </a:ext>
            </a:extLst>
          </p:cNvPr>
          <p:cNvSpPr txBox="1">
            <a:spLocks noChangeArrowheads="1"/>
          </p:cNvSpPr>
          <p:nvPr/>
        </p:nvSpPr>
        <p:spPr bwMode="auto">
          <a:xfrm>
            <a:off x="4457035" y="163459"/>
            <a:ext cx="2084025" cy="429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orm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nSpc>
                <a:spcPct val="90000"/>
              </a:lnSpc>
              <a:spcAft>
                <a:spcPts val="600"/>
              </a:spcAft>
            </a:pPr>
            <a:r>
              <a:rPr lang="es-MX" sz="1600" dirty="0">
                <a:solidFill>
                  <a:schemeClr val="bg1"/>
                </a:solidFill>
              </a:rPr>
              <a:t>Infarto pulmonar</a:t>
            </a:r>
            <a:endParaRPr lang="es-ES" sz="1600" dirty="0">
              <a:solidFill>
                <a:schemeClr val="bg1"/>
              </a:solidFill>
            </a:endParaRPr>
          </a:p>
        </p:txBody>
      </p:sp>
      <p:sp>
        <p:nvSpPr>
          <p:cNvPr id="19" name="Text Box 9">
            <a:extLst>
              <a:ext uri="{FF2B5EF4-FFF2-40B4-BE49-F238E27FC236}">
                <a16:creationId xmlns:a16="http://schemas.microsoft.com/office/drawing/2014/main" id="{4F98EC5C-2AB7-8B4F-A858-9139C1A6FAF6}"/>
              </a:ext>
            </a:extLst>
          </p:cNvPr>
          <p:cNvSpPr txBox="1">
            <a:spLocks noChangeArrowheads="1"/>
          </p:cNvSpPr>
          <p:nvPr/>
        </p:nvSpPr>
        <p:spPr bwMode="auto">
          <a:xfrm>
            <a:off x="4233103" y="6287215"/>
            <a:ext cx="2307957" cy="429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orm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nSpc>
                <a:spcPct val="90000"/>
              </a:lnSpc>
              <a:spcAft>
                <a:spcPts val="600"/>
              </a:spcAft>
            </a:pPr>
            <a:r>
              <a:rPr lang="es-MX" sz="1600" dirty="0">
                <a:solidFill>
                  <a:schemeClr val="bg1"/>
                </a:solidFill>
              </a:rPr>
              <a:t>Infarto miocárdico</a:t>
            </a:r>
            <a:endParaRPr lang="es-ES" sz="1600" dirty="0">
              <a:solidFill>
                <a:schemeClr val="bg1"/>
              </a:solidFill>
            </a:endParaRPr>
          </a:p>
        </p:txBody>
      </p:sp>
      <p:sp>
        <p:nvSpPr>
          <p:cNvPr id="2" name="Marcador de pie de página 1">
            <a:extLst>
              <a:ext uri="{FF2B5EF4-FFF2-40B4-BE49-F238E27FC236}">
                <a16:creationId xmlns:a16="http://schemas.microsoft.com/office/drawing/2014/main" id="{30DAD192-0D9D-604A-A5FA-8066FCFDA9BC}"/>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8C005685-0426-A24A-A914-16BD397D9332}"/>
              </a:ext>
            </a:extLst>
          </p:cNvPr>
          <p:cNvSpPr>
            <a:spLocks noGrp="1"/>
          </p:cNvSpPr>
          <p:nvPr>
            <p:ph type="sldNum" sz="quarter" idx="12"/>
          </p:nvPr>
        </p:nvSpPr>
        <p:spPr/>
        <p:txBody>
          <a:bodyPr/>
          <a:lstStyle/>
          <a:p>
            <a:fld id="{7CD7A0A7-044C-F748-8731-AEED0E949FA7}" type="slidenum">
              <a:rPr lang="es-ES" smtClean="0"/>
              <a:pPr/>
              <a:t>47</a:t>
            </a:fld>
            <a:endParaRPr lang="es-ES"/>
          </a:p>
        </p:txBody>
      </p:sp>
    </p:spTree>
    <p:extLst>
      <p:ext uri="{BB962C8B-B14F-4D97-AF65-F5344CB8AC3E}">
        <p14:creationId xmlns:p14="http://schemas.microsoft.com/office/powerpoint/2010/main" val="3024930019"/>
      </p:ext>
    </p:extLst>
  </p:cSld>
  <p:clrMapOvr>
    <a:overrideClrMapping bg1="dk1" tx1="lt1" bg2="dk2" tx2="lt2" accent1="accent1" accent2="accent2" accent3="accent3" accent4="accent4" accent5="accent5" accent6="accent6" hlink="hlink" folHlink="folHlink"/>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90"/>
          <a:stretch/>
        </p:blipFill>
        <p:spPr bwMode="auto">
          <a:xfrm>
            <a:off x="4694912" y="1501346"/>
            <a:ext cx="4121287" cy="3612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2 CuadroTexto"/>
          <p:cNvSpPr txBox="1">
            <a:spLocks noChangeArrowheads="1"/>
          </p:cNvSpPr>
          <p:nvPr/>
        </p:nvSpPr>
        <p:spPr bwMode="auto">
          <a:xfrm>
            <a:off x="900113" y="620713"/>
            <a:ext cx="66960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a:t>INFARTO ROJO O HEMORRÁGICO INTESTINAL</a:t>
            </a:r>
          </a:p>
        </p:txBody>
      </p:sp>
      <p:pic>
        <p:nvPicPr>
          <p:cNvPr id="3" name="Imagen 2"/>
          <p:cNvPicPr>
            <a:picLocks noChangeAspect="1"/>
          </p:cNvPicPr>
          <p:nvPr/>
        </p:nvPicPr>
        <p:blipFill>
          <a:blip r:embed="rId4"/>
          <a:stretch>
            <a:fillRect/>
          </a:stretch>
        </p:blipFill>
        <p:spPr>
          <a:xfrm>
            <a:off x="627799" y="1526060"/>
            <a:ext cx="3944201" cy="3612445"/>
          </a:xfrm>
          <a:prstGeom prst="rect">
            <a:avLst/>
          </a:prstGeom>
        </p:spPr>
      </p:pic>
      <p:sp>
        <p:nvSpPr>
          <p:cNvPr id="2" name="Marcador de pie de página 1">
            <a:extLst>
              <a:ext uri="{FF2B5EF4-FFF2-40B4-BE49-F238E27FC236}">
                <a16:creationId xmlns:a16="http://schemas.microsoft.com/office/drawing/2014/main" id="{3C5A1300-EB2D-2643-8097-519B4D61B5FB}"/>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C27A93EA-3514-4944-8CB2-8066EEE9D600}"/>
              </a:ext>
            </a:extLst>
          </p:cNvPr>
          <p:cNvSpPr>
            <a:spLocks noGrp="1"/>
          </p:cNvSpPr>
          <p:nvPr>
            <p:ph type="sldNum" sz="quarter" idx="12"/>
          </p:nvPr>
        </p:nvSpPr>
        <p:spPr/>
        <p:txBody>
          <a:bodyPr/>
          <a:lstStyle/>
          <a:p>
            <a:fld id="{7CD7A0A7-044C-F748-8731-AEED0E949FA7}" type="slidenum">
              <a:rPr lang="es-ES" smtClean="0"/>
              <a:pPr/>
              <a:t>48</a:t>
            </a:fld>
            <a:endParaRPr lang="es-ES"/>
          </a:p>
        </p:txBody>
      </p:sp>
      <p:sp>
        <p:nvSpPr>
          <p:cNvPr id="5" name="CuadroTexto 4">
            <a:extLst>
              <a:ext uri="{FF2B5EF4-FFF2-40B4-BE49-F238E27FC236}">
                <a16:creationId xmlns:a16="http://schemas.microsoft.com/office/drawing/2014/main" id="{38AE62EB-AD85-644A-8BF4-F6F353B83704}"/>
              </a:ext>
            </a:extLst>
          </p:cNvPr>
          <p:cNvSpPr txBox="1"/>
          <p:nvPr/>
        </p:nvSpPr>
        <p:spPr>
          <a:xfrm>
            <a:off x="840259" y="1248032"/>
            <a:ext cx="883575" cy="369332"/>
          </a:xfrm>
          <a:prstGeom prst="rect">
            <a:avLst/>
          </a:prstGeom>
          <a:noFill/>
        </p:spPr>
        <p:txBody>
          <a:bodyPr wrap="none" rtlCol="0">
            <a:spAutoFit/>
          </a:bodyPr>
          <a:lstStyle/>
          <a:p>
            <a:r>
              <a:rPr lang="es-CL" dirty="0"/>
              <a:t>Normal</a:t>
            </a:r>
          </a:p>
        </p:txBody>
      </p:sp>
      <p:sp>
        <p:nvSpPr>
          <p:cNvPr id="6" name="CuadroTexto 5">
            <a:extLst>
              <a:ext uri="{FF2B5EF4-FFF2-40B4-BE49-F238E27FC236}">
                <a16:creationId xmlns:a16="http://schemas.microsoft.com/office/drawing/2014/main" id="{657EA30C-3592-D44F-A3E1-BD2B0A8753E1}"/>
              </a:ext>
            </a:extLst>
          </p:cNvPr>
          <p:cNvSpPr txBox="1"/>
          <p:nvPr/>
        </p:nvSpPr>
        <p:spPr>
          <a:xfrm>
            <a:off x="3755815" y="1202380"/>
            <a:ext cx="816185" cy="369332"/>
          </a:xfrm>
          <a:prstGeom prst="rect">
            <a:avLst/>
          </a:prstGeom>
          <a:noFill/>
        </p:spPr>
        <p:txBody>
          <a:bodyPr wrap="none" rtlCol="0">
            <a:spAutoFit/>
          </a:bodyPr>
          <a:lstStyle/>
          <a:p>
            <a:r>
              <a:rPr lang="es-CL" dirty="0"/>
              <a:t>Infarto</a:t>
            </a:r>
          </a:p>
        </p:txBody>
      </p:sp>
      <p:cxnSp>
        <p:nvCxnSpPr>
          <p:cNvPr id="8" name="Conector recto de flecha 7">
            <a:extLst>
              <a:ext uri="{FF2B5EF4-FFF2-40B4-BE49-F238E27FC236}">
                <a16:creationId xmlns:a16="http://schemas.microsoft.com/office/drawing/2014/main" id="{9A0D82BC-81B4-6549-A35D-854E3C176018}"/>
              </a:ext>
            </a:extLst>
          </p:cNvPr>
          <p:cNvCxnSpPr/>
          <p:nvPr/>
        </p:nvCxnSpPr>
        <p:spPr>
          <a:xfrm>
            <a:off x="1136822" y="1617364"/>
            <a:ext cx="145224" cy="23615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ector recto de flecha 9">
            <a:extLst>
              <a:ext uri="{FF2B5EF4-FFF2-40B4-BE49-F238E27FC236}">
                <a16:creationId xmlns:a16="http://schemas.microsoft.com/office/drawing/2014/main" id="{34F7F46C-9861-3949-8A29-884E900B68AF}"/>
              </a:ext>
            </a:extLst>
          </p:cNvPr>
          <p:cNvCxnSpPr>
            <a:cxnSpLocks/>
            <a:stCxn id="6" idx="2"/>
          </p:cNvCxnSpPr>
          <p:nvPr/>
        </p:nvCxnSpPr>
        <p:spPr>
          <a:xfrm flipH="1">
            <a:off x="3941806" y="1571712"/>
            <a:ext cx="222102" cy="8996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5267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0622" y="210255"/>
            <a:ext cx="4412642" cy="3656189"/>
          </a:xfrm>
          <a:prstGeom prst="rect">
            <a:avLst/>
          </a:prstGeom>
        </p:spPr>
      </p:pic>
      <p:pic>
        <p:nvPicPr>
          <p:cNvPr id="3" name="Imagen 2"/>
          <p:cNvPicPr>
            <a:picLocks noChangeAspect="1"/>
          </p:cNvPicPr>
          <p:nvPr/>
        </p:nvPicPr>
        <p:blipFill>
          <a:blip r:embed="rId3"/>
          <a:stretch>
            <a:fillRect/>
          </a:stretch>
        </p:blipFill>
        <p:spPr>
          <a:xfrm>
            <a:off x="4562237" y="238476"/>
            <a:ext cx="4333407" cy="3627968"/>
          </a:xfrm>
          <a:prstGeom prst="rect">
            <a:avLst/>
          </a:prstGeom>
        </p:spPr>
      </p:pic>
      <p:sp>
        <p:nvSpPr>
          <p:cNvPr id="4" name="CuadroTexto 3"/>
          <p:cNvSpPr txBox="1"/>
          <p:nvPr/>
        </p:nvSpPr>
        <p:spPr>
          <a:xfrm>
            <a:off x="364066" y="3979334"/>
            <a:ext cx="4038601" cy="923330"/>
          </a:xfrm>
          <a:prstGeom prst="rect">
            <a:avLst/>
          </a:prstGeom>
          <a:noFill/>
        </p:spPr>
        <p:txBody>
          <a:bodyPr wrap="square" rtlCol="0">
            <a:spAutoFit/>
          </a:bodyPr>
          <a:lstStyle/>
          <a:p>
            <a:r>
              <a:rPr lang="es-ES" dirty="0"/>
              <a:t>Infarto cerebral (necrosis licuefactiva, se elimina el tejido necrótico y queda una cavidad)</a:t>
            </a:r>
          </a:p>
        </p:txBody>
      </p:sp>
      <p:sp>
        <p:nvSpPr>
          <p:cNvPr id="5" name="CuadroTexto 4"/>
          <p:cNvSpPr txBox="1"/>
          <p:nvPr/>
        </p:nvSpPr>
        <p:spPr>
          <a:xfrm>
            <a:off x="4727223" y="4020445"/>
            <a:ext cx="4013199" cy="646331"/>
          </a:xfrm>
          <a:prstGeom prst="rect">
            <a:avLst/>
          </a:prstGeom>
          <a:noFill/>
        </p:spPr>
        <p:txBody>
          <a:bodyPr wrap="square" rtlCol="0">
            <a:spAutoFit/>
          </a:bodyPr>
          <a:lstStyle/>
          <a:p>
            <a:r>
              <a:rPr lang="es-ES" dirty="0"/>
              <a:t>Infarto cerebral, reemplazo parcial de cavidad necrótica por </a:t>
            </a:r>
            <a:r>
              <a:rPr lang="es-ES" dirty="0" err="1"/>
              <a:t>gliosis</a:t>
            </a:r>
            <a:endParaRPr lang="es-ES" dirty="0"/>
          </a:p>
        </p:txBody>
      </p:sp>
      <p:sp>
        <p:nvSpPr>
          <p:cNvPr id="6" name="Forma libre 5">
            <a:extLst>
              <a:ext uri="{FF2B5EF4-FFF2-40B4-BE49-F238E27FC236}">
                <a16:creationId xmlns:a16="http://schemas.microsoft.com/office/drawing/2014/main" id="{C397DF7D-06F0-A34F-BC4E-580908BC3DD9}"/>
              </a:ext>
            </a:extLst>
          </p:cNvPr>
          <p:cNvSpPr/>
          <p:nvPr/>
        </p:nvSpPr>
        <p:spPr>
          <a:xfrm>
            <a:off x="2977978" y="1358318"/>
            <a:ext cx="1322173" cy="1928579"/>
          </a:xfrm>
          <a:custGeom>
            <a:avLst/>
            <a:gdLst>
              <a:gd name="connsiteX0" fmla="*/ 1037968 w 1322173"/>
              <a:gd name="connsiteY0" fmla="*/ 124493 h 1928579"/>
              <a:gd name="connsiteX1" fmla="*/ 877330 w 1322173"/>
              <a:gd name="connsiteY1" fmla="*/ 87423 h 1928579"/>
              <a:gd name="connsiteX2" fmla="*/ 840260 w 1322173"/>
              <a:gd name="connsiteY2" fmla="*/ 75066 h 1928579"/>
              <a:gd name="connsiteX3" fmla="*/ 803190 w 1322173"/>
              <a:gd name="connsiteY3" fmla="*/ 50352 h 1928579"/>
              <a:gd name="connsiteX4" fmla="*/ 729049 w 1322173"/>
              <a:gd name="connsiteY4" fmla="*/ 25639 h 1928579"/>
              <a:gd name="connsiteX5" fmla="*/ 630195 w 1322173"/>
              <a:gd name="connsiteY5" fmla="*/ 925 h 1928579"/>
              <a:gd name="connsiteX6" fmla="*/ 370703 w 1322173"/>
              <a:gd name="connsiteY6" fmla="*/ 25639 h 1928579"/>
              <a:gd name="connsiteX7" fmla="*/ 333633 w 1322173"/>
              <a:gd name="connsiteY7" fmla="*/ 50352 h 1928579"/>
              <a:gd name="connsiteX8" fmla="*/ 259492 w 1322173"/>
              <a:gd name="connsiteY8" fmla="*/ 161563 h 1928579"/>
              <a:gd name="connsiteX9" fmla="*/ 234779 w 1322173"/>
              <a:gd name="connsiteY9" fmla="*/ 198633 h 1928579"/>
              <a:gd name="connsiteX10" fmla="*/ 197708 w 1322173"/>
              <a:gd name="connsiteY10" fmla="*/ 272774 h 1928579"/>
              <a:gd name="connsiteX11" fmla="*/ 160638 w 1322173"/>
              <a:gd name="connsiteY11" fmla="*/ 359271 h 1928579"/>
              <a:gd name="connsiteX12" fmla="*/ 135925 w 1322173"/>
              <a:gd name="connsiteY12" fmla="*/ 433412 h 1928579"/>
              <a:gd name="connsiteX13" fmla="*/ 98854 w 1322173"/>
              <a:gd name="connsiteY13" fmla="*/ 544623 h 1928579"/>
              <a:gd name="connsiteX14" fmla="*/ 86498 w 1322173"/>
              <a:gd name="connsiteY14" fmla="*/ 581693 h 1928579"/>
              <a:gd name="connsiteX15" fmla="*/ 74141 w 1322173"/>
              <a:gd name="connsiteY15" fmla="*/ 631120 h 1928579"/>
              <a:gd name="connsiteX16" fmla="*/ 24714 w 1322173"/>
              <a:gd name="connsiteY16" fmla="*/ 804114 h 1928579"/>
              <a:gd name="connsiteX17" fmla="*/ 12357 w 1322173"/>
              <a:gd name="connsiteY17" fmla="*/ 853541 h 1928579"/>
              <a:gd name="connsiteX18" fmla="*/ 0 w 1322173"/>
              <a:gd name="connsiteY18" fmla="*/ 952396 h 1928579"/>
              <a:gd name="connsiteX19" fmla="*/ 12357 w 1322173"/>
              <a:gd name="connsiteY19" fmla="*/ 1323098 h 1928579"/>
              <a:gd name="connsiteX20" fmla="*/ 49427 w 1322173"/>
              <a:gd name="connsiteY20" fmla="*/ 1483736 h 1928579"/>
              <a:gd name="connsiteX21" fmla="*/ 86498 w 1322173"/>
              <a:gd name="connsiteY21" fmla="*/ 1619660 h 1928579"/>
              <a:gd name="connsiteX22" fmla="*/ 98854 w 1322173"/>
              <a:gd name="connsiteY22" fmla="*/ 1656731 h 1928579"/>
              <a:gd name="connsiteX23" fmla="*/ 148281 w 1322173"/>
              <a:gd name="connsiteY23" fmla="*/ 1730871 h 1928579"/>
              <a:gd name="connsiteX24" fmla="*/ 172995 w 1322173"/>
              <a:gd name="connsiteY24" fmla="*/ 1767941 h 1928579"/>
              <a:gd name="connsiteX25" fmla="*/ 210065 w 1322173"/>
              <a:gd name="connsiteY25" fmla="*/ 1792655 h 1928579"/>
              <a:gd name="connsiteX26" fmla="*/ 284206 w 1322173"/>
              <a:gd name="connsiteY26" fmla="*/ 1854439 h 1928579"/>
              <a:gd name="connsiteX27" fmla="*/ 333633 w 1322173"/>
              <a:gd name="connsiteY27" fmla="*/ 1866796 h 1928579"/>
              <a:gd name="connsiteX28" fmla="*/ 444844 w 1322173"/>
              <a:gd name="connsiteY28" fmla="*/ 1903866 h 1928579"/>
              <a:gd name="connsiteX29" fmla="*/ 481914 w 1322173"/>
              <a:gd name="connsiteY29" fmla="*/ 1916223 h 1928579"/>
              <a:gd name="connsiteX30" fmla="*/ 531341 w 1322173"/>
              <a:gd name="connsiteY30" fmla="*/ 1928579 h 1928579"/>
              <a:gd name="connsiteX31" fmla="*/ 716692 w 1322173"/>
              <a:gd name="connsiteY31" fmla="*/ 1916223 h 1928579"/>
              <a:gd name="connsiteX32" fmla="*/ 803190 w 1322173"/>
              <a:gd name="connsiteY32" fmla="*/ 1879152 h 1928579"/>
              <a:gd name="connsiteX33" fmla="*/ 840260 w 1322173"/>
              <a:gd name="connsiteY33" fmla="*/ 1842082 h 1928579"/>
              <a:gd name="connsiteX34" fmla="*/ 914400 w 1322173"/>
              <a:gd name="connsiteY34" fmla="*/ 1792655 h 1928579"/>
              <a:gd name="connsiteX35" fmla="*/ 963827 w 1322173"/>
              <a:gd name="connsiteY35" fmla="*/ 1743228 h 1928579"/>
              <a:gd name="connsiteX36" fmla="*/ 1013254 w 1322173"/>
              <a:gd name="connsiteY36" fmla="*/ 1669087 h 1928579"/>
              <a:gd name="connsiteX37" fmla="*/ 1050325 w 1322173"/>
              <a:gd name="connsiteY37" fmla="*/ 1619660 h 1928579"/>
              <a:gd name="connsiteX38" fmla="*/ 1099752 w 1322173"/>
              <a:gd name="connsiteY38" fmla="*/ 1545520 h 1928579"/>
              <a:gd name="connsiteX39" fmla="*/ 1124465 w 1322173"/>
              <a:gd name="connsiteY39" fmla="*/ 1508450 h 1928579"/>
              <a:gd name="connsiteX40" fmla="*/ 1136822 w 1322173"/>
              <a:gd name="connsiteY40" fmla="*/ 1471379 h 1928579"/>
              <a:gd name="connsiteX41" fmla="*/ 1186249 w 1322173"/>
              <a:gd name="connsiteY41" fmla="*/ 1397239 h 1928579"/>
              <a:gd name="connsiteX42" fmla="*/ 1210963 w 1322173"/>
              <a:gd name="connsiteY42" fmla="*/ 1360168 h 1928579"/>
              <a:gd name="connsiteX43" fmla="*/ 1260390 w 1322173"/>
              <a:gd name="connsiteY43" fmla="*/ 1211887 h 1928579"/>
              <a:gd name="connsiteX44" fmla="*/ 1272746 w 1322173"/>
              <a:gd name="connsiteY44" fmla="*/ 1174817 h 1928579"/>
              <a:gd name="connsiteX45" fmla="*/ 1285103 w 1322173"/>
              <a:gd name="connsiteY45" fmla="*/ 1137747 h 1928579"/>
              <a:gd name="connsiteX46" fmla="*/ 1297460 w 1322173"/>
              <a:gd name="connsiteY46" fmla="*/ 1088320 h 1928579"/>
              <a:gd name="connsiteX47" fmla="*/ 1322173 w 1322173"/>
              <a:gd name="connsiteY47" fmla="*/ 977109 h 1928579"/>
              <a:gd name="connsiteX48" fmla="*/ 1309817 w 1322173"/>
              <a:gd name="connsiteY48" fmla="*/ 519909 h 1928579"/>
              <a:gd name="connsiteX49" fmla="*/ 1297460 w 1322173"/>
              <a:gd name="connsiteY49" fmla="*/ 482839 h 1928579"/>
              <a:gd name="connsiteX50" fmla="*/ 1248033 w 1322173"/>
              <a:gd name="connsiteY50" fmla="*/ 408698 h 1928579"/>
              <a:gd name="connsiteX51" fmla="*/ 1186249 w 1322173"/>
              <a:gd name="connsiteY51" fmla="*/ 346914 h 1928579"/>
              <a:gd name="connsiteX52" fmla="*/ 1124465 w 1322173"/>
              <a:gd name="connsiteY52" fmla="*/ 285131 h 1928579"/>
              <a:gd name="connsiteX53" fmla="*/ 1062681 w 1322173"/>
              <a:gd name="connsiteY53" fmla="*/ 235704 h 1928579"/>
              <a:gd name="connsiteX54" fmla="*/ 1037968 w 1322173"/>
              <a:gd name="connsiteY54" fmla="*/ 198633 h 1928579"/>
              <a:gd name="connsiteX55" fmla="*/ 1000898 w 1322173"/>
              <a:gd name="connsiteY55" fmla="*/ 186277 h 1928579"/>
              <a:gd name="connsiteX56" fmla="*/ 951471 w 1322173"/>
              <a:gd name="connsiteY56" fmla="*/ 149206 h 19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22173" h="1928579">
                <a:moveTo>
                  <a:pt x="1037968" y="124493"/>
                </a:moveTo>
                <a:cubicBezTo>
                  <a:pt x="925686" y="108452"/>
                  <a:pt x="979098" y="121345"/>
                  <a:pt x="877330" y="87423"/>
                </a:cubicBezTo>
                <a:cubicBezTo>
                  <a:pt x="864973" y="83304"/>
                  <a:pt x="851097" y="82291"/>
                  <a:pt x="840260" y="75066"/>
                </a:cubicBezTo>
                <a:cubicBezTo>
                  <a:pt x="827903" y="66828"/>
                  <a:pt x="816761" y="56384"/>
                  <a:pt x="803190" y="50352"/>
                </a:cubicBezTo>
                <a:cubicBezTo>
                  <a:pt x="779385" y="39772"/>
                  <a:pt x="754322" y="31957"/>
                  <a:pt x="729049" y="25639"/>
                </a:cubicBezTo>
                <a:lnTo>
                  <a:pt x="630195" y="925"/>
                </a:lnTo>
                <a:cubicBezTo>
                  <a:pt x="624605" y="1236"/>
                  <a:pt x="437902" y="-7960"/>
                  <a:pt x="370703" y="25639"/>
                </a:cubicBezTo>
                <a:cubicBezTo>
                  <a:pt x="357420" y="32280"/>
                  <a:pt x="345990" y="42114"/>
                  <a:pt x="333633" y="50352"/>
                </a:cubicBezTo>
                <a:lnTo>
                  <a:pt x="259492" y="161563"/>
                </a:lnTo>
                <a:cubicBezTo>
                  <a:pt x="251254" y="173920"/>
                  <a:pt x="239475" y="184544"/>
                  <a:pt x="234779" y="198633"/>
                </a:cubicBezTo>
                <a:cubicBezTo>
                  <a:pt x="217726" y="249793"/>
                  <a:pt x="229647" y="224866"/>
                  <a:pt x="197708" y="272774"/>
                </a:cubicBezTo>
                <a:cubicBezTo>
                  <a:pt x="157938" y="392092"/>
                  <a:pt x="221710" y="206591"/>
                  <a:pt x="160638" y="359271"/>
                </a:cubicBezTo>
                <a:cubicBezTo>
                  <a:pt x="150963" y="383458"/>
                  <a:pt x="144163" y="408698"/>
                  <a:pt x="135925" y="433412"/>
                </a:cubicBezTo>
                <a:lnTo>
                  <a:pt x="98854" y="544623"/>
                </a:lnTo>
                <a:cubicBezTo>
                  <a:pt x="94735" y="556980"/>
                  <a:pt x="89657" y="569057"/>
                  <a:pt x="86498" y="581693"/>
                </a:cubicBezTo>
                <a:cubicBezTo>
                  <a:pt x="82379" y="598169"/>
                  <a:pt x="79021" y="614854"/>
                  <a:pt x="74141" y="631120"/>
                </a:cubicBezTo>
                <a:cubicBezTo>
                  <a:pt x="20959" y="808388"/>
                  <a:pt x="78858" y="587538"/>
                  <a:pt x="24714" y="804114"/>
                </a:cubicBezTo>
                <a:lnTo>
                  <a:pt x="12357" y="853541"/>
                </a:lnTo>
                <a:cubicBezTo>
                  <a:pt x="8238" y="886493"/>
                  <a:pt x="0" y="919188"/>
                  <a:pt x="0" y="952396"/>
                </a:cubicBezTo>
                <a:cubicBezTo>
                  <a:pt x="0" y="1076032"/>
                  <a:pt x="3110" y="1199808"/>
                  <a:pt x="12357" y="1323098"/>
                </a:cubicBezTo>
                <a:cubicBezTo>
                  <a:pt x="24137" y="1480159"/>
                  <a:pt x="28591" y="1400391"/>
                  <a:pt x="49427" y="1483736"/>
                </a:cubicBezTo>
                <a:cubicBezTo>
                  <a:pt x="84358" y="1623462"/>
                  <a:pt x="33480" y="1460604"/>
                  <a:pt x="86498" y="1619660"/>
                </a:cubicBezTo>
                <a:cubicBezTo>
                  <a:pt x="90617" y="1632017"/>
                  <a:pt x="91629" y="1645893"/>
                  <a:pt x="98854" y="1656731"/>
                </a:cubicBezTo>
                <a:lnTo>
                  <a:pt x="148281" y="1730871"/>
                </a:lnTo>
                <a:cubicBezTo>
                  <a:pt x="156519" y="1743228"/>
                  <a:pt x="160638" y="1759703"/>
                  <a:pt x="172995" y="1767941"/>
                </a:cubicBezTo>
                <a:cubicBezTo>
                  <a:pt x="185352" y="1776179"/>
                  <a:pt x="198656" y="1783148"/>
                  <a:pt x="210065" y="1792655"/>
                </a:cubicBezTo>
                <a:cubicBezTo>
                  <a:pt x="241498" y="1818849"/>
                  <a:pt x="246312" y="1838198"/>
                  <a:pt x="284206" y="1854439"/>
                </a:cubicBezTo>
                <a:cubicBezTo>
                  <a:pt x="299816" y="1861129"/>
                  <a:pt x="317366" y="1861916"/>
                  <a:pt x="333633" y="1866796"/>
                </a:cubicBezTo>
                <a:cubicBezTo>
                  <a:pt x="333640" y="1866798"/>
                  <a:pt x="426306" y="1897687"/>
                  <a:pt x="444844" y="1903866"/>
                </a:cubicBezTo>
                <a:cubicBezTo>
                  <a:pt x="457201" y="1907985"/>
                  <a:pt x="469278" y="1913064"/>
                  <a:pt x="481914" y="1916223"/>
                </a:cubicBezTo>
                <a:lnTo>
                  <a:pt x="531341" y="1928579"/>
                </a:lnTo>
                <a:cubicBezTo>
                  <a:pt x="593125" y="1924460"/>
                  <a:pt x="655150" y="1923061"/>
                  <a:pt x="716692" y="1916223"/>
                </a:cubicBezTo>
                <a:cubicBezTo>
                  <a:pt x="735799" y="1914100"/>
                  <a:pt x="792230" y="1886981"/>
                  <a:pt x="803190" y="1879152"/>
                </a:cubicBezTo>
                <a:cubicBezTo>
                  <a:pt x="817410" y="1868995"/>
                  <a:pt x="826466" y="1852811"/>
                  <a:pt x="840260" y="1842082"/>
                </a:cubicBezTo>
                <a:cubicBezTo>
                  <a:pt x="863705" y="1823847"/>
                  <a:pt x="893398" y="1813657"/>
                  <a:pt x="914400" y="1792655"/>
                </a:cubicBezTo>
                <a:cubicBezTo>
                  <a:pt x="930876" y="1776179"/>
                  <a:pt x="949272" y="1761422"/>
                  <a:pt x="963827" y="1743228"/>
                </a:cubicBezTo>
                <a:cubicBezTo>
                  <a:pt x="982382" y="1720035"/>
                  <a:pt x="995433" y="1692848"/>
                  <a:pt x="1013254" y="1669087"/>
                </a:cubicBezTo>
                <a:cubicBezTo>
                  <a:pt x="1025611" y="1652611"/>
                  <a:pt x="1038515" y="1636532"/>
                  <a:pt x="1050325" y="1619660"/>
                </a:cubicBezTo>
                <a:cubicBezTo>
                  <a:pt x="1067358" y="1595327"/>
                  <a:pt x="1083276" y="1570233"/>
                  <a:pt x="1099752" y="1545520"/>
                </a:cubicBezTo>
                <a:cubicBezTo>
                  <a:pt x="1107990" y="1533163"/>
                  <a:pt x="1119769" y="1522539"/>
                  <a:pt x="1124465" y="1508450"/>
                </a:cubicBezTo>
                <a:cubicBezTo>
                  <a:pt x="1128584" y="1496093"/>
                  <a:pt x="1130496" y="1482765"/>
                  <a:pt x="1136822" y="1471379"/>
                </a:cubicBezTo>
                <a:cubicBezTo>
                  <a:pt x="1151246" y="1445415"/>
                  <a:pt x="1169773" y="1421952"/>
                  <a:pt x="1186249" y="1397239"/>
                </a:cubicBezTo>
                <a:lnTo>
                  <a:pt x="1210963" y="1360168"/>
                </a:lnTo>
                <a:lnTo>
                  <a:pt x="1260390" y="1211887"/>
                </a:lnTo>
                <a:lnTo>
                  <a:pt x="1272746" y="1174817"/>
                </a:lnTo>
                <a:cubicBezTo>
                  <a:pt x="1276865" y="1162460"/>
                  <a:pt x="1281944" y="1150383"/>
                  <a:pt x="1285103" y="1137747"/>
                </a:cubicBezTo>
                <a:cubicBezTo>
                  <a:pt x="1289222" y="1121271"/>
                  <a:pt x="1293776" y="1104898"/>
                  <a:pt x="1297460" y="1088320"/>
                </a:cubicBezTo>
                <a:cubicBezTo>
                  <a:pt x="1328845" y="947088"/>
                  <a:pt x="1292030" y="1097688"/>
                  <a:pt x="1322173" y="977109"/>
                </a:cubicBezTo>
                <a:cubicBezTo>
                  <a:pt x="1318054" y="824709"/>
                  <a:pt x="1317430" y="672174"/>
                  <a:pt x="1309817" y="519909"/>
                </a:cubicBezTo>
                <a:cubicBezTo>
                  <a:pt x="1309167" y="506900"/>
                  <a:pt x="1303786" y="494225"/>
                  <a:pt x="1297460" y="482839"/>
                </a:cubicBezTo>
                <a:cubicBezTo>
                  <a:pt x="1283035" y="456875"/>
                  <a:pt x="1264509" y="433412"/>
                  <a:pt x="1248033" y="408698"/>
                </a:cubicBezTo>
                <a:cubicBezTo>
                  <a:pt x="1215082" y="359272"/>
                  <a:pt x="1235674" y="379865"/>
                  <a:pt x="1186249" y="346914"/>
                </a:cubicBezTo>
                <a:cubicBezTo>
                  <a:pt x="1120346" y="248058"/>
                  <a:pt x="1206846" y="367512"/>
                  <a:pt x="1124465" y="285131"/>
                </a:cubicBezTo>
                <a:cubicBezTo>
                  <a:pt x="1068572" y="229238"/>
                  <a:pt x="1134851" y="259759"/>
                  <a:pt x="1062681" y="235704"/>
                </a:cubicBezTo>
                <a:cubicBezTo>
                  <a:pt x="1054443" y="223347"/>
                  <a:pt x="1049565" y="207910"/>
                  <a:pt x="1037968" y="198633"/>
                </a:cubicBezTo>
                <a:cubicBezTo>
                  <a:pt x="1027797" y="190496"/>
                  <a:pt x="1012548" y="192102"/>
                  <a:pt x="1000898" y="186277"/>
                </a:cubicBezTo>
                <a:cubicBezTo>
                  <a:pt x="972951" y="172304"/>
                  <a:pt x="968848" y="166585"/>
                  <a:pt x="951471" y="149206"/>
                </a:cubicBezTo>
              </a:path>
            </a:pathLst>
          </a:cu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 name="Forma libre 6">
            <a:extLst>
              <a:ext uri="{FF2B5EF4-FFF2-40B4-BE49-F238E27FC236}">
                <a16:creationId xmlns:a16="http://schemas.microsoft.com/office/drawing/2014/main" id="{8A6A9559-E90D-824A-A138-BD3A875D29E4}"/>
              </a:ext>
            </a:extLst>
          </p:cNvPr>
          <p:cNvSpPr/>
          <p:nvPr/>
        </p:nvSpPr>
        <p:spPr>
          <a:xfrm>
            <a:off x="7488195" y="716692"/>
            <a:ext cx="1025610" cy="1902940"/>
          </a:xfrm>
          <a:custGeom>
            <a:avLst/>
            <a:gdLst>
              <a:gd name="connsiteX0" fmla="*/ 902043 w 1025610"/>
              <a:gd name="connsiteY0" fmla="*/ 1013254 h 1902940"/>
              <a:gd name="connsiteX1" fmla="*/ 877329 w 1025610"/>
              <a:gd name="connsiteY1" fmla="*/ 531340 h 1902940"/>
              <a:gd name="connsiteX2" fmla="*/ 864973 w 1025610"/>
              <a:gd name="connsiteY2" fmla="*/ 432486 h 1902940"/>
              <a:gd name="connsiteX3" fmla="*/ 827902 w 1025610"/>
              <a:gd name="connsiteY3" fmla="*/ 284205 h 1902940"/>
              <a:gd name="connsiteX4" fmla="*/ 704335 w 1025610"/>
              <a:gd name="connsiteY4" fmla="*/ 135924 h 1902940"/>
              <a:gd name="connsiteX5" fmla="*/ 593124 w 1025610"/>
              <a:gd name="connsiteY5" fmla="*/ 61784 h 1902940"/>
              <a:gd name="connsiteX6" fmla="*/ 556054 w 1025610"/>
              <a:gd name="connsiteY6" fmla="*/ 37070 h 1902940"/>
              <a:gd name="connsiteX7" fmla="*/ 518983 w 1025610"/>
              <a:gd name="connsiteY7" fmla="*/ 24713 h 1902940"/>
              <a:gd name="connsiteX8" fmla="*/ 407773 w 1025610"/>
              <a:gd name="connsiteY8" fmla="*/ 0 h 1902940"/>
              <a:gd name="connsiteX9" fmla="*/ 197708 w 1025610"/>
              <a:gd name="connsiteY9" fmla="*/ 61784 h 1902940"/>
              <a:gd name="connsiteX10" fmla="*/ 160637 w 1025610"/>
              <a:gd name="connsiteY10" fmla="*/ 98854 h 1902940"/>
              <a:gd name="connsiteX11" fmla="*/ 111210 w 1025610"/>
              <a:gd name="connsiteY11" fmla="*/ 172994 h 1902940"/>
              <a:gd name="connsiteX12" fmla="*/ 86497 w 1025610"/>
              <a:gd name="connsiteY12" fmla="*/ 247135 h 1902940"/>
              <a:gd name="connsiteX13" fmla="*/ 61783 w 1025610"/>
              <a:gd name="connsiteY13" fmla="*/ 370703 h 1902940"/>
              <a:gd name="connsiteX14" fmla="*/ 37070 w 1025610"/>
              <a:gd name="connsiteY14" fmla="*/ 531340 h 1902940"/>
              <a:gd name="connsiteX15" fmla="*/ 12356 w 1025610"/>
              <a:gd name="connsiteY15" fmla="*/ 753762 h 1902940"/>
              <a:gd name="connsiteX16" fmla="*/ 0 w 1025610"/>
              <a:gd name="connsiteY16" fmla="*/ 1186249 h 1902940"/>
              <a:gd name="connsiteX17" fmla="*/ 12356 w 1025610"/>
              <a:gd name="connsiteY17" fmla="*/ 1594022 h 1902940"/>
              <a:gd name="connsiteX18" fmla="*/ 24713 w 1025610"/>
              <a:gd name="connsiteY18" fmla="*/ 1643449 h 1902940"/>
              <a:gd name="connsiteX19" fmla="*/ 49427 w 1025610"/>
              <a:gd name="connsiteY19" fmla="*/ 1717589 h 1902940"/>
              <a:gd name="connsiteX20" fmla="*/ 61783 w 1025610"/>
              <a:gd name="connsiteY20" fmla="*/ 1754659 h 1902940"/>
              <a:gd name="connsiteX21" fmla="*/ 123567 w 1025610"/>
              <a:gd name="connsiteY21" fmla="*/ 1828800 h 1902940"/>
              <a:gd name="connsiteX22" fmla="*/ 197708 w 1025610"/>
              <a:gd name="connsiteY22" fmla="*/ 1878227 h 1902940"/>
              <a:gd name="connsiteX23" fmla="*/ 284205 w 1025610"/>
              <a:gd name="connsiteY23" fmla="*/ 1902940 h 1902940"/>
              <a:gd name="connsiteX24" fmla="*/ 580767 w 1025610"/>
              <a:gd name="connsiteY24" fmla="*/ 1890584 h 1902940"/>
              <a:gd name="connsiteX25" fmla="*/ 654908 w 1025610"/>
              <a:gd name="connsiteY25" fmla="*/ 1865870 h 1902940"/>
              <a:gd name="connsiteX26" fmla="*/ 741405 w 1025610"/>
              <a:gd name="connsiteY26" fmla="*/ 1828800 h 1902940"/>
              <a:gd name="connsiteX27" fmla="*/ 790832 w 1025610"/>
              <a:gd name="connsiteY27" fmla="*/ 1791730 h 1902940"/>
              <a:gd name="connsiteX28" fmla="*/ 827902 w 1025610"/>
              <a:gd name="connsiteY28" fmla="*/ 1767016 h 1902940"/>
              <a:gd name="connsiteX29" fmla="*/ 864973 w 1025610"/>
              <a:gd name="connsiteY29" fmla="*/ 1729946 h 1902940"/>
              <a:gd name="connsiteX30" fmla="*/ 902043 w 1025610"/>
              <a:gd name="connsiteY30" fmla="*/ 1705232 h 1902940"/>
              <a:gd name="connsiteX31" fmla="*/ 988540 w 1025610"/>
              <a:gd name="connsiteY31" fmla="*/ 1594022 h 1902940"/>
              <a:gd name="connsiteX32" fmla="*/ 1013254 w 1025610"/>
              <a:gd name="connsiteY32" fmla="*/ 1519881 h 1902940"/>
              <a:gd name="connsiteX33" fmla="*/ 1025610 w 1025610"/>
              <a:gd name="connsiteY33" fmla="*/ 1482811 h 1902940"/>
              <a:gd name="connsiteX34" fmla="*/ 1000897 w 1025610"/>
              <a:gd name="connsiteY34" fmla="*/ 1136822 h 1902940"/>
              <a:gd name="connsiteX35" fmla="*/ 988540 w 1025610"/>
              <a:gd name="connsiteY35" fmla="*/ 1099751 h 1902940"/>
              <a:gd name="connsiteX36" fmla="*/ 963827 w 1025610"/>
              <a:gd name="connsiteY36" fmla="*/ 1062681 h 1902940"/>
              <a:gd name="connsiteX37" fmla="*/ 939113 w 1025610"/>
              <a:gd name="connsiteY37" fmla="*/ 988540 h 1902940"/>
              <a:gd name="connsiteX38" fmla="*/ 926756 w 1025610"/>
              <a:gd name="connsiteY38" fmla="*/ 951470 h 1902940"/>
              <a:gd name="connsiteX39" fmla="*/ 902043 w 1025610"/>
              <a:gd name="connsiteY39" fmla="*/ 914400 h 190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25610" h="1902940">
                <a:moveTo>
                  <a:pt x="902043" y="1013254"/>
                </a:moveTo>
                <a:cubicBezTo>
                  <a:pt x="893805" y="852616"/>
                  <a:pt x="887575" y="691862"/>
                  <a:pt x="877329" y="531340"/>
                </a:cubicBezTo>
                <a:cubicBezTo>
                  <a:pt x="875214" y="498200"/>
                  <a:pt x="871486" y="465049"/>
                  <a:pt x="864973" y="432486"/>
                </a:cubicBezTo>
                <a:cubicBezTo>
                  <a:pt x="854981" y="382527"/>
                  <a:pt x="846368" y="331689"/>
                  <a:pt x="827902" y="284205"/>
                </a:cubicBezTo>
                <a:cubicBezTo>
                  <a:pt x="811946" y="243176"/>
                  <a:pt x="737279" y="157886"/>
                  <a:pt x="704335" y="135924"/>
                </a:cubicBezTo>
                <a:lnTo>
                  <a:pt x="593124" y="61784"/>
                </a:lnTo>
                <a:cubicBezTo>
                  <a:pt x="580767" y="53546"/>
                  <a:pt x="570143" y="41766"/>
                  <a:pt x="556054" y="37070"/>
                </a:cubicBezTo>
                <a:cubicBezTo>
                  <a:pt x="543697" y="32951"/>
                  <a:pt x="531507" y="28291"/>
                  <a:pt x="518983" y="24713"/>
                </a:cubicBezTo>
                <a:cubicBezTo>
                  <a:pt x="478276" y="13083"/>
                  <a:pt x="450228" y="8491"/>
                  <a:pt x="407773" y="0"/>
                </a:cubicBezTo>
                <a:cubicBezTo>
                  <a:pt x="305164" y="9328"/>
                  <a:pt x="268640" y="-9146"/>
                  <a:pt x="197708" y="61784"/>
                </a:cubicBezTo>
                <a:cubicBezTo>
                  <a:pt x="185351" y="74141"/>
                  <a:pt x="171366" y="85060"/>
                  <a:pt x="160637" y="98854"/>
                </a:cubicBezTo>
                <a:cubicBezTo>
                  <a:pt x="142402" y="122299"/>
                  <a:pt x="111210" y="172994"/>
                  <a:pt x="111210" y="172994"/>
                </a:cubicBezTo>
                <a:cubicBezTo>
                  <a:pt x="102972" y="197708"/>
                  <a:pt x="92815" y="221862"/>
                  <a:pt x="86497" y="247135"/>
                </a:cubicBezTo>
                <a:cubicBezTo>
                  <a:pt x="64642" y="334553"/>
                  <a:pt x="81979" y="259622"/>
                  <a:pt x="61783" y="370703"/>
                </a:cubicBezTo>
                <a:cubicBezTo>
                  <a:pt x="41928" y="479905"/>
                  <a:pt x="53592" y="388156"/>
                  <a:pt x="37070" y="531340"/>
                </a:cubicBezTo>
                <a:cubicBezTo>
                  <a:pt x="28519" y="605445"/>
                  <a:pt x="12356" y="753762"/>
                  <a:pt x="12356" y="753762"/>
                </a:cubicBezTo>
                <a:cubicBezTo>
                  <a:pt x="8237" y="897924"/>
                  <a:pt x="0" y="1042028"/>
                  <a:pt x="0" y="1186249"/>
                </a:cubicBezTo>
                <a:cubicBezTo>
                  <a:pt x="0" y="1322236"/>
                  <a:pt x="5016" y="1458234"/>
                  <a:pt x="12356" y="1594022"/>
                </a:cubicBezTo>
                <a:cubicBezTo>
                  <a:pt x="13273" y="1610980"/>
                  <a:pt x="19833" y="1627183"/>
                  <a:pt x="24713" y="1643449"/>
                </a:cubicBezTo>
                <a:cubicBezTo>
                  <a:pt x="32199" y="1668401"/>
                  <a:pt x="41189" y="1692876"/>
                  <a:pt x="49427" y="1717589"/>
                </a:cubicBezTo>
                <a:cubicBezTo>
                  <a:pt x="53546" y="1729946"/>
                  <a:pt x="54558" y="1743822"/>
                  <a:pt x="61783" y="1754659"/>
                </a:cubicBezTo>
                <a:cubicBezTo>
                  <a:pt x="83751" y="1787610"/>
                  <a:pt x="90633" y="1803185"/>
                  <a:pt x="123567" y="1828800"/>
                </a:cubicBezTo>
                <a:cubicBezTo>
                  <a:pt x="147012" y="1847035"/>
                  <a:pt x="169530" y="1868834"/>
                  <a:pt x="197708" y="1878227"/>
                </a:cubicBezTo>
                <a:cubicBezTo>
                  <a:pt x="250889" y="1895955"/>
                  <a:pt x="222142" y="1887425"/>
                  <a:pt x="284205" y="1902940"/>
                </a:cubicBezTo>
                <a:cubicBezTo>
                  <a:pt x="383059" y="1898821"/>
                  <a:pt x="482318" y="1900429"/>
                  <a:pt x="580767" y="1890584"/>
                </a:cubicBezTo>
                <a:cubicBezTo>
                  <a:pt x="606688" y="1887992"/>
                  <a:pt x="630194" y="1874108"/>
                  <a:pt x="654908" y="1865870"/>
                </a:cubicBezTo>
                <a:cubicBezTo>
                  <a:pt x="690942" y="1853858"/>
                  <a:pt x="706506" y="1850611"/>
                  <a:pt x="741405" y="1828800"/>
                </a:cubicBezTo>
                <a:cubicBezTo>
                  <a:pt x="758869" y="1817885"/>
                  <a:pt x="774074" y="1803700"/>
                  <a:pt x="790832" y="1791730"/>
                </a:cubicBezTo>
                <a:cubicBezTo>
                  <a:pt x="802917" y="1783098"/>
                  <a:pt x="816493" y="1776523"/>
                  <a:pt x="827902" y="1767016"/>
                </a:cubicBezTo>
                <a:cubicBezTo>
                  <a:pt x="841327" y="1755829"/>
                  <a:pt x="851548" y="1741133"/>
                  <a:pt x="864973" y="1729946"/>
                </a:cubicBezTo>
                <a:cubicBezTo>
                  <a:pt x="876382" y="1720439"/>
                  <a:pt x="890634" y="1714739"/>
                  <a:pt x="902043" y="1705232"/>
                </a:cubicBezTo>
                <a:cubicBezTo>
                  <a:pt x="931568" y="1680628"/>
                  <a:pt x="977942" y="1625817"/>
                  <a:pt x="988540" y="1594022"/>
                </a:cubicBezTo>
                <a:lnTo>
                  <a:pt x="1013254" y="1519881"/>
                </a:lnTo>
                <a:lnTo>
                  <a:pt x="1025610" y="1482811"/>
                </a:lnTo>
                <a:cubicBezTo>
                  <a:pt x="1019696" y="1346787"/>
                  <a:pt x="1030222" y="1254121"/>
                  <a:pt x="1000897" y="1136822"/>
                </a:cubicBezTo>
                <a:cubicBezTo>
                  <a:pt x="997738" y="1124185"/>
                  <a:pt x="994365" y="1111401"/>
                  <a:pt x="988540" y="1099751"/>
                </a:cubicBezTo>
                <a:cubicBezTo>
                  <a:pt x="981899" y="1086468"/>
                  <a:pt x="969858" y="1076252"/>
                  <a:pt x="963827" y="1062681"/>
                </a:cubicBezTo>
                <a:cubicBezTo>
                  <a:pt x="953247" y="1038876"/>
                  <a:pt x="947351" y="1013254"/>
                  <a:pt x="939113" y="988540"/>
                </a:cubicBezTo>
                <a:lnTo>
                  <a:pt x="926756" y="951470"/>
                </a:lnTo>
                <a:cubicBezTo>
                  <a:pt x="913097" y="910492"/>
                  <a:pt x="927425" y="914400"/>
                  <a:pt x="902043" y="914400"/>
                </a:cubicBezTo>
              </a:path>
            </a:pathLst>
          </a:custGeom>
          <a:noFill/>
          <a:ln w="349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 name="Marcador de pie de página 7">
            <a:extLst>
              <a:ext uri="{FF2B5EF4-FFF2-40B4-BE49-F238E27FC236}">
                <a16:creationId xmlns:a16="http://schemas.microsoft.com/office/drawing/2014/main" id="{E5AEB31D-B490-2A47-92B6-66547D876A6D}"/>
              </a:ext>
            </a:extLst>
          </p:cNvPr>
          <p:cNvSpPr>
            <a:spLocks noGrp="1"/>
          </p:cNvSpPr>
          <p:nvPr>
            <p:ph type="ftr" sz="quarter" idx="11"/>
          </p:nvPr>
        </p:nvSpPr>
        <p:spPr/>
        <p:txBody>
          <a:bodyPr/>
          <a:lstStyle/>
          <a:p>
            <a:r>
              <a:rPr lang="es-ES"/>
              <a:t>YCS 2020</a:t>
            </a:r>
          </a:p>
        </p:txBody>
      </p:sp>
      <p:sp>
        <p:nvSpPr>
          <p:cNvPr id="9" name="Marcador de número de diapositiva 8">
            <a:extLst>
              <a:ext uri="{FF2B5EF4-FFF2-40B4-BE49-F238E27FC236}">
                <a16:creationId xmlns:a16="http://schemas.microsoft.com/office/drawing/2014/main" id="{B371300B-698E-064E-8299-F63ED3766B9B}"/>
              </a:ext>
            </a:extLst>
          </p:cNvPr>
          <p:cNvSpPr>
            <a:spLocks noGrp="1"/>
          </p:cNvSpPr>
          <p:nvPr>
            <p:ph type="sldNum" sz="quarter" idx="12"/>
          </p:nvPr>
        </p:nvSpPr>
        <p:spPr/>
        <p:txBody>
          <a:bodyPr/>
          <a:lstStyle/>
          <a:p>
            <a:fld id="{7CD7A0A7-044C-F748-8731-AEED0E949FA7}" type="slidenum">
              <a:rPr lang="es-ES" smtClean="0"/>
              <a:pPr/>
              <a:t>49</a:t>
            </a:fld>
            <a:endParaRPr lang="es-ES"/>
          </a:p>
        </p:txBody>
      </p:sp>
    </p:spTree>
    <p:extLst>
      <p:ext uri="{BB962C8B-B14F-4D97-AF65-F5344CB8AC3E}">
        <p14:creationId xmlns:p14="http://schemas.microsoft.com/office/powerpoint/2010/main" val="23211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445770" y="637125"/>
            <a:ext cx="2851707" cy="5256371"/>
          </a:xfrm>
        </p:spPr>
        <p:txBody>
          <a:bodyPr>
            <a:normAutofit/>
          </a:bodyPr>
          <a:lstStyle/>
          <a:p>
            <a:r>
              <a:rPr lang="es-ES" sz="4200">
                <a:solidFill>
                  <a:schemeClr val="bg1"/>
                </a:solidFill>
              </a:rPr>
              <a:t>EDEMA</a:t>
            </a:r>
          </a:p>
        </p:txBody>
      </p:sp>
      <p:sp>
        <p:nvSpPr>
          <p:cNvPr id="4" name="Marcador de pie de página 3">
            <a:extLst>
              <a:ext uri="{FF2B5EF4-FFF2-40B4-BE49-F238E27FC236}">
                <a16:creationId xmlns:a16="http://schemas.microsoft.com/office/drawing/2014/main" id="{0612D493-8289-F747-93A1-B686CAB86A96}"/>
              </a:ext>
            </a:extLst>
          </p:cNvPr>
          <p:cNvSpPr>
            <a:spLocks noGrp="1"/>
          </p:cNvSpPr>
          <p:nvPr>
            <p:ph type="ftr" sz="quarter" idx="11"/>
          </p:nvPr>
        </p:nvSpPr>
        <p:spPr>
          <a:xfrm>
            <a:off x="3028950" y="6356350"/>
            <a:ext cx="3086100" cy="365125"/>
          </a:xfrm>
        </p:spPr>
        <p:txBody>
          <a:bodyPr>
            <a:normAutofit/>
          </a:bodyPr>
          <a:lstStyle/>
          <a:p>
            <a:pPr>
              <a:spcAft>
                <a:spcPts val="600"/>
              </a:spcAft>
            </a:pPr>
            <a:r>
              <a:rPr lang="es-ES" sz="1000">
                <a:solidFill>
                  <a:srgbClr val="898989"/>
                </a:solidFill>
              </a:rPr>
              <a:t>YCS 2020</a:t>
            </a:r>
          </a:p>
        </p:txBody>
      </p:sp>
      <p:sp>
        <p:nvSpPr>
          <p:cNvPr id="5" name="Marcador de número de diapositiva 4">
            <a:extLst>
              <a:ext uri="{FF2B5EF4-FFF2-40B4-BE49-F238E27FC236}">
                <a16:creationId xmlns:a16="http://schemas.microsoft.com/office/drawing/2014/main" id="{B846FF4A-C912-2140-B522-D3F6661507BE}"/>
              </a:ext>
            </a:extLst>
          </p:cNvPr>
          <p:cNvSpPr>
            <a:spLocks noGrp="1"/>
          </p:cNvSpPr>
          <p:nvPr>
            <p:ph type="sldNum" sz="quarter" idx="12"/>
          </p:nvPr>
        </p:nvSpPr>
        <p:spPr>
          <a:xfrm>
            <a:off x="6457950" y="6356350"/>
            <a:ext cx="2057400" cy="365125"/>
          </a:xfrm>
        </p:spPr>
        <p:txBody>
          <a:bodyPr>
            <a:normAutofit/>
          </a:bodyPr>
          <a:lstStyle/>
          <a:p>
            <a:pPr>
              <a:spcAft>
                <a:spcPts val="600"/>
              </a:spcAft>
            </a:pPr>
            <a:fld id="{7CD7A0A7-044C-F748-8731-AEED0E949FA7}" type="slidenum">
              <a:rPr lang="es-ES" sz="1000">
                <a:solidFill>
                  <a:srgbClr val="898989"/>
                </a:solidFill>
              </a:rPr>
              <a:pPr>
                <a:spcAft>
                  <a:spcPts val="600"/>
                </a:spcAft>
              </a:pPr>
              <a:t>5</a:t>
            </a:fld>
            <a:endParaRPr lang="es-ES" sz="1000">
              <a:solidFill>
                <a:srgbClr val="898989"/>
              </a:solidFill>
            </a:endParaRPr>
          </a:p>
        </p:txBody>
      </p:sp>
      <p:graphicFrame>
        <p:nvGraphicFramePr>
          <p:cNvPr id="7" name="Marcador de contenido 2">
            <a:extLst>
              <a:ext uri="{FF2B5EF4-FFF2-40B4-BE49-F238E27FC236}">
                <a16:creationId xmlns:a16="http://schemas.microsoft.com/office/drawing/2014/main" id="{9E17C551-00F7-4B51-8B2F-AC5B77139FD3}"/>
              </a:ext>
            </a:extLst>
          </p:cNvPr>
          <p:cNvGraphicFramePr>
            <a:graphicFrameLocks noGrp="1"/>
          </p:cNvGraphicFramePr>
          <p:nvPr>
            <p:ph idx="1"/>
            <p:extLst>
              <p:ext uri="{D42A27DB-BD31-4B8C-83A1-F6EECF244321}">
                <p14:modId xmlns:p14="http://schemas.microsoft.com/office/powerpoint/2010/main" val="1769645552"/>
              </p:ext>
            </p:extLst>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3946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517525" y="112713"/>
            <a:ext cx="8375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a:t>INFARTO ANÉMICO, PÁLIDO MIOCÁRDICO</a:t>
            </a:r>
            <a:endParaRPr lang="es-ES"/>
          </a:p>
        </p:txBody>
      </p:sp>
      <p:sp>
        <p:nvSpPr>
          <p:cNvPr id="94211" name="Text Box 8"/>
          <p:cNvSpPr txBox="1">
            <a:spLocks noChangeArrowheads="1"/>
          </p:cNvSpPr>
          <p:nvPr/>
        </p:nvSpPr>
        <p:spPr bwMode="auto">
          <a:xfrm>
            <a:off x="6232525" y="45307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endParaRPr lang="es-ES" sz="1800" b="1">
              <a:solidFill>
                <a:schemeClr val="bg1"/>
              </a:solidFill>
            </a:endParaRPr>
          </a:p>
        </p:txBody>
      </p:sp>
      <p:grpSp>
        <p:nvGrpSpPr>
          <p:cNvPr id="94212" name="Group 12"/>
          <p:cNvGrpSpPr>
            <a:grpSpLocks/>
          </p:cNvGrpSpPr>
          <p:nvPr/>
        </p:nvGrpSpPr>
        <p:grpSpPr bwMode="auto">
          <a:xfrm>
            <a:off x="1078084" y="1752600"/>
            <a:ext cx="6965244" cy="4315178"/>
            <a:chOff x="288" y="1104"/>
            <a:chExt cx="2640" cy="2016"/>
          </a:xfrm>
        </p:grpSpPr>
        <p:pic>
          <p:nvPicPr>
            <p:cNvPr id="94213" name="Picture 10" descr="C:\Mis documentos\Docencia\iam corte corazó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104"/>
              <a:ext cx="2640" cy="2016"/>
            </a:xfrm>
            <a:prstGeom prst="rect">
              <a:avLst/>
            </a:prstGeom>
            <a:noFill/>
            <a:ln w="2857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94214" name="Line 11"/>
            <p:cNvSpPr>
              <a:spLocks noChangeShapeType="1"/>
            </p:cNvSpPr>
            <p:nvPr/>
          </p:nvSpPr>
          <p:spPr bwMode="auto">
            <a:xfrm>
              <a:off x="672" y="1296"/>
              <a:ext cx="480" cy="144"/>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s-ES"/>
            </a:p>
          </p:txBody>
        </p:sp>
      </p:grpSp>
      <p:sp>
        <p:nvSpPr>
          <p:cNvPr id="2" name="CuadroTexto 1"/>
          <p:cNvSpPr txBox="1"/>
          <p:nvPr/>
        </p:nvSpPr>
        <p:spPr>
          <a:xfrm>
            <a:off x="1016000" y="6392333"/>
            <a:ext cx="2731374" cy="369332"/>
          </a:xfrm>
          <a:prstGeom prst="rect">
            <a:avLst/>
          </a:prstGeom>
          <a:noFill/>
        </p:spPr>
        <p:txBody>
          <a:bodyPr wrap="none" rtlCol="0">
            <a:spAutoFit/>
          </a:bodyPr>
          <a:lstStyle/>
          <a:p>
            <a:r>
              <a:rPr lang="es-ES" dirty="0"/>
              <a:t>Infarto agudo de miocardio</a:t>
            </a:r>
          </a:p>
        </p:txBody>
      </p:sp>
      <p:sp>
        <p:nvSpPr>
          <p:cNvPr id="3" name="Marcador de pie de página 2">
            <a:extLst>
              <a:ext uri="{FF2B5EF4-FFF2-40B4-BE49-F238E27FC236}">
                <a16:creationId xmlns:a16="http://schemas.microsoft.com/office/drawing/2014/main" id="{5B0CCB4A-03E3-514A-802E-A3A6AA90083D}"/>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98E75578-5750-2E4F-9A82-F2CEF46B88F8}"/>
              </a:ext>
            </a:extLst>
          </p:cNvPr>
          <p:cNvSpPr>
            <a:spLocks noGrp="1"/>
          </p:cNvSpPr>
          <p:nvPr>
            <p:ph type="sldNum" sz="quarter" idx="12"/>
          </p:nvPr>
        </p:nvSpPr>
        <p:spPr/>
        <p:txBody>
          <a:bodyPr/>
          <a:lstStyle/>
          <a:p>
            <a:fld id="{7CD7A0A7-044C-F748-8731-AEED0E949FA7}" type="slidenum">
              <a:rPr lang="es-ES" smtClean="0"/>
              <a:pPr/>
              <a:t>50</a:t>
            </a:fld>
            <a:endParaRPr lang="es-ES"/>
          </a:p>
        </p:txBody>
      </p:sp>
    </p:spTree>
    <p:extLst>
      <p:ext uri="{BB962C8B-B14F-4D97-AF65-F5344CB8AC3E}">
        <p14:creationId xmlns:p14="http://schemas.microsoft.com/office/powerpoint/2010/main" val="412309247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27432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A11E0F71-1905-C049-B2A7-FEAC3C627C03}"/>
              </a:ext>
            </a:extLst>
          </p:cNvPr>
          <p:cNvSpPr>
            <a:spLocks noGrp="1"/>
          </p:cNvSpPr>
          <p:nvPr>
            <p:ph type="title"/>
          </p:nvPr>
        </p:nvSpPr>
        <p:spPr>
          <a:xfrm>
            <a:off x="445770" y="637125"/>
            <a:ext cx="2372868" cy="5256371"/>
          </a:xfrm>
        </p:spPr>
        <p:txBody>
          <a:bodyPr>
            <a:normAutofit/>
          </a:bodyPr>
          <a:lstStyle/>
          <a:p>
            <a:r>
              <a:rPr lang="es-CL" sz="3100" dirty="0">
                <a:solidFill>
                  <a:schemeClr val="bg1"/>
                </a:solidFill>
              </a:rPr>
              <a:t>TRASTORNOS VASCULARES</a:t>
            </a:r>
            <a:br>
              <a:rPr lang="es-CL" sz="3100" dirty="0">
                <a:solidFill>
                  <a:schemeClr val="bg1"/>
                </a:solidFill>
              </a:rPr>
            </a:br>
            <a:endParaRPr lang="es-CL" sz="3100" dirty="0">
              <a:solidFill>
                <a:schemeClr val="bg1"/>
              </a:solidFill>
            </a:endParaRPr>
          </a:p>
        </p:txBody>
      </p:sp>
      <p:graphicFrame>
        <p:nvGraphicFramePr>
          <p:cNvPr id="7" name="Marcador de contenido 4">
            <a:extLst>
              <a:ext uri="{FF2B5EF4-FFF2-40B4-BE49-F238E27FC236}">
                <a16:creationId xmlns:a16="http://schemas.microsoft.com/office/drawing/2014/main" id="{EDB0C871-6F7B-47B6-93F1-995E0DBE4712}"/>
              </a:ext>
            </a:extLst>
          </p:cNvPr>
          <p:cNvGraphicFramePr>
            <a:graphicFrameLocks noGrp="1"/>
          </p:cNvGraphicFramePr>
          <p:nvPr>
            <p:ph idx="1"/>
          </p:nvPr>
        </p:nvGraphicFramePr>
        <p:xfrm>
          <a:off x="3387852" y="303591"/>
          <a:ext cx="5431536"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pie de página 1">
            <a:extLst>
              <a:ext uri="{FF2B5EF4-FFF2-40B4-BE49-F238E27FC236}">
                <a16:creationId xmlns:a16="http://schemas.microsoft.com/office/drawing/2014/main" id="{58BFABCB-D568-164C-98EC-F4EEE291AB9B}"/>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807C8628-217E-8441-8DB1-2E71D52C741C}"/>
              </a:ext>
            </a:extLst>
          </p:cNvPr>
          <p:cNvSpPr>
            <a:spLocks noGrp="1"/>
          </p:cNvSpPr>
          <p:nvPr>
            <p:ph type="sldNum" sz="quarter" idx="12"/>
          </p:nvPr>
        </p:nvSpPr>
        <p:spPr/>
        <p:txBody>
          <a:bodyPr/>
          <a:lstStyle/>
          <a:p>
            <a:fld id="{7CD7A0A7-044C-F748-8731-AEED0E949FA7}" type="slidenum">
              <a:rPr lang="es-ES" smtClean="0"/>
              <a:pPr/>
              <a:t>51</a:t>
            </a:fld>
            <a:endParaRPr lang="es-ES"/>
          </a:p>
        </p:txBody>
      </p:sp>
    </p:spTree>
    <p:extLst>
      <p:ext uri="{BB962C8B-B14F-4D97-AF65-F5344CB8AC3E}">
        <p14:creationId xmlns:p14="http://schemas.microsoft.com/office/powerpoint/2010/main" val="2333336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Imagen que contiene pastel, chocolate, tabla, pieza&#10;&#10;Descripción generada automáticamente">
            <a:extLst>
              <a:ext uri="{FF2B5EF4-FFF2-40B4-BE49-F238E27FC236}">
                <a16:creationId xmlns:a16="http://schemas.microsoft.com/office/drawing/2014/main" id="{167BC340-18DC-4745-AF4F-14B7A1BD1D85}"/>
              </a:ext>
            </a:extLst>
          </p:cNvPr>
          <p:cNvPicPr>
            <a:picLocks noChangeAspect="1"/>
          </p:cNvPicPr>
          <p:nvPr/>
        </p:nvPicPr>
        <p:blipFill rotWithShape="1">
          <a:blip r:embed="rId3"/>
          <a:srcRect r="-1" b="10236"/>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40" name="Freeform: Shape 139">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2" name="Freeform: Shape 141">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06" name="Rectangle 2"/>
          <p:cNvSpPr>
            <a:spLocks noGrp="1" noChangeArrowheads="1"/>
          </p:cNvSpPr>
          <p:nvPr>
            <p:ph type="title"/>
          </p:nvPr>
        </p:nvSpPr>
        <p:spPr>
          <a:xfrm>
            <a:off x="281178" y="856488"/>
            <a:ext cx="3744468" cy="1243584"/>
          </a:xfrm>
        </p:spPr>
        <p:txBody>
          <a:bodyPr anchor="ctr">
            <a:normAutofit/>
          </a:bodyPr>
          <a:lstStyle/>
          <a:p>
            <a:pPr eaLnBrk="1" fontAlgn="auto" hangingPunct="1">
              <a:lnSpc>
                <a:spcPct val="90000"/>
              </a:lnSpc>
              <a:spcAft>
                <a:spcPts val="0"/>
              </a:spcAft>
              <a:buClr>
                <a:schemeClr val="accent6">
                  <a:lumMod val="75000"/>
                </a:schemeClr>
              </a:buClr>
              <a:defRPr/>
            </a:pPr>
            <a:r>
              <a:rPr lang="es-ES_tradnl" sz="1400" b="1">
                <a:latin typeface="Arial Narrow" charset="0"/>
                <a:ea typeface="+mj-ea"/>
                <a:cs typeface="+mj-cs"/>
              </a:rPr>
              <a:t>ARTERIOSCLEROSIS</a:t>
            </a:r>
            <a:br>
              <a:rPr lang="es-ES_tradnl" sz="1400">
                <a:latin typeface="Arial Narrow" charset="0"/>
                <a:ea typeface="+mj-ea"/>
                <a:cs typeface="+mj-cs"/>
              </a:rPr>
            </a:br>
            <a:r>
              <a:rPr lang="es-ES_tradnl" sz="1400" i="1">
                <a:latin typeface="Arial Narrow" charset="0"/>
                <a:ea typeface="+mj-ea"/>
                <a:cs typeface="+mj-cs"/>
              </a:rPr>
              <a:t>Literalmente significa endurecimiento de las arterias.</a:t>
            </a:r>
            <a:br>
              <a:rPr lang="es-ES_tradnl" sz="1400" i="1">
                <a:latin typeface="Arial Narrow" charset="0"/>
                <a:ea typeface="+mj-ea"/>
                <a:cs typeface="+mj-cs"/>
              </a:rPr>
            </a:br>
            <a:r>
              <a:rPr lang="es-ES_tradnl" sz="1400" i="1">
                <a:latin typeface="Arial Narrow" charset="0"/>
                <a:ea typeface="+mj-ea"/>
                <a:cs typeface="+mj-cs"/>
              </a:rPr>
              <a:t>Grupo de patologías que tienen en común la pérdida de elasticidad y engrosamiento de la pared arterial</a:t>
            </a:r>
            <a:endParaRPr lang="es-ES_tradnl" sz="1400">
              <a:latin typeface="Arial Narrow" charset="0"/>
              <a:ea typeface="+mj-ea"/>
              <a:cs typeface="+mj-cs"/>
            </a:endParaRPr>
          </a:p>
        </p:txBody>
      </p:sp>
      <p:sp>
        <p:nvSpPr>
          <p:cNvPr id="144" name="Rectangle 143">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6" name="Rectangle 145">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7107" name="Rectangle 3"/>
          <p:cNvSpPr>
            <a:spLocks noGrp="1" noChangeArrowheads="1"/>
          </p:cNvSpPr>
          <p:nvPr>
            <p:ph idx="1"/>
          </p:nvPr>
        </p:nvSpPr>
        <p:spPr>
          <a:xfrm>
            <a:off x="281178" y="2522949"/>
            <a:ext cx="3799332" cy="3402363"/>
          </a:xfrm>
          <a:prstGeom prst="rect">
            <a:avLst/>
          </a:prstGeom>
        </p:spPr>
        <p:txBody>
          <a:bodyPr rtlCol="0" anchor="t">
            <a:normAutofit/>
          </a:bodyPr>
          <a:lstStyle/>
          <a:p>
            <a:pPr marL="160020" indent="0">
              <a:lnSpc>
                <a:spcPct val="90000"/>
              </a:lnSpc>
              <a:buClr>
                <a:schemeClr val="accent6">
                  <a:lumMod val="75000"/>
                </a:schemeClr>
              </a:buClr>
              <a:buNone/>
              <a:defRPr/>
            </a:pPr>
            <a:r>
              <a:rPr lang="es-ES_tradnl" sz="1100" i="1" u="sng">
                <a:latin typeface="Arial Narrow" charset="0"/>
                <a:ea typeface="+mn-ea"/>
              </a:rPr>
              <a:t>Tres variantes morfológicas</a:t>
            </a:r>
            <a:r>
              <a:rPr lang="es-ES_tradnl" sz="1100" b="1" i="1" u="sng">
                <a:latin typeface="Arial Narrow" charset="0"/>
                <a:ea typeface="+mn-ea"/>
              </a:rPr>
              <a:t>:</a:t>
            </a:r>
          </a:p>
          <a:p>
            <a:pPr marL="160020" indent="0">
              <a:lnSpc>
                <a:spcPct val="90000"/>
              </a:lnSpc>
              <a:buClr>
                <a:schemeClr val="accent6">
                  <a:lumMod val="75000"/>
                </a:schemeClr>
              </a:buClr>
              <a:buNone/>
              <a:defRPr/>
            </a:pPr>
            <a:endParaRPr lang="es-ES_tradnl" sz="1100" b="1" i="1" u="sng">
              <a:latin typeface="Arial Narrow" charset="0"/>
              <a:ea typeface="+mn-ea"/>
            </a:endParaRPr>
          </a:p>
          <a:p>
            <a:pPr marL="651510" lvl="1">
              <a:lnSpc>
                <a:spcPct val="90000"/>
              </a:lnSpc>
              <a:buClr>
                <a:schemeClr val="accent6">
                  <a:lumMod val="75000"/>
                </a:schemeClr>
              </a:buClr>
              <a:defRPr/>
            </a:pPr>
            <a:r>
              <a:rPr lang="es-ES_tradnl" sz="1100" b="1">
                <a:latin typeface="Arial Narrow" charset="0"/>
                <a:ea typeface="+mn-ea"/>
              </a:rPr>
              <a:t>ESCLEROSIS CALCIFICADA DE LA MEDIA O ARTERIOSCLEROSIS DE MÖNCKEBERG:</a:t>
            </a:r>
            <a:endParaRPr lang="es-ES_tradnl" sz="1100">
              <a:latin typeface="Arial Narrow" charset="0"/>
              <a:ea typeface="+mn-ea"/>
            </a:endParaRPr>
          </a:p>
          <a:p>
            <a:pPr marL="640080" lvl="2" indent="0">
              <a:lnSpc>
                <a:spcPct val="90000"/>
              </a:lnSpc>
              <a:buClr>
                <a:schemeClr val="accent6">
                  <a:lumMod val="75000"/>
                </a:schemeClr>
              </a:buClr>
              <a:buNone/>
              <a:defRPr/>
            </a:pPr>
            <a:r>
              <a:rPr lang="es-ES_tradnl" sz="1100">
                <a:latin typeface="Arial Narrow" charset="0"/>
                <a:ea typeface="+mn-ea"/>
              </a:rPr>
              <a:t>Calcificación en anillo de la túnica media en arterias musculares medianas y pequeñas.</a:t>
            </a:r>
          </a:p>
          <a:p>
            <a:pPr marL="640080" lvl="2" indent="0">
              <a:lnSpc>
                <a:spcPct val="90000"/>
              </a:lnSpc>
              <a:buClr>
                <a:schemeClr val="accent6">
                  <a:lumMod val="75000"/>
                </a:schemeClr>
              </a:buClr>
              <a:buNone/>
              <a:defRPr/>
            </a:pPr>
            <a:r>
              <a:rPr lang="es-ES_tradnl" sz="1100">
                <a:latin typeface="Arial Narrow" charset="0"/>
                <a:ea typeface="+mn-ea"/>
              </a:rPr>
              <a:t>NO hay engrosamiento de la íntima ni estrechamiento luminal. Tampoco hay inflamación.</a:t>
            </a:r>
          </a:p>
          <a:p>
            <a:pPr marL="640080" lvl="2" indent="0">
              <a:lnSpc>
                <a:spcPct val="90000"/>
              </a:lnSpc>
              <a:buClr>
                <a:schemeClr val="accent6">
                  <a:lumMod val="75000"/>
                </a:schemeClr>
              </a:buClr>
              <a:buNone/>
              <a:defRPr/>
            </a:pPr>
            <a:r>
              <a:rPr lang="es-ES_tradnl" sz="1100">
                <a:latin typeface="Arial Narrow" charset="0"/>
                <a:ea typeface="+mn-ea"/>
              </a:rPr>
              <a:t>Puede ocurrir junto a aterosclerosis.</a:t>
            </a:r>
          </a:p>
          <a:p>
            <a:pPr marL="640080" lvl="2" indent="0">
              <a:lnSpc>
                <a:spcPct val="90000"/>
              </a:lnSpc>
              <a:buClr>
                <a:schemeClr val="accent6">
                  <a:lumMod val="75000"/>
                </a:schemeClr>
              </a:buClr>
              <a:buNone/>
              <a:defRPr/>
            </a:pPr>
            <a:r>
              <a:rPr lang="es-ES_tradnl" sz="1100">
                <a:latin typeface="Arial Narrow" charset="0"/>
                <a:ea typeface="+mn-ea"/>
              </a:rPr>
              <a:t>Vasos más afectados: femoral, tibial, radial.</a:t>
            </a:r>
          </a:p>
          <a:p>
            <a:pPr marL="640080" lvl="2" indent="0">
              <a:lnSpc>
                <a:spcPct val="90000"/>
              </a:lnSpc>
              <a:buClr>
                <a:schemeClr val="accent6">
                  <a:lumMod val="75000"/>
                </a:schemeClr>
              </a:buClr>
              <a:buNone/>
              <a:defRPr/>
            </a:pPr>
            <a:r>
              <a:rPr lang="es-ES_tradnl" sz="1100">
                <a:latin typeface="Arial Narrow" charset="0"/>
                <a:ea typeface="+mn-ea"/>
              </a:rPr>
              <a:t>Carece de significancia clínica relevante. Genera ausencia de pulso (no se palpa).</a:t>
            </a:r>
          </a:p>
          <a:p>
            <a:pPr marL="640080" lvl="2" indent="0">
              <a:lnSpc>
                <a:spcPct val="90000"/>
              </a:lnSpc>
              <a:buClr>
                <a:schemeClr val="accent6">
                  <a:lumMod val="75000"/>
                </a:schemeClr>
              </a:buClr>
              <a:buNone/>
              <a:defRPr/>
            </a:pPr>
            <a:endParaRPr lang="es-ES_tradnl" sz="1100">
              <a:latin typeface="Arial Narrow" charset="0"/>
              <a:ea typeface="+mn-ea"/>
            </a:endParaRPr>
          </a:p>
          <a:p>
            <a:pPr marL="651510" lvl="1">
              <a:lnSpc>
                <a:spcPct val="90000"/>
              </a:lnSpc>
              <a:buClr>
                <a:schemeClr val="accent6">
                  <a:lumMod val="75000"/>
                </a:schemeClr>
              </a:buClr>
              <a:defRPr/>
            </a:pPr>
            <a:r>
              <a:rPr lang="es-ES_tradnl" sz="1100" b="1">
                <a:latin typeface="Arial Narrow" charset="0"/>
                <a:ea typeface="+mn-ea"/>
              </a:rPr>
              <a:t>ARTERIOLOSCLEROSIS: </a:t>
            </a:r>
            <a:r>
              <a:rPr lang="es-ES_tradnl" sz="1100">
                <a:latin typeface="Arial Narrow" charset="0"/>
                <a:ea typeface="+mn-ea"/>
              </a:rPr>
              <a:t>proliferación o engrosamiento hialino de la pared de arterias y arteriolas. (HTA Y DBT)</a:t>
            </a:r>
          </a:p>
          <a:p>
            <a:pPr marL="651510" lvl="1">
              <a:lnSpc>
                <a:spcPct val="90000"/>
              </a:lnSpc>
              <a:buClr>
                <a:schemeClr val="accent6">
                  <a:lumMod val="75000"/>
                </a:schemeClr>
              </a:buClr>
              <a:defRPr/>
            </a:pPr>
            <a:endParaRPr lang="es-ES_tradnl" sz="1100">
              <a:latin typeface="Arial Narrow" charset="0"/>
              <a:ea typeface="+mn-ea"/>
            </a:endParaRPr>
          </a:p>
          <a:p>
            <a:pPr marL="651510" lvl="1">
              <a:lnSpc>
                <a:spcPct val="90000"/>
              </a:lnSpc>
              <a:buClr>
                <a:schemeClr val="accent6">
                  <a:lumMod val="75000"/>
                </a:schemeClr>
              </a:buClr>
              <a:defRPr/>
            </a:pPr>
            <a:r>
              <a:rPr lang="es-ES_tradnl" sz="1100" b="1">
                <a:latin typeface="Arial Narrow" charset="0"/>
              </a:rPr>
              <a:t>ATEROESCLEROSIS</a:t>
            </a:r>
            <a:r>
              <a:rPr lang="es-ES_tradnl" sz="1100">
                <a:latin typeface="Arial Narrow" charset="0"/>
              </a:rPr>
              <a:t>:  engrosamiento y endurecimiento de la pared arterial por depósito de lípidos en la íntima.</a:t>
            </a:r>
            <a:endParaRPr lang="es-ES_tradnl" sz="1100">
              <a:latin typeface="Arial Narrow" charset="0"/>
              <a:ea typeface="+mn-ea"/>
            </a:endParaRPr>
          </a:p>
          <a:p>
            <a:pPr marL="548640" lvl="1" indent="-182880" eaLnBrk="1" fontAlgn="auto" hangingPunct="1">
              <a:lnSpc>
                <a:spcPct val="90000"/>
              </a:lnSpc>
              <a:buClr>
                <a:schemeClr val="accent6">
                  <a:lumMod val="75000"/>
                </a:schemeClr>
              </a:buClr>
              <a:buFontTx/>
              <a:buNone/>
              <a:defRPr/>
            </a:pPr>
            <a:endParaRPr lang="es-ES_tradnl" sz="1100" b="1">
              <a:latin typeface="Arial Narrow" charset="0"/>
              <a:ea typeface="+mn-ea"/>
            </a:endParaRPr>
          </a:p>
        </p:txBody>
      </p:sp>
      <p:sp>
        <p:nvSpPr>
          <p:cNvPr id="2" name="Marcador de pie de página 1">
            <a:extLst>
              <a:ext uri="{FF2B5EF4-FFF2-40B4-BE49-F238E27FC236}">
                <a16:creationId xmlns:a16="http://schemas.microsoft.com/office/drawing/2014/main" id="{873354E5-809F-2D44-8FE1-D0F8C7EC3277}"/>
              </a:ext>
            </a:extLst>
          </p:cNvPr>
          <p:cNvSpPr>
            <a:spLocks noGrp="1"/>
          </p:cNvSpPr>
          <p:nvPr>
            <p:ph type="ftr" sz="quarter" idx="11"/>
          </p:nvPr>
        </p:nvSpPr>
        <p:spPr>
          <a:xfrm>
            <a:off x="1317660" y="6356350"/>
            <a:ext cx="2207351" cy="365125"/>
          </a:xfrm>
        </p:spPr>
        <p:txBody>
          <a:bodyPr>
            <a:normAutofit/>
          </a:bodyPr>
          <a:lstStyle/>
          <a:p>
            <a:pPr algn="r">
              <a:spcAft>
                <a:spcPts val="600"/>
              </a:spcAft>
            </a:pPr>
            <a:r>
              <a:rPr lang="es-ES" dirty="0">
                <a:solidFill>
                  <a:schemeClr val="tx1">
                    <a:lumMod val="50000"/>
                    <a:lumOff val="50000"/>
                  </a:schemeClr>
                </a:solidFill>
              </a:rPr>
              <a:t>YCS 2020</a:t>
            </a:r>
          </a:p>
        </p:txBody>
      </p:sp>
      <p:sp>
        <p:nvSpPr>
          <p:cNvPr id="3" name="Marcador de número de diapositiva 2">
            <a:extLst>
              <a:ext uri="{FF2B5EF4-FFF2-40B4-BE49-F238E27FC236}">
                <a16:creationId xmlns:a16="http://schemas.microsoft.com/office/drawing/2014/main" id="{007FE9F0-5DF4-D344-B71F-A13180E862E3}"/>
              </a:ext>
            </a:extLst>
          </p:cNvPr>
          <p:cNvSpPr>
            <a:spLocks noGrp="1"/>
          </p:cNvSpPr>
          <p:nvPr>
            <p:ph type="sldNum" sz="quarter" idx="12"/>
          </p:nvPr>
        </p:nvSpPr>
        <p:spPr>
          <a:xfrm>
            <a:off x="6810852" y="6356350"/>
            <a:ext cx="2057400" cy="365125"/>
          </a:xfrm>
        </p:spPr>
        <p:txBody>
          <a:bodyPr>
            <a:normAutofit/>
          </a:bodyPr>
          <a:lstStyle/>
          <a:p>
            <a:pPr>
              <a:spcAft>
                <a:spcPts val="600"/>
              </a:spcAft>
            </a:pPr>
            <a:fld id="{7CD7A0A7-044C-F748-8731-AEED0E949FA7}" type="slidenum">
              <a:rPr lang="es-ES">
                <a:solidFill>
                  <a:schemeClr val="bg1"/>
                </a:solidFill>
              </a:rPr>
              <a:pPr>
                <a:spcAft>
                  <a:spcPts val="600"/>
                </a:spcAft>
              </a:pPr>
              <a:t>52</a:t>
            </a:fld>
            <a:endParaRPr lang="es-ES">
              <a:solidFill>
                <a:schemeClr val="bg1"/>
              </a:solidFill>
            </a:endParaRPr>
          </a:p>
        </p:txBody>
      </p:sp>
      <p:sp>
        <p:nvSpPr>
          <p:cNvPr id="104453" name="Text Box 6"/>
          <p:cNvSpPr txBox="1">
            <a:spLocks noChangeArrowheads="1"/>
          </p:cNvSpPr>
          <p:nvPr/>
        </p:nvSpPr>
        <p:spPr bwMode="auto">
          <a:xfrm>
            <a:off x="4763867" y="6452509"/>
            <a:ext cx="4160425" cy="315836"/>
          </a:xfrm>
          <a:prstGeom prst="rect">
            <a:avLst/>
          </a:prstGeom>
          <a:solidFill>
            <a:srgbClr val="000000">
              <a:alpha val="50000"/>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rm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gn="ctr">
              <a:spcAft>
                <a:spcPts val="600"/>
              </a:spcAft>
            </a:pPr>
            <a:r>
              <a:rPr lang="es-MX" sz="1400" b="1">
                <a:solidFill>
                  <a:srgbClr val="FFFFFF"/>
                </a:solidFill>
                <a:latin typeface="+mn-lt"/>
                <a:ea typeface="+mn-ea"/>
                <a:cs typeface="+mn-cs"/>
              </a:rPr>
              <a:t>Arteriosclerosis de Mönckeberg</a:t>
            </a:r>
            <a:endParaRPr lang="es-ES" sz="1400" b="1">
              <a:solidFill>
                <a:srgbClr val="FFFFFF"/>
              </a:solidFill>
              <a:latin typeface="+mn-lt"/>
              <a:ea typeface="+mn-ea"/>
              <a:cs typeface="+mn-cs"/>
            </a:endParaRPr>
          </a:p>
        </p:txBody>
      </p:sp>
    </p:spTree>
    <p:extLst>
      <p:ext uri="{BB962C8B-B14F-4D97-AF65-F5344CB8AC3E}">
        <p14:creationId xmlns:p14="http://schemas.microsoft.com/office/powerpoint/2010/main" val="244790034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87624" y="332656"/>
            <a:ext cx="6512511" cy="485788"/>
          </a:xfrm>
        </p:spPr>
        <p:txBody>
          <a:bodyPr/>
          <a:lstStyle/>
          <a:p>
            <a:pPr algn="ctr" eaLnBrk="1" fontAlgn="auto" hangingPunct="1">
              <a:spcAft>
                <a:spcPts val="0"/>
              </a:spcAft>
              <a:buClr>
                <a:schemeClr val="accent6">
                  <a:lumMod val="75000"/>
                </a:schemeClr>
              </a:buClr>
              <a:defRPr/>
            </a:pPr>
            <a:r>
              <a:rPr lang="es-ES_tradnl" sz="2400">
                <a:latin typeface="Arial Narrow" charset="0"/>
                <a:ea typeface="+mj-ea"/>
                <a:cs typeface="+mj-cs"/>
              </a:rPr>
              <a:t>HIPERTENSION</a:t>
            </a:r>
            <a:endParaRPr lang="es-ES_tradnl" sz="2400" dirty="0">
              <a:latin typeface="Arial Narrow" charset="0"/>
              <a:ea typeface="+mj-ea"/>
              <a:cs typeface="+mj-cs"/>
            </a:endParaRPr>
          </a:p>
        </p:txBody>
      </p:sp>
      <p:sp>
        <p:nvSpPr>
          <p:cNvPr id="100354" name="Rectangle 3"/>
          <p:cNvSpPr>
            <a:spLocks noGrp="1" noChangeArrowheads="1"/>
          </p:cNvSpPr>
          <p:nvPr>
            <p:ph idx="1"/>
          </p:nvPr>
        </p:nvSpPr>
        <p:spPr>
          <a:xfrm>
            <a:off x="457200" y="756356"/>
            <a:ext cx="7772400" cy="795866"/>
          </a:xfrm>
          <a:prstGeom prst="rect">
            <a:avLst/>
          </a:prstGeom>
        </p:spPr>
        <p:txBody>
          <a:bodyPr>
            <a:normAutofit fontScale="77500" lnSpcReduction="20000"/>
          </a:bodyPr>
          <a:lstStyle/>
          <a:p>
            <a:pPr marL="0" indent="0" eaLnBrk="1" hangingPunct="1">
              <a:buNone/>
            </a:pPr>
            <a:r>
              <a:rPr lang="es-ES_tradnl" sz="2000">
                <a:latin typeface="Arial Narrow" charset="0"/>
              </a:rPr>
              <a:t>La hipertensión es una causa de daño/activación endotelial que genera cambios en la íntima vascular. </a:t>
            </a:r>
          </a:p>
          <a:p>
            <a:pPr marL="0" indent="0" eaLnBrk="1" hangingPunct="1">
              <a:buNone/>
            </a:pPr>
            <a:r>
              <a:rPr lang="es-ES_tradnl" sz="2000">
                <a:latin typeface="Arial Narrow" charset="0"/>
              </a:rPr>
              <a:t>También acelera la aterogénesis y causa cambios en la estructura de la pared vascular, que potencia la disección vascular y las hemorragias.</a:t>
            </a:r>
          </a:p>
          <a:p>
            <a:pPr lvl="1" eaLnBrk="1" hangingPunct="1">
              <a:buFontTx/>
              <a:buBlip>
                <a:blip r:embed="rId3"/>
              </a:buBlip>
            </a:pPr>
            <a:endParaRPr lang="es-ES_tradnl" dirty="0">
              <a:latin typeface="Arial Narrow" charset="0"/>
            </a:endParaRPr>
          </a:p>
        </p:txBody>
      </p:sp>
      <p:sp>
        <p:nvSpPr>
          <p:cNvPr id="100355" name="Text Box 4"/>
          <p:cNvSpPr txBox="1">
            <a:spLocks noChangeArrowheads="1"/>
          </p:cNvSpPr>
          <p:nvPr/>
        </p:nvSpPr>
        <p:spPr bwMode="auto">
          <a:xfrm>
            <a:off x="172156" y="1656576"/>
            <a:ext cx="4191000" cy="4444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cs typeface="ＭＳ Ｐゴシック" charset="0"/>
              </a:defRPr>
            </a:lvl1pPr>
            <a:lvl2pPr>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marL="342900" indent="-342900">
              <a:spcBef>
                <a:spcPct val="20000"/>
              </a:spcBef>
              <a:buClr>
                <a:schemeClr val="bg2"/>
              </a:buClr>
              <a:buSzPct val="75000"/>
              <a:buFont typeface="Arial"/>
              <a:buChar char="•"/>
            </a:pPr>
            <a:r>
              <a:rPr lang="es-ES_tradnl" sz="1800" b="1" dirty="0" err="1"/>
              <a:t>Arteriolosclerosis</a:t>
            </a:r>
            <a:r>
              <a:rPr lang="es-ES_tradnl" sz="1800" b="1" dirty="0"/>
              <a:t> hialina: </a:t>
            </a:r>
          </a:p>
          <a:p>
            <a:pPr marL="342900" indent="-342900">
              <a:spcBef>
                <a:spcPct val="20000"/>
              </a:spcBef>
              <a:buClr>
                <a:schemeClr val="bg2"/>
              </a:buClr>
              <a:buSzPct val="75000"/>
              <a:buFont typeface="Arial"/>
              <a:buChar char="•"/>
            </a:pPr>
            <a:r>
              <a:rPr lang="es-ES_tradnl" sz="1800" dirty="0"/>
              <a:t>En hipertensión, diabetes y envejecimiento. </a:t>
            </a:r>
          </a:p>
          <a:p>
            <a:pPr marL="800100" lvl="1" indent="-342900">
              <a:spcBef>
                <a:spcPct val="20000"/>
              </a:spcBef>
              <a:buClr>
                <a:schemeClr val="tx1"/>
              </a:buClr>
              <a:buSzPct val="75000"/>
              <a:buFont typeface="Arial" panose="020B0604020202020204" pitchFamily="34" charset="0"/>
              <a:buChar char="•"/>
            </a:pPr>
            <a:r>
              <a:rPr lang="es-ES_tradnl" sz="1800" dirty="0"/>
              <a:t>Engrosamiento hialino y homogéneo de la pared vascular de arteriolas con estrechamiento del lumen (daño endotelial, paso de </a:t>
            </a:r>
            <a:r>
              <a:rPr lang="es-ES_tradnl" sz="1800" dirty="0" err="1"/>
              <a:t>proteinas</a:t>
            </a:r>
            <a:r>
              <a:rPr lang="es-ES_tradnl" sz="1800" dirty="0"/>
              <a:t> plasmáticas y aumento de matriz extracelular producida por células musculares lisas)</a:t>
            </a:r>
          </a:p>
          <a:p>
            <a:pPr marL="800100" lvl="1" indent="-342900">
              <a:spcBef>
                <a:spcPct val="20000"/>
              </a:spcBef>
              <a:buClr>
                <a:schemeClr val="tx1"/>
              </a:buClr>
              <a:buSzPct val="75000"/>
              <a:buFont typeface="Arial" panose="020B0604020202020204" pitchFamily="34" charset="0"/>
              <a:buChar char="•"/>
            </a:pPr>
            <a:r>
              <a:rPr lang="es-ES_tradnl" sz="1800" dirty="0"/>
              <a:t>En la </a:t>
            </a:r>
            <a:r>
              <a:rPr lang="es-ES_tradnl" sz="1800" dirty="0" err="1"/>
              <a:t>nefroesclerosis</a:t>
            </a:r>
            <a:r>
              <a:rPr lang="es-ES_tradnl" sz="1800" dirty="0"/>
              <a:t> benigna por HTA crónica, se produce esclerosis de los glomérulos por la hipoxia crónica resultante de este estrechamiento </a:t>
            </a:r>
            <a:r>
              <a:rPr lang="es-ES_tradnl" sz="1800" dirty="0" err="1"/>
              <a:t>luminal</a:t>
            </a:r>
            <a:r>
              <a:rPr lang="es-ES_tradnl" sz="1800" dirty="0"/>
              <a:t>.</a:t>
            </a:r>
          </a:p>
          <a:p>
            <a:endParaRPr lang="es-ES" sz="2000" dirty="0"/>
          </a:p>
        </p:txBody>
      </p:sp>
      <p:pic>
        <p:nvPicPr>
          <p:cNvPr id="2" name="Imagen 1"/>
          <p:cNvPicPr>
            <a:picLocks noChangeAspect="1"/>
          </p:cNvPicPr>
          <p:nvPr/>
        </p:nvPicPr>
        <p:blipFill>
          <a:blip r:embed="rId4"/>
          <a:stretch>
            <a:fillRect/>
          </a:stretch>
        </p:blipFill>
        <p:spPr>
          <a:xfrm>
            <a:off x="4572000" y="2385624"/>
            <a:ext cx="4399844" cy="3301978"/>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Entrada de lápiz 2">
                <a:extLst>
                  <a:ext uri="{FF2B5EF4-FFF2-40B4-BE49-F238E27FC236}">
                    <a16:creationId xmlns:a16="http://schemas.microsoft.com/office/drawing/2014/main" id="{A066A723-75F6-1648-A859-A71C71E40C8B}"/>
                  </a:ext>
                </a:extLst>
              </p14:cNvPr>
              <p14:cNvContentPartPr/>
              <p14:nvPr/>
            </p14:nvContentPartPr>
            <p14:xfrm>
              <a:off x="6854166" y="3762056"/>
              <a:ext cx="127402" cy="366142"/>
            </p14:xfrm>
          </p:contentPart>
        </mc:Choice>
        <mc:Fallback xmlns="">
          <p:pic>
            <p:nvPicPr>
              <p:cNvPr id="3" name="Entrada de lápiz 2">
                <a:extLst>
                  <a:ext uri="{FF2B5EF4-FFF2-40B4-BE49-F238E27FC236}">
                    <a16:creationId xmlns:a16="http://schemas.microsoft.com/office/drawing/2014/main" id="{A066A723-75F6-1648-A859-A71C71E40C8B}"/>
                  </a:ext>
                </a:extLst>
              </p:cNvPr>
              <p:cNvPicPr/>
              <p:nvPr/>
            </p:nvPicPr>
            <p:blipFill>
              <a:blip r:embed="rId6"/>
              <a:stretch>
                <a:fillRect/>
              </a:stretch>
            </p:blipFill>
            <p:spPr>
              <a:xfrm>
                <a:off x="6836222" y="3744073"/>
                <a:ext cx="162931" cy="401749"/>
              </a:xfrm>
              <a:prstGeom prst="rect">
                <a:avLst/>
              </a:prstGeom>
            </p:spPr>
          </p:pic>
        </mc:Fallback>
      </mc:AlternateContent>
      <p:sp>
        <p:nvSpPr>
          <p:cNvPr id="4" name="Marcador de pie de página 3">
            <a:extLst>
              <a:ext uri="{FF2B5EF4-FFF2-40B4-BE49-F238E27FC236}">
                <a16:creationId xmlns:a16="http://schemas.microsoft.com/office/drawing/2014/main" id="{9245715C-65D6-324B-8475-49D6CEC69D6F}"/>
              </a:ext>
            </a:extLst>
          </p:cNvPr>
          <p:cNvSpPr>
            <a:spLocks noGrp="1"/>
          </p:cNvSpPr>
          <p:nvPr>
            <p:ph type="ftr" sz="quarter" idx="11"/>
          </p:nvPr>
        </p:nvSpPr>
        <p:spPr/>
        <p:txBody>
          <a:bodyPr/>
          <a:lstStyle/>
          <a:p>
            <a:r>
              <a:rPr lang="es-ES"/>
              <a:t>YCS 2020</a:t>
            </a:r>
          </a:p>
        </p:txBody>
      </p:sp>
      <p:sp>
        <p:nvSpPr>
          <p:cNvPr id="5" name="Marcador de número de diapositiva 4">
            <a:extLst>
              <a:ext uri="{FF2B5EF4-FFF2-40B4-BE49-F238E27FC236}">
                <a16:creationId xmlns:a16="http://schemas.microsoft.com/office/drawing/2014/main" id="{CB0B00B2-0B5B-A045-B09F-5622A7F5CA1B}"/>
              </a:ext>
            </a:extLst>
          </p:cNvPr>
          <p:cNvSpPr>
            <a:spLocks noGrp="1"/>
          </p:cNvSpPr>
          <p:nvPr>
            <p:ph type="sldNum" sz="quarter" idx="12"/>
          </p:nvPr>
        </p:nvSpPr>
        <p:spPr/>
        <p:txBody>
          <a:bodyPr/>
          <a:lstStyle/>
          <a:p>
            <a:fld id="{7CD7A0A7-044C-F748-8731-AEED0E949FA7}" type="slidenum">
              <a:rPr lang="es-ES" smtClean="0"/>
              <a:pPr/>
              <a:t>53</a:t>
            </a:fld>
            <a:endParaRPr lang="es-ES"/>
          </a:p>
        </p:txBody>
      </p:sp>
    </p:spTree>
    <p:extLst>
      <p:ext uri="{BB962C8B-B14F-4D97-AF65-F5344CB8AC3E}">
        <p14:creationId xmlns:p14="http://schemas.microsoft.com/office/powerpoint/2010/main" val="40555873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381000" y="1066800"/>
            <a:ext cx="3886200" cy="4678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nSpc>
                <a:spcPct val="90000"/>
              </a:lnSpc>
              <a:spcBef>
                <a:spcPct val="50000"/>
              </a:spcBef>
              <a:buClr>
                <a:schemeClr val="bg2"/>
              </a:buClr>
              <a:buSzPct val="75000"/>
              <a:buFont typeface="Arial"/>
              <a:buChar char="•"/>
            </a:pPr>
            <a:r>
              <a:rPr lang="es-ES_tradnl" sz="2000" b="1" dirty="0" err="1"/>
              <a:t>Arteriolosclerosis</a:t>
            </a:r>
            <a:r>
              <a:rPr lang="es-ES_tradnl" sz="2000" b="1" dirty="0"/>
              <a:t> hiperplásica: </a:t>
            </a:r>
            <a:r>
              <a:rPr lang="es-ES_tradnl" sz="2000" dirty="0"/>
              <a:t>Hipertensión grave: “hipertensión maligna”.</a:t>
            </a:r>
          </a:p>
          <a:p>
            <a:pPr marL="800100" lvl="1" indent="-342900">
              <a:lnSpc>
                <a:spcPct val="90000"/>
              </a:lnSpc>
              <a:spcBef>
                <a:spcPct val="50000"/>
              </a:spcBef>
              <a:buClr>
                <a:schemeClr val="tx1"/>
              </a:buClr>
              <a:buSzPct val="75000"/>
              <a:buFont typeface="Arial" panose="020B0604020202020204" pitchFamily="34" charset="0"/>
              <a:buChar char="•"/>
            </a:pPr>
            <a:r>
              <a:rPr lang="es-ES_tradnl" sz="2000" dirty="0"/>
              <a:t>Engrosamiento concéntrico (en tela de cebolla) progresivo y laminado de la íntima de arteriolas por proliferación de células musculares lisas que migran desde la media, con disminución del lumen vascular, asociado a veces a un  depósito fibrinoide con necrosis de la pared,  fenómeno conocido como </a:t>
            </a:r>
            <a:r>
              <a:rPr lang="es-ES_tradnl" sz="2000" dirty="0" err="1"/>
              <a:t>arteriolitis</a:t>
            </a:r>
            <a:r>
              <a:rPr lang="es-ES_tradnl" sz="2000" dirty="0"/>
              <a:t> necrotizante.</a:t>
            </a:r>
          </a:p>
        </p:txBody>
      </p:sp>
      <p:grpSp>
        <p:nvGrpSpPr>
          <p:cNvPr id="102402" name="Group 9"/>
          <p:cNvGrpSpPr>
            <a:grpSpLocks/>
          </p:cNvGrpSpPr>
          <p:nvPr/>
        </p:nvGrpSpPr>
        <p:grpSpPr bwMode="auto">
          <a:xfrm>
            <a:off x="4572000" y="533400"/>
            <a:ext cx="4287838" cy="2805113"/>
            <a:chOff x="2880" y="336"/>
            <a:chExt cx="2701" cy="1767"/>
          </a:xfrm>
        </p:grpSpPr>
        <p:pic>
          <p:nvPicPr>
            <p:cNvPr id="102408" name="Picture 3" descr="C:\Mis documentos\Docencia\arteriolosclerosis hiperplást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336"/>
              <a:ext cx="2688" cy="1760"/>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102409" name="Text Box 7"/>
            <p:cNvSpPr txBox="1">
              <a:spLocks noChangeArrowheads="1"/>
            </p:cNvSpPr>
            <p:nvPr/>
          </p:nvSpPr>
          <p:spPr bwMode="auto">
            <a:xfrm>
              <a:off x="3696" y="1872"/>
              <a:ext cx="188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a:solidFill>
                    <a:schemeClr val="bg1"/>
                  </a:solidFill>
                </a:rPr>
                <a:t>Arteriolosclerosis hiperplástica</a:t>
              </a:r>
              <a:endParaRPr lang="es-ES" sz="1800" b="1">
                <a:solidFill>
                  <a:schemeClr val="bg1"/>
                </a:solidFill>
              </a:endParaRPr>
            </a:p>
          </p:txBody>
        </p:sp>
      </p:grpSp>
      <p:grpSp>
        <p:nvGrpSpPr>
          <p:cNvPr id="102403" name="Group 10"/>
          <p:cNvGrpSpPr>
            <a:grpSpLocks/>
          </p:cNvGrpSpPr>
          <p:nvPr/>
        </p:nvGrpSpPr>
        <p:grpSpPr bwMode="auto">
          <a:xfrm>
            <a:off x="4572000" y="3546475"/>
            <a:ext cx="4267200" cy="2778125"/>
            <a:chOff x="2880" y="2234"/>
            <a:chExt cx="2688" cy="1750"/>
          </a:xfrm>
        </p:grpSpPr>
        <p:pic>
          <p:nvPicPr>
            <p:cNvPr id="102404" name="Picture 4" descr="C:\Mis documentos\Docencia\HTA maligna necrosis fibrino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234"/>
              <a:ext cx="2688" cy="1750"/>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102405" name="Text Box 5"/>
            <p:cNvSpPr txBox="1">
              <a:spLocks noChangeArrowheads="1"/>
            </p:cNvSpPr>
            <p:nvPr/>
          </p:nvSpPr>
          <p:spPr bwMode="auto">
            <a:xfrm>
              <a:off x="4224" y="2352"/>
              <a:ext cx="1187"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a:t>Necrosis fibrinoide</a:t>
              </a:r>
              <a:endParaRPr lang="es-ES" sz="1800" b="1"/>
            </a:p>
          </p:txBody>
        </p:sp>
        <p:sp>
          <p:nvSpPr>
            <p:cNvPr id="102406" name="Line 6"/>
            <p:cNvSpPr>
              <a:spLocks noChangeShapeType="1"/>
            </p:cNvSpPr>
            <p:nvPr/>
          </p:nvSpPr>
          <p:spPr bwMode="auto">
            <a:xfrm flipV="1">
              <a:off x="4608" y="2592"/>
              <a:ext cx="240" cy="240"/>
            </a:xfrm>
            <a:prstGeom prst="line">
              <a:avLst/>
            </a:prstGeom>
            <a:noFill/>
            <a:ln w="2857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s-ES"/>
            </a:p>
          </p:txBody>
        </p:sp>
        <p:sp>
          <p:nvSpPr>
            <p:cNvPr id="102407" name="Text Box 8"/>
            <p:cNvSpPr txBox="1">
              <a:spLocks noChangeArrowheads="1"/>
            </p:cNvSpPr>
            <p:nvPr/>
          </p:nvSpPr>
          <p:spPr bwMode="auto">
            <a:xfrm>
              <a:off x="4080" y="3744"/>
              <a:ext cx="143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a:t>Arteriolitis necrotizante</a:t>
              </a:r>
              <a:endParaRPr lang="es-ES" sz="1800" b="1"/>
            </a:p>
          </p:txBody>
        </p:sp>
      </p:grpSp>
      <p:sp>
        <p:nvSpPr>
          <p:cNvPr id="2" name="Marcador de pie de página 1">
            <a:extLst>
              <a:ext uri="{FF2B5EF4-FFF2-40B4-BE49-F238E27FC236}">
                <a16:creationId xmlns:a16="http://schemas.microsoft.com/office/drawing/2014/main" id="{918D3274-6CC2-2B42-99D7-560C796F05BA}"/>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544FE34B-4FB8-D94B-8B38-22A22B276390}"/>
              </a:ext>
            </a:extLst>
          </p:cNvPr>
          <p:cNvSpPr>
            <a:spLocks noGrp="1"/>
          </p:cNvSpPr>
          <p:nvPr>
            <p:ph type="sldNum" sz="quarter" idx="12"/>
          </p:nvPr>
        </p:nvSpPr>
        <p:spPr/>
        <p:txBody>
          <a:bodyPr/>
          <a:lstStyle/>
          <a:p>
            <a:fld id="{7CD7A0A7-044C-F748-8731-AEED0E949FA7}" type="slidenum">
              <a:rPr lang="es-ES" smtClean="0"/>
              <a:pPr/>
              <a:t>54</a:t>
            </a:fld>
            <a:endParaRPr lang="es-ES"/>
          </a:p>
        </p:txBody>
      </p:sp>
    </p:spTree>
    <p:extLst>
      <p:ext uri="{BB962C8B-B14F-4D97-AF65-F5344CB8AC3E}">
        <p14:creationId xmlns:p14="http://schemas.microsoft.com/office/powerpoint/2010/main" val="235317704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260648"/>
            <a:ext cx="8613422" cy="1644352"/>
          </a:xfrm>
        </p:spPr>
        <p:txBody>
          <a:bodyPr/>
          <a:lstStyle/>
          <a:p>
            <a:pPr algn="ctr" eaLnBrk="1" fontAlgn="auto" hangingPunct="1">
              <a:spcAft>
                <a:spcPts val="0"/>
              </a:spcAft>
              <a:buClr>
                <a:schemeClr val="accent6">
                  <a:lumMod val="75000"/>
                </a:schemeClr>
              </a:buClr>
              <a:defRPr/>
            </a:pPr>
            <a:r>
              <a:rPr lang="es-ES_tradnl" sz="2000" dirty="0">
                <a:latin typeface="Arial Narrow" charset="0"/>
                <a:ea typeface="+mj-ea"/>
                <a:cs typeface="+mj-cs"/>
              </a:rPr>
              <a:t>ATEROSCLEROSIS</a:t>
            </a:r>
            <a:br>
              <a:rPr lang="es-ES_tradnl" sz="2000" dirty="0">
                <a:latin typeface="Arial Narrow" charset="0"/>
                <a:ea typeface="+mj-ea"/>
                <a:cs typeface="+mj-cs"/>
              </a:rPr>
            </a:br>
            <a:r>
              <a:rPr lang="es-ES_tradnl" sz="2000" i="1" dirty="0">
                <a:latin typeface="Arial Narrow" charset="0"/>
                <a:ea typeface="+mj-ea"/>
                <a:cs typeface="+mj-cs"/>
              </a:rPr>
              <a:t>Patología primaria de las arterias elásticas (aorta, carótida e ilíaca) y de arterias musculares  de gran y mediano calibre (coronarias y poplítea) cuya lesión básica es el ateroma o placa </a:t>
            </a:r>
            <a:r>
              <a:rPr lang="es-ES_tradnl" sz="2000" i="1" dirty="0" err="1">
                <a:latin typeface="Arial Narrow" charset="0"/>
                <a:ea typeface="+mj-ea"/>
                <a:cs typeface="+mj-cs"/>
              </a:rPr>
              <a:t>fibrolipídica</a:t>
            </a:r>
            <a:r>
              <a:rPr lang="es-ES_tradnl" sz="2000" i="1" dirty="0">
                <a:latin typeface="Arial Narrow" charset="0"/>
                <a:ea typeface="+mj-ea"/>
                <a:cs typeface="+mj-cs"/>
              </a:rPr>
              <a:t> con engrosamiento focal de la intima y depósito de lípidos.</a:t>
            </a:r>
            <a:endParaRPr lang="es-ES_tradnl" sz="2000" dirty="0">
              <a:latin typeface="Arial Narrow" charset="0"/>
              <a:ea typeface="+mj-ea"/>
              <a:cs typeface="+mj-cs"/>
            </a:endParaRPr>
          </a:p>
        </p:txBody>
      </p:sp>
      <p:sp>
        <p:nvSpPr>
          <p:cNvPr id="108546" name="Rectangle 3"/>
          <p:cNvSpPr>
            <a:spLocks noGrp="1" noChangeArrowheads="1"/>
          </p:cNvSpPr>
          <p:nvPr>
            <p:ph idx="1"/>
          </p:nvPr>
        </p:nvSpPr>
        <p:spPr>
          <a:xfrm>
            <a:off x="1143000" y="731838"/>
            <a:ext cx="6400800" cy="3475037"/>
          </a:xfrm>
          <a:prstGeom prst="rect">
            <a:avLst/>
          </a:prstGeom>
        </p:spPr>
        <p:txBody>
          <a:bodyPr/>
          <a:lstStyle/>
          <a:p>
            <a:pPr eaLnBrk="1" hangingPunct="1"/>
            <a:endParaRPr lang="es-ES_tradnl" sz="2000" b="1">
              <a:latin typeface="Arial Narrow" charset="0"/>
            </a:endParaRPr>
          </a:p>
          <a:p>
            <a:pPr lvl="1" eaLnBrk="1" hangingPunct="1"/>
            <a:endParaRPr lang="es-ES_tradnl">
              <a:latin typeface="Arial Narrow" charset="0"/>
            </a:endParaRPr>
          </a:p>
        </p:txBody>
      </p:sp>
      <p:grpSp>
        <p:nvGrpSpPr>
          <p:cNvPr id="108547" name="Group 10"/>
          <p:cNvGrpSpPr>
            <a:grpSpLocks/>
          </p:cNvGrpSpPr>
          <p:nvPr/>
        </p:nvGrpSpPr>
        <p:grpSpPr bwMode="auto">
          <a:xfrm>
            <a:off x="3344685" y="2420938"/>
            <a:ext cx="5486400" cy="3333750"/>
            <a:chOff x="2112" y="1223"/>
            <a:chExt cx="3456" cy="2100"/>
          </a:xfrm>
        </p:grpSpPr>
        <p:pic>
          <p:nvPicPr>
            <p:cNvPr id="108552" name="Picture 6" descr="C:\Mis documentos\Docencia\Estría grasa esque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 y="1632"/>
              <a:ext cx="3456" cy="1691"/>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108553" name="Text Box 9"/>
            <p:cNvSpPr txBox="1">
              <a:spLocks noChangeArrowheads="1"/>
            </p:cNvSpPr>
            <p:nvPr/>
          </p:nvSpPr>
          <p:spPr bwMode="auto">
            <a:xfrm>
              <a:off x="3349" y="1223"/>
              <a:ext cx="101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b="1"/>
                <a:t>Estría grasa</a:t>
              </a:r>
              <a:endParaRPr lang="es-ES" b="1"/>
            </a:p>
          </p:txBody>
        </p:sp>
      </p:grpSp>
      <p:grpSp>
        <p:nvGrpSpPr>
          <p:cNvPr id="108548" name="Group 13"/>
          <p:cNvGrpSpPr>
            <a:grpSpLocks/>
          </p:cNvGrpSpPr>
          <p:nvPr/>
        </p:nvGrpSpPr>
        <p:grpSpPr bwMode="auto">
          <a:xfrm>
            <a:off x="304800" y="1798638"/>
            <a:ext cx="2803525" cy="4267200"/>
            <a:chOff x="192" y="1133"/>
            <a:chExt cx="1766" cy="2688"/>
          </a:xfrm>
        </p:grpSpPr>
        <p:pic>
          <p:nvPicPr>
            <p:cNvPr id="108549" name="Picture 7" descr="C:\Mis documentos\Docencia\estría gra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1133"/>
              <a:ext cx="1766" cy="2688"/>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108550" name="Line 11"/>
            <p:cNvSpPr>
              <a:spLocks noChangeShapeType="1"/>
            </p:cNvSpPr>
            <p:nvPr/>
          </p:nvSpPr>
          <p:spPr bwMode="auto">
            <a:xfrm flipV="1">
              <a:off x="1075" y="3322"/>
              <a:ext cx="233" cy="96"/>
            </a:xfrm>
            <a:prstGeom prst="line">
              <a:avLst/>
            </a:prstGeom>
            <a:noFill/>
            <a:ln w="28575">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s-ES"/>
            </a:p>
          </p:txBody>
        </p:sp>
        <p:sp>
          <p:nvSpPr>
            <p:cNvPr id="108551" name="Text Box 12"/>
            <p:cNvSpPr txBox="1">
              <a:spLocks noChangeArrowheads="1"/>
            </p:cNvSpPr>
            <p:nvPr/>
          </p:nvSpPr>
          <p:spPr bwMode="auto">
            <a:xfrm>
              <a:off x="960" y="2928"/>
              <a:ext cx="79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solidFill>
                    <a:schemeClr val="bg1"/>
                  </a:solidFill>
                </a:rPr>
                <a:t>Estría grasa</a:t>
              </a:r>
              <a:endParaRPr lang="es-ES" sz="1800" b="1" dirty="0">
                <a:solidFill>
                  <a:schemeClr val="bg1"/>
                </a:solidFill>
              </a:endParaRPr>
            </a:p>
          </p:txBody>
        </p:sp>
      </p:grpSp>
      <p:sp>
        <p:nvSpPr>
          <p:cNvPr id="2" name="Marcador de pie de página 1">
            <a:extLst>
              <a:ext uri="{FF2B5EF4-FFF2-40B4-BE49-F238E27FC236}">
                <a16:creationId xmlns:a16="http://schemas.microsoft.com/office/drawing/2014/main" id="{3163600C-9AC5-624C-B2FC-D828BA45B100}"/>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A22836C9-D587-B644-9914-F1588BCAB727}"/>
              </a:ext>
            </a:extLst>
          </p:cNvPr>
          <p:cNvSpPr>
            <a:spLocks noGrp="1"/>
          </p:cNvSpPr>
          <p:nvPr>
            <p:ph type="sldNum" sz="quarter" idx="12"/>
          </p:nvPr>
        </p:nvSpPr>
        <p:spPr/>
        <p:txBody>
          <a:bodyPr/>
          <a:lstStyle/>
          <a:p>
            <a:fld id="{7CD7A0A7-044C-F748-8731-AEED0E949FA7}" type="slidenum">
              <a:rPr lang="es-ES" smtClean="0"/>
              <a:pPr/>
              <a:t>55</a:t>
            </a:fld>
            <a:endParaRPr lang="es-ES"/>
          </a:p>
        </p:txBody>
      </p:sp>
    </p:spTree>
    <p:extLst>
      <p:ext uri="{BB962C8B-B14F-4D97-AF65-F5344CB8AC3E}">
        <p14:creationId xmlns:p14="http://schemas.microsoft.com/office/powerpoint/2010/main" val="200043572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4"/>
          <p:cNvSpPr>
            <a:spLocks noChangeArrowheads="1"/>
          </p:cNvSpPr>
          <p:nvPr/>
        </p:nvSpPr>
        <p:spPr bwMode="auto">
          <a:xfrm>
            <a:off x="762000" y="812800"/>
            <a:ext cx="6686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Blip>
                <a:blip r:embed="rId3"/>
              </a:buBlip>
            </a:pPr>
            <a:r>
              <a:rPr lang="es-ES_tradnl" sz="2000" b="1"/>
              <a:t> Aterosclerosis:</a:t>
            </a:r>
            <a:r>
              <a:rPr lang="es-ES_tradnl" sz="2000"/>
              <a:t> engrosamiento de la íntima con depósito de lípidos</a:t>
            </a:r>
            <a:endParaRPr lang="es-ES" sz="2000"/>
          </a:p>
        </p:txBody>
      </p:sp>
      <p:pic>
        <p:nvPicPr>
          <p:cNvPr id="106498" name="Picture 6" descr="C:\Mis documentos\Docencia\ateromatosis aorti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7467600" cy="4905375"/>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2" name="Marcador de pie de página 1">
            <a:extLst>
              <a:ext uri="{FF2B5EF4-FFF2-40B4-BE49-F238E27FC236}">
                <a16:creationId xmlns:a16="http://schemas.microsoft.com/office/drawing/2014/main" id="{72685B41-48ED-F14B-80D1-A3FABF73F399}"/>
              </a:ext>
            </a:extLst>
          </p:cNvPr>
          <p:cNvSpPr>
            <a:spLocks noGrp="1"/>
          </p:cNvSpPr>
          <p:nvPr>
            <p:ph type="ftr" sz="quarter" idx="11"/>
          </p:nvPr>
        </p:nvSpPr>
        <p:spPr/>
        <p:txBody>
          <a:bodyPr/>
          <a:lstStyle/>
          <a:p>
            <a:r>
              <a:rPr lang="es-ES"/>
              <a:t>YCS 2020</a:t>
            </a:r>
          </a:p>
        </p:txBody>
      </p:sp>
      <p:sp>
        <p:nvSpPr>
          <p:cNvPr id="3" name="Marcador de número de diapositiva 2">
            <a:extLst>
              <a:ext uri="{FF2B5EF4-FFF2-40B4-BE49-F238E27FC236}">
                <a16:creationId xmlns:a16="http://schemas.microsoft.com/office/drawing/2014/main" id="{A7792BF4-1F6B-BE48-86AB-5E30D2F4C99B}"/>
              </a:ext>
            </a:extLst>
          </p:cNvPr>
          <p:cNvSpPr>
            <a:spLocks noGrp="1"/>
          </p:cNvSpPr>
          <p:nvPr>
            <p:ph type="sldNum" sz="quarter" idx="12"/>
          </p:nvPr>
        </p:nvSpPr>
        <p:spPr/>
        <p:txBody>
          <a:bodyPr/>
          <a:lstStyle/>
          <a:p>
            <a:fld id="{7CD7A0A7-044C-F748-8731-AEED0E949FA7}" type="slidenum">
              <a:rPr lang="es-ES" smtClean="0"/>
              <a:pPr/>
              <a:t>56</a:t>
            </a:fld>
            <a:endParaRPr lang="es-ES"/>
          </a:p>
        </p:txBody>
      </p:sp>
    </p:spTree>
    <p:extLst>
      <p:ext uri="{BB962C8B-B14F-4D97-AF65-F5344CB8AC3E}">
        <p14:creationId xmlns:p14="http://schemas.microsoft.com/office/powerpoint/2010/main" val="129273480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1" name="Text Box 4"/>
          <p:cNvSpPr txBox="1">
            <a:spLocks noChangeArrowheads="1"/>
          </p:cNvSpPr>
          <p:nvPr/>
        </p:nvSpPr>
        <p:spPr bwMode="auto">
          <a:xfrm>
            <a:off x="3724072" y="629268"/>
            <a:ext cx="4939868" cy="128616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defTabSz="914400">
              <a:lnSpc>
                <a:spcPct val="90000"/>
              </a:lnSpc>
              <a:spcBef>
                <a:spcPct val="0"/>
              </a:spcBef>
              <a:spcAft>
                <a:spcPts val="600"/>
              </a:spcAft>
            </a:pPr>
            <a:r>
              <a:rPr lang="en-US" sz="4400">
                <a:latin typeface="+mj-lt"/>
                <a:ea typeface="+mj-ea"/>
                <a:cs typeface="+mj-cs"/>
              </a:rPr>
              <a:t>Aterosclerosis</a:t>
            </a:r>
          </a:p>
        </p:txBody>
      </p:sp>
      <p:sp>
        <p:nvSpPr>
          <p:cNvPr id="114689" name="Rectangle 2"/>
          <p:cNvSpPr>
            <a:spLocks noChangeArrowheads="1"/>
          </p:cNvSpPr>
          <p:nvPr/>
        </p:nvSpPr>
        <p:spPr bwMode="auto">
          <a:xfrm>
            <a:off x="3724073" y="2438400"/>
            <a:ext cx="4939867" cy="378541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indent="-228600" defTabSz="914400">
              <a:lnSpc>
                <a:spcPct val="90000"/>
              </a:lnSpc>
              <a:spcBef>
                <a:spcPct val="50000"/>
              </a:spcBef>
              <a:buClr>
                <a:schemeClr val="bg2"/>
              </a:buClr>
              <a:buSzPct val="75000"/>
              <a:buFont typeface="Arial" panose="020B0604020202020204" pitchFamily="34" charset="0"/>
              <a:buChar char="•"/>
            </a:pPr>
            <a:r>
              <a:rPr lang="en-US" sz="1700" b="1"/>
              <a:t>Distribución: </a:t>
            </a:r>
          </a:p>
          <a:p>
            <a:pPr lvl="1" indent="-228600" defTabSz="914400">
              <a:lnSpc>
                <a:spcPct val="90000"/>
              </a:lnSpc>
              <a:spcBef>
                <a:spcPct val="50000"/>
              </a:spcBef>
              <a:buClr>
                <a:srgbClr val="BF0026"/>
              </a:buClr>
              <a:buSzPct val="75000"/>
              <a:buFont typeface="Arial" panose="020B0604020202020204" pitchFamily="34" charset="0"/>
              <a:buChar char="•"/>
            </a:pPr>
            <a:r>
              <a:rPr lang="en-US" sz="1700"/>
              <a:t>Aorta abdominal (especialmente en ostium de salida de ramas)</a:t>
            </a:r>
          </a:p>
          <a:p>
            <a:pPr lvl="1" indent="-228600" defTabSz="914400">
              <a:lnSpc>
                <a:spcPct val="90000"/>
              </a:lnSpc>
              <a:spcBef>
                <a:spcPct val="50000"/>
              </a:spcBef>
              <a:buClr>
                <a:srgbClr val="BF0026"/>
              </a:buClr>
              <a:buSzPct val="75000"/>
              <a:buFont typeface="Arial" panose="020B0604020202020204" pitchFamily="34" charset="0"/>
              <a:buChar char="•"/>
            </a:pPr>
            <a:r>
              <a:rPr lang="en-US" sz="1700"/>
              <a:t>Coronarias (primeros 6 cm)</a:t>
            </a:r>
          </a:p>
          <a:p>
            <a:pPr lvl="1" indent="-228600" defTabSz="914400">
              <a:lnSpc>
                <a:spcPct val="90000"/>
              </a:lnSpc>
              <a:spcBef>
                <a:spcPct val="50000"/>
              </a:spcBef>
              <a:buClr>
                <a:srgbClr val="BF0026"/>
              </a:buClr>
              <a:buSzPct val="75000"/>
              <a:buFont typeface="Arial" panose="020B0604020202020204" pitchFamily="34" charset="0"/>
              <a:buChar char="•"/>
            </a:pPr>
            <a:r>
              <a:rPr lang="en-US" sz="1700"/>
              <a:t>Poplítea</a:t>
            </a:r>
          </a:p>
          <a:p>
            <a:pPr lvl="1" indent="-228600" defTabSz="914400">
              <a:lnSpc>
                <a:spcPct val="90000"/>
              </a:lnSpc>
              <a:spcBef>
                <a:spcPct val="50000"/>
              </a:spcBef>
              <a:buClr>
                <a:srgbClr val="BF0026"/>
              </a:buClr>
              <a:buSzPct val="75000"/>
              <a:buFont typeface="Arial" panose="020B0604020202020204" pitchFamily="34" charset="0"/>
              <a:buChar char="•"/>
            </a:pPr>
            <a:r>
              <a:rPr lang="en-US" sz="1700"/>
              <a:t>Aorta descendente torácica</a:t>
            </a:r>
          </a:p>
          <a:p>
            <a:pPr lvl="1" indent="-228600" defTabSz="914400">
              <a:lnSpc>
                <a:spcPct val="90000"/>
              </a:lnSpc>
              <a:spcBef>
                <a:spcPct val="50000"/>
              </a:spcBef>
              <a:buClr>
                <a:srgbClr val="BF0026"/>
              </a:buClr>
              <a:buSzPct val="75000"/>
              <a:buFont typeface="Arial" panose="020B0604020202020204" pitchFamily="34" charset="0"/>
              <a:buChar char="•"/>
            </a:pPr>
            <a:r>
              <a:rPr lang="en-US" sz="1700"/>
              <a:t>Carótida interna</a:t>
            </a:r>
          </a:p>
          <a:p>
            <a:pPr lvl="1" indent="-228600" defTabSz="914400">
              <a:lnSpc>
                <a:spcPct val="90000"/>
              </a:lnSpc>
              <a:spcBef>
                <a:spcPct val="50000"/>
              </a:spcBef>
              <a:buClr>
                <a:srgbClr val="BF0026"/>
              </a:buClr>
              <a:buSzPct val="75000"/>
              <a:buFont typeface="Arial" panose="020B0604020202020204" pitchFamily="34" charset="0"/>
              <a:buChar char="•"/>
            </a:pPr>
            <a:r>
              <a:rPr lang="en-US" sz="1700"/>
              <a:t>Polígono de Willis</a:t>
            </a:r>
          </a:p>
        </p:txBody>
      </p:sp>
      <p:pic>
        <p:nvPicPr>
          <p:cNvPr id="2" name="Imagen 1">
            <a:extLst>
              <a:ext uri="{FF2B5EF4-FFF2-40B4-BE49-F238E27FC236}">
                <a16:creationId xmlns:a16="http://schemas.microsoft.com/office/drawing/2014/main" id="{0AB7AEBE-FB1D-4E4C-8342-E9021CFCFD3B}"/>
              </a:ext>
            </a:extLst>
          </p:cNvPr>
          <p:cNvPicPr>
            <a:picLocks noChangeAspect="1"/>
          </p:cNvPicPr>
          <p:nvPr/>
        </p:nvPicPr>
        <p:blipFill rotWithShape="1">
          <a:blip r:embed="rId3"/>
          <a:srcRect l="1507" r="15044"/>
          <a:stretch/>
        </p:blipFill>
        <p:spPr>
          <a:xfrm>
            <a:off x="20" y="10"/>
            <a:ext cx="3476673" cy="6857990"/>
          </a:xfrm>
          <a:prstGeom prst="rect">
            <a:avLst/>
          </a:prstGeom>
          <a:effectLst/>
        </p:spPr>
      </p:pic>
      <p:cxnSp>
        <p:nvCxnSpPr>
          <p:cNvPr id="72" name="Straight Connector 7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BDE54"/>
            </a:solidFill>
          </a:ln>
        </p:spPr>
        <p:style>
          <a:lnRef idx="1">
            <a:schemeClr val="accent1"/>
          </a:lnRef>
          <a:fillRef idx="0">
            <a:schemeClr val="accent1"/>
          </a:fillRef>
          <a:effectRef idx="0">
            <a:schemeClr val="accent1"/>
          </a:effectRef>
          <a:fontRef idx="minor">
            <a:schemeClr val="tx1"/>
          </a:fontRef>
        </p:style>
      </p:cxnSp>
      <p:sp>
        <p:nvSpPr>
          <p:cNvPr id="3" name="Marcador de pie de página 2">
            <a:extLst>
              <a:ext uri="{FF2B5EF4-FFF2-40B4-BE49-F238E27FC236}">
                <a16:creationId xmlns:a16="http://schemas.microsoft.com/office/drawing/2014/main" id="{B9BC8C1C-109B-5A42-B9AA-DC446D2BC07F}"/>
              </a:ext>
            </a:extLst>
          </p:cNvPr>
          <p:cNvSpPr>
            <a:spLocks noGrp="1"/>
          </p:cNvSpPr>
          <p:nvPr>
            <p:ph type="ftr" sz="quarter" idx="11"/>
          </p:nvPr>
        </p:nvSpPr>
        <p:spPr>
          <a:xfrm>
            <a:off x="3724072" y="6356350"/>
            <a:ext cx="3104351" cy="365125"/>
          </a:xfrm>
        </p:spPr>
        <p:txBody>
          <a:bodyPr vert="horz" lIns="91440" tIns="45720" rIns="91440" bIns="45720" rtlCol="0" anchor="ctr">
            <a:normAutofit/>
          </a:bodyPr>
          <a:lstStyle/>
          <a:p>
            <a:pPr algn="l" defTabSz="914400">
              <a:spcAft>
                <a:spcPts val="600"/>
              </a:spcAft>
              <a:defRPr/>
            </a:pPr>
            <a:r>
              <a:rPr lang="en-US" kern="1200">
                <a:solidFill>
                  <a:prstClr val="black">
                    <a:tint val="75000"/>
                  </a:prstClr>
                </a:solidFill>
                <a:latin typeface="Calibri" panose="020F0502020204030204"/>
                <a:ea typeface="+mn-ea"/>
                <a:cs typeface="+mn-cs"/>
              </a:rPr>
              <a:t>YCS 2020</a:t>
            </a:r>
          </a:p>
        </p:txBody>
      </p:sp>
      <p:sp>
        <p:nvSpPr>
          <p:cNvPr id="4" name="Marcador de número de diapositiva 3">
            <a:extLst>
              <a:ext uri="{FF2B5EF4-FFF2-40B4-BE49-F238E27FC236}">
                <a16:creationId xmlns:a16="http://schemas.microsoft.com/office/drawing/2014/main" id="{8AE13B86-EBCE-C845-B6AC-0F0D8C76C5DC}"/>
              </a:ext>
            </a:extLst>
          </p:cNvPr>
          <p:cNvSpPr>
            <a:spLocks noGrp="1"/>
          </p:cNvSpPr>
          <p:nvPr>
            <p:ph type="sldNum" sz="quarter" idx="12"/>
          </p:nvPr>
        </p:nvSpPr>
        <p:spPr>
          <a:xfrm>
            <a:off x="7625281" y="6356350"/>
            <a:ext cx="890069" cy="365125"/>
          </a:xfrm>
        </p:spPr>
        <p:txBody>
          <a:bodyPr vert="horz" lIns="91440" tIns="45720" rIns="91440" bIns="45720" rtlCol="0" anchor="ctr">
            <a:normAutofit/>
          </a:bodyPr>
          <a:lstStyle/>
          <a:p>
            <a:pPr defTabSz="914400">
              <a:spcAft>
                <a:spcPts val="600"/>
              </a:spcAft>
              <a:defRPr/>
            </a:pPr>
            <a:fld id="{7CD7A0A7-044C-F748-8731-AEED0E949FA7}" type="slidenum">
              <a:rPr lang="en-US" smtClean="0">
                <a:solidFill>
                  <a:prstClr val="black">
                    <a:tint val="75000"/>
                  </a:prstClr>
                </a:solidFill>
                <a:latin typeface="Calibri" panose="020F0502020204030204"/>
              </a:rPr>
              <a:pPr defTabSz="914400">
                <a:spcAft>
                  <a:spcPts val="600"/>
                </a:spcAft>
                <a:defRPr/>
              </a:pPr>
              <a:t>57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058327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0594" name="Text Box 1027"/>
          <p:cNvSpPr txBox="1">
            <a:spLocks noChangeArrowheads="1"/>
          </p:cNvSpPr>
          <p:nvPr/>
        </p:nvSpPr>
        <p:spPr bwMode="auto">
          <a:xfrm>
            <a:off x="482601" y="623392"/>
            <a:ext cx="2522980" cy="1607060"/>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rtlCol="0" anchor="ctr">
            <a:norm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gn="ctr" defTabSz="914400">
              <a:lnSpc>
                <a:spcPct val="90000"/>
              </a:lnSpc>
              <a:spcBef>
                <a:spcPct val="0"/>
              </a:spcBef>
              <a:spcAft>
                <a:spcPts val="600"/>
              </a:spcAft>
            </a:pPr>
            <a:r>
              <a:rPr lang="en-US" kern="1200">
                <a:solidFill>
                  <a:schemeClr val="tx1"/>
                </a:solidFill>
                <a:latin typeface="+mj-lt"/>
                <a:ea typeface="+mj-ea"/>
                <a:cs typeface="+mj-cs"/>
              </a:rPr>
              <a:t>Aterosclerosis</a:t>
            </a:r>
          </a:p>
        </p:txBody>
      </p:sp>
      <p:sp>
        <p:nvSpPr>
          <p:cNvPr id="110593" name="Rectangle 1026"/>
          <p:cNvSpPr>
            <a:spLocks noChangeArrowheads="1"/>
          </p:cNvSpPr>
          <p:nvPr/>
        </p:nvSpPr>
        <p:spPr bwMode="auto">
          <a:xfrm>
            <a:off x="482601" y="2638043"/>
            <a:ext cx="2522980" cy="341562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indent="-228600" defTabSz="914400">
              <a:lnSpc>
                <a:spcPct val="90000"/>
              </a:lnSpc>
              <a:spcBef>
                <a:spcPct val="50000"/>
              </a:spcBef>
              <a:buClr>
                <a:schemeClr val="bg2"/>
              </a:buClr>
              <a:buSzPct val="75000"/>
              <a:buFont typeface="Arial" panose="020B0604020202020204" pitchFamily="34" charset="0"/>
              <a:buChar char="•"/>
            </a:pPr>
            <a:r>
              <a:rPr lang="en-US" sz="1600" b="1"/>
              <a:t>Placa ateromatosa </a:t>
            </a:r>
            <a:r>
              <a:rPr lang="en-US" sz="1600"/>
              <a:t>(superficie con placa fibrosa, centro lipídico)</a:t>
            </a:r>
          </a:p>
          <a:p>
            <a:pPr lvl="1" indent="-228600" defTabSz="914400">
              <a:lnSpc>
                <a:spcPct val="90000"/>
              </a:lnSpc>
              <a:spcBef>
                <a:spcPct val="50000"/>
              </a:spcBef>
              <a:buClr>
                <a:schemeClr val="bg2"/>
              </a:buClr>
              <a:buSzPct val="75000"/>
              <a:buFont typeface="Arial" panose="020B0604020202020204" pitchFamily="34" charset="0"/>
              <a:buChar char="•"/>
            </a:pPr>
            <a:r>
              <a:rPr lang="en-US" sz="1600"/>
              <a:t>Blanca o blanquecino-amarillenta, 0,3 a 1,5 cm. Múltiples. Pueden coalescer. Ocupan generalmente parte de la circunferencia del lumen.</a:t>
            </a:r>
          </a:p>
          <a:p>
            <a:pPr lvl="1" indent="-228600" defTabSz="914400">
              <a:lnSpc>
                <a:spcPct val="90000"/>
              </a:lnSpc>
              <a:spcBef>
                <a:spcPct val="50000"/>
              </a:spcBef>
              <a:buClr>
                <a:schemeClr val="bg2"/>
              </a:buClr>
              <a:buSzPct val="75000"/>
              <a:buFont typeface="Arial" panose="020B0604020202020204" pitchFamily="34" charset="0"/>
              <a:buChar char="•"/>
            </a:pPr>
            <a:r>
              <a:rPr lang="en-US" sz="1600"/>
              <a:t>La porción superficial es blanca y firme (capa fibrosa) y el centro es amarillo y blando.</a:t>
            </a:r>
          </a:p>
        </p:txBody>
      </p:sp>
      <p:pic>
        <p:nvPicPr>
          <p:cNvPr id="5" name="Imagen 4"/>
          <p:cNvPicPr>
            <a:picLocks noChangeAspect="1"/>
          </p:cNvPicPr>
          <p:nvPr/>
        </p:nvPicPr>
        <p:blipFill>
          <a:blip r:embed="rId3"/>
          <a:stretch>
            <a:fillRect/>
          </a:stretch>
        </p:blipFill>
        <p:spPr>
          <a:xfrm>
            <a:off x="3299877" y="1571730"/>
            <a:ext cx="5930620" cy="2938104"/>
          </a:xfrm>
          <a:prstGeom prst="rect">
            <a:avLst/>
          </a:prstGeom>
        </p:spPr>
      </p:pic>
      <p:sp>
        <p:nvSpPr>
          <p:cNvPr id="2" name="Marcador de pie de página 1">
            <a:extLst>
              <a:ext uri="{FF2B5EF4-FFF2-40B4-BE49-F238E27FC236}">
                <a16:creationId xmlns:a16="http://schemas.microsoft.com/office/drawing/2014/main" id="{F8459B8D-0792-1C47-8DF9-79AED20A672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YCS 2020</a:t>
            </a:r>
          </a:p>
        </p:txBody>
      </p:sp>
      <p:sp>
        <p:nvSpPr>
          <p:cNvPr id="3" name="Marcador de número de diapositiva 2">
            <a:extLst>
              <a:ext uri="{FF2B5EF4-FFF2-40B4-BE49-F238E27FC236}">
                <a16:creationId xmlns:a16="http://schemas.microsoft.com/office/drawing/2014/main" id="{99EFF428-1C4C-8F42-AEBB-290D24A1FE9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CD7A0A7-044C-F748-8731-AEED0E949FA7}" type="slidenum">
              <a:rPr lang="en-US" smtClean="0"/>
              <a:pPr defTabSz="914400">
                <a:spcAft>
                  <a:spcPts val="600"/>
                </a:spcAft>
              </a:pPr>
              <a:t>58</a:t>
            </a:fld>
            <a:endParaRPr lang="en-US"/>
          </a:p>
        </p:txBody>
      </p:sp>
    </p:spTree>
    <p:extLst>
      <p:ext uri="{BB962C8B-B14F-4D97-AF65-F5344CB8AC3E}">
        <p14:creationId xmlns:p14="http://schemas.microsoft.com/office/powerpoint/2010/main" val="1109255990"/>
      </p:ext>
    </p:extLst>
  </p:cSld>
  <p:clrMapOvr>
    <a:overrideClrMapping bg1="dk1" tx1="lt1" bg2="dk2" tx2="lt2" accent1="accent1" accent2="accent2" accent3="accent3" accent4="accent4" accent5="accent5" accent6="accent6" hlink="hlink" folHlink="folHlink"/>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2"/>
          <p:cNvSpPr txBox="1">
            <a:spLocks noChangeArrowheads="1"/>
          </p:cNvSpPr>
          <p:nvPr/>
        </p:nvSpPr>
        <p:spPr bwMode="auto">
          <a:xfrm>
            <a:off x="1031875" y="228600"/>
            <a:ext cx="23971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b="1"/>
              <a:t>Placa ateromatosa</a:t>
            </a:r>
            <a:endParaRPr lang="es-ES" b="1"/>
          </a:p>
        </p:txBody>
      </p:sp>
      <p:grpSp>
        <p:nvGrpSpPr>
          <p:cNvPr id="112642" name="Group 33"/>
          <p:cNvGrpSpPr>
            <a:grpSpLocks/>
          </p:cNvGrpSpPr>
          <p:nvPr/>
        </p:nvGrpSpPr>
        <p:grpSpPr bwMode="auto">
          <a:xfrm>
            <a:off x="381000" y="838200"/>
            <a:ext cx="5580063" cy="5562600"/>
            <a:chOff x="240" y="528"/>
            <a:chExt cx="3515" cy="3504"/>
          </a:xfrm>
        </p:grpSpPr>
        <p:pic>
          <p:nvPicPr>
            <p:cNvPr id="112648" name="Picture 19" descr="C:\Mis documentos\Docencia\placa ate mic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528"/>
              <a:ext cx="2546" cy="3504"/>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12649" name="Text Box 20"/>
            <p:cNvSpPr txBox="1">
              <a:spLocks noChangeArrowheads="1"/>
            </p:cNvSpPr>
            <p:nvPr/>
          </p:nvSpPr>
          <p:spPr bwMode="auto">
            <a:xfrm>
              <a:off x="2976" y="3590"/>
              <a:ext cx="77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2000" b="1" dirty="0"/>
                <a:t>Adventicia</a:t>
              </a:r>
              <a:endParaRPr lang="es-ES" sz="2000" b="1" dirty="0"/>
            </a:p>
          </p:txBody>
        </p:sp>
        <p:sp>
          <p:nvSpPr>
            <p:cNvPr id="112650" name="Text Box 21"/>
            <p:cNvSpPr txBox="1">
              <a:spLocks noChangeArrowheads="1"/>
            </p:cNvSpPr>
            <p:nvPr/>
          </p:nvSpPr>
          <p:spPr bwMode="auto">
            <a:xfrm>
              <a:off x="2976" y="2736"/>
              <a:ext cx="574"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2000" b="1" dirty="0"/>
                <a:t>Túnica </a:t>
              </a:r>
            </a:p>
            <a:p>
              <a:r>
                <a:rPr lang="es-MX" sz="2000" b="1" dirty="0"/>
                <a:t>media</a:t>
              </a:r>
              <a:endParaRPr lang="es-ES" sz="2000" b="1" dirty="0"/>
            </a:p>
          </p:txBody>
        </p:sp>
        <p:sp>
          <p:nvSpPr>
            <p:cNvPr id="112651" name="Text Box 22"/>
            <p:cNvSpPr txBox="1">
              <a:spLocks noChangeArrowheads="1"/>
            </p:cNvSpPr>
            <p:nvPr/>
          </p:nvSpPr>
          <p:spPr bwMode="auto">
            <a:xfrm>
              <a:off x="3024" y="1536"/>
              <a:ext cx="50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2000" b="1" dirty="0"/>
                <a:t>Intima</a:t>
              </a:r>
              <a:endParaRPr lang="es-ES" sz="2000" b="1" dirty="0"/>
            </a:p>
          </p:txBody>
        </p:sp>
        <p:sp>
          <p:nvSpPr>
            <p:cNvPr id="112652" name="AutoShape 23"/>
            <p:cNvSpPr>
              <a:spLocks/>
            </p:cNvSpPr>
            <p:nvPr/>
          </p:nvSpPr>
          <p:spPr bwMode="auto">
            <a:xfrm>
              <a:off x="2784" y="961"/>
              <a:ext cx="240" cy="1384"/>
            </a:xfrm>
            <a:prstGeom prst="rightBrace">
              <a:avLst>
                <a:gd name="adj1" fmla="val 48056"/>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s-MX"/>
            </a:p>
          </p:txBody>
        </p:sp>
        <p:sp>
          <p:nvSpPr>
            <p:cNvPr id="112653" name="AutoShape 24"/>
            <p:cNvSpPr>
              <a:spLocks/>
            </p:cNvSpPr>
            <p:nvPr/>
          </p:nvSpPr>
          <p:spPr bwMode="auto">
            <a:xfrm>
              <a:off x="2784" y="2345"/>
              <a:ext cx="240" cy="1211"/>
            </a:xfrm>
            <a:prstGeom prst="rightBrace">
              <a:avLst>
                <a:gd name="adj1" fmla="val 42049"/>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s-MX"/>
            </a:p>
          </p:txBody>
        </p:sp>
        <p:sp>
          <p:nvSpPr>
            <p:cNvPr id="112654" name="AutoShape 25"/>
            <p:cNvSpPr>
              <a:spLocks/>
            </p:cNvSpPr>
            <p:nvPr/>
          </p:nvSpPr>
          <p:spPr bwMode="auto">
            <a:xfrm>
              <a:off x="2784" y="3556"/>
              <a:ext cx="192" cy="303"/>
            </a:xfrm>
            <a:prstGeom prst="rightBrace">
              <a:avLst>
                <a:gd name="adj1" fmla="val 13151"/>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s-MX"/>
            </a:p>
          </p:txBody>
        </p:sp>
      </p:grpSp>
      <p:pic>
        <p:nvPicPr>
          <p:cNvPr id="112644" name="Picture 31" descr="C:\Mis documentos\Docencia\palca ate micro may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910" y="3437008"/>
            <a:ext cx="3305983" cy="2151319"/>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pic>
        <p:nvPicPr>
          <p:cNvPr id="112645" name="Picture 32" descr="C:\Mis documentos\Docencia\palca ate cleft colester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7525" y="288925"/>
            <a:ext cx="3344082" cy="2149475"/>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112646" name="Text Box 35"/>
          <p:cNvSpPr txBox="1">
            <a:spLocks noChangeArrowheads="1"/>
          </p:cNvSpPr>
          <p:nvPr/>
        </p:nvSpPr>
        <p:spPr bwMode="auto">
          <a:xfrm>
            <a:off x="5961063" y="4865062"/>
            <a:ext cx="242406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solidFill>
                  <a:schemeClr val="bg1"/>
                </a:solidFill>
              </a:rPr>
              <a:t>Macrófagos espumosos</a:t>
            </a:r>
            <a:r>
              <a:rPr lang="es-MX" dirty="0"/>
              <a:t> </a:t>
            </a:r>
            <a:endParaRPr lang="es-ES" dirty="0"/>
          </a:p>
        </p:txBody>
      </p:sp>
      <p:sp>
        <p:nvSpPr>
          <p:cNvPr id="112647" name="Text Box 36"/>
          <p:cNvSpPr txBox="1">
            <a:spLocks noChangeArrowheads="1"/>
          </p:cNvSpPr>
          <p:nvPr/>
        </p:nvSpPr>
        <p:spPr bwMode="auto">
          <a:xfrm>
            <a:off x="5635625" y="2050343"/>
            <a:ext cx="1101725"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s-MX" sz="1800" b="1" dirty="0">
                <a:solidFill>
                  <a:schemeClr val="bg1"/>
                </a:solidFill>
              </a:rPr>
              <a:t>Colesterol</a:t>
            </a:r>
            <a:endParaRPr lang="es-ES" sz="1800" b="1" dirty="0">
              <a:solidFill>
                <a:schemeClr val="bg1"/>
              </a:solidFill>
            </a:endParaRPr>
          </a:p>
        </p:txBody>
      </p:sp>
      <p:cxnSp>
        <p:nvCxnSpPr>
          <p:cNvPr id="3" name="Conector recto de flecha 2">
            <a:extLst>
              <a:ext uri="{FF2B5EF4-FFF2-40B4-BE49-F238E27FC236}">
                <a16:creationId xmlns:a16="http://schemas.microsoft.com/office/drawing/2014/main" id="{6DA4095A-E6EC-E14E-9CC8-8A5F0F3D5C92}"/>
              </a:ext>
            </a:extLst>
          </p:cNvPr>
          <p:cNvCxnSpPr>
            <a:cxnSpLocks/>
          </p:cNvCxnSpPr>
          <p:nvPr/>
        </p:nvCxnSpPr>
        <p:spPr>
          <a:xfrm flipV="1">
            <a:off x="7016766" y="838200"/>
            <a:ext cx="247135" cy="26836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ector recto de flecha 17">
            <a:extLst>
              <a:ext uri="{FF2B5EF4-FFF2-40B4-BE49-F238E27FC236}">
                <a16:creationId xmlns:a16="http://schemas.microsoft.com/office/drawing/2014/main" id="{41412E4E-2060-D54E-98C7-40D9247D1CCD}"/>
              </a:ext>
            </a:extLst>
          </p:cNvPr>
          <p:cNvCxnSpPr>
            <a:cxnSpLocks/>
          </p:cNvCxnSpPr>
          <p:nvPr/>
        </p:nvCxnSpPr>
        <p:spPr>
          <a:xfrm flipV="1">
            <a:off x="7628237" y="4560053"/>
            <a:ext cx="247135" cy="26836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 name="Marcador de pie de página 1">
            <a:extLst>
              <a:ext uri="{FF2B5EF4-FFF2-40B4-BE49-F238E27FC236}">
                <a16:creationId xmlns:a16="http://schemas.microsoft.com/office/drawing/2014/main" id="{E4142D2D-720C-BA45-97DB-86A4A5308417}"/>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EF9FC7D3-F94E-B143-A9DA-18269B621805}"/>
              </a:ext>
            </a:extLst>
          </p:cNvPr>
          <p:cNvSpPr>
            <a:spLocks noGrp="1"/>
          </p:cNvSpPr>
          <p:nvPr>
            <p:ph type="sldNum" sz="quarter" idx="12"/>
          </p:nvPr>
        </p:nvSpPr>
        <p:spPr/>
        <p:txBody>
          <a:bodyPr/>
          <a:lstStyle/>
          <a:p>
            <a:fld id="{7CD7A0A7-044C-F748-8731-AEED0E949FA7}" type="slidenum">
              <a:rPr lang="es-ES" smtClean="0"/>
              <a:pPr/>
              <a:t>59</a:t>
            </a:fld>
            <a:endParaRPr lang="es-ES"/>
          </a:p>
        </p:txBody>
      </p:sp>
    </p:spTree>
    <p:extLst>
      <p:ext uri="{BB962C8B-B14F-4D97-AF65-F5344CB8AC3E}">
        <p14:creationId xmlns:p14="http://schemas.microsoft.com/office/powerpoint/2010/main" val="22576027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p:cNvPicPr>
            <a:picLocks noChangeAspect="1" noChangeArrowheads="1"/>
          </p:cNvPicPr>
          <p:nvPr/>
        </p:nvPicPr>
        <p:blipFill>
          <a:blip r:embed="rId3" cstate="print"/>
          <a:srcRect/>
          <a:stretch>
            <a:fillRect/>
          </a:stretch>
        </p:blipFill>
        <p:spPr bwMode="auto">
          <a:xfrm>
            <a:off x="5705235" y="4052374"/>
            <a:ext cx="3001708" cy="2567525"/>
          </a:xfrm>
          <a:prstGeom prst="rect">
            <a:avLst/>
          </a:prstGeom>
          <a:noFill/>
          <a:ln w="9525">
            <a:noFill/>
            <a:miter lim="800000"/>
            <a:headEnd/>
            <a:tailEnd/>
          </a:ln>
        </p:spPr>
      </p:pic>
      <p:sp>
        <p:nvSpPr>
          <p:cNvPr id="78852" name="3 CuadroTexto"/>
          <p:cNvSpPr txBox="1">
            <a:spLocks noChangeArrowheads="1"/>
          </p:cNvSpPr>
          <p:nvPr/>
        </p:nvSpPr>
        <p:spPr bwMode="auto">
          <a:xfrm>
            <a:off x="-580767" y="169115"/>
            <a:ext cx="4071938" cy="369887"/>
          </a:xfrm>
          <a:prstGeom prst="rect">
            <a:avLst/>
          </a:prstGeom>
          <a:noFill/>
          <a:ln w="9525">
            <a:noFill/>
            <a:miter lim="800000"/>
            <a:headEnd/>
            <a:tailEnd/>
          </a:ln>
        </p:spPr>
        <p:txBody>
          <a:bodyPr>
            <a:spAutoFit/>
          </a:bodyPr>
          <a:lstStyle/>
          <a:p>
            <a:pPr algn="ctr"/>
            <a:r>
              <a:rPr lang="es-MX" dirty="0"/>
              <a:t>EDEMA EN LA PIEL</a:t>
            </a:r>
          </a:p>
        </p:txBody>
      </p:sp>
      <p:sp>
        <p:nvSpPr>
          <p:cNvPr id="2" name="CuadroTexto 1"/>
          <p:cNvSpPr txBox="1"/>
          <p:nvPr/>
        </p:nvSpPr>
        <p:spPr>
          <a:xfrm>
            <a:off x="855190" y="3690584"/>
            <a:ext cx="3019994" cy="646331"/>
          </a:xfrm>
          <a:prstGeom prst="rect">
            <a:avLst/>
          </a:prstGeom>
          <a:noFill/>
        </p:spPr>
        <p:txBody>
          <a:bodyPr wrap="none" rtlCol="0">
            <a:spAutoFit/>
          </a:bodyPr>
          <a:lstStyle/>
          <a:p>
            <a:r>
              <a:rPr lang="es-ES" dirty="0"/>
              <a:t>Roncha: EDEMA DÉRMICO EN </a:t>
            </a:r>
          </a:p>
          <a:p>
            <a:r>
              <a:rPr lang="es-ES" dirty="0"/>
              <a:t>LA URTICARIA</a:t>
            </a:r>
          </a:p>
        </p:txBody>
      </p:sp>
      <p:sp>
        <p:nvSpPr>
          <p:cNvPr id="3" name="CuadroTexto 2"/>
          <p:cNvSpPr txBox="1"/>
          <p:nvPr/>
        </p:nvSpPr>
        <p:spPr>
          <a:xfrm>
            <a:off x="5826598" y="3429000"/>
            <a:ext cx="2376613" cy="646331"/>
          </a:xfrm>
          <a:prstGeom prst="rect">
            <a:avLst/>
          </a:prstGeom>
          <a:noFill/>
        </p:spPr>
        <p:txBody>
          <a:bodyPr wrap="none" rtlCol="0">
            <a:spAutoFit/>
          </a:bodyPr>
          <a:lstStyle/>
          <a:p>
            <a:r>
              <a:rPr lang="es-ES" dirty="0"/>
              <a:t>Edema del TCSC</a:t>
            </a:r>
          </a:p>
          <a:p>
            <a:r>
              <a:rPr lang="es-ES" dirty="0"/>
              <a:t>EN HIPOALBUMINEMIA</a:t>
            </a:r>
          </a:p>
        </p:txBody>
      </p:sp>
      <p:pic>
        <p:nvPicPr>
          <p:cNvPr id="5" name="Imagen 4" descr="Imagen que contiene persona, hombre, tatuaje, interior&#10;&#10;Descripción generada automáticamente">
            <a:extLst>
              <a:ext uri="{FF2B5EF4-FFF2-40B4-BE49-F238E27FC236}">
                <a16:creationId xmlns:a16="http://schemas.microsoft.com/office/drawing/2014/main" id="{DA6E93A1-E258-1E48-9CAB-21CABB5DEEF4}"/>
              </a:ext>
            </a:extLst>
          </p:cNvPr>
          <p:cNvPicPr>
            <a:picLocks noChangeAspect="1"/>
          </p:cNvPicPr>
          <p:nvPr/>
        </p:nvPicPr>
        <p:blipFill>
          <a:blip r:embed="rId4"/>
          <a:stretch>
            <a:fillRect/>
          </a:stretch>
        </p:blipFill>
        <p:spPr>
          <a:xfrm>
            <a:off x="232976" y="916460"/>
            <a:ext cx="4264422" cy="2667000"/>
          </a:xfrm>
          <a:prstGeom prst="rect">
            <a:avLst/>
          </a:prstGeom>
        </p:spPr>
      </p:pic>
      <p:pic>
        <p:nvPicPr>
          <p:cNvPr id="6" name="Imagen 5">
            <a:extLst>
              <a:ext uri="{FF2B5EF4-FFF2-40B4-BE49-F238E27FC236}">
                <a16:creationId xmlns:a16="http://schemas.microsoft.com/office/drawing/2014/main" id="{229F579D-7A53-CD45-AABF-7E50B5FE5D44}"/>
              </a:ext>
            </a:extLst>
          </p:cNvPr>
          <p:cNvPicPr>
            <a:picLocks noChangeAspect="1"/>
          </p:cNvPicPr>
          <p:nvPr/>
        </p:nvPicPr>
        <p:blipFill>
          <a:blip r:embed="rId5"/>
          <a:stretch>
            <a:fillRect/>
          </a:stretch>
        </p:blipFill>
        <p:spPr>
          <a:xfrm>
            <a:off x="5474430" y="1030521"/>
            <a:ext cx="3463318" cy="2422954"/>
          </a:xfrm>
          <a:prstGeom prst="rect">
            <a:avLst/>
          </a:prstGeom>
        </p:spPr>
      </p:pic>
      <p:pic>
        <p:nvPicPr>
          <p:cNvPr id="4" name="Imagen 3">
            <a:extLst>
              <a:ext uri="{FF2B5EF4-FFF2-40B4-BE49-F238E27FC236}">
                <a16:creationId xmlns:a16="http://schemas.microsoft.com/office/drawing/2014/main" id="{B61C662C-FE85-0742-92CD-A5983846B9E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37000"/>
                    </a14:imgEffect>
                  </a14:imgLayer>
                </a14:imgProps>
              </a:ext>
            </a:extLst>
          </a:blip>
          <a:stretch>
            <a:fillRect/>
          </a:stretch>
        </p:blipFill>
        <p:spPr>
          <a:xfrm>
            <a:off x="447931" y="4427904"/>
            <a:ext cx="2786755" cy="2084493"/>
          </a:xfrm>
          <a:prstGeom prst="rect">
            <a:avLst/>
          </a:prstGeom>
        </p:spPr>
      </p:pic>
      <p:sp>
        <p:nvSpPr>
          <p:cNvPr id="7" name="Marcador de pie de página 6">
            <a:extLst>
              <a:ext uri="{FF2B5EF4-FFF2-40B4-BE49-F238E27FC236}">
                <a16:creationId xmlns:a16="http://schemas.microsoft.com/office/drawing/2014/main" id="{C31ADEC5-AC27-BA43-9D57-1FB4FD0D50FB}"/>
              </a:ext>
            </a:extLst>
          </p:cNvPr>
          <p:cNvSpPr>
            <a:spLocks noGrp="1"/>
          </p:cNvSpPr>
          <p:nvPr>
            <p:ph type="ftr" sz="quarter" idx="11"/>
          </p:nvPr>
        </p:nvSpPr>
        <p:spPr/>
        <p:txBody>
          <a:bodyPr/>
          <a:lstStyle/>
          <a:p>
            <a:r>
              <a:rPr lang="es-ES"/>
              <a:t>YCS 2020</a:t>
            </a:r>
          </a:p>
        </p:txBody>
      </p:sp>
      <p:sp>
        <p:nvSpPr>
          <p:cNvPr id="8" name="Marcador de número de diapositiva 7">
            <a:extLst>
              <a:ext uri="{FF2B5EF4-FFF2-40B4-BE49-F238E27FC236}">
                <a16:creationId xmlns:a16="http://schemas.microsoft.com/office/drawing/2014/main" id="{CC6EB1ED-FAE1-8D43-A28D-76717D36AE7F}"/>
              </a:ext>
            </a:extLst>
          </p:cNvPr>
          <p:cNvSpPr>
            <a:spLocks noGrp="1"/>
          </p:cNvSpPr>
          <p:nvPr>
            <p:ph type="sldNum" sz="quarter" idx="12"/>
          </p:nvPr>
        </p:nvSpPr>
        <p:spPr/>
        <p:txBody>
          <a:bodyPr/>
          <a:lstStyle/>
          <a:p>
            <a:fld id="{7CD7A0A7-044C-F748-8731-AEED0E949FA7}" type="slidenum">
              <a:rPr lang="es-ES" smtClean="0"/>
              <a:pPr/>
              <a:t>6</a:t>
            </a:fld>
            <a:endParaRPr lang="es-ES"/>
          </a:p>
        </p:txBody>
      </p:sp>
    </p:spTree>
    <p:extLst>
      <p:ext uri="{BB962C8B-B14F-4D97-AF65-F5344CB8AC3E}">
        <p14:creationId xmlns:p14="http://schemas.microsoft.com/office/powerpoint/2010/main" val="1309249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5189838" y="312961"/>
            <a:ext cx="3737919" cy="2861700"/>
          </a:xfrm>
          <a:prstGeom prst="rect">
            <a:avLst/>
          </a:prstGeom>
        </p:spPr>
      </p:pic>
      <p:pic>
        <p:nvPicPr>
          <p:cNvPr id="3" name="Imagen 2">
            <a:extLst>
              <a:ext uri="{FF2B5EF4-FFF2-40B4-BE49-F238E27FC236}">
                <a16:creationId xmlns:a16="http://schemas.microsoft.com/office/drawing/2014/main" id="{8F7B87ED-E55D-0646-89B0-279F68045953}"/>
              </a:ext>
            </a:extLst>
          </p:cNvPr>
          <p:cNvPicPr>
            <a:picLocks noChangeAspect="1"/>
          </p:cNvPicPr>
          <p:nvPr/>
        </p:nvPicPr>
        <p:blipFill>
          <a:blip r:embed="rId4"/>
          <a:stretch>
            <a:fillRect/>
          </a:stretch>
        </p:blipFill>
        <p:spPr>
          <a:xfrm>
            <a:off x="5189838" y="3405469"/>
            <a:ext cx="3954162" cy="3139570"/>
          </a:xfrm>
          <a:prstGeom prst="rect">
            <a:avLst/>
          </a:prstGeom>
        </p:spPr>
      </p:pic>
      <p:cxnSp>
        <p:nvCxnSpPr>
          <p:cNvPr id="5" name="Conector recto de flecha 4">
            <a:extLst>
              <a:ext uri="{FF2B5EF4-FFF2-40B4-BE49-F238E27FC236}">
                <a16:creationId xmlns:a16="http://schemas.microsoft.com/office/drawing/2014/main" id="{0400BAB7-3E94-DA49-BE09-B69CADEA9C96}"/>
              </a:ext>
            </a:extLst>
          </p:cNvPr>
          <p:cNvCxnSpPr/>
          <p:nvPr/>
        </p:nvCxnSpPr>
        <p:spPr>
          <a:xfrm flipH="1">
            <a:off x="6128951" y="3682314"/>
            <a:ext cx="420130" cy="25949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7" name="Conector recto de flecha 6">
            <a:extLst>
              <a:ext uri="{FF2B5EF4-FFF2-40B4-BE49-F238E27FC236}">
                <a16:creationId xmlns:a16="http://schemas.microsoft.com/office/drawing/2014/main" id="{579882E5-CF41-154A-9344-847FBC9B9BFC}"/>
              </a:ext>
            </a:extLst>
          </p:cNvPr>
          <p:cNvCxnSpPr/>
          <p:nvPr/>
        </p:nvCxnSpPr>
        <p:spPr>
          <a:xfrm flipV="1">
            <a:off x="6128951" y="5745892"/>
            <a:ext cx="0" cy="50662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9" name="Imagen 8">
            <a:extLst>
              <a:ext uri="{FF2B5EF4-FFF2-40B4-BE49-F238E27FC236}">
                <a16:creationId xmlns:a16="http://schemas.microsoft.com/office/drawing/2014/main" id="{7FE7D6FC-A6BE-F34F-9BA6-2CC7ED5DDFC4}"/>
              </a:ext>
            </a:extLst>
          </p:cNvPr>
          <p:cNvPicPr>
            <a:picLocks noChangeAspect="1"/>
          </p:cNvPicPr>
          <p:nvPr/>
        </p:nvPicPr>
        <p:blipFill>
          <a:blip r:embed="rId5"/>
          <a:stretch>
            <a:fillRect/>
          </a:stretch>
        </p:blipFill>
        <p:spPr>
          <a:xfrm>
            <a:off x="935081" y="454668"/>
            <a:ext cx="3319676" cy="5439985"/>
          </a:xfrm>
          <a:prstGeom prst="rect">
            <a:avLst/>
          </a:prstGeom>
        </p:spPr>
      </p:pic>
      <p:sp>
        <p:nvSpPr>
          <p:cNvPr id="4" name="Marcador de pie de página 3">
            <a:extLst>
              <a:ext uri="{FF2B5EF4-FFF2-40B4-BE49-F238E27FC236}">
                <a16:creationId xmlns:a16="http://schemas.microsoft.com/office/drawing/2014/main" id="{228B8BFB-040F-1141-A3BD-5CF7989CD14E}"/>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F698D0F4-9281-4544-9ECF-D0AA90942A11}"/>
              </a:ext>
            </a:extLst>
          </p:cNvPr>
          <p:cNvSpPr>
            <a:spLocks noGrp="1"/>
          </p:cNvSpPr>
          <p:nvPr>
            <p:ph type="sldNum" sz="quarter" idx="12"/>
          </p:nvPr>
        </p:nvSpPr>
        <p:spPr/>
        <p:txBody>
          <a:bodyPr/>
          <a:lstStyle/>
          <a:p>
            <a:fld id="{7CD7A0A7-044C-F748-8731-AEED0E949FA7}" type="slidenum">
              <a:rPr lang="es-ES" smtClean="0"/>
              <a:pPr/>
              <a:t>60</a:t>
            </a:fld>
            <a:endParaRPr lang="es-ES"/>
          </a:p>
        </p:txBody>
      </p:sp>
    </p:spTree>
    <p:extLst>
      <p:ext uri="{BB962C8B-B14F-4D97-AF65-F5344CB8AC3E}">
        <p14:creationId xmlns:p14="http://schemas.microsoft.com/office/powerpoint/2010/main" val="3133572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p:cNvSpPr txBox="1"/>
          <p:nvPr/>
        </p:nvSpPr>
        <p:spPr>
          <a:xfrm>
            <a:off x="358485" y="1122363"/>
            <a:ext cx="301752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200" kern="1200">
                <a:solidFill>
                  <a:schemeClr val="tx1"/>
                </a:solidFill>
                <a:latin typeface="+mj-lt"/>
                <a:ea typeface="+mj-ea"/>
                <a:cs typeface="+mj-cs"/>
              </a:rPr>
              <a:t>CONSECUENCIAS DE LA ATERORESCLEROSIS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p:cNvPicPr>
            <a:picLocks noChangeAspect="1"/>
          </p:cNvPicPr>
          <p:nvPr/>
        </p:nvPicPr>
        <p:blipFill>
          <a:blip r:embed="rId2"/>
          <a:stretch>
            <a:fillRect/>
          </a:stretch>
        </p:blipFill>
        <p:spPr>
          <a:xfrm>
            <a:off x="4060767" y="810657"/>
            <a:ext cx="4806627" cy="5085433"/>
          </a:xfrm>
          <a:prstGeom prst="rect">
            <a:avLst/>
          </a:prstGeom>
        </p:spPr>
      </p:pic>
      <p:sp>
        <p:nvSpPr>
          <p:cNvPr id="4" name="Marcador de pie de página 3">
            <a:extLst>
              <a:ext uri="{FF2B5EF4-FFF2-40B4-BE49-F238E27FC236}">
                <a16:creationId xmlns:a16="http://schemas.microsoft.com/office/drawing/2014/main" id="{A0B00DE0-01EA-0442-8692-9C3673EA9D20}"/>
              </a:ext>
            </a:extLst>
          </p:cNvPr>
          <p:cNvSpPr>
            <a:spLocks noGrp="1"/>
          </p:cNvSpPr>
          <p:nvPr>
            <p:ph type="ftr" sz="quarter" idx="11"/>
          </p:nvPr>
        </p:nvSpPr>
        <p:spPr>
          <a:xfrm>
            <a:off x="4063780" y="6356350"/>
            <a:ext cx="3086100" cy="365125"/>
          </a:xfrm>
        </p:spPr>
        <p:txBody>
          <a:bodyPr vert="horz" lIns="91440" tIns="45720" rIns="91440" bIns="45720" rtlCol="0" anchor="ctr">
            <a:normAutofit/>
          </a:bodyPr>
          <a:lstStyle/>
          <a:p>
            <a:pPr algn="l" defTabSz="914400">
              <a:spcAft>
                <a:spcPts val="600"/>
              </a:spcAft>
            </a:pPr>
            <a:r>
              <a:rPr lang="en-US" sz="1000" kern="1200">
                <a:solidFill>
                  <a:schemeClr val="tx1">
                    <a:lumMod val="50000"/>
                    <a:lumOff val="50000"/>
                  </a:schemeClr>
                </a:solidFill>
                <a:latin typeface="+mn-lt"/>
                <a:ea typeface="+mn-ea"/>
                <a:cs typeface="+mn-cs"/>
              </a:rPr>
              <a:t>YCS 2020</a:t>
            </a:r>
          </a:p>
        </p:txBody>
      </p:sp>
      <p:sp>
        <p:nvSpPr>
          <p:cNvPr id="5" name="Marcador de número de diapositiva 4">
            <a:extLst>
              <a:ext uri="{FF2B5EF4-FFF2-40B4-BE49-F238E27FC236}">
                <a16:creationId xmlns:a16="http://schemas.microsoft.com/office/drawing/2014/main" id="{E3CB94E5-47DB-A745-922C-F2E278298603}"/>
              </a:ext>
            </a:extLst>
          </p:cNvPr>
          <p:cNvSpPr>
            <a:spLocks noGrp="1"/>
          </p:cNvSpPr>
          <p:nvPr>
            <p:ph type="sldNum" sz="quarter" idx="12"/>
          </p:nvPr>
        </p:nvSpPr>
        <p:spPr>
          <a:xfrm>
            <a:off x="7385857" y="6356350"/>
            <a:ext cx="1129492" cy="365125"/>
          </a:xfrm>
        </p:spPr>
        <p:txBody>
          <a:bodyPr vert="horz" lIns="91440" tIns="45720" rIns="91440" bIns="45720" rtlCol="0" anchor="ctr">
            <a:normAutofit/>
          </a:bodyPr>
          <a:lstStyle/>
          <a:p>
            <a:pPr defTabSz="914400">
              <a:spcAft>
                <a:spcPts val="600"/>
              </a:spcAft>
            </a:pPr>
            <a:fld id="{7CD7A0A7-044C-F748-8731-AEED0E949FA7}" type="slidenum">
              <a:rPr lang="en-US" sz="1000">
                <a:solidFill>
                  <a:schemeClr val="tx1">
                    <a:lumMod val="50000"/>
                    <a:lumOff val="50000"/>
                  </a:schemeClr>
                </a:solidFill>
              </a:rPr>
              <a:pPr defTabSz="914400">
                <a:spcAft>
                  <a:spcPts val="600"/>
                </a:spcAft>
              </a:pPr>
              <a:t>61</a:t>
            </a:fld>
            <a:endParaRPr lang="en-US" sz="1000">
              <a:solidFill>
                <a:schemeClr val="tx1">
                  <a:lumMod val="50000"/>
                  <a:lumOff val="50000"/>
                </a:schemeClr>
              </a:solidFill>
            </a:endParaRPr>
          </a:p>
        </p:txBody>
      </p:sp>
    </p:spTree>
    <p:extLst>
      <p:ext uri="{BB962C8B-B14F-4D97-AF65-F5344CB8AC3E}">
        <p14:creationId xmlns:p14="http://schemas.microsoft.com/office/powerpoint/2010/main" val="2522623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rotWithShape="1">
          <a:blip r:embed="rId3"/>
          <a:srcRect t="7312" r="-2" b="12444"/>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Imagen 4"/>
          <p:cNvPicPr>
            <a:picLocks noChangeAspect="1"/>
          </p:cNvPicPr>
          <p:nvPr/>
        </p:nvPicPr>
        <p:blipFill rotWithShape="1">
          <a:blip r:embed="rId4"/>
          <a:srcRect t="781" r="-2" b="17370"/>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4" name="Freeform: Shape 7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6" name="Freeform: Shape 7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3250" name="Rectangle 2"/>
          <p:cNvSpPr>
            <a:spLocks noGrp="1" noChangeArrowheads="1"/>
          </p:cNvSpPr>
          <p:nvPr>
            <p:ph type="title"/>
          </p:nvPr>
        </p:nvSpPr>
        <p:spPr>
          <a:xfrm>
            <a:off x="336042" y="859536"/>
            <a:ext cx="3624601" cy="1243584"/>
          </a:xfrm>
        </p:spPr>
        <p:txBody>
          <a:bodyPr>
            <a:normAutofit/>
          </a:bodyPr>
          <a:lstStyle/>
          <a:p>
            <a:pPr eaLnBrk="1" fontAlgn="auto" hangingPunct="1">
              <a:spcAft>
                <a:spcPts val="0"/>
              </a:spcAft>
              <a:buClr>
                <a:schemeClr val="accent6">
                  <a:lumMod val="75000"/>
                </a:schemeClr>
              </a:buClr>
              <a:defRPr/>
            </a:pPr>
            <a:r>
              <a:rPr lang="es-ES_tradnl" sz="3000">
                <a:latin typeface="Arial Narrow" charset="0"/>
                <a:ea typeface="+mj-ea"/>
                <a:cs typeface="+mj-cs"/>
              </a:rPr>
              <a:t>Complicaciones de la placa aterosclerótica:</a:t>
            </a:r>
          </a:p>
        </p:txBody>
      </p:sp>
      <p:sp>
        <p:nvSpPr>
          <p:cNvPr id="78" name="Rectangle 7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0" name="Rectangle 7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6738" name="Rectangle 3"/>
          <p:cNvSpPr>
            <a:spLocks noGrp="1" noChangeArrowheads="1"/>
          </p:cNvSpPr>
          <p:nvPr>
            <p:ph idx="1"/>
          </p:nvPr>
        </p:nvSpPr>
        <p:spPr>
          <a:xfrm>
            <a:off x="336042" y="2512611"/>
            <a:ext cx="3624602" cy="3664351"/>
          </a:xfrm>
          <a:prstGeom prst="rect">
            <a:avLst/>
          </a:prstGeom>
        </p:spPr>
        <p:txBody>
          <a:bodyPr>
            <a:normAutofit/>
          </a:bodyPr>
          <a:lstStyle/>
          <a:p>
            <a:pPr eaLnBrk="1" hangingPunct="1">
              <a:buFont typeface="Monotype Sorts" charset="0"/>
              <a:buBlip>
                <a:blip r:embed="rId5"/>
              </a:buBlip>
            </a:pPr>
            <a:r>
              <a:rPr lang="es-ES_tradnl" sz="1700" b="1">
                <a:latin typeface="Arial Narrow" charset="0"/>
              </a:rPr>
              <a:t>Calcificación</a:t>
            </a:r>
            <a:r>
              <a:rPr lang="es-ES_tradnl" sz="1700">
                <a:latin typeface="Arial Narrow" charset="0"/>
              </a:rPr>
              <a:t>: en parche o generalizada.</a:t>
            </a:r>
          </a:p>
          <a:p>
            <a:pPr eaLnBrk="1" hangingPunct="1">
              <a:buFont typeface="Monotype Sorts" charset="0"/>
              <a:buBlip>
                <a:blip r:embed="rId5"/>
              </a:buBlip>
            </a:pPr>
            <a:r>
              <a:rPr lang="es-ES_tradnl" sz="1700" b="1">
                <a:latin typeface="Arial Narrow" charset="0"/>
              </a:rPr>
              <a:t>Ruptura focal y/o ulceración macroscópica</a:t>
            </a:r>
            <a:r>
              <a:rPr lang="es-ES_tradnl" sz="1700">
                <a:latin typeface="Arial Narrow" charset="0"/>
              </a:rPr>
              <a:t>: expone sustancias trombogénicas y pueden desprenderse detritus y embolizar.</a:t>
            </a:r>
          </a:p>
          <a:p>
            <a:pPr eaLnBrk="1" hangingPunct="1">
              <a:buFont typeface="Monotype Sorts" charset="0"/>
              <a:buBlip>
                <a:blip r:embed="rId5"/>
              </a:buBlip>
            </a:pPr>
            <a:r>
              <a:rPr lang="es-ES_tradnl" sz="1700" b="1">
                <a:latin typeface="Arial Narrow" charset="0"/>
              </a:rPr>
              <a:t>Trombosis:</a:t>
            </a:r>
            <a:r>
              <a:rPr lang="es-ES_tradnl" sz="1700">
                <a:latin typeface="Arial Narrow" charset="0"/>
              </a:rPr>
              <a:t> Oclusión parcial o total. Puede organizarse incorporándose a la íntima.</a:t>
            </a:r>
          </a:p>
          <a:p>
            <a:pPr eaLnBrk="1" hangingPunct="1">
              <a:buFont typeface="Monotype Sorts" charset="0"/>
              <a:buBlip>
                <a:blip r:embed="rId5"/>
              </a:buBlip>
            </a:pPr>
            <a:endParaRPr lang="es-ES_tradnl" sz="1700">
              <a:latin typeface="Arial Narrow" charset="0"/>
            </a:endParaRPr>
          </a:p>
        </p:txBody>
      </p:sp>
      <p:sp>
        <p:nvSpPr>
          <p:cNvPr id="3" name="Marcador de pie de página 2">
            <a:extLst>
              <a:ext uri="{FF2B5EF4-FFF2-40B4-BE49-F238E27FC236}">
                <a16:creationId xmlns:a16="http://schemas.microsoft.com/office/drawing/2014/main" id="{9DB1A3F4-A831-1344-A397-62AD0B4A9C14}"/>
              </a:ext>
            </a:extLst>
          </p:cNvPr>
          <p:cNvSpPr>
            <a:spLocks noGrp="1"/>
          </p:cNvSpPr>
          <p:nvPr>
            <p:ph type="ftr" sz="quarter" idx="11"/>
          </p:nvPr>
        </p:nvSpPr>
        <p:spPr>
          <a:xfrm>
            <a:off x="1330452" y="6356350"/>
            <a:ext cx="2246074" cy="365125"/>
          </a:xfrm>
        </p:spPr>
        <p:txBody>
          <a:bodyPr>
            <a:normAutofit/>
          </a:bodyPr>
          <a:lstStyle/>
          <a:p>
            <a:pPr algn="r">
              <a:spcAft>
                <a:spcPts val="600"/>
              </a:spcAft>
            </a:pPr>
            <a:r>
              <a:rPr lang="es-ES">
                <a:solidFill>
                  <a:schemeClr val="tx1">
                    <a:lumMod val="50000"/>
                    <a:lumOff val="50000"/>
                  </a:schemeClr>
                </a:solidFill>
              </a:rPr>
              <a:t>YCS 2020</a:t>
            </a:r>
          </a:p>
        </p:txBody>
      </p:sp>
      <p:sp>
        <p:nvSpPr>
          <p:cNvPr id="4" name="Marcador de número de diapositiva 3">
            <a:extLst>
              <a:ext uri="{FF2B5EF4-FFF2-40B4-BE49-F238E27FC236}">
                <a16:creationId xmlns:a16="http://schemas.microsoft.com/office/drawing/2014/main" id="{A56E7BF6-A29B-6445-976F-3422259B5202}"/>
              </a:ext>
            </a:extLst>
          </p:cNvPr>
          <p:cNvSpPr>
            <a:spLocks noGrp="1"/>
          </p:cNvSpPr>
          <p:nvPr>
            <p:ph type="sldNum" sz="quarter" idx="12"/>
          </p:nvPr>
        </p:nvSpPr>
        <p:spPr>
          <a:xfrm>
            <a:off x="6757416" y="6356350"/>
            <a:ext cx="2057400" cy="365125"/>
          </a:xfrm>
        </p:spPr>
        <p:txBody>
          <a:bodyPr>
            <a:normAutofit/>
          </a:bodyPr>
          <a:lstStyle/>
          <a:p>
            <a:pPr>
              <a:spcAft>
                <a:spcPts val="600"/>
              </a:spcAft>
            </a:pPr>
            <a:fld id="{7CD7A0A7-044C-F748-8731-AEED0E949FA7}" type="slidenum">
              <a:rPr lang="es-ES">
                <a:solidFill>
                  <a:schemeClr val="bg1"/>
                </a:solidFill>
              </a:rPr>
              <a:pPr>
                <a:spcAft>
                  <a:spcPts val="600"/>
                </a:spcAft>
              </a:pPr>
              <a:t>62</a:t>
            </a:fld>
            <a:endParaRPr lang="es-ES">
              <a:solidFill>
                <a:schemeClr val="bg1"/>
              </a:solidFill>
            </a:endParaRPr>
          </a:p>
        </p:txBody>
      </p:sp>
    </p:spTree>
    <p:extLst>
      <p:ext uri="{BB962C8B-B14F-4D97-AF65-F5344CB8AC3E}">
        <p14:creationId xmlns:p14="http://schemas.microsoft.com/office/powerpoint/2010/main" val="218779709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3"/>
          <p:cNvSpPr txBox="1">
            <a:spLocks noChangeArrowheads="1"/>
          </p:cNvSpPr>
          <p:nvPr/>
        </p:nvSpPr>
        <p:spPr bwMode="auto">
          <a:xfrm>
            <a:off x="568411" y="258549"/>
            <a:ext cx="7747686"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nSpc>
                <a:spcPct val="90000"/>
              </a:lnSpc>
              <a:spcBef>
                <a:spcPct val="50000"/>
              </a:spcBef>
              <a:buClr>
                <a:schemeClr val="bg2"/>
              </a:buClr>
              <a:buSzPct val="75000"/>
              <a:buFont typeface="Monotype Sorts" charset="0"/>
              <a:buBlip>
                <a:blip r:embed="rId3"/>
              </a:buBlip>
            </a:pPr>
            <a:r>
              <a:rPr lang="es-ES_tradnl" sz="2000" b="1" dirty="0"/>
              <a:t>Dilatación aneurismática</a:t>
            </a:r>
            <a:r>
              <a:rPr lang="es-ES_tradnl" sz="2000" dirty="0"/>
              <a:t>: media arterial sufre presión o atrofia isquémica</a:t>
            </a:r>
          </a:p>
          <a:p>
            <a:pPr>
              <a:lnSpc>
                <a:spcPct val="90000"/>
              </a:lnSpc>
              <a:spcBef>
                <a:spcPct val="50000"/>
              </a:spcBef>
              <a:buClr>
                <a:schemeClr val="bg2"/>
              </a:buClr>
              <a:buSzPct val="75000"/>
              <a:buFont typeface="Monotype Sorts" charset="0"/>
              <a:buBlip>
                <a:blip r:embed="rId3"/>
              </a:buBlip>
            </a:pPr>
            <a:r>
              <a:rPr lang="es-ES_tradnl" sz="2000" dirty="0"/>
              <a:t>El sector afectado se dilata y forma un aneurisma. Generalmente en aorta abdominal.</a:t>
            </a:r>
          </a:p>
          <a:p>
            <a:endParaRPr lang="es-ES" dirty="0"/>
          </a:p>
        </p:txBody>
      </p:sp>
      <p:pic>
        <p:nvPicPr>
          <p:cNvPr id="118787" name="Picture 5" descr="C:\Mis documentos\Docencia\aneurisma aortic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746" y="2593145"/>
            <a:ext cx="2404532" cy="3635197"/>
          </a:xfrm>
          <a:prstGeom prst="rect">
            <a:avLst/>
          </a:prstGeom>
          <a:noFill/>
          <a:ln w="2857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118790" name="Line 6"/>
          <p:cNvSpPr>
            <a:spLocks noChangeShapeType="1"/>
          </p:cNvSpPr>
          <p:nvPr/>
        </p:nvSpPr>
        <p:spPr bwMode="auto">
          <a:xfrm flipV="1">
            <a:off x="6781800" y="1752600"/>
            <a:ext cx="1066800" cy="152400"/>
          </a:xfrm>
          <a:prstGeom prst="line">
            <a:avLst/>
          </a:prstGeom>
          <a:noFill/>
          <a:ln w="28575">
            <a:noFill/>
            <a:round/>
            <a:headEnd type="triangle" w="med" len="med"/>
            <a:tailEnd/>
          </a:ln>
          <a:effectLst/>
          <a:extLst>
            <a:ext uri="{909E8E84-426E-40dd-AFC4-6F175D3DCCD1}">
              <a14:hiddenFill xmlns:a14="http://schemas.microsoft.com/office/drawing/2010/main" xmlns="">
                <a:noFill/>
              </a14:hiddenFill>
            </a:ext>
          </a:extLst>
        </p:spPr>
        <p:txBody>
          <a:bodyPr/>
          <a:lstStyle/>
          <a:p>
            <a:endParaRPr lang="es-ES"/>
          </a:p>
        </p:txBody>
      </p:sp>
      <p:pic>
        <p:nvPicPr>
          <p:cNvPr id="2" name="Imagen 1">
            <a:extLst>
              <a:ext uri="{FF2B5EF4-FFF2-40B4-BE49-F238E27FC236}">
                <a16:creationId xmlns:a16="http://schemas.microsoft.com/office/drawing/2014/main" id="{E1D3A33B-6567-9F42-ACCC-B334B629CB04}"/>
              </a:ext>
            </a:extLst>
          </p:cNvPr>
          <p:cNvPicPr>
            <a:picLocks noChangeAspect="1"/>
          </p:cNvPicPr>
          <p:nvPr/>
        </p:nvPicPr>
        <p:blipFill>
          <a:blip r:embed="rId5"/>
          <a:stretch>
            <a:fillRect/>
          </a:stretch>
        </p:blipFill>
        <p:spPr>
          <a:xfrm>
            <a:off x="4718222" y="2593145"/>
            <a:ext cx="1933616" cy="3635197"/>
          </a:xfrm>
          <a:prstGeom prst="rect">
            <a:avLst/>
          </a:prstGeom>
        </p:spPr>
      </p:pic>
      <p:cxnSp>
        <p:nvCxnSpPr>
          <p:cNvPr id="5" name="Conector recto de flecha 4">
            <a:extLst>
              <a:ext uri="{FF2B5EF4-FFF2-40B4-BE49-F238E27FC236}">
                <a16:creationId xmlns:a16="http://schemas.microsoft.com/office/drawing/2014/main" id="{C64A8A96-0972-6846-A895-E7189B81660E}"/>
              </a:ext>
            </a:extLst>
          </p:cNvPr>
          <p:cNvCxnSpPr/>
          <p:nvPr/>
        </p:nvCxnSpPr>
        <p:spPr>
          <a:xfrm flipH="1">
            <a:off x="2767914" y="5177481"/>
            <a:ext cx="593124"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Conector recto de flecha 11">
            <a:extLst>
              <a:ext uri="{FF2B5EF4-FFF2-40B4-BE49-F238E27FC236}">
                <a16:creationId xmlns:a16="http://schemas.microsoft.com/office/drawing/2014/main" id="{D3748B0D-CF48-8347-95C1-620A10D7B5DC}"/>
              </a:ext>
            </a:extLst>
          </p:cNvPr>
          <p:cNvCxnSpPr/>
          <p:nvPr/>
        </p:nvCxnSpPr>
        <p:spPr>
          <a:xfrm flipH="1">
            <a:off x="6058713" y="4304270"/>
            <a:ext cx="593124"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 name="Marcador de pie de página 2">
            <a:extLst>
              <a:ext uri="{FF2B5EF4-FFF2-40B4-BE49-F238E27FC236}">
                <a16:creationId xmlns:a16="http://schemas.microsoft.com/office/drawing/2014/main" id="{69EF7CC3-05B7-3044-BD5F-02569F14000A}"/>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32AE22D1-851E-FD42-B423-8920EB2D8AB0}"/>
              </a:ext>
            </a:extLst>
          </p:cNvPr>
          <p:cNvSpPr>
            <a:spLocks noGrp="1"/>
          </p:cNvSpPr>
          <p:nvPr>
            <p:ph type="sldNum" sz="quarter" idx="12"/>
          </p:nvPr>
        </p:nvSpPr>
        <p:spPr/>
        <p:txBody>
          <a:bodyPr/>
          <a:lstStyle/>
          <a:p>
            <a:fld id="{7CD7A0A7-044C-F748-8731-AEED0E949FA7}" type="slidenum">
              <a:rPr lang="es-ES" smtClean="0"/>
              <a:pPr/>
              <a:t>63</a:t>
            </a:fld>
            <a:endParaRPr lang="es-ES"/>
          </a:p>
        </p:txBody>
      </p:sp>
    </p:spTree>
    <p:extLst>
      <p:ext uri="{BB962C8B-B14F-4D97-AF65-F5344CB8AC3E}">
        <p14:creationId xmlns:p14="http://schemas.microsoft.com/office/powerpoint/2010/main" val="7941611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5298" name="Rectangle 2"/>
          <p:cNvSpPr>
            <a:spLocks noGrp="1" noChangeArrowheads="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defTabSz="914400" fontAlgn="auto">
              <a:lnSpc>
                <a:spcPct val="90000"/>
              </a:lnSpc>
              <a:spcAft>
                <a:spcPts val="0"/>
              </a:spcAft>
              <a:buClr>
                <a:schemeClr val="accent6">
                  <a:lumMod val="75000"/>
                </a:schemeClr>
              </a:buClr>
              <a:defRPr/>
            </a:pPr>
            <a:r>
              <a:rPr lang="en-US" sz="2400" kern="1200">
                <a:solidFill>
                  <a:schemeClr val="tx1"/>
                </a:solidFill>
                <a:latin typeface="+mj-lt"/>
                <a:ea typeface="+mj-ea"/>
                <a:cs typeface="+mj-cs"/>
              </a:rPr>
              <a:t>ANEURISMA</a:t>
            </a:r>
          </a:p>
        </p:txBody>
      </p:sp>
      <p:sp>
        <p:nvSpPr>
          <p:cNvPr id="120834" name="Rectangle 4"/>
          <p:cNvSpPr>
            <a:spLocks noChangeArrowheads="1"/>
          </p:cNvSpPr>
          <p:nvPr/>
        </p:nvSpPr>
        <p:spPr bwMode="auto">
          <a:xfrm>
            <a:off x="482601" y="2638043"/>
            <a:ext cx="2522980" cy="341562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700" b="1"/>
          </a:p>
          <a:p>
            <a:pPr indent="-228600" defTabSz="914400">
              <a:lnSpc>
                <a:spcPct val="90000"/>
              </a:lnSpc>
              <a:spcAft>
                <a:spcPts val="600"/>
              </a:spcAft>
              <a:buFont typeface="Arial" panose="020B0604020202020204" pitchFamily="34" charset="0"/>
              <a:buChar char="•"/>
            </a:pPr>
            <a:r>
              <a:rPr lang="en-US" sz="1700"/>
              <a:t>Dilatación localizada, segmentaria, permanente de una arteria, causada por una debilidad congénita o adquirida de la pared (capa media).</a:t>
            </a:r>
          </a:p>
          <a:p>
            <a:pPr indent="-228600" defTabSz="914400">
              <a:lnSpc>
                <a:spcPct val="90000"/>
              </a:lnSpc>
              <a:spcAft>
                <a:spcPts val="600"/>
              </a:spcAft>
              <a:buFont typeface="Arial" panose="020B0604020202020204" pitchFamily="34" charset="0"/>
              <a:buChar char="•"/>
            </a:pPr>
            <a:r>
              <a:rPr lang="en-US" sz="1700"/>
              <a:t>Su clasificación se basa en localización, configuración, o etiología.</a:t>
            </a:r>
          </a:p>
        </p:txBody>
      </p:sp>
      <p:pic>
        <p:nvPicPr>
          <p:cNvPr id="4" name="Imagen 3" descr="Imagen que contiene dibujo&#10;&#10;Descripción generada automáticamente">
            <a:extLst>
              <a:ext uri="{FF2B5EF4-FFF2-40B4-BE49-F238E27FC236}">
                <a16:creationId xmlns:a16="http://schemas.microsoft.com/office/drawing/2014/main" id="{0F393FB4-BB2B-D64A-9790-CACCB66B8870}"/>
              </a:ext>
            </a:extLst>
          </p:cNvPr>
          <p:cNvPicPr/>
          <p:nvPr/>
        </p:nvPicPr>
        <p:blipFill>
          <a:blip r:embed="rId3">
            <a:extLst>
              <a:ext uri="{28A0092B-C50C-407E-A947-70E740481C1C}">
                <a14:useLocalDpi xmlns:a14="http://schemas.microsoft.com/office/drawing/2010/main" val="0"/>
              </a:ext>
            </a:extLst>
          </a:blip>
          <a:stretch>
            <a:fillRect/>
          </a:stretch>
        </p:blipFill>
        <p:spPr>
          <a:xfrm>
            <a:off x="4728115" y="643467"/>
            <a:ext cx="3178491" cy="5410199"/>
          </a:xfrm>
          <a:prstGeom prst="rect">
            <a:avLst/>
          </a:prstGeom>
        </p:spPr>
      </p:pic>
      <p:sp>
        <p:nvSpPr>
          <p:cNvPr id="2" name="Marcador de pie de página 1">
            <a:extLst>
              <a:ext uri="{FF2B5EF4-FFF2-40B4-BE49-F238E27FC236}">
                <a16:creationId xmlns:a16="http://schemas.microsoft.com/office/drawing/2014/main" id="{44CA08E0-981F-E642-A6AE-13ABB376C14F}"/>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YCS 2020</a:t>
            </a:r>
          </a:p>
        </p:txBody>
      </p:sp>
      <p:sp>
        <p:nvSpPr>
          <p:cNvPr id="3" name="Marcador de número de diapositiva 2">
            <a:extLst>
              <a:ext uri="{FF2B5EF4-FFF2-40B4-BE49-F238E27FC236}">
                <a16:creationId xmlns:a16="http://schemas.microsoft.com/office/drawing/2014/main" id="{97714A92-2C12-1A49-8DE0-190ED9CA795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CD7A0A7-044C-F748-8731-AEED0E949FA7}" type="slidenum">
              <a:rPr lang="en-US" smtClean="0"/>
              <a:pPr defTabSz="914400">
                <a:spcAft>
                  <a:spcPts val="600"/>
                </a:spcAft>
              </a:pPr>
              <a:t>64</a:t>
            </a:fld>
            <a:endParaRPr lang="en-US"/>
          </a:p>
        </p:txBody>
      </p:sp>
    </p:spTree>
    <p:extLst>
      <p:ext uri="{BB962C8B-B14F-4D97-AF65-F5344CB8AC3E}">
        <p14:creationId xmlns:p14="http://schemas.microsoft.com/office/powerpoint/2010/main" val="3515155800"/>
      </p:ext>
    </p:extLst>
  </p:cSld>
  <p:clrMapOvr>
    <a:overrideClrMapping bg1="dk1" tx1="lt1" bg2="dk2" tx2="lt2" accent1="accent1" accent2="accent2" accent3="accent3" accent4="accent4" accent5="accent5" accent6="accent6" hlink="hlink" folHlink="folHlink"/>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2"/>
          <p:cNvSpPr>
            <a:spLocks noGrp="1" noChangeArrowheads="1"/>
          </p:cNvSpPr>
          <p:nvPr>
            <p:ph type="title"/>
          </p:nvPr>
        </p:nvSpPr>
        <p:spPr>
          <a:xfrm>
            <a:off x="630936" y="426720"/>
            <a:ext cx="7879842" cy="1919141"/>
          </a:xfrm>
        </p:spPr>
        <p:txBody>
          <a:bodyPr lIns="90488" tIns="44450" rIns="90488" bIns="44450" anchor="b">
            <a:normAutofit/>
          </a:bodyPr>
          <a:lstStyle/>
          <a:p>
            <a:pPr eaLnBrk="1" fontAlgn="auto" hangingPunct="1">
              <a:spcAft>
                <a:spcPts val="0"/>
              </a:spcAft>
              <a:buClr>
                <a:schemeClr val="accent6">
                  <a:lumMod val="75000"/>
                </a:schemeClr>
              </a:buClr>
              <a:defRPr/>
            </a:pPr>
            <a:r>
              <a:rPr lang="en-US" sz="5200">
                <a:latin typeface="Arial" charset="0"/>
                <a:ea typeface="+mj-ea"/>
                <a:cs typeface="Arial" charset="0"/>
              </a:rPr>
              <a:t>Clasificación de Aneurismas por Etiología</a:t>
            </a:r>
          </a:p>
        </p:txBody>
      </p:sp>
      <p:sp>
        <p:nvSpPr>
          <p:cNvPr id="74" name="Rectangle 7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6" name="Rectangle 7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7347" name="Rectangle 3"/>
          <p:cNvSpPr>
            <a:spLocks noGrp="1" noChangeArrowheads="1"/>
          </p:cNvSpPr>
          <p:nvPr>
            <p:ph idx="1"/>
          </p:nvPr>
        </p:nvSpPr>
        <p:spPr>
          <a:xfrm>
            <a:off x="630936" y="3337269"/>
            <a:ext cx="7882128" cy="2905686"/>
          </a:xfrm>
          <a:prstGeom prst="rect">
            <a:avLst/>
          </a:prstGeom>
        </p:spPr>
        <p:txBody>
          <a:bodyPr lIns="90488" tIns="44450" rIns="90488" bIns="44450" rtlCol="0">
            <a:normAutofit/>
          </a:bodyPr>
          <a:lstStyle/>
          <a:p>
            <a:pPr marL="731520" indent="-571500" eaLnBrk="1" fontAlgn="auto" hangingPunct="1">
              <a:buClr>
                <a:schemeClr val="accent6">
                  <a:lumMod val="75000"/>
                </a:schemeClr>
              </a:buClr>
              <a:defRPr/>
            </a:pPr>
            <a:r>
              <a:rPr lang="en-US" sz="1900">
                <a:latin typeface="Arial" charset="0"/>
                <a:ea typeface="+mn-ea"/>
                <a:cs typeface="Arial" charset="0"/>
              </a:rPr>
              <a:t>Aterosclerótico</a:t>
            </a:r>
          </a:p>
          <a:p>
            <a:pPr marL="731520" indent="-571500" eaLnBrk="1" fontAlgn="auto" hangingPunct="1">
              <a:buClr>
                <a:schemeClr val="accent6">
                  <a:lumMod val="75000"/>
                </a:schemeClr>
              </a:buClr>
              <a:defRPr/>
            </a:pPr>
            <a:r>
              <a:rPr lang="en-US" sz="1900">
                <a:latin typeface="Arial" charset="0"/>
                <a:ea typeface="+mn-ea"/>
                <a:cs typeface="Arial" charset="0"/>
              </a:rPr>
              <a:t>Sifilítico</a:t>
            </a:r>
          </a:p>
          <a:p>
            <a:pPr marL="731520" indent="-571500" eaLnBrk="1" fontAlgn="auto" hangingPunct="1">
              <a:buClr>
                <a:schemeClr val="accent6">
                  <a:lumMod val="75000"/>
                </a:schemeClr>
              </a:buClr>
              <a:defRPr/>
            </a:pPr>
            <a:r>
              <a:rPr lang="en-US" sz="1900">
                <a:latin typeface="Arial" charset="0"/>
                <a:ea typeface="+mn-ea"/>
                <a:cs typeface="Arial" charset="0"/>
              </a:rPr>
              <a:t>Disecante (disección de la media arterial debilitada, hematoma, mal llamado aneurisma)</a:t>
            </a:r>
          </a:p>
          <a:p>
            <a:pPr marL="731520" indent="-571500" eaLnBrk="1" fontAlgn="auto" hangingPunct="1">
              <a:buClr>
                <a:schemeClr val="accent6">
                  <a:lumMod val="75000"/>
                </a:schemeClr>
              </a:buClr>
              <a:defRPr/>
            </a:pPr>
            <a:r>
              <a:rPr lang="en-US" sz="1900">
                <a:latin typeface="Arial" charset="0"/>
                <a:ea typeface="+mn-ea"/>
                <a:cs typeface="Arial" charset="0"/>
              </a:rPr>
              <a:t>Séptico (mal llamado Micótico, y mal llamado aeurisma)</a:t>
            </a:r>
          </a:p>
          <a:p>
            <a:pPr marL="731520" indent="-571500" eaLnBrk="1" fontAlgn="auto" hangingPunct="1">
              <a:buClr>
                <a:schemeClr val="accent6">
                  <a:lumMod val="75000"/>
                </a:schemeClr>
              </a:buClr>
              <a:defRPr/>
            </a:pPr>
            <a:r>
              <a:rPr lang="en-US" sz="1900">
                <a:latin typeface="Arial" charset="0"/>
                <a:ea typeface="+mn-ea"/>
                <a:cs typeface="Arial" charset="0"/>
              </a:rPr>
              <a:t>Congénito</a:t>
            </a:r>
          </a:p>
        </p:txBody>
      </p:sp>
      <p:sp>
        <p:nvSpPr>
          <p:cNvPr id="2" name="Marcador de pie de página 1">
            <a:extLst>
              <a:ext uri="{FF2B5EF4-FFF2-40B4-BE49-F238E27FC236}">
                <a16:creationId xmlns:a16="http://schemas.microsoft.com/office/drawing/2014/main" id="{81050D57-A9A2-CE4E-B53F-E773402383EA}"/>
              </a:ext>
            </a:extLst>
          </p:cNvPr>
          <p:cNvSpPr>
            <a:spLocks noGrp="1"/>
          </p:cNvSpPr>
          <p:nvPr>
            <p:ph type="ftr" sz="quarter" idx="11"/>
          </p:nvPr>
        </p:nvSpPr>
        <p:spPr>
          <a:xfrm>
            <a:off x="3028950" y="6356350"/>
            <a:ext cx="3086100" cy="365125"/>
          </a:xfrm>
        </p:spPr>
        <p:txBody>
          <a:bodyPr>
            <a:normAutofit/>
          </a:bodyPr>
          <a:lstStyle/>
          <a:p>
            <a:pPr>
              <a:spcAft>
                <a:spcPts val="600"/>
              </a:spcAft>
            </a:pPr>
            <a:r>
              <a:rPr lang="es-ES">
                <a:solidFill>
                  <a:schemeClr val="tx1">
                    <a:lumMod val="50000"/>
                    <a:lumOff val="50000"/>
                  </a:schemeClr>
                </a:solidFill>
              </a:rPr>
              <a:t>YCS 2020</a:t>
            </a:r>
          </a:p>
        </p:txBody>
      </p:sp>
      <p:sp>
        <p:nvSpPr>
          <p:cNvPr id="3" name="Marcador de número de diapositiva 2">
            <a:extLst>
              <a:ext uri="{FF2B5EF4-FFF2-40B4-BE49-F238E27FC236}">
                <a16:creationId xmlns:a16="http://schemas.microsoft.com/office/drawing/2014/main" id="{8BBE37F5-3C98-6D45-999B-7BC324537644}"/>
              </a:ext>
            </a:extLst>
          </p:cNvPr>
          <p:cNvSpPr>
            <a:spLocks noGrp="1"/>
          </p:cNvSpPr>
          <p:nvPr>
            <p:ph type="sldNum" sz="quarter" idx="12"/>
          </p:nvPr>
        </p:nvSpPr>
        <p:spPr>
          <a:xfrm>
            <a:off x="6654940" y="6356350"/>
            <a:ext cx="1858124" cy="365125"/>
          </a:xfrm>
        </p:spPr>
        <p:txBody>
          <a:bodyPr>
            <a:normAutofit/>
          </a:bodyPr>
          <a:lstStyle/>
          <a:p>
            <a:pPr>
              <a:spcAft>
                <a:spcPts val="600"/>
              </a:spcAft>
            </a:pPr>
            <a:fld id="{7CD7A0A7-044C-F748-8731-AEED0E949FA7}" type="slidenum">
              <a:rPr lang="es-ES">
                <a:solidFill>
                  <a:schemeClr val="tx1">
                    <a:lumMod val="50000"/>
                    <a:lumOff val="50000"/>
                  </a:schemeClr>
                </a:solidFill>
              </a:rPr>
              <a:pPr>
                <a:spcAft>
                  <a:spcPts val="600"/>
                </a:spcAft>
              </a:pPr>
              <a:t>65</a:t>
            </a:fld>
            <a:endParaRPr lang="es-ES">
              <a:solidFill>
                <a:schemeClr val="tx1">
                  <a:lumMod val="50000"/>
                  <a:lumOff val="50000"/>
                </a:schemeClr>
              </a:solidFill>
            </a:endParaRPr>
          </a:p>
        </p:txBody>
      </p:sp>
    </p:spTree>
    <p:extLst>
      <p:ext uri="{BB962C8B-B14F-4D97-AF65-F5344CB8AC3E}">
        <p14:creationId xmlns:p14="http://schemas.microsoft.com/office/powerpoint/2010/main" val="256030395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0" name="Rectangle 2"/>
          <p:cNvSpPr>
            <a:spLocks noGrp="1" noChangeArrowheads="1"/>
          </p:cNvSpPr>
          <p:nvPr>
            <p:ph type="title"/>
          </p:nvPr>
        </p:nvSpPr>
        <p:spPr>
          <a:xfrm>
            <a:off x="459486" y="1078992"/>
            <a:ext cx="4704588" cy="1536192"/>
          </a:xfrm>
        </p:spPr>
        <p:txBody>
          <a:bodyPr lIns="90488" tIns="44450" rIns="90488" bIns="44450" anchor="b">
            <a:normAutofit/>
          </a:bodyPr>
          <a:lstStyle/>
          <a:p>
            <a:pPr eaLnBrk="1" fontAlgn="auto" hangingPunct="1">
              <a:lnSpc>
                <a:spcPct val="90000"/>
              </a:lnSpc>
              <a:spcAft>
                <a:spcPts val="0"/>
              </a:spcAft>
              <a:buClr>
                <a:schemeClr val="accent6">
                  <a:lumMod val="75000"/>
                </a:schemeClr>
              </a:buClr>
              <a:defRPr/>
            </a:pPr>
            <a:r>
              <a:rPr lang="en-US" sz="3500">
                <a:latin typeface="Arial" charset="0"/>
                <a:ea typeface="+mj-ea"/>
                <a:cs typeface="Arial" charset="0"/>
              </a:rPr>
              <a:t>Aneurisma Congénito</a:t>
            </a:r>
            <a:br>
              <a:rPr lang="en-US" sz="3500">
                <a:latin typeface="Arial" charset="0"/>
                <a:ea typeface="+mj-ea"/>
                <a:cs typeface="Arial" charset="0"/>
              </a:rPr>
            </a:br>
            <a:r>
              <a:rPr lang="en-US" sz="3500">
                <a:latin typeface="Arial" charset="0"/>
                <a:ea typeface="+mj-ea"/>
                <a:cs typeface="Arial" charset="0"/>
              </a:rPr>
              <a:t> </a:t>
            </a:r>
            <a:r>
              <a:rPr lang="ja-JP" altLang="en-US" sz="3500">
                <a:latin typeface="Arial" charset="0"/>
                <a:ea typeface="+mj-ea"/>
                <a:cs typeface="Arial" charset="0"/>
              </a:rPr>
              <a:t>“</a:t>
            </a:r>
            <a:r>
              <a:rPr lang="en-US" sz="3500">
                <a:latin typeface="Arial" charset="0"/>
                <a:ea typeface="+mj-ea"/>
                <a:cs typeface="Arial" charset="0"/>
              </a:rPr>
              <a:t>Berry Aneurysm</a:t>
            </a:r>
            <a:r>
              <a:rPr lang="ja-JP" altLang="en-US" sz="3500">
                <a:latin typeface="Arial" charset="0"/>
                <a:ea typeface="+mj-ea"/>
                <a:cs typeface="Arial" charset="0"/>
              </a:rPr>
              <a:t>”</a:t>
            </a:r>
            <a:endParaRPr lang="en-US" sz="3500">
              <a:latin typeface="Arial" charset="0"/>
              <a:ea typeface="+mj-ea"/>
              <a:cs typeface="Arial" charset="0"/>
            </a:endParaRPr>
          </a:p>
        </p:txBody>
      </p:sp>
      <p:sp>
        <p:nvSpPr>
          <p:cNvPr id="137" name="Rectangle 136">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0758"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9" name="Rectangle 138">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87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5763006" y="353517"/>
            <a:ext cx="3172329" cy="2790227"/>
          </a:xfrm>
          <a:prstGeom prst="rect">
            <a:avLst/>
          </a:prstGeom>
          <a:noFill/>
        </p:spPr>
      </p:pic>
      <p:sp>
        <p:nvSpPr>
          <p:cNvPr id="126978" name="Rectangle 3"/>
          <p:cNvSpPr>
            <a:spLocks noGrp="1" noChangeArrowheads="1"/>
          </p:cNvSpPr>
          <p:nvPr>
            <p:ph idx="1"/>
          </p:nvPr>
        </p:nvSpPr>
        <p:spPr>
          <a:xfrm>
            <a:off x="459486" y="3355848"/>
            <a:ext cx="4704588" cy="2825496"/>
          </a:xfrm>
          <a:prstGeom prst="rect">
            <a:avLst/>
          </a:prstGeom>
        </p:spPr>
        <p:txBody>
          <a:bodyPr lIns="90488" tIns="44450" rIns="90488" bIns="44450">
            <a:normAutofit/>
          </a:bodyPr>
          <a:lstStyle/>
          <a:p>
            <a:pPr eaLnBrk="1" hangingPunct="1"/>
            <a:r>
              <a:rPr lang="en-US" sz="1900">
                <a:latin typeface="Arial" charset="0"/>
                <a:cs typeface="Arial" charset="0"/>
              </a:rPr>
              <a:t>Arterias cerebrales</a:t>
            </a:r>
          </a:p>
          <a:p>
            <a:pPr eaLnBrk="1" hangingPunct="1"/>
            <a:r>
              <a:rPr lang="en-US" sz="1900">
                <a:latin typeface="Arial" charset="0"/>
                <a:cs typeface="Arial" charset="0"/>
              </a:rPr>
              <a:t>Defecto congénito en la pared arterial</a:t>
            </a:r>
          </a:p>
          <a:p>
            <a:pPr eaLnBrk="1" hangingPunct="1"/>
            <a:r>
              <a:rPr lang="en-US" sz="1900">
                <a:latin typeface="Arial" charset="0"/>
                <a:cs typeface="Arial" charset="0"/>
              </a:rPr>
              <a:t>Es una causa de hemorragia subaracnoidea o intracerebral.</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63006" y="3414910"/>
            <a:ext cx="3172329" cy="269248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Marcador de pie de página 1">
            <a:extLst>
              <a:ext uri="{FF2B5EF4-FFF2-40B4-BE49-F238E27FC236}">
                <a16:creationId xmlns:a16="http://schemas.microsoft.com/office/drawing/2014/main" id="{16E77938-3918-164F-8EED-2C1094F73A83}"/>
              </a:ext>
            </a:extLst>
          </p:cNvPr>
          <p:cNvSpPr>
            <a:spLocks noGrp="1"/>
          </p:cNvSpPr>
          <p:nvPr>
            <p:ph type="ftr" sz="quarter" idx="11"/>
          </p:nvPr>
        </p:nvSpPr>
        <p:spPr>
          <a:xfrm>
            <a:off x="1803653" y="6356350"/>
            <a:ext cx="3360421" cy="365125"/>
          </a:xfrm>
        </p:spPr>
        <p:txBody>
          <a:bodyPr>
            <a:normAutofit/>
          </a:bodyPr>
          <a:lstStyle/>
          <a:p>
            <a:pPr algn="r">
              <a:spcAft>
                <a:spcPts val="600"/>
              </a:spcAft>
            </a:pPr>
            <a:r>
              <a:rPr lang="es-ES">
                <a:solidFill>
                  <a:schemeClr val="tx1">
                    <a:lumMod val="50000"/>
                    <a:lumOff val="50000"/>
                  </a:schemeClr>
                </a:solidFill>
              </a:rPr>
              <a:t>YCS 2020</a:t>
            </a:r>
          </a:p>
        </p:txBody>
      </p:sp>
      <p:sp>
        <p:nvSpPr>
          <p:cNvPr id="3" name="Marcador de número de diapositiva 2">
            <a:extLst>
              <a:ext uri="{FF2B5EF4-FFF2-40B4-BE49-F238E27FC236}">
                <a16:creationId xmlns:a16="http://schemas.microsoft.com/office/drawing/2014/main" id="{7680900D-25E3-3442-B06F-4618682ABDC0}"/>
              </a:ext>
            </a:extLst>
          </p:cNvPr>
          <p:cNvSpPr>
            <a:spLocks noGrp="1"/>
          </p:cNvSpPr>
          <p:nvPr>
            <p:ph type="sldNum" sz="quarter" idx="12"/>
          </p:nvPr>
        </p:nvSpPr>
        <p:spPr>
          <a:xfrm>
            <a:off x="6608826" y="6356350"/>
            <a:ext cx="2057400" cy="365125"/>
          </a:xfrm>
        </p:spPr>
        <p:txBody>
          <a:bodyPr>
            <a:normAutofit/>
          </a:bodyPr>
          <a:lstStyle/>
          <a:p>
            <a:pPr>
              <a:spcAft>
                <a:spcPts val="600"/>
              </a:spcAft>
            </a:pPr>
            <a:fld id="{7CD7A0A7-044C-F748-8731-AEED0E949FA7}" type="slidenum">
              <a:rPr lang="es-ES">
                <a:solidFill>
                  <a:schemeClr val="tx1">
                    <a:lumMod val="50000"/>
                    <a:lumOff val="50000"/>
                  </a:schemeClr>
                </a:solidFill>
              </a:rPr>
              <a:pPr>
                <a:spcAft>
                  <a:spcPts val="600"/>
                </a:spcAft>
              </a:pPr>
              <a:t>66</a:t>
            </a:fld>
            <a:endParaRPr lang="es-ES">
              <a:solidFill>
                <a:schemeClr val="tx1">
                  <a:lumMod val="50000"/>
                  <a:lumOff val="50000"/>
                </a:schemeClr>
              </a:solidFill>
            </a:endParaRPr>
          </a:p>
        </p:txBody>
      </p:sp>
    </p:spTree>
    <p:extLst>
      <p:ext uri="{BB962C8B-B14F-4D97-AF65-F5344CB8AC3E}">
        <p14:creationId xmlns:p14="http://schemas.microsoft.com/office/powerpoint/2010/main" val="404436236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Hematoma </a:t>
            </a:r>
            <a:r>
              <a:rPr lang="es-ES" dirty="0" err="1"/>
              <a:t>disecante</a:t>
            </a:r>
            <a:br>
              <a:rPr lang="es-ES" dirty="0"/>
            </a:br>
            <a:r>
              <a:rPr lang="es-ES" sz="2400" dirty="0"/>
              <a:t>(</a:t>
            </a:r>
            <a:r>
              <a:rPr lang="es-ES" sz="2700" dirty="0"/>
              <a:t>mal llamado aneurisma)</a:t>
            </a:r>
          </a:p>
        </p:txBody>
      </p:sp>
      <p:sp>
        <p:nvSpPr>
          <p:cNvPr id="131074" name="Rectangle 3"/>
          <p:cNvSpPr>
            <a:spLocks noGrp="1" noChangeArrowheads="1"/>
          </p:cNvSpPr>
          <p:nvPr>
            <p:ph idx="1"/>
          </p:nvPr>
        </p:nvSpPr>
        <p:spPr>
          <a:xfrm>
            <a:off x="245533" y="1826861"/>
            <a:ext cx="3980478" cy="3475037"/>
          </a:xfrm>
          <a:prstGeom prst="rect">
            <a:avLst/>
          </a:prstGeom>
        </p:spPr>
        <p:txBody>
          <a:bodyPr lIns="90488" tIns="44450" rIns="90488" bIns="44450">
            <a:normAutofit fontScale="85000" lnSpcReduction="20000"/>
          </a:bodyPr>
          <a:lstStyle/>
          <a:p>
            <a:pPr marL="0" indent="0" eaLnBrk="1" hangingPunct="1">
              <a:buNone/>
            </a:pPr>
            <a:r>
              <a:rPr lang="es-ES_tradnl" sz="2400" dirty="0">
                <a:latin typeface="Arial" charset="0"/>
                <a:cs typeface="Arial" charset="0"/>
              </a:rPr>
              <a:t>Una forma de hematoma dentro de la pared vascular que por presión y flujo la diseca o separa en dos. </a:t>
            </a:r>
          </a:p>
          <a:p>
            <a:pPr marL="0" indent="0" eaLnBrk="1" hangingPunct="1">
              <a:buNone/>
            </a:pPr>
            <a:r>
              <a:rPr lang="es-ES_tradnl" sz="2400" dirty="0">
                <a:latin typeface="Arial" charset="0"/>
                <a:cs typeface="Arial" charset="0"/>
              </a:rPr>
              <a:t>Antecedentes de  hipertensión</a:t>
            </a:r>
          </a:p>
          <a:p>
            <a:pPr marL="0" indent="0" eaLnBrk="1" hangingPunct="1">
              <a:buNone/>
            </a:pPr>
            <a:r>
              <a:rPr lang="es-ES_tradnl" sz="2400" dirty="0">
                <a:latin typeface="Arial" charset="0"/>
                <a:cs typeface="Arial" charset="0"/>
              </a:rPr>
              <a:t>“Necrosis quística de la media” por acumulación de </a:t>
            </a:r>
            <a:r>
              <a:rPr lang="es-ES_tradnl" sz="2400" dirty="0" err="1">
                <a:latin typeface="Arial" charset="0"/>
                <a:cs typeface="Arial" charset="0"/>
              </a:rPr>
              <a:t>mucopolisacáridos</a:t>
            </a:r>
            <a:r>
              <a:rPr lang="es-ES_tradnl" sz="2400" dirty="0">
                <a:latin typeface="Arial" charset="0"/>
                <a:cs typeface="Arial" charset="0"/>
              </a:rPr>
              <a:t> en la matriz </a:t>
            </a:r>
            <a:r>
              <a:rPr lang="es-ES_tradnl" sz="2400" dirty="0" err="1">
                <a:latin typeface="Arial" charset="0"/>
                <a:cs typeface="Arial" charset="0"/>
              </a:rPr>
              <a:t>extracellular</a:t>
            </a:r>
            <a:r>
              <a:rPr lang="es-ES_tradnl" sz="2400" dirty="0">
                <a:latin typeface="Arial" charset="0"/>
                <a:cs typeface="Arial" charset="0"/>
              </a:rPr>
              <a:t> o colágeno mal sintetizado.</a:t>
            </a:r>
          </a:p>
          <a:p>
            <a:pPr marL="0" indent="0" eaLnBrk="1" hangingPunct="1">
              <a:buNone/>
            </a:pPr>
            <a:r>
              <a:rPr lang="es-ES_tradnl" sz="2400" dirty="0">
                <a:latin typeface="Arial" charset="0"/>
                <a:cs typeface="Arial" charset="0"/>
              </a:rPr>
              <a:t>Puede iniciarse en la aorta ascendente</a:t>
            </a:r>
          </a:p>
          <a:p>
            <a:pPr eaLnBrk="1" hangingPunct="1">
              <a:buFont typeface="Monotype Sorts" charset="0"/>
              <a:buNone/>
            </a:pPr>
            <a:endParaRPr lang="en-US" sz="3600" dirty="0">
              <a:latin typeface="Book Antiqua" charset="0"/>
            </a:endParaRPr>
          </a:p>
        </p:txBody>
      </p:sp>
      <p:pic>
        <p:nvPicPr>
          <p:cNvPr id="3" name="Imagen 2"/>
          <p:cNvPicPr>
            <a:picLocks noChangeAspect="1"/>
          </p:cNvPicPr>
          <p:nvPr/>
        </p:nvPicPr>
        <p:blipFill>
          <a:blip r:embed="rId3"/>
          <a:stretch>
            <a:fillRect/>
          </a:stretch>
        </p:blipFill>
        <p:spPr>
          <a:xfrm>
            <a:off x="4642554" y="3429760"/>
            <a:ext cx="4329289" cy="3249028"/>
          </a:xfrm>
          <a:prstGeom prst="rect">
            <a:avLst/>
          </a:prstGeom>
        </p:spPr>
      </p:pic>
      <p:cxnSp>
        <p:nvCxnSpPr>
          <p:cNvPr id="5" name="Conector recto de flecha 4">
            <a:extLst>
              <a:ext uri="{FF2B5EF4-FFF2-40B4-BE49-F238E27FC236}">
                <a16:creationId xmlns:a16="http://schemas.microsoft.com/office/drawing/2014/main" id="{C455430F-68AB-BE43-81A9-62638B19F284}"/>
              </a:ext>
            </a:extLst>
          </p:cNvPr>
          <p:cNvCxnSpPr/>
          <p:nvPr/>
        </p:nvCxnSpPr>
        <p:spPr>
          <a:xfrm>
            <a:off x="7587049" y="4300151"/>
            <a:ext cx="0" cy="580768"/>
          </a:xfrm>
          <a:prstGeom prst="straightConnector1">
            <a:avLst/>
          </a:prstGeom>
          <a:ln w="3492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Marcador de pie de página 3">
            <a:extLst>
              <a:ext uri="{FF2B5EF4-FFF2-40B4-BE49-F238E27FC236}">
                <a16:creationId xmlns:a16="http://schemas.microsoft.com/office/drawing/2014/main" id="{096B0804-C21F-4F46-A9B9-6D8D23C92DC6}"/>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85172C24-FF81-814E-984D-1F6D8700DD53}"/>
              </a:ext>
            </a:extLst>
          </p:cNvPr>
          <p:cNvSpPr>
            <a:spLocks noGrp="1"/>
          </p:cNvSpPr>
          <p:nvPr>
            <p:ph type="sldNum" sz="quarter" idx="12"/>
          </p:nvPr>
        </p:nvSpPr>
        <p:spPr/>
        <p:txBody>
          <a:bodyPr/>
          <a:lstStyle/>
          <a:p>
            <a:fld id="{7CD7A0A7-044C-F748-8731-AEED0E949FA7}" type="slidenum">
              <a:rPr lang="es-ES" smtClean="0"/>
              <a:pPr/>
              <a:t>67</a:t>
            </a:fld>
            <a:endParaRPr lang="es-ES"/>
          </a:p>
        </p:txBody>
      </p:sp>
    </p:spTree>
    <p:extLst>
      <p:ext uri="{BB962C8B-B14F-4D97-AF65-F5344CB8AC3E}">
        <p14:creationId xmlns:p14="http://schemas.microsoft.com/office/powerpoint/2010/main" val="319758622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a:extLst>
              <a:ext uri="{FF2B5EF4-FFF2-40B4-BE49-F238E27FC236}">
                <a16:creationId xmlns:a16="http://schemas.microsoft.com/office/drawing/2014/main" id="{D225A4A6-0B95-3A4F-BF64-7051579F8B4E}"/>
              </a:ext>
            </a:extLst>
          </p:cNvPr>
          <p:cNvPicPr>
            <a:picLocks noChangeAspect="1"/>
          </p:cNvPicPr>
          <p:nvPr/>
        </p:nvPicPr>
        <p:blipFill rotWithShape="1">
          <a:blip r:embed="rId3"/>
          <a:srcRect t="2419" r="-2" b="3139"/>
          <a:stretch/>
        </p:blipFill>
        <p:spPr>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Marcador de pie de página 4">
            <a:extLst>
              <a:ext uri="{FF2B5EF4-FFF2-40B4-BE49-F238E27FC236}">
                <a16:creationId xmlns:a16="http://schemas.microsoft.com/office/drawing/2014/main" id="{98FBC789-C654-274C-8910-C2F461C7FD94}"/>
              </a:ext>
            </a:extLst>
          </p:cNvPr>
          <p:cNvSpPr>
            <a:spLocks noGrp="1"/>
          </p:cNvSpPr>
          <p:nvPr>
            <p:ph type="ftr" sz="quarter" idx="11"/>
          </p:nvPr>
        </p:nvSpPr>
        <p:spPr/>
        <p:txBody>
          <a:bodyPr/>
          <a:lstStyle/>
          <a:p>
            <a:r>
              <a:rPr lang="es-ES"/>
              <a:t>YCS 2020</a:t>
            </a:r>
          </a:p>
        </p:txBody>
      </p:sp>
      <p:sp>
        <p:nvSpPr>
          <p:cNvPr id="6" name="Marcador de número de diapositiva 5">
            <a:extLst>
              <a:ext uri="{FF2B5EF4-FFF2-40B4-BE49-F238E27FC236}">
                <a16:creationId xmlns:a16="http://schemas.microsoft.com/office/drawing/2014/main" id="{E4809695-8EC7-454F-BAB5-C21F29C077A1}"/>
              </a:ext>
            </a:extLst>
          </p:cNvPr>
          <p:cNvSpPr>
            <a:spLocks noGrp="1"/>
          </p:cNvSpPr>
          <p:nvPr>
            <p:ph type="sldNum" sz="quarter" idx="12"/>
          </p:nvPr>
        </p:nvSpPr>
        <p:spPr/>
        <p:txBody>
          <a:bodyPr/>
          <a:lstStyle/>
          <a:p>
            <a:fld id="{7CD7A0A7-044C-F748-8731-AEED0E949FA7}" type="slidenum">
              <a:rPr lang="es-ES" smtClean="0"/>
              <a:pPr/>
              <a:t>68</a:t>
            </a:fld>
            <a:endParaRPr lang="es-ES"/>
          </a:p>
        </p:txBody>
      </p:sp>
    </p:spTree>
    <p:extLst>
      <p:ext uri="{BB962C8B-B14F-4D97-AF65-F5344CB8AC3E}">
        <p14:creationId xmlns:p14="http://schemas.microsoft.com/office/powerpoint/2010/main" val="33068966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descr="dissecting_aortic_aneurysm_1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446264"/>
            <a:ext cx="6165850" cy="61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lecha a la derecha con muesca 2"/>
          <p:cNvSpPr/>
          <p:nvPr/>
        </p:nvSpPr>
        <p:spPr>
          <a:xfrm>
            <a:off x="2427111" y="3358444"/>
            <a:ext cx="592667" cy="1834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5" name="Conector recto de flecha 4"/>
          <p:cNvCxnSpPr/>
          <p:nvPr/>
        </p:nvCxnSpPr>
        <p:spPr>
          <a:xfrm flipH="1">
            <a:off x="5475111" y="691444"/>
            <a:ext cx="1665111" cy="6208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CuadroTexto 5"/>
          <p:cNvSpPr txBox="1"/>
          <p:nvPr/>
        </p:nvSpPr>
        <p:spPr>
          <a:xfrm>
            <a:off x="7351888" y="197556"/>
            <a:ext cx="1382889" cy="1077218"/>
          </a:xfrm>
          <a:prstGeom prst="rect">
            <a:avLst/>
          </a:prstGeom>
          <a:noFill/>
        </p:spPr>
        <p:txBody>
          <a:bodyPr wrap="square" rtlCol="0">
            <a:spAutoFit/>
          </a:bodyPr>
          <a:lstStyle/>
          <a:p>
            <a:r>
              <a:rPr lang="es-ES" sz="1600" dirty="0"/>
              <a:t>División de la capa media en 2 capas por la sangre</a:t>
            </a:r>
          </a:p>
        </p:txBody>
      </p:sp>
      <p:sp>
        <p:nvSpPr>
          <p:cNvPr id="7" name="CuadroTexto 6"/>
          <p:cNvSpPr txBox="1"/>
          <p:nvPr/>
        </p:nvSpPr>
        <p:spPr>
          <a:xfrm>
            <a:off x="70555" y="3372555"/>
            <a:ext cx="1961445" cy="2062103"/>
          </a:xfrm>
          <a:prstGeom prst="rect">
            <a:avLst/>
          </a:prstGeom>
          <a:noFill/>
        </p:spPr>
        <p:txBody>
          <a:bodyPr wrap="square" rtlCol="0">
            <a:spAutoFit/>
          </a:bodyPr>
          <a:lstStyle/>
          <a:p>
            <a:r>
              <a:rPr lang="es-ES" sz="1600" dirty="0"/>
              <a:t>Lumen real colapsado por la sangre que circula en el espesor de la media. </a:t>
            </a:r>
          </a:p>
          <a:p>
            <a:r>
              <a:rPr lang="es-ES" sz="1600" dirty="0"/>
              <a:t>NO HAY SANGRE EN EL LUMEN = HIPOXIA TISULAR GENERAL.</a:t>
            </a:r>
          </a:p>
        </p:txBody>
      </p:sp>
      <p:sp>
        <p:nvSpPr>
          <p:cNvPr id="2" name="Marcador de pie de página 1">
            <a:extLst>
              <a:ext uri="{FF2B5EF4-FFF2-40B4-BE49-F238E27FC236}">
                <a16:creationId xmlns:a16="http://schemas.microsoft.com/office/drawing/2014/main" id="{4525D8E0-4725-5A4E-AF62-6B573AFE9104}"/>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32AFDD43-3532-4544-AE8C-71ED1D98C244}"/>
              </a:ext>
            </a:extLst>
          </p:cNvPr>
          <p:cNvSpPr>
            <a:spLocks noGrp="1"/>
          </p:cNvSpPr>
          <p:nvPr>
            <p:ph type="sldNum" sz="quarter" idx="12"/>
          </p:nvPr>
        </p:nvSpPr>
        <p:spPr/>
        <p:txBody>
          <a:bodyPr/>
          <a:lstStyle/>
          <a:p>
            <a:fld id="{7CD7A0A7-044C-F748-8731-AEED0E949FA7}" type="slidenum">
              <a:rPr lang="es-ES" smtClean="0"/>
              <a:pPr/>
              <a:t>69</a:t>
            </a:fld>
            <a:endParaRPr lang="es-ES"/>
          </a:p>
        </p:txBody>
      </p:sp>
    </p:spTree>
    <p:extLst>
      <p:ext uri="{BB962C8B-B14F-4D97-AF65-F5344CB8AC3E}">
        <p14:creationId xmlns:p14="http://schemas.microsoft.com/office/powerpoint/2010/main" val="11769732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0821" r="1848" b="2"/>
          <a:stretch/>
        </p:blipFill>
        <p:spPr>
          <a:xfrm>
            <a:off x="20" y="10"/>
            <a:ext cx="9143980" cy="6857990"/>
          </a:xfrm>
          <a:prstGeom prst="rect">
            <a:avLst/>
          </a:prstGeom>
        </p:spPr>
      </p:pic>
      <p:sp>
        <p:nvSpPr>
          <p:cNvPr id="18"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100">
                <a:solidFill>
                  <a:schemeClr val="tx1">
                    <a:lumMod val="85000"/>
                    <a:lumOff val="15000"/>
                  </a:schemeClr>
                </a:solidFill>
                <a:latin typeface="+mj-lt"/>
                <a:ea typeface="+mj-ea"/>
                <a:cs typeface="+mj-cs"/>
              </a:rPr>
              <a:t>EDEMA PULMONAR</a:t>
            </a:r>
          </a:p>
        </p:txBody>
      </p:sp>
      <p:cxnSp>
        <p:nvCxnSpPr>
          <p:cNvPr id="19"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Marcador de pie de página 3">
            <a:extLst>
              <a:ext uri="{FF2B5EF4-FFF2-40B4-BE49-F238E27FC236}">
                <a16:creationId xmlns:a16="http://schemas.microsoft.com/office/drawing/2014/main" id="{3784A2CA-F51D-2C49-8807-099110A81B14}"/>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YCS 2020</a:t>
            </a:r>
          </a:p>
        </p:txBody>
      </p:sp>
      <p:sp>
        <p:nvSpPr>
          <p:cNvPr id="5" name="Marcador de número de diapositiva 4">
            <a:extLst>
              <a:ext uri="{FF2B5EF4-FFF2-40B4-BE49-F238E27FC236}">
                <a16:creationId xmlns:a16="http://schemas.microsoft.com/office/drawing/2014/main" id="{1D4DF71A-0A4C-7C4C-9C86-B09433A8EA4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7CD7A0A7-044C-F748-8731-AEED0E949FA7}"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3616197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descr="CV029"/>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206"/>
                    </a14:imgEffect>
                    <a14:imgEffect>
                      <a14:saturation sat="109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395288" y="703263"/>
            <a:ext cx="8353425" cy="545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uadroTexto 1"/>
          <p:cNvSpPr txBox="1"/>
          <p:nvPr/>
        </p:nvSpPr>
        <p:spPr>
          <a:xfrm>
            <a:off x="5573888" y="4487333"/>
            <a:ext cx="1402948" cy="369332"/>
          </a:xfrm>
          <a:prstGeom prst="rect">
            <a:avLst/>
          </a:prstGeom>
          <a:noFill/>
        </p:spPr>
        <p:txBody>
          <a:bodyPr wrap="none" rtlCol="0">
            <a:spAutoFit/>
          </a:bodyPr>
          <a:lstStyle/>
          <a:p>
            <a:r>
              <a:rPr lang="es-ES" dirty="0"/>
              <a:t>LUMEN REAL</a:t>
            </a:r>
          </a:p>
        </p:txBody>
      </p:sp>
      <p:sp>
        <p:nvSpPr>
          <p:cNvPr id="3" name="CuadroTexto 2"/>
          <p:cNvSpPr txBox="1"/>
          <p:nvPr/>
        </p:nvSpPr>
        <p:spPr>
          <a:xfrm>
            <a:off x="1569565" y="3346776"/>
            <a:ext cx="1343787" cy="369332"/>
          </a:xfrm>
          <a:prstGeom prst="rect">
            <a:avLst/>
          </a:prstGeom>
          <a:noFill/>
        </p:spPr>
        <p:txBody>
          <a:bodyPr wrap="none" rtlCol="0">
            <a:spAutoFit/>
          </a:bodyPr>
          <a:lstStyle/>
          <a:p>
            <a:r>
              <a:rPr lang="es-ES" dirty="0"/>
              <a:t>HEMATOMA</a:t>
            </a:r>
          </a:p>
        </p:txBody>
      </p:sp>
      <p:sp>
        <p:nvSpPr>
          <p:cNvPr id="4" name="CuadroTexto 3"/>
          <p:cNvSpPr txBox="1"/>
          <p:nvPr/>
        </p:nvSpPr>
        <p:spPr>
          <a:xfrm>
            <a:off x="1114778" y="1199444"/>
            <a:ext cx="1335672" cy="369332"/>
          </a:xfrm>
          <a:prstGeom prst="rect">
            <a:avLst/>
          </a:prstGeom>
          <a:noFill/>
        </p:spPr>
        <p:txBody>
          <a:bodyPr wrap="none" rtlCol="0">
            <a:spAutoFit/>
          </a:bodyPr>
          <a:lstStyle/>
          <a:p>
            <a:r>
              <a:rPr lang="es-ES" dirty="0"/>
              <a:t>ADVENTICIA</a:t>
            </a:r>
          </a:p>
        </p:txBody>
      </p:sp>
      <p:sp>
        <p:nvSpPr>
          <p:cNvPr id="5" name="CuadroTexto 4"/>
          <p:cNvSpPr txBox="1"/>
          <p:nvPr/>
        </p:nvSpPr>
        <p:spPr>
          <a:xfrm>
            <a:off x="6392333" y="2398889"/>
            <a:ext cx="828472" cy="369332"/>
          </a:xfrm>
          <a:prstGeom prst="rect">
            <a:avLst/>
          </a:prstGeom>
          <a:noFill/>
        </p:spPr>
        <p:txBody>
          <a:bodyPr wrap="none" rtlCol="0">
            <a:spAutoFit/>
          </a:bodyPr>
          <a:lstStyle/>
          <a:p>
            <a:r>
              <a:rPr lang="es-ES" dirty="0"/>
              <a:t>MEDIA</a:t>
            </a:r>
          </a:p>
        </p:txBody>
      </p:sp>
      <p:sp>
        <p:nvSpPr>
          <p:cNvPr id="6" name="Marcador de pie de página 5">
            <a:extLst>
              <a:ext uri="{FF2B5EF4-FFF2-40B4-BE49-F238E27FC236}">
                <a16:creationId xmlns:a16="http://schemas.microsoft.com/office/drawing/2014/main" id="{F8264EEC-AC94-8846-8128-AF6DBC5AE147}"/>
              </a:ext>
            </a:extLst>
          </p:cNvPr>
          <p:cNvSpPr>
            <a:spLocks noGrp="1"/>
          </p:cNvSpPr>
          <p:nvPr>
            <p:ph type="ftr" sz="quarter" idx="11"/>
          </p:nvPr>
        </p:nvSpPr>
        <p:spPr/>
        <p:txBody>
          <a:bodyPr/>
          <a:lstStyle/>
          <a:p>
            <a:r>
              <a:rPr lang="es-ES"/>
              <a:t>YCS 2020</a:t>
            </a:r>
          </a:p>
        </p:txBody>
      </p:sp>
      <p:sp>
        <p:nvSpPr>
          <p:cNvPr id="7" name="Marcador de número de diapositiva 6">
            <a:extLst>
              <a:ext uri="{FF2B5EF4-FFF2-40B4-BE49-F238E27FC236}">
                <a16:creationId xmlns:a16="http://schemas.microsoft.com/office/drawing/2014/main" id="{10294223-CBBE-E04B-833B-6C375775AFE1}"/>
              </a:ext>
            </a:extLst>
          </p:cNvPr>
          <p:cNvSpPr>
            <a:spLocks noGrp="1"/>
          </p:cNvSpPr>
          <p:nvPr>
            <p:ph type="sldNum" sz="quarter" idx="12"/>
          </p:nvPr>
        </p:nvSpPr>
        <p:spPr/>
        <p:txBody>
          <a:bodyPr/>
          <a:lstStyle/>
          <a:p>
            <a:fld id="{7CD7A0A7-044C-F748-8731-AEED0E949FA7}" type="slidenum">
              <a:rPr lang="es-ES" smtClean="0"/>
              <a:pPr/>
              <a:t>70</a:t>
            </a:fld>
            <a:endParaRPr lang="es-ES"/>
          </a:p>
        </p:txBody>
      </p:sp>
    </p:spTree>
    <p:extLst>
      <p:ext uri="{BB962C8B-B14F-4D97-AF65-F5344CB8AC3E}">
        <p14:creationId xmlns:p14="http://schemas.microsoft.com/office/powerpoint/2010/main" val="391076167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CV03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Effect>
                      <a14:colorTemperature colorTemp="5373"/>
                    </a14:imgEffect>
                    <a14:imgEffect>
                      <a14:saturation sat="119000"/>
                    </a14:imgEffect>
                    <a14:imgEffect>
                      <a14:brightnessContrast bright="-4000" contrast="22000"/>
                    </a14:imgEffect>
                  </a14:imgLayer>
                </a14:imgProps>
              </a:ext>
              <a:ext uri="{28A0092B-C50C-407E-A947-70E740481C1C}">
                <a14:useLocalDpi xmlns:a14="http://schemas.microsoft.com/office/drawing/2010/main" val="0"/>
              </a:ext>
            </a:extLst>
          </a:blip>
          <a:srcRect/>
          <a:stretch>
            <a:fillRect/>
          </a:stretch>
        </p:blipFill>
        <p:spPr bwMode="auto">
          <a:xfrm>
            <a:off x="163212" y="663575"/>
            <a:ext cx="8496300" cy="553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F6E31A64-757D-7248-BC55-459560FD6B71}"/>
              </a:ext>
            </a:extLst>
          </p:cNvPr>
          <p:cNvSpPr txBox="1"/>
          <p:nvPr/>
        </p:nvSpPr>
        <p:spPr>
          <a:xfrm>
            <a:off x="6019717" y="663575"/>
            <a:ext cx="786882" cy="369332"/>
          </a:xfrm>
          <a:prstGeom prst="rect">
            <a:avLst/>
          </a:prstGeom>
          <a:noFill/>
        </p:spPr>
        <p:txBody>
          <a:bodyPr wrap="none" rtlCol="0">
            <a:spAutoFit/>
          </a:bodyPr>
          <a:lstStyle/>
          <a:p>
            <a:r>
              <a:rPr lang="es-CL" dirty="0"/>
              <a:t>Intima</a:t>
            </a:r>
          </a:p>
        </p:txBody>
      </p:sp>
      <p:sp>
        <p:nvSpPr>
          <p:cNvPr id="7" name="CuadroTexto 6">
            <a:extLst>
              <a:ext uri="{FF2B5EF4-FFF2-40B4-BE49-F238E27FC236}">
                <a16:creationId xmlns:a16="http://schemas.microsoft.com/office/drawing/2014/main" id="{5F61A972-C860-D342-8A40-580C4F640C95}"/>
              </a:ext>
            </a:extLst>
          </p:cNvPr>
          <p:cNvSpPr txBox="1"/>
          <p:nvPr/>
        </p:nvSpPr>
        <p:spPr>
          <a:xfrm>
            <a:off x="3045824" y="1694599"/>
            <a:ext cx="835485" cy="369332"/>
          </a:xfrm>
          <a:prstGeom prst="rect">
            <a:avLst/>
          </a:prstGeom>
          <a:noFill/>
        </p:spPr>
        <p:txBody>
          <a:bodyPr wrap="none" rtlCol="0">
            <a:spAutoFit/>
          </a:bodyPr>
          <a:lstStyle/>
          <a:p>
            <a:r>
              <a:rPr lang="es-CL" dirty="0"/>
              <a:t>Media </a:t>
            </a:r>
          </a:p>
        </p:txBody>
      </p:sp>
      <p:sp>
        <p:nvSpPr>
          <p:cNvPr id="8" name="CuadroTexto 7">
            <a:extLst>
              <a:ext uri="{FF2B5EF4-FFF2-40B4-BE49-F238E27FC236}">
                <a16:creationId xmlns:a16="http://schemas.microsoft.com/office/drawing/2014/main" id="{36A1EF57-04ED-A54A-82C1-17027B7E4DB5}"/>
              </a:ext>
            </a:extLst>
          </p:cNvPr>
          <p:cNvSpPr txBox="1"/>
          <p:nvPr/>
        </p:nvSpPr>
        <p:spPr>
          <a:xfrm>
            <a:off x="1121129" y="3768811"/>
            <a:ext cx="835485" cy="369332"/>
          </a:xfrm>
          <a:prstGeom prst="rect">
            <a:avLst/>
          </a:prstGeom>
          <a:noFill/>
        </p:spPr>
        <p:txBody>
          <a:bodyPr wrap="none" rtlCol="0">
            <a:spAutoFit/>
          </a:bodyPr>
          <a:lstStyle/>
          <a:p>
            <a:r>
              <a:rPr lang="es-CL" dirty="0"/>
              <a:t>Media </a:t>
            </a:r>
          </a:p>
        </p:txBody>
      </p:sp>
      <p:sp>
        <p:nvSpPr>
          <p:cNvPr id="9" name="CuadroTexto 8">
            <a:extLst>
              <a:ext uri="{FF2B5EF4-FFF2-40B4-BE49-F238E27FC236}">
                <a16:creationId xmlns:a16="http://schemas.microsoft.com/office/drawing/2014/main" id="{2CBFB051-86EA-FE45-8571-A8E32F08931C}"/>
              </a:ext>
            </a:extLst>
          </p:cNvPr>
          <p:cNvSpPr txBox="1"/>
          <p:nvPr/>
        </p:nvSpPr>
        <p:spPr>
          <a:xfrm>
            <a:off x="484488" y="2821086"/>
            <a:ext cx="1055995" cy="338554"/>
          </a:xfrm>
          <a:prstGeom prst="rect">
            <a:avLst/>
          </a:prstGeom>
          <a:noFill/>
        </p:spPr>
        <p:txBody>
          <a:bodyPr wrap="none" rtlCol="0">
            <a:spAutoFit/>
          </a:bodyPr>
          <a:lstStyle/>
          <a:p>
            <a:r>
              <a:rPr lang="es-CL" sz="1600" dirty="0"/>
              <a:t>Adventicia</a:t>
            </a:r>
          </a:p>
        </p:txBody>
      </p:sp>
      <p:sp>
        <p:nvSpPr>
          <p:cNvPr id="10" name="CuadroTexto 9">
            <a:extLst>
              <a:ext uri="{FF2B5EF4-FFF2-40B4-BE49-F238E27FC236}">
                <a16:creationId xmlns:a16="http://schemas.microsoft.com/office/drawing/2014/main" id="{DC83465E-0876-324E-ACBA-0B1C497213B6}"/>
              </a:ext>
            </a:extLst>
          </p:cNvPr>
          <p:cNvSpPr txBox="1"/>
          <p:nvPr/>
        </p:nvSpPr>
        <p:spPr>
          <a:xfrm>
            <a:off x="4867964" y="715321"/>
            <a:ext cx="835486" cy="646331"/>
          </a:xfrm>
          <a:prstGeom prst="rect">
            <a:avLst/>
          </a:prstGeom>
          <a:noFill/>
        </p:spPr>
        <p:txBody>
          <a:bodyPr wrap="square" rtlCol="0">
            <a:spAutoFit/>
          </a:bodyPr>
          <a:lstStyle/>
          <a:p>
            <a:r>
              <a:rPr lang="es-CL" dirty="0"/>
              <a:t>Lumen real</a:t>
            </a:r>
          </a:p>
        </p:txBody>
      </p:sp>
      <p:sp>
        <p:nvSpPr>
          <p:cNvPr id="11" name="CuadroTexto 10">
            <a:extLst>
              <a:ext uri="{FF2B5EF4-FFF2-40B4-BE49-F238E27FC236}">
                <a16:creationId xmlns:a16="http://schemas.microsoft.com/office/drawing/2014/main" id="{4B33A169-DFA9-B64F-885B-DCA289D837B6}"/>
              </a:ext>
            </a:extLst>
          </p:cNvPr>
          <p:cNvSpPr txBox="1"/>
          <p:nvPr/>
        </p:nvSpPr>
        <p:spPr>
          <a:xfrm>
            <a:off x="2876620" y="3963073"/>
            <a:ext cx="1173892" cy="830997"/>
          </a:xfrm>
          <a:prstGeom prst="rect">
            <a:avLst/>
          </a:prstGeom>
          <a:noFill/>
        </p:spPr>
        <p:txBody>
          <a:bodyPr wrap="square" rtlCol="0">
            <a:spAutoFit/>
          </a:bodyPr>
          <a:lstStyle/>
          <a:p>
            <a:r>
              <a:rPr lang="es-CL" sz="1600" dirty="0"/>
              <a:t>Hematoma en nuevo lumen</a:t>
            </a:r>
          </a:p>
        </p:txBody>
      </p:sp>
      <p:sp>
        <p:nvSpPr>
          <p:cNvPr id="2" name="Marcador de pie de página 1">
            <a:extLst>
              <a:ext uri="{FF2B5EF4-FFF2-40B4-BE49-F238E27FC236}">
                <a16:creationId xmlns:a16="http://schemas.microsoft.com/office/drawing/2014/main" id="{0C634A34-7BAE-2942-865B-DE00C614CB42}"/>
              </a:ext>
            </a:extLst>
          </p:cNvPr>
          <p:cNvSpPr>
            <a:spLocks noGrp="1"/>
          </p:cNvSpPr>
          <p:nvPr>
            <p:ph type="ftr" sz="quarter" idx="11"/>
          </p:nvPr>
        </p:nvSpPr>
        <p:spPr/>
        <p:txBody>
          <a:bodyPr/>
          <a:lstStyle/>
          <a:p>
            <a:r>
              <a:rPr lang="es-ES"/>
              <a:t>YCS 2020</a:t>
            </a:r>
          </a:p>
        </p:txBody>
      </p:sp>
      <p:sp>
        <p:nvSpPr>
          <p:cNvPr id="4" name="Marcador de número de diapositiva 3">
            <a:extLst>
              <a:ext uri="{FF2B5EF4-FFF2-40B4-BE49-F238E27FC236}">
                <a16:creationId xmlns:a16="http://schemas.microsoft.com/office/drawing/2014/main" id="{53BD70EB-7FCC-3F42-961C-9912A895529D}"/>
              </a:ext>
            </a:extLst>
          </p:cNvPr>
          <p:cNvSpPr>
            <a:spLocks noGrp="1"/>
          </p:cNvSpPr>
          <p:nvPr>
            <p:ph type="sldNum" sz="quarter" idx="12"/>
          </p:nvPr>
        </p:nvSpPr>
        <p:spPr/>
        <p:txBody>
          <a:bodyPr/>
          <a:lstStyle/>
          <a:p>
            <a:fld id="{7CD7A0A7-044C-F748-8731-AEED0E949FA7}" type="slidenum">
              <a:rPr lang="es-ES" smtClean="0"/>
              <a:pPr/>
              <a:t>71</a:t>
            </a:fld>
            <a:endParaRPr lang="es-ES"/>
          </a:p>
        </p:txBody>
      </p:sp>
    </p:spTree>
    <p:extLst>
      <p:ext uri="{BB962C8B-B14F-4D97-AF65-F5344CB8AC3E}">
        <p14:creationId xmlns:p14="http://schemas.microsoft.com/office/powerpoint/2010/main" val="76612297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que contiene animal, parado, café, negro&#10;&#10;Descripción generada automáticamente">
            <a:extLst>
              <a:ext uri="{FF2B5EF4-FFF2-40B4-BE49-F238E27FC236}">
                <a16:creationId xmlns:a16="http://schemas.microsoft.com/office/drawing/2014/main" id="{49D04BE3-A098-5945-9517-28269104DA5C}"/>
              </a:ext>
            </a:extLst>
          </p:cNvPr>
          <p:cNvPicPr>
            <a:picLocks noChangeAspect="1"/>
          </p:cNvPicPr>
          <p:nvPr/>
        </p:nvPicPr>
        <p:blipFill rotWithShape="1">
          <a:blip r:embed="rId3"/>
          <a:srcRect t="8840" r="3" b="952"/>
          <a:stretch/>
        </p:blipFill>
        <p:spPr>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3" name="Imagen 2" descr="Imagen que contiene comida, alimentos, pieza, sostener&#10;&#10;Descripción generada automáticamente"/>
          <p:cNvPicPr>
            <a:picLocks noChangeAspect="1"/>
          </p:cNvPicPr>
          <p:nvPr/>
        </p:nvPicPr>
        <p:blipFill rotWithShape="1">
          <a:blip r:embed="rId4"/>
          <a:srcRect l="23514" r="8160" b="1"/>
          <a:stretch/>
        </p:blipFill>
        <p:spPr>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descr="aortic_aneurysm"/>
          <p:cNvPicPr>
            <a:picLocks noChangeAspect="1" noChangeArrowheads="1"/>
          </p:cNvPicPr>
          <p:nvPr/>
        </p:nvPicPr>
        <p:blipFill rotWithShape="1">
          <a:blip r:embed="rId5">
            <a:extLst>
              <a:ext uri="{28A0092B-C50C-407E-A947-70E740481C1C}">
                <a14:useLocalDpi xmlns:a14="http://schemas.microsoft.com/office/drawing/2010/main" val="0"/>
              </a:ext>
            </a:extLst>
          </a:blip>
          <a:srcRect r="111" b="-3"/>
          <a:stretch/>
        </p:blipFill>
        <p:spPr bwMode="auto">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141" name="Freeform: Shape 140">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9723"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3" name="Freeform: Shape 142">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1749"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658" name="Rectangle 2"/>
          <p:cNvSpPr>
            <a:spLocks noGrp="1" noChangeArrowheads="1"/>
          </p:cNvSpPr>
          <p:nvPr>
            <p:ph type="title"/>
          </p:nvPr>
        </p:nvSpPr>
        <p:spPr>
          <a:xfrm>
            <a:off x="336042" y="685800"/>
            <a:ext cx="3691753" cy="1325563"/>
          </a:xfrm>
        </p:spPr>
        <p:txBody>
          <a:bodyPr lIns="90488" tIns="44450" rIns="90488" bIns="44450">
            <a:normAutofit/>
          </a:bodyPr>
          <a:lstStyle/>
          <a:p>
            <a:pPr eaLnBrk="1" fontAlgn="auto" hangingPunct="1">
              <a:spcAft>
                <a:spcPts val="0"/>
              </a:spcAft>
              <a:buClr>
                <a:schemeClr val="accent6">
                  <a:lumMod val="75000"/>
                </a:schemeClr>
              </a:buClr>
              <a:defRPr/>
            </a:pPr>
            <a:r>
              <a:rPr lang="en-US" sz="3000">
                <a:latin typeface="Arial" charset="0"/>
                <a:ea typeface="+mj-ea"/>
                <a:cs typeface="Arial" charset="0"/>
              </a:rPr>
              <a:t>Aneurismas Ateroscleróticos</a:t>
            </a:r>
          </a:p>
        </p:txBody>
      </p:sp>
      <p:sp>
        <p:nvSpPr>
          <p:cNvPr id="145" name="Rectangle 144">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089941"/>
            <a:ext cx="372782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659" name="Rectangle 3"/>
          <p:cNvSpPr>
            <a:spLocks noGrp="1" noChangeArrowheads="1"/>
          </p:cNvSpPr>
          <p:nvPr>
            <p:ph idx="1"/>
          </p:nvPr>
        </p:nvSpPr>
        <p:spPr>
          <a:xfrm>
            <a:off x="336042" y="2514600"/>
            <a:ext cx="3691753" cy="3666744"/>
          </a:xfrm>
          <a:prstGeom prst="rect">
            <a:avLst/>
          </a:prstGeom>
        </p:spPr>
        <p:txBody>
          <a:bodyPr lIns="90488" tIns="44450" rIns="90488" bIns="44450" rtlCol="0">
            <a:normAutofit/>
          </a:bodyPr>
          <a:lstStyle/>
          <a:p>
            <a:pPr marL="617220" indent="-457200">
              <a:buClr>
                <a:schemeClr val="accent6">
                  <a:lumMod val="75000"/>
                </a:schemeClr>
              </a:buClr>
              <a:defRPr/>
            </a:pPr>
            <a:r>
              <a:rPr lang="en-US" sz="1700">
                <a:latin typeface="Arial" charset="0"/>
                <a:cs typeface="Arial" charset="0"/>
              </a:rPr>
              <a:t>Arteria aorta abdominal y arterias ilíacas comunes</a:t>
            </a:r>
          </a:p>
          <a:p>
            <a:pPr marL="617220" indent="-457200">
              <a:buClr>
                <a:schemeClr val="accent6">
                  <a:lumMod val="75000"/>
                </a:schemeClr>
              </a:buClr>
              <a:defRPr/>
            </a:pPr>
            <a:r>
              <a:rPr lang="en-US" sz="1700">
                <a:latin typeface="Arial" charset="0"/>
                <a:cs typeface="Arial" charset="0"/>
              </a:rPr>
              <a:t>Usualmente fusiforme</a:t>
            </a:r>
          </a:p>
          <a:p>
            <a:pPr marL="617220" indent="-457200">
              <a:buClr>
                <a:schemeClr val="accent6">
                  <a:lumMod val="75000"/>
                </a:schemeClr>
              </a:buClr>
              <a:defRPr/>
            </a:pPr>
            <a:r>
              <a:rPr lang="en-US" sz="1700">
                <a:latin typeface="Arial" charset="0"/>
                <a:cs typeface="Arial" charset="0"/>
              </a:rPr>
              <a:t>Puede contener una trombosis mural</a:t>
            </a:r>
          </a:p>
          <a:p>
            <a:pPr marL="617220" indent="-457200">
              <a:buClr>
                <a:schemeClr val="accent6">
                  <a:lumMod val="75000"/>
                </a:schemeClr>
              </a:buClr>
              <a:defRPr/>
            </a:pPr>
            <a:r>
              <a:rPr lang="en-US" sz="1700">
                <a:latin typeface="Arial" charset="0"/>
                <a:cs typeface="Arial" charset="0"/>
              </a:rPr>
              <a:t>Histológicamente: debilitamiento y adelgazamiento de media y adventicia.</a:t>
            </a:r>
          </a:p>
          <a:p>
            <a:pPr marL="617220" indent="-457200">
              <a:buClr>
                <a:schemeClr val="accent6">
                  <a:lumMod val="75000"/>
                </a:schemeClr>
              </a:buClr>
              <a:defRPr/>
            </a:pPr>
            <a:endParaRPr lang="en-US" sz="1700">
              <a:latin typeface="Book Antiqua" charset="0"/>
              <a:ea typeface="+mn-ea"/>
              <a:cs typeface="+mn-cs"/>
            </a:endParaRPr>
          </a:p>
        </p:txBody>
      </p:sp>
      <p:sp>
        <p:nvSpPr>
          <p:cNvPr id="8" name="Marcador de pie de página 7">
            <a:extLst>
              <a:ext uri="{FF2B5EF4-FFF2-40B4-BE49-F238E27FC236}">
                <a16:creationId xmlns:a16="http://schemas.microsoft.com/office/drawing/2014/main" id="{9758871C-7439-8B4C-9DA4-4EA5392413E8}"/>
              </a:ext>
            </a:extLst>
          </p:cNvPr>
          <p:cNvSpPr>
            <a:spLocks noGrp="1"/>
          </p:cNvSpPr>
          <p:nvPr>
            <p:ph type="ftr" sz="quarter" idx="11"/>
          </p:nvPr>
        </p:nvSpPr>
        <p:spPr/>
        <p:txBody>
          <a:bodyPr/>
          <a:lstStyle/>
          <a:p>
            <a:r>
              <a:rPr lang="es-ES"/>
              <a:t>YCS 2020</a:t>
            </a:r>
          </a:p>
        </p:txBody>
      </p:sp>
      <p:sp>
        <p:nvSpPr>
          <p:cNvPr id="9" name="Marcador de número de diapositiva 8">
            <a:extLst>
              <a:ext uri="{FF2B5EF4-FFF2-40B4-BE49-F238E27FC236}">
                <a16:creationId xmlns:a16="http://schemas.microsoft.com/office/drawing/2014/main" id="{4D62DA9A-9218-7D4D-AF6F-EC0AC5EC7065}"/>
              </a:ext>
            </a:extLst>
          </p:cNvPr>
          <p:cNvSpPr>
            <a:spLocks noGrp="1"/>
          </p:cNvSpPr>
          <p:nvPr>
            <p:ph type="sldNum" sz="quarter" idx="12"/>
          </p:nvPr>
        </p:nvSpPr>
        <p:spPr/>
        <p:txBody>
          <a:bodyPr/>
          <a:lstStyle/>
          <a:p>
            <a:fld id="{7CD7A0A7-044C-F748-8731-AEED0E949FA7}" type="slidenum">
              <a:rPr lang="es-ES" smtClean="0"/>
              <a:pPr/>
              <a:t>72</a:t>
            </a:fld>
            <a:endParaRPr lang="es-ES"/>
          </a:p>
        </p:txBody>
      </p:sp>
    </p:spTree>
    <p:extLst>
      <p:ext uri="{BB962C8B-B14F-4D97-AF65-F5344CB8AC3E}">
        <p14:creationId xmlns:p14="http://schemas.microsoft.com/office/powerpoint/2010/main" val="419671989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 name="Freeform: Shape 136">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Freeform: Shape 138">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802" name="Rectangle 2"/>
          <p:cNvSpPr>
            <a:spLocks noGrp="1" noChangeArrowheads="1"/>
          </p:cNvSpPr>
          <p:nvPr>
            <p:ph type="title"/>
          </p:nvPr>
        </p:nvSpPr>
        <p:spPr>
          <a:xfrm>
            <a:off x="466344" y="1161288"/>
            <a:ext cx="2702052" cy="4526280"/>
          </a:xfrm>
        </p:spPr>
        <p:txBody>
          <a:bodyPr>
            <a:normAutofit/>
          </a:bodyPr>
          <a:lstStyle/>
          <a:p>
            <a:pPr eaLnBrk="1" fontAlgn="auto" hangingPunct="1">
              <a:spcAft>
                <a:spcPts val="0"/>
              </a:spcAft>
              <a:buClr>
                <a:schemeClr val="accent6">
                  <a:lumMod val="75000"/>
                </a:schemeClr>
              </a:buClr>
              <a:defRPr/>
            </a:pPr>
            <a:r>
              <a:rPr lang="en-US" sz="3500">
                <a:latin typeface="Arial" charset="0"/>
                <a:ea typeface="+mj-ea"/>
                <a:cs typeface="Arial" charset="0"/>
              </a:rPr>
              <a:t>Aneurismas micóticos</a:t>
            </a:r>
          </a:p>
        </p:txBody>
      </p:sp>
      <p:sp>
        <p:nvSpPr>
          <p:cNvPr id="141" name="Rectangle 14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3842" name="Rectangle 3"/>
          <p:cNvSpPr>
            <a:spLocks noGrp="1" noChangeArrowheads="1"/>
          </p:cNvSpPr>
          <p:nvPr>
            <p:ph idx="1"/>
          </p:nvPr>
        </p:nvSpPr>
        <p:spPr>
          <a:xfrm>
            <a:off x="4075611" y="932688"/>
            <a:ext cx="4437453" cy="4992624"/>
          </a:xfrm>
          <a:prstGeom prst="rect">
            <a:avLst/>
          </a:prstGeom>
        </p:spPr>
        <p:txBody>
          <a:bodyPr anchor="ctr">
            <a:normAutofit/>
          </a:bodyPr>
          <a:lstStyle/>
          <a:p>
            <a:pPr eaLnBrk="1" hangingPunct="1"/>
            <a:r>
              <a:rPr lang="en-US" sz="1700">
                <a:latin typeface="Arial" charset="0"/>
                <a:cs typeface="Arial" charset="0"/>
              </a:rPr>
              <a:t>Resultan de la infección bacteriana y  de la debilidad de la pared vascular.</a:t>
            </a:r>
          </a:p>
          <a:p>
            <a:pPr eaLnBrk="1" hangingPunct="1"/>
            <a:r>
              <a:rPr lang="en-US" sz="1700">
                <a:latin typeface="Arial" charset="0"/>
                <a:cs typeface="Arial" charset="0"/>
              </a:rPr>
              <a:t>Pueden romperse.</a:t>
            </a:r>
          </a:p>
          <a:p>
            <a:pPr eaLnBrk="1" hangingPunct="1"/>
            <a:r>
              <a:rPr lang="en-US" sz="1700" b="1" i="1" u="sng">
                <a:latin typeface="Arial" charset="0"/>
                <a:cs typeface="Arial" charset="0"/>
              </a:rPr>
              <a:t>No son causados por HONGOS</a:t>
            </a:r>
            <a:r>
              <a:rPr lang="en-US" sz="1700">
                <a:latin typeface="Arial" charset="0"/>
                <a:cs typeface="Arial" charset="0"/>
              </a:rPr>
              <a:t>. Su nombre se debe a la similitud con los hongos de los árboles.</a:t>
            </a:r>
          </a:p>
          <a:p>
            <a:pPr eaLnBrk="1" hangingPunct="1"/>
            <a:r>
              <a:rPr lang="en-US" sz="1700">
                <a:latin typeface="Arial" charset="0"/>
                <a:cs typeface="Arial" charset="0"/>
              </a:rPr>
              <a:t>Aorta, vasos cerebrales, arterias esplácnicas.</a:t>
            </a:r>
          </a:p>
        </p:txBody>
      </p:sp>
      <p:sp>
        <p:nvSpPr>
          <p:cNvPr id="2" name="Marcador de pie de página 1">
            <a:extLst>
              <a:ext uri="{FF2B5EF4-FFF2-40B4-BE49-F238E27FC236}">
                <a16:creationId xmlns:a16="http://schemas.microsoft.com/office/drawing/2014/main" id="{B123006B-9281-3C48-ABE0-D9D7FFBC0046}"/>
              </a:ext>
            </a:extLst>
          </p:cNvPr>
          <p:cNvSpPr>
            <a:spLocks noGrp="1"/>
          </p:cNvSpPr>
          <p:nvPr>
            <p:ph type="ftr" sz="quarter" idx="11"/>
          </p:nvPr>
        </p:nvSpPr>
        <p:spPr>
          <a:xfrm>
            <a:off x="4075610" y="6356350"/>
            <a:ext cx="3429000" cy="365125"/>
          </a:xfrm>
        </p:spPr>
        <p:txBody>
          <a:bodyPr>
            <a:normAutofit/>
          </a:bodyPr>
          <a:lstStyle/>
          <a:p>
            <a:pPr algn="l">
              <a:spcAft>
                <a:spcPts val="600"/>
              </a:spcAft>
            </a:pPr>
            <a:r>
              <a:rPr lang="es-ES">
                <a:solidFill>
                  <a:schemeClr val="tx1">
                    <a:lumMod val="50000"/>
                    <a:lumOff val="50000"/>
                  </a:schemeClr>
                </a:solidFill>
              </a:rPr>
              <a:t>YCS 2020</a:t>
            </a:r>
          </a:p>
        </p:txBody>
      </p:sp>
      <p:sp>
        <p:nvSpPr>
          <p:cNvPr id="3" name="Marcador de número de diapositiva 2">
            <a:extLst>
              <a:ext uri="{FF2B5EF4-FFF2-40B4-BE49-F238E27FC236}">
                <a16:creationId xmlns:a16="http://schemas.microsoft.com/office/drawing/2014/main" id="{8BB7AC06-2798-8548-B880-0DDE19CB07C0}"/>
              </a:ext>
            </a:extLst>
          </p:cNvPr>
          <p:cNvSpPr>
            <a:spLocks noGrp="1"/>
          </p:cNvSpPr>
          <p:nvPr>
            <p:ph type="sldNum" sz="quarter" idx="12"/>
          </p:nvPr>
        </p:nvSpPr>
        <p:spPr>
          <a:xfrm>
            <a:off x="7763521" y="6356350"/>
            <a:ext cx="751828" cy="365125"/>
          </a:xfrm>
        </p:spPr>
        <p:txBody>
          <a:bodyPr>
            <a:normAutofit/>
          </a:bodyPr>
          <a:lstStyle/>
          <a:p>
            <a:pPr>
              <a:spcAft>
                <a:spcPts val="600"/>
              </a:spcAft>
            </a:pPr>
            <a:fld id="{7CD7A0A7-044C-F748-8731-AEED0E949FA7}" type="slidenum">
              <a:rPr lang="es-ES">
                <a:solidFill>
                  <a:schemeClr val="tx1">
                    <a:lumMod val="50000"/>
                    <a:lumOff val="50000"/>
                  </a:schemeClr>
                </a:solidFill>
              </a:rPr>
              <a:pPr>
                <a:spcAft>
                  <a:spcPts val="600"/>
                </a:spcAft>
              </a:pPr>
              <a:t>73</a:t>
            </a:fld>
            <a:endParaRPr lang="es-ES">
              <a:solidFill>
                <a:schemeClr val="tx1">
                  <a:lumMod val="50000"/>
                  <a:lumOff val="50000"/>
                </a:schemeClr>
              </a:solidFill>
            </a:endParaRPr>
          </a:p>
        </p:txBody>
      </p:sp>
    </p:spTree>
    <p:extLst>
      <p:ext uri="{BB962C8B-B14F-4D97-AF65-F5344CB8AC3E}">
        <p14:creationId xmlns:p14="http://schemas.microsoft.com/office/powerpoint/2010/main" val="192536878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2E7A7D0-55A3-415E-AE9F-B7C59E36E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p:cNvSpPr>
            <a:spLocks noGrp="1" noChangeArrowheads="1"/>
          </p:cNvSpPr>
          <p:nvPr>
            <p:ph type="title"/>
          </p:nvPr>
        </p:nvSpPr>
        <p:spPr>
          <a:xfrm>
            <a:off x="3810162" y="1076324"/>
            <a:ext cx="4704588" cy="1535051"/>
          </a:xfrm>
        </p:spPr>
        <p:txBody>
          <a:bodyPr anchor="b">
            <a:normAutofit/>
          </a:bodyPr>
          <a:lstStyle/>
          <a:p>
            <a:pPr eaLnBrk="1" fontAlgn="auto" hangingPunct="1">
              <a:spcAft>
                <a:spcPts val="0"/>
              </a:spcAft>
              <a:buClr>
                <a:schemeClr val="accent6">
                  <a:lumMod val="75000"/>
                </a:schemeClr>
              </a:buClr>
              <a:defRPr/>
            </a:pPr>
            <a:r>
              <a:rPr lang="en-US" sz="4500">
                <a:latin typeface="Arial" charset="0"/>
                <a:ea typeface="+mj-ea"/>
                <a:cs typeface="Arial" charset="0"/>
              </a:rPr>
              <a:t>VÁRICES</a:t>
            </a:r>
          </a:p>
        </p:txBody>
      </p:sp>
      <p:pic>
        <p:nvPicPr>
          <p:cNvPr id="16589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25" r="14187" b="3"/>
          <a:stretch/>
        </p:blipFill>
        <p:spPr bwMode="auto">
          <a:xfrm>
            <a:off x="342900" y="601133"/>
            <a:ext cx="3036093" cy="557582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 name="Rectangle 74">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79326"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444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5890" name="Rectangle 3"/>
          <p:cNvSpPr>
            <a:spLocks noGrp="1" noChangeArrowheads="1"/>
          </p:cNvSpPr>
          <p:nvPr>
            <p:ph idx="1"/>
          </p:nvPr>
        </p:nvSpPr>
        <p:spPr>
          <a:xfrm>
            <a:off x="3810162" y="3351276"/>
            <a:ext cx="4704588" cy="2825686"/>
          </a:xfrm>
          <a:prstGeom prst="rect">
            <a:avLst/>
          </a:prstGeom>
        </p:spPr>
        <p:txBody>
          <a:bodyPr>
            <a:normAutofit/>
          </a:bodyPr>
          <a:lstStyle/>
          <a:p>
            <a:pPr eaLnBrk="1" hangingPunct="1">
              <a:lnSpc>
                <a:spcPct val="90000"/>
              </a:lnSpc>
            </a:pPr>
            <a:r>
              <a:rPr lang="en-US" sz="1600">
                <a:latin typeface="Arial" charset="0"/>
                <a:cs typeface="Arial" charset="0"/>
              </a:rPr>
              <a:t>Dilatación permanente, localizada, tortuosa de venas  con insuficiencia valvular venosa.</a:t>
            </a:r>
          </a:p>
          <a:p>
            <a:pPr eaLnBrk="1" hangingPunct="1">
              <a:lnSpc>
                <a:spcPct val="90000"/>
              </a:lnSpc>
            </a:pPr>
            <a:r>
              <a:rPr lang="en-US" sz="1600">
                <a:latin typeface="Arial" charset="0"/>
                <a:cs typeface="Arial" charset="0"/>
              </a:rPr>
              <a:t>Factores de riesgo para venas varicosas de EEII:</a:t>
            </a:r>
          </a:p>
          <a:p>
            <a:pPr lvl="1" eaLnBrk="1" hangingPunct="1">
              <a:lnSpc>
                <a:spcPct val="90000"/>
              </a:lnSpc>
            </a:pPr>
            <a:r>
              <a:rPr lang="en-US" sz="1600">
                <a:latin typeface="Arial" charset="0"/>
                <a:cs typeface="Arial" charset="0"/>
              </a:rPr>
              <a:t>-Edad</a:t>
            </a:r>
          </a:p>
          <a:p>
            <a:pPr lvl="1" eaLnBrk="1" hangingPunct="1">
              <a:lnSpc>
                <a:spcPct val="90000"/>
              </a:lnSpc>
            </a:pPr>
            <a:r>
              <a:rPr lang="en-US" sz="1600">
                <a:latin typeface="Arial" charset="0"/>
                <a:cs typeface="Arial" charset="0"/>
              </a:rPr>
              <a:t>-Sexo femenino</a:t>
            </a:r>
          </a:p>
          <a:p>
            <a:pPr lvl="1" eaLnBrk="1" hangingPunct="1">
              <a:lnSpc>
                <a:spcPct val="90000"/>
              </a:lnSpc>
            </a:pPr>
            <a:r>
              <a:rPr lang="en-US" sz="1600">
                <a:latin typeface="Arial" charset="0"/>
                <a:cs typeface="Arial" charset="0"/>
              </a:rPr>
              <a:t>-Predisposición hereditaria</a:t>
            </a:r>
          </a:p>
          <a:p>
            <a:pPr lvl="1" eaLnBrk="1" hangingPunct="1">
              <a:lnSpc>
                <a:spcPct val="90000"/>
              </a:lnSpc>
            </a:pPr>
            <a:r>
              <a:rPr lang="en-US" sz="1600">
                <a:latin typeface="Arial" charset="0"/>
                <a:cs typeface="Arial" charset="0"/>
              </a:rPr>
              <a:t>-Obesidad</a:t>
            </a:r>
          </a:p>
          <a:p>
            <a:pPr lvl="1" eaLnBrk="1" hangingPunct="1">
              <a:lnSpc>
                <a:spcPct val="90000"/>
              </a:lnSpc>
            </a:pPr>
            <a:r>
              <a:rPr lang="en-US" sz="1600">
                <a:latin typeface="Arial" charset="0"/>
                <a:cs typeface="Arial" charset="0"/>
              </a:rPr>
              <a:t>-Postura</a:t>
            </a:r>
          </a:p>
          <a:p>
            <a:pPr lvl="1" eaLnBrk="1" hangingPunct="1">
              <a:lnSpc>
                <a:spcPct val="90000"/>
              </a:lnSpc>
            </a:pPr>
            <a:r>
              <a:rPr lang="en-US" sz="1600">
                <a:latin typeface="Arial" charset="0"/>
                <a:cs typeface="Arial" charset="0"/>
              </a:rPr>
              <a:t>-Presión venosa aumentada</a:t>
            </a:r>
          </a:p>
        </p:txBody>
      </p:sp>
      <p:sp>
        <p:nvSpPr>
          <p:cNvPr id="2" name="Marcador de pie de página 1">
            <a:extLst>
              <a:ext uri="{FF2B5EF4-FFF2-40B4-BE49-F238E27FC236}">
                <a16:creationId xmlns:a16="http://schemas.microsoft.com/office/drawing/2014/main" id="{BC17A388-FEE7-0D41-9DB8-F027BD5F6B8E}"/>
              </a:ext>
            </a:extLst>
          </p:cNvPr>
          <p:cNvSpPr>
            <a:spLocks noGrp="1"/>
          </p:cNvSpPr>
          <p:nvPr>
            <p:ph type="ftr" sz="quarter" idx="11"/>
          </p:nvPr>
        </p:nvSpPr>
        <p:spPr>
          <a:xfrm>
            <a:off x="3810162" y="6356350"/>
            <a:ext cx="3086100" cy="365125"/>
          </a:xfrm>
        </p:spPr>
        <p:txBody>
          <a:bodyPr>
            <a:normAutofit/>
          </a:bodyPr>
          <a:lstStyle/>
          <a:p>
            <a:pPr algn="l">
              <a:spcAft>
                <a:spcPts val="600"/>
              </a:spcAft>
            </a:pPr>
            <a:r>
              <a:rPr lang="es-ES">
                <a:solidFill>
                  <a:schemeClr val="tx1">
                    <a:lumMod val="50000"/>
                    <a:lumOff val="50000"/>
                  </a:schemeClr>
                </a:solidFill>
              </a:rPr>
              <a:t>YCS 2020</a:t>
            </a:r>
          </a:p>
        </p:txBody>
      </p:sp>
      <p:sp>
        <p:nvSpPr>
          <p:cNvPr id="3" name="Marcador de número de diapositiva 2">
            <a:extLst>
              <a:ext uri="{FF2B5EF4-FFF2-40B4-BE49-F238E27FC236}">
                <a16:creationId xmlns:a16="http://schemas.microsoft.com/office/drawing/2014/main" id="{D996A301-9359-8B44-AC83-60F338E7E031}"/>
              </a:ext>
            </a:extLst>
          </p:cNvPr>
          <p:cNvSpPr>
            <a:spLocks noGrp="1"/>
          </p:cNvSpPr>
          <p:nvPr>
            <p:ph type="sldNum" sz="quarter" idx="12"/>
          </p:nvPr>
        </p:nvSpPr>
        <p:spPr>
          <a:xfrm>
            <a:off x="6457950" y="6356350"/>
            <a:ext cx="2057400" cy="365125"/>
          </a:xfrm>
        </p:spPr>
        <p:txBody>
          <a:bodyPr>
            <a:normAutofit/>
          </a:bodyPr>
          <a:lstStyle/>
          <a:p>
            <a:pPr>
              <a:spcAft>
                <a:spcPts val="600"/>
              </a:spcAft>
            </a:pPr>
            <a:fld id="{7CD7A0A7-044C-F748-8731-AEED0E949FA7}" type="slidenum">
              <a:rPr lang="es-ES">
                <a:solidFill>
                  <a:schemeClr val="tx1">
                    <a:lumMod val="50000"/>
                    <a:lumOff val="50000"/>
                  </a:schemeClr>
                </a:solidFill>
              </a:rPr>
              <a:pPr>
                <a:spcAft>
                  <a:spcPts val="600"/>
                </a:spcAft>
              </a:pPr>
              <a:t>74</a:t>
            </a:fld>
            <a:endParaRPr lang="es-ES">
              <a:solidFill>
                <a:schemeClr val="tx1">
                  <a:lumMod val="50000"/>
                  <a:lumOff val="50000"/>
                </a:schemeClr>
              </a:solidFill>
            </a:endParaRPr>
          </a:p>
        </p:txBody>
      </p:sp>
    </p:spTree>
    <p:extLst>
      <p:ext uri="{BB962C8B-B14F-4D97-AF65-F5344CB8AC3E}">
        <p14:creationId xmlns:p14="http://schemas.microsoft.com/office/powerpoint/2010/main" val="46593941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168929" y="0"/>
            <a:ext cx="6908800" cy="1162050"/>
          </a:xfrm>
        </p:spPr>
        <p:txBody>
          <a:bodyPr/>
          <a:lstStyle/>
          <a:p>
            <a:pPr eaLnBrk="1" fontAlgn="auto" hangingPunct="1">
              <a:spcAft>
                <a:spcPts val="0"/>
              </a:spcAft>
              <a:buClr>
                <a:schemeClr val="accent6">
                  <a:lumMod val="75000"/>
                </a:schemeClr>
              </a:buClr>
              <a:defRPr/>
            </a:pPr>
            <a:r>
              <a:rPr lang="en-US" dirty="0" err="1">
                <a:latin typeface="Arial" charset="0"/>
                <a:ea typeface="+mj-ea"/>
                <a:cs typeface="Arial" charset="0"/>
              </a:rPr>
              <a:t>Várices</a:t>
            </a:r>
            <a:r>
              <a:rPr lang="en-US" dirty="0">
                <a:latin typeface="Arial" charset="0"/>
                <a:ea typeface="+mj-ea"/>
                <a:cs typeface="Arial" charset="0"/>
              </a:rPr>
              <a:t> (</a:t>
            </a:r>
            <a:r>
              <a:rPr lang="en-US" dirty="0" err="1">
                <a:latin typeface="Arial" charset="0"/>
                <a:ea typeface="+mj-ea"/>
                <a:cs typeface="Arial" charset="0"/>
              </a:rPr>
              <a:t>Flebectasias</a:t>
            </a:r>
            <a:r>
              <a:rPr lang="en-US" dirty="0">
                <a:latin typeface="Arial" charset="0"/>
                <a:ea typeface="+mj-ea"/>
                <a:cs typeface="Arial" charset="0"/>
              </a:rPr>
              <a:t>)</a:t>
            </a:r>
          </a:p>
        </p:txBody>
      </p:sp>
      <p:sp>
        <p:nvSpPr>
          <p:cNvPr id="167938" name="Rectangle 3"/>
          <p:cNvSpPr>
            <a:spLocks noGrp="1" noChangeArrowheads="1"/>
          </p:cNvSpPr>
          <p:nvPr>
            <p:ph idx="1"/>
          </p:nvPr>
        </p:nvSpPr>
        <p:spPr>
          <a:xfrm>
            <a:off x="287866" y="1004711"/>
            <a:ext cx="5029200" cy="2684463"/>
          </a:xfrm>
          <a:prstGeom prst="rect">
            <a:avLst/>
          </a:prstGeom>
        </p:spPr>
        <p:txBody>
          <a:bodyPr>
            <a:normAutofit lnSpcReduction="10000"/>
          </a:bodyPr>
          <a:lstStyle/>
          <a:p>
            <a:pPr eaLnBrk="1" hangingPunct="1"/>
            <a:r>
              <a:rPr lang="en-US" sz="2000" dirty="0" err="1">
                <a:latin typeface="Arial" charset="0"/>
                <a:cs typeface="Arial" charset="0"/>
              </a:rPr>
              <a:t>Patología</a:t>
            </a:r>
            <a:r>
              <a:rPr lang="en-US" sz="2000" dirty="0">
                <a:latin typeface="Arial" charset="0"/>
                <a:cs typeface="Arial" charset="0"/>
              </a:rPr>
              <a:t>:</a:t>
            </a:r>
          </a:p>
          <a:p>
            <a:pPr lvl="1"/>
            <a:r>
              <a:rPr lang="en-US" sz="1600" dirty="0" err="1">
                <a:latin typeface="Arial" charset="0"/>
                <a:cs typeface="Arial" charset="0"/>
              </a:rPr>
              <a:t>Dilatación</a:t>
            </a:r>
            <a:r>
              <a:rPr lang="en-US" sz="1600" dirty="0">
                <a:latin typeface="Arial" charset="0"/>
                <a:cs typeface="Arial" charset="0"/>
              </a:rPr>
              <a:t> </a:t>
            </a:r>
            <a:r>
              <a:rPr lang="en-US" sz="1600" dirty="0" err="1">
                <a:latin typeface="Arial" charset="0"/>
                <a:cs typeface="Arial" charset="0"/>
              </a:rPr>
              <a:t>venosa</a:t>
            </a:r>
            <a:r>
              <a:rPr lang="en-US" sz="1600" dirty="0">
                <a:latin typeface="Arial" charset="0"/>
                <a:cs typeface="Arial" charset="0"/>
              </a:rPr>
              <a:t> </a:t>
            </a:r>
          </a:p>
          <a:p>
            <a:pPr lvl="1"/>
            <a:r>
              <a:rPr lang="en-US" sz="1600" dirty="0" err="1">
                <a:latin typeface="Arial" charset="0"/>
                <a:cs typeface="Arial" charset="0"/>
              </a:rPr>
              <a:t>Estasis</a:t>
            </a:r>
            <a:r>
              <a:rPr lang="en-US" sz="1600" dirty="0">
                <a:latin typeface="Arial" charset="0"/>
                <a:cs typeface="Arial" charset="0"/>
              </a:rPr>
              <a:t> </a:t>
            </a:r>
            <a:r>
              <a:rPr lang="en-US" sz="1600" dirty="0" err="1">
                <a:latin typeface="Arial" charset="0"/>
                <a:cs typeface="Arial" charset="0"/>
              </a:rPr>
              <a:t>sanguínea</a:t>
            </a:r>
            <a:endParaRPr lang="en-US" sz="1600" dirty="0">
              <a:latin typeface="Arial" charset="0"/>
              <a:cs typeface="Arial" charset="0"/>
            </a:endParaRPr>
          </a:p>
          <a:p>
            <a:pPr lvl="1"/>
            <a:r>
              <a:rPr lang="en-US" sz="1600" dirty="0">
                <a:latin typeface="Arial" charset="0"/>
                <a:cs typeface="Arial" charset="0"/>
              </a:rPr>
              <a:t>Edema</a:t>
            </a:r>
          </a:p>
          <a:p>
            <a:pPr lvl="1"/>
            <a:r>
              <a:rPr lang="en-US" sz="1600" dirty="0" err="1">
                <a:latin typeface="Arial" charset="0"/>
                <a:cs typeface="Arial" charset="0"/>
              </a:rPr>
              <a:t>Trombosis</a:t>
            </a:r>
            <a:r>
              <a:rPr lang="en-US" sz="1600" dirty="0">
                <a:latin typeface="Arial" charset="0"/>
                <a:cs typeface="Arial" charset="0"/>
              </a:rPr>
              <a:t> (</a:t>
            </a:r>
            <a:r>
              <a:rPr lang="en-US" sz="1600" dirty="0" err="1">
                <a:latin typeface="Arial" charset="0"/>
                <a:cs typeface="Arial" charset="0"/>
              </a:rPr>
              <a:t>embolia</a:t>
            </a:r>
            <a:r>
              <a:rPr lang="en-US" sz="1600" dirty="0">
                <a:latin typeface="Arial" charset="0"/>
                <a:cs typeface="Arial" charset="0"/>
              </a:rPr>
              <a:t> en las </a:t>
            </a:r>
            <a:r>
              <a:rPr lang="en-US" sz="1600" dirty="0" err="1">
                <a:latin typeface="Arial" charset="0"/>
                <a:cs typeface="Arial" charset="0"/>
              </a:rPr>
              <a:t>profundas</a:t>
            </a:r>
            <a:r>
              <a:rPr lang="en-US" sz="1600" dirty="0">
                <a:latin typeface="Arial" charset="0"/>
                <a:cs typeface="Arial" charset="0"/>
              </a:rPr>
              <a:t>, </a:t>
            </a:r>
            <a:r>
              <a:rPr lang="en-US" sz="1600" dirty="0" err="1">
                <a:latin typeface="Arial" charset="0"/>
                <a:cs typeface="Arial" charset="0"/>
              </a:rPr>
              <a:t>infrecuente</a:t>
            </a:r>
            <a:r>
              <a:rPr lang="en-US" sz="1600" dirty="0">
                <a:latin typeface="Arial" charset="0"/>
                <a:cs typeface="Arial" charset="0"/>
              </a:rPr>
              <a:t> en </a:t>
            </a:r>
            <a:r>
              <a:rPr lang="en-US" sz="1600" dirty="0" err="1">
                <a:latin typeface="Arial" charset="0"/>
                <a:cs typeface="Arial" charset="0"/>
              </a:rPr>
              <a:t>várices</a:t>
            </a:r>
            <a:r>
              <a:rPr lang="en-US" sz="1600" dirty="0">
                <a:latin typeface="Arial" charset="0"/>
                <a:cs typeface="Arial" charset="0"/>
              </a:rPr>
              <a:t> </a:t>
            </a:r>
            <a:r>
              <a:rPr lang="en-US" sz="1600" dirty="0" err="1">
                <a:latin typeface="Arial" charset="0"/>
                <a:cs typeface="Arial" charset="0"/>
              </a:rPr>
              <a:t>superficiales</a:t>
            </a:r>
            <a:r>
              <a:rPr lang="en-US" sz="1600" dirty="0">
                <a:latin typeface="Arial" charset="0"/>
                <a:cs typeface="Arial" charset="0"/>
              </a:rPr>
              <a:t>)</a:t>
            </a:r>
          </a:p>
          <a:p>
            <a:pPr lvl="1"/>
            <a:r>
              <a:rPr lang="en-US" sz="1600" dirty="0">
                <a:latin typeface="Arial" charset="0"/>
                <a:cs typeface="Arial" charset="0"/>
              </a:rPr>
              <a:t>Dermatitis </a:t>
            </a:r>
            <a:r>
              <a:rPr lang="en-US" sz="1600" dirty="0" err="1">
                <a:latin typeface="Arial" charset="0"/>
                <a:cs typeface="Arial" charset="0"/>
              </a:rPr>
              <a:t>por</a:t>
            </a:r>
            <a:r>
              <a:rPr lang="en-US" sz="1600" dirty="0">
                <a:latin typeface="Arial" charset="0"/>
                <a:cs typeface="Arial" charset="0"/>
              </a:rPr>
              <a:t> </a:t>
            </a:r>
            <a:r>
              <a:rPr lang="en-US" sz="1600" dirty="0" err="1">
                <a:latin typeface="Arial" charset="0"/>
                <a:cs typeface="Arial" charset="0"/>
              </a:rPr>
              <a:t>estasis</a:t>
            </a:r>
            <a:r>
              <a:rPr lang="en-US" sz="1600" dirty="0">
                <a:latin typeface="Arial" charset="0"/>
                <a:cs typeface="Arial" charset="0"/>
              </a:rPr>
              <a:t>,</a:t>
            </a:r>
          </a:p>
          <a:p>
            <a:pPr lvl="1"/>
            <a:r>
              <a:rPr lang="en-US" sz="1600" dirty="0">
                <a:latin typeface="Arial" charset="0"/>
                <a:cs typeface="Arial" charset="0"/>
              </a:rPr>
              <a:t>Mala </a:t>
            </a:r>
            <a:r>
              <a:rPr lang="en-US" sz="1600" dirty="0" err="1">
                <a:latin typeface="Arial" charset="0"/>
                <a:cs typeface="Arial" charset="0"/>
              </a:rPr>
              <a:t>cicatrización</a:t>
            </a:r>
            <a:r>
              <a:rPr lang="en-US" sz="1600" dirty="0">
                <a:latin typeface="Arial" charset="0"/>
                <a:cs typeface="Arial" charset="0"/>
              </a:rPr>
              <a:t> e </a:t>
            </a:r>
            <a:r>
              <a:rPr lang="en-US" sz="1600" dirty="0" err="1">
                <a:latin typeface="Arial" charset="0"/>
                <a:cs typeface="Arial" charset="0"/>
              </a:rPr>
              <a:t>infecciones</a:t>
            </a:r>
            <a:endParaRPr lang="en-US" sz="1600" dirty="0">
              <a:latin typeface="Arial" charset="0"/>
              <a:cs typeface="Arial" charset="0"/>
            </a:endParaRPr>
          </a:p>
          <a:p>
            <a:pPr lvl="1"/>
            <a:r>
              <a:rPr lang="en-US" sz="1600" dirty="0" err="1">
                <a:latin typeface="Arial" charset="0"/>
                <a:cs typeface="Arial" charset="0"/>
              </a:rPr>
              <a:t>Ulceras</a:t>
            </a:r>
            <a:r>
              <a:rPr lang="en-US" sz="1600" dirty="0">
                <a:latin typeface="Arial" charset="0"/>
                <a:cs typeface="Arial" charset="0"/>
              </a:rPr>
              <a:t> </a:t>
            </a:r>
            <a:r>
              <a:rPr lang="en-US" sz="1600" dirty="0" err="1">
                <a:latin typeface="Arial" charset="0"/>
                <a:cs typeface="Arial" charset="0"/>
              </a:rPr>
              <a:t>crónicas</a:t>
            </a:r>
            <a:endParaRPr lang="en-US" sz="1600" dirty="0">
              <a:latin typeface="Arial" charset="0"/>
              <a:cs typeface="Arial" charset="0"/>
            </a:endParaRPr>
          </a:p>
        </p:txBody>
      </p:sp>
      <p:pic>
        <p:nvPicPr>
          <p:cNvPr id="167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905" y="982664"/>
            <a:ext cx="2431874" cy="3556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785989" y="3689174"/>
            <a:ext cx="3975100" cy="2832100"/>
          </a:xfrm>
          <a:prstGeom prst="rect">
            <a:avLst/>
          </a:prstGeom>
        </p:spPr>
      </p:pic>
      <p:sp>
        <p:nvSpPr>
          <p:cNvPr id="3" name="CuadroTexto 2"/>
          <p:cNvSpPr txBox="1"/>
          <p:nvPr/>
        </p:nvSpPr>
        <p:spPr>
          <a:xfrm>
            <a:off x="4905904" y="4826675"/>
            <a:ext cx="4571727" cy="1754326"/>
          </a:xfrm>
          <a:prstGeom prst="rect">
            <a:avLst/>
          </a:prstGeom>
          <a:noFill/>
        </p:spPr>
        <p:txBody>
          <a:bodyPr wrap="square" rtlCol="0">
            <a:spAutoFit/>
          </a:bodyPr>
          <a:lstStyle/>
          <a:p>
            <a:r>
              <a:rPr lang="es-ES" dirty="0"/>
              <a:t>LOCALIZACIÓN</a:t>
            </a:r>
          </a:p>
          <a:p>
            <a:pPr lvl="1"/>
            <a:r>
              <a:rPr lang="es-ES" dirty="0"/>
              <a:t>PLEXO SUPERFICIAL EEII	</a:t>
            </a:r>
          </a:p>
          <a:p>
            <a:pPr lvl="1"/>
            <a:r>
              <a:rPr lang="es-ES" dirty="0"/>
              <a:t>HEMORROIDES</a:t>
            </a:r>
          </a:p>
          <a:p>
            <a:pPr lvl="1"/>
            <a:r>
              <a:rPr lang="es-ES" dirty="0"/>
              <a:t>VARICES ESOFÁGICAS</a:t>
            </a:r>
          </a:p>
          <a:p>
            <a:pPr lvl="1"/>
            <a:r>
              <a:rPr lang="es-ES" dirty="0"/>
              <a:t>VARICOCELE</a:t>
            </a:r>
          </a:p>
          <a:p>
            <a:r>
              <a:rPr lang="es-ES" dirty="0"/>
              <a:t>	</a:t>
            </a:r>
          </a:p>
        </p:txBody>
      </p:sp>
      <p:sp>
        <p:nvSpPr>
          <p:cNvPr id="4" name="Marcador de pie de página 3">
            <a:extLst>
              <a:ext uri="{FF2B5EF4-FFF2-40B4-BE49-F238E27FC236}">
                <a16:creationId xmlns:a16="http://schemas.microsoft.com/office/drawing/2014/main" id="{F45DA42B-706C-3346-B6BA-30550495F67E}"/>
              </a:ext>
            </a:extLst>
          </p:cNvPr>
          <p:cNvSpPr>
            <a:spLocks noGrp="1"/>
          </p:cNvSpPr>
          <p:nvPr>
            <p:ph type="ftr" sz="quarter" idx="11"/>
          </p:nvPr>
        </p:nvSpPr>
        <p:spPr/>
        <p:txBody>
          <a:bodyPr/>
          <a:lstStyle/>
          <a:p>
            <a:r>
              <a:rPr lang="es-ES"/>
              <a:t>YCS 2020</a:t>
            </a:r>
          </a:p>
        </p:txBody>
      </p:sp>
      <p:sp>
        <p:nvSpPr>
          <p:cNvPr id="5" name="Marcador de número de diapositiva 4">
            <a:extLst>
              <a:ext uri="{FF2B5EF4-FFF2-40B4-BE49-F238E27FC236}">
                <a16:creationId xmlns:a16="http://schemas.microsoft.com/office/drawing/2014/main" id="{4EFD356F-1576-EA4A-B3E5-CA857A03B026}"/>
              </a:ext>
            </a:extLst>
          </p:cNvPr>
          <p:cNvSpPr>
            <a:spLocks noGrp="1"/>
          </p:cNvSpPr>
          <p:nvPr>
            <p:ph type="sldNum" sz="quarter" idx="12"/>
          </p:nvPr>
        </p:nvSpPr>
        <p:spPr/>
        <p:txBody>
          <a:bodyPr/>
          <a:lstStyle/>
          <a:p>
            <a:fld id="{7CD7A0A7-044C-F748-8731-AEED0E949FA7}" type="slidenum">
              <a:rPr lang="es-ES" smtClean="0"/>
              <a:pPr/>
              <a:t>75</a:t>
            </a:fld>
            <a:endParaRPr lang="es-ES"/>
          </a:p>
        </p:txBody>
      </p:sp>
    </p:spTree>
    <p:extLst>
      <p:ext uri="{BB962C8B-B14F-4D97-AF65-F5344CB8AC3E}">
        <p14:creationId xmlns:p14="http://schemas.microsoft.com/office/powerpoint/2010/main" val="3925139824"/>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A3C1AB-1153-42D2-8378-34B849C1C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711" y="463850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1577340" y="4727173"/>
            <a:ext cx="5989320" cy="868823"/>
          </a:xfrm>
        </p:spPr>
        <p:txBody>
          <a:bodyPr vert="horz" lIns="91440" tIns="45720" rIns="91440" bIns="45720" rtlCol="0" anchor="ctr">
            <a:normAutofit/>
          </a:bodyPr>
          <a:lstStyle/>
          <a:p>
            <a:pPr defTabSz="914400">
              <a:lnSpc>
                <a:spcPct val="90000"/>
              </a:lnSpc>
            </a:pPr>
            <a:r>
              <a:rPr lang="en-US" sz="3500" kern="1200">
                <a:solidFill>
                  <a:schemeClr val="tx1"/>
                </a:solidFill>
                <a:latin typeface="+mj-lt"/>
                <a:ea typeface="+mj-ea"/>
                <a:cs typeface="+mj-cs"/>
              </a:rPr>
              <a:t>EDEMA CEREBRAL</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2332" y="562823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Marcador de contenido 3"/>
          <p:cNvPicPr>
            <a:picLocks noGrp="1" noChangeAspect="1"/>
          </p:cNvPicPr>
          <p:nvPr>
            <p:ph idx="1"/>
          </p:nvPr>
        </p:nvPicPr>
        <p:blipFill>
          <a:blip r:embed="rId3"/>
          <a:srcRect t="13091" b="13091"/>
          <a:stretch>
            <a:fillRect/>
          </a:stretch>
        </p:blipFill>
        <p:spPr>
          <a:xfrm>
            <a:off x="849212" y="299258"/>
            <a:ext cx="7445576" cy="4094573"/>
          </a:xfrm>
          <a:prstGeom prst="rect">
            <a:avLst/>
          </a:prstGeom>
        </p:spPr>
      </p:pic>
      <p:sp>
        <p:nvSpPr>
          <p:cNvPr id="3" name="Marcador de pie de página 2">
            <a:extLst>
              <a:ext uri="{FF2B5EF4-FFF2-40B4-BE49-F238E27FC236}">
                <a16:creationId xmlns:a16="http://schemas.microsoft.com/office/drawing/2014/main" id="{87450AA5-D162-1043-8795-90C502543F9F}"/>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spcAft>
                <a:spcPts val="600"/>
              </a:spcAft>
            </a:pPr>
            <a:r>
              <a:rPr lang="en-US" sz="1000" kern="1200">
                <a:solidFill>
                  <a:schemeClr val="tx1">
                    <a:lumMod val="50000"/>
                    <a:lumOff val="50000"/>
                  </a:schemeClr>
                </a:solidFill>
                <a:latin typeface="+mn-lt"/>
                <a:ea typeface="+mn-ea"/>
                <a:cs typeface="+mn-cs"/>
              </a:rPr>
              <a:t>YCS 2020</a:t>
            </a:r>
          </a:p>
        </p:txBody>
      </p:sp>
      <p:sp>
        <p:nvSpPr>
          <p:cNvPr id="5" name="Marcador de número de diapositiva 4">
            <a:extLst>
              <a:ext uri="{FF2B5EF4-FFF2-40B4-BE49-F238E27FC236}">
                <a16:creationId xmlns:a16="http://schemas.microsoft.com/office/drawing/2014/main" id="{EAD959E8-720B-E047-9E47-99F72777BC5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CD7A0A7-044C-F748-8731-AEED0E949FA7}" type="slidenum">
              <a:rPr lang="en-US" sz="1000">
                <a:solidFill>
                  <a:schemeClr val="tx1">
                    <a:lumMod val="50000"/>
                    <a:lumOff val="50000"/>
                  </a:schemeClr>
                </a:solidFill>
              </a:rPr>
              <a:pPr defTabSz="914400">
                <a:spcAft>
                  <a:spcPts val="600"/>
                </a:spcAft>
              </a:pPr>
              <a:t>8</a:t>
            </a:fld>
            <a:endParaRPr lang="en-US" sz="1000">
              <a:solidFill>
                <a:schemeClr val="tx1">
                  <a:lumMod val="50000"/>
                  <a:lumOff val="50000"/>
                </a:schemeClr>
              </a:solidFill>
            </a:endParaRPr>
          </a:p>
        </p:txBody>
      </p:sp>
    </p:spTree>
    <p:extLst>
      <p:ext uri="{BB962C8B-B14F-4D97-AF65-F5344CB8AC3E}">
        <p14:creationId xmlns:p14="http://schemas.microsoft.com/office/powerpoint/2010/main" val="94697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50A3C1AB-1153-42D2-8378-34B849C1C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711" y="463850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1577340" y="4727173"/>
            <a:ext cx="5989320" cy="868823"/>
          </a:xfrm>
        </p:spPr>
        <p:txBody>
          <a:bodyPr vert="horz" lIns="91440" tIns="45720" rIns="91440" bIns="45720" rtlCol="0" anchor="ctr">
            <a:normAutofit/>
          </a:bodyPr>
          <a:lstStyle/>
          <a:p>
            <a:pPr defTabSz="914400">
              <a:lnSpc>
                <a:spcPct val="90000"/>
              </a:lnSpc>
            </a:pPr>
            <a:r>
              <a:rPr lang="en-US" sz="2700" kern="1200">
                <a:solidFill>
                  <a:schemeClr val="tx1"/>
                </a:solidFill>
                <a:latin typeface="+mj-lt"/>
                <a:ea typeface="+mj-ea"/>
                <a:cs typeface="+mj-cs"/>
              </a:rPr>
              <a:t>EDEMA SECUNDARIO A OBSTRUCCIÓN LINFÁTICA = linfedema</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2332" y="562823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agen 3"/>
          <p:cNvPicPr>
            <a:picLocks noChangeAspect="1"/>
          </p:cNvPicPr>
          <p:nvPr/>
        </p:nvPicPr>
        <p:blipFill>
          <a:blip r:embed="rId3"/>
          <a:stretch>
            <a:fillRect/>
          </a:stretch>
        </p:blipFill>
        <p:spPr>
          <a:xfrm>
            <a:off x="3112016" y="299258"/>
            <a:ext cx="2919967" cy="4094573"/>
          </a:xfrm>
          <a:prstGeom prst="rect">
            <a:avLst/>
          </a:prstGeom>
        </p:spPr>
      </p:pic>
      <p:sp>
        <p:nvSpPr>
          <p:cNvPr id="3" name="Marcador de pie de página 2">
            <a:extLst>
              <a:ext uri="{FF2B5EF4-FFF2-40B4-BE49-F238E27FC236}">
                <a16:creationId xmlns:a16="http://schemas.microsoft.com/office/drawing/2014/main" id="{0AB50982-042C-FA41-ABB2-FB988E237CB1}"/>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spcAft>
                <a:spcPts val="600"/>
              </a:spcAft>
            </a:pPr>
            <a:r>
              <a:rPr lang="en-US" sz="1000" kern="1200">
                <a:solidFill>
                  <a:schemeClr val="tx1">
                    <a:lumMod val="50000"/>
                    <a:lumOff val="50000"/>
                  </a:schemeClr>
                </a:solidFill>
                <a:latin typeface="+mn-lt"/>
                <a:ea typeface="+mn-ea"/>
                <a:cs typeface="+mn-cs"/>
              </a:rPr>
              <a:t>YCS 2020</a:t>
            </a:r>
          </a:p>
        </p:txBody>
      </p:sp>
      <p:sp>
        <p:nvSpPr>
          <p:cNvPr id="5" name="Marcador de número de diapositiva 4">
            <a:extLst>
              <a:ext uri="{FF2B5EF4-FFF2-40B4-BE49-F238E27FC236}">
                <a16:creationId xmlns:a16="http://schemas.microsoft.com/office/drawing/2014/main" id="{483B3B67-C89E-004C-9953-13E7C7F733A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CD7A0A7-044C-F748-8731-AEED0E949FA7}" type="slidenum">
              <a:rPr lang="en-US" sz="1000">
                <a:solidFill>
                  <a:schemeClr val="tx1">
                    <a:lumMod val="50000"/>
                    <a:lumOff val="50000"/>
                  </a:schemeClr>
                </a:solidFill>
              </a:rPr>
              <a:pPr defTabSz="914400">
                <a:spcAft>
                  <a:spcPts val="600"/>
                </a:spcAft>
              </a:pPr>
              <a:t>9</a:t>
            </a:fld>
            <a:endParaRPr lang="en-US" sz="1000">
              <a:solidFill>
                <a:schemeClr val="tx1">
                  <a:lumMod val="50000"/>
                  <a:lumOff val="50000"/>
                </a:schemeClr>
              </a:solidFill>
            </a:endParaRPr>
          </a:p>
        </p:txBody>
      </p:sp>
    </p:spTree>
    <p:extLst>
      <p:ext uri="{BB962C8B-B14F-4D97-AF65-F5344CB8AC3E}">
        <p14:creationId xmlns:p14="http://schemas.microsoft.com/office/powerpoint/2010/main" val="299072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5099</Words>
  <Application>Microsoft Macintosh PowerPoint</Application>
  <PresentationFormat>Presentación en pantalla (4:3)</PresentationFormat>
  <Paragraphs>741</Paragraphs>
  <Slides>75</Slides>
  <Notes>65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75</vt:i4>
      </vt:variant>
    </vt:vector>
  </HeadingPairs>
  <TitlesOfParts>
    <vt:vector size="84" baseType="lpstr">
      <vt:lpstr>Arial</vt:lpstr>
      <vt:lpstr>Arial Narrow</vt:lpstr>
      <vt:lpstr>Book Antiqua</vt:lpstr>
      <vt:lpstr>Calibri</vt:lpstr>
      <vt:lpstr>Constantia</vt:lpstr>
      <vt:lpstr>Courier New</vt:lpstr>
      <vt:lpstr>Monotype Sorts</vt:lpstr>
      <vt:lpstr>Tipo de letra del sistema</vt:lpstr>
      <vt:lpstr>Tema de Office</vt:lpstr>
      <vt:lpstr>PATOLOGÍA DE LOS TRASTORNOS HEMODINÁMICOS Y VASCULARES</vt:lpstr>
      <vt:lpstr>Trastornos hemodinámicos y vasculares </vt:lpstr>
      <vt:lpstr>FACTORES QUE INFLUYEN EN EL DESARROLLO DE EDEMA</vt:lpstr>
      <vt:lpstr>EDEMA</vt:lpstr>
      <vt:lpstr>EDEMA</vt:lpstr>
      <vt:lpstr>Presentación de PowerPoint</vt:lpstr>
      <vt:lpstr>Presentación de PowerPoint</vt:lpstr>
      <vt:lpstr>EDEMA CEREBRAL</vt:lpstr>
      <vt:lpstr>EDEMA SECUNDARIO A OBSTRUCCIÓN LINFÁTICA = linfedema</vt:lpstr>
      <vt:lpstr>HEMORRAGIA</vt:lpstr>
      <vt:lpstr>HEMORRAGIAS</vt:lpstr>
      <vt:lpstr>Presentación de PowerPoint</vt:lpstr>
      <vt:lpstr>Presentación de PowerPoint</vt:lpstr>
      <vt:lpstr>HIPEREMIA Aumento de la sangre en los vasos de un órgano (sinónimo Congestión)</vt:lpstr>
      <vt:lpstr>HIPEREMIA ACTIVA 3</vt:lpstr>
      <vt:lpstr>HIPEREMIA PASIVA  “CONGESTIÓN PASIVA”</vt:lpstr>
      <vt:lpstr>Presentación de PowerPoint</vt:lpstr>
      <vt:lpstr>Presentación de PowerPoint</vt:lpstr>
      <vt:lpstr>Presentación de PowerPoint</vt:lpstr>
      <vt:lpstr>Presentación de PowerPoint</vt:lpstr>
      <vt:lpstr>Presentación de PowerPoint</vt:lpstr>
      <vt:lpstr>SHOCK  INSUFICIENCIA CIRCULATORIA PERIFÉRICA</vt:lpstr>
      <vt:lpstr>TIPOS DE SHOCK</vt:lpstr>
      <vt:lpstr>TIPOS GENERALES DE SHOCK</vt:lpstr>
      <vt:lpstr>SHOCK SEPTICO </vt:lpstr>
      <vt:lpstr>Presentación de PowerPoint</vt:lpstr>
      <vt:lpstr>Cambios morfológicos asociados al shock:</vt:lpstr>
      <vt:lpstr>Presentación de PowerPoint</vt:lpstr>
      <vt:lpstr>Cambios morfológicos asociados al shock:</vt:lpstr>
      <vt:lpstr>Presentación de PowerPoint</vt:lpstr>
      <vt:lpstr>Presentación de PowerPoint</vt:lpstr>
      <vt:lpstr>Presentación de PowerPoint</vt:lpstr>
      <vt:lpstr>Presentación de PowerPoint</vt:lpstr>
      <vt:lpstr>Presentación de PowerPoint</vt:lpstr>
      <vt:lpstr>HEMOSTASIA VS TROMBOSIS</vt:lpstr>
      <vt:lpstr>FACTORES PREDISPONENTES PARA TROMBOSIS</vt:lpstr>
      <vt:lpstr>Presentación de PowerPoint</vt:lpstr>
      <vt:lpstr>Presentación de PowerPoint</vt:lpstr>
      <vt:lpstr>Presentación de PowerPoint</vt:lpstr>
      <vt:lpstr>Presentación de PowerPoint</vt:lpstr>
      <vt:lpstr>Presentación de PowerPoint</vt:lpstr>
      <vt:lpstr>EMBOLIA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TRASTORNOS VASCULARES </vt:lpstr>
      <vt:lpstr>ARTERIOSCLEROSIS Literalmente significa endurecimiento de las arterias. Grupo de patologías que tienen en común la pérdida de elasticidad y engrosamiento de la pared arterial</vt:lpstr>
      <vt:lpstr>HIPERTENSION</vt:lpstr>
      <vt:lpstr>Presentación de PowerPoint</vt:lpstr>
      <vt:lpstr>ATEROSCLEROSIS Patología primaria de las arterias elásticas (aorta, carótida e ilíaca) y de arterias musculares  de gran y mediano calibre (coronarias y poplítea) cuya lesión básica es el ateroma o placa fibrolipídica con engrosamiento focal de la intima y depósito de lípidos.</vt:lpstr>
      <vt:lpstr>Presentación de PowerPoint</vt:lpstr>
      <vt:lpstr>Presentación de PowerPoint</vt:lpstr>
      <vt:lpstr>Presentación de PowerPoint</vt:lpstr>
      <vt:lpstr>Presentación de PowerPoint</vt:lpstr>
      <vt:lpstr>Presentación de PowerPoint</vt:lpstr>
      <vt:lpstr>Presentación de PowerPoint</vt:lpstr>
      <vt:lpstr>Complicaciones de la placa aterosclerótica:</vt:lpstr>
      <vt:lpstr>Presentación de PowerPoint</vt:lpstr>
      <vt:lpstr>ANEURISMA</vt:lpstr>
      <vt:lpstr>Clasificación de Aneurismas por Etiología</vt:lpstr>
      <vt:lpstr>Aneurisma Congénito  “Berry Aneurysm”</vt:lpstr>
      <vt:lpstr>Hematoma disecante (mal llamado aneurisma)</vt:lpstr>
      <vt:lpstr>Presentación de PowerPoint</vt:lpstr>
      <vt:lpstr>Presentación de PowerPoint</vt:lpstr>
      <vt:lpstr>Presentación de PowerPoint</vt:lpstr>
      <vt:lpstr>Presentación de PowerPoint</vt:lpstr>
      <vt:lpstr>Aneurismas Ateroscleróticos</vt:lpstr>
      <vt:lpstr>Aneurismas micóticos</vt:lpstr>
      <vt:lpstr>VÁRICES</vt:lpstr>
      <vt:lpstr>Várices (Flebectasias)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PATOLOGÍA DE LOS TRASTORNOS HEMODINÁMICOS Y VASCULARES</dc:title>
  <dc:creator>Yamile Corredoira</dc:creator>
  <cp:lastModifiedBy>Yamile Corredoira</cp:lastModifiedBy>
  <cp:revision>1</cp:revision>
  <dcterms:created xsi:type="dcterms:W3CDTF">2020-05-04T04:32:28Z</dcterms:created>
  <dcterms:modified xsi:type="dcterms:W3CDTF">2020-05-04T04:32:40Z</dcterms:modified>
</cp:coreProperties>
</file>