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oleObject" PartName="/ppt/embeddings/oleObject3.bin"/>
  <Override ContentType="application/vnd.openxmlformats-officedocument.oleObject" PartName="/ppt/embeddings/oleObject6.bin"/>
  <Override ContentType="application/vnd.openxmlformats-officedocument.oleObject" PartName="/ppt/embeddings/oleObject5.bin"/>
  <Override ContentType="application/vnd.openxmlformats-officedocument.oleObject" PartName="/ppt/embeddings/oleObject4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</p:sldIdLst>
  <p:sldSz cy="6858000" cx="9144000"/>
  <p:notesSz cx="6858000" cy="9144000"/>
  <p:embeddedFontLst>
    <p:embeddedFont>
      <p:font typeface="Tahoma"/>
      <p:regular r:id="rId82"/>
      <p:bold r:id="rId83"/>
    </p:embeddedFont>
    <p:embeddedFont>
      <p:font typeface="Century Gothic"/>
      <p:regular r:id="rId84"/>
      <p:bold r:id="rId85"/>
      <p:italic r:id="rId86"/>
      <p:boldItalic r:id="rId8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88" roundtripDataSignature="AMtx7mgg46br1vocYcpNDBYNyNyCdH7p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08E1078-7056-4DCA-B328-18DF1DF62AE1}">
  <a:tblStyle styleId="{F08E1078-7056-4DCA-B328-18DF1DF62AE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CenturyGothic-regular.fntdata"/><Relationship Id="rId83" Type="http://schemas.openxmlformats.org/officeDocument/2006/relationships/font" Target="fonts/Tahoma-bold.fntdata"/><Relationship Id="rId42" Type="http://schemas.openxmlformats.org/officeDocument/2006/relationships/slide" Target="slides/slide36.xml"/><Relationship Id="rId86" Type="http://schemas.openxmlformats.org/officeDocument/2006/relationships/font" Target="fonts/CenturyGothic-italic.fntdata"/><Relationship Id="rId41" Type="http://schemas.openxmlformats.org/officeDocument/2006/relationships/slide" Target="slides/slide35.xml"/><Relationship Id="rId85" Type="http://schemas.openxmlformats.org/officeDocument/2006/relationships/font" Target="fonts/CenturyGothic-bold.fntdata"/><Relationship Id="rId44" Type="http://schemas.openxmlformats.org/officeDocument/2006/relationships/slide" Target="slides/slide38.xml"/><Relationship Id="rId88" Type="http://customschemas.google.com/relationships/presentationmetadata" Target="metadata"/><Relationship Id="rId43" Type="http://schemas.openxmlformats.org/officeDocument/2006/relationships/slide" Target="slides/slide37.xml"/><Relationship Id="rId87" Type="http://schemas.openxmlformats.org/officeDocument/2006/relationships/font" Target="fonts/CenturyGothic-boldItalic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font" Target="fonts/Tahoma-regular.fntdata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7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4.vml.rels><?xml version="1.0" encoding="UTF-8" standalone="yes"?>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6" name="Google Shape;39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Glicogeno presente en el 98% de los IGCNU: ayuda al dg pero no es especifico (espermatogonia normales y cels sertoli puedern tener)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05" name="Google Shape;40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PAS (+) Not shown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Espermatogonias son PLAP negativas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Oct3/4 es nuclear, y es fuertemente positiva en IGCNU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En guaguas menores de 1 año células germinales prepuberales normales se asemejan a IGCNU y son PLAP positivas, cuidado con hacer ese diagnóstico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6" name="Google Shape;41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Neo invasiva….seminoma o no seminoma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Pequeña fraccion pctes permanece libre de neo invasiva a los 7 u 8 años dg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No hay casos documentados de regresión espontanea de IGCNU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29" name="Google Shape;42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Hgia en zonas de sinciciotrofoblasto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38" name="Google Shape;438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Células uniformes distribuídas en sábanas o divididas en grupos o columnas por finas trabéculas fibrosas asociadas a un infiltrado linfocitario, el que puede ser prominenteInfiltrado es predominentemente linfocitario pero puede haber plasmaticas y eosinofilos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Focos de necrosis de coagulacion estan presente en la mitad de los seminomas, y en algunos casos puede ser extensa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55" name="Google Shape;455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Muy raro en prepuberes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Raro que AFP este elevado en CE puros…gralmente es por saco vitelino asociado.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7" name="Google Shape;477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En niños gralmente como masa testicular no dolorosa; Mx en menos 6% casos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En adultos presencia de SV en tumores germinales mixtos, gralmente asoc a enfermedad en estadios mas temopranos (mejor pronostico)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4" name="Google Shape;484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En niños son mas homogeneos(izq)…nodulo tostado, mixoide, solo con focal hgia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En adultos hay hgia, degeneracion quistica, y cambios mixoides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2" name="Google Shape;492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The most common is microcystic pattern as shown here. Interconnecting cords and ribbons of tumor cells are surrounded by abundant myxoid stroma. 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Intracellular vacuoles and microcystic areas may sometimes resemble lipoblasts; however, the tumor cells do not contain lipid. Microcystic pattern often coexists with other architectural patterns. 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01" name="Google Shape;50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Corio puro es muy raro…0,3%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 menudo tu testicular permanece oculto incluso dp del dg de Mx de coriocarcinoma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Mx tipicamente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hematogenas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5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15" name="Google Shape;515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This image shows admixture of polygonal cells with clear cytoplasm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(cytotrophoblast y trofoblasto intermedio)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and large multinucleated cells with smudged nuclear chromatin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(syncytiotrophoblast)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.   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Cytotrophoblastic cells may be arranged in sheets or villous-like architecture in a hemorrhagic background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In classic cases of choriocarcinoma, syncytiotrophoblasts form a “cap” around clusters of cytotrophoblasts in an attempt to mimic the architecture of immature placental villi. 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6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24" name="Google Shape;524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En niños primero es el saco vitelino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En adultos mayor riesgo Mx porque teratoma deriva de IGCNU, con neoplasias intermedias invasivas…lo que da potencial Mx. Por lo tanto todos los teratomas son “malignos”…no puiede ser considerado benigno.</a:t>
            </a:r>
            <a:endParaRPr/>
          </a:p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Componentes no seminomatosos pueden convertirse en teratoma en el sitio de Mx (lo que explica que teratoma maduro mMx como teratoma maduro)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6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45" name="Google Shape;545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Abajo inmaduro:</a:t>
            </a:r>
            <a:endParaRPr/>
          </a:p>
          <a:p>
            <a:pPr indent="-76200" lvl="1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Der: This immature teratoma contains primitive neuroepithelium consisting of small hyperchromatic cells arranged in rosettes.</a:t>
            </a:r>
            <a:endParaRPr/>
          </a:p>
          <a:p>
            <a:pPr indent="-76200" lvl="1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Izq: Islands of small hyperchromatic cells (blastema) are surrounded by myxomatous stroma and primitive glands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8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8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7" name="Google Shape;77;p8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8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8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8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8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8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8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8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8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8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" name="Google Shape;24;p7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5" name="Google Shape;25;p7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texto y 2 objetos" type="txAndTwoObj">
  <p:cSld name="TEXT_AND_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9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79"/>
          <p:cNvSpPr txBox="1"/>
          <p:nvPr>
            <p:ph idx="2" type="body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9"/>
          <p:cNvSpPr txBox="1"/>
          <p:nvPr>
            <p:ph idx="3" type="body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7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8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8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5" name="Google Shape;55;p8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8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7" name="Google Shape;57;p8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8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8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0" name="Google Shape;70;p8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7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7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Relationship Id="rId4" Type="http://schemas.openxmlformats.org/officeDocument/2006/relationships/image" Target="../media/image19.jpg"/><Relationship Id="rId5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g"/><Relationship Id="rId4" Type="http://schemas.openxmlformats.org/officeDocument/2006/relationships/image" Target="../media/image28.jpg"/><Relationship Id="rId5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Relationship Id="rId4" Type="http://schemas.openxmlformats.org/officeDocument/2006/relationships/image" Target="../media/image2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Relationship Id="rId4" Type="http://schemas.openxmlformats.org/officeDocument/2006/relationships/image" Target="../media/image29.jpg"/><Relationship Id="rId5" Type="http://schemas.openxmlformats.org/officeDocument/2006/relationships/image" Target="../media/image45.png"/><Relationship Id="rId6" Type="http://schemas.openxmlformats.org/officeDocument/2006/relationships/image" Target="../media/image33.jpg"/><Relationship Id="rId7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4.bin"/><Relationship Id="rId5" Type="http://schemas.openxmlformats.org/officeDocument/2006/relationships/oleObject" Target="../embeddings/oleObject4.bin"/><Relationship Id="rId6" Type="http://schemas.openxmlformats.org/officeDocument/2006/relationships/image" Target="../media/image56.png"/><Relationship Id="rId7" Type="http://schemas.openxmlformats.org/officeDocument/2006/relationships/image" Target="../media/image77.png"/><Relationship Id="rId8" Type="http://schemas.openxmlformats.org/officeDocument/2006/relationships/image" Target="../media/image3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8.png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2.bin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jpg"/><Relationship Id="rId4" Type="http://schemas.openxmlformats.org/officeDocument/2006/relationships/image" Target="../media/image4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vmlDrawing" Target="../drawings/vmlDrawing4.vml"/><Relationship Id="rId4" Type="http://schemas.openxmlformats.org/officeDocument/2006/relationships/oleObject" Target="../embeddings/oleObject5.bin"/><Relationship Id="rId5" Type="http://schemas.openxmlformats.org/officeDocument/2006/relationships/oleObject" Target="../embeddings/oleObject5.bin"/><Relationship Id="rId6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3.bin"/><Relationship Id="rId6" Type="http://schemas.openxmlformats.org/officeDocument/2006/relationships/image" Target="../media/image16.png"/><Relationship Id="rId7" Type="http://schemas.openxmlformats.org/officeDocument/2006/relationships/image" Target="../media/image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vmlDrawing" Target="../drawings/vmlDrawing5.vml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6.bin"/><Relationship Id="rId6" Type="http://schemas.openxmlformats.org/officeDocument/2006/relationships/image" Target="../media/image3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jpg"/><Relationship Id="rId4" Type="http://schemas.openxmlformats.org/officeDocument/2006/relationships/image" Target="../media/image4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jpg"/><Relationship Id="rId4" Type="http://schemas.openxmlformats.org/officeDocument/2006/relationships/image" Target="../media/image4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jpg"/><Relationship Id="rId4" Type="http://schemas.openxmlformats.org/officeDocument/2006/relationships/image" Target="../media/image5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1.jpg"/><Relationship Id="rId4" Type="http://schemas.openxmlformats.org/officeDocument/2006/relationships/image" Target="../media/image54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png"/><Relationship Id="rId4" Type="http://schemas.openxmlformats.org/officeDocument/2006/relationships/image" Target="../media/image6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jpg"/><Relationship Id="rId4" Type="http://schemas.openxmlformats.org/officeDocument/2006/relationships/image" Target="../media/image55.jpg"/><Relationship Id="rId5" Type="http://schemas.openxmlformats.org/officeDocument/2006/relationships/image" Target="../media/image60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jpg"/><Relationship Id="rId4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4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3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jpg"/><Relationship Id="rId4" Type="http://schemas.openxmlformats.org/officeDocument/2006/relationships/image" Target="../media/image68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jpg"/><Relationship Id="rId4" Type="http://schemas.openxmlformats.org/officeDocument/2006/relationships/image" Target="../media/image69.jpg"/><Relationship Id="rId5" Type="http://schemas.openxmlformats.org/officeDocument/2006/relationships/image" Target="../media/image67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0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1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1.jpg"/><Relationship Id="rId5" Type="http://schemas.openxmlformats.org/officeDocument/2006/relationships/image" Target="../media/image4.jpg"/><Relationship Id="rId6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13.jpg"/><Relationship Id="rId5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MARCO TEÓRICO PATOLOGIA RENAL Y TESTICULAR 4º MEDICINA</a:t>
            </a:r>
            <a:endParaRPr/>
          </a:p>
        </p:txBody>
      </p:sp>
      <p:sp>
        <p:nvSpPr>
          <p:cNvPr id="97" name="Google Shape;97;p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rPr lang="en-US"/>
              <a:t>Dr. Iván Gallegos M.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rPr lang="en-US"/>
              <a:t>Anatomía Patológica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rPr lang="en-US"/>
              <a:t>Universidad de Chile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rPr lang="en-US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Graduación Nuclear</a:t>
            </a:r>
            <a:endParaRPr/>
          </a:p>
        </p:txBody>
      </p:sp>
      <p:graphicFrame>
        <p:nvGraphicFramePr>
          <p:cNvPr id="164" name="Google Shape;164;p10"/>
          <p:cNvGraphicFramePr/>
          <p:nvPr/>
        </p:nvGraphicFramePr>
        <p:xfrm>
          <a:off x="144694" y="14176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{F08E1078-7056-4DCA-B328-18DF1DF62AE1}</a:tableStyleId>
              </a:tblPr>
              <a:tblGrid>
                <a:gridCol w="2218675"/>
                <a:gridCol w="2218675"/>
                <a:gridCol w="2218675"/>
                <a:gridCol w="2218675"/>
              </a:tblGrid>
              <a:tr h="469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</a:rPr>
                        <a:t>ISUP GRADO 1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50" marB="4575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</a:rPr>
                        <a:t>ISUP GRADO 2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50" marB="4575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</a:rPr>
                        <a:t>ISUP GRADO 3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50" marB="4575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</a:rPr>
                        <a:t>ISUP GRADO 4</a:t>
                      </a:r>
                      <a:endParaRPr sz="20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50" marB="45750" marR="91450" marL="91450"/>
                </a:tc>
              </a:tr>
              <a:tr h="3359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/>
                        <a:t>Nucléolo inconspicuo o ausente a 400x.</a:t>
                      </a:r>
                      <a:endParaRPr sz="2000" u="none" cap="none" strike="noStrike"/>
                    </a:p>
                  </a:txBody>
                  <a:tcPr marT="45750" marB="45750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Nucléolo distintivo a 400 pero inconspicuo o invisible a 100x.</a:t>
                      </a:r>
                      <a:endParaRPr sz="2000" u="none" cap="none" strike="noStrike"/>
                    </a:p>
                  </a:txBody>
                  <a:tcPr marT="45750" marB="45750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/>
                        <a:t>Nucléolo visible a 100x.</a:t>
                      </a:r>
                      <a:endParaRPr sz="2000" u="none" cap="none" strike="noStrike"/>
                    </a:p>
                  </a:txBody>
                  <a:tcPr marT="45750" marB="45750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/>
                        <a:t>Transformación sarcomatoide, o rabdoide; presencia de células tumorales gigantes o pleomorfismo nuclear extremo.</a:t>
                      </a:r>
                      <a:endParaRPr sz="2000" u="none" cap="none" strike="noStrike"/>
                    </a:p>
                  </a:txBody>
                  <a:tcPr marT="45750" marB="45750" marR="91450" marL="914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14-09-27 a las 2.47.17 PM.png" id="169" name="Google Shape;169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9806" l="22893" r="24459" t="11606"/>
          <a:stretch/>
        </p:blipFill>
        <p:spPr>
          <a:xfrm>
            <a:off x="1052667" y="183826"/>
            <a:ext cx="6967654" cy="6500792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Otros Factores Pronósticos</a:t>
            </a:r>
            <a:endParaRPr/>
          </a:p>
        </p:txBody>
      </p:sp>
      <p:sp>
        <p:nvSpPr>
          <p:cNvPr id="175" name="Google Shape;175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Sarcomatoide o Rabdoide. 5% casos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Necrosis.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Permeación vascular</a:t>
            </a:r>
            <a:endParaRPr/>
          </a:p>
        </p:txBody>
      </p:sp>
      <p:sp>
        <p:nvSpPr>
          <p:cNvPr descr="papII1" id="176" name="Google Shape;176;p12"/>
          <p:cNvSpPr/>
          <p:nvPr/>
        </p:nvSpPr>
        <p:spPr>
          <a:xfrm>
            <a:off x="1173652" y="1488141"/>
            <a:ext cx="6877090" cy="515781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/>
              <a:t>Neoplasia Multiquística de Células Claras de bajo potencial maligno</a:t>
            </a:r>
            <a:endParaRPr sz="3600"/>
          </a:p>
        </p:txBody>
      </p:sp>
      <p:sp>
        <p:nvSpPr>
          <p:cNvPr id="182" name="Google Shape;182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1 a 5% RCC.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Predominio en mujeres  3F : 1M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Quistico, sin areas sólidas.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Grado nuclear 1.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Sin metástasis a distancia documentadas.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Excelente pronóstico.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/>
              <a:t>Neoplasia Multiquística de Células Claras de bajo potencial maligno</a:t>
            </a:r>
            <a:endParaRPr sz="3600"/>
          </a:p>
        </p:txBody>
      </p:sp>
      <p:pic>
        <p:nvPicPr>
          <p:cNvPr descr="Captura de pantalla 2014-09-27 a las 2.32.11 PM.png" id="188" name="Google Shape;188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8929" l="0" r="17685" t="19555"/>
          <a:stretch/>
        </p:blipFill>
        <p:spPr>
          <a:xfrm>
            <a:off x="457200" y="2147325"/>
            <a:ext cx="8053387" cy="314960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189" name="Google Shape;189;p14"/>
          <p:cNvSpPr txBox="1"/>
          <p:nvPr/>
        </p:nvSpPr>
        <p:spPr>
          <a:xfrm>
            <a:off x="4470400" y="2147325"/>
            <a:ext cx="1083733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ptura de pantalla 2014-09-27 a las 2.33.11 PM.png" id="190" name="Google Shape;190;p14"/>
          <p:cNvPicPr preferRelativeResize="0"/>
          <p:nvPr/>
        </p:nvPicPr>
        <p:blipFill rotWithShape="1">
          <a:blip r:embed="rId4">
            <a:alphaModFix/>
          </a:blip>
          <a:srcRect b="25784" l="2742" r="44448" t="10469"/>
          <a:stretch/>
        </p:blipFill>
        <p:spPr>
          <a:xfrm>
            <a:off x="1348868" y="1578505"/>
            <a:ext cx="6683327" cy="5042737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Carcinoma Papilar</a:t>
            </a:r>
            <a:endParaRPr/>
          </a:p>
        </p:txBody>
      </p:sp>
      <p:sp>
        <p:nvSpPr>
          <p:cNvPr id="196" name="Google Shape;196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/>
              <a:t>10 a 15 % RCC.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/>
              <a:t>Esporádico o familiar.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/>
              <a:t>8% Multifocalidad.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/>
              <a:t>Trisomía 7, 17 y pérdida del cromosoma Y son las alteraciones más frecuentes. Mutación en MET.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/>
              <a:t>Tipo 1: células pequeñas con escaso citoplasma.</a:t>
            </a:r>
            <a:endParaRPr sz="2400"/>
          </a:p>
          <a:p>
            <a:pPr indent="0" lvl="0" marL="0" rtl="0" algn="l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Inmunohistoquímica: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/>
              <a:t>(+) Pankeratina, Keratina7, Racemasa. 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/>
              <a:t>(+/-) AC-IX, CD10.         (-) Vimentina.</a:t>
            </a:r>
            <a:endParaRPr/>
          </a:p>
          <a:p>
            <a:pPr indent="-190500" lvl="0" marL="342900" rtl="0" algn="l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4941-2" id="201" name="Google Shape;20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46199"/>
            <a:ext cx="7349067" cy="5511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4941-6" id="202" name="Google Shape;20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541" y="1371600"/>
            <a:ext cx="73152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4941-11" id="203" name="Google Shape;20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8800" y="1371600"/>
            <a:ext cx="73152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CCR Papilar Tipo 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10012" id="209" name="Google Shape;20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47800"/>
            <a:ext cx="7213600" cy="5410200"/>
          </a:xfrm>
          <a:prstGeom prst="rect">
            <a:avLst/>
          </a:prstGeom>
          <a:noFill/>
          <a:ln cap="flat" cmpd="sng" w="9525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P1010013" id="210" name="Google Shape;21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7469" y="1447800"/>
            <a:ext cx="7230533" cy="5422900"/>
          </a:xfrm>
          <a:prstGeom prst="rect">
            <a:avLst/>
          </a:prstGeom>
          <a:noFill/>
          <a:ln cap="flat" cmpd="sng" w="9525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1" name="Google Shape;211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CCR Papilar Tipo 1</a:t>
            </a:r>
            <a:endParaRPr/>
          </a:p>
        </p:txBody>
      </p:sp>
      <p:pic>
        <p:nvPicPr>
          <p:cNvPr descr="P1010018" id="212" name="Google Shape;212;p17"/>
          <p:cNvPicPr preferRelativeResize="0"/>
          <p:nvPr/>
        </p:nvPicPr>
        <p:blipFill rotWithShape="1">
          <a:blip r:embed="rId5">
            <a:alphaModFix/>
          </a:blip>
          <a:srcRect b="0" l="5089" r="0" t="5888"/>
          <a:stretch/>
        </p:blipFill>
        <p:spPr>
          <a:xfrm>
            <a:off x="1913466" y="1447800"/>
            <a:ext cx="7230534" cy="5422901"/>
          </a:xfrm>
          <a:prstGeom prst="rect">
            <a:avLst/>
          </a:prstGeom>
          <a:noFill/>
          <a:ln cap="flat" cmpd="sng" w="9525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Carcinoma Papilar</a:t>
            </a:r>
            <a:endParaRPr/>
          </a:p>
        </p:txBody>
      </p:sp>
      <p:sp>
        <p:nvSpPr>
          <p:cNvPr id="218" name="Google Shape;218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Tipo 2: Células grandes y eosinófilas. Nucléolo prominente.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Inmunohistoquímica: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/>
              <a:t>(+) Pankeratina, Racemasa.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/>
              <a:t>(+/-) AC-IX, CD10, Keratina7, Keratina20 y E-cadherina.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/>
              <a:t>(-) Vimentina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Peor pronóstico a mismo estadio.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107004- CARCINOMA DE CELULAS RENALES MIXTO\107004 (4).JPG" id="223" name="Google Shape;22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2534" y="1434139"/>
            <a:ext cx="5938308" cy="510212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24" name="Google Shape;224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CCR Papilar Tipo 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>
            <p:ph type="title"/>
          </p:nvPr>
        </p:nvSpPr>
        <p:spPr>
          <a:xfrm>
            <a:off x="539750" y="18891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Tumores renales benignos</a:t>
            </a:r>
            <a:endParaRPr/>
          </a:p>
        </p:txBody>
      </p:sp>
      <p:sp>
        <p:nvSpPr>
          <p:cNvPr id="103" name="Google Shape;103;p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u="sng"/>
              <a:t>Adenoma renal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Lesiones corticales de 1.5 cm, con estructura tubulo-papilar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Incidentales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Únicos o múltiples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descr="117975-2" id="104" name="Google Shape;104;p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descr="117905-3" id="105" name="Google Shape;105;p2"/>
          <p:cNvSpPr/>
          <p:nvPr/>
        </p:nvSpPr>
        <p:spPr>
          <a:xfrm>
            <a:off x="4139952" y="2060848"/>
            <a:ext cx="5004048" cy="375303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CCR Papilar Tipo 2</a:t>
            </a:r>
            <a:endParaRPr/>
          </a:p>
        </p:txBody>
      </p:sp>
      <p:sp>
        <p:nvSpPr>
          <p:cNvPr descr="papII4" id="230" name="Google Shape;230;p20"/>
          <p:cNvSpPr/>
          <p:nvPr/>
        </p:nvSpPr>
        <p:spPr>
          <a:xfrm>
            <a:off x="0" y="1468437"/>
            <a:ext cx="7196667" cy="5397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papII6" id="231" name="Google Shape;231;p20"/>
          <p:cNvSpPr/>
          <p:nvPr/>
        </p:nvSpPr>
        <p:spPr>
          <a:xfrm>
            <a:off x="958849" y="1485373"/>
            <a:ext cx="7186084" cy="538956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papII7" id="232" name="Google Shape;232;p20"/>
          <p:cNvSpPr/>
          <p:nvPr/>
        </p:nvSpPr>
        <p:spPr>
          <a:xfrm>
            <a:off x="1964266" y="1473200"/>
            <a:ext cx="7179733" cy="5384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CCR Cromófobo</a:t>
            </a:r>
            <a:endParaRPr/>
          </a:p>
        </p:txBody>
      </p:sp>
      <p:sp>
        <p:nvSpPr>
          <p:cNvPr id="238" name="Google Shape;238;p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400"/>
              <a:t>5% de los casos. </a:t>
            </a:r>
            <a:endParaRPr sz="2400"/>
          </a:p>
          <a:p>
            <a:pPr indent="-342900" lvl="0" marL="342900" rtl="0" algn="l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400"/>
              <a:t>Esporádico o asociado a Sd Birt-Hogg-Dubbe.</a:t>
            </a:r>
            <a:endParaRPr sz="2400"/>
          </a:p>
          <a:p>
            <a:pPr indent="-342900" lvl="0" marL="342900" rtl="0" algn="l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400"/>
              <a:t>Pérdida extensa de cromosomas  2, 6, 10, 17 y 21. Hipoploide.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400"/>
              <a:t>Positivo difuso Hierro coloidal de Hale.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/>
              <a:t>Inmunohistoquímica: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/>
              <a:t>(+) Pankeraina, Keratina7, EMA, CD117, E-cadherina.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400"/>
              <a:t>(-)  Vimentina, CD10, Racemasa, Keratina20.</a:t>
            </a:r>
            <a:endParaRPr sz="2400"/>
          </a:p>
          <a:p>
            <a:pPr indent="-342900" lvl="0" marL="342900" rtl="0" algn="l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400"/>
              <a:t>-</a:t>
            </a: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4" name="Google Shape;244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45" name="Google Shape;245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46" name="Google Shape;246;p2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2625" y="485775"/>
            <a:ext cx="4633913" cy="63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2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013" y="17463"/>
            <a:ext cx="3348037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CCR Cromófobo</a:t>
            </a:r>
            <a:endParaRPr/>
          </a:p>
        </p:txBody>
      </p:sp>
      <p:pic>
        <p:nvPicPr>
          <p:cNvPr descr="75723-2" id="253" name="Google Shape;25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8" y="1383238"/>
            <a:ext cx="7046912" cy="528637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CCR Cromófobo</a:t>
            </a:r>
            <a:endParaRPr/>
          </a:p>
        </p:txBody>
      </p:sp>
      <p:pic>
        <p:nvPicPr>
          <p:cNvPr descr="75723-3" id="259" name="Google Shape;25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7638"/>
            <a:ext cx="6697662" cy="528796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75723-4" id="260" name="Google Shape;26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228" y="1417639"/>
            <a:ext cx="6699048" cy="528796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75723-5" id="261" name="Google Shape;26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81154" y="1417638"/>
            <a:ext cx="6624637" cy="523081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hale 1" id="262" name="Google Shape;262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41763" y="1412874"/>
            <a:ext cx="6702237" cy="52927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k 7 2" id="263" name="Google Shape;263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62537" y="1395941"/>
            <a:ext cx="6694487" cy="528637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64" name="Google Shape;264;p24"/>
          <p:cNvSpPr txBox="1"/>
          <p:nvPr/>
        </p:nvSpPr>
        <p:spPr>
          <a:xfrm>
            <a:off x="1424592" y="6098064"/>
            <a:ext cx="127470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Keratina 7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5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 renales malignos</a:t>
            </a:r>
            <a:endParaRPr b="1" sz="3200" u="sng">
              <a:solidFill>
                <a:schemeClr val="dk1"/>
              </a:solidFill>
            </a:endParaRPr>
          </a:p>
        </p:txBody>
      </p:sp>
      <p:sp>
        <p:nvSpPr>
          <p:cNvPr id="270" name="Google Shape;270;p25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51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800"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Diferenciación Sarcomatoide</a:t>
            </a:r>
            <a:endParaRPr b="1"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     5-10</a:t>
            </a:r>
            <a:r>
              <a:rPr b="1" lang="en-US" sz="2800"/>
              <a:t>%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    </a:t>
            </a:r>
            <a:r>
              <a:rPr b="1" lang="en-US" sz="2800"/>
              <a:t>Forma indiferenciada de otros carcinomas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en-US" sz="2800"/>
              <a:t>        Macrosocopicamente blanquecinos.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en-US" sz="2800"/>
              <a:t>        Células   fusadas y pleomórficas</a:t>
            </a:r>
            <a:endParaRPr b="1" sz="2800"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en-US" sz="2400"/>
              <a:t>         </a:t>
            </a:r>
            <a:r>
              <a:rPr b="1" lang="en-US" sz="2800"/>
              <a:t>Agresivo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en-US" sz="2800"/>
              <a:t>      </a:t>
            </a:r>
            <a:endParaRPr/>
          </a:p>
          <a:p>
            <a:pPr indent="-1651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800"/>
          </a:p>
          <a:p>
            <a:pPr indent="-1651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800"/>
          </a:p>
          <a:p>
            <a:pPr indent="-1651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800"/>
          </a:p>
          <a:p>
            <a:pPr indent="-1397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1397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276" name="Google Shape;276;p26"/>
          <p:cNvGraphicFramePr/>
          <p:nvPr/>
        </p:nvGraphicFramePr>
        <p:xfrm>
          <a:off x="107504" y="412750"/>
          <a:ext cx="4284663" cy="6445250"/>
        </p:xfrm>
        <a:graphic>
          <a:graphicData uri="http://schemas.openxmlformats.org/presentationml/2006/ole">
            <mc:AlternateContent>
              <mc:Choice Requires="v">
                <p:oleObj r:id="rId4" imgH="6445250" imgW="4284663" progId="PhotoDeluxeBusiness.Image.1" spid="_x0000_s1">
                  <p:embed/>
                </p:oleObj>
              </mc:Choice>
              <mc:Fallback>
                <p:oleObj r:id="rId5" imgH="6445250" imgW="4284663" progId="PhotoDeluxeBusiness.Image.1">
                  <p:embed/>
                  <p:pic>
                    <p:nvPicPr>
                      <p:cNvPr id="276" name="Google Shape;276;p2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07504" y="412750"/>
                        <a:ext cx="4284663" cy="644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IMG_1862.jpg" id="277" name="Google Shape;277;p26"/>
          <p:cNvPicPr preferRelativeResize="0"/>
          <p:nvPr>
            <p:ph idx="2" type="body"/>
          </p:nvPr>
        </p:nvPicPr>
        <p:blipFill rotWithShape="1">
          <a:blip r:embed="rId7">
            <a:alphaModFix/>
          </a:blip>
          <a:srcRect b="160" l="0" r="0" t="1316"/>
          <a:stretch/>
        </p:blipFill>
        <p:spPr>
          <a:xfrm rot="5400000">
            <a:off x="3570497" y="1334159"/>
            <a:ext cx="6395493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860.jpg" id="278" name="Google Shape;278;p26"/>
          <p:cNvPicPr preferRelativeResize="0"/>
          <p:nvPr/>
        </p:nvPicPr>
        <p:blipFill rotWithShape="1">
          <a:blip r:embed="rId8">
            <a:alphaModFix/>
          </a:blip>
          <a:srcRect b="17536" l="0" r="0" t="17537"/>
          <a:stretch/>
        </p:blipFill>
        <p:spPr>
          <a:xfrm>
            <a:off x="609600" y="1600200"/>
            <a:ext cx="79248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7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 renales malignos</a:t>
            </a:r>
            <a:br>
              <a:rPr b="1" lang="en-US" u="sng">
                <a:solidFill>
                  <a:schemeClr val="dk1"/>
                </a:solidFill>
              </a:rPr>
            </a:br>
            <a:r>
              <a:rPr b="1" lang="en-US" u="sng">
                <a:solidFill>
                  <a:schemeClr val="dk1"/>
                </a:solidFill>
              </a:rPr>
              <a:t>clínica</a:t>
            </a:r>
            <a:endParaRPr b="1" sz="3200" u="sng">
              <a:solidFill>
                <a:schemeClr val="dk1"/>
              </a:solidFill>
            </a:endParaRPr>
          </a:p>
        </p:txBody>
      </p:sp>
      <p:sp>
        <p:nvSpPr>
          <p:cNvPr id="284" name="Google Shape;284;p27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Hematuria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Triada de  Guyon en 10% (enfermedad avanzada)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Incidentales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Síndromes paraneoplásicos: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 </a:t>
            </a:r>
            <a:r>
              <a:rPr b="1" lang="en-US" sz="2800"/>
              <a:t>Cushing, disfunción hepática, policitemia, hipercalcemia, hipertensión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800"/>
          </a:p>
          <a:p>
            <a:pPr indent="-1143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sz="3600"/>
          </a:p>
          <a:p>
            <a:pPr indent="-1143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sz="3600"/>
          </a:p>
          <a:p>
            <a:pPr indent="-88900" lvl="0" marL="3429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b="1" sz="4000"/>
          </a:p>
          <a:p>
            <a:pPr indent="-88900" lvl="0" marL="3429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b="1" sz="4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 renales malignos</a:t>
            </a:r>
            <a:br>
              <a:rPr b="1" lang="en-US" u="sng">
                <a:solidFill>
                  <a:schemeClr val="dk1"/>
                </a:solidFill>
              </a:rPr>
            </a:br>
            <a:r>
              <a:rPr b="1" lang="en-US" u="sng">
                <a:solidFill>
                  <a:schemeClr val="dk1"/>
                </a:solidFill>
              </a:rPr>
              <a:t>clínica</a:t>
            </a:r>
            <a:endParaRPr b="1" sz="3200" u="sng">
              <a:solidFill>
                <a:schemeClr val="dk1"/>
              </a:solidFill>
            </a:endParaRPr>
          </a:p>
        </p:txBody>
      </p:sp>
      <p:sp>
        <p:nvSpPr>
          <p:cNvPr id="290" name="Google Shape;290;p28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Metástasis: pulmón, huesos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Factores pronósticos: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</a:t>
            </a:r>
            <a:r>
              <a:rPr b="1" lang="en-US" sz="2800"/>
              <a:t>Tamaño tumoral </a:t>
            </a:r>
            <a:r>
              <a:rPr b="1" lang="en-US"/>
              <a:t>, </a:t>
            </a:r>
            <a:r>
              <a:rPr b="1" lang="en-US" sz="2800"/>
              <a:t>grado nuclear, necrosis, permeación vascular, invasión de la grasa perirrenal , invasión de la glándula adrenal, metástasis</a:t>
            </a:r>
            <a:endParaRPr/>
          </a:p>
          <a:p>
            <a:pPr indent="-1143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sz="3600"/>
          </a:p>
          <a:p>
            <a:pPr indent="-1143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sz="3600"/>
          </a:p>
          <a:p>
            <a:pPr indent="-114300" lvl="0" marL="34290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sz="3600"/>
          </a:p>
          <a:p>
            <a:pPr indent="-88900" lvl="0" marL="3429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b="1" sz="4000"/>
          </a:p>
          <a:p>
            <a:pPr indent="-88900" lvl="0" marL="3429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b="1" sz="4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renales malignos</a:t>
            </a:r>
            <a:br>
              <a:rPr b="1" lang="en-US" u="sng">
                <a:solidFill>
                  <a:schemeClr val="dk1"/>
                </a:solidFill>
              </a:rPr>
            </a:br>
            <a:endParaRPr b="1" u="sng">
              <a:solidFill>
                <a:schemeClr val="dk1"/>
              </a:solidFill>
            </a:endParaRPr>
          </a:p>
        </p:txBody>
      </p:sp>
      <p:sp>
        <p:nvSpPr>
          <p:cNvPr id="296" name="Google Shape;296;p29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u="sng"/>
              <a:t>Carcinomas de células transicionales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 u="sng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10% de los Cánceres renales.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Adultos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Papilomas-----Carcinomas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Hematuria-obstrucción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Múltiples.- 50% en vejiga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>
            <p:ph type="title"/>
          </p:nvPr>
        </p:nvSpPr>
        <p:spPr>
          <a:xfrm>
            <a:off x="0" y="20638"/>
            <a:ext cx="4427538" cy="31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1" name="Google Shape;111;p3"/>
          <p:cNvSpPr txBox="1"/>
          <p:nvPr>
            <p:ph idx="1" type="body"/>
          </p:nvPr>
        </p:nvSpPr>
        <p:spPr>
          <a:xfrm>
            <a:off x="0" y="692150"/>
            <a:ext cx="4643438" cy="6165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u="sng"/>
              <a:t>Oncocitoma</a:t>
            </a:r>
            <a:endParaRPr b="1" u="sng"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sz="2800"/>
              <a:t>Células intercaladas de los conductos colectores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sz="2800"/>
              <a:t>Macroscopicamente color caoba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sz="2800"/>
              <a:t>Células de citoplasma rosado granular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sz="2800"/>
              <a:t>Mitocondrias incrementadas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graphicFrame>
        <p:nvGraphicFramePr>
          <p:cNvPr id="112" name="Google Shape;112;p3"/>
          <p:cNvGraphicFramePr/>
          <p:nvPr/>
        </p:nvGraphicFramePr>
        <p:xfrm>
          <a:off x="4616450" y="0"/>
          <a:ext cx="4527550" cy="3060700"/>
        </p:xfrm>
        <a:graphic>
          <a:graphicData uri="http://schemas.openxmlformats.org/presentationml/2006/ole">
            <mc:AlternateContent>
              <mc:Choice Requires="v">
                <p:oleObj r:id="rId4" imgH="3060700" imgW="4527550" progId="PhotoDeluxeBusiness.Image.1" spid="_x0000_s1">
                  <p:embed/>
                </p:oleObj>
              </mc:Choice>
              <mc:Fallback>
                <p:oleObj r:id="rId5" imgH="3060700" imgW="4527550" progId="PhotoDeluxeBusiness.Image.1">
                  <p:embed/>
                  <p:pic>
                    <p:nvPicPr>
                      <p:cNvPr id="112" name="Google Shape;112;p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616450" y="0"/>
                        <a:ext cx="4527550" cy="306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Google Shape;113;p3"/>
          <p:cNvGraphicFramePr/>
          <p:nvPr/>
        </p:nvGraphicFramePr>
        <p:xfrm>
          <a:off x="4681538" y="3068638"/>
          <a:ext cx="4468812" cy="2997200"/>
        </p:xfrm>
        <a:graphic>
          <a:graphicData uri="http://schemas.openxmlformats.org/presentationml/2006/ole">
            <mc:AlternateContent>
              <mc:Choice Requires="v">
                <p:oleObj r:id="rId7" imgH="2997200" imgW="4468812" progId="PhotoDeluxeBusiness.Image.1" spid="_x0000_s2">
                  <p:embed/>
                </p:oleObj>
              </mc:Choice>
              <mc:Fallback>
                <p:oleObj r:id="rId8" imgH="2997200" imgW="4468812" progId="PhotoDeluxeBusiness.Image.1">
                  <p:embed/>
                  <p:pic>
                    <p:nvPicPr>
                      <p:cNvPr id="113" name="Google Shape;113;p3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681538" y="3068638"/>
                        <a:ext cx="4468812" cy="299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 de Wilms</a:t>
            </a:r>
            <a:br>
              <a:rPr b="1" lang="en-US" u="sng">
                <a:solidFill>
                  <a:schemeClr val="dk1"/>
                </a:solidFill>
              </a:rPr>
            </a:br>
            <a:r>
              <a:rPr b="1" lang="en-US" u="sng">
                <a:solidFill>
                  <a:schemeClr val="dk1"/>
                </a:solidFill>
              </a:rPr>
              <a:t>(Nefroblastoma)</a:t>
            </a:r>
            <a:br>
              <a:rPr b="1" lang="en-US" u="sng">
                <a:solidFill>
                  <a:schemeClr val="dk1"/>
                </a:solidFill>
              </a:rPr>
            </a:br>
            <a:endParaRPr b="1" u="sng">
              <a:solidFill>
                <a:schemeClr val="dk1"/>
              </a:solidFill>
            </a:endParaRPr>
          </a:p>
        </p:txBody>
      </p:sp>
      <p:sp>
        <p:nvSpPr>
          <p:cNvPr id="302" name="Google Shape;302;p30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Usualmente en menores de 10a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Pérdida 11p13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    inactivación del gen supresor de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     tumores WT-1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 de Wilms</a:t>
            </a:r>
            <a:br>
              <a:rPr b="1" lang="en-US" u="sng">
                <a:solidFill>
                  <a:schemeClr val="dk1"/>
                </a:solidFill>
              </a:rPr>
            </a:br>
            <a:r>
              <a:rPr b="1" lang="en-US" u="sng">
                <a:solidFill>
                  <a:schemeClr val="dk1"/>
                </a:solidFill>
              </a:rPr>
              <a:t>(Nefroblastoma)</a:t>
            </a:r>
            <a:br>
              <a:rPr b="1" lang="en-US" u="sng">
                <a:solidFill>
                  <a:schemeClr val="dk1"/>
                </a:solidFill>
              </a:rPr>
            </a:br>
            <a:endParaRPr b="1" u="sng">
              <a:solidFill>
                <a:schemeClr val="dk1"/>
              </a:solidFill>
            </a:endParaRPr>
          </a:p>
        </p:txBody>
      </p:sp>
      <p:sp>
        <p:nvSpPr>
          <p:cNvPr id="308" name="Google Shape;308;p31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Neoplasias blanquecinas, uni o multinodulares, blandas, elementos de blastema, estroma y epitelio.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Elementos heterólogos (músculo estriado, cartílago, hueso)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Tumor de Wilms</a:t>
            </a:r>
            <a:endParaRPr/>
          </a:p>
        </p:txBody>
      </p:sp>
      <p:pic>
        <p:nvPicPr>
          <p:cNvPr descr="jpg_jpg_cystic_Wilms_tumor_04_3a.jpg" id="314" name="Google Shape;314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23794" l="0" r="0" t="-23795"/>
          <a:stretch/>
        </p:blipFill>
        <p:spPr>
          <a:xfrm>
            <a:off x="31630" y="260648"/>
            <a:ext cx="5616624" cy="63547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pg_11457_wilms_tumor_03b-3.jpg" id="315" name="Google Shape;315;p3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14650" r="14650" t="0"/>
          <a:stretch/>
        </p:blipFill>
        <p:spPr>
          <a:xfrm>
            <a:off x="4291589" y="1268760"/>
            <a:ext cx="4834880" cy="5418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"/>
          <p:cNvSpPr txBox="1"/>
          <p:nvPr>
            <p:ph idx="4294967295" type="ctrTitle"/>
          </p:nvPr>
        </p:nvSpPr>
        <p:spPr>
          <a:xfrm>
            <a:off x="611188" y="12700"/>
            <a:ext cx="7772400" cy="3014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TESTÍCULO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3"/>
          <p:cNvSpPr txBox="1"/>
          <p:nvPr>
            <p:ph idx="4294967295" type="subTitle"/>
          </p:nvPr>
        </p:nvSpPr>
        <p:spPr>
          <a:xfrm>
            <a:off x="1476375" y="4868863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4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Hidrocele</a:t>
            </a:r>
            <a:endParaRPr b="1" u="sng"/>
          </a:p>
        </p:txBody>
      </p:sp>
      <p:sp>
        <p:nvSpPr>
          <p:cNvPr id="327" name="Google Shape;327;p34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Acúmulo de líquido entre la túnica vaginal y la capa albuginea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Hematocele, piocele</a:t>
            </a:r>
            <a:endParaRPr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Torción testicular</a:t>
            </a:r>
            <a:endParaRPr b="1" u="sng">
              <a:solidFill>
                <a:schemeClr val="dk1"/>
              </a:solidFill>
            </a:endParaRPr>
          </a:p>
        </p:txBody>
      </p:sp>
      <p:sp>
        <p:nvSpPr>
          <p:cNvPr id="333" name="Google Shape;333;p35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Completa: infarto hemorrágico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Dolor intenso escrotal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Asociada a anomalías del cordón o de la inserción testicular: ausencia de ligamentos escrotales, testículos en posición alta en la bolsa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" name="Google Shape;338;p36"/>
          <p:cNvGraphicFramePr/>
          <p:nvPr/>
        </p:nvGraphicFramePr>
        <p:xfrm>
          <a:off x="3563938" y="333375"/>
          <a:ext cx="4040187" cy="6248400"/>
        </p:xfrm>
        <a:graphic>
          <a:graphicData uri="http://schemas.openxmlformats.org/presentationml/2006/ole">
            <mc:AlternateContent>
              <mc:Choice Requires="v">
                <p:oleObj r:id="rId4" imgH="6248400" imgW="4040187" progId="PhotoDeluxeBusiness.Image.1" spid="_x0000_s1">
                  <p:embed/>
                </p:oleObj>
              </mc:Choice>
              <mc:Fallback>
                <p:oleObj r:id="rId5" imgH="6248400" imgW="4040187" progId="PhotoDeluxeBusiness.Image.1">
                  <p:embed/>
                  <p:pic>
                    <p:nvPicPr>
                      <p:cNvPr id="338" name="Google Shape;338;p3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563938" y="333375"/>
                        <a:ext cx="4040187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9" name="Google Shape;339;p36"/>
          <p:cNvSpPr txBox="1"/>
          <p:nvPr/>
        </p:nvSpPr>
        <p:spPr>
          <a:xfrm>
            <a:off x="323850" y="2636838"/>
            <a:ext cx="2952750" cy="157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Torsión testicular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Testículo hemorrágico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Infarto isquémico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7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Criptorquidia</a:t>
            </a:r>
            <a:endParaRPr b="1" u="sng">
              <a:solidFill>
                <a:schemeClr val="dk1"/>
              </a:solidFill>
            </a:endParaRPr>
          </a:p>
        </p:txBody>
      </p:sp>
      <p:sp>
        <p:nvSpPr>
          <p:cNvPr id="345" name="Google Shape;345;p37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Falta de descenso testicular a la bolsa escrotal (8-9 mes gestación)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0.7-0.8% hombres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Lado derecho &gt;izquierdo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25% bilateral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Atrofia testicular  y neoplasia</a:t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Inflamaciones testiculares</a:t>
            </a:r>
            <a:endParaRPr b="1" u="sng">
              <a:solidFill>
                <a:schemeClr val="dk1"/>
              </a:solidFill>
            </a:endParaRPr>
          </a:p>
        </p:txBody>
      </p:sp>
      <p:sp>
        <p:nvSpPr>
          <p:cNvPr id="351" name="Google Shape;351;p38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Orquitis agudas y crónicas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Frecuentemente asociadas a epididimitis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Bacterianas usualmente Gram –</a:t>
            </a:r>
            <a:r>
              <a:rPr b="1" lang="en-US" sz="2400"/>
              <a:t>s</a:t>
            </a:r>
            <a:r>
              <a:rPr b="1" lang="en-US"/>
              <a:t> y 2</a:t>
            </a:r>
            <a:r>
              <a:rPr b="1" lang="en-US" sz="1800"/>
              <a:t>arias</a:t>
            </a:r>
            <a:r>
              <a:rPr b="1" lang="en-US" sz="2800"/>
              <a:t> a</a:t>
            </a:r>
            <a:r>
              <a:rPr b="1" lang="en-US"/>
              <a:t> ITUs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Virales: paperas -  linfocitos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Luéticas : plasmocitos, granulomas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Tuberculosa: granulomatosa2</a:t>
            </a:r>
            <a:r>
              <a:rPr b="1" lang="en-US" sz="2000"/>
              <a:t>ria  </a:t>
            </a:r>
            <a:r>
              <a:rPr b="1" lang="en-US"/>
              <a:t>a epididimitis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9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Inflamaciones testiculares</a:t>
            </a:r>
            <a:endParaRPr b="1" u="sng">
              <a:solidFill>
                <a:schemeClr val="dk1"/>
              </a:solidFill>
            </a:endParaRPr>
          </a:p>
        </p:txBody>
      </p:sp>
      <p:sp>
        <p:nvSpPr>
          <p:cNvPr id="357" name="Google Shape;357;p39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Orquitis granulomatosa idiopática: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40a.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aumento unilateral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inflamación tubulocéntrica </a:t>
            </a:r>
            <a:endParaRPr b="1" sz="2800"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en-US" sz="2800"/>
              <a:t>         linfocitos, plasmocitos, macrófagos y  células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en-US" sz="2800"/>
              <a:t>         gigantes multinucleadas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>
            <p:ph type="title"/>
          </p:nvPr>
        </p:nvSpPr>
        <p:spPr>
          <a:xfrm>
            <a:off x="611188" y="7938"/>
            <a:ext cx="7772400" cy="153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9" name="Google Shape;119;p4"/>
          <p:cNvSpPr txBox="1"/>
          <p:nvPr>
            <p:ph idx="1" type="body"/>
          </p:nvPr>
        </p:nvSpPr>
        <p:spPr>
          <a:xfrm>
            <a:off x="0" y="0"/>
            <a:ext cx="4643438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 u="sng"/>
              <a:t>Angiomiolipoma</a:t>
            </a:r>
            <a:endParaRPr b="1" u="sng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Neoplasia estromal</a:t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Familia PECOMAS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25-50 % asociado a esclerosis tuberosa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Músculo, vasos y tejido adiposo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graphicFrame>
        <p:nvGraphicFramePr>
          <p:cNvPr id="120" name="Google Shape;120;p4"/>
          <p:cNvGraphicFramePr/>
          <p:nvPr/>
        </p:nvGraphicFramePr>
        <p:xfrm>
          <a:off x="3923928" y="-1"/>
          <a:ext cx="4608512" cy="6476203"/>
        </p:xfrm>
        <a:graphic>
          <a:graphicData uri="http://schemas.openxmlformats.org/presentationml/2006/ole">
            <mc:AlternateContent>
              <mc:Choice Requires="v">
                <p:oleObj r:id="rId4" imgH="6476203" imgW="4608512" progId="PhotoDeluxeBusiness.Image.1" spid="_x0000_s1">
                  <p:embed/>
                </p:oleObj>
              </mc:Choice>
              <mc:Fallback>
                <p:oleObj r:id="rId5" imgH="6476203" imgW="4608512" progId="PhotoDeluxeBusiness.Image.1">
                  <p:embed/>
                  <p:pic>
                    <p:nvPicPr>
                      <p:cNvPr id="120" name="Google Shape;120;p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923928" y="-1"/>
                        <a:ext cx="4608512" cy="6476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foto 2.JPG" id="121" name="Google Shape;12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23928" y="1484784"/>
            <a:ext cx="5220072" cy="391505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/>
          <p:nvPr>
            <p:ph idx="2" type="body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" name="Google Shape;362;p40"/>
          <p:cNvGraphicFramePr/>
          <p:nvPr/>
        </p:nvGraphicFramePr>
        <p:xfrm>
          <a:off x="0" y="26988"/>
          <a:ext cx="9144000" cy="6651625"/>
        </p:xfrm>
        <a:graphic>
          <a:graphicData uri="http://schemas.openxmlformats.org/presentationml/2006/ole">
            <mc:AlternateContent>
              <mc:Choice Requires="v">
                <p:oleObj r:id="rId4" imgH="6651625" imgW="9144000" progId="PhotoDeluxeBusiness.Image.1" spid="_x0000_s1">
                  <p:embed/>
                </p:oleObj>
              </mc:Choice>
              <mc:Fallback>
                <p:oleObj r:id="rId5" imgH="6651625" imgW="9144000" progId="PhotoDeluxeBusiness.Image.1">
                  <p:embed/>
                  <p:pic>
                    <p:nvPicPr>
                      <p:cNvPr id="362" name="Google Shape;362;p4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26988"/>
                        <a:ext cx="9144000" cy="665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3" name="Google Shape;363;p40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1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 testiculares</a:t>
            </a:r>
            <a:br>
              <a:rPr b="1" lang="en-US" u="sng">
                <a:solidFill>
                  <a:schemeClr val="dk1"/>
                </a:solidFill>
              </a:rPr>
            </a:br>
            <a:r>
              <a:rPr b="1" lang="en-US">
                <a:solidFill>
                  <a:schemeClr val="dk1"/>
                </a:solidFill>
              </a:rPr>
              <a:t>Epidemiología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69" name="Google Shape;369;p41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1% de los cánceres en hombres.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15-40 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Anglosajones&gt;latinos&gt;africanos&gt;orientales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Derivados de células germinales (95%)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Derivados de las células de Sertoli o Leydig y otros (5%)</a:t>
            </a:r>
            <a:endParaRPr b="1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2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testiculares</a:t>
            </a:r>
            <a:br>
              <a:rPr b="1" lang="en-US" u="sng">
                <a:solidFill>
                  <a:schemeClr val="dk1"/>
                </a:solidFill>
              </a:rPr>
            </a:br>
            <a:r>
              <a:rPr b="1" lang="en-US" sz="3200" u="sng">
                <a:solidFill>
                  <a:schemeClr val="dk1"/>
                </a:solidFill>
              </a:rPr>
              <a:t>Clínica</a:t>
            </a:r>
            <a:endParaRPr b="1" sz="3200" u="sng">
              <a:solidFill>
                <a:schemeClr val="dk1"/>
              </a:solidFill>
            </a:endParaRPr>
          </a:p>
        </p:txBody>
      </p:sp>
      <p:sp>
        <p:nvSpPr>
          <p:cNvPr id="375" name="Google Shape;375;p42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Aumento de volumen usualmente no doloroso y unilateral.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Ginecomastia.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3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testiculares</a:t>
            </a:r>
            <a:br>
              <a:rPr b="1" lang="en-US" u="sng">
                <a:solidFill>
                  <a:schemeClr val="dk1"/>
                </a:solidFill>
              </a:rPr>
            </a:br>
            <a:r>
              <a:rPr b="1" lang="en-US" sz="3600">
                <a:solidFill>
                  <a:schemeClr val="dk1"/>
                </a:solidFill>
              </a:rPr>
              <a:t>Factores de riesgo</a:t>
            </a:r>
            <a:br>
              <a:rPr b="1" lang="en-US">
                <a:solidFill>
                  <a:schemeClr val="lt1"/>
                </a:solidFill>
              </a:rPr>
            </a:br>
            <a:endParaRPr b="1">
              <a:solidFill>
                <a:schemeClr val="lt1"/>
              </a:solidFill>
            </a:endParaRPr>
          </a:p>
        </p:txBody>
      </p:sp>
      <p:sp>
        <p:nvSpPr>
          <p:cNvPr id="381" name="Google Shape;381;p43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Criptorquidia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Neoplasia contralateral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Disgenesis gonadal </a:t>
            </a:r>
            <a:r>
              <a:rPr b="1" lang="en-US" sz="2400"/>
              <a:t>(S. Klinifelter 47 XXY)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Antecedentes familiares (25% casos)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Infertilidad.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4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testiculares</a:t>
            </a:r>
            <a:endParaRPr b="1" u="sng">
              <a:solidFill>
                <a:schemeClr val="dk1"/>
              </a:solidFill>
            </a:endParaRPr>
          </a:p>
        </p:txBody>
      </p:sp>
      <p:sp>
        <p:nvSpPr>
          <p:cNvPr id="387" name="Google Shape;387;p44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i="1" lang="en-US" u="sng"/>
              <a:t>Clasificación Tumores Germinales</a:t>
            </a:r>
            <a:r>
              <a:rPr b="1" lang="en-US"/>
              <a:t>: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Precursor: Neoplasia germinal intratubular</a:t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1" lang="en-US"/>
              <a:t>Seminoma</a:t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1" lang="en-US"/>
              <a:t>Tumor seno endodérmico (saco vitelino)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1" lang="en-US"/>
              <a:t>Coriocarcinoma</a:t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1" lang="en-US"/>
              <a:t>Carcinoma Embrionario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1" lang="en-US"/>
              <a:t>Teratoma Maduro / Inmaduro</a:t>
            </a:r>
            <a:endParaRPr b="1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Histogénesis Tumores Germinales</a:t>
            </a:r>
            <a:endParaRPr/>
          </a:p>
        </p:txBody>
      </p:sp>
      <p:pic>
        <p:nvPicPr>
          <p:cNvPr id="393" name="Google Shape;393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3517" l="0" r="0" t="-3518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6"/>
          <p:cNvSpPr txBox="1"/>
          <p:nvPr>
            <p:ph idx="4294967295" type="title"/>
          </p:nvPr>
        </p:nvSpPr>
        <p:spPr>
          <a:xfrm>
            <a:off x="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ts val="44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Neoplasia Germinal Intratubular</a:t>
            </a:r>
            <a:endParaRPr>
              <a:solidFill>
                <a:srgbClr val="729BDB"/>
              </a:solidFill>
            </a:endParaRPr>
          </a:p>
        </p:txBody>
      </p:sp>
      <p:pic>
        <p:nvPicPr>
          <p:cNvPr descr="73171-7" id="400" name="Google Shape;40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8538" y="1268413"/>
            <a:ext cx="6696075" cy="528796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15.jpg" id="401" name="Google Shape;40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088" y="1273175"/>
            <a:ext cx="7043737" cy="52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6"/>
          <p:cNvSpPr txBox="1"/>
          <p:nvPr/>
        </p:nvSpPr>
        <p:spPr>
          <a:xfrm>
            <a:off x="1824182" y="-415636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1412875"/>
            <a:ext cx="3455988" cy="534511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7"/>
          <p:cNvSpPr txBox="1"/>
          <p:nvPr>
            <p:ph type="title"/>
          </p:nvPr>
        </p:nvSpPr>
        <p:spPr>
          <a:xfrm>
            <a:off x="457200" y="267494"/>
            <a:ext cx="8229600" cy="1001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ts val="44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Neoplasia Germinal Intratubular</a:t>
            </a:r>
            <a:endParaRPr sz="3600">
              <a:solidFill>
                <a:srgbClr val="729BDB"/>
              </a:solidFill>
            </a:endParaRPr>
          </a:p>
        </p:txBody>
      </p:sp>
      <p:sp>
        <p:nvSpPr>
          <p:cNvPr id="410" name="Google Shape;410;p47"/>
          <p:cNvSpPr txBox="1"/>
          <p:nvPr/>
        </p:nvSpPr>
        <p:spPr>
          <a:xfrm>
            <a:off x="3995738" y="2565400"/>
            <a:ext cx="801687" cy="36671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47"/>
          <p:cNvSpPr txBox="1"/>
          <p:nvPr/>
        </p:nvSpPr>
        <p:spPr>
          <a:xfrm>
            <a:off x="3995738" y="5229225"/>
            <a:ext cx="800100" cy="36671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C-KIT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7"/>
          <p:cNvSpPr txBox="1"/>
          <p:nvPr/>
        </p:nvSpPr>
        <p:spPr>
          <a:xfrm>
            <a:off x="6556375" y="5776913"/>
            <a:ext cx="1158875" cy="36988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OCT3/4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2725" y="1409700"/>
            <a:ext cx="3298825" cy="435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ct val="100000"/>
              <a:buFont typeface="Calibri"/>
              <a:buNone/>
            </a:pPr>
            <a:r>
              <a:rPr lang="en-US" sz="3600">
                <a:solidFill>
                  <a:srgbClr val="729BDB"/>
                </a:solidFill>
              </a:rPr>
              <a:t>Neoplasia Germinal Intratubular</a:t>
            </a:r>
            <a:br>
              <a:rPr lang="en-US" sz="3600">
                <a:solidFill>
                  <a:srgbClr val="729BDB"/>
                </a:solidFill>
              </a:rPr>
            </a:br>
            <a:r>
              <a:rPr lang="en-US" sz="3600">
                <a:solidFill>
                  <a:srgbClr val="729BDB"/>
                </a:solidFill>
              </a:rPr>
              <a:t>Pronóstico</a:t>
            </a:r>
            <a:endParaRPr sz="3600">
              <a:solidFill>
                <a:srgbClr val="729BDB"/>
              </a:solidFill>
            </a:endParaRPr>
          </a:p>
        </p:txBody>
      </p:sp>
      <p:sp>
        <p:nvSpPr>
          <p:cNvPr id="420" name="Google Shape;420;p48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Progresión a neoplasia invasiva : 50% casos a los 5 años, 90% a los 7 años.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No se ha reportado regresión espontánea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Tamización con biopsia testicular: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Criptorquidia (2-4% positivos para IGCNU)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Tumor células germinales previo (5% positividad)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Ambigüedad somatosexual (25% positividad)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Infertilidad oligoespérmica (0-1%)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9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 testiculares</a:t>
            </a:r>
            <a:endParaRPr b="1" u="sng">
              <a:solidFill>
                <a:schemeClr val="dk1"/>
              </a:solidFill>
            </a:endParaRPr>
          </a:p>
        </p:txBody>
      </p:sp>
      <p:sp>
        <p:nvSpPr>
          <p:cNvPr id="426" name="Google Shape;426;p49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i="1" lang="en-US" u="sng"/>
              <a:t>Seminoma</a:t>
            </a:r>
            <a:r>
              <a:rPr b="1" lang="en-US"/>
              <a:t>: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50% casos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35-49 años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Marcadores serológicos negativos o leve aumento Gonadotrofina coriónica (5%)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Citoplasma claro, septos fibrosos con linfocitos y células plasmáticas.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 renales malignos</a:t>
            </a:r>
            <a:endParaRPr b="1" sz="3200" u="sng">
              <a:solidFill>
                <a:schemeClr val="dk1"/>
              </a:solidFill>
            </a:endParaRPr>
          </a:p>
        </p:txBody>
      </p:sp>
      <p:sp>
        <p:nvSpPr>
          <p:cNvPr id="128" name="Google Shape;128;p5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 u="sng"/>
              <a:t>Carcinomas de células renales: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85% de Canceres renales.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Frecuencia 9º en hombres y 14º en mujeres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60-70 años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Obesidad, Tabaquismo, Hipertensión, Enf. quísticas renales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Formas esporádicas y familiares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ts val="44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SEMINOMA: Macroscopía</a:t>
            </a:r>
            <a:endParaRPr>
              <a:solidFill>
                <a:srgbClr val="729BDB"/>
              </a:solidFill>
            </a:endParaRPr>
          </a:p>
        </p:txBody>
      </p:sp>
      <p:sp>
        <p:nvSpPr>
          <p:cNvPr id="433" name="Google Shape;433;p50"/>
          <p:cNvSpPr txBox="1"/>
          <p:nvPr>
            <p:ph idx="1" type="body"/>
          </p:nvPr>
        </p:nvSpPr>
        <p:spPr>
          <a:xfrm>
            <a:off x="539750" y="1268760"/>
            <a:ext cx="7848600" cy="2016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    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Masa lobulada homogénea, tostada o grisacea, bordes bien definidos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61140-5.JPG" id="434" name="Google Shape;43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2708275"/>
            <a:ext cx="4876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4048-2.JPG" id="435" name="Google Shape;43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4067175" y="2708275"/>
            <a:ext cx="48768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ts val="44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SEMINOMA: Histología</a:t>
            </a:r>
            <a:endParaRPr/>
          </a:p>
        </p:txBody>
      </p:sp>
      <p:pic>
        <p:nvPicPr>
          <p:cNvPr descr="P1010021.JPG" id="442" name="Google Shape;442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5145" l="0" r="0" t="15145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3171-6" id="443" name="Google Shape;44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7450" y="1268413"/>
            <a:ext cx="6624638" cy="522922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SEMINOMA: INMUNOHISTOQUIMICA</a:t>
            </a:r>
            <a:endParaRPr/>
          </a:p>
        </p:txBody>
      </p:sp>
      <p:pic>
        <p:nvPicPr>
          <p:cNvPr id="449" name="Google Shape;449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-17570" r="-17569" t="0"/>
          <a:stretch/>
        </p:blipFill>
        <p:spPr>
          <a:xfrm>
            <a:off x="-396875" y="1916113"/>
            <a:ext cx="5832475" cy="324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7538" y="3213100"/>
            <a:ext cx="4457700" cy="334645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2"/>
          <p:cNvSpPr txBox="1"/>
          <p:nvPr/>
        </p:nvSpPr>
        <p:spPr>
          <a:xfrm>
            <a:off x="1331913" y="5157788"/>
            <a:ext cx="2230437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PLAP, D2-40, CD117</a:t>
            </a:r>
            <a:endParaRPr/>
          </a:p>
        </p:txBody>
      </p:sp>
      <p:sp>
        <p:nvSpPr>
          <p:cNvPr id="452" name="Google Shape;452;p52"/>
          <p:cNvSpPr txBox="1"/>
          <p:nvPr/>
        </p:nvSpPr>
        <p:spPr>
          <a:xfrm>
            <a:off x="6300788" y="2781300"/>
            <a:ext cx="1033462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OCT 3/4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ts val="44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CARCINOMA EMBRIONARIO</a:t>
            </a:r>
            <a:endParaRPr>
              <a:solidFill>
                <a:srgbClr val="729BDB"/>
              </a:solidFill>
            </a:endParaRPr>
          </a:p>
        </p:txBody>
      </p:sp>
      <p:sp>
        <p:nvSpPr>
          <p:cNvPr id="459" name="Google Shape;459;p53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latin typeface="Century Gothic"/>
                <a:ea typeface="Century Gothic"/>
                <a:cs typeface="Century Gothic"/>
                <a:sym typeface="Century Gothic"/>
              </a:rPr>
              <a:t>Presente en 87% de los tumores germinales mixtos no seminomatosos</a:t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latin typeface="Century Gothic"/>
                <a:ea typeface="Century Gothic"/>
                <a:cs typeface="Century Gothic"/>
                <a:sym typeface="Century Gothic"/>
              </a:rPr>
              <a:t>2,3 – 10% de los tumores germinales puros  </a:t>
            </a:r>
            <a:endParaRPr/>
          </a:p>
          <a:p>
            <a:pPr indent="0" lvl="0" marL="65086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t/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latin typeface="Century Gothic"/>
                <a:ea typeface="Century Gothic"/>
                <a:cs typeface="Century Gothic"/>
                <a:sym typeface="Century Gothic"/>
              </a:rPr>
              <a:t>Clínica: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Masa testicular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Ginecomastia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Por metástasis </a:t>
            </a:r>
            <a:r>
              <a:rPr lang="en-US" sz="1700">
                <a:latin typeface="Century Gothic"/>
                <a:ea typeface="Century Gothic"/>
                <a:cs typeface="Century Gothic"/>
                <a:sym typeface="Century Gothic"/>
              </a:rPr>
              <a:t>(en 10% casos)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60% presentan aumento hCG (asociación con células sinciciotrofoblasto)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4"/>
          <p:cNvSpPr txBox="1"/>
          <p:nvPr>
            <p:ph type="title"/>
          </p:nvPr>
        </p:nvSpPr>
        <p:spPr>
          <a:xfrm>
            <a:off x="457200" y="267494"/>
            <a:ext cx="8229600" cy="929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ct val="1000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CARCINOMA EMBRIONARIO</a:t>
            </a:r>
            <a:br>
              <a:rPr lang="en-US">
                <a:solidFill>
                  <a:srgbClr val="729BDB"/>
                </a:solidFill>
              </a:rPr>
            </a:br>
            <a:r>
              <a:rPr lang="en-US">
                <a:solidFill>
                  <a:srgbClr val="729BDB"/>
                </a:solidFill>
              </a:rPr>
              <a:t>Macroscopía</a:t>
            </a:r>
            <a:endParaRPr>
              <a:solidFill>
                <a:srgbClr val="729BDB"/>
              </a:solidFill>
            </a:endParaRPr>
          </a:p>
        </p:txBody>
      </p:sp>
      <p:sp>
        <p:nvSpPr>
          <p:cNvPr id="465" name="Google Shape;465;p54"/>
          <p:cNvSpPr txBox="1"/>
          <p:nvPr>
            <p:ph idx="1" type="body"/>
          </p:nvPr>
        </p:nvSpPr>
        <p:spPr>
          <a:xfrm>
            <a:off x="457200" y="1268413"/>
            <a:ext cx="8229600" cy="5186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Tumor suave y granular, bordes poco definidos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Gris o blanquecino rosado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Focos de hemorragia y necrosis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6" name="Google Shape;46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7900" y="3141663"/>
            <a:ext cx="4070350" cy="2932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4061 (2)" id="467" name="Google Shape;467;p54"/>
          <p:cNvPicPr preferRelativeResize="0"/>
          <p:nvPr/>
        </p:nvPicPr>
        <p:blipFill rotWithShape="1">
          <a:blip r:embed="rId4">
            <a:alphaModFix/>
          </a:blip>
          <a:srcRect b="0" l="0" r="0" t="6995"/>
          <a:stretch/>
        </p:blipFill>
        <p:spPr>
          <a:xfrm>
            <a:off x="468313" y="3015268"/>
            <a:ext cx="4214812" cy="3659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ct val="1000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CARCINOMA EMBRIONARIO</a:t>
            </a:r>
            <a:br>
              <a:rPr lang="en-US">
                <a:solidFill>
                  <a:srgbClr val="729BDB"/>
                </a:solidFill>
              </a:rPr>
            </a:br>
            <a:r>
              <a:rPr lang="en-US">
                <a:solidFill>
                  <a:srgbClr val="729BDB"/>
                </a:solidFill>
              </a:rPr>
              <a:t>Histología</a:t>
            </a:r>
            <a:endParaRPr/>
          </a:p>
        </p:txBody>
      </p:sp>
      <p:pic>
        <p:nvPicPr>
          <p:cNvPr id="473" name="Google Shape;473;p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4032" l="0" r="0" t="14032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2307431" y="1013620"/>
            <a:ext cx="4619625" cy="6138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ts val="44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TUMOR DE SACO VITELINO</a:t>
            </a:r>
            <a:endParaRPr>
              <a:solidFill>
                <a:srgbClr val="729BDB"/>
              </a:solidFill>
            </a:endParaRPr>
          </a:p>
        </p:txBody>
      </p:sp>
      <p:sp>
        <p:nvSpPr>
          <p:cNvPr id="481" name="Google Shape;481;p56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En pacientes prepuberales 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</a:pPr>
            <a:r>
              <a:rPr lang="en-US" sz="2100">
                <a:latin typeface="Century Gothic"/>
                <a:ea typeface="Century Gothic"/>
                <a:cs typeface="Century Gothic"/>
                <a:sym typeface="Century Gothic"/>
              </a:rPr>
              <a:t>la neoplasia más frecuente (82% de los tumores germinales)</a:t>
            </a:r>
            <a:endParaRPr/>
          </a:p>
          <a:p>
            <a:pPr indent="-152400" lvl="1" marL="74295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En adultos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</a:pPr>
            <a:r>
              <a:rPr lang="en-US" sz="2100">
                <a:latin typeface="Century Gothic"/>
                <a:ea typeface="Century Gothic"/>
                <a:cs typeface="Century Gothic"/>
                <a:sym typeface="Century Gothic"/>
              </a:rPr>
              <a:t>15 a 45 años (promedio 25-30)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</a:pPr>
            <a:r>
              <a:rPr lang="en-US" sz="2100">
                <a:latin typeface="Century Gothic"/>
                <a:ea typeface="Century Gothic"/>
                <a:cs typeface="Century Gothic"/>
                <a:sym typeface="Century Gothic"/>
              </a:rPr>
              <a:t>Elementos de Saco Vitelino presente en 44% de los tumores germinales no seminomatosos</a:t>
            </a:r>
            <a:endParaRPr/>
          </a:p>
          <a:p>
            <a:pPr indent="-152400" lvl="1" marL="74295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Elevación significativa AFP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ct val="1000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TUMOR DE SACO VITELINO</a:t>
            </a:r>
            <a:br>
              <a:rPr lang="en-US">
                <a:solidFill>
                  <a:srgbClr val="729BDB"/>
                </a:solidFill>
              </a:rPr>
            </a:br>
            <a:r>
              <a:rPr lang="en-US"/>
              <a:t> Macroscopía</a:t>
            </a:r>
            <a:endParaRPr>
              <a:solidFill>
                <a:srgbClr val="729BDB"/>
              </a:solidFill>
            </a:endParaRPr>
          </a:p>
        </p:txBody>
      </p:sp>
      <p:sp>
        <p:nvSpPr>
          <p:cNvPr id="488" name="Google Shape;488;p57"/>
          <p:cNvSpPr txBox="1"/>
          <p:nvPr>
            <p:ph idx="1" type="body"/>
          </p:nvPr>
        </p:nvSpPr>
        <p:spPr>
          <a:xfrm>
            <a:off x="457200" y="1628775"/>
            <a:ext cx="8229600" cy="48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1" marL="53657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79078-4.JPG" id="489" name="Google Shape;48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2185988" y="917575"/>
            <a:ext cx="4699000" cy="62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webpathology.com/slides/slides/Testes_GCT_YST2_Microcystic.jpg" id="495" name="Google Shape;495;p58"/>
          <p:cNvPicPr preferRelativeResize="0"/>
          <p:nvPr/>
        </p:nvPicPr>
        <p:blipFill rotWithShape="1">
          <a:blip r:embed="rId3">
            <a:alphaModFix/>
          </a:blip>
          <a:srcRect b="0" l="2702" r="0" t="5497"/>
          <a:stretch/>
        </p:blipFill>
        <p:spPr>
          <a:xfrm>
            <a:off x="179388" y="3213100"/>
            <a:ext cx="4670425" cy="3402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webpathology.com/slides/slides/Testes_GCT_YST5_SchillerDuvall.jpg" id="496" name="Google Shape;496;p58"/>
          <p:cNvPicPr preferRelativeResize="0"/>
          <p:nvPr/>
        </p:nvPicPr>
        <p:blipFill rotWithShape="1">
          <a:blip r:embed="rId4">
            <a:alphaModFix/>
          </a:blip>
          <a:srcRect b="2778" l="3297" r="0" t="4796"/>
          <a:stretch/>
        </p:blipFill>
        <p:spPr>
          <a:xfrm>
            <a:off x="2124075" y="2349500"/>
            <a:ext cx="4641850" cy="332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webpathology.com/slides/slides/Testes_GCT_YST8_Solid.jpg" id="497" name="Google Shape;497;p58"/>
          <p:cNvPicPr preferRelativeResize="0"/>
          <p:nvPr/>
        </p:nvPicPr>
        <p:blipFill rotWithShape="1">
          <a:blip r:embed="rId5">
            <a:alphaModFix/>
          </a:blip>
          <a:srcRect b="0" l="0" r="0" t="6746"/>
          <a:stretch/>
        </p:blipFill>
        <p:spPr>
          <a:xfrm>
            <a:off x="4140200" y="1052513"/>
            <a:ext cx="4800600" cy="33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ct val="1000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TUMOR DE SACO VITELINO</a:t>
            </a:r>
            <a:br>
              <a:rPr lang="en-US">
                <a:solidFill>
                  <a:srgbClr val="729BDB"/>
                </a:solidFill>
              </a:rPr>
            </a:br>
            <a:r>
              <a:rPr lang="en-US">
                <a:solidFill>
                  <a:srgbClr val="729BDB"/>
                </a:solidFill>
              </a:rPr>
              <a:t>Histología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ts val="44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CORIOCARCINOMA</a:t>
            </a:r>
            <a:endParaRPr>
              <a:solidFill>
                <a:srgbClr val="729BDB"/>
              </a:solidFill>
            </a:endParaRPr>
          </a:p>
        </p:txBody>
      </p:sp>
      <p:sp>
        <p:nvSpPr>
          <p:cNvPr id="505" name="Google Shape;505;p59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Componente infrecuente de tumores germinales mixtos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Presente en el 15% casos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1% puros.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El promedio de edad a los 25-30 años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Los síntomas secundarios a las metástasis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Pulmón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Cerebro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Tracto GI</a:t>
            </a:r>
            <a:endParaRPr/>
          </a:p>
          <a:p>
            <a:pPr indent="-76200" lvl="2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Altos niveles hCG : Ginecomastia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Carcinoma de Células Renales (RCC)</a:t>
            </a:r>
            <a:endParaRPr/>
          </a:p>
        </p:txBody>
      </p:sp>
      <p:pic>
        <p:nvPicPr>
          <p:cNvPr id="134" name="Google Shape;134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-11332" r="-11331" t="0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 cap="flat" cmpd="sng" w="9525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5" name="Google Shape;13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733" y="6218461"/>
            <a:ext cx="4030133" cy="454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ct val="1000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CORIOCARCINOMA</a:t>
            </a:r>
            <a:br>
              <a:rPr lang="en-US">
                <a:solidFill>
                  <a:srgbClr val="729BDB"/>
                </a:solidFill>
              </a:rPr>
            </a:br>
            <a:r>
              <a:rPr lang="en-US"/>
              <a:t> Macroscopía</a:t>
            </a:r>
            <a:endParaRPr>
              <a:solidFill>
                <a:srgbClr val="729BDB"/>
              </a:solidFill>
            </a:endParaRPr>
          </a:p>
        </p:txBody>
      </p:sp>
      <p:sp>
        <p:nvSpPr>
          <p:cNvPr id="511" name="Google Shape;511;p60"/>
          <p:cNvSpPr txBox="1"/>
          <p:nvPr>
            <p:ph idx="1" type="body"/>
          </p:nvPr>
        </p:nvSpPr>
        <p:spPr>
          <a:xfrm>
            <a:off x="457200" y="1196975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Nódulo hemorrágico y necrótico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Habitual compromiso vascular de cordón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en algunos casos con marcada regresión, puede verse sólo una cicatriz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81503-2" id="512" name="Google Shape;51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2275" y="2276475"/>
            <a:ext cx="5821363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1"/>
          <p:cNvSpPr txBox="1"/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ct val="1000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CORIOCARCINOMA</a:t>
            </a:r>
            <a:br>
              <a:rPr lang="en-US">
                <a:solidFill>
                  <a:srgbClr val="729BDB"/>
                </a:solidFill>
              </a:rPr>
            </a:br>
            <a:r>
              <a:rPr lang="en-US">
                <a:solidFill>
                  <a:srgbClr val="729BDB"/>
                </a:solidFill>
              </a:rPr>
              <a:t>  Histología</a:t>
            </a:r>
            <a:endParaRPr>
              <a:solidFill>
                <a:srgbClr val="729BDB"/>
              </a:solidFill>
            </a:endParaRPr>
          </a:p>
        </p:txBody>
      </p:sp>
      <p:pic>
        <p:nvPicPr>
          <p:cNvPr descr="http://www.webpathology.com/slides/slides/Testes_GCT_ChorioCA1.jpg" id="519" name="Google Shape;519;p61"/>
          <p:cNvPicPr preferRelativeResize="0"/>
          <p:nvPr/>
        </p:nvPicPr>
        <p:blipFill rotWithShape="1">
          <a:blip r:embed="rId3">
            <a:alphaModFix/>
          </a:blip>
          <a:srcRect b="0" l="2985" r="0" t="6084"/>
          <a:stretch/>
        </p:blipFill>
        <p:spPr>
          <a:xfrm>
            <a:off x="457200" y="1760538"/>
            <a:ext cx="5272088" cy="3829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webpathology.com/slides/slides/Testes_GCT_ChorioCA5.jpg" id="520" name="Google Shape;520;p61"/>
          <p:cNvPicPr preferRelativeResize="0"/>
          <p:nvPr/>
        </p:nvPicPr>
        <p:blipFill rotWithShape="1">
          <a:blip r:embed="rId4">
            <a:alphaModFix/>
          </a:blip>
          <a:srcRect b="0" l="5856" r="0" t="5093"/>
          <a:stretch/>
        </p:blipFill>
        <p:spPr>
          <a:xfrm>
            <a:off x="3492500" y="2460625"/>
            <a:ext cx="5146675" cy="3892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.jpg" id="521" name="Google Shape;521;p61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16245" l="0" r="0" t="16245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ts val="44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TERATOMAS</a:t>
            </a:r>
            <a:endParaRPr>
              <a:solidFill>
                <a:srgbClr val="729BDB"/>
              </a:solidFill>
            </a:endParaRPr>
          </a:p>
        </p:txBody>
      </p:sp>
      <p:sp>
        <p:nvSpPr>
          <p:cNvPr id="528" name="Google Shape;528;p62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333"/>
              <a:buChar char="•"/>
            </a:pPr>
            <a:r>
              <a:rPr b="1" lang="en-US"/>
              <a:t>Elementos de ectodermo, endodermo y mesodermo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Segunda neoplasia más frecuente en niños</a:t>
            </a:r>
            <a:endParaRPr/>
          </a:p>
          <a:p>
            <a:pPr indent="-228600" lvl="2" marL="114300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Forma pura</a:t>
            </a:r>
            <a:endParaRPr/>
          </a:p>
          <a:p>
            <a:pPr indent="-228600" lvl="2" marL="114300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Siempre benignos (no metastizan)</a:t>
            </a:r>
            <a:endParaRPr/>
          </a:p>
          <a:p>
            <a:pPr indent="-154940" lvl="0" marL="34290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En adultos:</a:t>
            </a:r>
            <a:endParaRPr/>
          </a:p>
          <a:p>
            <a:pPr indent="-228600" lvl="2" marL="114300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Puros muy infrecuentes (3%).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2" marL="114300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Componente de tumor germinal mixto</a:t>
            </a:r>
            <a:endParaRPr/>
          </a:p>
          <a:p>
            <a:pPr indent="-228600" lvl="2" marL="114300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Presente en más del 50% de los tumores germinales mixtos</a:t>
            </a:r>
            <a:endParaRPr/>
          </a:p>
          <a:p>
            <a:pPr indent="-228600" lvl="2" marL="1143000" rtl="0" algn="l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Riesgo metástasis (incluso los maduros)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3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 testiculares</a:t>
            </a:r>
            <a:endParaRPr b="1" u="sng">
              <a:solidFill>
                <a:schemeClr val="dk1"/>
              </a:solidFill>
            </a:endParaRPr>
          </a:p>
        </p:txBody>
      </p:sp>
      <p:sp>
        <p:nvSpPr>
          <p:cNvPr id="534" name="Google Shape;534;p63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 u="sng"/>
              <a:t>Teratomas con transformación maligna de tipo somático </a:t>
            </a:r>
            <a:r>
              <a:rPr b="1" lang="en-US"/>
              <a:t>: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1" lang="en-US"/>
              <a:t>Sarcomas (rabdomiosarcoma)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1" lang="en-US"/>
              <a:t>Carcinomas (escamoso-adenoCA)</a:t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1" lang="en-US"/>
              <a:t>Otros (PNET)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4"/>
          <p:cNvSpPr txBox="1"/>
          <p:nvPr>
            <p:ph type="title"/>
          </p:nvPr>
        </p:nvSpPr>
        <p:spPr>
          <a:xfrm>
            <a:off x="457200" y="267494"/>
            <a:ext cx="8229600" cy="1073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84632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ts val="44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TERATOMAS: Macroscopía</a:t>
            </a:r>
            <a:endParaRPr>
              <a:solidFill>
                <a:srgbClr val="729BDB"/>
              </a:solidFill>
            </a:endParaRPr>
          </a:p>
        </p:txBody>
      </p:sp>
      <p:sp>
        <p:nvSpPr>
          <p:cNvPr id="540" name="Google Shape;540;p64"/>
          <p:cNvSpPr txBox="1"/>
          <p:nvPr>
            <p:ph idx="1" type="body"/>
          </p:nvPr>
        </p:nvSpPr>
        <p:spPr>
          <a:xfrm>
            <a:off x="457200" y="1268413"/>
            <a:ext cx="8229600" cy="5186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Heterogéneo con áreas sólidas y quísticas de contenido mucoideo o grumoso.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Areas cerebriformes y hemorragia : componente inmaduro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86945-2" id="541" name="Google Shape;54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3429000"/>
            <a:ext cx="4095750" cy="3071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1020030.JPG" id="542" name="Google Shape;542;p64"/>
          <p:cNvPicPr preferRelativeResize="0"/>
          <p:nvPr/>
        </p:nvPicPr>
        <p:blipFill rotWithShape="1">
          <a:blip r:embed="rId4">
            <a:alphaModFix/>
          </a:blip>
          <a:srcRect b="31731" l="20987" r="26337" t="18607"/>
          <a:stretch/>
        </p:blipFill>
        <p:spPr>
          <a:xfrm>
            <a:off x="4500563" y="3429000"/>
            <a:ext cx="4333875" cy="3065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4.jpg" id="548" name="Google Shape;54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3" y="1646238"/>
            <a:ext cx="6948487" cy="5211762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29BDB"/>
              </a:buClr>
              <a:buSzPts val="4400"/>
              <a:buFont typeface="Calibri"/>
              <a:buNone/>
            </a:pPr>
            <a:r>
              <a:rPr lang="en-US">
                <a:solidFill>
                  <a:srgbClr val="729BDB"/>
                </a:solidFill>
              </a:rPr>
              <a:t>TERATOMAS: Histología</a:t>
            </a:r>
            <a:endParaRPr/>
          </a:p>
        </p:txBody>
      </p:sp>
      <p:pic>
        <p:nvPicPr>
          <p:cNvPr descr="http://www.webpathology.com/slides/slides/Testes_GCT_MatureTeratoma1.jpg" id="550" name="Google Shape;550;p65"/>
          <p:cNvPicPr preferRelativeResize="0"/>
          <p:nvPr/>
        </p:nvPicPr>
        <p:blipFill rotWithShape="1">
          <a:blip r:embed="rId4">
            <a:alphaModFix/>
          </a:blip>
          <a:srcRect b="0" l="12334" r="0" t="6483"/>
          <a:stretch/>
        </p:blipFill>
        <p:spPr>
          <a:xfrm>
            <a:off x="323850" y="1563688"/>
            <a:ext cx="5302250" cy="4241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webpathology.com/slides/slides/Testes_GCT_ImmatureTeratoma3.jpg" id="551" name="Google Shape;551;p65"/>
          <p:cNvPicPr preferRelativeResize="0"/>
          <p:nvPr/>
        </p:nvPicPr>
        <p:blipFill rotWithShape="1">
          <a:blip r:embed="rId5">
            <a:alphaModFix/>
          </a:blip>
          <a:srcRect b="0" l="5760" r="0" t="5211"/>
          <a:stretch/>
        </p:blipFill>
        <p:spPr>
          <a:xfrm>
            <a:off x="3810000" y="2914650"/>
            <a:ext cx="5202238" cy="3913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Quiste dermoide y epidermoide</a:t>
            </a:r>
            <a:endParaRPr/>
          </a:p>
        </p:txBody>
      </p:sp>
      <p:sp>
        <p:nvSpPr>
          <p:cNvPr id="557" name="Google Shape;557;p6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Variantes de teratoma de tipo pre-puberal.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Benignos.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Compuestos por epitelio de tipo epidermis con o sin anexos cutáneos.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No asociado a NGIT.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7"/>
          <p:cNvSpPr txBox="1"/>
          <p:nvPr/>
        </p:nvSpPr>
        <p:spPr>
          <a:xfrm>
            <a:off x="1692275" y="6165850"/>
            <a:ext cx="6192838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Quiste dermoide</a:t>
            </a:r>
            <a:endParaRPr/>
          </a:p>
        </p:txBody>
      </p:sp>
      <p:pic>
        <p:nvPicPr>
          <p:cNvPr descr="caso41" id="563" name="Google Shape;56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088" y="404813"/>
            <a:ext cx="7632700" cy="6105525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/>
              <a:t>    TUMORES QUEMADOS O CON REGRESIÓN ESPONTÁNEA</a:t>
            </a:r>
            <a:endParaRPr sz="3600"/>
          </a:p>
        </p:txBody>
      </p:sp>
      <p:sp>
        <p:nvSpPr>
          <p:cNvPr id="569" name="Google Shape;569;p68"/>
          <p:cNvSpPr txBox="1"/>
          <p:nvPr>
            <p:ph idx="1" type="body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Tumor 1° ha sufrido necrosis y fibrosis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Más común Seminoma y Coriocarcinoma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Cicatriz asociada a IGCNU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Calcificación intratubular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Sólo cicatriz testicular y enfermedad metastásica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9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 testiculares</a:t>
            </a:r>
            <a:endParaRPr b="1" u="sng">
              <a:solidFill>
                <a:schemeClr val="dk1"/>
              </a:solidFill>
            </a:endParaRPr>
          </a:p>
        </p:txBody>
      </p:sp>
      <p:sp>
        <p:nvSpPr>
          <p:cNvPr id="575" name="Google Shape;575;p69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i="1" lang="en-US" u="sng"/>
              <a:t>Neoplasias geminales mixtas</a:t>
            </a:r>
            <a:r>
              <a:rPr i="1" lang="en-US"/>
              <a:t>:</a:t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Combinación de varios tipos histológicos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/>
              <a:t>65-70% de casos de tumores no seminomatosos.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Tumores  renales malignos</a:t>
            </a:r>
            <a:endParaRPr b="1" sz="3200" u="sng">
              <a:solidFill>
                <a:schemeClr val="dk1"/>
              </a:solidFill>
            </a:endParaRPr>
          </a:p>
        </p:txBody>
      </p:sp>
      <p:sp>
        <p:nvSpPr>
          <p:cNvPr id="141" name="Google Shape;141;p7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US" u="sng"/>
              <a:t>Carcinoma</a:t>
            </a:r>
            <a:r>
              <a:rPr b="1" lang="en-US" sz="3600" u="sng"/>
              <a:t> </a:t>
            </a:r>
            <a:r>
              <a:rPr b="1" lang="en-US" u="sng"/>
              <a:t>convencional o de células claras (hipernefroma mal nombre)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      el más frecuente 65 – 70 </a:t>
            </a:r>
            <a:r>
              <a:rPr b="1" lang="en-US" sz="2800"/>
              <a:t>%.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en-US" sz="2800"/>
              <a:t>          Células claras o eosinofílicas</a:t>
            </a:r>
            <a:endParaRPr b="1" sz="2800"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lang="en-US" sz="2800"/>
              <a:t>          Pérdida 3p14-26 ( gen VHL-supresor)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1" sz="2800"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/>
          </a:p>
          <a:p>
            <a:pPr indent="-3429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en-US"/>
              <a:t>      </a:t>
            </a:r>
            <a:endParaRPr/>
          </a:p>
          <a:p>
            <a:pPr indent="-1397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1397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1397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b="1"/>
          </a:p>
          <a:p>
            <a:pPr indent="-114300" lvl="0" marL="34290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sz="3600"/>
          </a:p>
          <a:p>
            <a:pPr indent="-114300" lvl="0" marL="34290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sz="36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0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</a:rPr>
              <a:t>Tumores de células de Leydig y de Sertoli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581" name="Google Shape;581;p70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Rango etario amplio (Sertoli 40a)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Usualmente benignos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Tumores de Leydig: pubertad precoz, ginecomastia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1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Linfoma testicular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87" name="Google Shape;587;p71"/>
          <p:cNvSpPr txBox="1"/>
          <p:nvPr>
            <p:ph idx="4294967295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Adultos mayores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Poco frecuente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Uni-bilateral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Usulamente de tipo B de células grandes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80630102916" id="592" name="Google Shape;592;p72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1513" y="0"/>
            <a:ext cx="53927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2"/>
          <p:cNvSpPr txBox="1"/>
          <p:nvPr/>
        </p:nvSpPr>
        <p:spPr>
          <a:xfrm>
            <a:off x="395288" y="2492375"/>
            <a:ext cx="2232025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Linfoma testicular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BA0016.JPG" id="598" name="Google Shape;59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BA0018.JPG" id="603" name="Google Shape;60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BA0019.JPG" id="608" name="Google Shape;60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75"/>
          <p:cNvSpPr txBox="1"/>
          <p:nvPr/>
        </p:nvSpPr>
        <p:spPr>
          <a:xfrm>
            <a:off x="683568" y="692696"/>
            <a:ext cx="85356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CD20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63407-2.JPG" id="147" name="Google Shape;147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3336" l="0" r="0" t="13335"/>
          <a:stretch/>
        </p:blipFill>
        <p:spPr>
          <a:xfrm rot="-5400000">
            <a:off x="-1625398" y="1625400"/>
            <a:ext cx="7223374" cy="3972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5039-d.JPG" id="148" name="Google Shape;14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2578" y="0"/>
            <a:ext cx="5190580" cy="38929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5642-5.JPG" id="149" name="Google Shape;14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72578" y="2979433"/>
            <a:ext cx="5171422" cy="3878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0474-1.JPG" id="150" name="Google Shape;15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2469" y="907252"/>
            <a:ext cx="7934331" cy="5950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864.jpg" id="155" name="Google Shape;155;p9"/>
          <p:cNvPicPr preferRelativeResize="0"/>
          <p:nvPr/>
        </p:nvPicPr>
        <p:blipFill rotWithShape="1">
          <a:blip r:embed="rId3">
            <a:alphaModFix/>
          </a:blip>
          <a:srcRect b="15039" l="0" r="0" t="15040"/>
          <a:stretch/>
        </p:blipFill>
        <p:spPr>
          <a:xfrm>
            <a:off x="0" y="1818962"/>
            <a:ext cx="7924800" cy="450426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CCR Células Claras</a:t>
            </a:r>
            <a:endParaRPr/>
          </a:p>
        </p:txBody>
      </p:sp>
      <p:pic>
        <p:nvPicPr>
          <p:cNvPr descr="P1010044" id="157" name="Google Shape;157;p9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13336" l="0" r="0" t="13335"/>
          <a:stretch/>
        </p:blipFill>
        <p:spPr>
          <a:xfrm>
            <a:off x="914400" y="1797050"/>
            <a:ext cx="82296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860.jpg" id="158" name="Google Shape;158;p9"/>
          <p:cNvPicPr preferRelativeResize="0"/>
          <p:nvPr/>
        </p:nvPicPr>
        <p:blipFill rotWithShape="1">
          <a:blip r:embed="rId5">
            <a:alphaModFix/>
          </a:blip>
          <a:srcRect b="17536" l="0" r="0" t="17537"/>
          <a:stretch/>
        </p:blipFill>
        <p:spPr>
          <a:xfrm>
            <a:off x="2150533" y="1818963"/>
            <a:ext cx="6993467" cy="450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2016-05-13T00:57:51Z</dcterms:created>
  <dc:creator>carlos guillermo</dc:creator>
</cp:coreProperties>
</file>