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5" r:id="rId3"/>
    <p:sldId id="261" r:id="rId4"/>
    <p:sldId id="262" r:id="rId5"/>
    <p:sldId id="256" r:id="rId6"/>
    <p:sldId id="258" r:id="rId7"/>
    <p:sldId id="257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2448"/>
    <p:restoredTop sz="91743"/>
  </p:normalViewPr>
  <p:slideViewPr>
    <p:cSldViewPr snapToGrid="0" snapToObjects="1">
      <p:cViewPr varScale="1">
        <p:scale>
          <a:sx n="62" d="100"/>
          <a:sy n="62" d="100"/>
        </p:scale>
        <p:origin x="20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1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0A2B-A809-CA44-87AD-1B6529166E31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D7A53-5690-944A-B9B5-19732EB0C4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628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D7A53-5690-944A-B9B5-19732EB0C4A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9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Clasificaci</a:t>
            </a:r>
            <a:r>
              <a:rPr lang="es-ES" dirty="0" err="1" smtClean="0"/>
              <a:t>ón</a:t>
            </a:r>
            <a:r>
              <a:rPr lang="es-ES" dirty="0" smtClean="0"/>
              <a:t> de neoplasia de Linfonodos y hematopoyéticos se rige por la WHO en un trabajo colaborativo de especialistas americanos y europeos, de manera consensuada.</a:t>
            </a:r>
          </a:p>
          <a:p>
            <a:r>
              <a:rPr lang="es-ES" dirty="0" smtClean="0"/>
              <a:t>La clasificación incluye criterios clínicos, genéticos, morfológicos.</a:t>
            </a:r>
          </a:p>
          <a:p>
            <a:r>
              <a:rPr lang="es-ES" dirty="0" smtClean="0"/>
              <a:t>Cada entidad entonces responde a preguntas como tipo de tratamiento posibles y pronóstico.</a:t>
            </a:r>
            <a:endParaRPr lang="es-ES_tradnl" dirty="0" smtClean="0"/>
          </a:p>
          <a:p>
            <a:r>
              <a:rPr lang="es-ES_tradnl" dirty="0" smtClean="0"/>
              <a:t>En la medida que nuevos descubrimientos permitan crear tratamientos mas </a:t>
            </a:r>
            <a:r>
              <a:rPr lang="es-ES_tradnl" dirty="0" err="1" smtClean="0"/>
              <a:t>espec</a:t>
            </a:r>
            <a:r>
              <a:rPr lang="es-ES" dirty="0" err="1" smtClean="0"/>
              <a:t>íficos</a:t>
            </a:r>
            <a:r>
              <a:rPr lang="es-ES" dirty="0" smtClean="0"/>
              <a:t> se realizarán nuevas clasificaciones.</a:t>
            </a:r>
          </a:p>
          <a:p>
            <a:r>
              <a:rPr lang="es-ES" dirty="0" smtClean="0"/>
              <a:t>La idea de incluir esta clasificación es poner un panorama de la gran cantidad de enfermedades que enfrentamos en esta especialidad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Neoplasias de la serie mieloide, Mastocitos, linfocitos, B Linfocitos T, Células NK.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D7A53-5690-944A-B9B5-19732EB0C4A2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82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La g</a:t>
            </a:r>
            <a:r>
              <a:rPr lang="es-ES" dirty="0" err="1" smtClean="0"/>
              <a:t>énesis</a:t>
            </a:r>
            <a:r>
              <a:rPr lang="es-ES" dirty="0" smtClean="0"/>
              <a:t> </a:t>
            </a:r>
            <a:r>
              <a:rPr lang="es-ES" dirty="0" err="1" smtClean="0"/>
              <a:t>celullar</a:t>
            </a:r>
            <a:r>
              <a:rPr lang="es-ES" dirty="0" smtClean="0"/>
              <a:t> y el balance de la hematopoyesis y </a:t>
            </a:r>
            <a:r>
              <a:rPr lang="es-ES" dirty="0" err="1" smtClean="0"/>
              <a:t>linfogénesis</a:t>
            </a:r>
            <a:r>
              <a:rPr lang="es-ES" dirty="0" smtClean="0"/>
              <a:t> es extremadamente compleja y se adquieren nuevos conocimientos permanentemente.</a:t>
            </a:r>
            <a:endParaRPr lang="es-ES_tradnl" dirty="0" smtClean="0"/>
          </a:p>
          <a:p>
            <a:r>
              <a:rPr lang="es-ES_tradnl" dirty="0" smtClean="0"/>
              <a:t>Esta </a:t>
            </a:r>
            <a:r>
              <a:rPr lang="es-ES_tradnl" dirty="0" smtClean="0"/>
              <a:t>imagen muestra como a partir de una </a:t>
            </a:r>
            <a:r>
              <a:rPr lang="es-ES_tradnl" dirty="0" err="1" smtClean="0"/>
              <a:t>stem</a:t>
            </a:r>
            <a:r>
              <a:rPr lang="es-ES_tradnl" dirty="0" smtClean="0"/>
              <a:t> </a:t>
            </a:r>
            <a:r>
              <a:rPr lang="es-ES_tradnl" dirty="0" err="1" smtClean="0"/>
              <a:t>cell</a:t>
            </a:r>
            <a:r>
              <a:rPr lang="es-ES_tradnl" dirty="0" smtClean="0"/>
              <a:t> se diferencian las diferentes c</a:t>
            </a:r>
            <a:r>
              <a:rPr lang="es-ES" dirty="0" err="1" smtClean="0"/>
              <a:t>élulas</a:t>
            </a:r>
            <a:r>
              <a:rPr lang="es-ES" dirty="0" smtClean="0"/>
              <a:t> del sistema </a:t>
            </a:r>
            <a:r>
              <a:rPr lang="es-ES" dirty="0" err="1" smtClean="0"/>
              <a:t>hemolinfático</a:t>
            </a:r>
            <a:r>
              <a:rPr lang="es-ES" dirty="0" smtClean="0"/>
              <a:t>. Se comisionan progresivamente y de manera muy específica en Serie mieloide que produce neutrófilos y megacariocitos. Serie </a:t>
            </a:r>
            <a:r>
              <a:rPr lang="es-ES" dirty="0" err="1" smtClean="0"/>
              <a:t>eritroide</a:t>
            </a:r>
            <a:r>
              <a:rPr lang="es-ES" dirty="0" smtClean="0"/>
              <a:t> los glóbulos rojos</a:t>
            </a:r>
            <a:r>
              <a:rPr lang="es-ES_tradnl" dirty="0" smtClean="0"/>
              <a:t> y los linfocitos.</a:t>
            </a:r>
          </a:p>
          <a:p>
            <a:r>
              <a:rPr lang="es-ES_tradnl" dirty="0" smtClean="0"/>
              <a:t>Cada etapa tiene reguladores, promotores y </a:t>
            </a:r>
            <a:r>
              <a:rPr lang="es-ES_tradnl" dirty="0" err="1" smtClean="0"/>
              <a:t>check</a:t>
            </a:r>
            <a:r>
              <a:rPr lang="es-ES_tradnl" dirty="0" smtClean="0"/>
              <a:t> </a:t>
            </a:r>
            <a:r>
              <a:rPr lang="es-ES_tradnl" dirty="0" err="1" smtClean="0"/>
              <a:t>points</a:t>
            </a:r>
            <a:r>
              <a:rPr lang="es-ES_tradnl" dirty="0" smtClean="0"/>
              <a:t> para controlar si las c</a:t>
            </a:r>
            <a:r>
              <a:rPr lang="es-ES" dirty="0" err="1" smtClean="0"/>
              <a:t>élulas</a:t>
            </a:r>
            <a:r>
              <a:rPr lang="es-ES" dirty="0" smtClean="0"/>
              <a:t> son adecuadas y si no van a apoptosis.</a:t>
            </a:r>
          </a:p>
          <a:p>
            <a:r>
              <a:rPr lang="es-ES" dirty="0" smtClean="0"/>
              <a:t>La vulneración de estos controles da origen a </a:t>
            </a:r>
            <a:r>
              <a:rPr lang="es-ES" dirty="0" err="1" smtClean="0"/>
              <a:t>patologias</a:t>
            </a:r>
            <a:r>
              <a:rPr lang="es-ES" dirty="0" smtClean="0"/>
              <a:t>. Aplasias, autoinmunidad, neoplasias</a:t>
            </a:r>
            <a:r>
              <a:rPr lang="mr-IN" dirty="0" smtClean="0"/>
              <a:t>…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D7A53-5690-944A-B9B5-19732EB0C4A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275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La variabilidad en la </a:t>
            </a:r>
            <a:r>
              <a:rPr lang="es-ES_tradnl" dirty="0" err="1" smtClean="0"/>
              <a:t>reconvinaci</a:t>
            </a:r>
            <a:r>
              <a:rPr lang="es-ES" dirty="0" err="1" smtClean="0"/>
              <a:t>ón</a:t>
            </a:r>
            <a:r>
              <a:rPr lang="es-ES" dirty="0" smtClean="0"/>
              <a:t> de genes asegura una alta gama de anticuerpos mas o menos específicos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D7A53-5690-944A-B9B5-19732EB0C4A2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0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Como ejemplo les muestro la </a:t>
            </a:r>
            <a:r>
              <a:rPr lang="es-ES_tradnl" dirty="0" err="1" smtClean="0"/>
              <a:t>maduraci</a:t>
            </a:r>
            <a:r>
              <a:rPr lang="es-ES" dirty="0" err="1" smtClean="0"/>
              <a:t>ón</a:t>
            </a:r>
            <a:r>
              <a:rPr lang="es-ES" dirty="0" smtClean="0"/>
              <a:t> de linfocitos B. Esta ocurre por etapas, en la médula ósea, en el linfonodo y  en los folículos de este. Dependiendo donde se produce la exposición a los antígenos la células adquiere anticuerpos que desencadenen respuestas mas o menos específicas.</a:t>
            </a:r>
          </a:p>
          <a:p>
            <a:r>
              <a:rPr lang="es-ES" dirty="0" smtClean="0"/>
              <a:t>Las alteraciones en estas etapas producen neoplasias </a:t>
            </a:r>
            <a:r>
              <a:rPr lang="es-ES" dirty="0" err="1" smtClean="0"/>
              <a:t>carácterísticas</a:t>
            </a:r>
            <a:r>
              <a:rPr lang="es-ES" dirty="0" smtClean="0"/>
              <a:t> asociadas a la diferenciación celular.</a:t>
            </a:r>
          </a:p>
          <a:p>
            <a:r>
              <a:rPr lang="es-ES" dirty="0" smtClean="0"/>
              <a:t>Ejemplo, si la alteración ocurre muy precoz en la maduración del linfocito, en la médula ósea se produce una leucemia </a:t>
            </a:r>
            <a:r>
              <a:rPr lang="es-ES" dirty="0" err="1" smtClean="0"/>
              <a:t>linfobástica</a:t>
            </a:r>
            <a:r>
              <a:rPr lang="es-ES" dirty="0" smtClean="0"/>
              <a:t> B.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D7A53-5690-944A-B9B5-19732EB0C4A2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589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008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914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595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01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6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577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5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9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421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40F2-5BA6-EE43-A933-4821133EC36E}" type="datetimeFigureOut">
              <a:rPr lang="es-ES_tradnl" smtClean="0"/>
              <a:t>2/8/20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BF7C-1F6B-EB4B-B991-9A36CFFD29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31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84563" y="1122363"/>
            <a:ext cx="10418619" cy="2387600"/>
          </a:xfrm>
        </p:spPr>
        <p:txBody>
          <a:bodyPr>
            <a:normAutofit fontScale="90000"/>
          </a:bodyPr>
          <a:lstStyle/>
          <a:p>
            <a:r>
              <a:rPr lang="es-ES_tradnl" sz="4900" dirty="0" smtClean="0">
                <a:solidFill>
                  <a:schemeClr val="bg1"/>
                </a:solidFill>
              </a:rPr>
              <a:t>Anexo </a:t>
            </a:r>
            <a:br>
              <a:rPr lang="es-ES_tradnl" sz="4900" dirty="0" smtClean="0">
                <a:solidFill>
                  <a:schemeClr val="bg1"/>
                </a:solidFill>
              </a:rPr>
            </a:br>
            <a:r>
              <a:rPr lang="es-ES_tradnl" sz="4400" dirty="0" smtClean="0">
                <a:solidFill>
                  <a:schemeClr val="bg1"/>
                </a:solidFill>
              </a:rPr>
              <a:t>Clase de Pregrado de </a:t>
            </a:r>
            <a:r>
              <a:rPr lang="es-ES_tradnl" sz="4400" dirty="0" err="1" smtClean="0">
                <a:solidFill>
                  <a:schemeClr val="bg1"/>
                </a:solidFill>
              </a:rPr>
              <a:t>Hematopatolog</a:t>
            </a:r>
            <a:r>
              <a:rPr lang="es-ES" sz="4400" dirty="0" err="1" smtClean="0">
                <a:solidFill>
                  <a:schemeClr val="bg1"/>
                </a:solidFill>
              </a:rPr>
              <a:t>ía</a:t>
            </a:r>
            <a:r>
              <a:rPr lang="es-ES" sz="4400" dirty="0" smtClean="0">
                <a:solidFill>
                  <a:schemeClr val="bg1"/>
                </a:solidFill>
              </a:rPr>
              <a:t/>
            </a:r>
            <a:br>
              <a:rPr lang="es-ES" sz="4400" dirty="0" smtClean="0">
                <a:solidFill>
                  <a:schemeClr val="bg1"/>
                </a:solidFill>
              </a:rPr>
            </a:br>
            <a:r>
              <a:rPr lang="es-ES" sz="4400" dirty="0" smtClean="0">
                <a:solidFill>
                  <a:schemeClr val="bg1"/>
                </a:solidFill>
              </a:rPr>
              <a:t/>
            </a:r>
            <a:br>
              <a:rPr lang="es-ES" sz="4400" dirty="0" smtClean="0">
                <a:solidFill>
                  <a:schemeClr val="bg1"/>
                </a:solidFill>
              </a:rPr>
            </a:br>
            <a:r>
              <a:rPr lang="es-ES" sz="4400" dirty="0" smtClean="0">
                <a:solidFill>
                  <a:schemeClr val="bg1"/>
                </a:solidFill>
              </a:rPr>
              <a:t>Universidad de Chile</a:t>
            </a:r>
            <a:br>
              <a:rPr lang="es-ES" sz="4400" dirty="0" smtClean="0">
                <a:solidFill>
                  <a:schemeClr val="bg1"/>
                </a:solidFill>
              </a:rPr>
            </a:br>
            <a:r>
              <a:rPr lang="es-ES" sz="4400" dirty="0" smtClean="0">
                <a:solidFill>
                  <a:schemeClr val="bg1"/>
                </a:solidFill>
              </a:rPr>
              <a:t>2020</a:t>
            </a:r>
            <a:endParaRPr lang="es-ES_tradnl" sz="4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459182" y="4703474"/>
            <a:ext cx="9144000" cy="1655762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Dra. Leonor Moyano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Dr. </a:t>
            </a:r>
            <a:r>
              <a:rPr lang="es-ES_tradnl" dirty="0" err="1" smtClean="0">
                <a:solidFill>
                  <a:schemeClr val="bg1"/>
                </a:solidFill>
              </a:rPr>
              <a:t>Jos</a:t>
            </a:r>
            <a:r>
              <a:rPr lang="es-ES" dirty="0" smtClean="0">
                <a:solidFill>
                  <a:schemeClr val="bg1"/>
                </a:solidFill>
              </a:rPr>
              <a:t>é Manuel </a:t>
            </a:r>
            <a:r>
              <a:rPr lang="es-ES" dirty="0" err="1" smtClean="0">
                <a:solidFill>
                  <a:schemeClr val="bg1"/>
                </a:solidFill>
              </a:rPr>
              <a:t>Herranz</a:t>
            </a:r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80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3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77" y="1173727"/>
            <a:ext cx="4427495" cy="5524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9" y="1151315"/>
            <a:ext cx="4752108" cy="5546625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415549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WHO  Neoplasias </a:t>
            </a:r>
            <a:r>
              <a:rPr lang="es-ES_tradnl" sz="2800" dirty="0" err="1" smtClean="0">
                <a:solidFill>
                  <a:schemeClr val="bg1"/>
                </a:solidFill>
              </a:rPr>
              <a:t>Hematolinf</a:t>
            </a:r>
            <a:r>
              <a:rPr lang="es-ES" sz="2800" dirty="0" smtClean="0">
                <a:solidFill>
                  <a:schemeClr val="bg1"/>
                </a:solidFill>
              </a:rPr>
              <a:t>áticas 2017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454061" y="63286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</a:rPr>
              <a:t>1</a:t>
            </a:r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0"/>
          <a:stretch/>
        </p:blipFill>
        <p:spPr>
          <a:xfrm>
            <a:off x="2565400" y="98875"/>
            <a:ext cx="6223000" cy="66955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213431" y="6249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</a:rPr>
              <a:t>2</a:t>
            </a:r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69CB1469-6180-4D02-B535-86BB34D8F0C1}"/>
              </a:ext>
            </a:extLst>
          </p:cNvPr>
          <p:cNvPicPr/>
          <p:nvPr/>
        </p:nvPicPr>
        <p:blipFill rotWithShape="1">
          <a:blip r:embed="rId3"/>
          <a:srcRect b="29836"/>
          <a:stretch/>
        </p:blipFill>
        <p:spPr>
          <a:xfrm>
            <a:off x="2801150" y="25401"/>
            <a:ext cx="7384249" cy="68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642875-F48D-4980-9E2A-6999F774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Genes del BCR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4634D3-605C-4FA7-8B54-EF81AC80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52654" cy="3830457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>
                <a:solidFill>
                  <a:schemeClr val="accent1"/>
                </a:solidFill>
              </a:rPr>
              <a:t>Organización de genes del BCR en línea germinal</a:t>
            </a:r>
          </a:p>
          <a:p>
            <a:endParaRPr lang="es-CL" b="1" dirty="0">
              <a:solidFill>
                <a:schemeClr val="accent1"/>
              </a:solidFill>
            </a:endParaRPr>
          </a:p>
          <a:p>
            <a:r>
              <a:rPr lang="es-CL" sz="2100" b="1" dirty="0"/>
              <a:t>BCR</a:t>
            </a:r>
            <a:r>
              <a:rPr lang="es-CL" sz="2100" dirty="0"/>
              <a:t> codificado por 3 locus, uno para la cadena ligera </a:t>
            </a:r>
            <a:r>
              <a:rPr lang="es-CL" sz="2100" dirty="0" err="1"/>
              <a:t>lamda</a:t>
            </a:r>
            <a:r>
              <a:rPr lang="es-CL" sz="2100" dirty="0"/>
              <a:t>, otro para kappa y uno para la cadena pesada</a:t>
            </a:r>
          </a:p>
          <a:p>
            <a:endParaRPr lang="es-CL" sz="2100" dirty="0"/>
          </a:p>
          <a:p>
            <a:r>
              <a:rPr lang="es-CL" sz="2100" dirty="0"/>
              <a:t>Cada locus consiste en múltiples secuencias que codifican regiones V, D y J y pocas secuencias que codifican regiones C.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54CCF2C-C3D6-4BF6-8092-EAA1C101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44" y="791850"/>
            <a:ext cx="7258416" cy="58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5C8AAB2-0DC2-4A10-B316-1FCC0BA8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7" y="29748"/>
            <a:ext cx="9692283" cy="68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02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403</Words>
  <Application>Microsoft Macintosh PowerPoint</Application>
  <PresentationFormat>Panorámica</PresentationFormat>
  <Paragraphs>34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 Light</vt:lpstr>
      <vt:lpstr>Mangal</vt:lpstr>
      <vt:lpstr>Arial</vt:lpstr>
      <vt:lpstr>Calibri</vt:lpstr>
      <vt:lpstr>Tema de Office</vt:lpstr>
      <vt:lpstr>Anexo  Clase de Pregrado de Hematopatología  Universidad de Chile 2020</vt:lpstr>
      <vt:lpstr>Presentación de PowerPoint</vt:lpstr>
      <vt:lpstr>WHO  Neoplasias Hematolinfáticas 2017</vt:lpstr>
      <vt:lpstr>Presentación de PowerPoint</vt:lpstr>
      <vt:lpstr>Presentación de PowerPoint</vt:lpstr>
      <vt:lpstr>Genes del BCR</vt:lpstr>
      <vt:lpstr>Presentación de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Leonor Moyano</dc:creator>
  <cp:lastModifiedBy>Leonor Moyano</cp:lastModifiedBy>
  <cp:revision>9</cp:revision>
  <dcterms:created xsi:type="dcterms:W3CDTF">2020-07-17T01:00:08Z</dcterms:created>
  <dcterms:modified xsi:type="dcterms:W3CDTF">2020-08-02T23:02:35Z</dcterms:modified>
</cp:coreProperties>
</file>