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5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3" r:id="rId26"/>
    <p:sldId id="284" r:id="rId27"/>
    <p:sldId id="286" r:id="rId28"/>
    <p:sldId id="288" r:id="rId29"/>
    <p:sldId id="287" r:id="rId30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microsoft.com/office/2016/11/relationships/changesInfo" Target="changesInfos/changesInfo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ilar Muñoz" userId="499fc4c618f23cbc" providerId="LiveId" clId="{5F9AF3F7-1691-45F6-A36A-D07D418A7963}"/>
    <pc:docChg chg="custSel delSld modSld">
      <pc:chgData name="Pilar Muñoz" userId="499fc4c618f23cbc" providerId="LiveId" clId="{5F9AF3F7-1691-45F6-A36A-D07D418A7963}" dt="2024-05-20T18:43:12.969" v="18" actId="20577"/>
      <pc:docMkLst>
        <pc:docMk/>
      </pc:docMkLst>
      <pc:sldChg chg="modSp mod">
        <pc:chgData name="Pilar Muñoz" userId="499fc4c618f23cbc" providerId="LiveId" clId="{5F9AF3F7-1691-45F6-A36A-D07D418A7963}" dt="2024-05-20T18:41:28.079" v="0" actId="20577"/>
        <pc:sldMkLst>
          <pc:docMk/>
          <pc:sldMk cId="3694590482" sldId="259"/>
        </pc:sldMkLst>
        <pc:spChg chg="mod">
          <ac:chgData name="Pilar Muñoz" userId="499fc4c618f23cbc" providerId="LiveId" clId="{5F9AF3F7-1691-45F6-A36A-D07D418A7963}" dt="2024-05-20T18:41:28.079" v="0" actId="20577"/>
          <ac:spMkLst>
            <pc:docMk/>
            <pc:sldMk cId="3694590482" sldId="259"/>
            <ac:spMk id="6" creationId="{81041FCE-7B75-50AE-FFC3-0E7027203116}"/>
          </ac:spMkLst>
        </pc:spChg>
      </pc:sldChg>
      <pc:sldChg chg="modSp mod">
        <pc:chgData name="Pilar Muñoz" userId="499fc4c618f23cbc" providerId="LiveId" clId="{5F9AF3F7-1691-45F6-A36A-D07D418A7963}" dt="2024-05-20T18:41:35.263" v="1" actId="20577"/>
        <pc:sldMkLst>
          <pc:docMk/>
          <pc:sldMk cId="135613585" sldId="262"/>
        </pc:sldMkLst>
        <pc:spChg chg="mod">
          <ac:chgData name="Pilar Muñoz" userId="499fc4c618f23cbc" providerId="LiveId" clId="{5F9AF3F7-1691-45F6-A36A-D07D418A7963}" dt="2024-05-20T18:41:35.263" v="1" actId="20577"/>
          <ac:spMkLst>
            <pc:docMk/>
            <pc:sldMk cId="135613585" sldId="262"/>
            <ac:spMk id="8" creationId="{B2726428-FABA-21A0-B529-FE1DD0640D13}"/>
          </ac:spMkLst>
        </pc:spChg>
      </pc:sldChg>
      <pc:sldChg chg="modSp mod">
        <pc:chgData name="Pilar Muñoz" userId="499fc4c618f23cbc" providerId="LiveId" clId="{5F9AF3F7-1691-45F6-A36A-D07D418A7963}" dt="2024-05-20T18:41:41.014" v="2" actId="20577"/>
        <pc:sldMkLst>
          <pc:docMk/>
          <pc:sldMk cId="1202256508" sldId="264"/>
        </pc:sldMkLst>
        <pc:spChg chg="mod">
          <ac:chgData name="Pilar Muñoz" userId="499fc4c618f23cbc" providerId="LiveId" clId="{5F9AF3F7-1691-45F6-A36A-D07D418A7963}" dt="2024-05-20T18:41:41.014" v="2" actId="20577"/>
          <ac:spMkLst>
            <pc:docMk/>
            <pc:sldMk cId="1202256508" sldId="264"/>
            <ac:spMk id="4" creationId="{D6F606D9-D5AB-55DA-C2A8-8AF00C03F8FF}"/>
          </ac:spMkLst>
        </pc:spChg>
      </pc:sldChg>
      <pc:sldChg chg="modSp mod">
        <pc:chgData name="Pilar Muñoz" userId="499fc4c618f23cbc" providerId="LiveId" clId="{5F9AF3F7-1691-45F6-A36A-D07D418A7963}" dt="2024-05-20T18:42:03.034" v="7" actId="20577"/>
        <pc:sldMkLst>
          <pc:docMk/>
          <pc:sldMk cId="2948091130" sldId="265"/>
        </pc:sldMkLst>
        <pc:spChg chg="mod">
          <ac:chgData name="Pilar Muñoz" userId="499fc4c618f23cbc" providerId="LiveId" clId="{5F9AF3F7-1691-45F6-A36A-D07D418A7963}" dt="2024-05-20T18:42:03.034" v="7" actId="20577"/>
          <ac:spMkLst>
            <pc:docMk/>
            <pc:sldMk cId="2948091130" sldId="265"/>
            <ac:spMk id="3" creationId="{2A24C250-6A6D-7655-D410-DCA9CF5DD843}"/>
          </ac:spMkLst>
        </pc:spChg>
      </pc:sldChg>
      <pc:sldChg chg="addSp delSp modSp mod">
        <pc:chgData name="Pilar Muñoz" userId="499fc4c618f23cbc" providerId="LiveId" clId="{5F9AF3F7-1691-45F6-A36A-D07D418A7963}" dt="2024-05-20T18:41:54.831" v="6" actId="14100"/>
        <pc:sldMkLst>
          <pc:docMk/>
          <pc:sldMk cId="1638537799" sldId="267"/>
        </pc:sldMkLst>
        <pc:spChg chg="mod">
          <ac:chgData name="Pilar Muñoz" userId="499fc4c618f23cbc" providerId="LiveId" clId="{5F9AF3F7-1691-45F6-A36A-D07D418A7963}" dt="2024-05-20T18:41:54.831" v="6" actId="14100"/>
          <ac:spMkLst>
            <pc:docMk/>
            <pc:sldMk cId="1638537799" sldId="267"/>
            <ac:spMk id="3" creationId="{8848DAC3-5969-E09D-217E-A8F611CF8641}"/>
          </ac:spMkLst>
        </pc:spChg>
        <pc:spChg chg="add del mod">
          <ac:chgData name="Pilar Muñoz" userId="499fc4c618f23cbc" providerId="LiveId" clId="{5F9AF3F7-1691-45F6-A36A-D07D418A7963}" dt="2024-05-20T18:41:51.719" v="5" actId="478"/>
          <ac:spMkLst>
            <pc:docMk/>
            <pc:sldMk cId="1638537799" sldId="267"/>
            <ac:spMk id="5" creationId="{8895D1AE-C01B-B650-8DF7-7EED615A23C0}"/>
          </ac:spMkLst>
        </pc:spChg>
        <pc:picChg chg="del mod">
          <ac:chgData name="Pilar Muñoz" userId="499fc4c618f23cbc" providerId="LiveId" clId="{5F9AF3F7-1691-45F6-A36A-D07D418A7963}" dt="2024-05-20T18:41:47.232" v="4" actId="478"/>
          <ac:picMkLst>
            <pc:docMk/>
            <pc:sldMk cId="1638537799" sldId="267"/>
            <ac:picMk id="7" creationId="{EFFC0FEE-C3EF-84FF-93A3-A8C1018654B2}"/>
          </ac:picMkLst>
        </pc:picChg>
      </pc:sldChg>
      <pc:sldChg chg="modSp mod">
        <pc:chgData name="Pilar Muñoz" userId="499fc4c618f23cbc" providerId="LiveId" clId="{5F9AF3F7-1691-45F6-A36A-D07D418A7963}" dt="2024-05-20T18:42:18.143" v="8" actId="20577"/>
        <pc:sldMkLst>
          <pc:docMk/>
          <pc:sldMk cId="3600194817" sldId="269"/>
        </pc:sldMkLst>
        <pc:spChg chg="mod">
          <ac:chgData name="Pilar Muñoz" userId="499fc4c618f23cbc" providerId="LiveId" clId="{5F9AF3F7-1691-45F6-A36A-D07D418A7963}" dt="2024-05-20T18:42:18.143" v="8" actId="20577"/>
          <ac:spMkLst>
            <pc:docMk/>
            <pc:sldMk cId="3600194817" sldId="269"/>
            <ac:spMk id="3" creationId="{B5BE2124-12EA-A8B5-9635-BEBC1450F8E5}"/>
          </ac:spMkLst>
        </pc:spChg>
      </pc:sldChg>
      <pc:sldChg chg="modSp mod">
        <pc:chgData name="Pilar Muñoz" userId="499fc4c618f23cbc" providerId="LiveId" clId="{5F9AF3F7-1691-45F6-A36A-D07D418A7963}" dt="2024-05-20T18:42:31.924" v="9" actId="20577"/>
        <pc:sldMkLst>
          <pc:docMk/>
          <pc:sldMk cId="3283480088" sldId="273"/>
        </pc:sldMkLst>
        <pc:spChg chg="mod">
          <ac:chgData name="Pilar Muñoz" userId="499fc4c618f23cbc" providerId="LiveId" clId="{5F9AF3F7-1691-45F6-A36A-D07D418A7963}" dt="2024-05-20T18:42:31.924" v="9" actId="20577"/>
          <ac:spMkLst>
            <pc:docMk/>
            <pc:sldMk cId="3283480088" sldId="273"/>
            <ac:spMk id="4" creationId="{057F7417-C9EE-256C-8F9F-42F97E10A09F}"/>
          </ac:spMkLst>
        </pc:spChg>
      </pc:sldChg>
      <pc:sldChg chg="modSp mod">
        <pc:chgData name="Pilar Muñoz" userId="499fc4c618f23cbc" providerId="LiveId" clId="{5F9AF3F7-1691-45F6-A36A-D07D418A7963}" dt="2024-05-20T18:42:37.388" v="10" actId="20577"/>
        <pc:sldMkLst>
          <pc:docMk/>
          <pc:sldMk cId="3708207200" sldId="274"/>
        </pc:sldMkLst>
        <pc:spChg chg="mod">
          <ac:chgData name="Pilar Muñoz" userId="499fc4c618f23cbc" providerId="LiveId" clId="{5F9AF3F7-1691-45F6-A36A-D07D418A7963}" dt="2024-05-20T18:42:37.388" v="10" actId="20577"/>
          <ac:spMkLst>
            <pc:docMk/>
            <pc:sldMk cId="3708207200" sldId="274"/>
            <ac:spMk id="3" creationId="{A347489C-69C0-46CA-18E4-484079E9884F}"/>
          </ac:spMkLst>
        </pc:spChg>
      </pc:sldChg>
      <pc:sldChg chg="modSp mod">
        <pc:chgData name="Pilar Muñoz" userId="499fc4c618f23cbc" providerId="LiveId" clId="{5F9AF3F7-1691-45F6-A36A-D07D418A7963}" dt="2024-05-20T18:42:50.422" v="11" actId="20577"/>
        <pc:sldMkLst>
          <pc:docMk/>
          <pc:sldMk cId="4022691368" sldId="279"/>
        </pc:sldMkLst>
        <pc:spChg chg="mod">
          <ac:chgData name="Pilar Muñoz" userId="499fc4c618f23cbc" providerId="LiveId" clId="{5F9AF3F7-1691-45F6-A36A-D07D418A7963}" dt="2024-05-20T18:42:50.422" v="11" actId="20577"/>
          <ac:spMkLst>
            <pc:docMk/>
            <pc:sldMk cId="4022691368" sldId="279"/>
            <ac:spMk id="7" creationId="{C00AD23F-5A4D-D19E-7313-A94ED9D1CD74}"/>
          </ac:spMkLst>
        </pc:spChg>
      </pc:sldChg>
      <pc:sldChg chg="del">
        <pc:chgData name="Pilar Muñoz" userId="499fc4c618f23cbc" providerId="LiveId" clId="{5F9AF3F7-1691-45F6-A36A-D07D418A7963}" dt="2024-05-20T18:42:56.541" v="12" actId="47"/>
        <pc:sldMkLst>
          <pc:docMk/>
          <pc:sldMk cId="391438563" sldId="280"/>
        </pc:sldMkLst>
      </pc:sldChg>
      <pc:sldChg chg="del">
        <pc:chgData name="Pilar Muñoz" userId="499fc4c618f23cbc" providerId="LiveId" clId="{5F9AF3F7-1691-45F6-A36A-D07D418A7963}" dt="2024-05-20T18:42:58.245" v="13" actId="47"/>
        <pc:sldMkLst>
          <pc:docMk/>
          <pc:sldMk cId="4067691213" sldId="281"/>
        </pc:sldMkLst>
      </pc:sldChg>
      <pc:sldChg chg="del">
        <pc:chgData name="Pilar Muñoz" userId="499fc4c618f23cbc" providerId="LiveId" clId="{5F9AF3F7-1691-45F6-A36A-D07D418A7963}" dt="2024-05-20T18:42:59.510" v="14" actId="47"/>
        <pc:sldMkLst>
          <pc:docMk/>
          <pc:sldMk cId="582902097" sldId="282"/>
        </pc:sldMkLst>
      </pc:sldChg>
      <pc:sldChg chg="modSp mod">
        <pc:chgData name="Pilar Muñoz" userId="499fc4c618f23cbc" providerId="LiveId" clId="{5F9AF3F7-1691-45F6-A36A-D07D418A7963}" dt="2024-05-20T18:43:05.564" v="16" actId="20577"/>
        <pc:sldMkLst>
          <pc:docMk/>
          <pc:sldMk cId="623942291" sldId="284"/>
        </pc:sldMkLst>
        <pc:spChg chg="mod">
          <ac:chgData name="Pilar Muñoz" userId="499fc4c618f23cbc" providerId="LiveId" clId="{5F9AF3F7-1691-45F6-A36A-D07D418A7963}" dt="2024-05-20T18:43:05.564" v="16" actId="20577"/>
          <ac:spMkLst>
            <pc:docMk/>
            <pc:sldMk cId="623942291" sldId="284"/>
            <ac:spMk id="4" creationId="{E53DB0FC-D61D-11FC-4D2B-43202EE8F4A7}"/>
          </ac:spMkLst>
        </pc:spChg>
      </pc:sldChg>
      <pc:sldChg chg="del">
        <pc:chgData name="Pilar Muñoz" userId="499fc4c618f23cbc" providerId="LiveId" clId="{5F9AF3F7-1691-45F6-A36A-D07D418A7963}" dt="2024-05-20T18:43:00.651" v="15" actId="47"/>
        <pc:sldMkLst>
          <pc:docMk/>
          <pc:sldMk cId="572816" sldId="285"/>
        </pc:sldMkLst>
      </pc:sldChg>
      <pc:sldChg chg="modSp mod">
        <pc:chgData name="Pilar Muñoz" userId="499fc4c618f23cbc" providerId="LiveId" clId="{5F9AF3F7-1691-45F6-A36A-D07D418A7963}" dt="2024-05-20T18:43:09.386" v="17" actId="20577"/>
        <pc:sldMkLst>
          <pc:docMk/>
          <pc:sldMk cId="815739836" sldId="286"/>
        </pc:sldMkLst>
        <pc:spChg chg="mod">
          <ac:chgData name="Pilar Muñoz" userId="499fc4c618f23cbc" providerId="LiveId" clId="{5F9AF3F7-1691-45F6-A36A-D07D418A7963}" dt="2024-05-20T18:43:09.386" v="17" actId="20577"/>
          <ac:spMkLst>
            <pc:docMk/>
            <pc:sldMk cId="815739836" sldId="286"/>
            <ac:spMk id="3" creationId="{92E4BBFD-A941-FF12-99F2-74080EF9C7EC}"/>
          </ac:spMkLst>
        </pc:spChg>
      </pc:sldChg>
      <pc:sldChg chg="modSp mod">
        <pc:chgData name="Pilar Muñoz" userId="499fc4c618f23cbc" providerId="LiveId" clId="{5F9AF3F7-1691-45F6-A36A-D07D418A7963}" dt="2024-05-20T18:43:12.969" v="18" actId="20577"/>
        <pc:sldMkLst>
          <pc:docMk/>
          <pc:sldMk cId="3247787742" sldId="288"/>
        </pc:sldMkLst>
        <pc:spChg chg="mod">
          <ac:chgData name="Pilar Muñoz" userId="499fc4c618f23cbc" providerId="LiveId" clId="{5F9AF3F7-1691-45F6-A36A-D07D418A7963}" dt="2024-05-20T18:43:12.969" v="18" actId="20577"/>
          <ac:spMkLst>
            <pc:docMk/>
            <pc:sldMk cId="3247787742" sldId="288"/>
            <ac:spMk id="3" creationId="{738C809B-C610-727C-54E2-7E2D107399D7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BBA2F1-2D82-0EF6-FD30-0947F4FC60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7265A33-B039-47C1-B7D9-CBD67606AB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A95425B-C32E-874E-C577-5C41D7629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89E7E-74A5-4E17-A167-FF0F5E0BACFC}" type="datetimeFigureOut">
              <a:rPr lang="es-CL" smtClean="0"/>
              <a:t>20-05-2024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BCB2FA2-B2D0-72D1-D8C5-CE60D1537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B33DBBC-F7F7-793C-036B-70B7EA309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DCF48-B89C-421A-AF41-7B40386B4F4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48444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7AB93B-AE4A-F0EA-532C-DC019C7E9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66476F5-BF89-5A27-5FB5-A4C0C34B7B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A30DB9A-2C15-68A9-0901-05DDAB1C9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89E7E-74A5-4E17-A167-FF0F5E0BACFC}" type="datetimeFigureOut">
              <a:rPr lang="es-CL" smtClean="0"/>
              <a:t>20-05-2024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6417D95-00D1-3F01-5441-7AC2F89FF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D5CD415-70D3-D188-6BE6-985D0C525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DCF48-B89C-421A-AF41-7B40386B4F4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55109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15A91C6-410A-57E3-A0D2-F26F355178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0437DAD-3CF1-0BCD-45A3-D7AF036F47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F4D97D8-B8E2-CF2E-7C5A-2219DA41F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89E7E-74A5-4E17-A167-FF0F5E0BACFC}" type="datetimeFigureOut">
              <a:rPr lang="es-CL" smtClean="0"/>
              <a:t>20-05-2024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CA6D101-D161-2BF8-B570-CB2CB2F90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B19349E-1DE9-490E-6CF0-574FD258B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DCF48-B89C-421A-AF41-7B40386B4F4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58535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2279BE-F592-3E02-D7B3-3DB52E81D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1E74D59-F546-7C0C-6860-12A242A2FB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55A67D-A03C-6D69-8E93-CE87A00AE4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89E7E-74A5-4E17-A167-FF0F5E0BACFC}" type="datetimeFigureOut">
              <a:rPr lang="es-CL" smtClean="0"/>
              <a:t>20-05-2024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C7EEF63-43A8-FE19-6BA0-D1A064471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9802BFB-F633-35BB-E20E-710DFA364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DCF48-B89C-421A-AF41-7B40386B4F4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9960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A5B845-8207-22E8-A44D-35FA952ED7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721D8E0-F36F-CE11-09C7-FA7DD62A97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12D542A-7774-A783-AC94-5AEBF233F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89E7E-74A5-4E17-A167-FF0F5E0BACFC}" type="datetimeFigureOut">
              <a:rPr lang="es-CL" smtClean="0"/>
              <a:t>20-05-2024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93E37DA-2E01-8F82-FC4B-4C2EE30F9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8F55CEF-5B38-FFEA-7CE5-12EC833DE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DCF48-B89C-421A-AF41-7B40386B4F4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97982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EDC32A-9E9A-9C08-D9F5-740E08420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C7DB123-D231-EEE3-B7A2-4982224255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4E50485-2CA2-6679-0044-DCA86B680C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63C09C3-5179-5B5F-D4DF-2692A3FF2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89E7E-74A5-4E17-A167-FF0F5E0BACFC}" type="datetimeFigureOut">
              <a:rPr lang="es-CL" smtClean="0"/>
              <a:t>20-05-2024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48A9069-2011-4E9B-77CB-0F5ACE05B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63E8E44-684D-F2B4-F782-455384929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DCF48-B89C-421A-AF41-7B40386B4F4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63333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C1F046-0B97-26ED-8E69-25C3A7310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D6AC5A2-1BD8-FA04-0357-F23900DB72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8D215EA-376F-5B48-91E2-E575E6FF70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6EC5E5B-82E7-3A62-1BB1-3CEF795ADD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438ACC0-1AC4-0ED3-481E-E84B5927F5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C785F187-38FB-C9F1-7975-3806EE0E2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89E7E-74A5-4E17-A167-FF0F5E0BACFC}" type="datetimeFigureOut">
              <a:rPr lang="es-CL" smtClean="0"/>
              <a:t>20-05-2024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FB553CC-B823-56A8-F946-34658C560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11D219B5-9CB0-C9C9-2937-AE4AA61A1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DCF48-B89C-421A-AF41-7B40386B4F4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08917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4FC53A-4B35-3A2F-73CE-8BBB00A7C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824A043-0BA7-0788-3765-1ECAE5AB8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89E7E-74A5-4E17-A167-FF0F5E0BACFC}" type="datetimeFigureOut">
              <a:rPr lang="es-CL" smtClean="0"/>
              <a:t>20-05-2024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C4940B5-2205-4FDB-C0A7-446066796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F5137A4-10EF-B277-0F27-FA1BB215C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DCF48-B89C-421A-AF41-7B40386B4F4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01061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D1829A3-81F5-1400-1B48-D1B90DF24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89E7E-74A5-4E17-A167-FF0F5E0BACFC}" type="datetimeFigureOut">
              <a:rPr lang="es-CL" smtClean="0"/>
              <a:t>20-05-2024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CF3A09D-A4D7-B662-45EF-D88639C2D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74D80B7-6B22-D11C-39BC-BDD5FF094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DCF48-B89C-421A-AF41-7B40386B4F4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70882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8A460F-2871-A2D7-4B44-3BE7CE8A9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B192017-26F5-3309-96E5-9F99EADE06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FC9429F-B3E0-EE37-2671-3E2BFA552E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A4082B0-0815-C0AA-9CF2-06D08B0EBA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89E7E-74A5-4E17-A167-FF0F5E0BACFC}" type="datetimeFigureOut">
              <a:rPr lang="es-CL" smtClean="0"/>
              <a:t>20-05-2024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12260EB-441B-FF7E-6B8F-C01F05C53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619F8FC-E7FC-754A-0A02-6188A495F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DCF48-B89C-421A-AF41-7B40386B4F4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11366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D93239-88AE-143F-E779-7CF3F9194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CCBD7CA-4600-6550-C991-4E5E1BDCCB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38FBFBA-B66A-C25B-4A47-A4C37A2201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D17427E-6F68-7CA2-7B05-48DF746DE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89E7E-74A5-4E17-A167-FF0F5E0BACFC}" type="datetimeFigureOut">
              <a:rPr lang="es-CL" smtClean="0"/>
              <a:t>20-05-2024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5B337FF-37B9-9E71-2273-FCD825A40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4FE2FE5-0DD1-19D5-EE60-C6DB3BF14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DCF48-B89C-421A-AF41-7B40386B4F4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78517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E93CB5F-1EF1-1F0C-1C2C-3C61C7EDA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1E5F80E-5E87-5F26-A527-2AE5D4FD9F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A1BE928-C6DE-81BA-EC64-74503CD5F7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FA89E7E-74A5-4E17-A167-FF0F5E0BACFC}" type="datetimeFigureOut">
              <a:rPr lang="es-CL" smtClean="0"/>
              <a:t>20-05-2024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62A33CF-CA63-686D-57AA-2416DB2F93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8B38933-614A-CFEF-DF90-FAF85044D2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90DCF48-B89C-421A-AF41-7B40386B4F4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82339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A5709E-B6FF-3CF1-EF82-B80FD00F40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CL" sz="6600" dirty="0"/>
              <a:t>Seminario Taquiarritmias (no FA) y Bradiarritmias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A9607FB-AF30-C1C5-3D2C-D49A2BD6C05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es-CL" dirty="0"/>
          </a:p>
          <a:p>
            <a:r>
              <a:rPr lang="es-CL" dirty="0"/>
              <a:t>Dra. Pilar Muñoz B.</a:t>
            </a:r>
          </a:p>
          <a:p>
            <a:r>
              <a:rPr lang="es-CL" dirty="0"/>
              <a:t>Cardióloga Hospital del Salvador</a:t>
            </a:r>
          </a:p>
          <a:p>
            <a:r>
              <a:rPr lang="es-CL" dirty="0"/>
              <a:t>Prof. Asistente Universidad de Chile</a:t>
            </a:r>
          </a:p>
        </p:txBody>
      </p:sp>
    </p:spTree>
    <p:extLst>
      <p:ext uri="{BB962C8B-B14F-4D97-AF65-F5344CB8AC3E}">
        <p14:creationId xmlns:p14="http://schemas.microsoft.com/office/powerpoint/2010/main" val="16296865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AA5347-63A1-3FD9-2465-5E703F573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Pregunta 4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848DAC3-5969-E09D-217E-A8F611CF86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9387347" cy="4351338"/>
          </a:xfrm>
        </p:spPr>
        <p:txBody>
          <a:bodyPr/>
          <a:lstStyle/>
          <a:p>
            <a:r>
              <a:rPr lang="es-CL" dirty="0"/>
              <a:t>¿Cuál es el diagnóstico diferencial de las taquiarritmias de complejo angosto?</a:t>
            </a:r>
          </a:p>
          <a:p>
            <a:endParaRPr lang="es-CL" dirty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6385377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1F5428-EE13-D848-5972-9ACEC67B1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Pregunta 5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A24C250-6A6D-7655-D410-DCA9CF5DD8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/>
              <a:t>¿Cuál es la conducta terapéutica a seguir?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9480911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B57097-5ADD-4453-F95F-8E3B750F8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Pregunta 6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403E8A1-27F0-B5AA-EA79-EA758BC879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/>
              <a:t>¿Cuál es el mecanismo de acción de la adenosina? </a:t>
            </a:r>
          </a:p>
          <a:p>
            <a:endParaRPr lang="es-CL" dirty="0"/>
          </a:p>
          <a:p>
            <a:r>
              <a:rPr lang="es-CL" dirty="0"/>
              <a:t>¿Cuáles son las contraindicaciones para su uso y cuáles son sus efectos adversos?</a:t>
            </a:r>
          </a:p>
        </p:txBody>
      </p:sp>
    </p:spTree>
    <p:extLst>
      <p:ext uri="{BB962C8B-B14F-4D97-AF65-F5344CB8AC3E}">
        <p14:creationId xmlns:p14="http://schemas.microsoft.com/office/powerpoint/2010/main" val="34319837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E042FE-9957-9ADD-8355-B0C5B5AA7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Evolución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321CD81-D607-874C-CBF2-356BD5F12F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/>
              <a:t>Paciente se encuentra en el box de reanimación esperando la reevaluación médica tras la interpretación del ECG.</a:t>
            </a:r>
          </a:p>
          <a:p>
            <a:endParaRPr lang="es-CL" dirty="0"/>
          </a:p>
          <a:p>
            <a:r>
              <a:rPr lang="es-CL" dirty="0"/>
              <a:t>Enfermera de turno comunica que paciente inicia dolor retroesternal opresivo EVA 5/10 y tiene los siguientes signos vitales:</a:t>
            </a:r>
          </a:p>
          <a:p>
            <a:pPr lvl="1"/>
            <a:r>
              <a:rPr lang="es-CL" dirty="0"/>
              <a:t>PA: 85/56 </a:t>
            </a:r>
            <a:r>
              <a:rPr lang="es-CL" dirty="0" err="1"/>
              <a:t>mmHg</a:t>
            </a:r>
            <a:endParaRPr lang="es-CL" dirty="0"/>
          </a:p>
          <a:p>
            <a:pPr lvl="1"/>
            <a:r>
              <a:rPr lang="es-CL" dirty="0"/>
              <a:t>FC: 190 </a:t>
            </a:r>
            <a:r>
              <a:rPr lang="es-CL" dirty="0" err="1"/>
              <a:t>lpm</a:t>
            </a:r>
            <a:endParaRPr lang="es-CL" dirty="0"/>
          </a:p>
          <a:p>
            <a:pPr lvl="1"/>
            <a:r>
              <a:rPr lang="es-CL" dirty="0"/>
              <a:t>SatO2: 89% FiO2 ambiental</a:t>
            </a:r>
          </a:p>
          <a:p>
            <a:pPr lvl="1"/>
            <a:r>
              <a:rPr lang="es-CL" dirty="0"/>
              <a:t>FR: 28 rpm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2710325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62B71D-F877-2857-796A-23342E1B9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Pregunta 7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5BE2124-12EA-A8B5-9635-BEBC1450F8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/>
              <a:t>¿Cuál es la conducta terapéutica a seguir?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6001948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280E27-82DC-E4F4-826B-6E534D536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Pregunta 8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6CA12AC-48AB-4AD7-E251-F7D0EF2F14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/>
              <a:t>¿Cuál es la diferencia entre cardioversión eléctrica y desfibrilación eléctrica?</a:t>
            </a:r>
          </a:p>
        </p:txBody>
      </p:sp>
    </p:spTree>
    <p:extLst>
      <p:ext uri="{BB962C8B-B14F-4D97-AF65-F5344CB8AC3E}">
        <p14:creationId xmlns:p14="http://schemas.microsoft.com/office/powerpoint/2010/main" val="28003870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328582-3B9A-547F-D518-025BE8ACF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Evolución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4699B37-EDDF-5311-E189-F70E9C473A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/>
              <a:t>Paciente fue sometida a CVE sincrónica con 200 Joules retornando a ritmo sinusal en el monitor y recuperación de los signos vitales.</a:t>
            </a:r>
          </a:p>
          <a:p>
            <a:endParaRPr lang="es-CL" dirty="0"/>
          </a:p>
          <a:p>
            <a:r>
              <a:rPr lang="es-CL" dirty="0"/>
              <a:t>Se tomó nuevo ECG</a:t>
            </a:r>
          </a:p>
        </p:txBody>
      </p:sp>
    </p:spTree>
    <p:extLst>
      <p:ext uri="{BB962C8B-B14F-4D97-AF65-F5344CB8AC3E}">
        <p14:creationId xmlns:p14="http://schemas.microsoft.com/office/powerpoint/2010/main" val="12334640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D437EC-06D7-727B-F219-5CA34BF5F6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Electrocardiograma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FC933BD-50E8-4BBC-7677-E8F4930D66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972"/>
          <a:stretch/>
        </p:blipFill>
        <p:spPr>
          <a:xfrm>
            <a:off x="1840782" y="1531497"/>
            <a:ext cx="8768224" cy="4961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5890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7D78CBE9-6220-3223-F3EF-9515F093C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Pregunta 9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57F7417-C9EE-256C-8F9F-42F97E10A0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/>
              <a:t>¿Qué hallazgos debe buscar </a:t>
            </a:r>
            <a:r>
              <a:rPr lang="es-CL" dirty="0" err="1"/>
              <a:t>dirigidamente</a:t>
            </a:r>
            <a:r>
              <a:rPr lang="es-CL" dirty="0"/>
              <a:t> en el ECG y que podrían orientar a la causa de la taquiarritmia?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2834800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F9FF95-C53F-C8BD-F079-36EBD736AF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Pregunta 10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347489C-69C0-46CA-18E4-484079E988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/>
              <a:t>¿Cuál es el tratamiento definitivo en este caso?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7082072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7C2D7C-CD64-A0D4-3A62-FF8257EDC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CASO 1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244BC14-CA23-AC20-B6D8-1283E99143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255109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DE2700D0-0C15-29C0-9739-D34140E1B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Caso 2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57A7897A-84A3-4A73-B6E0-B49801E6EA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280082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70122D2D-D687-2BE9-FBA2-C501D035E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Antecedentes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7EF10D9D-1EA8-BCAB-83C7-6A18D2D2DBB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CL" dirty="0"/>
              <a:t>Hombre, 82 años</a:t>
            </a:r>
          </a:p>
          <a:p>
            <a:endParaRPr lang="es-CL" dirty="0"/>
          </a:p>
          <a:p>
            <a:r>
              <a:rPr lang="es-CL" dirty="0"/>
              <a:t>Autovalente, vive con esposa</a:t>
            </a:r>
          </a:p>
          <a:p>
            <a:endParaRPr lang="es-CL" dirty="0"/>
          </a:p>
          <a:p>
            <a:r>
              <a:rPr lang="es-CL" dirty="0" err="1"/>
              <a:t>Ant</a:t>
            </a:r>
            <a:r>
              <a:rPr lang="es-CL" dirty="0"/>
              <a:t>. Médicos:</a:t>
            </a:r>
          </a:p>
          <a:p>
            <a:pPr lvl="1"/>
            <a:r>
              <a:rPr lang="es-CL" dirty="0"/>
              <a:t>HTA y DM2 NIR</a:t>
            </a:r>
          </a:p>
          <a:p>
            <a:pPr lvl="1"/>
            <a:r>
              <a:rPr lang="es-CL" dirty="0"/>
              <a:t>Dislipidemia</a:t>
            </a:r>
          </a:p>
          <a:p>
            <a:pPr lvl="1"/>
            <a:r>
              <a:rPr lang="es-CL" dirty="0"/>
              <a:t>C. coronaria: IAM antiguo (2008)</a:t>
            </a:r>
          </a:p>
          <a:p>
            <a:pPr marL="457200" lvl="1" indent="0">
              <a:buNone/>
            </a:pPr>
            <a:endParaRPr lang="es-CL" dirty="0"/>
          </a:p>
          <a:p>
            <a:r>
              <a:rPr lang="es-CL" dirty="0" err="1"/>
              <a:t>Ant</a:t>
            </a:r>
            <a:r>
              <a:rPr lang="es-CL" dirty="0"/>
              <a:t>. </a:t>
            </a:r>
            <a:r>
              <a:rPr lang="es-CL" dirty="0" err="1"/>
              <a:t>Qx</a:t>
            </a:r>
            <a:r>
              <a:rPr lang="es-CL" dirty="0"/>
              <a:t>: </a:t>
            </a:r>
          </a:p>
          <a:p>
            <a:pPr lvl="1"/>
            <a:r>
              <a:rPr lang="es-CL" dirty="0"/>
              <a:t>Fractura de cadera (2021)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C6105DD-A227-45F9-F0F9-BCDE56214C0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CL" dirty="0" err="1"/>
              <a:t>Ant</a:t>
            </a:r>
            <a:r>
              <a:rPr lang="es-CL" dirty="0"/>
              <a:t>. </a:t>
            </a:r>
            <a:r>
              <a:rPr lang="es-CL" dirty="0" err="1"/>
              <a:t>Fliares</a:t>
            </a:r>
            <a:r>
              <a:rPr lang="es-CL" dirty="0"/>
              <a:t>: (-)</a:t>
            </a:r>
          </a:p>
          <a:p>
            <a:endParaRPr lang="es-CL" dirty="0"/>
          </a:p>
          <a:p>
            <a:r>
              <a:rPr lang="es-CL" dirty="0"/>
              <a:t>Hábitos:</a:t>
            </a:r>
          </a:p>
          <a:p>
            <a:pPr lvl="1"/>
            <a:r>
              <a:rPr lang="es-CL" dirty="0"/>
              <a:t>Tabaco (-) / OH (-) / Drogas (-)</a:t>
            </a:r>
          </a:p>
          <a:p>
            <a:pPr lvl="1"/>
            <a:endParaRPr lang="es-CL" dirty="0"/>
          </a:p>
          <a:p>
            <a:r>
              <a:rPr lang="es-CL" dirty="0"/>
              <a:t>Fármacos: </a:t>
            </a:r>
          </a:p>
          <a:p>
            <a:pPr lvl="1"/>
            <a:r>
              <a:rPr lang="es-CL" dirty="0"/>
              <a:t>Enalapril 10 mg c/12 horas VO</a:t>
            </a:r>
          </a:p>
          <a:p>
            <a:pPr lvl="1"/>
            <a:r>
              <a:rPr lang="es-CL" dirty="0"/>
              <a:t>Metformina 1000 mg día VO</a:t>
            </a:r>
          </a:p>
          <a:p>
            <a:pPr lvl="1"/>
            <a:r>
              <a:rPr lang="es-CL" dirty="0" err="1"/>
              <a:t>Empaglifozina</a:t>
            </a:r>
            <a:r>
              <a:rPr lang="es-CL" dirty="0"/>
              <a:t> 25 mg día VO</a:t>
            </a:r>
          </a:p>
          <a:p>
            <a:pPr lvl="1"/>
            <a:r>
              <a:rPr lang="es-CL" dirty="0"/>
              <a:t>Atorvastatina 20 mg día VO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3996628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C577B114-5497-C290-3DF3-2B933C2B0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Anamnesis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5786587-D20B-8D52-A48D-171261466F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/>
              <a:t>Previamente asintomático y en CF 1.</a:t>
            </a:r>
          </a:p>
          <a:p>
            <a:pPr marL="0" indent="0">
              <a:buNone/>
            </a:pPr>
            <a:endParaRPr lang="es-CL" dirty="0"/>
          </a:p>
          <a:p>
            <a:r>
              <a:rPr lang="es-CL" dirty="0"/>
              <a:t>Consulta en Servicio de Urgencias por cuadro de pérdida súbita de consciencia mientras se encontraba cocinando. No relata pródromos, se golpeó la frente al caer y refiere que recuperó rápidamente la consciencia, sin otros síntomas asociados.</a:t>
            </a:r>
          </a:p>
          <a:p>
            <a:endParaRPr lang="es-CL" dirty="0"/>
          </a:p>
          <a:p>
            <a:r>
              <a:rPr lang="es-CL" dirty="0"/>
              <a:t>Al incorporarse nota mareos y herida contusa en cara, por lo que decide consultar.</a:t>
            </a:r>
          </a:p>
        </p:txBody>
      </p:sp>
    </p:spTree>
    <p:extLst>
      <p:ext uri="{BB962C8B-B14F-4D97-AF65-F5344CB8AC3E}">
        <p14:creationId xmlns:p14="http://schemas.microsoft.com/office/powerpoint/2010/main" val="40694151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18211AEB-4F3D-A727-287E-B4C1CAC45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Examen Físico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02CE46E-EBDC-4CA8-0F9A-82BCC7F1C4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/>
              <a:t>General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517AA0A-99D2-BA54-3776-6FDC1E927C0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endParaRPr lang="es-CL" dirty="0"/>
          </a:p>
          <a:p>
            <a:r>
              <a:rPr lang="es-CL" dirty="0"/>
              <a:t>PA: 163/72 </a:t>
            </a:r>
            <a:r>
              <a:rPr lang="es-CL" dirty="0" err="1"/>
              <a:t>mmHg</a:t>
            </a:r>
            <a:endParaRPr lang="es-CL" dirty="0"/>
          </a:p>
          <a:p>
            <a:r>
              <a:rPr lang="es-CL" dirty="0"/>
              <a:t>FC: 37 </a:t>
            </a:r>
            <a:r>
              <a:rPr lang="es-CL" dirty="0" err="1"/>
              <a:t>lpm</a:t>
            </a:r>
            <a:endParaRPr lang="es-CL" dirty="0"/>
          </a:p>
          <a:p>
            <a:r>
              <a:rPr lang="es-CL" dirty="0"/>
              <a:t>SatO2: 98% FiO2 ambiental</a:t>
            </a:r>
          </a:p>
          <a:p>
            <a:r>
              <a:rPr lang="es-CL" dirty="0"/>
              <a:t>FR: 18 rpm</a:t>
            </a:r>
          </a:p>
          <a:p>
            <a:r>
              <a:rPr lang="es-CL" dirty="0"/>
              <a:t>Glasgow 15</a:t>
            </a:r>
          </a:p>
          <a:p>
            <a:r>
              <a:rPr lang="es-CL" dirty="0"/>
              <a:t>VEC normal, perfusión distal normal (llene capilar 2 </a:t>
            </a:r>
            <a:r>
              <a:rPr lang="es-CL" dirty="0" err="1"/>
              <a:t>seg</a:t>
            </a:r>
            <a:r>
              <a:rPr lang="es-CL" dirty="0"/>
              <a:t>)</a:t>
            </a:r>
          </a:p>
          <a:p>
            <a:r>
              <a:rPr lang="es-CL" dirty="0"/>
              <a:t>Piel y mucosas rosadas</a:t>
            </a:r>
          </a:p>
          <a:p>
            <a:r>
              <a:rPr lang="es-CL" dirty="0"/>
              <a:t>Pulsos distales simétricos</a:t>
            </a:r>
          </a:p>
          <a:p>
            <a:endParaRPr lang="es-CL" dirty="0"/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57FB1570-8F8D-4FD9-F4BF-705F46DED3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s-CL" dirty="0"/>
              <a:t>Segmentario</a:t>
            </a:r>
          </a:p>
        </p:txBody>
      </p:sp>
      <p:sp>
        <p:nvSpPr>
          <p:cNvPr id="8" name="Marcador de contenido 7">
            <a:extLst>
              <a:ext uri="{FF2B5EF4-FFF2-40B4-BE49-F238E27FC236}">
                <a16:creationId xmlns:a16="http://schemas.microsoft.com/office/drawing/2014/main" id="{73A46C7D-12CB-5107-1BE0-1FA331F448B6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20000"/>
          </a:bodyPr>
          <a:lstStyle/>
          <a:p>
            <a:endParaRPr lang="es-CL" dirty="0"/>
          </a:p>
          <a:p>
            <a:r>
              <a:rPr lang="es-CL" dirty="0"/>
              <a:t>Yugulares no ingurgitadas a 45°</a:t>
            </a:r>
          </a:p>
          <a:p>
            <a:r>
              <a:rPr lang="es-CL" dirty="0"/>
              <a:t>Carótidas sin soplos</a:t>
            </a:r>
          </a:p>
          <a:p>
            <a:r>
              <a:rPr lang="es-CL" dirty="0"/>
              <a:t>RR2T sin soplos</a:t>
            </a:r>
          </a:p>
          <a:p>
            <a:r>
              <a:rPr lang="es-CL" dirty="0"/>
              <a:t>MP (+) SRA</a:t>
            </a:r>
          </a:p>
          <a:p>
            <a:r>
              <a:rPr lang="es-CL" dirty="0"/>
              <a:t>Abdomen: BDI RHA (+) sin masas ni visceromegalias</a:t>
            </a:r>
          </a:p>
          <a:p>
            <a:r>
              <a:rPr lang="es-CL" dirty="0"/>
              <a:t>EEII edema (-)</a:t>
            </a:r>
          </a:p>
        </p:txBody>
      </p:sp>
    </p:spTree>
    <p:extLst>
      <p:ext uri="{BB962C8B-B14F-4D97-AF65-F5344CB8AC3E}">
        <p14:creationId xmlns:p14="http://schemas.microsoft.com/office/powerpoint/2010/main" val="27461401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5E4E45-C911-CD9E-F37A-BDCDFFEA4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Pregunta 1</a:t>
            </a:r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C00AD23F-5A4D-D19E-7313-A94ED9D1CD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/>
              <a:t>¿Cuál es su hipótesis diagnóstica?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226913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26D590-C8C4-23A7-7F3E-D03F1C674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Electrocardiograma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8956577-B042-98A2-CDAD-4FD3DC03F9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6632"/>
          <a:stretch/>
        </p:blipFill>
        <p:spPr>
          <a:xfrm>
            <a:off x="1217664" y="1690688"/>
            <a:ext cx="9752806" cy="470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5775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21639169-3EBA-DC1C-E74D-8378BA9F5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Pregunta 2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53DB0FC-D61D-11FC-4D2B-43202EE8F4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/>
              <a:t>¿Cuál es la interpretación del ECG?</a:t>
            </a:r>
          </a:p>
          <a:p>
            <a:endParaRPr lang="es-CL" dirty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6239422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9C8FB1-3128-83CA-F834-8A49E1C7BE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Pregunta 3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2E4BBFD-A941-FF12-99F2-74080EF9C7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/>
              <a:t>¿Cuál es la conducta a seguir en este paciente?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8157398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70B3D8-88BD-1DC7-2DC0-5D9C608BA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Pregunta 4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38C809B-C610-727C-54E2-7E2D107399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/>
              <a:t>¿Solicitaría ecocardiograma al paciente? Justifique.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2477877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A5709E-B6FF-3CF1-EF82-B80FD00F40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CL" sz="6600" dirty="0"/>
              <a:t>Seminario Taquiarritmias (no FA) y Bradiarritmias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A9607FB-AF30-C1C5-3D2C-D49A2BD6C05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es-CL" dirty="0"/>
          </a:p>
          <a:p>
            <a:r>
              <a:rPr lang="es-CL" dirty="0"/>
              <a:t>Dra. Pilar Muñoz B.</a:t>
            </a:r>
          </a:p>
          <a:p>
            <a:r>
              <a:rPr lang="es-CL" dirty="0"/>
              <a:t>Cardióloga Hospital del Salvador</a:t>
            </a:r>
          </a:p>
          <a:p>
            <a:r>
              <a:rPr lang="es-CL" dirty="0"/>
              <a:t>Prof. Asistente Universidad de Chile</a:t>
            </a:r>
          </a:p>
        </p:txBody>
      </p:sp>
    </p:spTree>
    <p:extLst>
      <p:ext uri="{BB962C8B-B14F-4D97-AF65-F5344CB8AC3E}">
        <p14:creationId xmlns:p14="http://schemas.microsoft.com/office/powerpoint/2010/main" val="31956294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912E3227-87F7-AB8B-75BD-160231AB8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Antecedentes</a:t>
            </a:r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F8A1E8FD-610A-3CAB-0A70-C897F3AA61C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s-CL" dirty="0"/>
              <a:t>Mujer, 45 años</a:t>
            </a:r>
          </a:p>
          <a:p>
            <a:endParaRPr lang="es-CL" dirty="0"/>
          </a:p>
          <a:p>
            <a:r>
              <a:rPr lang="es-CL" dirty="0"/>
              <a:t>Dueña de casa</a:t>
            </a:r>
          </a:p>
          <a:p>
            <a:endParaRPr lang="es-CL" dirty="0"/>
          </a:p>
          <a:p>
            <a:r>
              <a:rPr lang="es-CL" dirty="0" err="1"/>
              <a:t>Ant</a:t>
            </a:r>
            <a:r>
              <a:rPr lang="es-CL" dirty="0"/>
              <a:t>. Médicos:</a:t>
            </a:r>
          </a:p>
          <a:p>
            <a:pPr lvl="1"/>
            <a:r>
              <a:rPr lang="es-CL" dirty="0"/>
              <a:t>Hipotiroidismo</a:t>
            </a:r>
          </a:p>
          <a:p>
            <a:endParaRPr lang="es-CL" dirty="0"/>
          </a:p>
          <a:p>
            <a:r>
              <a:rPr lang="es-CL" dirty="0" err="1"/>
              <a:t>Ant</a:t>
            </a:r>
            <a:r>
              <a:rPr lang="es-CL" dirty="0"/>
              <a:t>. </a:t>
            </a:r>
            <a:r>
              <a:rPr lang="es-CL" dirty="0" err="1"/>
              <a:t>Qx</a:t>
            </a:r>
            <a:r>
              <a:rPr lang="es-CL" dirty="0"/>
              <a:t>:</a:t>
            </a:r>
          </a:p>
          <a:p>
            <a:pPr lvl="1"/>
            <a:r>
              <a:rPr lang="es-CL" dirty="0"/>
              <a:t>Apendicectomía</a:t>
            </a:r>
          </a:p>
        </p:txBody>
      </p:sp>
      <p:sp>
        <p:nvSpPr>
          <p:cNvPr id="8" name="Marcador de contenido 7">
            <a:extLst>
              <a:ext uri="{FF2B5EF4-FFF2-40B4-BE49-F238E27FC236}">
                <a16:creationId xmlns:a16="http://schemas.microsoft.com/office/drawing/2014/main" id="{6A1581EB-2898-7D69-9509-37B2D971D8F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s-CL" dirty="0" err="1"/>
              <a:t>Ant</a:t>
            </a:r>
            <a:r>
              <a:rPr lang="es-CL" dirty="0"/>
              <a:t>. </a:t>
            </a:r>
            <a:r>
              <a:rPr lang="es-CL" dirty="0" err="1"/>
              <a:t>Fliares</a:t>
            </a:r>
            <a:r>
              <a:rPr lang="es-CL" dirty="0"/>
              <a:t>: (-)</a:t>
            </a:r>
          </a:p>
          <a:p>
            <a:endParaRPr lang="es-CL" dirty="0"/>
          </a:p>
          <a:p>
            <a:r>
              <a:rPr lang="es-CL" dirty="0"/>
              <a:t>Hábitos:</a:t>
            </a:r>
          </a:p>
          <a:p>
            <a:pPr lvl="1"/>
            <a:r>
              <a:rPr lang="es-CL" dirty="0"/>
              <a:t>Tabaco (-) / OH (-) / Drogas (-)</a:t>
            </a:r>
          </a:p>
          <a:p>
            <a:endParaRPr lang="es-CL" dirty="0"/>
          </a:p>
          <a:p>
            <a:r>
              <a:rPr lang="es-CL" dirty="0"/>
              <a:t>Fármacos:</a:t>
            </a:r>
          </a:p>
          <a:p>
            <a:pPr lvl="1"/>
            <a:r>
              <a:rPr lang="es-CL" dirty="0"/>
              <a:t>Levotiroxina 75 </a:t>
            </a:r>
            <a:r>
              <a:rPr lang="es-CL" dirty="0" err="1"/>
              <a:t>ug</a:t>
            </a:r>
            <a:r>
              <a:rPr lang="es-CL" dirty="0"/>
              <a:t> día VO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7532801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4120F6B1-00BE-3E12-6FC1-A7FD84418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Anamnesis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1041FCE-7B75-50AE-FFC3-0E70272031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L" dirty="0"/>
              <a:t>Consulta en SAPU de su sector por presentar palpitaciones rápidas de inicio brusco, que ya llevan 20 minutos de duración y que se asocian a leve sensación de disnea.</a:t>
            </a:r>
          </a:p>
          <a:p>
            <a:endParaRPr lang="es-CL" dirty="0"/>
          </a:p>
          <a:p>
            <a:r>
              <a:rPr lang="es-CL" dirty="0"/>
              <a:t>Pregunta 1: ¿Qué otros antecedentes recabaría en la anamnesis?</a:t>
            </a:r>
          </a:p>
        </p:txBody>
      </p:sp>
    </p:spTree>
    <p:extLst>
      <p:ext uri="{BB962C8B-B14F-4D97-AF65-F5344CB8AC3E}">
        <p14:creationId xmlns:p14="http://schemas.microsoft.com/office/powerpoint/2010/main" val="36945904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A85463-86B5-6FE6-8C37-81143EB71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Anamnesis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CABFCB8-29F1-DFE9-879F-1B7E2D5127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/>
              <a:t>Al interrogatorio dirigido refiere varios episodios similares de palpitaciones previos, pero no de tan larga duración y que cedían espontáneamente.</a:t>
            </a:r>
          </a:p>
        </p:txBody>
      </p:sp>
    </p:spTree>
    <p:extLst>
      <p:ext uri="{BB962C8B-B14F-4D97-AF65-F5344CB8AC3E}">
        <p14:creationId xmlns:p14="http://schemas.microsoft.com/office/powerpoint/2010/main" val="28411944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18211AEB-4F3D-A727-287E-B4C1CAC45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Examen Físico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02CE46E-EBDC-4CA8-0F9A-82BCC7F1C4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/>
              <a:t>General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517AA0A-99D2-BA54-3776-6FDC1E927C0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endParaRPr lang="es-CL" dirty="0"/>
          </a:p>
          <a:p>
            <a:r>
              <a:rPr lang="es-CL" dirty="0"/>
              <a:t>PA: 106/68 </a:t>
            </a:r>
            <a:r>
              <a:rPr lang="es-CL" dirty="0" err="1"/>
              <a:t>mmHg</a:t>
            </a:r>
            <a:endParaRPr lang="es-CL" dirty="0"/>
          </a:p>
          <a:p>
            <a:r>
              <a:rPr lang="es-CL" dirty="0"/>
              <a:t>FC: 187 </a:t>
            </a:r>
            <a:r>
              <a:rPr lang="es-CL" dirty="0" err="1"/>
              <a:t>lpm</a:t>
            </a:r>
            <a:endParaRPr lang="es-CL" dirty="0"/>
          </a:p>
          <a:p>
            <a:r>
              <a:rPr lang="es-CL" dirty="0"/>
              <a:t>SatO2: 95% FiO2 ambiental</a:t>
            </a:r>
          </a:p>
          <a:p>
            <a:r>
              <a:rPr lang="es-CL" dirty="0"/>
              <a:t>FR: 22 rpm</a:t>
            </a:r>
          </a:p>
          <a:p>
            <a:r>
              <a:rPr lang="es-CL" dirty="0"/>
              <a:t>Glasgow 15</a:t>
            </a:r>
          </a:p>
          <a:p>
            <a:r>
              <a:rPr lang="es-CL" dirty="0"/>
              <a:t>VEC normal, perfusión distal normal (llene capilar 2 </a:t>
            </a:r>
            <a:r>
              <a:rPr lang="es-CL" dirty="0" err="1"/>
              <a:t>seg</a:t>
            </a:r>
            <a:r>
              <a:rPr lang="es-CL" dirty="0"/>
              <a:t>)</a:t>
            </a:r>
          </a:p>
          <a:p>
            <a:r>
              <a:rPr lang="es-CL" dirty="0"/>
              <a:t>Piel y mucosas rosadas</a:t>
            </a:r>
          </a:p>
          <a:p>
            <a:r>
              <a:rPr lang="es-CL" dirty="0"/>
              <a:t>Pulsos distales simétricos</a:t>
            </a:r>
          </a:p>
          <a:p>
            <a:endParaRPr lang="es-CL" dirty="0"/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57FB1570-8F8D-4FD9-F4BF-705F46DED3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s-CL" dirty="0"/>
              <a:t>Segmentario</a:t>
            </a:r>
          </a:p>
        </p:txBody>
      </p:sp>
      <p:sp>
        <p:nvSpPr>
          <p:cNvPr id="8" name="Marcador de contenido 7">
            <a:extLst>
              <a:ext uri="{FF2B5EF4-FFF2-40B4-BE49-F238E27FC236}">
                <a16:creationId xmlns:a16="http://schemas.microsoft.com/office/drawing/2014/main" id="{73A46C7D-12CB-5107-1BE0-1FA331F448B6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20000"/>
          </a:bodyPr>
          <a:lstStyle/>
          <a:p>
            <a:endParaRPr lang="es-CL" dirty="0"/>
          </a:p>
          <a:p>
            <a:r>
              <a:rPr lang="es-CL" dirty="0"/>
              <a:t>Yugulares no ingurgitadas a 45°</a:t>
            </a:r>
          </a:p>
          <a:p>
            <a:r>
              <a:rPr lang="es-CL" dirty="0"/>
              <a:t>Carótidas sin soplos</a:t>
            </a:r>
          </a:p>
          <a:p>
            <a:r>
              <a:rPr lang="es-CL" dirty="0"/>
              <a:t>RR2T sin soplos</a:t>
            </a:r>
          </a:p>
          <a:p>
            <a:r>
              <a:rPr lang="es-CL" dirty="0"/>
              <a:t>MP (+) SRA</a:t>
            </a:r>
          </a:p>
          <a:p>
            <a:r>
              <a:rPr lang="es-CL" dirty="0"/>
              <a:t>Abdomen: BDI RHA (+) sin masas ni visceromegalias</a:t>
            </a:r>
          </a:p>
          <a:p>
            <a:r>
              <a:rPr lang="es-CL" dirty="0"/>
              <a:t>EEII edema (-)</a:t>
            </a:r>
          </a:p>
        </p:txBody>
      </p:sp>
    </p:spTree>
    <p:extLst>
      <p:ext uri="{BB962C8B-B14F-4D97-AF65-F5344CB8AC3E}">
        <p14:creationId xmlns:p14="http://schemas.microsoft.com/office/powerpoint/2010/main" val="42109436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1E4EA242-4315-E2A9-6BBE-19D8C4784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Pregunta 2</a:t>
            </a:r>
          </a:p>
        </p:txBody>
      </p:sp>
      <p:sp>
        <p:nvSpPr>
          <p:cNvPr id="8" name="Marcador de contenido 7">
            <a:extLst>
              <a:ext uri="{FF2B5EF4-FFF2-40B4-BE49-F238E27FC236}">
                <a16:creationId xmlns:a16="http://schemas.microsoft.com/office/drawing/2014/main" id="{B2726428-FABA-21A0-B529-FE1DD0640D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/>
              <a:t>¿Cuál sería la conducta inicial a seguir?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35613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C5427F84-91AF-DA9E-D8C0-7B45E4BDE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Electrocardiograma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054730E-D925-DBD3-4A34-79AB30D4B7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7222"/>
          <a:stretch/>
        </p:blipFill>
        <p:spPr>
          <a:xfrm>
            <a:off x="1607426" y="1523999"/>
            <a:ext cx="8977147" cy="490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6880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F890E312-6147-AD66-C9FB-22F76D924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Pregunta 3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6F606D9-D5AB-55DA-C2A8-8AF00C03F8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/>
              <a:t>¿Cuál es la interpretación del electrocardiograma?</a:t>
            </a:r>
          </a:p>
        </p:txBody>
      </p:sp>
    </p:spTree>
    <p:extLst>
      <p:ext uri="{BB962C8B-B14F-4D97-AF65-F5344CB8AC3E}">
        <p14:creationId xmlns:p14="http://schemas.microsoft.com/office/powerpoint/2010/main" val="120225650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704</Words>
  <Application>Microsoft Office PowerPoint</Application>
  <PresentationFormat>Panorámica</PresentationFormat>
  <Paragraphs>144</Paragraphs>
  <Slides>29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3" baseType="lpstr">
      <vt:lpstr>Aptos</vt:lpstr>
      <vt:lpstr>Aptos Display</vt:lpstr>
      <vt:lpstr>Arial</vt:lpstr>
      <vt:lpstr>Tema de Office</vt:lpstr>
      <vt:lpstr>Seminario Taquiarritmias (no FA) y Bradiarritmias</vt:lpstr>
      <vt:lpstr>CASO 1</vt:lpstr>
      <vt:lpstr>Antecedentes</vt:lpstr>
      <vt:lpstr>Anamnesis</vt:lpstr>
      <vt:lpstr>Anamnesis</vt:lpstr>
      <vt:lpstr>Examen Físico</vt:lpstr>
      <vt:lpstr>Pregunta 2</vt:lpstr>
      <vt:lpstr>Electrocardiograma</vt:lpstr>
      <vt:lpstr>Pregunta 3</vt:lpstr>
      <vt:lpstr>Pregunta 4</vt:lpstr>
      <vt:lpstr>Pregunta 5</vt:lpstr>
      <vt:lpstr>Pregunta 6</vt:lpstr>
      <vt:lpstr>Evolución</vt:lpstr>
      <vt:lpstr>Pregunta 7</vt:lpstr>
      <vt:lpstr>Pregunta 8</vt:lpstr>
      <vt:lpstr>Evolución</vt:lpstr>
      <vt:lpstr>Electrocardiograma</vt:lpstr>
      <vt:lpstr>Pregunta 9</vt:lpstr>
      <vt:lpstr>Pregunta 10</vt:lpstr>
      <vt:lpstr>Caso 2</vt:lpstr>
      <vt:lpstr>Antecedentes</vt:lpstr>
      <vt:lpstr>Anamnesis</vt:lpstr>
      <vt:lpstr>Examen Físico</vt:lpstr>
      <vt:lpstr>Pregunta 1</vt:lpstr>
      <vt:lpstr>Electrocardiograma</vt:lpstr>
      <vt:lpstr>Pregunta 2</vt:lpstr>
      <vt:lpstr>Pregunta 3</vt:lpstr>
      <vt:lpstr>Pregunta 4</vt:lpstr>
      <vt:lpstr>Seminario Taquiarritmias (no FA) y Bradiarritmias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Seminario Taquiarritmias (no FA) y Bradiarritmias</dc:title>
  <dc:creator>Pilar Muñoz</dc:creator>
  <cp:lastModifiedBy>Pilar Muñoz</cp:lastModifiedBy>
  <cp:revision>56</cp:revision>
  <dcterms:created xsi:type="dcterms:W3CDTF">2024-05-20T16:29:03Z</dcterms:created>
  <dcterms:modified xsi:type="dcterms:W3CDTF">2024-05-20T18:43:15Z</dcterms:modified>
</cp:coreProperties>
</file>