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5" r:id="rId2"/>
    <p:sldId id="319" r:id="rId3"/>
    <p:sldId id="266" r:id="rId4"/>
    <p:sldId id="320" r:id="rId5"/>
    <p:sldId id="267" r:id="rId6"/>
    <p:sldId id="321" r:id="rId7"/>
    <p:sldId id="290" r:id="rId8"/>
    <p:sldId id="269" r:id="rId9"/>
    <p:sldId id="291" r:id="rId10"/>
    <p:sldId id="268" r:id="rId11"/>
    <p:sldId id="271" r:id="rId12"/>
    <p:sldId id="284" r:id="rId13"/>
    <p:sldId id="293" r:id="rId14"/>
    <p:sldId id="286" r:id="rId15"/>
    <p:sldId id="285" r:id="rId16"/>
    <p:sldId id="289" r:id="rId17"/>
    <p:sldId id="294" r:id="rId18"/>
    <p:sldId id="296" r:id="rId19"/>
    <p:sldId id="295" r:id="rId20"/>
    <p:sldId id="303" r:id="rId21"/>
    <p:sldId id="288" r:id="rId22"/>
    <p:sldId id="322" r:id="rId23"/>
    <p:sldId id="323" r:id="rId24"/>
    <p:sldId id="324" r:id="rId25"/>
    <p:sldId id="334" r:id="rId26"/>
    <p:sldId id="326" r:id="rId27"/>
    <p:sldId id="327" r:id="rId28"/>
    <p:sldId id="260" r:id="rId29"/>
    <p:sldId id="335" r:id="rId30"/>
    <p:sldId id="276" r:id="rId31"/>
    <p:sldId id="257" r:id="rId32"/>
    <p:sldId id="281" r:id="rId33"/>
    <p:sldId id="258" r:id="rId34"/>
    <p:sldId id="261" r:id="rId35"/>
    <p:sldId id="336" r:id="rId36"/>
    <p:sldId id="329" r:id="rId37"/>
    <p:sldId id="337" r:id="rId38"/>
    <p:sldId id="331" r:id="rId39"/>
    <p:sldId id="338" r:id="rId4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3B05D-B107-4050-8C29-81ECA8AD38E5}" type="datetimeFigureOut">
              <a:rPr lang="es-CL" smtClean="0"/>
              <a:t>06-05-2024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C3A9D-4B86-425E-A3CA-477497DB53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0991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1AC7B4-50B6-4664-82B3-03403A5BE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6955C1-1154-4ADB-9172-8D01CEB96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201CCD-DFC1-488D-983E-644434AFE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AA71-B846-434F-8E80-6E3D5651F503}" type="datetimeFigureOut">
              <a:rPr lang="es-CL" smtClean="0"/>
              <a:t>06-05-2024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2A779F-CD91-4E9D-8691-6B6E06A3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3B14F9-6583-4AB5-B7C5-7E34B8625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7644-124B-4410-95D4-68743B48CC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764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9477DC-82EC-4B29-A240-DCBCBC62B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274178-5ED1-4111-8B79-EEE2B8A52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8D3E69-A479-445F-9971-A812A3922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AA71-B846-434F-8E80-6E3D5651F503}" type="datetimeFigureOut">
              <a:rPr lang="es-CL" smtClean="0"/>
              <a:t>06-05-2024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B65479-805E-4735-AD03-320ADEEBB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6A6F2A-D9B3-45E9-89F6-4E8A31B6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7644-124B-4410-95D4-68743B48CC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943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D087F1-D662-40DF-ADB9-512E593D56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63AB5B-D4E4-4725-8F2C-10572100C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731C7B-D992-46A3-AFBB-060D8DFF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AA71-B846-434F-8E80-6E3D5651F503}" type="datetimeFigureOut">
              <a:rPr lang="es-CL" smtClean="0"/>
              <a:t>06-05-2024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747DB-7949-4F7A-A1F2-AEE077BA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F0BD7F-5998-40D2-A332-DC995A5F1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7644-124B-4410-95D4-68743B48CC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157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BCB308-96FB-49E7-B0AB-1977234F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588BF6-F60A-4572-8955-659260AFF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BA6D21-B0B0-4F5D-8872-13817D38D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AA71-B846-434F-8E80-6E3D5651F503}" type="datetimeFigureOut">
              <a:rPr lang="es-CL" smtClean="0"/>
              <a:t>06-05-2024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A6C25D-4054-46F2-A166-CD5FBC935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2EA4D1-3B74-492A-B25E-65876D59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7644-124B-4410-95D4-68743B48CC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190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A64C71-4A03-4AF6-9093-684E2C00D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4C9748-392B-44DD-8434-B3F0F09D8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B6603B-3835-4CE5-B03A-6171992C4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AA71-B846-434F-8E80-6E3D5651F503}" type="datetimeFigureOut">
              <a:rPr lang="es-CL" smtClean="0"/>
              <a:t>06-05-2024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52AEC7-325C-4E8B-BB6E-1BA54D4EF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FE9496-2098-4495-96CE-417D83EC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7644-124B-4410-95D4-68743B48CC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699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501AF7-7E56-43D7-8F95-334AA19B3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2D28EA-C571-403F-BB6D-49F173B47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130F57-96E4-45D9-8CE6-71BD7E9FB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0EFC0D-6867-469E-9436-25C1FC5C3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AA71-B846-434F-8E80-6E3D5651F503}" type="datetimeFigureOut">
              <a:rPr lang="es-CL" smtClean="0"/>
              <a:t>06-05-2024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A6C1A8-BF3E-4FE0-8E80-061B55CBF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DD7DF7-2F45-4E94-BE7C-503B22C09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7644-124B-4410-95D4-68743B48CC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234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8018C-9994-4253-A32B-36D4740CD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871754-EB4C-4B17-8BE9-1C2C025D0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342A8A-3B1F-4861-BCAD-585BDCB10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9D751A-7316-4093-B81D-2C0B63947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63777A9-EEE6-4433-87C3-D55CDD79E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6E44AB-2888-44C9-9390-DF4156E94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AA71-B846-434F-8E80-6E3D5651F503}" type="datetimeFigureOut">
              <a:rPr lang="es-CL" smtClean="0"/>
              <a:t>06-05-2024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3DBDD4F-B016-4985-8865-1D36E12F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97137BD-6360-457A-841A-E3FCB9D30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7644-124B-4410-95D4-68743B48CC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280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BB1E3F-60CE-4DEA-96D0-13231E572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6203E3-8CC3-44AD-A1BB-0971B2C83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AA71-B846-434F-8E80-6E3D5651F503}" type="datetimeFigureOut">
              <a:rPr lang="es-CL" smtClean="0"/>
              <a:t>06-05-2024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375A36-949C-4A1E-ADBF-F99AA8283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10B900C-EF99-45E3-9792-BA89FBC8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7644-124B-4410-95D4-68743B48CC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24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37286C8-4083-4153-B8D1-24BFB919E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AA71-B846-434F-8E80-6E3D5651F503}" type="datetimeFigureOut">
              <a:rPr lang="es-CL" smtClean="0"/>
              <a:t>06-05-2024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E8EEDB5-3606-4FDE-B6C5-E5F7D146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D91985-35D4-40AB-8BB3-20061CBF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7644-124B-4410-95D4-68743B48CC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697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8D4B1-7E92-4119-9687-4AC541212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B7095-A2ED-4C17-8C3A-706772675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F7F5A0-FF69-4937-8879-862860231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A3C9CA-70B3-49DF-A3DA-5FB3D97ED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AA71-B846-434F-8E80-6E3D5651F503}" type="datetimeFigureOut">
              <a:rPr lang="es-CL" smtClean="0"/>
              <a:t>06-05-2024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0D592B-759D-4B75-8C65-DCE48714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265508-5D00-484D-8186-E01D75CD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7644-124B-4410-95D4-68743B48CC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131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3F718-BA02-4A7E-A8E1-500D323C1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1C8DFC1-5ECD-4F15-8DCE-95835577D3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332690-E0F3-43C6-8995-93E42B4A9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A574D9-6901-4F7E-948E-2CF4A764C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AA71-B846-434F-8E80-6E3D5651F503}" type="datetimeFigureOut">
              <a:rPr lang="es-CL" smtClean="0"/>
              <a:t>06-05-2024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C96379-4132-4235-A388-FC300DBB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806261-F775-4A88-8955-58B767685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7644-124B-4410-95D4-68743B48CC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335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F06FC41-4730-444A-BD5F-EB48E6ED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4A24AA-9345-4435-92F9-B8B41E1B3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7EA2B-B223-4D2A-8B7D-8C5A1D938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5AA71-B846-434F-8E80-6E3D5651F503}" type="datetimeFigureOut">
              <a:rPr lang="es-CL" smtClean="0"/>
              <a:t>06-05-2024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033F93-C835-4BE1-8D9B-7B9251E5F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165D98-C43F-49CC-99ED-A95210971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67644-124B-4410-95D4-68743B48CC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988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38774" y="1382421"/>
            <a:ext cx="9515912" cy="2387600"/>
          </a:xfrm>
        </p:spPr>
        <p:txBody>
          <a:bodyPr>
            <a:normAutofit/>
          </a:bodyPr>
          <a:lstStyle/>
          <a:p>
            <a:r>
              <a:rPr lang="es-CL" sz="4800" b="1" dirty="0"/>
              <a:t>Seminario Insuficiencia Cardiaca</a:t>
            </a:r>
            <a:br>
              <a:rPr lang="es-CL" sz="3200" b="1" dirty="0"/>
            </a:br>
            <a:endParaRPr lang="es-CL" sz="32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62044" y="4145734"/>
            <a:ext cx="6400800" cy="1752600"/>
          </a:xfrm>
        </p:spPr>
        <p:txBody>
          <a:bodyPr>
            <a:normAutofit/>
          </a:bodyPr>
          <a:lstStyle/>
          <a:p>
            <a:r>
              <a:rPr lang="es-CL" dirty="0"/>
              <a:t>Dra. Pilar Muñoz B.</a:t>
            </a:r>
          </a:p>
          <a:p>
            <a:r>
              <a:rPr lang="es-CL" dirty="0"/>
              <a:t>Módulo Cardiología, Curso Medicina I 2024</a:t>
            </a:r>
          </a:p>
        </p:txBody>
      </p:sp>
    </p:spTree>
    <p:extLst>
      <p:ext uri="{BB962C8B-B14F-4D97-AF65-F5344CB8AC3E}">
        <p14:creationId xmlns:p14="http://schemas.microsoft.com/office/powerpoint/2010/main" val="1700076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00A770-1DF1-4FA2-BEBE-5390E599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3200" b="1" dirty="0"/>
              <a:t>Exámenes de laboratorio: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3C84C9-79EB-491C-A78D-64D9C510A7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Hto/Hb: 38/12.5 gr/</a:t>
            </a:r>
            <a:r>
              <a:rPr lang="es-ES" dirty="0" err="1"/>
              <a:t>dL</a:t>
            </a:r>
            <a:endParaRPr lang="es-ES" dirty="0"/>
          </a:p>
          <a:p>
            <a:r>
              <a:rPr lang="es-ES" dirty="0"/>
              <a:t>GB: 8700 (fórmula diferencial normal) </a:t>
            </a:r>
          </a:p>
          <a:p>
            <a:r>
              <a:rPr lang="es-ES" dirty="0"/>
              <a:t>Plaquetas: 246.000</a:t>
            </a:r>
          </a:p>
          <a:p>
            <a:r>
              <a:rPr lang="es-CL" dirty="0"/>
              <a:t>Protrombina y TTPK normales</a:t>
            </a:r>
          </a:p>
          <a:p>
            <a:r>
              <a:rPr lang="es-CL" dirty="0"/>
              <a:t>BUN: 18 / Creatinina: 0.9</a:t>
            </a:r>
          </a:p>
          <a:p>
            <a:r>
              <a:rPr lang="es-CL" dirty="0" err="1"/>
              <a:t>Na</a:t>
            </a:r>
            <a:r>
              <a:rPr lang="es-CL" dirty="0"/>
              <a:t>: 137 / K: 4.2 </a:t>
            </a:r>
          </a:p>
          <a:p>
            <a:r>
              <a:rPr lang="es-CL" dirty="0"/>
              <a:t>Glicemia: 96</a:t>
            </a: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dirty="0"/>
              <a:t>Colesterol Total: 185 / HDL: 56 / LDL: 101 / TAG: 148</a:t>
            </a:r>
          </a:p>
          <a:p>
            <a:r>
              <a:rPr lang="es-ES" dirty="0"/>
              <a:t>TSH y T4L normales</a:t>
            </a:r>
          </a:p>
          <a:p>
            <a:r>
              <a:rPr lang="es-ES" dirty="0"/>
              <a:t>BT: 0.9 / FA: 118 / GGT: 32 / GOT: 24 / GPT: 28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80031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23555-6C61-4530-94F7-778D7E39D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b="1" dirty="0" err="1">
                <a:latin typeface="+mn-lt"/>
              </a:rPr>
              <a:t>Rx</a:t>
            </a:r>
            <a:r>
              <a:rPr lang="es-CL" sz="3600" b="1" dirty="0">
                <a:latin typeface="+mn-lt"/>
              </a:rPr>
              <a:t> de tórax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6A4B3-B4DD-4E7E-894F-8327800CE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7772" y="1690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73" y="1818445"/>
            <a:ext cx="90297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325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47565"/>
          </a:xfrm>
        </p:spPr>
        <p:txBody>
          <a:bodyPr>
            <a:normAutofit/>
          </a:bodyPr>
          <a:lstStyle/>
          <a:p>
            <a:r>
              <a:rPr lang="es-CL" dirty="0"/>
              <a:t>Pregunta 5:</a:t>
            </a:r>
            <a:br>
              <a:rPr lang="es-CL" dirty="0"/>
            </a:br>
            <a:endParaRPr lang="es-CL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¿Cuál es la interpretación de la </a:t>
            </a:r>
            <a:r>
              <a:rPr lang="es-CL" dirty="0" err="1"/>
              <a:t>Rx</a:t>
            </a:r>
            <a:r>
              <a:rPr lang="es-CL" dirty="0"/>
              <a:t>. Tórax?</a:t>
            </a:r>
          </a:p>
          <a:p>
            <a:endParaRPr lang="es-CL" dirty="0"/>
          </a:p>
          <a:p>
            <a:pPr marL="457200" lvl="1" indent="0">
              <a:buNone/>
            </a:pPr>
            <a:br>
              <a:rPr lang="es-CL" dirty="0"/>
            </a:b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96616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Pregunta 6: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¿Qué otro examen solicitaría a la paciente?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73613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B864B2-1939-4169-A033-C23AFBA6C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57" y="1333849"/>
            <a:ext cx="3530688" cy="3744588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pt-BR" sz="2000" b="1" dirty="0">
                <a:solidFill>
                  <a:srgbClr val="FFFFFF"/>
                </a:solidFill>
              </a:rPr>
              <a:t>Ecocardiograma:</a:t>
            </a:r>
            <a:r>
              <a:rPr lang="pt-BR" sz="2000" dirty="0">
                <a:solidFill>
                  <a:srgbClr val="FFFFFF"/>
                </a:solidFill>
              </a:rPr>
              <a:t> </a:t>
            </a:r>
            <a:br>
              <a:rPr lang="pt-BR" sz="2000" dirty="0">
                <a:solidFill>
                  <a:srgbClr val="FFFFFF"/>
                </a:solidFill>
              </a:rPr>
            </a:br>
            <a:br>
              <a:rPr lang="pt-BR" sz="2000" dirty="0">
                <a:solidFill>
                  <a:srgbClr val="FFFFFF"/>
                </a:solidFill>
              </a:rPr>
            </a:br>
            <a:r>
              <a:rPr lang="pt-BR" sz="2000" dirty="0">
                <a:solidFill>
                  <a:srgbClr val="FFFFFF"/>
                </a:solidFill>
              </a:rPr>
              <a:t>Diástole de VI: 80 mm - FEVI 28% - </a:t>
            </a:r>
            <a:r>
              <a:rPr lang="pt-BR" sz="2000" dirty="0" err="1">
                <a:solidFill>
                  <a:srgbClr val="FFFFFF"/>
                </a:solidFill>
              </a:rPr>
              <a:t>hipoquinesia</a:t>
            </a:r>
            <a:r>
              <a:rPr lang="pt-BR" sz="2000" dirty="0">
                <a:solidFill>
                  <a:srgbClr val="FFFFFF"/>
                </a:solidFill>
              </a:rPr>
              <a:t> global  severa - válvulas cardíacas </a:t>
            </a:r>
            <a:r>
              <a:rPr lang="pt-BR" sz="2000" dirty="0" err="1">
                <a:solidFill>
                  <a:srgbClr val="FFFFFF"/>
                </a:solidFill>
              </a:rPr>
              <a:t>normales</a:t>
            </a:r>
            <a:r>
              <a:rPr lang="pt-BR" sz="2000" dirty="0">
                <a:solidFill>
                  <a:srgbClr val="FFFFFF"/>
                </a:solidFill>
              </a:rPr>
              <a:t> - </a:t>
            </a:r>
            <a:r>
              <a:rPr lang="pt-BR" sz="2000" dirty="0" err="1">
                <a:solidFill>
                  <a:srgbClr val="FFFFFF"/>
                </a:solidFill>
              </a:rPr>
              <a:t>cav</a:t>
            </a:r>
            <a:r>
              <a:rPr lang="pt-BR" sz="2000" dirty="0">
                <a:solidFill>
                  <a:srgbClr val="FFFFFF"/>
                </a:solidFill>
              </a:rPr>
              <a:t> </a:t>
            </a:r>
            <a:r>
              <a:rPr lang="pt-BR" sz="2000" dirty="0" err="1">
                <a:solidFill>
                  <a:srgbClr val="FFFFFF"/>
                </a:solidFill>
              </a:rPr>
              <a:t>derechas</a:t>
            </a:r>
            <a:r>
              <a:rPr lang="pt-BR" sz="2000" dirty="0">
                <a:solidFill>
                  <a:srgbClr val="FFFFFF"/>
                </a:solidFill>
              </a:rPr>
              <a:t> </a:t>
            </a:r>
            <a:r>
              <a:rPr lang="pt-BR" sz="2000" dirty="0" err="1">
                <a:solidFill>
                  <a:srgbClr val="FFFFFF"/>
                </a:solidFill>
              </a:rPr>
              <a:t>normales</a:t>
            </a:r>
            <a:r>
              <a:rPr lang="pt-BR" sz="2000" dirty="0">
                <a:solidFill>
                  <a:srgbClr val="FFFFFF"/>
                </a:solidFill>
              </a:rPr>
              <a:t> – PSAP 38 mmHg.</a:t>
            </a:r>
            <a:br>
              <a:rPr lang="es-CL" sz="2400" dirty="0">
                <a:solidFill>
                  <a:srgbClr val="FFFFFF"/>
                </a:solidFill>
              </a:rPr>
            </a:br>
            <a:endParaRPr lang="es-CL" sz="2400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7"/>
          <a:stretch/>
        </p:blipFill>
        <p:spPr bwMode="auto">
          <a:xfrm>
            <a:off x="4342395" y="1333849"/>
            <a:ext cx="6645280" cy="451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938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CA2B9A-E8E1-46B4-88F0-1479F3CFF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22" y="415460"/>
            <a:ext cx="10515600" cy="1312672"/>
          </a:xfrm>
        </p:spPr>
        <p:txBody>
          <a:bodyPr>
            <a:normAutofit/>
          </a:bodyPr>
          <a:lstStyle/>
          <a:p>
            <a:br>
              <a:rPr lang="es-ES_tradnl" sz="4000" b="1" u="sng" dirty="0">
                <a:latin typeface="+mn-lt"/>
              </a:rPr>
            </a:br>
            <a:r>
              <a:rPr lang="es-ES_tradnl" sz="4000" dirty="0">
                <a:latin typeface="+mn-lt"/>
              </a:rPr>
              <a:t>Pregunta 7: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E83856-6F3B-4F29-8415-1B208E990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080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endParaRPr lang="es-CL" dirty="0"/>
          </a:p>
          <a:p>
            <a:r>
              <a:rPr lang="es-ES_tradnl" dirty="0"/>
              <a:t>En la </a:t>
            </a:r>
            <a:r>
              <a:rPr lang="es-ES_tradnl" dirty="0" err="1"/>
              <a:t>etapificación</a:t>
            </a:r>
            <a:r>
              <a:rPr lang="es-ES_tradnl" dirty="0"/>
              <a:t> de la insuficiencia cardíaca, ¿en qué estadio evolutivo se encuentra esta paciente? </a:t>
            </a:r>
            <a:br>
              <a:rPr lang="es-ES_tradnl" b="1" dirty="0"/>
            </a:b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9252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725852"/>
            <a:ext cx="10515600" cy="1325563"/>
          </a:xfrm>
        </p:spPr>
        <p:txBody>
          <a:bodyPr>
            <a:normAutofit/>
          </a:bodyPr>
          <a:lstStyle/>
          <a:p>
            <a:r>
              <a:rPr lang="es-CL" dirty="0"/>
              <a:t>Pregunta 8:</a:t>
            </a:r>
            <a:br>
              <a:rPr lang="es-CL" dirty="0"/>
            </a:b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¿Solicitaría más exámenes al paciente? Justifique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35918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449015"/>
            <a:ext cx="10515600" cy="1325563"/>
          </a:xfrm>
        </p:spPr>
        <p:txBody>
          <a:bodyPr>
            <a:normAutofit/>
          </a:bodyPr>
          <a:lstStyle/>
          <a:p>
            <a:r>
              <a:rPr lang="es-CL" dirty="0"/>
              <a:t>Pregunta 9:</a:t>
            </a:r>
            <a:br>
              <a:rPr lang="es-CL" dirty="0"/>
            </a:br>
            <a:r>
              <a:rPr lang="es-CL" dirty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¿Le solicitaría test de esfuerzo a este paciente? Justifique.</a:t>
            </a:r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12764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La paciente se realizó coronariografía como parte del estudio para descartar la etiología isquémica.</a:t>
            </a:r>
          </a:p>
          <a:p>
            <a:endParaRPr lang="es-CL" dirty="0"/>
          </a:p>
          <a:p>
            <a:r>
              <a:rPr lang="es-CL" dirty="0"/>
              <a:t>Fue informada como arterias coronarias </a:t>
            </a:r>
            <a:r>
              <a:rPr lang="es-CL" dirty="0" err="1"/>
              <a:t>epicárdicas</a:t>
            </a:r>
            <a:r>
              <a:rPr lang="es-CL" dirty="0"/>
              <a:t> sin lesiones.</a:t>
            </a:r>
          </a:p>
        </p:txBody>
      </p:sp>
    </p:spTree>
    <p:extLst>
      <p:ext uri="{BB962C8B-B14F-4D97-AF65-F5344CB8AC3E}">
        <p14:creationId xmlns:p14="http://schemas.microsoft.com/office/powerpoint/2010/main" val="326541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10: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¿Cuál es el diagnóstico multidimensional de IC en este paciente?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93521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CASO 1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5552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11: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¿Cuál es la utilidad de los péptidos </a:t>
            </a:r>
            <a:r>
              <a:rPr lang="es-CL" dirty="0" err="1"/>
              <a:t>natriuréticos</a:t>
            </a:r>
            <a:r>
              <a:rPr lang="es-CL" dirty="0"/>
              <a:t> en el diagnóstico de IC de este paciente?</a:t>
            </a:r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27270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D0333-C233-4B85-92F8-0E68298B2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1337"/>
          </a:xfrm>
        </p:spPr>
        <p:txBody>
          <a:bodyPr>
            <a:normAutofit fontScale="90000"/>
          </a:bodyPr>
          <a:lstStyle/>
          <a:p>
            <a:br>
              <a:rPr lang="es-CL" dirty="0"/>
            </a:br>
            <a:r>
              <a:rPr lang="es-CL" dirty="0"/>
              <a:t>Pregunta 12:</a:t>
            </a:r>
            <a:endParaRPr lang="es-CL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1B10CA-EB0C-4619-BB78-BA739C10C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¿</a:t>
            </a:r>
            <a:r>
              <a:rPr lang="es-ES" dirty="0"/>
              <a:t>Cuál sería el tratamiento farmacológico más apropiado para este paciente? Justifique:</a:t>
            </a:r>
            <a:br>
              <a:rPr lang="es-ES" dirty="0"/>
            </a:b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80033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13: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¿Qué indicaciones no farmacológicas le daría a esta paciente?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56782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5E4A3-C071-0C29-F089-8871FCC2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14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C33352-9989-EF1C-7B67-8966115B9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Si usted ya logró instaurar completamente la terapia farmacológica de IC en las máximas dosis que tolera la paciente, pero ésta persiste sintomática, ¿qué opción de tratamiento le recomienda?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60271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A3A48011-19A3-4F93-3251-D31357DD1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CASO 2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CDABFD04-7C0D-8FAC-1400-BA5CBAE2AD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2332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78B683A-A44E-68A5-BAF6-792CBA1D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Historia clínica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AF9C345-6E24-CC04-35F9-0F1D3CB3E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800" dirty="0"/>
              <a:t>Hombre de 54 años, con diagnóstico reciente de IAM con SDST anterior extenso que se trató con PTCA + </a:t>
            </a:r>
            <a:r>
              <a:rPr lang="es-ES" sz="2800" dirty="0" err="1"/>
              <a:t>stent</a:t>
            </a:r>
            <a:r>
              <a:rPr lang="es-ES" sz="2800" dirty="0"/>
              <a:t> DES a ADA proximal. Destacó ventriculografía con FEVI 48%. Además HTA, dislipidémico y tabáquico activo. </a:t>
            </a:r>
          </a:p>
          <a:p>
            <a:pPr algn="just"/>
            <a:r>
              <a:rPr lang="es-ES" sz="2800" dirty="0"/>
              <a:t>Evolución post IAM favorable en lo clínico, sin evidencias de complicaciones. Dado de alta hace 2 semanas post IAM en CF 1 y con indicación de ecocardiograma a realizarse en ambulatorio.</a:t>
            </a:r>
          </a:p>
          <a:p>
            <a:pPr algn="just"/>
            <a:r>
              <a:rPr lang="es-ES" sz="2800" dirty="0"/>
              <a:t>Fármacos al alta: enalapril 10 mg c/12 horas VO + </a:t>
            </a:r>
            <a:r>
              <a:rPr lang="es-ES" sz="2800" dirty="0" err="1"/>
              <a:t>carvedilol</a:t>
            </a:r>
            <a:r>
              <a:rPr lang="es-ES" sz="2800" dirty="0"/>
              <a:t> 6.25 mg c/12 horas VO + AAS 100 mg día VO + </a:t>
            </a:r>
            <a:r>
              <a:rPr lang="es-ES" sz="2800" dirty="0" err="1"/>
              <a:t>clopidogrel</a:t>
            </a:r>
            <a:r>
              <a:rPr lang="es-ES" sz="2800" dirty="0"/>
              <a:t> 75 mg día VO + atorvastatina 80 mg día VO. 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18495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Historia clínica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Acude a su primer control post alta.</a:t>
            </a:r>
          </a:p>
          <a:p>
            <a:endParaRPr lang="es-CL" dirty="0"/>
          </a:p>
          <a:p>
            <a:r>
              <a:rPr lang="es-CL" dirty="0"/>
              <a:t>Pregunta 1: ¿qué síntomas/signos debiera explorar en la anamnesis?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04011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Historia clínica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Paciente refiere que no se ha sentido bien desde el alta debido a que no puede hacer sus actividades habituales “porque se cansa y le falta el aire”.</a:t>
            </a:r>
          </a:p>
          <a:p>
            <a:endParaRPr lang="es-CL" dirty="0"/>
          </a:p>
          <a:p>
            <a:r>
              <a:rPr lang="es-CL" dirty="0"/>
              <a:t>Al interrogatorio dirigido refiere CF 3, </a:t>
            </a:r>
            <a:r>
              <a:rPr lang="es-CL" dirty="0" err="1"/>
              <a:t>ortopnea</a:t>
            </a:r>
            <a:r>
              <a:rPr lang="es-CL" dirty="0"/>
              <a:t> de 2 almohadas, episodios de DPN y edema leve de EEII. Niega angina, síncope y palpitaciones.</a:t>
            </a:r>
          </a:p>
        </p:txBody>
      </p:sp>
    </p:spTree>
    <p:extLst>
      <p:ext uri="{BB962C8B-B14F-4D97-AF65-F5344CB8AC3E}">
        <p14:creationId xmlns:p14="http://schemas.microsoft.com/office/powerpoint/2010/main" val="3305034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b="1" dirty="0"/>
              <a:t>Examen físico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/>
              <a:t>PA 160/89 mmHg, FC 90/min, FR: 20 rpm y SatO2: 94% con FiO2 ambiental.</a:t>
            </a:r>
          </a:p>
          <a:p>
            <a:r>
              <a:rPr lang="es-ES" dirty="0"/>
              <a:t>Piel tibia con llene capilar de 2 segundos.</a:t>
            </a:r>
          </a:p>
          <a:p>
            <a:r>
              <a:rPr lang="es-ES" dirty="0"/>
              <a:t>Glasgow 15, sin evidencias de </a:t>
            </a:r>
            <a:r>
              <a:rPr lang="es-ES" dirty="0" err="1"/>
              <a:t>focalidad</a:t>
            </a:r>
            <a:r>
              <a:rPr lang="es-ES" dirty="0"/>
              <a:t> neurológica.</a:t>
            </a:r>
          </a:p>
          <a:p>
            <a:r>
              <a:rPr lang="es-ES" dirty="0"/>
              <a:t>Yugulares ingurgitadas hasta el ángulo mandibular en 30°, carótidas sin soplos.</a:t>
            </a:r>
          </a:p>
          <a:p>
            <a:r>
              <a:rPr lang="es-ES" dirty="0"/>
              <a:t>RR2T sin soplos.</a:t>
            </a:r>
          </a:p>
          <a:p>
            <a:r>
              <a:rPr lang="es-ES" dirty="0"/>
              <a:t>MP (+) con </a:t>
            </a:r>
            <a:r>
              <a:rPr lang="es-ES" dirty="0" err="1"/>
              <a:t>crépitos</a:t>
            </a:r>
            <a:r>
              <a:rPr lang="es-ES" dirty="0"/>
              <a:t> en 1/3 inferior de ambos campos pulmonares.</a:t>
            </a:r>
          </a:p>
          <a:p>
            <a:r>
              <a:rPr lang="es-ES" dirty="0"/>
              <a:t>Abdomen sin hallazgos patológicos.</a:t>
            </a:r>
          </a:p>
          <a:p>
            <a:r>
              <a:rPr lang="es-CL" dirty="0"/>
              <a:t>EEII con edema leve.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02166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75C9F-1170-AB85-C5D0-9A076EFDD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C2D4D0-78D9-838B-63DA-C983014CF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r>
              <a:rPr lang="es-CL" dirty="0"/>
              <a:t>¿Qué diagnóstico sindromático plantearía?</a:t>
            </a:r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47030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FE6B5-BB21-450B-8A1A-1687A01BF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b="1" dirty="0">
                <a:latin typeface="+mn-lt"/>
              </a:rPr>
              <a:t>Historia clínica: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708D30-D7A9-4390-99F9-2277456BA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0"/>
              </a:spcAft>
            </a:pPr>
            <a:r>
              <a:rPr lang="es-ES" dirty="0">
                <a:ea typeface="Times New Roman" panose="02020603050405020304" pitchFamily="18" charset="0"/>
              </a:rPr>
              <a:t>Mujer de 68 años, asesora </a:t>
            </a:r>
            <a:r>
              <a:rPr lang="es-ES">
                <a:ea typeface="Times New Roman" panose="02020603050405020304" pitchFamily="18" charset="0"/>
              </a:rPr>
              <a:t>del hogar.</a:t>
            </a:r>
            <a:endParaRPr lang="es-ES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dirty="0">
                <a:ea typeface="Times New Roman" panose="02020603050405020304" pitchFamily="18" charset="0"/>
              </a:rPr>
              <a:t>Previamente asintomática de la esfera cardiovascular.</a:t>
            </a:r>
          </a:p>
          <a:p>
            <a:pPr algn="just">
              <a:spcAft>
                <a:spcPts val="0"/>
              </a:spcAft>
            </a:pPr>
            <a:r>
              <a:rPr lang="es-ES" dirty="0">
                <a:ea typeface="Times New Roman" panose="02020603050405020304" pitchFamily="18" charset="0"/>
              </a:rPr>
              <a:t>Consulta por cuadro de 4 meses de evolución caracterizado por progresiva dificultad para realizar sus actividades en el trabajo y el hogar porque “se cansa cuando barre y hace la cama”.</a:t>
            </a:r>
          </a:p>
          <a:p>
            <a:pPr algn="just">
              <a:spcAft>
                <a:spcPts val="0"/>
              </a:spcAft>
            </a:pPr>
            <a:r>
              <a:rPr lang="es-ES" dirty="0">
                <a:ea typeface="Times New Roman" panose="02020603050405020304" pitchFamily="18" charset="0"/>
              </a:rPr>
              <a:t>Al interrogatorio dirigido refiere que duerme con 3 almohadas porque “se ahoga” y además notó “hinchazón leve de ambas piernas”. No tiene patologías crónicas ni historia familiar de muerte súbita o enfermedad cardíaca.</a:t>
            </a:r>
          </a:p>
          <a:p>
            <a:pPr algn="just">
              <a:spcAft>
                <a:spcPts val="0"/>
              </a:spcAft>
            </a:pPr>
            <a:r>
              <a:rPr lang="es-ES" dirty="0">
                <a:ea typeface="Times New Roman" panose="02020603050405020304" pitchFamily="18" charset="0"/>
              </a:rPr>
              <a:t>Antecedentes: tabaquismo 20 </a:t>
            </a:r>
            <a:r>
              <a:rPr lang="es-ES" dirty="0" err="1">
                <a:ea typeface="Times New Roman" panose="02020603050405020304" pitchFamily="18" charset="0"/>
              </a:rPr>
              <a:t>cig</a:t>
            </a:r>
            <a:r>
              <a:rPr lang="es-ES" dirty="0">
                <a:ea typeface="Times New Roman" panose="02020603050405020304" pitchFamily="18" charset="0"/>
              </a:rPr>
              <a:t>/día desde los 20 años, sobrepeso y sedentarismo. No bebe alcohol, no consume drogas ni tampoco fármacos en forma crónica.</a:t>
            </a:r>
            <a:endParaRPr lang="es-CL" dirty="0">
              <a:ea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52260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C4C99-B58D-EEFE-36F7-2D603D08A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3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0E8CD9-7379-37D9-8DEE-11B29E643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r>
              <a:rPr lang="es-CL" dirty="0"/>
              <a:t>¿Qué exámenes iniciales solicitaría?</a:t>
            </a:r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38694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/>
              <a:t>Electrocardiograma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931" y="1690688"/>
            <a:ext cx="9840138" cy="469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995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dirty="0"/>
              <a:t>Pregunta 5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dirty="0"/>
          </a:p>
          <a:p>
            <a:r>
              <a:rPr lang="es-CL" dirty="0"/>
              <a:t>¿Cuál es la interpretación del Electrocardiograma?</a:t>
            </a:r>
          </a:p>
          <a:p>
            <a:endParaRPr lang="es-CL" dirty="0"/>
          </a:p>
          <a:p>
            <a:pPr marL="457200" lvl="1" indent="0">
              <a:buNone/>
            </a:pP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59005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 err="1"/>
              <a:t>Rx</a:t>
            </a:r>
            <a:r>
              <a:rPr lang="es-CL" sz="3600" dirty="0"/>
              <a:t> tórax</a:t>
            </a:r>
          </a:p>
        </p:txBody>
      </p:sp>
      <p:pic>
        <p:nvPicPr>
          <p:cNvPr id="4098" name="Picture 2" descr="epa y cardiomegali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718" y="1484784"/>
            <a:ext cx="6568643" cy="492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528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b="1" dirty="0"/>
              <a:t>Exámenes de laboratorio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Htco</a:t>
            </a:r>
            <a:r>
              <a:rPr lang="es-ES" dirty="0"/>
              <a:t>: 46%, </a:t>
            </a:r>
            <a:r>
              <a:rPr lang="es-ES" dirty="0" err="1"/>
              <a:t>Hb</a:t>
            </a:r>
            <a:r>
              <a:rPr lang="es-ES" dirty="0"/>
              <a:t>: 13 gr/</a:t>
            </a:r>
            <a:r>
              <a:rPr lang="es-ES" dirty="0" err="1"/>
              <a:t>dL</a:t>
            </a:r>
            <a:r>
              <a:rPr lang="es-ES" dirty="0"/>
              <a:t>, GB: 7200 y plaquetas: 280.000</a:t>
            </a:r>
          </a:p>
          <a:p>
            <a:r>
              <a:rPr lang="es-ES" dirty="0"/>
              <a:t>TP: 87%, TTPK: 28 </a:t>
            </a:r>
            <a:r>
              <a:rPr lang="es-ES" dirty="0" err="1"/>
              <a:t>seg</a:t>
            </a:r>
            <a:r>
              <a:rPr lang="es-ES" dirty="0"/>
              <a:t> e INR: 1.4</a:t>
            </a:r>
          </a:p>
          <a:p>
            <a:r>
              <a:rPr lang="es-ES" dirty="0"/>
              <a:t>BUN: 26, Crea: 1.2, </a:t>
            </a:r>
            <a:r>
              <a:rPr lang="es-ES" dirty="0" err="1"/>
              <a:t>Na</a:t>
            </a:r>
            <a:r>
              <a:rPr lang="es-ES" dirty="0"/>
              <a:t>: 138, K: 4.8</a:t>
            </a:r>
          </a:p>
          <a:p>
            <a:r>
              <a:rPr lang="es-ES" dirty="0"/>
              <a:t>Perfil hepático normal</a:t>
            </a:r>
          </a:p>
          <a:p>
            <a:r>
              <a:rPr lang="es-ES" dirty="0"/>
              <a:t>Glicemia: 105</a:t>
            </a:r>
          </a:p>
          <a:p>
            <a:r>
              <a:rPr lang="es-ES" dirty="0"/>
              <a:t>Lactato= 15</a:t>
            </a:r>
            <a:r>
              <a:rPr lang="es-CL" dirty="0"/>
              <a:t> (VN hasta 18)</a:t>
            </a:r>
          </a:p>
          <a:p>
            <a:r>
              <a:rPr lang="es-CL" dirty="0" err="1"/>
              <a:t>ProBPN</a:t>
            </a:r>
            <a:r>
              <a:rPr lang="es-CL" dirty="0"/>
              <a:t>: 6500</a:t>
            </a:r>
          </a:p>
        </p:txBody>
      </p:sp>
    </p:spTree>
    <p:extLst>
      <p:ext uri="{BB962C8B-B14F-4D97-AF65-F5344CB8AC3E}">
        <p14:creationId xmlns:p14="http://schemas.microsoft.com/office/powerpoint/2010/main" val="1502150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489EC5-2DAA-38FF-2CB6-80114D6C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6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834388-E920-CF29-9532-5780B8851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r>
              <a:rPr lang="es-ES" sz="3800" dirty="0"/>
              <a:t>¿Cuál sería el tratamiento farmacológico más apropiado para este paciente ?</a:t>
            </a:r>
          </a:p>
          <a:p>
            <a:endParaRPr lang="es-ES" sz="3800" b="1" dirty="0"/>
          </a:p>
          <a:p>
            <a:pPr marL="0" indent="0">
              <a:buNone/>
            </a:pPr>
            <a:r>
              <a:rPr lang="pt-BR" sz="3800" dirty="0"/>
              <a:t>a) Inotrópicos EV + diuréticos EV</a:t>
            </a:r>
          </a:p>
          <a:p>
            <a:pPr marL="0" indent="0">
              <a:buNone/>
            </a:pPr>
            <a:r>
              <a:rPr lang="pt-BR" sz="3800" dirty="0"/>
              <a:t>b) Nitroglicerina EV + diuréticos VO</a:t>
            </a:r>
            <a:endParaRPr lang="es-CL" sz="3800" dirty="0"/>
          </a:p>
          <a:p>
            <a:pPr marL="0" indent="0">
              <a:buNone/>
            </a:pPr>
            <a:r>
              <a:rPr lang="pt-BR" sz="3800" dirty="0"/>
              <a:t>c) Vasodilatadores EV + diuréticos EV</a:t>
            </a:r>
            <a:endParaRPr lang="es-CL" sz="3800" dirty="0"/>
          </a:p>
          <a:p>
            <a:pPr marL="0" indent="0">
              <a:buNone/>
            </a:pPr>
            <a:r>
              <a:rPr lang="pt-BR" sz="3800" dirty="0"/>
              <a:t>d) </a:t>
            </a:r>
            <a:r>
              <a:rPr lang="pt-BR" sz="3800" dirty="0" err="1"/>
              <a:t>Vasopresores</a:t>
            </a:r>
            <a:r>
              <a:rPr lang="pt-BR" sz="3800" dirty="0"/>
              <a:t> EV + diuréticos EV</a:t>
            </a:r>
          </a:p>
          <a:p>
            <a:pPr marL="0" indent="0">
              <a:buNone/>
            </a:pPr>
            <a:endParaRPr lang="es-CL" sz="3800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br>
              <a:rPr lang="es-CL" sz="2800" b="1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87934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Ecocardiograma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dirty="0"/>
              <a:t>VI dilatado con aquinesia adelgazada de todo el territorio de la pared anterior, con imagen de aneurisma apical sin trombo. FEVI 30%.</a:t>
            </a:r>
          </a:p>
          <a:p>
            <a:r>
              <a:rPr lang="es-CL" dirty="0"/>
              <a:t>AI dilatada moderada.</a:t>
            </a:r>
          </a:p>
          <a:p>
            <a:r>
              <a:rPr lang="es-CL" dirty="0"/>
              <a:t>Insuficiencia mitral moderada funcional. Resto de válvulas </a:t>
            </a:r>
            <a:r>
              <a:rPr lang="es-CL" dirty="0" err="1"/>
              <a:t>normofuncionantes</a:t>
            </a:r>
            <a:r>
              <a:rPr lang="es-CL" dirty="0"/>
              <a:t>.</a:t>
            </a:r>
          </a:p>
          <a:p>
            <a:r>
              <a:rPr lang="es-CL" dirty="0"/>
              <a:t>Cavidades derechas normales.</a:t>
            </a:r>
          </a:p>
          <a:p>
            <a:r>
              <a:rPr lang="es-CL" dirty="0"/>
              <a:t>PSAP 52 mmHg.</a:t>
            </a:r>
          </a:p>
          <a:p>
            <a:r>
              <a:rPr lang="es-CL" dirty="0"/>
              <a:t>Pericardio sin derrame.</a:t>
            </a:r>
          </a:p>
        </p:txBody>
      </p:sp>
      <p:pic>
        <p:nvPicPr>
          <p:cNvPr id="1026" name="Picture 2" descr="Hospital Italiano de Buenos Aires">
            <a:extLst>
              <a:ext uri="{FF2B5EF4-FFF2-40B4-BE49-F238E27FC236}">
                <a16:creationId xmlns:a16="http://schemas.microsoft.com/office/drawing/2014/main" id="{04D654C3-658F-6E5C-DA21-211C7D5043F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"/>
          <a:stretch/>
        </p:blipFill>
        <p:spPr bwMode="auto">
          <a:xfrm>
            <a:off x="838200" y="2035278"/>
            <a:ext cx="5181600" cy="364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2440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99CA9B5-7057-906B-C39D-4F3585FFF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7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848857D-729D-04B2-4711-D6CF1CE65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/>
              <a:t>¿Cuáles serían las alternativas de tratamiento farmacológico a considerar en este paciente luego de superar la descompensación aguda de IC? Justifique</a:t>
            </a:r>
          </a:p>
          <a:p>
            <a:endParaRPr lang="es-ES" b="1" dirty="0"/>
          </a:p>
          <a:p>
            <a:pPr marL="0" indent="0">
              <a:buNone/>
            </a:pPr>
            <a:r>
              <a:rPr lang="es-ES" dirty="0"/>
              <a:t>a)</a:t>
            </a:r>
            <a:r>
              <a:rPr lang="es-ES" b="1" dirty="0"/>
              <a:t> </a:t>
            </a:r>
            <a:r>
              <a:rPr lang="es-ES" dirty="0"/>
              <a:t>Aumentar furosemida a 160 mg/día</a:t>
            </a:r>
            <a:endParaRPr lang="es-CL" dirty="0"/>
          </a:p>
          <a:p>
            <a:pPr marL="0" indent="0">
              <a:buNone/>
            </a:pPr>
            <a:r>
              <a:rPr lang="es-ES" dirty="0"/>
              <a:t>b) Iniciar hidralazina + </a:t>
            </a:r>
            <a:r>
              <a:rPr lang="es-ES" dirty="0" err="1"/>
              <a:t>isosorbide</a:t>
            </a:r>
            <a:r>
              <a:rPr lang="es-ES" dirty="0"/>
              <a:t> en dosis crecientes</a:t>
            </a:r>
            <a:endParaRPr lang="es-CL" dirty="0"/>
          </a:p>
          <a:p>
            <a:pPr marL="0" indent="0">
              <a:buNone/>
            </a:pPr>
            <a:r>
              <a:rPr lang="es-ES" dirty="0"/>
              <a:t>c) </a:t>
            </a:r>
            <a:r>
              <a:rPr lang="es-CL" dirty="0"/>
              <a:t>Adicionar a la terapia espironolactona y furosemida</a:t>
            </a:r>
          </a:p>
          <a:p>
            <a:pPr marL="0" indent="0">
              <a:buNone/>
            </a:pPr>
            <a:r>
              <a:rPr lang="es-ES" dirty="0"/>
              <a:t>d) </a:t>
            </a:r>
            <a:r>
              <a:rPr lang="es-CL" dirty="0"/>
              <a:t>Suspender vasodilatadores y aumentar </a:t>
            </a:r>
            <a:r>
              <a:rPr lang="es-CL" dirty="0" err="1"/>
              <a:t>betabloqueadores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37369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dirty="0"/>
              <a:t>Pregunta 7: Justifique su respuesta anterior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817876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F75C7-B642-DE19-8228-1690AB1F9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8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978BAF-AA43-430D-2F06-8DC1A4F78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¿Cuáles serían las alternativas de tratamiento eléctrico a considerar luego de optimizado el tratamiento médico? Justifique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a) Desfibrilador automático implantable</a:t>
            </a:r>
            <a:endParaRPr lang="es-CL" dirty="0"/>
          </a:p>
          <a:p>
            <a:pPr marL="0" indent="0">
              <a:buNone/>
            </a:pPr>
            <a:r>
              <a:rPr lang="es-ES" dirty="0"/>
              <a:t>b) Marcapaso bicameral.</a:t>
            </a:r>
            <a:endParaRPr lang="es-CL" dirty="0"/>
          </a:p>
          <a:p>
            <a:pPr marL="0" indent="0">
              <a:buNone/>
            </a:pPr>
            <a:r>
              <a:rPr lang="es-ES" dirty="0"/>
              <a:t>c) Terapia de resincronización</a:t>
            </a:r>
            <a:endParaRPr lang="es-CL" dirty="0"/>
          </a:p>
          <a:p>
            <a:pPr marL="0" indent="0">
              <a:buNone/>
            </a:pPr>
            <a:r>
              <a:rPr lang="es-ES" dirty="0"/>
              <a:t>d) Terapia de resincronización y desfibrilador</a:t>
            </a:r>
            <a:endParaRPr lang="es-CL" dirty="0"/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7147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1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¿Qué otros antecedentes recabaría en la anamnesis?</a:t>
            </a:r>
          </a:p>
          <a:p>
            <a:endParaRPr lang="es-CL" dirty="0"/>
          </a:p>
          <a:p>
            <a:pPr marL="457200" lvl="1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6561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DAB15-65D9-4700-9768-029C4C47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b="1" dirty="0">
                <a:latin typeface="+mn-lt"/>
              </a:rPr>
              <a:t>Examen físico: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F0C6A6-5114-480E-8536-3E2EA773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PA 110/74 mmHg, FC 82 </a:t>
            </a:r>
            <a:r>
              <a:rPr lang="es-ES" dirty="0" err="1"/>
              <a:t>lpm</a:t>
            </a:r>
            <a:r>
              <a:rPr lang="es-ES" dirty="0"/>
              <a:t>, SatO2 96% con FiO2 21%.</a:t>
            </a:r>
          </a:p>
          <a:p>
            <a:r>
              <a:rPr lang="es-ES" dirty="0"/>
              <a:t>Glasgow 15, sin </a:t>
            </a:r>
            <a:r>
              <a:rPr lang="es-ES" dirty="0" err="1"/>
              <a:t>focalidad</a:t>
            </a:r>
            <a:r>
              <a:rPr lang="es-ES" dirty="0"/>
              <a:t> neurológica.</a:t>
            </a:r>
          </a:p>
          <a:p>
            <a:r>
              <a:rPr lang="es-ES" dirty="0"/>
              <a:t>VEC normal con buena perfusión distal.</a:t>
            </a:r>
          </a:p>
          <a:p>
            <a:r>
              <a:rPr lang="es-ES" dirty="0"/>
              <a:t>Pulso venoso yugular normal en nivel y forma. </a:t>
            </a:r>
          </a:p>
          <a:p>
            <a:r>
              <a:rPr lang="es-ES" dirty="0"/>
              <a:t>Latido apical 5to EII, desplazado hacia línea axilar anterior.</a:t>
            </a:r>
          </a:p>
          <a:p>
            <a:r>
              <a:rPr lang="es-ES" dirty="0"/>
              <a:t>R1 normal, R2 patológicamente desdoblado. Sin R3.</a:t>
            </a:r>
          </a:p>
          <a:p>
            <a:r>
              <a:rPr lang="es-ES" dirty="0"/>
              <a:t>Examen pulmonar con crepitaciones leves </a:t>
            </a:r>
            <a:r>
              <a:rPr lang="es-ES" dirty="0" err="1"/>
              <a:t>bibasales</a:t>
            </a:r>
            <a:r>
              <a:rPr lang="es-ES" dirty="0"/>
              <a:t>.</a:t>
            </a:r>
          </a:p>
          <a:p>
            <a:r>
              <a:rPr lang="es-ES" dirty="0"/>
              <a:t>Examen abdominal sin hallazgos patológicos.</a:t>
            </a:r>
          </a:p>
          <a:p>
            <a:r>
              <a:rPr lang="es-CL" dirty="0"/>
              <a:t>EEII con leve edema.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8651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2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¿Cuál sería su hipótesis diagnóstica </a:t>
            </a:r>
            <a:r>
              <a:rPr lang="es-CL" dirty="0" err="1"/>
              <a:t>sindromática</a:t>
            </a:r>
            <a:r>
              <a:rPr lang="es-CL" dirty="0"/>
              <a:t>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718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3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¿Qué exámenes iniciales le solicitaría a la paciente?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3979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69190-D259-4F9C-AFE8-EBA0F1EF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81" y="24641"/>
            <a:ext cx="10515600" cy="1325563"/>
          </a:xfrm>
        </p:spPr>
        <p:txBody>
          <a:bodyPr>
            <a:normAutofit/>
          </a:bodyPr>
          <a:lstStyle/>
          <a:p>
            <a:r>
              <a:rPr lang="es-CL" sz="3600" b="1" dirty="0">
                <a:latin typeface="+mn-lt"/>
              </a:rPr>
              <a:t>Electrocardiograma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FC5993-7B5C-46C2-BA0F-B0CAB1FE7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0464" y="23007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36" y="1361462"/>
            <a:ext cx="10315283" cy="430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924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4: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¿Cuál es la interpretación del electrocardiograma? Comente acerca del significado de los hallazgos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95468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1177</Words>
  <Application>Microsoft Office PowerPoint</Application>
  <PresentationFormat>Panorámica</PresentationFormat>
  <Paragraphs>145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Tema de Office</vt:lpstr>
      <vt:lpstr>Seminario Insuficiencia Cardiaca </vt:lpstr>
      <vt:lpstr>CASO 1</vt:lpstr>
      <vt:lpstr>Historia clínica:</vt:lpstr>
      <vt:lpstr>Pregunta 1</vt:lpstr>
      <vt:lpstr>Examen físico: </vt:lpstr>
      <vt:lpstr>Pregunta 2</vt:lpstr>
      <vt:lpstr>Pregunta 3</vt:lpstr>
      <vt:lpstr>Electrocardiograma</vt:lpstr>
      <vt:lpstr>Pregunta 4:</vt:lpstr>
      <vt:lpstr>Exámenes de laboratorio:</vt:lpstr>
      <vt:lpstr>Rx de tórax</vt:lpstr>
      <vt:lpstr>Pregunta 5: </vt:lpstr>
      <vt:lpstr>Pregunta 6:</vt:lpstr>
      <vt:lpstr>Ecocardiograma:   Diástole de VI: 80 mm - FEVI 28% - hipoquinesia global  severa - válvulas cardíacas normales - cav derechas normales – PSAP 38 mmHg. </vt:lpstr>
      <vt:lpstr> Pregunta 7:</vt:lpstr>
      <vt:lpstr>Pregunta 8: </vt:lpstr>
      <vt:lpstr>Pregunta 9:  </vt:lpstr>
      <vt:lpstr>Presentación de PowerPoint</vt:lpstr>
      <vt:lpstr>Pregunta 10:</vt:lpstr>
      <vt:lpstr>Pregunta 11:</vt:lpstr>
      <vt:lpstr> Pregunta 12:</vt:lpstr>
      <vt:lpstr>Pregunta 13:</vt:lpstr>
      <vt:lpstr>Pregunta 14</vt:lpstr>
      <vt:lpstr>CASO 2</vt:lpstr>
      <vt:lpstr>Historia clínica</vt:lpstr>
      <vt:lpstr>Historia clínica</vt:lpstr>
      <vt:lpstr>Historia clínica</vt:lpstr>
      <vt:lpstr>Examen físico</vt:lpstr>
      <vt:lpstr>Pregunta 2</vt:lpstr>
      <vt:lpstr>Pregunta 3</vt:lpstr>
      <vt:lpstr>Electrocardiograma</vt:lpstr>
      <vt:lpstr>Pregunta 5</vt:lpstr>
      <vt:lpstr>Rx tórax</vt:lpstr>
      <vt:lpstr>Exámenes de laboratorio</vt:lpstr>
      <vt:lpstr>Pregunta 6</vt:lpstr>
      <vt:lpstr>Ecocardiograma</vt:lpstr>
      <vt:lpstr>Pregunta 7</vt:lpstr>
      <vt:lpstr>Pregunta 7: Justifique su respuesta anterior</vt:lpstr>
      <vt:lpstr>Pregunta 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clínico Insuficiencia Cardíaca 1</dc:title>
  <dc:creator>Victor Rossel M</dc:creator>
  <cp:lastModifiedBy>Pilar Muñoz</cp:lastModifiedBy>
  <cp:revision>191</cp:revision>
  <dcterms:created xsi:type="dcterms:W3CDTF">2020-04-15T05:25:17Z</dcterms:created>
  <dcterms:modified xsi:type="dcterms:W3CDTF">2024-05-07T01:22:32Z</dcterms:modified>
</cp:coreProperties>
</file>