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58"/>
  </p:notesMasterIdLst>
  <p:sldIdLst>
    <p:sldId id="256" r:id="rId3"/>
    <p:sldId id="347" r:id="rId4"/>
    <p:sldId id="297" r:id="rId5"/>
    <p:sldId id="348" r:id="rId6"/>
    <p:sldId id="293" r:id="rId7"/>
    <p:sldId id="294" r:id="rId8"/>
    <p:sldId id="353" r:id="rId9"/>
    <p:sldId id="354" r:id="rId10"/>
    <p:sldId id="355" r:id="rId11"/>
    <p:sldId id="260" r:id="rId12"/>
    <p:sldId id="360" r:id="rId13"/>
    <p:sldId id="267" r:id="rId14"/>
    <p:sldId id="356" r:id="rId15"/>
    <p:sldId id="358" r:id="rId16"/>
    <p:sldId id="301" r:id="rId17"/>
    <p:sldId id="367" r:id="rId18"/>
    <p:sldId id="303" r:id="rId19"/>
    <p:sldId id="304" r:id="rId20"/>
    <p:sldId id="305" r:id="rId21"/>
    <p:sldId id="306" r:id="rId22"/>
    <p:sldId id="361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17" r:id="rId33"/>
    <p:sldId id="318" r:id="rId34"/>
    <p:sldId id="319" r:id="rId35"/>
    <p:sldId id="320" r:id="rId36"/>
    <p:sldId id="325" r:id="rId37"/>
    <p:sldId id="296" r:id="rId38"/>
    <p:sldId id="327" r:id="rId39"/>
    <p:sldId id="329" r:id="rId40"/>
    <p:sldId id="330" r:id="rId41"/>
    <p:sldId id="331" r:id="rId42"/>
    <p:sldId id="263" r:id="rId43"/>
    <p:sldId id="333" r:id="rId44"/>
    <p:sldId id="334" r:id="rId45"/>
    <p:sldId id="336" r:id="rId46"/>
    <p:sldId id="337" r:id="rId47"/>
    <p:sldId id="370" r:id="rId48"/>
    <p:sldId id="338" r:id="rId49"/>
    <p:sldId id="340" r:id="rId50"/>
    <p:sldId id="339" r:id="rId51"/>
    <p:sldId id="341" r:id="rId52"/>
    <p:sldId id="342" r:id="rId53"/>
    <p:sldId id="343" r:id="rId54"/>
    <p:sldId id="344" r:id="rId55"/>
    <p:sldId id="345" r:id="rId56"/>
    <p:sldId id="346" r:id="rId57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13"/>
    <p:restoredTop sz="76774" autoAdjust="0"/>
  </p:normalViewPr>
  <p:slideViewPr>
    <p:cSldViewPr snapToGrid="0" snapToObjects="1">
      <p:cViewPr varScale="1">
        <p:scale>
          <a:sx n="63" d="100"/>
          <a:sy n="63" d="100"/>
        </p:scale>
        <p:origin x="1373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C2DA11-8D6A-4EDC-8CC3-AD9704305507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2888BF0-DD98-4168-A667-43A1E7957BB9}">
      <dgm:prSet/>
      <dgm:spPr/>
      <dgm:t>
        <a:bodyPr/>
        <a:lstStyle/>
        <a:p>
          <a:r>
            <a:rPr lang="es-MX" b="1"/>
            <a:t>Mujer de 35 años </a:t>
          </a:r>
          <a:endParaRPr lang="en-US" b="1"/>
        </a:p>
      </dgm:t>
    </dgm:pt>
    <dgm:pt modelId="{537F4214-86B6-4016-B506-8B36DA3805C9}" type="parTrans" cxnId="{370403F9-54F3-426A-98CB-5785049FE560}">
      <dgm:prSet/>
      <dgm:spPr/>
      <dgm:t>
        <a:bodyPr/>
        <a:lstStyle/>
        <a:p>
          <a:endParaRPr lang="en-US"/>
        </a:p>
      </dgm:t>
    </dgm:pt>
    <dgm:pt modelId="{79CCE36C-0833-4580-8E76-CDE1B9F8414A}" type="sibTrans" cxnId="{370403F9-54F3-426A-98CB-5785049FE560}">
      <dgm:prSet/>
      <dgm:spPr/>
      <dgm:t>
        <a:bodyPr/>
        <a:lstStyle/>
        <a:p>
          <a:endParaRPr lang="en-US"/>
        </a:p>
      </dgm:t>
    </dgm:pt>
    <dgm:pt modelId="{30589C5A-D3C2-40E2-A057-8E48B345256A}">
      <dgm:prSet/>
      <dgm:spPr/>
      <dgm:t>
        <a:bodyPr/>
        <a:lstStyle/>
        <a:p>
          <a:r>
            <a:rPr lang="es-MX"/>
            <a:t>AM: </a:t>
          </a:r>
          <a:r>
            <a:rPr lang="es-MX" b="1"/>
            <a:t>Enfermedad reumática </a:t>
          </a:r>
          <a:r>
            <a:rPr lang="es-MX"/>
            <a:t>en la infancia, sin control.</a:t>
          </a:r>
          <a:endParaRPr lang="en-US"/>
        </a:p>
      </dgm:t>
    </dgm:pt>
    <dgm:pt modelId="{70E195E2-BA63-4351-994F-AF8081C9AA8E}" type="parTrans" cxnId="{1C2AD693-02CE-4E8D-BD45-0AB45572ACCB}">
      <dgm:prSet/>
      <dgm:spPr/>
      <dgm:t>
        <a:bodyPr/>
        <a:lstStyle/>
        <a:p>
          <a:endParaRPr lang="en-US"/>
        </a:p>
      </dgm:t>
    </dgm:pt>
    <dgm:pt modelId="{6140E834-8511-417E-90B5-39E210E404F3}" type="sibTrans" cxnId="{1C2AD693-02CE-4E8D-BD45-0AB45572ACCB}">
      <dgm:prSet/>
      <dgm:spPr/>
      <dgm:t>
        <a:bodyPr/>
        <a:lstStyle/>
        <a:p>
          <a:endParaRPr lang="en-US"/>
        </a:p>
      </dgm:t>
    </dgm:pt>
    <dgm:pt modelId="{F769FE9C-4F32-46CB-AE79-311368A957F2}">
      <dgm:prSet/>
      <dgm:spPr/>
      <dgm:t>
        <a:bodyPr/>
        <a:lstStyle/>
        <a:p>
          <a:r>
            <a:rPr lang="es-MX"/>
            <a:t>Sin antecedente de embarazos.</a:t>
          </a:r>
          <a:endParaRPr lang="en-US"/>
        </a:p>
      </dgm:t>
    </dgm:pt>
    <dgm:pt modelId="{9BA171B4-1A97-465A-BE38-EB5CCCF16D84}" type="parTrans" cxnId="{9F08C23D-62D9-4194-A1D0-5D112BDD67C7}">
      <dgm:prSet/>
      <dgm:spPr/>
      <dgm:t>
        <a:bodyPr/>
        <a:lstStyle/>
        <a:p>
          <a:endParaRPr lang="en-US"/>
        </a:p>
      </dgm:t>
    </dgm:pt>
    <dgm:pt modelId="{020E2AF3-43D7-40A0-A592-915CE27ED92F}" type="sibTrans" cxnId="{9F08C23D-62D9-4194-A1D0-5D112BDD67C7}">
      <dgm:prSet/>
      <dgm:spPr/>
      <dgm:t>
        <a:bodyPr/>
        <a:lstStyle/>
        <a:p>
          <a:endParaRPr lang="en-US"/>
        </a:p>
      </dgm:t>
    </dgm:pt>
    <dgm:pt modelId="{AC4CB54A-92B1-4D60-B902-CE5077B65064}">
      <dgm:prSet/>
      <dgm:spPr/>
      <dgm:t>
        <a:bodyPr/>
        <a:lstStyle/>
        <a:p>
          <a:r>
            <a:rPr lang="es-MX" dirty="0"/>
            <a:t>Consulta por </a:t>
          </a:r>
          <a:r>
            <a:rPr lang="es-MX" b="1" dirty="0"/>
            <a:t>deterioro progresivo de Capacidad funcional</a:t>
          </a:r>
          <a:r>
            <a:rPr lang="es-MX" dirty="0"/>
            <a:t>, de 2 años de evolución. Sintomatología se acentúa al agregarse palpitaciones rápidas irregulares autolimitadas. </a:t>
          </a:r>
          <a:endParaRPr lang="en-US" dirty="0"/>
        </a:p>
      </dgm:t>
    </dgm:pt>
    <dgm:pt modelId="{2EA2D5B8-BF8F-469E-8F13-70DDE8D53B8A}" type="parTrans" cxnId="{1DFC1AFF-438F-4A2F-84DE-2E78D07D9AED}">
      <dgm:prSet/>
      <dgm:spPr/>
      <dgm:t>
        <a:bodyPr/>
        <a:lstStyle/>
        <a:p>
          <a:endParaRPr lang="en-US"/>
        </a:p>
      </dgm:t>
    </dgm:pt>
    <dgm:pt modelId="{F1F41367-ECA9-4649-942D-50B6DC5EA305}" type="sibTrans" cxnId="{1DFC1AFF-438F-4A2F-84DE-2E78D07D9AED}">
      <dgm:prSet/>
      <dgm:spPr/>
      <dgm:t>
        <a:bodyPr/>
        <a:lstStyle/>
        <a:p>
          <a:endParaRPr lang="en-US"/>
        </a:p>
      </dgm:t>
    </dgm:pt>
    <dgm:pt modelId="{1766B38D-8EC0-4144-ABBD-121911ABB5D7}" type="pres">
      <dgm:prSet presAssocID="{39C2DA11-8D6A-4EDC-8CC3-AD9704305507}" presName="diagram" presStyleCnt="0">
        <dgm:presLayoutVars>
          <dgm:dir/>
          <dgm:resizeHandles val="exact"/>
        </dgm:presLayoutVars>
      </dgm:prSet>
      <dgm:spPr/>
    </dgm:pt>
    <dgm:pt modelId="{39ECAB9C-2442-47A1-AB4C-7F71C44396FD}" type="pres">
      <dgm:prSet presAssocID="{92888BF0-DD98-4168-A667-43A1E7957BB9}" presName="node" presStyleLbl="node1" presStyleIdx="0" presStyleCnt="4">
        <dgm:presLayoutVars>
          <dgm:bulletEnabled val="1"/>
        </dgm:presLayoutVars>
      </dgm:prSet>
      <dgm:spPr/>
    </dgm:pt>
    <dgm:pt modelId="{DC869383-B8AD-4AE3-BD86-4D0E6726C76F}" type="pres">
      <dgm:prSet presAssocID="{79CCE36C-0833-4580-8E76-CDE1B9F8414A}" presName="sibTrans" presStyleCnt="0"/>
      <dgm:spPr/>
    </dgm:pt>
    <dgm:pt modelId="{1BE02646-718F-4439-B3EE-7D9936E5E8E7}" type="pres">
      <dgm:prSet presAssocID="{30589C5A-D3C2-40E2-A057-8E48B345256A}" presName="node" presStyleLbl="node1" presStyleIdx="1" presStyleCnt="4">
        <dgm:presLayoutVars>
          <dgm:bulletEnabled val="1"/>
        </dgm:presLayoutVars>
      </dgm:prSet>
      <dgm:spPr/>
    </dgm:pt>
    <dgm:pt modelId="{A9DAE98B-F2D2-4846-9044-6C391CD053F9}" type="pres">
      <dgm:prSet presAssocID="{6140E834-8511-417E-90B5-39E210E404F3}" presName="sibTrans" presStyleCnt="0"/>
      <dgm:spPr/>
    </dgm:pt>
    <dgm:pt modelId="{F6CA0D58-560C-4E56-9CBC-3D26D62B8AF5}" type="pres">
      <dgm:prSet presAssocID="{F769FE9C-4F32-46CB-AE79-311368A957F2}" presName="node" presStyleLbl="node1" presStyleIdx="2" presStyleCnt="4">
        <dgm:presLayoutVars>
          <dgm:bulletEnabled val="1"/>
        </dgm:presLayoutVars>
      </dgm:prSet>
      <dgm:spPr/>
    </dgm:pt>
    <dgm:pt modelId="{03407643-1993-4527-B248-B7F4EA729951}" type="pres">
      <dgm:prSet presAssocID="{020E2AF3-43D7-40A0-A592-915CE27ED92F}" presName="sibTrans" presStyleCnt="0"/>
      <dgm:spPr/>
    </dgm:pt>
    <dgm:pt modelId="{DB070361-E10C-4503-AB5B-F6B371F2D2C1}" type="pres">
      <dgm:prSet presAssocID="{AC4CB54A-92B1-4D60-B902-CE5077B65064}" presName="node" presStyleLbl="node1" presStyleIdx="3" presStyleCnt="4">
        <dgm:presLayoutVars>
          <dgm:bulletEnabled val="1"/>
        </dgm:presLayoutVars>
      </dgm:prSet>
      <dgm:spPr/>
    </dgm:pt>
  </dgm:ptLst>
  <dgm:cxnLst>
    <dgm:cxn modelId="{06E5AD04-8151-40D9-BE4E-665CC65F294E}" type="presOf" srcId="{30589C5A-D3C2-40E2-A057-8E48B345256A}" destId="{1BE02646-718F-4439-B3EE-7D9936E5E8E7}" srcOrd="0" destOrd="0" presId="urn:microsoft.com/office/officeart/2005/8/layout/default"/>
    <dgm:cxn modelId="{58143409-32CB-41FE-B8B2-CFB452602898}" type="presOf" srcId="{F769FE9C-4F32-46CB-AE79-311368A957F2}" destId="{F6CA0D58-560C-4E56-9CBC-3D26D62B8AF5}" srcOrd="0" destOrd="0" presId="urn:microsoft.com/office/officeart/2005/8/layout/default"/>
    <dgm:cxn modelId="{2A55CD16-E5E0-40B8-8F7F-ECA98D49557C}" type="presOf" srcId="{AC4CB54A-92B1-4D60-B902-CE5077B65064}" destId="{DB070361-E10C-4503-AB5B-F6B371F2D2C1}" srcOrd="0" destOrd="0" presId="urn:microsoft.com/office/officeart/2005/8/layout/default"/>
    <dgm:cxn modelId="{9F08C23D-62D9-4194-A1D0-5D112BDD67C7}" srcId="{39C2DA11-8D6A-4EDC-8CC3-AD9704305507}" destId="{F769FE9C-4F32-46CB-AE79-311368A957F2}" srcOrd="2" destOrd="0" parTransId="{9BA171B4-1A97-465A-BE38-EB5CCCF16D84}" sibTransId="{020E2AF3-43D7-40A0-A592-915CE27ED92F}"/>
    <dgm:cxn modelId="{E5B4E86E-86FB-48E1-B2AA-D2754AA50E4E}" type="presOf" srcId="{39C2DA11-8D6A-4EDC-8CC3-AD9704305507}" destId="{1766B38D-8EC0-4144-ABBD-121911ABB5D7}" srcOrd="0" destOrd="0" presId="urn:microsoft.com/office/officeart/2005/8/layout/default"/>
    <dgm:cxn modelId="{1C2AD693-02CE-4E8D-BD45-0AB45572ACCB}" srcId="{39C2DA11-8D6A-4EDC-8CC3-AD9704305507}" destId="{30589C5A-D3C2-40E2-A057-8E48B345256A}" srcOrd="1" destOrd="0" parTransId="{70E195E2-BA63-4351-994F-AF8081C9AA8E}" sibTransId="{6140E834-8511-417E-90B5-39E210E404F3}"/>
    <dgm:cxn modelId="{370403F9-54F3-426A-98CB-5785049FE560}" srcId="{39C2DA11-8D6A-4EDC-8CC3-AD9704305507}" destId="{92888BF0-DD98-4168-A667-43A1E7957BB9}" srcOrd="0" destOrd="0" parTransId="{537F4214-86B6-4016-B506-8B36DA3805C9}" sibTransId="{79CCE36C-0833-4580-8E76-CDE1B9F8414A}"/>
    <dgm:cxn modelId="{D0223DF9-F983-4A88-A3C3-15260FE875A6}" type="presOf" srcId="{92888BF0-DD98-4168-A667-43A1E7957BB9}" destId="{39ECAB9C-2442-47A1-AB4C-7F71C44396FD}" srcOrd="0" destOrd="0" presId="urn:microsoft.com/office/officeart/2005/8/layout/default"/>
    <dgm:cxn modelId="{1DFC1AFF-438F-4A2F-84DE-2E78D07D9AED}" srcId="{39C2DA11-8D6A-4EDC-8CC3-AD9704305507}" destId="{AC4CB54A-92B1-4D60-B902-CE5077B65064}" srcOrd="3" destOrd="0" parTransId="{2EA2D5B8-BF8F-469E-8F13-70DDE8D53B8A}" sibTransId="{F1F41367-ECA9-4649-942D-50B6DC5EA305}"/>
    <dgm:cxn modelId="{B51B0FB8-AD92-48F3-ADBA-B41FF62FF7C0}" type="presParOf" srcId="{1766B38D-8EC0-4144-ABBD-121911ABB5D7}" destId="{39ECAB9C-2442-47A1-AB4C-7F71C44396FD}" srcOrd="0" destOrd="0" presId="urn:microsoft.com/office/officeart/2005/8/layout/default"/>
    <dgm:cxn modelId="{B5D8F5BE-0C35-42F8-83BA-0EB0FDEC0B42}" type="presParOf" srcId="{1766B38D-8EC0-4144-ABBD-121911ABB5D7}" destId="{DC869383-B8AD-4AE3-BD86-4D0E6726C76F}" srcOrd="1" destOrd="0" presId="urn:microsoft.com/office/officeart/2005/8/layout/default"/>
    <dgm:cxn modelId="{9FA50A59-CE7C-4284-A30F-47F337F0F54C}" type="presParOf" srcId="{1766B38D-8EC0-4144-ABBD-121911ABB5D7}" destId="{1BE02646-718F-4439-B3EE-7D9936E5E8E7}" srcOrd="2" destOrd="0" presId="urn:microsoft.com/office/officeart/2005/8/layout/default"/>
    <dgm:cxn modelId="{373EFD1A-28AE-485B-988D-2FEB30ADDB1B}" type="presParOf" srcId="{1766B38D-8EC0-4144-ABBD-121911ABB5D7}" destId="{A9DAE98B-F2D2-4846-9044-6C391CD053F9}" srcOrd="3" destOrd="0" presId="urn:microsoft.com/office/officeart/2005/8/layout/default"/>
    <dgm:cxn modelId="{8B007ABB-E158-499E-8A02-0B03B5462608}" type="presParOf" srcId="{1766B38D-8EC0-4144-ABBD-121911ABB5D7}" destId="{F6CA0D58-560C-4E56-9CBC-3D26D62B8AF5}" srcOrd="4" destOrd="0" presId="urn:microsoft.com/office/officeart/2005/8/layout/default"/>
    <dgm:cxn modelId="{12E67AAA-FCCE-48EE-8E98-C855FB09273B}" type="presParOf" srcId="{1766B38D-8EC0-4144-ABBD-121911ABB5D7}" destId="{03407643-1993-4527-B248-B7F4EA729951}" srcOrd="5" destOrd="0" presId="urn:microsoft.com/office/officeart/2005/8/layout/default"/>
    <dgm:cxn modelId="{2A4FF58C-20CB-4227-A175-E7109BE27964}" type="presParOf" srcId="{1766B38D-8EC0-4144-ABBD-121911ABB5D7}" destId="{DB070361-E10C-4503-AB5B-F6B371F2D2C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3D15CD-A74E-45EF-B0DD-5029BA3E67D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CCC81B36-0693-4167-9E36-05E1EA96407D}">
      <dgm:prSet/>
      <dgm:spPr/>
      <dgm:t>
        <a:bodyPr/>
        <a:lstStyle/>
        <a:p>
          <a:r>
            <a:rPr lang="es-MX" dirty="0"/>
            <a:t>General:</a:t>
          </a:r>
          <a:endParaRPr lang="es-CL" dirty="0"/>
        </a:p>
      </dgm:t>
    </dgm:pt>
    <dgm:pt modelId="{331ACBCD-625A-40F3-A150-BF54BDBE3E3A}" type="parTrans" cxnId="{1655FE88-6466-4BC8-BFA3-DDB3E4FD94CC}">
      <dgm:prSet/>
      <dgm:spPr/>
      <dgm:t>
        <a:bodyPr/>
        <a:lstStyle/>
        <a:p>
          <a:endParaRPr lang="es-CL"/>
        </a:p>
      </dgm:t>
    </dgm:pt>
    <dgm:pt modelId="{26CF7DCD-BFE0-4023-97E6-6DEC26193927}" type="sibTrans" cxnId="{1655FE88-6466-4BC8-BFA3-DDB3E4FD94CC}">
      <dgm:prSet/>
      <dgm:spPr/>
      <dgm:t>
        <a:bodyPr/>
        <a:lstStyle/>
        <a:p>
          <a:endParaRPr lang="es-CL"/>
        </a:p>
      </dgm:t>
    </dgm:pt>
    <dgm:pt modelId="{738F720A-2C8E-4B50-8516-A5F8FA524277}">
      <dgm:prSet/>
      <dgm:spPr/>
      <dgm:t>
        <a:bodyPr/>
        <a:lstStyle/>
        <a:p>
          <a:r>
            <a:rPr lang="es-MX" dirty="0"/>
            <a:t>IMC: 28 </a:t>
          </a:r>
          <a:endParaRPr lang="es-CL" dirty="0"/>
        </a:p>
      </dgm:t>
    </dgm:pt>
    <dgm:pt modelId="{856782B0-D467-4653-91B7-13C117CA14BE}" type="parTrans" cxnId="{75AC2604-42F2-46C1-930E-93A6B800C0B6}">
      <dgm:prSet/>
      <dgm:spPr/>
      <dgm:t>
        <a:bodyPr/>
        <a:lstStyle/>
        <a:p>
          <a:endParaRPr lang="es-CL"/>
        </a:p>
      </dgm:t>
    </dgm:pt>
    <dgm:pt modelId="{CAC7BA58-2857-475F-8665-8DCF328D78EA}" type="sibTrans" cxnId="{75AC2604-42F2-46C1-930E-93A6B800C0B6}">
      <dgm:prSet/>
      <dgm:spPr/>
      <dgm:t>
        <a:bodyPr/>
        <a:lstStyle/>
        <a:p>
          <a:endParaRPr lang="es-CL"/>
        </a:p>
      </dgm:t>
    </dgm:pt>
    <dgm:pt modelId="{29F02AB0-4916-4612-BDF3-E56DE92F29CC}">
      <dgm:prSet/>
      <dgm:spPr/>
      <dgm:t>
        <a:bodyPr/>
        <a:lstStyle/>
        <a:p>
          <a:r>
            <a:rPr lang="es-MX" dirty="0"/>
            <a:t>FC: 90 </a:t>
          </a:r>
          <a:r>
            <a:rPr lang="es-MX" dirty="0" err="1"/>
            <a:t>lpm</a:t>
          </a:r>
          <a:r>
            <a:rPr lang="es-MX" dirty="0"/>
            <a:t> irregular   </a:t>
          </a:r>
          <a:endParaRPr lang="es-CL" dirty="0"/>
        </a:p>
      </dgm:t>
    </dgm:pt>
    <dgm:pt modelId="{A29DFD25-A1A0-4935-8154-573C89F91A9F}" type="parTrans" cxnId="{092D3DA9-BF2F-48D6-9CE5-B1190354D873}">
      <dgm:prSet/>
      <dgm:spPr/>
      <dgm:t>
        <a:bodyPr/>
        <a:lstStyle/>
        <a:p>
          <a:endParaRPr lang="es-CL"/>
        </a:p>
      </dgm:t>
    </dgm:pt>
    <dgm:pt modelId="{6C5BB47A-1E99-4AAE-9D74-3952A596D97E}" type="sibTrans" cxnId="{092D3DA9-BF2F-48D6-9CE5-B1190354D873}">
      <dgm:prSet/>
      <dgm:spPr/>
      <dgm:t>
        <a:bodyPr/>
        <a:lstStyle/>
        <a:p>
          <a:endParaRPr lang="es-CL"/>
        </a:p>
      </dgm:t>
    </dgm:pt>
    <dgm:pt modelId="{8D6ACBF4-E887-47A6-9B75-8854A0A71CA4}">
      <dgm:prSet/>
      <dgm:spPr/>
      <dgm:t>
        <a:bodyPr/>
        <a:lstStyle/>
        <a:p>
          <a:r>
            <a:rPr lang="es-MX" dirty="0"/>
            <a:t>PA: 110/60 </a:t>
          </a:r>
          <a:r>
            <a:rPr lang="es-MX" dirty="0" err="1"/>
            <a:t>mmHg</a:t>
          </a:r>
          <a:endParaRPr lang="es-CL" dirty="0"/>
        </a:p>
      </dgm:t>
    </dgm:pt>
    <dgm:pt modelId="{AC5EA886-0547-4D6A-972C-EDE758F242A9}" type="parTrans" cxnId="{7D6C626D-B6A2-4BEC-AC80-E1BF9E84D99B}">
      <dgm:prSet/>
      <dgm:spPr/>
      <dgm:t>
        <a:bodyPr/>
        <a:lstStyle/>
        <a:p>
          <a:endParaRPr lang="es-CL"/>
        </a:p>
      </dgm:t>
    </dgm:pt>
    <dgm:pt modelId="{A9893948-37B9-4345-9204-23E6290A3D01}" type="sibTrans" cxnId="{7D6C626D-B6A2-4BEC-AC80-E1BF9E84D99B}">
      <dgm:prSet/>
      <dgm:spPr/>
      <dgm:t>
        <a:bodyPr/>
        <a:lstStyle/>
        <a:p>
          <a:endParaRPr lang="es-CL"/>
        </a:p>
      </dgm:t>
    </dgm:pt>
    <dgm:pt modelId="{1AE2C295-4783-40C5-84A3-190C53CCFBA8}">
      <dgm:prSet/>
      <dgm:spPr/>
      <dgm:t>
        <a:bodyPr/>
        <a:lstStyle/>
        <a:p>
          <a:r>
            <a:rPr lang="es-CL" dirty="0"/>
            <a:t>Examen segmentario</a:t>
          </a:r>
        </a:p>
      </dgm:t>
    </dgm:pt>
    <dgm:pt modelId="{754CD5A9-1C19-4D05-B11A-428E692FF479}" type="parTrans" cxnId="{8F2CAE0D-83B9-4C76-9928-11E7F546F3A6}">
      <dgm:prSet/>
      <dgm:spPr/>
      <dgm:t>
        <a:bodyPr/>
        <a:lstStyle/>
        <a:p>
          <a:endParaRPr lang="es-CL"/>
        </a:p>
      </dgm:t>
    </dgm:pt>
    <dgm:pt modelId="{2C27848E-FEE6-4E39-92AA-58F47B838BE8}" type="sibTrans" cxnId="{8F2CAE0D-83B9-4C76-9928-11E7F546F3A6}">
      <dgm:prSet/>
      <dgm:spPr/>
      <dgm:t>
        <a:bodyPr/>
        <a:lstStyle/>
        <a:p>
          <a:endParaRPr lang="es-CL"/>
        </a:p>
      </dgm:t>
    </dgm:pt>
    <dgm:pt modelId="{63102B86-6C17-401B-A840-C281C5763034}">
      <dgm:prSet/>
      <dgm:spPr/>
      <dgm:t>
        <a:bodyPr/>
        <a:lstStyle/>
        <a:p>
          <a:r>
            <a:rPr lang="es-MX" dirty="0"/>
            <a:t>Murmullo pulmonar con crépitos aislados</a:t>
          </a:r>
          <a:endParaRPr lang="es-CL" dirty="0"/>
        </a:p>
      </dgm:t>
    </dgm:pt>
    <dgm:pt modelId="{A621025D-D437-42C3-BE6A-923E2B080399}" type="parTrans" cxnId="{6F3FB70B-4A73-4C56-B8B0-7048B9C2B113}">
      <dgm:prSet/>
      <dgm:spPr/>
      <dgm:t>
        <a:bodyPr/>
        <a:lstStyle/>
        <a:p>
          <a:endParaRPr lang="es-CL"/>
        </a:p>
      </dgm:t>
    </dgm:pt>
    <dgm:pt modelId="{08D724BF-D990-4818-BC88-021D3825DE56}" type="sibTrans" cxnId="{6F3FB70B-4A73-4C56-B8B0-7048B9C2B113}">
      <dgm:prSet/>
      <dgm:spPr/>
      <dgm:t>
        <a:bodyPr/>
        <a:lstStyle/>
        <a:p>
          <a:endParaRPr lang="es-CL"/>
        </a:p>
      </dgm:t>
    </dgm:pt>
    <dgm:pt modelId="{A326B4AD-25DB-47FA-941E-7ABCD4B5F64E}">
      <dgm:prSet/>
      <dgm:spPr/>
      <dgm:t>
        <a:bodyPr/>
        <a:lstStyle/>
        <a:p>
          <a:r>
            <a:rPr lang="es-CL" dirty="0"/>
            <a:t>Hígado bajo reborde costal no congestivo</a:t>
          </a:r>
        </a:p>
      </dgm:t>
    </dgm:pt>
    <dgm:pt modelId="{D52C8B96-6E6E-4AAF-8ADE-28C959962C19}" type="parTrans" cxnId="{3726FD4E-08DF-41AD-A3D3-D9407E098244}">
      <dgm:prSet/>
      <dgm:spPr/>
      <dgm:t>
        <a:bodyPr/>
        <a:lstStyle/>
        <a:p>
          <a:endParaRPr lang="es-CL"/>
        </a:p>
      </dgm:t>
    </dgm:pt>
    <dgm:pt modelId="{7DEDA951-715B-4B23-995B-5E47987E2134}" type="sibTrans" cxnId="{3726FD4E-08DF-41AD-A3D3-D9407E098244}">
      <dgm:prSet/>
      <dgm:spPr/>
      <dgm:t>
        <a:bodyPr/>
        <a:lstStyle/>
        <a:p>
          <a:endParaRPr lang="es-CL"/>
        </a:p>
      </dgm:t>
    </dgm:pt>
    <dgm:pt modelId="{801028C2-FEE3-4B1C-B6A1-45E001F38D4C}">
      <dgm:prSet/>
      <dgm:spPr/>
      <dgm:t>
        <a:bodyPr/>
        <a:lstStyle/>
        <a:p>
          <a:r>
            <a:rPr lang="es-CL" dirty="0"/>
            <a:t>Extremidades sin edema</a:t>
          </a:r>
        </a:p>
      </dgm:t>
    </dgm:pt>
    <dgm:pt modelId="{16A760C0-241F-416D-B63C-8088F57ACC42}" type="parTrans" cxnId="{89D4DDE3-018A-4296-860B-B5794473C901}">
      <dgm:prSet/>
      <dgm:spPr/>
      <dgm:t>
        <a:bodyPr/>
        <a:lstStyle/>
        <a:p>
          <a:endParaRPr lang="es-CL"/>
        </a:p>
      </dgm:t>
    </dgm:pt>
    <dgm:pt modelId="{4C7B9358-6529-4C81-8791-FDC084C0577C}" type="sibTrans" cxnId="{89D4DDE3-018A-4296-860B-B5794473C901}">
      <dgm:prSet/>
      <dgm:spPr/>
      <dgm:t>
        <a:bodyPr/>
        <a:lstStyle/>
        <a:p>
          <a:endParaRPr lang="es-CL"/>
        </a:p>
      </dgm:t>
    </dgm:pt>
    <dgm:pt modelId="{49F763B2-A58F-43AC-8195-6E2CD9297F3A}" type="pres">
      <dgm:prSet presAssocID="{473D15CD-A74E-45EF-B0DD-5029BA3E67D5}" presName="linear" presStyleCnt="0">
        <dgm:presLayoutVars>
          <dgm:animLvl val="lvl"/>
          <dgm:resizeHandles val="exact"/>
        </dgm:presLayoutVars>
      </dgm:prSet>
      <dgm:spPr/>
    </dgm:pt>
    <dgm:pt modelId="{7079F5B9-15F8-46EA-8555-BFDE343B1CA0}" type="pres">
      <dgm:prSet presAssocID="{CCC81B36-0693-4167-9E36-05E1EA96407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771D22B-6EF9-419C-A503-B3CD28DF65E5}" type="pres">
      <dgm:prSet presAssocID="{CCC81B36-0693-4167-9E36-05E1EA96407D}" presName="childText" presStyleLbl="revTx" presStyleIdx="0" presStyleCnt="2">
        <dgm:presLayoutVars>
          <dgm:bulletEnabled val="1"/>
        </dgm:presLayoutVars>
      </dgm:prSet>
      <dgm:spPr/>
    </dgm:pt>
    <dgm:pt modelId="{6A16BFBE-3F45-445B-8443-DEF08353CCAC}" type="pres">
      <dgm:prSet presAssocID="{1AE2C295-4783-40C5-84A3-190C53CCFBA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67A204D-8D09-453D-9B56-40F2712E746B}" type="pres">
      <dgm:prSet presAssocID="{1AE2C295-4783-40C5-84A3-190C53CCFBA8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D85AE403-2E0F-4398-8B79-40CFF0B4BAD4}" type="presOf" srcId="{63102B86-6C17-401B-A840-C281C5763034}" destId="{267A204D-8D09-453D-9B56-40F2712E746B}" srcOrd="0" destOrd="0" presId="urn:microsoft.com/office/officeart/2005/8/layout/vList2"/>
    <dgm:cxn modelId="{75AC2604-42F2-46C1-930E-93A6B800C0B6}" srcId="{CCC81B36-0693-4167-9E36-05E1EA96407D}" destId="{738F720A-2C8E-4B50-8516-A5F8FA524277}" srcOrd="0" destOrd="0" parTransId="{856782B0-D467-4653-91B7-13C117CA14BE}" sibTransId="{CAC7BA58-2857-475F-8665-8DCF328D78EA}"/>
    <dgm:cxn modelId="{B4F04904-1C22-405B-8F81-E35954DBB51E}" type="presOf" srcId="{738F720A-2C8E-4B50-8516-A5F8FA524277}" destId="{2771D22B-6EF9-419C-A503-B3CD28DF65E5}" srcOrd="0" destOrd="0" presId="urn:microsoft.com/office/officeart/2005/8/layout/vList2"/>
    <dgm:cxn modelId="{6F3FB70B-4A73-4C56-B8B0-7048B9C2B113}" srcId="{1AE2C295-4783-40C5-84A3-190C53CCFBA8}" destId="{63102B86-6C17-401B-A840-C281C5763034}" srcOrd="0" destOrd="0" parTransId="{A621025D-D437-42C3-BE6A-923E2B080399}" sibTransId="{08D724BF-D990-4818-BC88-021D3825DE56}"/>
    <dgm:cxn modelId="{8F2CAE0D-83B9-4C76-9928-11E7F546F3A6}" srcId="{473D15CD-A74E-45EF-B0DD-5029BA3E67D5}" destId="{1AE2C295-4783-40C5-84A3-190C53CCFBA8}" srcOrd="1" destOrd="0" parTransId="{754CD5A9-1C19-4D05-B11A-428E692FF479}" sibTransId="{2C27848E-FEE6-4E39-92AA-58F47B838BE8}"/>
    <dgm:cxn modelId="{A1D35137-A388-4C35-B938-D24EEEA06252}" type="presOf" srcId="{1AE2C295-4783-40C5-84A3-190C53CCFBA8}" destId="{6A16BFBE-3F45-445B-8443-DEF08353CCAC}" srcOrd="0" destOrd="0" presId="urn:microsoft.com/office/officeart/2005/8/layout/vList2"/>
    <dgm:cxn modelId="{7D6C626D-B6A2-4BEC-AC80-E1BF9E84D99B}" srcId="{CCC81B36-0693-4167-9E36-05E1EA96407D}" destId="{8D6ACBF4-E887-47A6-9B75-8854A0A71CA4}" srcOrd="2" destOrd="0" parTransId="{AC5EA886-0547-4D6A-972C-EDE758F242A9}" sibTransId="{A9893948-37B9-4345-9204-23E6290A3D01}"/>
    <dgm:cxn modelId="{3726FD4E-08DF-41AD-A3D3-D9407E098244}" srcId="{1AE2C295-4783-40C5-84A3-190C53CCFBA8}" destId="{A326B4AD-25DB-47FA-941E-7ABCD4B5F64E}" srcOrd="1" destOrd="0" parTransId="{D52C8B96-6E6E-4AAF-8ADE-28C959962C19}" sibTransId="{7DEDA951-715B-4B23-995B-5E47987E2134}"/>
    <dgm:cxn modelId="{D0C81C7F-00EC-43F0-AFEB-D93A9F791A6F}" type="presOf" srcId="{29F02AB0-4916-4612-BDF3-E56DE92F29CC}" destId="{2771D22B-6EF9-419C-A503-B3CD28DF65E5}" srcOrd="0" destOrd="1" presId="urn:microsoft.com/office/officeart/2005/8/layout/vList2"/>
    <dgm:cxn modelId="{1655FE88-6466-4BC8-BFA3-DDB3E4FD94CC}" srcId="{473D15CD-A74E-45EF-B0DD-5029BA3E67D5}" destId="{CCC81B36-0693-4167-9E36-05E1EA96407D}" srcOrd="0" destOrd="0" parTransId="{331ACBCD-625A-40F3-A150-BF54BDBE3E3A}" sibTransId="{26CF7DCD-BFE0-4023-97E6-6DEC26193927}"/>
    <dgm:cxn modelId="{CD16AFA4-381E-4088-89F3-0F3B87943603}" type="presOf" srcId="{8D6ACBF4-E887-47A6-9B75-8854A0A71CA4}" destId="{2771D22B-6EF9-419C-A503-B3CD28DF65E5}" srcOrd="0" destOrd="2" presId="urn:microsoft.com/office/officeart/2005/8/layout/vList2"/>
    <dgm:cxn modelId="{092D3DA9-BF2F-48D6-9CE5-B1190354D873}" srcId="{CCC81B36-0693-4167-9E36-05E1EA96407D}" destId="{29F02AB0-4916-4612-BDF3-E56DE92F29CC}" srcOrd="1" destOrd="0" parTransId="{A29DFD25-A1A0-4935-8154-573C89F91A9F}" sibTransId="{6C5BB47A-1E99-4AAE-9D74-3952A596D97E}"/>
    <dgm:cxn modelId="{21B6A8B0-1E27-47E9-A3A5-D15E7265546A}" type="presOf" srcId="{A326B4AD-25DB-47FA-941E-7ABCD4B5F64E}" destId="{267A204D-8D09-453D-9B56-40F2712E746B}" srcOrd="0" destOrd="1" presId="urn:microsoft.com/office/officeart/2005/8/layout/vList2"/>
    <dgm:cxn modelId="{E5AA5FB6-081C-4C0A-A7FB-CBEB34A63635}" type="presOf" srcId="{473D15CD-A74E-45EF-B0DD-5029BA3E67D5}" destId="{49F763B2-A58F-43AC-8195-6E2CD9297F3A}" srcOrd="0" destOrd="0" presId="urn:microsoft.com/office/officeart/2005/8/layout/vList2"/>
    <dgm:cxn modelId="{EEE81BC3-A0D8-4695-B478-397C42D51FC3}" type="presOf" srcId="{CCC81B36-0693-4167-9E36-05E1EA96407D}" destId="{7079F5B9-15F8-46EA-8555-BFDE343B1CA0}" srcOrd="0" destOrd="0" presId="urn:microsoft.com/office/officeart/2005/8/layout/vList2"/>
    <dgm:cxn modelId="{45EBD0E3-E2F7-46AE-A1B1-9D3FCD9855C9}" type="presOf" srcId="{801028C2-FEE3-4B1C-B6A1-45E001F38D4C}" destId="{267A204D-8D09-453D-9B56-40F2712E746B}" srcOrd="0" destOrd="2" presId="urn:microsoft.com/office/officeart/2005/8/layout/vList2"/>
    <dgm:cxn modelId="{89D4DDE3-018A-4296-860B-B5794473C901}" srcId="{1AE2C295-4783-40C5-84A3-190C53CCFBA8}" destId="{801028C2-FEE3-4B1C-B6A1-45E001F38D4C}" srcOrd="2" destOrd="0" parTransId="{16A760C0-241F-416D-B63C-8088F57ACC42}" sibTransId="{4C7B9358-6529-4C81-8791-FDC084C0577C}"/>
    <dgm:cxn modelId="{A4F9B051-736B-4707-BCA3-94184686314A}" type="presParOf" srcId="{49F763B2-A58F-43AC-8195-6E2CD9297F3A}" destId="{7079F5B9-15F8-46EA-8555-BFDE343B1CA0}" srcOrd="0" destOrd="0" presId="urn:microsoft.com/office/officeart/2005/8/layout/vList2"/>
    <dgm:cxn modelId="{ECA6CA7C-98B8-4E61-9EC5-5FF78B0660B7}" type="presParOf" srcId="{49F763B2-A58F-43AC-8195-6E2CD9297F3A}" destId="{2771D22B-6EF9-419C-A503-B3CD28DF65E5}" srcOrd="1" destOrd="0" presId="urn:microsoft.com/office/officeart/2005/8/layout/vList2"/>
    <dgm:cxn modelId="{AF403238-1DFE-4213-AA4E-84AC05CDB9C8}" type="presParOf" srcId="{49F763B2-A58F-43AC-8195-6E2CD9297F3A}" destId="{6A16BFBE-3F45-445B-8443-DEF08353CCAC}" srcOrd="2" destOrd="0" presId="urn:microsoft.com/office/officeart/2005/8/layout/vList2"/>
    <dgm:cxn modelId="{7BBB5C26-08B3-486A-8E21-270B366760F4}" type="presParOf" srcId="{49F763B2-A58F-43AC-8195-6E2CD9297F3A}" destId="{267A204D-8D09-453D-9B56-40F2712E746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F57FFC-8CDE-49EC-8921-16ACE6CFF7A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75E2BB0D-6BD3-48E5-BACA-802894CDF5E8}">
      <dgm:prSet custT="1"/>
      <dgm:spPr>
        <a:solidFill>
          <a:srgbClr val="00B050"/>
        </a:solidFill>
      </dgm:spPr>
      <dgm:t>
        <a:bodyPr/>
        <a:lstStyle/>
        <a:p>
          <a:r>
            <a:rPr lang="es-CL" sz="4800" dirty="0"/>
            <a:t>Auscultación</a:t>
          </a:r>
        </a:p>
      </dgm:t>
    </dgm:pt>
    <dgm:pt modelId="{0436DEB8-FB49-4CBB-9CFE-6C887D3F01B7}" type="parTrans" cxnId="{96824D8A-DBED-4EA6-BBBC-7D4EB6E34FEF}">
      <dgm:prSet/>
      <dgm:spPr/>
      <dgm:t>
        <a:bodyPr/>
        <a:lstStyle/>
        <a:p>
          <a:endParaRPr lang="es-CL"/>
        </a:p>
      </dgm:t>
    </dgm:pt>
    <dgm:pt modelId="{AFABB53C-2ECC-4421-B611-1E29E4B9BFDA}" type="sibTrans" cxnId="{96824D8A-DBED-4EA6-BBBC-7D4EB6E34FEF}">
      <dgm:prSet/>
      <dgm:spPr/>
      <dgm:t>
        <a:bodyPr/>
        <a:lstStyle/>
        <a:p>
          <a:endParaRPr lang="es-CL"/>
        </a:p>
      </dgm:t>
    </dgm:pt>
    <dgm:pt modelId="{7370A959-A402-46C8-A05B-366100A5352A}" type="pres">
      <dgm:prSet presAssocID="{1CF57FFC-8CDE-49EC-8921-16ACE6CFF7A3}" presName="linear" presStyleCnt="0">
        <dgm:presLayoutVars>
          <dgm:animLvl val="lvl"/>
          <dgm:resizeHandles val="exact"/>
        </dgm:presLayoutVars>
      </dgm:prSet>
      <dgm:spPr/>
    </dgm:pt>
    <dgm:pt modelId="{3453C7E3-572E-46D4-95AD-4E784027F199}" type="pres">
      <dgm:prSet presAssocID="{75E2BB0D-6BD3-48E5-BACA-802894CDF5E8}" presName="parentText" presStyleLbl="node1" presStyleIdx="0" presStyleCnt="1" custLinFactY="-39690" custLinFactNeighborY="-100000">
        <dgm:presLayoutVars>
          <dgm:chMax val="0"/>
          <dgm:bulletEnabled val="1"/>
        </dgm:presLayoutVars>
      </dgm:prSet>
      <dgm:spPr/>
    </dgm:pt>
  </dgm:ptLst>
  <dgm:cxnLst>
    <dgm:cxn modelId="{0137034B-10B5-48CC-90EC-CD840F6F4891}" type="presOf" srcId="{75E2BB0D-6BD3-48E5-BACA-802894CDF5E8}" destId="{3453C7E3-572E-46D4-95AD-4E784027F199}" srcOrd="0" destOrd="0" presId="urn:microsoft.com/office/officeart/2005/8/layout/vList2"/>
    <dgm:cxn modelId="{96824D8A-DBED-4EA6-BBBC-7D4EB6E34FEF}" srcId="{1CF57FFC-8CDE-49EC-8921-16ACE6CFF7A3}" destId="{75E2BB0D-6BD3-48E5-BACA-802894CDF5E8}" srcOrd="0" destOrd="0" parTransId="{0436DEB8-FB49-4CBB-9CFE-6C887D3F01B7}" sibTransId="{AFABB53C-2ECC-4421-B611-1E29E4B9BFDA}"/>
    <dgm:cxn modelId="{43E0CCAC-E116-40CC-9918-D3768F348C5B}" type="presOf" srcId="{1CF57FFC-8CDE-49EC-8921-16ACE6CFF7A3}" destId="{7370A959-A402-46C8-A05B-366100A5352A}" srcOrd="0" destOrd="0" presId="urn:microsoft.com/office/officeart/2005/8/layout/vList2"/>
    <dgm:cxn modelId="{FDF1FF9A-ED7C-4136-A5F4-0D638CB8C284}" type="presParOf" srcId="{7370A959-A402-46C8-A05B-366100A5352A}" destId="{3453C7E3-572E-46D4-95AD-4E784027F19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17C83A3-1A49-4A30-94DE-BDA2F3E0FB4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4A822F7-7C62-48EB-A3D6-FE9088D5BA0D}">
      <dgm:prSet/>
      <dgm:spPr/>
      <dgm:t>
        <a:bodyPr/>
        <a:lstStyle/>
        <a:p>
          <a:r>
            <a:rPr lang="es-ES"/>
            <a:t>Femenino, 74 años</a:t>
          </a:r>
          <a:endParaRPr lang="en-US"/>
        </a:p>
      </dgm:t>
    </dgm:pt>
    <dgm:pt modelId="{ED784E09-12D1-447A-84FA-8F33330C7A99}" type="parTrans" cxnId="{D569E6DD-44F8-4E0D-A9D7-AB0EC92B6057}">
      <dgm:prSet/>
      <dgm:spPr/>
      <dgm:t>
        <a:bodyPr/>
        <a:lstStyle/>
        <a:p>
          <a:endParaRPr lang="en-US"/>
        </a:p>
      </dgm:t>
    </dgm:pt>
    <dgm:pt modelId="{8796CB34-3CDC-4A0E-B401-AC2DE779A944}" type="sibTrans" cxnId="{D569E6DD-44F8-4E0D-A9D7-AB0EC92B6057}">
      <dgm:prSet/>
      <dgm:spPr/>
      <dgm:t>
        <a:bodyPr/>
        <a:lstStyle/>
        <a:p>
          <a:endParaRPr lang="en-US"/>
        </a:p>
      </dgm:t>
    </dgm:pt>
    <dgm:pt modelId="{62945661-D89D-48DE-9AF1-035A04768D1E}">
      <dgm:prSet/>
      <dgm:spPr/>
      <dgm:t>
        <a:bodyPr/>
        <a:lstStyle/>
        <a:p>
          <a:r>
            <a:rPr lang="es-ES"/>
            <a:t>Antecedentes Mórbidos:</a:t>
          </a:r>
          <a:endParaRPr lang="en-US"/>
        </a:p>
      </dgm:t>
    </dgm:pt>
    <dgm:pt modelId="{BA2D5BF6-657F-4184-A517-14D80F887448}" type="parTrans" cxnId="{1A460ED3-B951-42D3-B0E9-9AFBA7470CDE}">
      <dgm:prSet/>
      <dgm:spPr/>
      <dgm:t>
        <a:bodyPr/>
        <a:lstStyle/>
        <a:p>
          <a:endParaRPr lang="en-US"/>
        </a:p>
      </dgm:t>
    </dgm:pt>
    <dgm:pt modelId="{40F3768F-62E2-4659-8C3E-053D8E75BA86}" type="sibTrans" cxnId="{1A460ED3-B951-42D3-B0E9-9AFBA7470CDE}">
      <dgm:prSet/>
      <dgm:spPr/>
      <dgm:t>
        <a:bodyPr/>
        <a:lstStyle/>
        <a:p>
          <a:endParaRPr lang="en-US"/>
        </a:p>
      </dgm:t>
    </dgm:pt>
    <dgm:pt modelId="{B56BC1FE-3147-497D-9836-624247B468FC}">
      <dgm:prSet/>
      <dgm:spPr/>
      <dgm:t>
        <a:bodyPr/>
        <a:lstStyle/>
        <a:p>
          <a:r>
            <a:rPr lang="es-ES"/>
            <a:t>Trastorno depresivo por duelo hace 1 mes</a:t>
          </a:r>
          <a:endParaRPr lang="en-US"/>
        </a:p>
      </dgm:t>
    </dgm:pt>
    <dgm:pt modelId="{421BE2CC-E2BE-44C9-A101-F28A9F6422DC}" type="parTrans" cxnId="{4157AA6E-E4A8-46D2-BF2A-3EB3822CC5AE}">
      <dgm:prSet/>
      <dgm:spPr/>
      <dgm:t>
        <a:bodyPr/>
        <a:lstStyle/>
        <a:p>
          <a:endParaRPr lang="en-US"/>
        </a:p>
      </dgm:t>
    </dgm:pt>
    <dgm:pt modelId="{1B09E317-7234-4F16-BCDD-FA66495668DA}" type="sibTrans" cxnId="{4157AA6E-E4A8-46D2-BF2A-3EB3822CC5AE}">
      <dgm:prSet/>
      <dgm:spPr/>
      <dgm:t>
        <a:bodyPr/>
        <a:lstStyle/>
        <a:p>
          <a:endParaRPr lang="en-US"/>
        </a:p>
      </dgm:t>
    </dgm:pt>
    <dgm:pt modelId="{C8C69953-EB60-4E1E-9592-A69CAB27E9B5}">
      <dgm:prSet/>
      <dgm:spPr/>
      <dgm:t>
        <a:bodyPr/>
        <a:lstStyle/>
        <a:p>
          <a:r>
            <a:rPr lang="es-ES"/>
            <a:t>Tumorectomía mama derecha hace 15 años</a:t>
          </a:r>
          <a:endParaRPr lang="en-US"/>
        </a:p>
      </dgm:t>
    </dgm:pt>
    <dgm:pt modelId="{2600DFF1-AFE9-46E2-A2D7-520F1FF29084}" type="parTrans" cxnId="{DCA16CC4-2FC8-4EE2-979F-28DD598078F6}">
      <dgm:prSet/>
      <dgm:spPr/>
      <dgm:t>
        <a:bodyPr/>
        <a:lstStyle/>
        <a:p>
          <a:endParaRPr lang="en-US"/>
        </a:p>
      </dgm:t>
    </dgm:pt>
    <dgm:pt modelId="{ED996808-90BB-4E99-8E3E-39CCAF57D0D7}" type="sibTrans" cxnId="{DCA16CC4-2FC8-4EE2-979F-28DD598078F6}">
      <dgm:prSet/>
      <dgm:spPr/>
      <dgm:t>
        <a:bodyPr/>
        <a:lstStyle/>
        <a:p>
          <a:endParaRPr lang="en-US"/>
        </a:p>
      </dgm:t>
    </dgm:pt>
    <dgm:pt modelId="{A8F61E44-91AE-48C0-8A33-2AC0332E809F}">
      <dgm:prSet/>
      <dgm:spPr/>
      <dgm:t>
        <a:bodyPr/>
        <a:lstStyle/>
        <a:p>
          <a:r>
            <a:rPr lang="es-ES"/>
            <a:t>Fármacos: </a:t>
          </a:r>
          <a:endParaRPr lang="en-US"/>
        </a:p>
      </dgm:t>
    </dgm:pt>
    <dgm:pt modelId="{D6EE1FB3-D793-4672-ABE0-D802F1EEE1A4}" type="parTrans" cxnId="{6B9DD4DF-16CE-46D0-9912-261DE278325B}">
      <dgm:prSet/>
      <dgm:spPr/>
      <dgm:t>
        <a:bodyPr/>
        <a:lstStyle/>
        <a:p>
          <a:endParaRPr lang="en-US"/>
        </a:p>
      </dgm:t>
    </dgm:pt>
    <dgm:pt modelId="{E5D58951-0622-4EE8-AD7B-7D502C3AD0C5}" type="sibTrans" cxnId="{6B9DD4DF-16CE-46D0-9912-261DE278325B}">
      <dgm:prSet/>
      <dgm:spPr/>
      <dgm:t>
        <a:bodyPr/>
        <a:lstStyle/>
        <a:p>
          <a:endParaRPr lang="en-US"/>
        </a:p>
      </dgm:t>
    </dgm:pt>
    <dgm:pt modelId="{7FF5AC5B-259B-4674-959F-E1F4911AC74C}">
      <dgm:prSet/>
      <dgm:spPr/>
      <dgm:t>
        <a:bodyPr/>
        <a:lstStyle/>
        <a:p>
          <a:r>
            <a:rPr lang="es-ES"/>
            <a:t>Aspirina 100 mg VO c/24 hrs</a:t>
          </a:r>
          <a:endParaRPr lang="en-US"/>
        </a:p>
      </dgm:t>
    </dgm:pt>
    <dgm:pt modelId="{905D9FD5-0272-4EDA-BE4F-82CEEFB3D491}" type="parTrans" cxnId="{C1700FC2-8EB8-49B9-82FB-8D560263A687}">
      <dgm:prSet/>
      <dgm:spPr/>
      <dgm:t>
        <a:bodyPr/>
        <a:lstStyle/>
        <a:p>
          <a:endParaRPr lang="en-US"/>
        </a:p>
      </dgm:t>
    </dgm:pt>
    <dgm:pt modelId="{6C21E454-F427-479A-A1B9-E130CB3960C7}" type="sibTrans" cxnId="{C1700FC2-8EB8-49B9-82FB-8D560263A687}">
      <dgm:prSet/>
      <dgm:spPr/>
      <dgm:t>
        <a:bodyPr/>
        <a:lstStyle/>
        <a:p>
          <a:endParaRPr lang="en-US"/>
        </a:p>
      </dgm:t>
    </dgm:pt>
    <dgm:pt modelId="{A8153DF1-95A4-4207-9D15-E75BED51EBBC}">
      <dgm:prSet/>
      <dgm:spPr/>
      <dgm:t>
        <a:bodyPr/>
        <a:lstStyle/>
        <a:p>
          <a:r>
            <a:rPr lang="es-ES"/>
            <a:t>Sertralina 50 mg VO c/24 hrs</a:t>
          </a:r>
          <a:endParaRPr lang="en-US"/>
        </a:p>
      </dgm:t>
    </dgm:pt>
    <dgm:pt modelId="{4DC3A33A-755D-4E62-A7AC-816DC5854D46}" type="parTrans" cxnId="{B2238080-EF54-4ACA-A24B-6971F555EA03}">
      <dgm:prSet/>
      <dgm:spPr/>
      <dgm:t>
        <a:bodyPr/>
        <a:lstStyle/>
        <a:p>
          <a:endParaRPr lang="en-US"/>
        </a:p>
      </dgm:t>
    </dgm:pt>
    <dgm:pt modelId="{A015B616-7BDF-4116-B93B-16E2F03959FB}" type="sibTrans" cxnId="{B2238080-EF54-4ACA-A24B-6971F555EA03}">
      <dgm:prSet/>
      <dgm:spPr/>
      <dgm:t>
        <a:bodyPr/>
        <a:lstStyle/>
        <a:p>
          <a:endParaRPr lang="en-US"/>
        </a:p>
      </dgm:t>
    </dgm:pt>
    <dgm:pt modelId="{B2FDE3F0-EA76-4482-9DBB-C82630321220}" type="pres">
      <dgm:prSet presAssocID="{817C83A3-1A49-4A30-94DE-BDA2F3E0FB45}" presName="linear" presStyleCnt="0">
        <dgm:presLayoutVars>
          <dgm:dir/>
          <dgm:animLvl val="lvl"/>
          <dgm:resizeHandles val="exact"/>
        </dgm:presLayoutVars>
      </dgm:prSet>
      <dgm:spPr/>
    </dgm:pt>
    <dgm:pt modelId="{5C59BECD-C457-4E8B-8F79-9F98B2D6F6B0}" type="pres">
      <dgm:prSet presAssocID="{F4A822F7-7C62-48EB-A3D6-FE9088D5BA0D}" presName="parentLin" presStyleCnt="0"/>
      <dgm:spPr/>
    </dgm:pt>
    <dgm:pt modelId="{CB69B253-1D6F-4BD6-B45A-9B8F598F3558}" type="pres">
      <dgm:prSet presAssocID="{F4A822F7-7C62-48EB-A3D6-FE9088D5BA0D}" presName="parentLeftMargin" presStyleLbl="node1" presStyleIdx="0" presStyleCnt="3"/>
      <dgm:spPr/>
    </dgm:pt>
    <dgm:pt modelId="{78AF504C-3CF4-4CB1-BEEF-2E8B751F5A1E}" type="pres">
      <dgm:prSet presAssocID="{F4A822F7-7C62-48EB-A3D6-FE9088D5BA0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527A553-6522-4D0F-B87D-F25C421A2249}" type="pres">
      <dgm:prSet presAssocID="{F4A822F7-7C62-48EB-A3D6-FE9088D5BA0D}" presName="negativeSpace" presStyleCnt="0"/>
      <dgm:spPr/>
    </dgm:pt>
    <dgm:pt modelId="{0AEA54BA-AA94-45AF-9E3D-BF6363D1D49E}" type="pres">
      <dgm:prSet presAssocID="{F4A822F7-7C62-48EB-A3D6-FE9088D5BA0D}" presName="childText" presStyleLbl="conFgAcc1" presStyleIdx="0" presStyleCnt="3">
        <dgm:presLayoutVars>
          <dgm:bulletEnabled val="1"/>
        </dgm:presLayoutVars>
      </dgm:prSet>
      <dgm:spPr/>
    </dgm:pt>
    <dgm:pt modelId="{7EC571ED-05D1-4D4D-BBD0-61655ECB9AAE}" type="pres">
      <dgm:prSet presAssocID="{8796CB34-3CDC-4A0E-B401-AC2DE779A944}" presName="spaceBetweenRectangles" presStyleCnt="0"/>
      <dgm:spPr/>
    </dgm:pt>
    <dgm:pt modelId="{7255892B-6CB8-45CC-AA35-9DC8756F0F52}" type="pres">
      <dgm:prSet presAssocID="{62945661-D89D-48DE-9AF1-035A04768D1E}" presName="parentLin" presStyleCnt="0"/>
      <dgm:spPr/>
    </dgm:pt>
    <dgm:pt modelId="{6A5DFD63-91A5-44FE-980A-346E1C653E03}" type="pres">
      <dgm:prSet presAssocID="{62945661-D89D-48DE-9AF1-035A04768D1E}" presName="parentLeftMargin" presStyleLbl="node1" presStyleIdx="0" presStyleCnt="3"/>
      <dgm:spPr/>
    </dgm:pt>
    <dgm:pt modelId="{074AD4A5-712D-4857-909A-097CCA065BCA}" type="pres">
      <dgm:prSet presAssocID="{62945661-D89D-48DE-9AF1-035A04768D1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7ADE6A5-5ECB-4A5D-BCA9-961C34AFD986}" type="pres">
      <dgm:prSet presAssocID="{62945661-D89D-48DE-9AF1-035A04768D1E}" presName="negativeSpace" presStyleCnt="0"/>
      <dgm:spPr/>
    </dgm:pt>
    <dgm:pt modelId="{7F1B7E3D-5EB1-4336-8C02-FC4E70D76EDC}" type="pres">
      <dgm:prSet presAssocID="{62945661-D89D-48DE-9AF1-035A04768D1E}" presName="childText" presStyleLbl="conFgAcc1" presStyleIdx="1" presStyleCnt="3">
        <dgm:presLayoutVars>
          <dgm:bulletEnabled val="1"/>
        </dgm:presLayoutVars>
      </dgm:prSet>
      <dgm:spPr/>
    </dgm:pt>
    <dgm:pt modelId="{3CE48D5C-C3B3-45DC-8BAF-9A45B72503E7}" type="pres">
      <dgm:prSet presAssocID="{40F3768F-62E2-4659-8C3E-053D8E75BA86}" presName="spaceBetweenRectangles" presStyleCnt="0"/>
      <dgm:spPr/>
    </dgm:pt>
    <dgm:pt modelId="{78BF09CE-67F7-43F4-B417-FABC26F14D4B}" type="pres">
      <dgm:prSet presAssocID="{A8F61E44-91AE-48C0-8A33-2AC0332E809F}" presName="parentLin" presStyleCnt="0"/>
      <dgm:spPr/>
    </dgm:pt>
    <dgm:pt modelId="{46EF8631-4D03-4FBF-B329-0724FE4AA4B6}" type="pres">
      <dgm:prSet presAssocID="{A8F61E44-91AE-48C0-8A33-2AC0332E809F}" presName="parentLeftMargin" presStyleLbl="node1" presStyleIdx="1" presStyleCnt="3"/>
      <dgm:spPr/>
    </dgm:pt>
    <dgm:pt modelId="{9FDBB573-1832-4919-BDB9-7E58C5D9BF63}" type="pres">
      <dgm:prSet presAssocID="{A8F61E44-91AE-48C0-8A33-2AC0332E809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4E133BD-61D4-4ECE-84CB-13A31AC9DA9A}" type="pres">
      <dgm:prSet presAssocID="{A8F61E44-91AE-48C0-8A33-2AC0332E809F}" presName="negativeSpace" presStyleCnt="0"/>
      <dgm:spPr/>
    </dgm:pt>
    <dgm:pt modelId="{9488E30F-EF9C-4655-8FE5-5AF0DED4720C}" type="pres">
      <dgm:prSet presAssocID="{A8F61E44-91AE-48C0-8A33-2AC0332E809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247D802-1021-4836-87E3-2F6DD162F9B6}" type="presOf" srcId="{F4A822F7-7C62-48EB-A3D6-FE9088D5BA0D}" destId="{78AF504C-3CF4-4CB1-BEEF-2E8B751F5A1E}" srcOrd="1" destOrd="0" presId="urn:microsoft.com/office/officeart/2005/8/layout/list1"/>
    <dgm:cxn modelId="{13DFDB07-6C4C-4AF0-9F73-DE21DB6FFDBE}" type="presOf" srcId="{C8C69953-EB60-4E1E-9592-A69CAB27E9B5}" destId="{7F1B7E3D-5EB1-4336-8C02-FC4E70D76EDC}" srcOrd="0" destOrd="1" presId="urn:microsoft.com/office/officeart/2005/8/layout/list1"/>
    <dgm:cxn modelId="{15166339-D915-4A31-9737-2CAE6C4A8FF7}" type="presOf" srcId="{F4A822F7-7C62-48EB-A3D6-FE9088D5BA0D}" destId="{CB69B253-1D6F-4BD6-B45A-9B8F598F3558}" srcOrd="0" destOrd="0" presId="urn:microsoft.com/office/officeart/2005/8/layout/list1"/>
    <dgm:cxn modelId="{32BA2562-FE57-42A0-A789-189654B9531B}" type="presOf" srcId="{62945661-D89D-48DE-9AF1-035A04768D1E}" destId="{6A5DFD63-91A5-44FE-980A-346E1C653E03}" srcOrd="0" destOrd="0" presId="urn:microsoft.com/office/officeart/2005/8/layout/list1"/>
    <dgm:cxn modelId="{4157AA6E-E4A8-46D2-BF2A-3EB3822CC5AE}" srcId="{62945661-D89D-48DE-9AF1-035A04768D1E}" destId="{B56BC1FE-3147-497D-9836-624247B468FC}" srcOrd="0" destOrd="0" parTransId="{421BE2CC-E2BE-44C9-A101-F28A9F6422DC}" sibTransId="{1B09E317-7234-4F16-BCDD-FA66495668DA}"/>
    <dgm:cxn modelId="{FE53884F-588C-4E7B-B3E7-CEA1566C59BB}" type="presOf" srcId="{A8F61E44-91AE-48C0-8A33-2AC0332E809F}" destId="{46EF8631-4D03-4FBF-B329-0724FE4AA4B6}" srcOrd="0" destOrd="0" presId="urn:microsoft.com/office/officeart/2005/8/layout/list1"/>
    <dgm:cxn modelId="{B2238080-EF54-4ACA-A24B-6971F555EA03}" srcId="{A8F61E44-91AE-48C0-8A33-2AC0332E809F}" destId="{A8153DF1-95A4-4207-9D15-E75BED51EBBC}" srcOrd="1" destOrd="0" parTransId="{4DC3A33A-755D-4E62-A7AC-816DC5854D46}" sibTransId="{A015B616-7BDF-4116-B93B-16E2F03959FB}"/>
    <dgm:cxn modelId="{798E1EB2-B154-4977-837E-3E8AD769F16A}" type="presOf" srcId="{817C83A3-1A49-4A30-94DE-BDA2F3E0FB45}" destId="{B2FDE3F0-EA76-4482-9DBB-C82630321220}" srcOrd="0" destOrd="0" presId="urn:microsoft.com/office/officeart/2005/8/layout/list1"/>
    <dgm:cxn modelId="{F1A0CBBE-E620-48B1-8F5F-8306937F5342}" type="presOf" srcId="{7FF5AC5B-259B-4674-959F-E1F4911AC74C}" destId="{9488E30F-EF9C-4655-8FE5-5AF0DED4720C}" srcOrd="0" destOrd="0" presId="urn:microsoft.com/office/officeart/2005/8/layout/list1"/>
    <dgm:cxn modelId="{C1700FC2-8EB8-49B9-82FB-8D560263A687}" srcId="{A8F61E44-91AE-48C0-8A33-2AC0332E809F}" destId="{7FF5AC5B-259B-4674-959F-E1F4911AC74C}" srcOrd="0" destOrd="0" parTransId="{905D9FD5-0272-4EDA-BE4F-82CEEFB3D491}" sibTransId="{6C21E454-F427-479A-A1B9-E130CB3960C7}"/>
    <dgm:cxn modelId="{FC81BBC2-DC61-4386-9F3C-A5AA8DB51DB7}" type="presOf" srcId="{62945661-D89D-48DE-9AF1-035A04768D1E}" destId="{074AD4A5-712D-4857-909A-097CCA065BCA}" srcOrd="1" destOrd="0" presId="urn:microsoft.com/office/officeart/2005/8/layout/list1"/>
    <dgm:cxn modelId="{DCA16CC4-2FC8-4EE2-979F-28DD598078F6}" srcId="{62945661-D89D-48DE-9AF1-035A04768D1E}" destId="{C8C69953-EB60-4E1E-9592-A69CAB27E9B5}" srcOrd="1" destOrd="0" parTransId="{2600DFF1-AFE9-46E2-A2D7-520F1FF29084}" sibTransId="{ED996808-90BB-4E99-8E3E-39CCAF57D0D7}"/>
    <dgm:cxn modelId="{675979C4-24DF-4DBA-B923-4848E5EC3120}" type="presOf" srcId="{A8153DF1-95A4-4207-9D15-E75BED51EBBC}" destId="{9488E30F-EF9C-4655-8FE5-5AF0DED4720C}" srcOrd="0" destOrd="1" presId="urn:microsoft.com/office/officeart/2005/8/layout/list1"/>
    <dgm:cxn modelId="{3AAB54D0-BFE3-4B5F-91F5-2BA636170166}" type="presOf" srcId="{A8F61E44-91AE-48C0-8A33-2AC0332E809F}" destId="{9FDBB573-1832-4919-BDB9-7E58C5D9BF63}" srcOrd="1" destOrd="0" presId="urn:microsoft.com/office/officeart/2005/8/layout/list1"/>
    <dgm:cxn modelId="{1A460ED3-B951-42D3-B0E9-9AFBA7470CDE}" srcId="{817C83A3-1A49-4A30-94DE-BDA2F3E0FB45}" destId="{62945661-D89D-48DE-9AF1-035A04768D1E}" srcOrd="1" destOrd="0" parTransId="{BA2D5BF6-657F-4184-A517-14D80F887448}" sibTransId="{40F3768F-62E2-4659-8C3E-053D8E75BA86}"/>
    <dgm:cxn modelId="{D569E6DD-44F8-4E0D-A9D7-AB0EC92B6057}" srcId="{817C83A3-1A49-4A30-94DE-BDA2F3E0FB45}" destId="{F4A822F7-7C62-48EB-A3D6-FE9088D5BA0D}" srcOrd="0" destOrd="0" parTransId="{ED784E09-12D1-447A-84FA-8F33330C7A99}" sibTransId="{8796CB34-3CDC-4A0E-B401-AC2DE779A944}"/>
    <dgm:cxn modelId="{6B9DD4DF-16CE-46D0-9912-261DE278325B}" srcId="{817C83A3-1A49-4A30-94DE-BDA2F3E0FB45}" destId="{A8F61E44-91AE-48C0-8A33-2AC0332E809F}" srcOrd="2" destOrd="0" parTransId="{D6EE1FB3-D793-4672-ABE0-D802F1EEE1A4}" sibTransId="{E5D58951-0622-4EE8-AD7B-7D502C3AD0C5}"/>
    <dgm:cxn modelId="{440BF3F4-57E3-4E82-87E1-63B11E3911E0}" type="presOf" srcId="{B56BC1FE-3147-497D-9836-624247B468FC}" destId="{7F1B7E3D-5EB1-4336-8C02-FC4E70D76EDC}" srcOrd="0" destOrd="0" presId="urn:microsoft.com/office/officeart/2005/8/layout/list1"/>
    <dgm:cxn modelId="{D9ECAD6F-EB8F-40E8-AE47-12615A5715EC}" type="presParOf" srcId="{B2FDE3F0-EA76-4482-9DBB-C82630321220}" destId="{5C59BECD-C457-4E8B-8F79-9F98B2D6F6B0}" srcOrd="0" destOrd="0" presId="urn:microsoft.com/office/officeart/2005/8/layout/list1"/>
    <dgm:cxn modelId="{103A01DF-587F-46AB-9A2A-A8CE98362F7E}" type="presParOf" srcId="{5C59BECD-C457-4E8B-8F79-9F98B2D6F6B0}" destId="{CB69B253-1D6F-4BD6-B45A-9B8F598F3558}" srcOrd="0" destOrd="0" presId="urn:microsoft.com/office/officeart/2005/8/layout/list1"/>
    <dgm:cxn modelId="{6E38DACD-5F5B-4E96-840F-A4B64629EA73}" type="presParOf" srcId="{5C59BECD-C457-4E8B-8F79-9F98B2D6F6B0}" destId="{78AF504C-3CF4-4CB1-BEEF-2E8B751F5A1E}" srcOrd="1" destOrd="0" presId="urn:microsoft.com/office/officeart/2005/8/layout/list1"/>
    <dgm:cxn modelId="{5F6B68E1-CE09-42DF-AE77-C90F3F49846D}" type="presParOf" srcId="{B2FDE3F0-EA76-4482-9DBB-C82630321220}" destId="{8527A553-6522-4D0F-B87D-F25C421A2249}" srcOrd="1" destOrd="0" presId="urn:microsoft.com/office/officeart/2005/8/layout/list1"/>
    <dgm:cxn modelId="{9E2683E2-53A3-444F-8434-289F9AA17EBE}" type="presParOf" srcId="{B2FDE3F0-EA76-4482-9DBB-C82630321220}" destId="{0AEA54BA-AA94-45AF-9E3D-BF6363D1D49E}" srcOrd="2" destOrd="0" presId="urn:microsoft.com/office/officeart/2005/8/layout/list1"/>
    <dgm:cxn modelId="{C12070B6-6A7F-45B3-AAAF-55DEF813C8D8}" type="presParOf" srcId="{B2FDE3F0-EA76-4482-9DBB-C82630321220}" destId="{7EC571ED-05D1-4D4D-BBD0-61655ECB9AAE}" srcOrd="3" destOrd="0" presId="urn:microsoft.com/office/officeart/2005/8/layout/list1"/>
    <dgm:cxn modelId="{6D92C0F2-8C8C-498F-853F-BE37A1DE4741}" type="presParOf" srcId="{B2FDE3F0-EA76-4482-9DBB-C82630321220}" destId="{7255892B-6CB8-45CC-AA35-9DC8756F0F52}" srcOrd="4" destOrd="0" presId="urn:microsoft.com/office/officeart/2005/8/layout/list1"/>
    <dgm:cxn modelId="{2011AB2B-DBA4-4736-BBFA-4AC1D61F5A66}" type="presParOf" srcId="{7255892B-6CB8-45CC-AA35-9DC8756F0F52}" destId="{6A5DFD63-91A5-44FE-980A-346E1C653E03}" srcOrd="0" destOrd="0" presId="urn:microsoft.com/office/officeart/2005/8/layout/list1"/>
    <dgm:cxn modelId="{92BA3094-3402-4773-9C3E-33C69EAEA764}" type="presParOf" srcId="{7255892B-6CB8-45CC-AA35-9DC8756F0F52}" destId="{074AD4A5-712D-4857-909A-097CCA065BCA}" srcOrd="1" destOrd="0" presId="urn:microsoft.com/office/officeart/2005/8/layout/list1"/>
    <dgm:cxn modelId="{28F3E4DB-FE72-46FE-92CD-A3D1C72DD708}" type="presParOf" srcId="{B2FDE3F0-EA76-4482-9DBB-C82630321220}" destId="{E7ADE6A5-5ECB-4A5D-BCA9-961C34AFD986}" srcOrd="5" destOrd="0" presId="urn:microsoft.com/office/officeart/2005/8/layout/list1"/>
    <dgm:cxn modelId="{7E80D98E-8595-4954-AB7E-DD4C80A82B09}" type="presParOf" srcId="{B2FDE3F0-EA76-4482-9DBB-C82630321220}" destId="{7F1B7E3D-5EB1-4336-8C02-FC4E70D76EDC}" srcOrd="6" destOrd="0" presId="urn:microsoft.com/office/officeart/2005/8/layout/list1"/>
    <dgm:cxn modelId="{6A523779-C201-43B6-970F-0CC7F2E15594}" type="presParOf" srcId="{B2FDE3F0-EA76-4482-9DBB-C82630321220}" destId="{3CE48D5C-C3B3-45DC-8BAF-9A45B72503E7}" srcOrd="7" destOrd="0" presId="urn:microsoft.com/office/officeart/2005/8/layout/list1"/>
    <dgm:cxn modelId="{E0A59568-8596-4567-BF4F-B71A74331E8E}" type="presParOf" srcId="{B2FDE3F0-EA76-4482-9DBB-C82630321220}" destId="{78BF09CE-67F7-43F4-B417-FABC26F14D4B}" srcOrd="8" destOrd="0" presId="urn:microsoft.com/office/officeart/2005/8/layout/list1"/>
    <dgm:cxn modelId="{72712231-7EDA-4DAD-B6BD-1E1420393812}" type="presParOf" srcId="{78BF09CE-67F7-43F4-B417-FABC26F14D4B}" destId="{46EF8631-4D03-4FBF-B329-0724FE4AA4B6}" srcOrd="0" destOrd="0" presId="urn:microsoft.com/office/officeart/2005/8/layout/list1"/>
    <dgm:cxn modelId="{66DF0652-2BD5-4AA3-ACDD-FFAF87DC1DE6}" type="presParOf" srcId="{78BF09CE-67F7-43F4-B417-FABC26F14D4B}" destId="{9FDBB573-1832-4919-BDB9-7E58C5D9BF63}" srcOrd="1" destOrd="0" presId="urn:microsoft.com/office/officeart/2005/8/layout/list1"/>
    <dgm:cxn modelId="{94A00227-ACD3-4D22-9D3D-B9086F3FDDCB}" type="presParOf" srcId="{B2FDE3F0-EA76-4482-9DBB-C82630321220}" destId="{E4E133BD-61D4-4ECE-84CB-13A31AC9DA9A}" srcOrd="9" destOrd="0" presId="urn:microsoft.com/office/officeart/2005/8/layout/list1"/>
    <dgm:cxn modelId="{274B2AED-1AEC-471C-BC75-1225FE81F7E2}" type="presParOf" srcId="{B2FDE3F0-EA76-4482-9DBB-C82630321220}" destId="{9488E30F-EF9C-4655-8FE5-5AF0DED4720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DBB85F4-5530-498A-A189-6E931B6AC542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MX"/>
        </a:p>
      </dgm:t>
    </dgm:pt>
    <dgm:pt modelId="{0D57841C-F6FB-4297-8E27-E0F4B298C406}">
      <dgm:prSet/>
      <dgm:spPr/>
      <dgm:t>
        <a:bodyPr/>
        <a:lstStyle/>
        <a:p>
          <a:r>
            <a:rPr lang="es-ES"/>
            <a:t>Nulípara, menarquia a los 13 años</a:t>
          </a:r>
          <a:endParaRPr lang="es-CL"/>
        </a:p>
      </dgm:t>
    </dgm:pt>
    <dgm:pt modelId="{6C60F380-C5F8-431F-B077-6A26B3591839}" type="parTrans" cxnId="{E6B82814-9F4D-49EB-9D45-3C69C6AF2A18}">
      <dgm:prSet/>
      <dgm:spPr/>
      <dgm:t>
        <a:bodyPr/>
        <a:lstStyle/>
        <a:p>
          <a:endParaRPr lang="es-MX"/>
        </a:p>
      </dgm:t>
    </dgm:pt>
    <dgm:pt modelId="{8A6D138B-3CB0-4842-AE0E-AE2CF669D0B8}" type="sibTrans" cxnId="{E6B82814-9F4D-49EB-9D45-3C69C6AF2A18}">
      <dgm:prSet/>
      <dgm:spPr/>
      <dgm:t>
        <a:bodyPr/>
        <a:lstStyle/>
        <a:p>
          <a:endParaRPr lang="es-MX"/>
        </a:p>
      </dgm:t>
    </dgm:pt>
    <dgm:pt modelId="{00DE0C4E-FDE1-4837-A30F-232B8F60C111}">
      <dgm:prSet/>
      <dgm:spPr/>
      <dgm:t>
        <a:bodyPr/>
        <a:lstStyle/>
        <a:p>
          <a:r>
            <a:rPr lang="es-ES"/>
            <a:t>Menopausia a los 45 años sin terapia de reemplazo hormonal</a:t>
          </a:r>
          <a:endParaRPr lang="es-CL"/>
        </a:p>
      </dgm:t>
    </dgm:pt>
    <dgm:pt modelId="{8C83DEEE-A025-4C81-9761-7C500BAB6575}" type="parTrans" cxnId="{0B52477D-0090-428B-B730-BBAB52ECDED3}">
      <dgm:prSet/>
      <dgm:spPr/>
      <dgm:t>
        <a:bodyPr/>
        <a:lstStyle/>
        <a:p>
          <a:endParaRPr lang="es-MX"/>
        </a:p>
      </dgm:t>
    </dgm:pt>
    <dgm:pt modelId="{72308B09-E208-4B73-AB39-A95380375A0F}" type="sibTrans" cxnId="{0B52477D-0090-428B-B730-BBAB52ECDED3}">
      <dgm:prSet/>
      <dgm:spPr/>
      <dgm:t>
        <a:bodyPr/>
        <a:lstStyle/>
        <a:p>
          <a:endParaRPr lang="es-MX"/>
        </a:p>
      </dgm:t>
    </dgm:pt>
    <dgm:pt modelId="{A22900B0-9FB2-43DC-8EF3-DFDEBE045CFB}">
      <dgm:prSet/>
      <dgm:spPr/>
      <dgm:t>
        <a:bodyPr/>
        <a:lstStyle/>
        <a:p>
          <a:r>
            <a:rPr lang="es-ES"/>
            <a:t>No es hipertensa, ni diabética </a:t>
          </a:r>
          <a:endParaRPr lang="es-CL"/>
        </a:p>
      </dgm:t>
    </dgm:pt>
    <dgm:pt modelId="{5C83F6BB-EDF2-4E2B-AD59-8AE56013392A}" type="parTrans" cxnId="{FBE26082-043D-41A8-BED3-B8895BA78D2F}">
      <dgm:prSet/>
      <dgm:spPr/>
      <dgm:t>
        <a:bodyPr/>
        <a:lstStyle/>
        <a:p>
          <a:endParaRPr lang="es-MX"/>
        </a:p>
      </dgm:t>
    </dgm:pt>
    <dgm:pt modelId="{6D07D52E-45D8-45FB-B565-CFB73A8FAAA1}" type="sibTrans" cxnId="{FBE26082-043D-41A8-BED3-B8895BA78D2F}">
      <dgm:prSet/>
      <dgm:spPr/>
      <dgm:t>
        <a:bodyPr/>
        <a:lstStyle/>
        <a:p>
          <a:endParaRPr lang="es-MX"/>
        </a:p>
      </dgm:t>
    </dgm:pt>
    <dgm:pt modelId="{6FF13F49-C682-414E-8061-B6F5A6B6A805}" type="pres">
      <dgm:prSet presAssocID="{1DBB85F4-5530-498A-A189-6E931B6AC542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E2D905F2-F6AA-48D2-9D12-45B1AD7AF1D3}" type="pres">
      <dgm:prSet presAssocID="{0D57841C-F6FB-4297-8E27-E0F4B298C406}" presName="circle1" presStyleLbl="node1" presStyleIdx="0" presStyleCnt="3"/>
      <dgm:spPr/>
    </dgm:pt>
    <dgm:pt modelId="{5F2FEE9F-466A-4E54-96B4-DF095C8CE048}" type="pres">
      <dgm:prSet presAssocID="{0D57841C-F6FB-4297-8E27-E0F4B298C406}" presName="space" presStyleCnt="0"/>
      <dgm:spPr/>
    </dgm:pt>
    <dgm:pt modelId="{DEB18C1F-8D12-44C1-9F37-29881DF978EC}" type="pres">
      <dgm:prSet presAssocID="{0D57841C-F6FB-4297-8E27-E0F4B298C406}" presName="rect1" presStyleLbl="alignAcc1" presStyleIdx="0" presStyleCnt="3"/>
      <dgm:spPr/>
    </dgm:pt>
    <dgm:pt modelId="{61F14D4D-B1C6-4946-A13E-99DA29E6A98E}" type="pres">
      <dgm:prSet presAssocID="{00DE0C4E-FDE1-4837-A30F-232B8F60C111}" presName="vertSpace2" presStyleLbl="node1" presStyleIdx="0" presStyleCnt="3"/>
      <dgm:spPr/>
    </dgm:pt>
    <dgm:pt modelId="{31CBCF3C-E584-42BC-B9FA-F3A83B5BED6F}" type="pres">
      <dgm:prSet presAssocID="{00DE0C4E-FDE1-4837-A30F-232B8F60C111}" presName="circle2" presStyleLbl="node1" presStyleIdx="1" presStyleCnt="3"/>
      <dgm:spPr/>
    </dgm:pt>
    <dgm:pt modelId="{7AAD60F0-7B00-43A3-B491-061DD244CEC9}" type="pres">
      <dgm:prSet presAssocID="{00DE0C4E-FDE1-4837-A30F-232B8F60C111}" presName="rect2" presStyleLbl="alignAcc1" presStyleIdx="1" presStyleCnt="3"/>
      <dgm:spPr/>
    </dgm:pt>
    <dgm:pt modelId="{5D3B50EC-743A-4CCB-8D66-F75185FC7284}" type="pres">
      <dgm:prSet presAssocID="{A22900B0-9FB2-43DC-8EF3-DFDEBE045CFB}" presName="vertSpace3" presStyleLbl="node1" presStyleIdx="1" presStyleCnt="3"/>
      <dgm:spPr/>
    </dgm:pt>
    <dgm:pt modelId="{F8A74E9D-65EA-404D-99CA-4FE2D8BB83E5}" type="pres">
      <dgm:prSet presAssocID="{A22900B0-9FB2-43DC-8EF3-DFDEBE045CFB}" presName="circle3" presStyleLbl="node1" presStyleIdx="2" presStyleCnt="3"/>
      <dgm:spPr/>
    </dgm:pt>
    <dgm:pt modelId="{452DF8D8-CC96-4D89-AC60-3158ED553965}" type="pres">
      <dgm:prSet presAssocID="{A22900B0-9FB2-43DC-8EF3-DFDEBE045CFB}" presName="rect3" presStyleLbl="alignAcc1" presStyleIdx="2" presStyleCnt="3"/>
      <dgm:spPr/>
    </dgm:pt>
    <dgm:pt modelId="{933A8EB9-BCA5-4EC9-A031-7EEA328257A9}" type="pres">
      <dgm:prSet presAssocID="{0D57841C-F6FB-4297-8E27-E0F4B298C406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6077EAAA-C6E7-4C2D-9C00-68AB92BF10EC}" type="pres">
      <dgm:prSet presAssocID="{00DE0C4E-FDE1-4837-A30F-232B8F60C111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17D25D21-A2CC-47FB-8AB5-ACE659C1DBFD}" type="pres">
      <dgm:prSet presAssocID="{A22900B0-9FB2-43DC-8EF3-DFDEBE045CFB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E6B82814-9F4D-49EB-9D45-3C69C6AF2A18}" srcId="{1DBB85F4-5530-498A-A189-6E931B6AC542}" destId="{0D57841C-F6FB-4297-8E27-E0F4B298C406}" srcOrd="0" destOrd="0" parTransId="{6C60F380-C5F8-431F-B077-6A26B3591839}" sibTransId="{8A6D138B-3CB0-4842-AE0E-AE2CF669D0B8}"/>
    <dgm:cxn modelId="{A5BC1F17-2353-4DF9-8415-6074393BB95D}" type="presOf" srcId="{1DBB85F4-5530-498A-A189-6E931B6AC542}" destId="{6FF13F49-C682-414E-8061-B6F5A6B6A805}" srcOrd="0" destOrd="0" presId="urn:microsoft.com/office/officeart/2005/8/layout/target3"/>
    <dgm:cxn modelId="{A6296F1A-8F01-4508-A667-B6AE2ACB48BE}" type="presOf" srcId="{A22900B0-9FB2-43DC-8EF3-DFDEBE045CFB}" destId="{452DF8D8-CC96-4D89-AC60-3158ED553965}" srcOrd="0" destOrd="0" presId="urn:microsoft.com/office/officeart/2005/8/layout/target3"/>
    <dgm:cxn modelId="{E6DCDB31-EF1A-4EB5-8721-571B0139B7EF}" type="presOf" srcId="{0D57841C-F6FB-4297-8E27-E0F4B298C406}" destId="{933A8EB9-BCA5-4EC9-A031-7EEA328257A9}" srcOrd="1" destOrd="0" presId="urn:microsoft.com/office/officeart/2005/8/layout/target3"/>
    <dgm:cxn modelId="{3906D354-5D1F-48B4-AA33-E5C46392EC52}" type="presOf" srcId="{00DE0C4E-FDE1-4837-A30F-232B8F60C111}" destId="{6077EAAA-C6E7-4C2D-9C00-68AB92BF10EC}" srcOrd="1" destOrd="0" presId="urn:microsoft.com/office/officeart/2005/8/layout/target3"/>
    <dgm:cxn modelId="{0B52477D-0090-428B-B730-BBAB52ECDED3}" srcId="{1DBB85F4-5530-498A-A189-6E931B6AC542}" destId="{00DE0C4E-FDE1-4837-A30F-232B8F60C111}" srcOrd="1" destOrd="0" parTransId="{8C83DEEE-A025-4C81-9761-7C500BAB6575}" sibTransId="{72308B09-E208-4B73-AB39-A95380375A0F}"/>
    <dgm:cxn modelId="{FBE26082-043D-41A8-BED3-B8895BA78D2F}" srcId="{1DBB85F4-5530-498A-A189-6E931B6AC542}" destId="{A22900B0-9FB2-43DC-8EF3-DFDEBE045CFB}" srcOrd="2" destOrd="0" parTransId="{5C83F6BB-EDF2-4E2B-AD59-8AE56013392A}" sibTransId="{6D07D52E-45D8-45FB-B565-CFB73A8FAAA1}"/>
    <dgm:cxn modelId="{AADE1E8D-48B4-4EA9-958E-06D384DF00B1}" type="presOf" srcId="{00DE0C4E-FDE1-4837-A30F-232B8F60C111}" destId="{7AAD60F0-7B00-43A3-B491-061DD244CEC9}" srcOrd="0" destOrd="0" presId="urn:microsoft.com/office/officeart/2005/8/layout/target3"/>
    <dgm:cxn modelId="{FA17C3D4-743F-411F-A441-084969A441F2}" type="presOf" srcId="{0D57841C-F6FB-4297-8E27-E0F4B298C406}" destId="{DEB18C1F-8D12-44C1-9F37-29881DF978EC}" srcOrd="0" destOrd="0" presId="urn:microsoft.com/office/officeart/2005/8/layout/target3"/>
    <dgm:cxn modelId="{18B42CD8-F33D-4D00-A5A2-14E4A9AFDEB4}" type="presOf" srcId="{A22900B0-9FB2-43DC-8EF3-DFDEBE045CFB}" destId="{17D25D21-A2CC-47FB-8AB5-ACE659C1DBFD}" srcOrd="1" destOrd="0" presId="urn:microsoft.com/office/officeart/2005/8/layout/target3"/>
    <dgm:cxn modelId="{A6D7657F-F536-4BC8-9C6F-5C3833A301C9}" type="presParOf" srcId="{6FF13F49-C682-414E-8061-B6F5A6B6A805}" destId="{E2D905F2-F6AA-48D2-9D12-45B1AD7AF1D3}" srcOrd="0" destOrd="0" presId="urn:microsoft.com/office/officeart/2005/8/layout/target3"/>
    <dgm:cxn modelId="{A7516274-0F21-4530-B88B-3A36BDA5C456}" type="presParOf" srcId="{6FF13F49-C682-414E-8061-B6F5A6B6A805}" destId="{5F2FEE9F-466A-4E54-96B4-DF095C8CE048}" srcOrd="1" destOrd="0" presId="urn:microsoft.com/office/officeart/2005/8/layout/target3"/>
    <dgm:cxn modelId="{8F228196-7825-462D-BF28-87BA3BA18984}" type="presParOf" srcId="{6FF13F49-C682-414E-8061-B6F5A6B6A805}" destId="{DEB18C1F-8D12-44C1-9F37-29881DF978EC}" srcOrd="2" destOrd="0" presId="urn:microsoft.com/office/officeart/2005/8/layout/target3"/>
    <dgm:cxn modelId="{281C4B21-4E70-486D-9FF1-AE224AE02258}" type="presParOf" srcId="{6FF13F49-C682-414E-8061-B6F5A6B6A805}" destId="{61F14D4D-B1C6-4946-A13E-99DA29E6A98E}" srcOrd="3" destOrd="0" presId="urn:microsoft.com/office/officeart/2005/8/layout/target3"/>
    <dgm:cxn modelId="{316C82B2-DD1F-4518-8462-74512B42A8D7}" type="presParOf" srcId="{6FF13F49-C682-414E-8061-B6F5A6B6A805}" destId="{31CBCF3C-E584-42BC-B9FA-F3A83B5BED6F}" srcOrd="4" destOrd="0" presId="urn:microsoft.com/office/officeart/2005/8/layout/target3"/>
    <dgm:cxn modelId="{ED0344B5-C1F0-4FBD-9705-8026D2304DE6}" type="presParOf" srcId="{6FF13F49-C682-414E-8061-B6F5A6B6A805}" destId="{7AAD60F0-7B00-43A3-B491-061DD244CEC9}" srcOrd="5" destOrd="0" presId="urn:microsoft.com/office/officeart/2005/8/layout/target3"/>
    <dgm:cxn modelId="{35E16A9F-2BF9-4C3D-835B-A70C358FF597}" type="presParOf" srcId="{6FF13F49-C682-414E-8061-B6F5A6B6A805}" destId="{5D3B50EC-743A-4CCB-8D66-F75185FC7284}" srcOrd="6" destOrd="0" presId="urn:microsoft.com/office/officeart/2005/8/layout/target3"/>
    <dgm:cxn modelId="{A78659A5-718A-47FB-82CF-2D11C4CBFBB1}" type="presParOf" srcId="{6FF13F49-C682-414E-8061-B6F5A6B6A805}" destId="{F8A74E9D-65EA-404D-99CA-4FE2D8BB83E5}" srcOrd="7" destOrd="0" presId="urn:microsoft.com/office/officeart/2005/8/layout/target3"/>
    <dgm:cxn modelId="{4CCECD4F-846D-4D76-8FD0-7600A652E0F2}" type="presParOf" srcId="{6FF13F49-C682-414E-8061-B6F5A6B6A805}" destId="{452DF8D8-CC96-4D89-AC60-3158ED553965}" srcOrd="8" destOrd="0" presId="urn:microsoft.com/office/officeart/2005/8/layout/target3"/>
    <dgm:cxn modelId="{3600152C-E315-4C58-91E5-5CFE91B39D81}" type="presParOf" srcId="{6FF13F49-C682-414E-8061-B6F5A6B6A805}" destId="{933A8EB9-BCA5-4EC9-A031-7EEA328257A9}" srcOrd="9" destOrd="0" presId="urn:microsoft.com/office/officeart/2005/8/layout/target3"/>
    <dgm:cxn modelId="{F541714C-C3C8-4B3C-85B1-A18A4D18A083}" type="presParOf" srcId="{6FF13F49-C682-414E-8061-B6F5A6B6A805}" destId="{6077EAAA-C6E7-4C2D-9C00-68AB92BF10EC}" srcOrd="10" destOrd="0" presId="urn:microsoft.com/office/officeart/2005/8/layout/target3"/>
    <dgm:cxn modelId="{A7DEC670-B251-4C5B-AE0D-0624187E2A99}" type="presParOf" srcId="{6FF13F49-C682-414E-8061-B6F5A6B6A805}" destId="{17D25D21-A2CC-47FB-8AB5-ACE659C1DBFD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ECAB9C-2442-47A1-AB4C-7F71C44396FD}">
      <dsp:nvSpPr>
        <dsp:cNvPr id="0" name=""/>
        <dsp:cNvSpPr/>
      </dsp:nvSpPr>
      <dsp:spPr>
        <a:xfrm>
          <a:off x="884" y="707332"/>
          <a:ext cx="3447752" cy="206865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b="1" kern="1200"/>
            <a:t>Mujer de 35 años </a:t>
          </a:r>
          <a:endParaRPr lang="en-US" sz="1900" b="1" kern="1200"/>
        </a:p>
      </dsp:txBody>
      <dsp:txXfrm>
        <a:off x="884" y="707332"/>
        <a:ext cx="3447752" cy="2068651"/>
      </dsp:txXfrm>
    </dsp:sp>
    <dsp:sp modelId="{1BE02646-718F-4439-B3EE-7D9936E5E8E7}">
      <dsp:nvSpPr>
        <dsp:cNvPr id="0" name=""/>
        <dsp:cNvSpPr/>
      </dsp:nvSpPr>
      <dsp:spPr>
        <a:xfrm>
          <a:off x="3793411" y="707332"/>
          <a:ext cx="3447752" cy="2068651"/>
        </a:xfrm>
        <a:prstGeom prst="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/>
            <a:t>AM: </a:t>
          </a:r>
          <a:r>
            <a:rPr lang="es-MX" sz="1900" b="1" kern="1200"/>
            <a:t>Enfermedad reumática </a:t>
          </a:r>
          <a:r>
            <a:rPr lang="es-MX" sz="1900" kern="1200"/>
            <a:t>en la infancia, sin control.</a:t>
          </a:r>
          <a:endParaRPr lang="en-US" sz="1900" kern="1200"/>
        </a:p>
      </dsp:txBody>
      <dsp:txXfrm>
        <a:off x="3793411" y="707332"/>
        <a:ext cx="3447752" cy="2068651"/>
      </dsp:txXfrm>
    </dsp:sp>
    <dsp:sp modelId="{F6CA0D58-560C-4E56-9CBC-3D26D62B8AF5}">
      <dsp:nvSpPr>
        <dsp:cNvPr id="0" name=""/>
        <dsp:cNvSpPr/>
      </dsp:nvSpPr>
      <dsp:spPr>
        <a:xfrm>
          <a:off x="884" y="3120759"/>
          <a:ext cx="3447752" cy="2068651"/>
        </a:xfrm>
        <a:prstGeom prst="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/>
            <a:t>Sin antecedente de embarazos.</a:t>
          </a:r>
          <a:endParaRPr lang="en-US" sz="1900" kern="1200"/>
        </a:p>
      </dsp:txBody>
      <dsp:txXfrm>
        <a:off x="884" y="3120759"/>
        <a:ext cx="3447752" cy="2068651"/>
      </dsp:txXfrm>
    </dsp:sp>
    <dsp:sp modelId="{DB070361-E10C-4503-AB5B-F6B371F2D2C1}">
      <dsp:nvSpPr>
        <dsp:cNvPr id="0" name=""/>
        <dsp:cNvSpPr/>
      </dsp:nvSpPr>
      <dsp:spPr>
        <a:xfrm>
          <a:off x="3793411" y="3120759"/>
          <a:ext cx="3447752" cy="2068651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 dirty="0"/>
            <a:t>Consulta por </a:t>
          </a:r>
          <a:r>
            <a:rPr lang="es-MX" sz="1900" b="1" kern="1200" dirty="0"/>
            <a:t>deterioro progresivo de Capacidad funcional</a:t>
          </a:r>
          <a:r>
            <a:rPr lang="es-MX" sz="1900" kern="1200" dirty="0"/>
            <a:t>, de 2 años de evolución. Sintomatología se acentúa al agregarse palpitaciones rápidas irregulares autolimitadas. </a:t>
          </a:r>
          <a:endParaRPr lang="en-US" sz="1900" kern="1200" dirty="0"/>
        </a:p>
      </dsp:txBody>
      <dsp:txXfrm>
        <a:off x="3793411" y="3120759"/>
        <a:ext cx="3447752" cy="20686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79F5B9-15F8-46EA-8555-BFDE343B1CA0}">
      <dsp:nvSpPr>
        <dsp:cNvPr id="0" name=""/>
        <dsp:cNvSpPr/>
      </dsp:nvSpPr>
      <dsp:spPr>
        <a:xfrm>
          <a:off x="0" y="66917"/>
          <a:ext cx="3754912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kern="1200" dirty="0"/>
            <a:t>General:</a:t>
          </a:r>
          <a:endParaRPr lang="es-CL" sz="2700" kern="1200" dirty="0"/>
        </a:p>
      </dsp:txBody>
      <dsp:txXfrm>
        <a:off x="31613" y="98530"/>
        <a:ext cx="3691686" cy="584369"/>
      </dsp:txXfrm>
    </dsp:sp>
    <dsp:sp modelId="{2771D22B-6EF9-419C-A503-B3CD28DF65E5}">
      <dsp:nvSpPr>
        <dsp:cNvPr id="0" name=""/>
        <dsp:cNvSpPr/>
      </dsp:nvSpPr>
      <dsp:spPr>
        <a:xfrm>
          <a:off x="0" y="714512"/>
          <a:ext cx="3754912" cy="1089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218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2100" kern="1200" dirty="0"/>
            <a:t>IMC: 28 </a:t>
          </a:r>
          <a:endParaRPr lang="es-CL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2100" kern="1200" dirty="0"/>
            <a:t>FC: 90 </a:t>
          </a:r>
          <a:r>
            <a:rPr lang="es-MX" sz="2100" kern="1200" dirty="0" err="1"/>
            <a:t>lpm</a:t>
          </a:r>
          <a:r>
            <a:rPr lang="es-MX" sz="2100" kern="1200" dirty="0"/>
            <a:t> irregular   </a:t>
          </a:r>
          <a:endParaRPr lang="es-CL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2100" kern="1200" dirty="0"/>
            <a:t>PA: 110/60 </a:t>
          </a:r>
          <a:r>
            <a:rPr lang="es-MX" sz="2100" kern="1200" dirty="0" err="1"/>
            <a:t>mmHg</a:t>
          </a:r>
          <a:endParaRPr lang="es-CL" sz="2100" kern="1200" dirty="0"/>
        </a:p>
      </dsp:txBody>
      <dsp:txXfrm>
        <a:off x="0" y="714512"/>
        <a:ext cx="3754912" cy="1089854"/>
      </dsp:txXfrm>
    </dsp:sp>
    <dsp:sp modelId="{6A16BFBE-3F45-445B-8443-DEF08353CCAC}">
      <dsp:nvSpPr>
        <dsp:cNvPr id="0" name=""/>
        <dsp:cNvSpPr/>
      </dsp:nvSpPr>
      <dsp:spPr>
        <a:xfrm>
          <a:off x="0" y="1804367"/>
          <a:ext cx="3754912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700" kern="1200" dirty="0"/>
            <a:t>Examen segmentario</a:t>
          </a:r>
        </a:p>
      </dsp:txBody>
      <dsp:txXfrm>
        <a:off x="31613" y="1835980"/>
        <a:ext cx="3691686" cy="584369"/>
      </dsp:txXfrm>
    </dsp:sp>
    <dsp:sp modelId="{267A204D-8D09-453D-9B56-40F2712E746B}">
      <dsp:nvSpPr>
        <dsp:cNvPr id="0" name=""/>
        <dsp:cNvSpPr/>
      </dsp:nvSpPr>
      <dsp:spPr>
        <a:xfrm>
          <a:off x="0" y="2451962"/>
          <a:ext cx="3754912" cy="1676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218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2100" kern="1200" dirty="0"/>
            <a:t>Murmullo pulmonar con crépitos aislados</a:t>
          </a:r>
          <a:endParaRPr lang="es-CL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L" sz="2100" kern="1200" dirty="0"/>
            <a:t>Hígado bajo reborde costal no congestivo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L" sz="2100" kern="1200" dirty="0"/>
            <a:t>Extremidades sin edema</a:t>
          </a:r>
        </a:p>
      </dsp:txBody>
      <dsp:txXfrm>
        <a:off x="0" y="2451962"/>
        <a:ext cx="3754912" cy="16766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53C7E3-572E-46D4-95AD-4E784027F199}">
      <dsp:nvSpPr>
        <dsp:cNvPr id="0" name=""/>
        <dsp:cNvSpPr/>
      </dsp:nvSpPr>
      <dsp:spPr>
        <a:xfrm>
          <a:off x="0" y="606539"/>
          <a:ext cx="6465621" cy="1216800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4800" kern="1200" dirty="0"/>
            <a:t>Auscultación</a:t>
          </a:r>
        </a:p>
      </dsp:txBody>
      <dsp:txXfrm>
        <a:off x="59399" y="665938"/>
        <a:ext cx="6346823" cy="10980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EA54BA-AA94-45AF-9E3D-BF6363D1D49E}">
      <dsp:nvSpPr>
        <dsp:cNvPr id="0" name=""/>
        <dsp:cNvSpPr/>
      </dsp:nvSpPr>
      <dsp:spPr>
        <a:xfrm>
          <a:off x="0" y="451561"/>
          <a:ext cx="5181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AF504C-3CF4-4CB1-BEEF-2E8B751F5A1E}">
      <dsp:nvSpPr>
        <dsp:cNvPr id="0" name=""/>
        <dsp:cNvSpPr/>
      </dsp:nvSpPr>
      <dsp:spPr>
        <a:xfrm>
          <a:off x="259080" y="171121"/>
          <a:ext cx="362712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097" tIns="0" rIns="137097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Femenino, 74 años</a:t>
          </a:r>
          <a:endParaRPr lang="en-US" sz="1900" kern="1200"/>
        </a:p>
      </dsp:txBody>
      <dsp:txXfrm>
        <a:off x="286460" y="198501"/>
        <a:ext cx="3572360" cy="506120"/>
      </dsp:txXfrm>
    </dsp:sp>
    <dsp:sp modelId="{7F1B7E3D-5EB1-4336-8C02-FC4E70D76EDC}">
      <dsp:nvSpPr>
        <dsp:cNvPr id="0" name=""/>
        <dsp:cNvSpPr/>
      </dsp:nvSpPr>
      <dsp:spPr>
        <a:xfrm>
          <a:off x="0" y="1313401"/>
          <a:ext cx="5181600" cy="1376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2150" tIns="395732" rIns="402150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/>
            <a:t>Trastorno depresivo por duelo hace 1 mes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/>
            <a:t>Tumorectomía mama derecha hace 15 años</a:t>
          </a:r>
          <a:endParaRPr lang="en-US" sz="1900" kern="1200"/>
        </a:p>
      </dsp:txBody>
      <dsp:txXfrm>
        <a:off x="0" y="1313401"/>
        <a:ext cx="5181600" cy="1376550"/>
      </dsp:txXfrm>
    </dsp:sp>
    <dsp:sp modelId="{074AD4A5-712D-4857-909A-097CCA065BCA}">
      <dsp:nvSpPr>
        <dsp:cNvPr id="0" name=""/>
        <dsp:cNvSpPr/>
      </dsp:nvSpPr>
      <dsp:spPr>
        <a:xfrm>
          <a:off x="259080" y="1032961"/>
          <a:ext cx="362712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097" tIns="0" rIns="137097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Antecedentes Mórbidos:</a:t>
          </a:r>
          <a:endParaRPr lang="en-US" sz="1900" kern="1200"/>
        </a:p>
      </dsp:txBody>
      <dsp:txXfrm>
        <a:off x="286460" y="1060341"/>
        <a:ext cx="3572360" cy="506120"/>
      </dsp:txXfrm>
    </dsp:sp>
    <dsp:sp modelId="{9488E30F-EF9C-4655-8FE5-5AF0DED4720C}">
      <dsp:nvSpPr>
        <dsp:cNvPr id="0" name=""/>
        <dsp:cNvSpPr/>
      </dsp:nvSpPr>
      <dsp:spPr>
        <a:xfrm>
          <a:off x="0" y="3072991"/>
          <a:ext cx="5181600" cy="1107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2150" tIns="395732" rIns="402150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/>
            <a:t>Aspirina 100 mg VO c/24 hrs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/>
            <a:t>Sertralina 50 mg VO c/24 hrs</a:t>
          </a:r>
          <a:endParaRPr lang="en-US" sz="1900" kern="1200"/>
        </a:p>
      </dsp:txBody>
      <dsp:txXfrm>
        <a:off x="0" y="3072991"/>
        <a:ext cx="5181600" cy="1107225"/>
      </dsp:txXfrm>
    </dsp:sp>
    <dsp:sp modelId="{9FDBB573-1832-4919-BDB9-7E58C5D9BF63}">
      <dsp:nvSpPr>
        <dsp:cNvPr id="0" name=""/>
        <dsp:cNvSpPr/>
      </dsp:nvSpPr>
      <dsp:spPr>
        <a:xfrm>
          <a:off x="259080" y="2792551"/>
          <a:ext cx="362712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097" tIns="0" rIns="137097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Fármacos: </a:t>
          </a:r>
          <a:endParaRPr lang="en-US" sz="1900" kern="1200"/>
        </a:p>
      </dsp:txBody>
      <dsp:txXfrm>
        <a:off x="286460" y="2819931"/>
        <a:ext cx="3572360" cy="5061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D905F2-F6AA-48D2-9D12-45B1AD7AF1D3}">
      <dsp:nvSpPr>
        <dsp:cNvPr id="0" name=""/>
        <dsp:cNvSpPr/>
      </dsp:nvSpPr>
      <dsp:spPr>
        <a:xfrm>
          <a:off x="0" y="621188"/>
          <a:ext cx="3108960" cy="310896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B18C1F-8D12-44C1-9F37-29881DF978EC}">
      <dsp:nvSpPr>
        <dsp:cNvPr id="0" name=""/>
        <dsp:cNvSpPr/>
      </dsp:nvSpPr>
      <dsp:spPr>
        <a:xfrm>
          <a:off x="1554480" y="621188"/>
          <a:ext cx="3627120" cy="31089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/>
            <a:t>Nulípara, menarquia a los 13 años</a:t>
          </a:r>
          <a:endParaRPr lang="es-CL" sz="2100" kern="1200"/>
        </a:p>
      </dsp:txBody>
      <dsp:txXfrm>
        <a:off x="1554480" y="621188"/>
        <a:ext cx="3627120" cy="932690"/>
      </dsp:txXfrm>
    </dsp:sp>
    <dsp:sp modelId="{31CBCF3C-E584-42BC-B9FA-F3A83B5BED6F}">
      <dsp:nvSpPr>
        <dsp:cNvPr id="0" name=""/>
        <dsp:cNvSpPr/>
      </dsp:nvSpPr>
      <dsp:spPr>
        <a:xfrm>
          <a:off x="544069" y="1553879"/>
          <a:ext cx="2020821" cy="2020821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AD60F0-7B00-43A3-B491-061DD244CEC9}">
      <dsp:nvSpPr>
        <dsp:cNvPr id="0" name=""/>
        <dsp:cNvSpPr/>
      </dsp:nvSpPr>
      <dsp:spPr>
        <a:xfrm>
          <a:off x="1554480" y="1553879"/>
          <a:ext cx="3627120" cy="20208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/>
            <a:t>Menopausia a los 45 años sin terapia de reemplazo hormonal</a:t>
          </a:r>
          <a:endParaRPr lang="es-CL" sz="2100" kern="1200"/>
        </a:p>
      </dsp:txBody>
      <dsp:txXfrm>
        <a:off x="1554480" y="1553879"/>
        <a:ext cx="3627120" cy="932686"/>
      </dsp:txXfrm>
    </dsp:sp>
    <dsp:sp modelId="{F8A74E9D-65EA-404D-99CA-4FE2D8BB83E5}">
      <dsp:nvSpPr>
        <dsp:cNvPr id="0" name=""/>
        <dsp:cNvSpPr/>
      </dsp:nvSpPr>
      <dsp:spPr>
        <a:xfrm>
          <a:off x="1088136" y="2486565"/>
          <a:ext cx="932687" cy="93268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2DF8D8-CC96-4D89-AC60-3158ED553965}">
      <dsp:nvSpPr>
        <dsp:cNvPr id="0" name=""/>
        <dsp:cNvSpPr/>
      </dsp:nvSpPr>
      <dsp:spPr>
        <a:xfrm>
          <a:off x="1554480" y="2486565"/>
          <a:ext cx="3627120" cy="9326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/>
            <a:t>No es hipertensa, ni diabética </a:t>
          </a:r>
          <a:endParaRPr lang="es-CL" sz="2100" kern="1200"/>
        </a:p>
      </dsp:txBody>
      <dsp:txXfrm>
        <a:off x="1554480" y="2486565"/>
        <a:ext cx="3627120" cy="9326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58994-A776-DF47-AB41-28B1C775BB85}" type="datetimeFigureOut">
              <a:rPr lang="es-CL" smtClean="0"/>
              <a:t>06-05-2024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E0E50-C3F1-0740-A774-DE66970DD40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93878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E0E50-C3F1-0740-A774-DE66970DD407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23391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E0E50-C3F1-0740-A774-DE66970DD407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08211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E0E50-C3F1-0740-A774-DE66970DD407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20015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E0E50-C3F1-0740-A774-DE66970DD407}" type="slidenum">
              <a:rPr lang="es-CL" smtClean="0"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58723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E0E50-C3F1-0740-A774-DE66970DD407}" type="slidenum">
              <a:rPr lang="es-CL" smtClean="0"/>
              <a:t>21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08201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E0E50-C3F1-0740-A774-DE66970DD407}" type="slidenum">
              <a:rPr lang="es-CL" smtClean="0"/>
              <a:t>23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13191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Jet de reflujo aórtico en relación al diámetro del tracto de salida del ventrículo izquierdo ocupa más del 65%</a:t>
            </a:r>
          </a:p>
          <a:p>
            <a:endParaRPr lang="es-MX" dirty="0"/>
          </a:p>
          <a:p>
            <a:r>
              <a:rPr lang="es-MX" dirty="0"/>
              <a:t>2. Flujo diastólico se pesquisa hasta aorta descendente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E0E50-C3F1-0740-A774-DE66970DD407}" type="slidenum">
              <a:rPr lang="es-CL" smtClean="0"/>
              <a:t>53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0800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EC4875-C54C-EF4C-B937-C2D2FC589B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2A0E99B-93EA-4244-945D-30C522EFB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60CA64-99CD-7442-999E-FE735F332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4A60-70BF-5945-9AF6-A20715867612}" type="datetimeFigureOut">
              <a:rPr lang="es-CL" smtClean="0"/>
              <a:t>06-05-2024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E46EFB-6138-F942-A5FD-1A5260D12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AFA4D6-C2F6-4344-955F-DE63F206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83D07-7D0C-A444-BAD8-E71476D561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67095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216972-EC6C-0B42-B8D7-9D209C6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79C2346-E545-4B48-AB26-425D08A1B1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3213C5-3534-0441-97B6-E4D45EBFB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4A60-70BF-5945-9AF6-A20715867612}" type="datetimeFigureOut">
              <a:rPr lang="es-CL" smtClean="0"/>
              <a:t>06-05-2024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5A5BBE-1A67-2A4F-AFDF-4119887BB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F1423E-8A7B-744F-ADC4-510EDBF13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83D07-7D0C-A444-BAD8-E71476D561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8813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4ED8798-5193-2140-9E78-7CF0E01FD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3BBFC44-F838-C644-A8B1-224B0FCBD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A747CC-F75D-A949-9197-8EE0BB345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4A60-70BF-5945-9AF6-A20715867612}" type="datetimeFigureOut">
              <a:rPr lang="es-CL" smtClean="0"/>
              <a:t>06-05-2024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057CFE-5CC9-E947-8CB6-CF90AA337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ABBCD1-6A00-614C-B8ED-3478FD65E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83D07-7D0C-A444-BAD8-E71476D561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0402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5AE1B3-54AB-43A0-9389-5AED0895D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F451147-B531-482C-A0B5-0230B9500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D0908E-AAB7-4316-B283-5157DF6C5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C5A5C-49AD-4DDE-930D-9F4F71A3EAD7}" type="datetimeFigureOut">
              <a:rPr lang="es-CL" smtClean="0"/>
              <a:t>06-05-2024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8837CB-C221-47AE-806A-46AFC101E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2819DA-4AFF-48AB-B83E-2D63E48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2F1C-5B3B-4385-ACCE-DD504F7A895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50816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BEC028-DAD0-4A95-A0FD-69F575E9E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886824-9007-4EA2-A6D7-C1348E1F9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BE572A-0E44-4788-9230-B7AA43DDA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C5A5C-49AD-4DDE-930D-9F4F71A3EAD7}" type="datetimeFigureOut">
              <a:rPr lang="es-CL" smtClean="0"/>
              <a:t>06-05-2024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FBFFEC-F88F-46E8-BD97-56603EB17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A31887-7A56-4906-8521-B678CDA26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2F1C-5B3B-4385-ACCE-DD504F7A895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74436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321809-23FB-420E-92A9-A0FD48697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B2E18F-5BEA-4F33-B2DE-FAE1B89CC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B4512B-0489-45B4-B5A4-603BB7E5E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C5A5C-49AD-4DDE-930D-9F4F71A3EAD7}" type="datetimeFigureOut">
              <a:rPr lang="es-CL" smtClean="0"/>
              <a:t>06-05-2024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BADEEE-BC3F-4308-BB52-467558F3E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8EABA0-8E6D-4AA3-B20D-487888912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2F1C-5B3B-4385-ACCE-DD504F7A895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42494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B82364-1A1D-4818-A558-5953C8FA5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C7256E-4C1D-4682-81FC-B5BC8EDB20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F0E120A-65F2-478A-80DF-46B3CBB36F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929B5B-C3B5-4751-BAC6-D2D5335D4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C5A5C-49AD-4DDE-930D-9F4F71A3EAD7}" type="datetimeFigureOut">
              <a:rPr lang="es-CL" smtClean="0"/>
              <a:t>06-05-2024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7695DFC-B517-4A37-8DDA-B4FE1DCA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33585F2-4DFA-424B-9722-15CF30536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2F1C-5B3B-4385-ACCE-DD504F7A895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8253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78F60E-5E12-4F0E-8804-ACDA999BC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189596C-CF2D-4895-9FB3-0DF62001B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31D3ACD-31F5-4A1C-8FB4-6694E3234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1DA59E-8623-4D9A-B99C-EF26009B59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94A84EE-8A82-4C5D-821E-4F7D975925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9A32AE7-CFE7-4750-A08D-121310EA5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C5A5C-49AD-4DDE-930D-9F4F71A3EAD7}" type="datetimeFigureOut">
              <a:rPr lang="es-CL" smtClean="0"/>
              <a:t>06-05-2024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DBB8F60-87AB-4501-96D6-B6095FD0D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4AD193D-F572-41D0-BE73-1E37BEBA6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2F1C-5B3B-4385-ACCE-DD504F7A895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89576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A77053-DF40-49DB-8192-FE24FF68C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E13D4C1-E6F7-4F47-8438-78F9A6D0E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C5A5C-49AD-4DDE-930D-9F4F71A3EAD7}" type="datetimeFigureOut">
              <a:rPr lang="es-CL" smtClean="0"/>
              <a:t>06-05-2024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285D8F-72E3-46EF-AC78-9FD778B19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8767393-4806-474E-ACA4-EA15F414E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2F1C-5B3B-4385-ACCE-DD504F7A895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99337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2ABD706-CCD7-43A3-A3CC-EF1CD2A74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C5A5C-49AD-4DDE-930D-9F4F71A3EAD7}" type="datetimeFigureOut">
              <a:rPr lang="es-CL" smtClean="0"/>
              <a:t>06-05-2024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2DC5C9A-9BC6-4C8A-A235-27D38BC92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87E4E2B-3F25-4F89-B690-F7D2B6D9A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2F1C-5B3B-4385-ACCE-DD504F7A895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53587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5915F2-49BF-4F6E-90B8-B698F4576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14AAF1-9611-4E82-BA67-7D2F426FD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5B73810-5DAD-4926-BAE6-7212D2617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D5F079-CFA4-4F3C-AC6F-200EA2A99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C5A5C-49AD-4DDE-930D-9F4F71A3EAD7}" type="datetimeFigureOut">
              <a:rPr lang="es-CL" smtClean="0"/>
              <a:t>06-05-2024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225925D-EFCA-418C-95BC-92DE945DE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C31FAD-8AD1-42A4-9A94-18DC656A2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2F1C-5B3B-4385-ACCE-DD504F7A895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2161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15627-5E4B-6D49-B560-F89C75CF3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720082-DADF-CB4C-8BC1-70C04F173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F9C954-3410-2F4B-8A24-7E06F71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4A60-70BF-5945-9AF6-A20715867612}" type="datetimeFigureOut">
              <a:rPr lang="es-CL" smtClean="0"/>
              <a:t>06-05-2024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DA2063-308E-A148-B818-E228317AF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7C45F7-90B5-FD4B-95CD-1C363A280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83D07-7D0C-A444-BAD8-E71476D561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98719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D1CB2E-B077-467F-99A1-49D18FD25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B4696A6-69A9-46F3-8B03-3CAF650ACC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20EA9D-07C9-4B1D-BDB6-465609113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9499623-4471-4F0D-B7DB-D7D92187C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C5A5C-49AD-4DDE-930D-9F4F71A3EAD7}" type="datetimeFigureOut">
              <a:rPr lang="es-CL" smtClean="0"/>
              <a:t>06-05-2024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26F1D6-A975-425C-8DBE-5547B8A57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ECF780C-8035-47D6-94C4-DE24F92C6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2F1C-5B3B-4385-ACCE-DD504F7A895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54728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216C70-7C86-455C-8F03-7369134F8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4C7F0A5-3030-42E2-A70D-1E045732F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5D72EB-BBDE-4F72-B723-755707F88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C5A5C-49AD-4DDE-930D-9F4F71A3EAD7}" type="datetimeFigureOut">
              <a:rPr lang="es-CL" smtClean="0"/>
              <a:t>06-05-2024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AD3D86-D39B-4014-AD84-E4AC41392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FBB65D-E5F5-4C84-9C4C-59EECB95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2F1C-5B3B-4385-ACCE-DD504F7A895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08856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E27B11D-CB34-4AC4-A7F2-1599A16023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D547489-75B5-4A71-8DDC-F81E491E9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5122D7-F71E-4499-BE78-E9CBF47C3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C5A5C-49AD-4DDE-930D-9F4F71A3EAD7}" type="datetimeFigureOut">
              <a:rPr lang="es-CL" smtClean="0"/>
              <a:t>06-05-2024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9203FF-A2B0-44E5-B0C9-D45E0B081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D13514-CFD0-4D9B-A599-42EA81FB4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2F1C-5B3B-4385-ACCE-DD504F7A895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4367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3F3CD6-F1FE-9B4A-9F9F-0E1395E4A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CDC37F-1EDD-F94C-9218-798CA4BA4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199DC9-45EC-1447-9CDF-084C4B4C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4A60-70BF-5945-9AF6-A20715867612}" type="datetimeFigureOut">
              <a:rPr lang="es-CL" smtClean="0"/>
              <a:t>06-05-2024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B41147-002F-CF49-A435-0723B98AC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983653-8668-594F-8710-A1A54214B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83D07-7D0C-A444-BAD8-E71476D561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88894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E22936-C911-2545-87BC-510874EF7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D84F8E-E1C1-2D4C-B26A-B22C161D5C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C153E47-85F2-1F4A-A2C2-D8EEC670D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5FC1854-6244-C449-A234-201C91BD0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4A60-70BF-5945-9AF6-A20715867612}" type="datetimeFigureOut">
              <a:rPr lang="es-CL" smtClean="0"/>
              <a:t>06-05-2024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CF1F63B-886E-B143-9E02-6DE13EEAF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858C53-A57B-2046-B721-0D0E5490F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83D07-7D0C-A444-BAD8-E71476D561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72439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559BD4-429F-6D4B-BC31-DECF3E807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E0AA47-4715-0345-9966-2D92A685C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05812EE-954D-104D-A660-164D24B61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A67356F-D6FF-4B41-A956-23397C70B8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6BDC476-86E3-944D-B853-7C909CF5EE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FA743D1-9E9C-7649-8AB3-BF5CD490E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4A60-70BF-5945-9AF6-A20715867612}" type="datetimeFigureOut">
              <a:rPr lang="es-CL" smtClean="0"/>
              <a:t>06-05-2024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B599B62-C212-924F-881C-3DBAE0FAB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B1D1CAE-A1AF-D54D-8683-1D3DD2B66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83D07-7D0C-A444-BAD8-E71476D561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53228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EF7C97-7308-A044-990F-6FAD0305B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632B33F-A557-5941-916E-8E6F61AA8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4A60-70BF-5945-9AF6-A20715867612}" type="datetimeFigureOut">
              <a:rPr lang="es-CL" smtClean="0"/>
              <a:t>06-05-2024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291209E-B764-4646-B5B0-0B1638659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26E53E4-8677-B047-8410-7F315869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83D07-7D0C-A444-BAD8-E71476D561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47404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C115146-0524-8F42-A81E-83AF3F1C5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4A60-70BF-5945-9AF6-A20715867612}" type="datetimeFigureOut">
              <a:rPr lang="es-CL" smtClean="0"/>
              <a:t>06-05-2024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359C14-6390-E643-99D6-84DA37150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08355C8-D359-5946-9C3B-8D2BF37CF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83D07-7D0C-A444-BAD8-E71476D561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27262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C2A7A3-50E6-224E-BE8F-B93ACE9E9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5E376B-4E98-D844-8CC1-7617975EA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D52B67D-8F28-C54F-B134-DF5B36998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04C5F71-DE02-AD41-89FF-36ECB8A62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4A60-70BF-5945-9AF6-A20715867612}" type="datetimeFigureOut">
              <a:rPr lang="es-CL" smtClean="0"/>
              <a:t>06-05-2024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20CF7BB-4D63-F44D-9B33-A6584FB66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39E8776-C2BE-A943-85B6-16469B4A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83D07-7D0C-A444-BAD8-E71476D561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75668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56F3DD-62A4-7041-A66D-F9FBA48CD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DAB4A09-945A-674F-838A-E830DDDD39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3E1A042-0E01-F14A-B6E1-331689F575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9E206F-540C-9C44-A8A2-EE8FFCDA9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4A60-70BF-5945-9AF6-A20715867612}" type="datetimeFigureOut">
              <a:rPr lang="es-CL" smtClean="0"/>
              <a:t>06-05-2024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807147E-2244-6342-8E31-AD971ACFF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053024D-672F-744A-A82A-93E71CA31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83D07-7D0C-A444-BAD8-E71476D561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0154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2EBA585-FA62-1846-AEA3-CAE2CB4A0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0A36480-1918-484A-B7B7-634FB476A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3E5D13-6933-EB4A-9728-B621F6EA5C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C4A60-70BF-5945-9AF6-A20715867612}" type="datetimeFigureOut">
              <a:rPr lang="es-CL" smtClean="0"/>
              <a:t>06-05-2024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D63377-022E-7B43-B343-78EDEFCA0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88B16D-BAAE-1A4C-A70E-092B6BB04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83D07-7D0C-A444-BAD8-E71476D561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84288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5EDD9AE-1615-4E10-B253-8A121836E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F88065-6ADF-4C7F-912F-F0A0DE3BA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83B3FB-B826-4A9C-B8A9-7674CE8072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C5A5C-49AD-4DDE-930D-9F4F71A3EAD7}" type="datetimeFigureOut">
              <a:rPr lang="es-CL" smtClean="0"/>
              <a:t>06-05-2024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1CB2B8-6D9E-49B4-80D1-1FB8F9D62E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A6DC4E-0628-40F2-9A5E-27216FFD40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32F1C-5B3B-4385-ACCE-DD504F7A895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75948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6.mp4"/><Relationship Id="rId7" Type="http://schemas.microsoft.com/office/2007/relationships/hdphoto" Target="../media/hdphoto1.wdp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Relationship Id="rId9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9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video" Target="../media/media10.mp4"/><Relationship Id="rId5" Type="http://schemas.microsoft.com/office/2007/relationships/media" Target="../media/media10.mp4"/><Relationship Id="rId10" Type="http://schemas.openxmlformats.org/officeDocument/2006/relationships/image" Target="../media/image28.png"/><Relationship Id="rId4" Type="http://schemas.openxmlformats.org/officeDocument/2006/relationships/video" Target="../media/media9.mp4"/><Relationship Id="rId9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12.mp4"/><Relationship Id="rId7" Type="http://schemas.openxmlformats.org/officeDocument/2006/relationships/image" Target="../media/image37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2.mp4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3D4C5E-A4B6-E94F-869B-F517563183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Casos Clínicos Valvulopatía  Mitral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E610C98-4A26-764A-A809-241EAC752A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36022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s-CL" dirty="0"/>
              <a:t>Dr. Ricardo Ramírez</a:t>
            </a:r>
          </a:p>
          <a:p>
            <a:r>
              <a:rPr lang="es-CL" dirty="0"/>
              <a:t>Hospital Barros Lucos Trudeau</a:t>
            </a:r>
          </a:p>
          <a:p>
            <a:r>
              <a:rPr lang="es-CL" dirty="0"/>
              <a:t>Actualización 2024: Dr. Daniel Contreras Reyes</a:t>
            </a:r>
          </a:p>
          <a:p>
            <a:r>
              <a:rPr lang="es-CL" dirty="0"/>
              <a:t>Hospital del Salvador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5113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76D7E83-7452-1799-2018-4495C78D65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38E5A21-02DC-AA45-B6D1-9B691B75D7E8}"/>
              </a:ext>
            </a:extLst>
          </p:cNvPr>
          <p:cNvSpPr txBox="1"/>
          <p:nvPr/>
        </p:nvSpPr>
        <p:spPr>
          <a:xfrm>
            <a:off x="83820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El característico engrosamiento y cúpula, o apariencia de "palo de hockey", de la valva mitral anterior se puede apreciar en el eje largo paraesternal </a:t>
            </a:r>
          </a:p>
        </p:txBody>
      </p:sp>
    </p:spTree>
    <p:extLst>
      <p:ext uri="{BB962C8B-B14F-4D97-AF65-F5344CB8AC3E}">
        <p14:creationId xmlns:p14="http://schemas.microsoft.com/office/powerpoint/2010/main" val="651794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bación 2024-04-03 232904">
            <a:hlinkClick r:id="" action="ppaction://media"/>
            <a:extLst>
              <a:ext uri="{FF2B5EF4-FFF2-40B4-BE49-F238E27FC236}">
                <a16:creationId xmlns:a16="http://schemas.microsoft.com/office/drawing/2014/main" id="{AD9C52BF-3B9A-E1A6-4FB8-024F019BBB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1418" y="194319"/>
            <a:ext cx="8127647" cy="646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6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190087-55F8-3649-9D4A-C2581CC37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Ecocardiograma</a:t>
            </a:r>
          </a:p>
        </p:txBody>
      </p:sp>
      <p:pic>
        <p:nvPicPr>
          <p:cNvPr id="7" name="Imagen 6" descr="Imagen que contiene señal&#10;&#10;Descripción generada automáticamente">
            <a:extLst>
              <a:ext uri="{FF2B5EF4-FFF2-40B4-BE49-F238E27FC236}">
                <a16:creationId xmlns:a16="http://schemas.microsoft.com/office/drawing/2014/main" id="{6250517B-0BE5-8B47-ADBE-4D8F9B287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5857" y="1288595"/>
            <a:ext cx="5647944" cy="3855046"/>
          </a:xfrm>
          <a:prstGeom prst="rect">
            <a:avLst/>
          </a:prstGeom>
        </p:spPr>
      </p:pic>
      <p:pic>
        <p:nvPicPr>
          <p:cNvPr id="9" name="Imagen 8" descr="Imagen que contiene dibujo&#10;&#10;Descripción generada automáticamente">
            <a:extLst>
              <a:ext uri="{FF2B5EF4-FFF2-40B4-BE49-F238E27FC236}">
                <a16:creationId xmlns:a16="http://schemas.microsoft.com/office/drawing/2014/main" id="{4EE07B99-C0B2-C148-9355-F9FB092AC4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4826" y="1426609"/>
            <a:ext cx="2933700" cy="609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ECDE76E-DFD1-A045-874D-AE3762ED893C}"/>
              </a:ext>
            </a:extLst>
          </p:cNvPr>
          <p:cNvSpPr txBox="1"/>
          <p:nvPr/>
        </p:nvSpPr>
        <p:spPr>
          <a:xfrm>
            <a:off x="1097278" y="5201253"/>
            <a:ext cx="3831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Cuantificación del área valvular por planimetría.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F809662-D1B7-DE47-9012-A4458540D318}"/>
              </a:ext>
            </a:extLst>
          </p:cNvPr>
          <p:cNvSpPr txBox="1"/>
          <p:nvPr/>
        </p:nvSpPr>
        <p:spPr>
          <a:xfrm>
            <a:off x="6803021" y="5201253"/>
            <a:ext cx="43373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El tiempo de </a:t>
            </a:r>
            <a:r>
              <a:rPr lang="es-CL" dirty="0" err="1">
                <a:solidFill>
                  <a:schemeClr val="bg1"/>
                </a:solidFill>
              </a:rPr>
              <a:t>hemipresión</a:t>
            </a:r>
            <a:r>
              <a:rPr lang="es-CL" dirty="0">
                <a:solidFill>
                  <a:schemeClr val="bg1"/>
                </a:solidFill>
              </a:rPr>
              <a:t> (VM TMP) es un método dependiente del flujo que estima el área valvular mitral en función del tiempo necesario para que el gradiente máximo a través de la válvula caiga a la mitad</a:t>
            </a:r>
          </a:p>
        </p:txBody>
      </p:sp>
      <p:pic>
        <p:nvPicPr>
          <p:cNvPr id="11" name="Grabación 2024-04-03 233627">
            <a:hlinkClick r:id="" action="ppaction://media"/>
            <a:extLst>
              <a:ext uri="{FF2B5EF4-FFF2-40B4-BE49-F238E27FC236}">
                <a16:creationId xmlns:a16="http://schemas.microsoft.com/office/drawing/2014/main" id="{17A05EB1-3F4C-7BFE-F175-6DC858D531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7279" y="1690688"/>
            <a:ext cx="3993200" cy="31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8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10" name="Título 1">
            <a:extLst>
              <a:ext uri="{FF2B5EF4-FFF2-40B4-BE49-F238E27FC236}">
                <a16:creationId xmlns:a16="http://schemas.microsoft.com/office/drawing/2014/main" id="{F4F63625-A0F0-42B6-AD5C-D3882F530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64" y="834888"/>
            <a:ext cx="4314645" cy="1268958"/>
          </a:xfrm>
        </p:spPr>
        <p:txBody>
          <a:bodyPr anchor="b">
            <a:normAutofit/>
          </a:bodyPr>
          <a:lstStyle/>
          <a:p>
            <a:r>
              <a:rPr lang="es-ES" altLang="es-CL" sz="2700">
                <a:ea typeface="ＭＳ Ｐゴシック" panose="020B0600070205080204" pitchFamily="34" charset="-128"/>
              </a:rPr>
              <a:t>QUE TRATAMIENTO LE OFRECERÍA A ESTE PACIENTE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581CFDB-E107-451D-8082-6EE81CF4E0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04" b="-1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86BA5B6F-8717-452A-ADB9-2AA50D323C94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7255563" y="2557587"/>
            <a:ext cx="4314645" cy="3717317"/>
          </a:xfrm>
        </p:spPr>
        <p:txBody>
          <a:bodyPr anchor="t">
            <a:normAutofit/>
          </a:bodyPr>
          <a:lstStyle/>
          <a:p>
            <a:r>
              <a:rPr lang="es-ES_tradnl" altLang="es-CL" sz="1800" dirty="0" err="1">
                <a:ea typeface="ＭＳ Ｐゴシック" panose="020B0600070205080204" pitchFamily="34" charset="-128"/>
              </a:rPr>
              <a:t>Valvuloplastía</a:t>
            </a:r>
            <a:r>
              <a:rPr lang="es-ES_tradnl" altLang="es-CL" sz="1800" dirty="0">
                <a:ea typeface="ＭＳ Ｐゴシック" panose="020B0600070205080204" pitchFamily="34" charset="-128"/>
              </a:rPr>
              <a:t> mitral percutánea.</a:t>
            </a:r>
          </a:p>
          <a:p>
            <a:r>
              <a:rPr lang="es-ES_tradnl" altLang="es-CL" sz="1800" dirty="0" err="1">
                <a:ea typeface="ＭＳ Ｐゴシック" panose="020B0600070205080204" pitchFamily="34" charset="-128"/>
              </a:rPr>
              <a:t>Comisurotomía</a:t>
            </a:r>
            <a:r>
              <a:rPr lang="es-ES_tradnl" altLang="es-CL" sz="1800" dirty="0">
                <a:ea typeface="ＭＳ Ｐゴシック" panose="020B0600070205080204" pitchFamily="34" charset="-128"/>
              </a:rPr>
              <a:t> mitral abierta.</a:t>
            </a:r>
          </a:p>
          <a:p>
            <a:r>
              <a:rPr lang="es-ES_tradnl" altLang="es-CL" sz="1800" dirty="0">
                <a:ea typeface="ＭＳ Ｐゴシック" panose="020B0600070205080204" pitchFamily="34" charset="-128"/>
              </a:rPr>
              <a:t>Reemplazo valvular mitral.</a:t>
            </a:r>
          </a:p>
          <a:p>
            <a:r>
              <a:rPr lang="es-ES_tradnl" altLang="es-CL" sz="1800" dirty="0">
                <a:ea typeface="ＭＳ Ｐゴシック" panose="020B0600070205080204" pitchFamily="34" charset="-128"/>
              </a:rPr>
              <a:t>Tratamiento médico.</a:t>
            </a:r>
            <a:endParaRPr lang="es-ES" altLang="es-CL" sz="18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841" name="Título 1">
            <a:extLst>
              <a:ext uri="{FF2B5EF4-FFF2-40B4-BE49-F238E27FC236}">
                <a16:creationId xmlns:a16="http://schemas.microsoft.com/office/drawing/2014/main" id="{E4F993B2-28A2-451F-9798-4C00D19D1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  <a:extLst>
            <a:ext uri="{FAA26D3D-D897-4be2-8F04-BA451C77F1D7}"/>
          </a:ex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CASO CLINICO 2</a:t>
            </a:r>
          </a:p>
        </p:txBody>
      </p:sp>
      <p:sp>
        <p:nvSpPr>
          <p:cNvPr id="21507" name="Marcador de texto 1">
            <a:extLst>
              <a:ext uri="{FF2B5EF4-FFF2-40B4-BE49-F238E27FC236}">
                <a16:creationId xmlns:a16="http://schemas.microsoft.com/office/drawing/2014/main" id="{567C5C7B-6282-43B5-BE33-B79C44111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5368" y="4074718"/>
            <a:ext cx="6105194" cy="68207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altLang="es-CL" sz="24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4555CC-F8F9-FE48-BC2F-1856E9DDF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s-CL" dirty="0"/>
              <a:t>Mujer, 57 años</a:t>
            </a:r>
          </a:p>
          <a:p>
            <a:r>
              <a:rPr lang="es-CL" dirty="0"/>
              <a:t>Antecedentes:</a:t>
            </a:r>
          </a:p>
          <a:p>
            <a:pPr lvl="1"/>
            <a:r>
              <a:rPr lang="es-CL" dirty="0"/>
              <a:t>Médicos: HTA / Obesidad </a:t>
            </a:r>
          </a:p>
          <a:p>
            <a:pPr lvl="1"/>
            <a:r>
              <a:rPr lang="es-CL" dirty="0"/>
              <a:t>Quirúrgicos: apendicectomía</a:t>
            </a:r>
          </a:p>
          <a:p>
            <a:pPr lvl="1"/>
            <a:endParaRPr lang="es-CL" dirty="0"/>
          </a:p>
          <a:p>
            <a:r>
              <a:rPr lang="es-CL" dirty="0"/>
              <a:t>Motivo de consulta: Dolor torácico</a:t>
            </a:r>
          </a:p>
          <a:p>
            <a:r>
              <a:rPr lang="es-CL" dirty="0"/>
              <a:t>Anamnesis próxima: Paciente cursando infección leve por COVID en su domicilio. Inicia episodio de dolor torácico retroesternal opresivo de inicio brusco, asociado a disnea en reposo de 24 </a:t>
            </a:r>
            <a:r>
              <a:rPr lang="es-CL" dirty="0" err="1"/>
              <a:t>hrs</a:t>
            </a:r>
            <a:r>
              <a:rPr lang="es-CL" dirty="0"/>
              <a:t> de evolución. </a:t>
            </a:r>
          </a:p>
        </p:txBody>
      </p:sp>
    </p:spTree>
    <p:extLst>
      <p:ext uri="{BB962C8B-B14F-4D97-AF65-F5344CB8AC3E}">
        <p14:creationId xmlns:p14="http://schemas.microsoft.com/office/powerpoint/2010/main" val="2598763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36CFC0A-8C37-453C-9488-1B30FBC3B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1 Título">
            <a:extLst>
              <a:ext uri="{FF2B5EF4-FFF2-40B4-BE49-F238E27FC236}">
                <a16:creationId xmlns:a16="http://schemas.microsoft.com/office/drawing/2014/main" id="{357BFE12-61DE-475D-9D87-37055C452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597" y="3424348"/>
            <a:ext cx="9426806" cy="1424410"/>
          </a:xfrm>
          <a:extLst>
            <a:ext uri="{FAA26D3D-D897-4be2-8F04-BA451C77F1D7}"/>
          </a:ex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sz="4600">
                <a:solidFill>
                  <a:srgbClr val="1B1B1B"/>
                </a:solidFill>
              </a:rPr>
              <a:t>¿Qué exámenes solicitaría en el servicio de urgencia?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BC3EAFD-A275-4F9B-8F62-72B6678F3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8526" y="933319"/>
            <a:ext cx="2463430" cy="24860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6E64A6D-2B9F-4AAD-AB42-A61BAF01A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7592" y="1268361"/>
            <a:ext cx="1956816" cy="1953058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1B95385-8630-4141-98E1-C5593D144E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2582" r="-1" b="8560"/>
          <a:stretch/>
        </p:blipFill>
        <p:spPr>
          <a:xfrm>
            <a:off x="5181600" y="1330490"/>
            <a:ext cx="1828800" cy="1828800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1881DD-AD85-41BE-8A49-C2FB45800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5" t="5243" r="33525" b="36180"/>
          <a:stretch>
            <a:fillRect/>
          </a:stretch>
        </p:blipFill>
        <p:spPr>
          <a:xfrm>
            <a:off x="4860081" y="896194"/>
            <a:ext cx="2560320" cy="2560320"/>
          </a:xfrm>
          <a:custGeom>
            <a:avLst/>
            <a:gdLst>
              <a:gd name="connsiteX0" fmla="*/ 2008598 w 4017196"/>
              <a:gd name="connsiteY0" fmla="*/ 0 h 4017196"/>
              <a:gd name="connsiteX1" fmla="*/ 4017196 w 4017196"/>
              <a:gd name="connsiteY1" fmla="*/ 2008598 h 4017196"/>
              <a:gd name="connsiteX2" fmla="*/ 2008598 w 4017196"/>
              <a:gd name="connsiteY2" fmla="*/ 4017196 h 4017196"/>
              <a:gd name="connsiteX3" fmla="*/ 0 w 4017196"/>
              <a:gd name="connsiteY3" fmla="*/ 2008598 h 4017196"/>
              <a:gd name="connsiteX4" fmla="*/ 2008598 w 4017196"/>
              <a:gd name="connsiteY4" fmla="*/ 0 h 401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7196" h="4017196">
                <a:moveTo>
                  <a:pt x="2008598" y="0"/>
                </a:moveTo>
                <a:cubicBezTo>
                  <a:pt x="3117916" y="0"/>
                  <a:pt x="4017196" y="899280"/>
                  <a:pt x="4017196" y="2008598"/>
                </a:cubicBezTo>
                <a:cubicBezTo>
                  <a:pt x="4017196" y="3117916"/>
                  <a:pt x="3117916" y="4017196"/>
                  <a:pt x="2008598" y="4017196"/>
                </a:cubicBezTo>
                <a:cubicBezTo>
                  <a:pt x="899280" y="4017196"/>
                  <a:pt x="0" y="3117916"/>
                  <a:pt x="0" y="2008598"/>
                </a:cubicBezTo>
                <a:cubicBezTo>
                  <a:pt x="0" y="899280"/>
                  <a:pt x="899280" y="0"/>
                  <a:pt x="2008598" y="0"/>
                </a:cubicBezTo>
                <a:close/>
              </a:path>
            </a:pathLst>
          </a:cu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D20FE8-ED02-4CDE-83B1-A1436305C3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75960" y="4971278"/>
            <a:ext cx="640080" cy="0"/>
          </a:xfrm>
          <a:prstGeom prst="line">
            <a:avLst/>
          </a:prstGeom>
          <a:ln w="28575">
            <a:solidFill>
              <a:srgbClr val="4591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EEB643-F020-4443-90CF-C721BC2E6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Pregunta N°2: Interprete el ECG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F9D03DD-112D-244D-9E81-1669FF01D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678" y="1526567"/>
            <a:ext cx="9012025" cy="4520272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25CFEAB-FDBF-6BB6-B392-83F82550F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02527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96C942A-CC0A-5C41-8EF8-7360A779F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33" y="548464"/>
            <a:ext cx="6798541" cy="1675623"/>
          </a:xfrm>
        </p:spPr>
        <p:txBody>
          <a:bodyPr anchor="b">
            <a:normAutofit/>
          </a:bodyPr>
          <a:lstStyle/>
          <a:p>
            <a:r>
              <a:rPr lang="es-CL" sz="4000"/>
              <a:t>Pregunta Nº 3</a:t>
            </a:r>
          </a:p>
        </p:txBody>
      </p:sp>
      <p:pic>
        <p:nvPicPr>
          <p:cNvPr id="5" name="Picture 4" descr="Estetoscopio">
            <a:extLst>
              <a:ext uri="{FF2B5EF4-FFF2-40B4-BE49-F238E27FC236}">
                <a16:creationId xmlns:a16="http://schemas.microsoft.com/office/drawing/2014/main" id="{16A2AEC7-9AF6-7181-5889-BEDADC53E9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1" r="26813" b="-1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1A520C-C6BA-5744-9E6E-391EE91EE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734" y="2409830"/>
            <a:ext cx="6798539" cy="3705217"/>
          </a:xfrm>
        </p:spPr>
        <p:txBody>
          <a:bodyPr>
            <a:normAutofit/>
          </a:bodyPr>
          <a:lstStyle/>
          <a:p>
            <a:r>
              <a:rPr lang="es-CL" sz="2000" dirty="0"/>
              <a:t>¿Cómo continuaría el estudio diagnóstico?</a:t>
            </a:r>
          </a:p>
          <a:p>
            <a:pPr lvl="1"/>
            <a:endParaRPr lang="es-CL" sz="2000" dirty="0"/>
          </a:p>
        </p:txBody>
      </p:sp>
    </p:spTree>
    <p:extLst>
      <p:ext uri="{BB962C8B-B14F-4D97-AF65-F5344CB8AC3E}">
        <p14:creationId xmlns:p14="http://schemas.microsoft.com/office/powerpoint/2010/main" val="3101280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FB30C-09D6-3F4F-A1F3-3C7CCB6D9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E7CE45-5411-2742-86DC-9212B68C6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A416CDF-E698-0049-A753-73BB7FAC1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20" y="365125"/>
            <a:ext cx="9219040" cy="580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88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361" name="Título 1">
            <a:extLst>
              <a:ext uri="{FF2B5EF4-FFF2-40B4-BE49-F238E27FC236}">
                <a16:creationId xmlns:a16="http://schemas.microsoft.com/office/drawing/2014/main" id="{5A66E388-FC04-4F98-9409-861FD763D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  <a:extLst>
            <a:ext uri="{FAA26D3D-D897-4be2-8F04-BA451C77F1D7}"/>
          </a:ex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CASO  CLINICO  1</a:t>
            </a:r>
          </a:p>
        </p:txBody>
      </p:sp>
      <p:sp>
        <p:nvSpPr>
          <p:cNvPr id="4099" name="Marcador de texto 1">
            <a:extLst>
              <a:ext uri="{FF2B5EF4-FFF2-40B4-BE49-F238E27FC236}">
                <a16:creationId xmlns:a16="http://schemas.microsoft.com/office/drawing/2014/main" id="{012ADF50-0D10-4CDE-A726-4BD1978EB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5368" y="4074718"/>
            <a:ext cx="6105194" cy="68207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altLang="es-CL" sz="24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61FA9A8-4339-4148-A1D1-B76F4B30F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s-CL" sz="5400"/>
              <a:t>Examen físico </a:t>
            </a:r>
          </a:p>
        </p:txBody>
      </p:sp>
      <p:pic>
        <p:nvPicPr>
          <p:cNvPr id="7" name="Picture 4" descr="Escritorio con estetoscopio y teclado de ordenador">
            <a:extLst>
              <a:ext uri="{FF2B5EF4-FFF2-40B4-BE49-F238E27FC236}">
                <a16:creationId xmlns:a16="http://schemas.microsoft.com/office/drawing/2014/main" id="{2FE68340-9BEA-9CA5-0CEF-B0D30B8B3D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70" r="-1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F2559E-6A41-D042-B11B-C25B41E2D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s-CL" sz="2000"/>
              <a:t>PA: 84/56 mmHg</a:t>
            </a:r>
          </a:p>
          <a:p>
            <a:r>
              <a:rPr lang="es-CL" sz="2000"/>
              <a:t>SatO2: 82% ambiental</a:t>
            </a:r>
          </a:p>
          <a:p>
            <a:r>
              <a:rPr lang="es-CL" sz="2000"/>
              <a:t>Disnea en reposo</a:t>
            </a:r>
          </a:p>
          <a:p>
            <a:r>
              <a:rPr lang="es-CL" sz="2000"/>
              <a:t>Piel fría, llene capilar 10 seg</a:t>
            </a:r>
          </a:p>
          <a:p>
            <a:r>
              <a:rPr lang="es-CL" sz="2000"/>
              <a:t>Yugulares ingurgitadas 30º </a:t>
            </a:r>
          </a:p>
          <a:p>
            <a:r>
              <a:rPr lang="es-CL" sz="2000"/>
              <a:t>Tórax simétrico con uso de musculatura accesoria y crépitos difusos</a:t>
            </a:r>
          </a:p>
          <a:p>
            <a:r>
              <a:rPr lang="es-CL" sz="2000"/>
              <a:t>El soplo que escucha se irradia desde el precordio hacia la axila y dorso.</a:t>
            </a:r>
          </a:p>
          <a:p>
            <a:endParaRPr lang="es-CL" sz="2000"/>
          </a:p>
          <a:p>
            <a:endParaRPr lang="es-CL" sz="2000"/>
          </a:p>
        </p:txBody>
      </p:sp>
    </p:spTree>
    <p:extLst>
      <p:ext uri="{BB962C8B-B14F-4D97-AF65-F5344CB8AC3E}">
        <p14:creationId xmlns:p14="http://schemas.microsoft.com/office/powerpoint/2010/main" val="4075076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6_Soplo_por_insuficiencia_mitral_aguda.mp3" descr="36_Soplo_por_insuficiencia_mitral_aguda.mp3">
            <a:hlinkClick r:id="" action="ppaction://media"/>
            <a:extLst>
              <a:ext uri="{FF2B5EF4-FFF2-40B4-BE49-F238E27FC236}">
                <a16:creationId xmlns:a16="http://schemas.microsoft.com/office/drawing/2014/main" id="{2F2348B5-809A-F842-8DE5-274B89BB75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862.7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2610" y="3022600"/>
            <a:ext cx="812800" cy="8128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97BD5D2-F590-CEC9-B75F-86D7E487F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710" y="519828"/>
            <a:ext cx="5818344" cy="581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3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A78C69-5354-2F43-946C-6619EAAE4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Pregunta </a:t>
            </a:r>
            <a:r>
              <a:rPr lang="es-CL" dirty="0" err="1"/>
              <a:t>Nº</a:t>
            </a:r>
            <a:r>
              <a:rPr lang="es-CL" dirty="0"/>
              <a:t> 4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3005CF-DB3E-774B-8557-E7B3F6986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¿Qué hipótesis diagnósticas plantearía? Justifique</a:t>
            </a:r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07991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F2E4AD-7152-F944-BCC8-FB91FEC2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Pregunta </a:t>
            </a:r>
            <a:r>
              <a:rPr lang="es-CL" dirty="0" err="1"/>
              <a:t>Nº</a:t>
            </a:r>
            <a:r>
              <a:rPr lang="es-CL" dirty="0"/>
              <a:t> 5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D17521-2322-BD4C-A9D3-C39ECAF39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¿Cuál sería la conducta terapéutica inmediata?</a:t>
            </a:r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71789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810841-B216-A142-8D8C-BD5B96B5D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Pregunta </a:t>
            </a:r>
            <a:r>
              <a:rPr lang="es-CL" dirty="0" err="1"/>
              <a:t>Nº</a:t>
            </a:r>
            <a:r>
              <a:rPr lang="es-CL" dirty="0"/>
              <a:t> 6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BCDB0B-90EF-1F47-9A0F-E370F7858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¿Cómo clasifica la insuficiencia mitral y sus causas?</a:t>
            </a:r>
          </a:p>
          <a:p>
            <a:pPr marL="0" indent="0">
              <a:buNone/>
            </a:pPr>
            <a:endParaRPr lang="es-CL" dirty="0"/>
          </a:p>
          <a:p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23712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0339A70-A9D7-F04D-BDE2-7AFDC55192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40" b="91010" l="540" r="97302">
                        <a14:foregroundMark x1="4317" y1="8251" x2="4317" y2="8251"/>
                        <a14:foregroundMark x1="719" y1="2586" x2="719" y2="42488"/>
                        <a14:foregroundMark x1="719" y1="42488" x2="5576" y2="51847"/>
                        <a14:foregroundMark x1="5576" y1="51847" x2="19424" y2="56281"/>
                        <a14:foregroundMark x1="19424" y1="56281" x2="33094" y2="72660"/>
                        <a14:foregroundMark x1="33094" y1="72660" x2="44245" y2="78325"/>
                        <a14:foregroundMark x1="44245" y1="78325" x2="44245" y2="78325"/>
                        <a14:foregroundMark x1="1079" y1="7759" x2="31475" y2="6404"/>
                        <a14:foregroundMark x1="31475" y1="6404" x2="14029" y2="4557"/>
                        <a14:foregroundMark x1="14029" y1="4557" x2="28957" y2="2586"/>
                        <a14:foregroundMark x1="28957" y1="2586" x2="43525" y2="3448"/>
                        <a14:foregroundMark x1="43525" y1="3448" x2="58813" y2="8867"/>
                        <a14:foregroundMark x1="58813" y1="8867" x2="62050" y2="19089"/>
                        <a14:foregroundMark x1="62050" y1="19089" x2="60612" y2="28695"/>
                        <a14:foregroundMark x1="60612" y1="28695" x2="72662" y2="24261"/>
                        <a14:foregroundMark x1="72662" y1="24261" x2="76439" y2="4557"/>
                        <a14:foregroundMark x1="76439" y1="4557" x2="90108" y2="4433"/>
                        <a14:foregroundMark x1="90108" y1="4433" x2="96403" y2="13670"/>
                        <a14:foregroundMark x1="96403" y1="13670" x2="94245" y2="88054"/>
                        <a14:foregroundMark x1="94245" y1="88054" x2="82194" y2="93227"/>
                        <a14:foregroundMark x1="82194" y1="93227" x2="69065" y2="91010"/>
                        <a14:foregroundMark x1="69065" y1="91010" x2="55396" y2="85345"/>
                        <a14:foregroundMark x1="10971" y1="10468" x2="719" y2="33744"/>
                        <a14:foregroundMark x1="719" y1="33744" x2="6835" y2="42365"/>
                        <a14:foregroundMark x1="6835" y1="42365" x2="17086" y2="36207"/>
                        <a14:foregroundMark x1="17086" y1="36207" x2="28237" y2="42365"/>
                        <a14:foregroundMark x1="28237" y1="42365" x2="55216" y2="37192"/>
                        <a14:foregroundMark x1="55216" y1="37192" x2="58273" y2="28202"/>
                        <a14:foregroundMark x1="58273" y1="28202" x2="50180" y2="8990"/>
                        <a14:foregroundMark x1="50180" y1="8990" x2="64029" y2="13547"/>
                        <a14:foregroundMark x1="64029" y1="13547" x2="75540" y2="8621"/>
                        <a14:foregroundMark x1="75540" y1="8621" x2="85252" y2="17241"/>
                        <a14:foregroundMark x1="85252" y1="17241" x2="95683" y2="11207"/>
                        <a14:foregroundMark x1="95683" y1="11207" x2="97302" y2="2340"/>
                        <a14:foregroundMark x1="32734" y1="7389" x2="19424" y2="10345"/>
                        <a14:foregroundMark x1="19424" y1="10345" x2="5935" y2="27217"/>
                        <a14:foregroundMark x1="5935" y1="27217" x2="17626" y2="34113"/>
                        <a14:foregroundMark x1="17626" y1="34113" x2="32194" y2="34113"/>
                        <a14:foregroundMark x1="32194" y1="34113" x2="45324" y2="32020"/>
                        <a14:foregroundMark x1="45324" y1="32020" x2="53777" y2="24138"/>
                        <a14:foregroundMark x1="53777" y1="24138" x2="48201" y2="14901"/>
                        <a14:foregroundMark x1="48201" y1="14901" x2="38489" y2="8251"/>
                        <a14:foregroundMark x1="38489" y1="8251" x2="31835" y2="7759"/>
                        <a14:foregroundMark x1="25719" y1="10222" x2="13489" y2="15887"/>
                        <a14:foregroundMark x1="13489" y1="15887" x2="8633" y2="24877"/>
                        <a14:foregroundMark x1="8633" y1="24877" x2="36151" y2="30788"/>
                        <a14:foregroundMark x1="36151" y1="30788" x2="47122" y2="24261"/>
                        <a14:foregroundMark x1="47122" y1="24261" x2="45504" y2="14532"/>
                        <a14:foregroundMark x1="45504" y1="14532" x2="33453" y2="9975"/>
                        <a14:foregroundMark x1="33453" y1="9975" x2="22842" y2="11330"/>
                        <a14:foregroundMark x1="25719" y1="11946" x2="13849" y2="17734"/>
                        <a14:foregroundMark x1="13849" y1="17734" x2="38669" y2="28448"/>
                        <a14:foregroundMark x1="38669" y1="28448" x2="45863" y2="20320"/>
                        <a14:foregroundMark x1="45863" y1="20320" x2="37410" y2="13054"/>
                        <a14:foregroundMark x1="37410" y1="13054" x2="23201" y2="13670"/>
                        <a14:foregroundMark x1="23201" y1="13670" x2="22482" y2="141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3008" y="0"/>
            <a:ext cx="4784271" cy="698710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3A5FD39-524F-024D-9CDD-68E89BA9F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En el laboratorio de hemodinamia…..</a:t>
            </a:r>
          </a:p>
        </p:txBody>
      </p:sp>
      <p:pic>
        <p:nvPicPr>
          <p:cNvPr id="6" name="Left_Coronary_15_fps_Medium_1_1" descr="Left_Coronary_15_fps_Medium_1_1">
            <a:hlinkClick r:id="" action="ppaction://media"/>
            <a:extLst>
              <a:ext uri="{FF2B5EF4-FFF2-40B4-BE49-F238E27FC236}">
                <a16:creationId xmlns:a16="http://schemas.microsoft.com/office/drawing/2014/main" id="{5A0DF07B-B7DE-9444-9172-87B1E9FB4C7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8951" y="2484173"/>
            <a:ext cx="3009899" cy="3009900"/>
          </a:xfrm>
        </p:spPr>
      </p:pic>
      <p:pic>
        <p:nvPicPr>
          <p:cNvPr id="7" name="Left_Coronary_15_fps_Medium_4_1" descr="Left_Coronary_15_fps_Medium_4_1">
            <a:hlinkClick r:id="" action="ppaction://media"/>
            <a:extLst>
              <a:ext uri="{FF2B5EF4-FFF2-40B4-BE49-F238E27FC236}">
                <a16:creationId xmlns:a16="http://schemas.microsoft.com/office/drawing/2014/main" id="{31E8C4CB-003D-2845-93DA-2ED5D05A28C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07225" y="1733259"/>
            <a:ext cx="4956629" cy="4956629"/>
          </a:xfrm>
          <a:prstGeom prst="rect">
            <a:avLst/>
          </a:prstGeom>
          <a:effectLst>
            <a:reflection stA="31038" endPos="65000" dist="50800" dir="5400000" sy="-100000" algn="bl" rotWithShape="0"/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92BDEE4-F471-1647-8D93-D60D01525B62}"/>
              </a:ext>
            </a:extLst>
          </p:cNvPr>
          <p:cNvSpPr txBox="1"/>
          <p:nvPr/>
        </p:nvSpPr>
        <p:spPr>
          <a:xfrm>
            <a:off x="278492" y="5686589"/>
            <a:ext cx="3820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CORONARIA DERECHA SIN LESIONES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B41EA07-5568-2948-801B-692F2652AE6A}"/>
              </a:ext>
            </a:extLst>
          </p:cNvPr>
          <p:cNvSpPr txBox="1"/>
          <p:nvPr/>
        </p:nvSpPr>
        <p:spPr>
          <a:xfrm>
            <a:off x="7230156" y="2145370"/>
            <a:ext cx="484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ARTERIA DESCENDENTE ANTERIOR SIN LESIONES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61E557D-BF05-CF4E-BF43-9CB36FA88338}"/>
              </a:ext>
            </a:extLst>
          </p:cNvPr>
          <p:cNvSpPr txBox="1"/>
          <p:nvPr/>
        </p:nvSpPr>
        <p:spPr>
          <a:xfrm>
            <a:off x="7344229" y="5124741"/>
            <a:ext cx="484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rgbClr val="C00000"/>
                </a:solidFill>
              </a:rPr>
              <a:t>ARTERIA CIRCUNFLEJA OCLUIDA</a:t>
            </a:r>
          </a:p>
        </p:txBody>
      </p:sp>
      <p:sp>
        <p:nvSpPr>
          <p:cNvPr id="11" name="Flecha abajo 10">
            <a:extLst>
              <a:ext uri="{FF2B5EF4-FFF2-40B4-BE49-F238E27FC236}">
                <a16:creationId xmlns:a16="http://schemas.microsoft.com/office/drawing/2014/main" id="{1432F0B1-8D17-7D44-A7BB-CD80E3F9FD1E}"/>
              </a:ext>
            </a:extLst>
          </p:cNvPr>
          <p:cNvSpPr/>
          <p:nvPr/>
        </p:nvSpPr>
        <p:spPr>
          <a:xfrm>
            <a:off x="9612087" y="2553126"/>
            <a:ext cx="504370" cy="68356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Flecha abajo 11">
            <a:extLst>
              <a:ext uri="{FF2B5EF4-FFF2-40B4-BE49-F238E27FC236}">
                <a16:creationId xmlns:a16="http://schemas.microsoft.com/office/drawing/2014/main" id="{0CBD0A30-3886-4048-A968-66826329678D}"/>
              </a:ext>
            </a:extLst>
          </p:cNvPr>
          <p:cNvSpPr/>
          <p:nvPr/>
        </p:nvSpPr>
        <p:spPr>
          <a:xfrm rot="11532837">
            <a:off x="8785112" y="4347878"/>
            <a:ext cx="493486" cy="8128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8694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C7F659-AEA8-CA45-BA54-AC0052CCC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Left_Coronary_15_fps_Medium_16_1" descr="Left_Coronary_15_fps_Medium_16_1">
            <a:hlinkClick r:id="" action="ppaction://media"/>
            <a:extLst>
              <a:ext uri="{FF2B5EF4-FFF2-40B4-BE49-F238E27FC236}">
                <a16:creationId xmlns:a16="http://schemas.microsoft.com/office/drawing/2014/main" id="{3B2AEFF6-3ECC-084E-8EE4-B8C341081A1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00333" y="365125"/>
            <a:ext cx="5150303" cy="5150304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C1A340-812B-B942-92CF-827B6F3BA2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0" b="91010" l="540" r="97302">
                        <a14:foregroundMark x1="4317" y1="8251" x2="4317" y2="8251"/>
                        <a14:foregroundMark x1="719" y1="2586" x2="719" y2="42488"/>
                        <a14:foregroundMark x1="719" y1="42488" x2="5576" y2="51847"/>
                        <a14:foregroundMark x1="5576" y1="51847" x2="19424" y2="56281"/>
                        <a14:foregroundMark x1="19424" y1="56281" x2="33094" y2="72660"/>
                        <a14:foregroundMark x1="33094" y1="72660" x2="44245" y2="78325"/>
                        <a14:foregroundMark x1="44245" y1="78325" x2="44245" y2="78325"/>
                        <a14:foregroundMark x1="1079" y1="7759" x2="31475" y2="6404"/>
                        <a14:foregroundMark x1="31475" y1="6404" x2="14029" y2="4557"/>
                        <a14:foregroundMark x1="14029" y1="4557" x2="28957" y2="2586"/>
                        <a14:foregroundMark x1="28957" y1="2586" x2="43525" y2="3448"/>
                        <a14:foregroundMark x1="43525" y1="3448" x2="58813" y2="8867"/>
                        <a14:foregroundMark x1="58813" y1="8867" x2="62050" y2="19089"/>
                        <a14:foregroundMark x1="62050" y1="19089" x2="60612" y2="28695"/>
                        <a14:foregroundMark x1="60612" y1="28695" x2="72662" y2="24261"/>
                        <a14:foregroundMark x1="72662" y1="24261" x2="76439" y2="4557"/>
                        <a14:foregroundMark x1="76439" y1="4557" x2="90108" y2="4433"/>
                        <a14:foregroundMark x1="90108" y1="4433" x2="96403" y2="13670"/>
                        <a14:foregroundMark x1="96403" y1="13670" x2="94245" y2="88054"/>
                        <a14:foregroundMark x1="94245" y1="88054" x2="82194" y2="93227"/>
                        <a14:foregroundMark x1="82194" y1="93227" x2="69065" y2="91010"/>
                        <a14:foregroundMark x1="69065" y1="91010" x2="55396" y2="85345"/>
                        <a14:foregroundMark x1="10971" y1="10468" x2="719" y2="33744"/>
                        <a14:foregroundMark x1="719" y1="33744" x2="6835" y2="42365"/>
                        <a14:foregroundMark x1="6835" y1="42365" x2="17086" y2="36207"/>
                        <a14:foregroundMark x1="17086" y1="36207" x2="28237" y2="42365"/>
                        <a14:foregroundMark x1="28237" y1="42365" x2="55216" y2="37192"/>
                        <a14:foregroundMark x1="55216" y1="37192" x2="58273" y2="28202"/>
                        <a14:foregroundMark x1="58273" y1="28202" x2="50180" y2="8990"/>
                        <a14:foregroundMark x1="50180" y1="8990" x2="64029" y2="13547"/>
                        <a14:foregroundMark x1="64029" y1="13547" x2="75540" y2="8621"/>
                        <a14:foregroundMark x1="75540" y1="8621" x2="85252" y2="17241"/>
                        <a14:foregroundMark x1="85252" y1="17241" x2="95683" y2="11207"/>
                        <a14:foregroundMark x1="95683" y1="11207" x2="97302" y2="2340"/>
                        <a14:foregroundMark x1="32734" y1="7389" x2="19424" y2="10345"/>
                        <a14:foregroundMark x1="19424" y1="10345" x2="5935" y2="27217"/>
                        <a14:foregroundMark x1="5935" y1="27217" x2="17626" y2="34113"/>
                        <a14:foregroundMark x1="17626" y1="34113" x2="32194" y2="34113"/>
                        <a14:foregroundMark x1="32194" y1="34113" x2="45324" y2="32020"/>
                        <a14:foregroundMark x1="45324" y1="32020" x2="53777" y2="24138"/>
                        <a14:foregroundMark x1="53777" y1="24138" x2="48201" y2="14901"/>
                        <a14:foregroundMark x1="48201" y1="14901" x2="38489" y2="8251"/>
                        <a14:foregroundMark x1="38489" y1="8251" x2="31835" y2="7759"/>
                        <a14:foregroundMark x1="25719" y1="10222" x2="13489" y2="15887"/>
                        <a14:foregroundMark x1="13489" y1="15887" x2="8633" y2="24877"/>
                        <a14:foregroundMark x1="8633" y1="24877" x2="36151" y2="30788"/>
                        <a14:foregroundMark x1="36151" y1="30788" x2="47122" y2="24261"/>
                        <a14:foregroundMark x1="47122" y1="24261" x2="45504" y2="14532"/>
                        <a14:foregroundMark x1="45504" y1="14532" x2="33453" y2="9975"/>
                        <a14:foregroundMark x1="33453" y1="9975" x2="22842" y2="11330"/>
                        <a14:foregroundMark x1="25719" y1="11946" x2="13849" y2="17734"/>
                        <a14:foregroundMark x1="13849" y1="17734" x2="38669" y2="28448"/>
                        <a14:foregroundMark x1="38669" y1="28448" x2="45863" y2="20320"/>
                        <a14:foregroundMark x1="45863" y1="20320" x2="37410" y2="13054"/>
                        <a14:foregroundMark x1="37410" y1="13054" x2="23201" y2="13670"/>
                        <a14:foregroundMark x1="23201" y1="13670" x2="22482" y2="141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-64551"/>
            <a:ext cx="4784271" cy="698710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8232BA1-3100-2046-9E37-B4D48AE0A811}"/>
              </a:ext>
            </a:extLst>
          </p:cNvPr>
          <p:cNvSpPr txBox="1"/>
          <p:nvPr/>
        </p:nvSpPr>
        <p:spPr>
          <a:xfrm>
            <a:off x="6778171" y="5846544"/>
            <a:ext cx="4194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IMPLANTE EXITOSO DE STENT.</a:t>
            </a:r>
          </a:p>
          <a:p>
            <a:r>
              <a:rPr lang="es-CL" dirty="0"/>
              <a:t>SE RECUPERA EL FLUJO.</a:t>
            </a:r>
          </a:p>
        </p:txBody>
      </p:sp>
    </p:spTree>
    <p:extLst>
      <p:ext uri="{BB962C8B-B14F-4D97-AF65-F5344CB8AC3E}">
        <p14:creationId xmlns:p14="http://schemas.microsoft.com/office/powerpoint/2010/main" val="90851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F3697B-6C1B-5B40-8ECF-559BEB20F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PREGUNTA </a:t>
            </a:r>
            <a:r>
              <a:rPr lang="es-CL" dirty="0" err="1"/>
              <a:t>Nº</a:t>
            </a:r>
            <a:r>
              <a:rPr lang="es-CL" dirty="0"/>
              <a:t> 7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75864A-64F4-3344-A8E9-045631E2E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SIN EMBARGO…..¿POR QUÉ EL PACIENTE TIENE SOPLO Y SHOCK?</a:t>
            </a:r>
          </a:p>
          <a:p>
            <a:endParaRPr lang="es-CL" dirty="0"/>
          </a:p>
          <a:p>
            <a:endParaRPr lang="es-CL" dirty="0"/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51167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42C507-1125-B94F-BFB9-32B9DD664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Se realiza un ecocardiograma transesofágico a pie de cama…</a:t>
            </a:r>
          </a:p>
        </p:txBody>
      </p:sp>
      <p:pic>
        <p:nvPicPr>
          <p:cNvPr id="4" name="unnamed_1_1" descr="unnamed_1_1">
            <a:hlinkClick r:id="" action="ppaction://media"/>
            <a:extLst>
              <a:ext uri="{FF2B5EF4-FFF2-40B4-BE49-F238E27FC236}">
                <a16:creationId xmlns:a16="http://schemas.microsoft.com/office/drawing/2014/main" id="{7433517A-701B-5C4A-8BE0-77B931A945C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85690" y="2252791"/>
            <a:ext cx="4072366" cy="3053996"/>
          </a:xfrm>
        </p:spPr>
      </p:pic>
      <p:pic>
        <p:nvPicPr>
          <p:cNvPr id="5" name="Copia de unnamed_1_1" descr="Copia de unnamed_1_1">
            <a:hlinkClick r:id="" action="ppaction://media"/>
            <a:extLst>
              <a:ext uri="{FF2B5EF4-FFF2-40B4-BE49-F238E27FC236}">
                <a16:creationId xmlns:a16="http://schemas.microsoft.com/office/drawing/2014/main" id="{EC893419-404E-A346-81F6-7A047F80FE5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07911" y="2225853"/>
            <a:ext cx="4077779" cy="3058335"/>
          </a:xfrm>
          <a:prstGeom prst="rect">
            <a:avLst/>
          </a:prstGeom>
        </p:spPr>
      </p:pic>
      <p:pic>
        <p:nvPicPr>
          <p:cNvPr id="6" name="Copia de unnamed_1_1 2" descr="Copia de unnamed_1_1 2">
            <a:hlinkClick r:id="" action="ppaction://media"/>
            <a:extLst>
              <a:ext uri="{FF2B5EF4-FFF2-40B4-BE49-F238E27FC236}">
                <a16:creationId xmlns:a16="http://schemas.microsoft.com/office/drawing/2014/main" id="{3FC6E6E5-237E-2941-A96B-4B368AF894F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2225854"/>
            <a:ext cx="4107911" cy="3080933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3A567C3D-0E02-9E44-A935-CC96C0A8D8E5}"/>
              </a:ext>
            </a:extLst>
          </p:cNvPr>
          <p:cNvSpPr/>
          <p:nvPr/>
        </p:nvSpPr>
        <p:spPr>
          <a:xfrm>
            <a:off x="0" y="2225853"/>
            <a:ext cx="12192000" cy="3286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7410945-6324-DB41-BA5C-9E90E00F28C6}"/>
              </a:ext>
            </a:extLst>
          </p:cNvPr>
          <p:cNvSpPr txBox="1"/>
          <p:nvPr/>
        </p:nvSpPr>
        <p:spPr>
          <a:xfrm>
            <a:off x="353961" y="5660571"/>
            <a:ext cx="11434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SE OBSERVA INSUFICIENCIA CON JET SEVERO Y PROLAPSO DEL VELO POSTERIOR POR RUPTURA DEL MUSCULO PAPILAR. </a:t>
            </a:r>
          </a:p>
        </p:txBody>
      </p:sp>
    </p:spTree>
    <p:extLst>
      <p:ext uri="{BB962C8B-B14F-4D97-AF65-F5344CB8AC3E}">
        <p14:creationId xmlns:p14="http://schemas.microsoft.com/office/powerpoint/2010/main" val="133523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1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3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BD4236-3CE8-1F49-A8AA-79728B3F9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PREGUNTA </a:t>
            </a:r>
            <a:r>
              <a:rPr lang="es-CL" dirty="0" err="1"/>
              <a:t>Nº</a:t>
            </a:r>
            <a:r>
              <a:rPr lang="es-CL" dirty="0"/>
              <a:t> 8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8F81CA-B769-ED4B-855F-84ACE2D42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¿Cuál sería la conducta </a:t>
            </a:r>
            <a:r>
              <a:rPr lang="es-CL" dirty="0" err="1"/>
              <a:t>terapeútica</a:t>
            </a:r>
            <a:r>
              <a:rPr lang="es-CL" dirty="0"/>
              <a:t> a seguir?</a:t>
            </a:r>
          </a:p>
          <a:p>
            <a:endParaRPr lang="es-CL" dirty="0"/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52280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365760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1 Título">
            <a:extLst>
              <a:ext uri="{FF2B5EF4-FFF2-40B4-BE49-F238E27FC236}">
                <a16:creationId xmlns:a16="http://schemas.microsoft.com/office/drawing/2014/main" id="{EBB5757F-25A7-4DA2-BE37-C3F1B83DC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163824" cy="525637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s-MX">
                <a:solidFill>
                  <a:schemeClr val="bg1"/>
                </a:solidFill>
                <a:ea typeface="ＭＳ Ｐゴシック" pitchFamily="34" charset="-128"/>
              </a:rPr>
              <a:t>Historia:</a:t>
            </a:r>
            <a:br>
              <a:rPr lang="es-CL">
                <a:solidFill>
                  <a:schemeClr val="bg1"/>
                </a:solidFill>
                <a:ea typeface="ＭＳ Ｐゴシック" pitchFamily="34" charset="-128"/>
              </a:rPr>
            </a:br>
            <a:endParaRPr lang="es-CL">
              <a:solidFill>
                <a:schemeClr val="bg1"/>
              </a:solidFill>
              <a:ea typeface="ＭＳ Ｐゴシック" pitchFamily="34" charset="-128"/>
            </a:endParaRPr>
          </a:p>
        </p:txBody>
      </p:sp>
      <p:graphicFrame>
        <p:nvGraphicFramePr>
          <p:cNvPr id="5128" name="2 Marcador de contenido">
            <a:extLst>
              <a:ext uri="{FF2B5EF4-FFF2-40B4-BE49-F238E27FC236}">
                <a16:creationId xmlns:a16="http://schemas.microsoft.com/office/drawing/2014/main" id="{2B0B804C-5736-4E78-94EA-9B8DB9F37D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9853910"/>
              </p:ext>
            </p:extLst>
          </p:nvPr>
        </p:nvGraphicFramePr>
        <p:xfrm>
          <a:off x="4517136" y="303591"/>
          <a:ext cx="7242048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E72734-D726-4A48-B61A-C5522542F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531515" cy="1600200"/>
          </a:xfrm>
        </p:spPr>
        <p:txBody>
          <a:bodyPr/>
          <a:lstStyle/>
          <a:p>
            <a:r>
              <a:rPr lang="es-CL" dirty="0"/>
              <a:t>Pero antes se debe estabilizar en pabellón de hemodinamia….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3BB31D-5A22-E342-AA71-E99B22E9539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es-CL" sz="2400" dirty="0"/>
          </a:p>
          <a:p>
            <a:pPr marL="457200" indent="-457200">
              <a:buFont typeface="+mj-lt"/>
              <a:buAutoNum type="arabicPeriod"/>
            </a:pPr>
            <a:r>
              <a:rPr lang="es-CL" sz="2400" dirty="0"/>
              <a:t>Soporte mecánico con balón de contrapulsación aórtico</a:t>
            </a:r>
          </a:p>
          <a:p>
            <a:pPr marL="457200" indent="-457200">
              <a:buFont typeface="+mj-lt"/>
              <a:buAutoNum type="arabicPeriod"/>
            </a:pPr>
            <a:r>
              <a:rPr lang="es-CL" sz="2400" dirty="0"/>
              <a:t>Monitorización y titulación de vasopresores e inotrópicos con catéter de </a:t>
            </a:r>
            <a:r>
              <a:rPr lang="es-CL" sz="2400"/>
              <a:t>Swan-Ganz</a:t>
            </a:r>
            <a:endParaRPr lang="es-CL" sz="2400" dirty="0"/>
          </a:p>
          <a:p>
            <a:endParaRPr lang="es-CL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FC3C6E1A-C2CA-58F7-469E-F7674EC29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17723" y="307636"/>
            <a:ext cx="4434489" cy="624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092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EC56E5-05BE-5F49-95A3-49B58E925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80975"/>
            <a:ext cx="10515600" cy="1325563"/>
          </a:xfrm>
        </p:spPr>
        <p:txBody>
          <a:bodyPr/>
          <a:lstStyle/>
          <a:p>
            <a:r>
              <a:rPr lang="es-CL" dirty="0"/>
              <a:t>Su radiografía antes de entrar a pabellón…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44105D9-CC79-E048-9906-6BEDF00B6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375" y="988562"/>
            <a:ext cx="6402204" cy="566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842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8BF99D-2836-B54D-96CD-768DF14B7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PREGUNTA </a:t>
            </a:r>
            <a:r>
              <a:rPr lang="es-CL" dirty="0" err="1"/>
              <a:t>Nº</a:t>
            </a:r>
            <a:r>
              <a:rPr lang="es-CL" dirty="0"/>
              <a:t> 9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5902E4-8657-B544-8F3C-04DB434AB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¿Cuál es el hallazgo principal de la radiografía de tórax?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889942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3424672-6A61-994D-BF19-40A9592DB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685" y="10886"/>
            <a:ext cx="9114971" cy="6836228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56359A-4953-C245-BA02-28C2EC9E4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429" y="1905227"/>
            <a:ext cx="173831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sz="2000" dirty="0"/>
              <a:t>Músculo papilar “roto”</a:t>
            </a:r>
          </a:p>
        </p:txBody>
      </p:sp>
      <p:sp>
        <p:nvSpPr>
          <p:cNvPr id="7" name="Flecha abajo 6">
            <a:extLst>
              <a:ext uri="{FF2B5EF4-FFF2-40B4-BE49-F238E27FC236}">
                <a16:creationId xmlns:a16="http://schemas.microsoft.com/office/drawing/2014/main" id="{650114B9-2B9B-F646-9F3C-73A700E5177A}"/>
              </a:ext>
            </a:extLst>
          </p:cNvPr>
          <p:cNvSpPr/>
          <p:nvPr/>
        </p:nvSpPr>
        <p:spPr>
          <a:xfrm>
            <a:off x="9659257" y="1303792"/>
            <a:ext cx="595086" cy="11635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636798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B5E8BD6-C6F5-6F41-9129-9BFC52A9F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437" y="92704"/>
            <a:ext cx="8896788" cy="6672591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7873AF-ABE6-E84E-8B12-725A0C340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5" y="1825625"/>
            <a:ext cx="212517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sz="1800" dirty="0"/>
              <a:t>MOMENTO EN QUE SE IMPLANTA PRÓTESIS VALVULAR EN POSICIÓN MITRAL</a:t>
            </a:r>
          </a:p>
        </p:txBody>
      </p:sp>
    </p:spTree>
    <p:extLst>
      <p:ext uri="{BB962C8B-B14F-4D97-AF65-F5344CB8AC3E}">
        <p14:creationId xmlns:p14="http://schemas.microsoft.com/office/powerpoint/2010/main" val="32890866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3D4C5E-A4B6-E94F-869B-F517563183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Casos Clínicos Valvulopatía  Aórtica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E610C98-4A26-764A-A809-241EAC752A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133599"/>
          </a:xfrm>
        </p:spPr>
        <p:txBody>
          <a:bodyPr>
            <a:normAutofit lnSpcReduction="10000"/>
          </a:bodyPr>
          <a:lstStyle/>
          <a:p>
            <a:endParaRPr lang="es-CL" dirty="0"/>
          </a:p>
          <a:p>
            <a:r>
              <a:rPr lang="es-CL" dirty="0"/>
              <a:t>Dra. Pilar Muñoz B.</a:t>
            </a:r>
          </a:p>
          <a:p>
            <a:r>
              <a:rPr lang="es-CL" dirty="0"/>
              <a:t>Hospital del Salvador</a:t>
            </a:r>
          </a:p>
          <a:p>
            <a:r>
              <a:rPr lang="es-CL" dirty="0"/>
              <a:t>Actualización 2024: Dr. Daniel Contreras R.</a:t>
            </a:r>
          </a:p>
          <a:p>
            <a:r>
              <a:rPr lang="es-CL" dirty="0"/>
              <a:t>Hospital del Salvador</a:t>
            </a:r>
          </a:p>
        </p:txBody>
      </p:sp>
    </p:spTree>
    <p:extLst>
      <p:ext uri="{BB962C8B-B14F-4D97-AF65-F5344CB8AC3E}">
        <p14:creationId xmlns:p14="http://schemas.microsoft.com/office/powerpoint/2010/main" val="16248494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361" name="Título 1">
            <a:extLst>
              <a:ext uri="{FF2B5EF4-FFF2-40B4-BE49-F238E27FC236}">
                <a16:creationId xmlns:a16="http://schemas.microsoft.com/office/drawing/2014/main" id="{3AB01EED-B642-4D74-B850-E8D76F88B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  <a:extLst>
            <a:ext uri="{FAA26D3D-D897-4be2-8F04-BA451C77F1D7}"/>
          </a:ex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CASO  CLINICO  1</a:t>
            </a:r>
          </a:p>
        </p:txBody>
      </p:sp>
      <p:sp>
        <p:nvSpPr>
          <p:cNvPr id="5123" name="Marcador de texto 1">
            <a:extLst>
              <a:ext uri="{FF2B5EF4-FFF2-40B4-BE49-F238E27FC236}">
                <a16:creationId xmlns:a16="http://schemas.microsoft.com/office/drawing/2014/main" id="{58BA1A40-4D57-4731-845E-F762C7824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5368" y="4074718"/>
            <a:ext cx="6105194" cy="68207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altLang="es-CL" sz="24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B964776-4F71-5F83-5F4F-A5B0E2256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Anamnesis</a:t>
            </a:r>
          </a:p>
        </p:txBody>
      </p:sp>
      <p:graphicFrame>
        <p:nvGraphicFramePr>
          <p:cNvPr id="8" name="Marcador de contenido 4">
            <a:extLst>
              <a:ext uri="{FF2B5EF4-FFF2-40B4-BE49-F238E27FC236}">
                <a16:creationId xmlns:a16="http://schemas.microsoft.com/office/drawing/2014/main" id="{A613C9F0-5DE3-2CAB-81AA-A6408855487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Marcador de contenido 1">
            <a:extLst>
              <a:ext uri="{FF2B5EF4-FFF2-40B4-BE49-F238E27FC236}">
                <a16:creationId xmlns:a16="http://schemas.microsoft.com/office/drawing/2014/main" id="{18440B29-8563-3B21-A8F6-06D0478B037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84223018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216436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02239D2-A05D-4A1C-9F06-FBA7FC730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69286F4-72C1-624B-C9DD-8B34F164E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538956"/>
            <a:ext cx="8985250" cy="1118394"/>
          </a:xfrm>
        </p:spPr>
        <p:txBody>
          <a:bodyPr anchor="t">
            <a:normAutofit/>
          </a:bodyPr>
          <a:lstStyle/>
          <a:p>
            <a:r>
              <a:rPr lang="es-CL" sz="4000"/>
              <a:t>Anamnesis</a:t>
            </a:r>
          </a:p>
        </p:txBody>
      </p:sp>
      <p:pic>
        <p:nvPicPr>
          <p:cNvPr id="7" name="Graphic 6" descr="Brain in head">
            <a:extLst>
              <a:ext uri="{FF2B5EF4-FFF2-40B4-BE49-F238E27FC236}">
                <a16:creationId xmlns:a16="http://schemas.microsoft.com/office/drawing/2014/main" id="{DFF96972-A404-5E1F-837D-400D21EE3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4900" y="538956"/>
            <a:ext cx="749300" cy="7493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1D30AA-CDFF-D29D-593E-910EAA243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1847849"/>
            <a:ext cx="9994900" cy="4254501"/>
          </a:xfrm>
        </p:spPr>
        <p:txBody>
          <a:bodyPr>
            <a:normAutofit/>
          </a:bodyPr>
          <a:lstStyle/>
          <a:p>
            <a:r>
              <a:rPr lang="es-ES" dirty="0">
                <a:ea typeface="ＭＳ Ｐゴシック" pitchFamily="34" charset="-128"/>
              </a:rPr>
              <a:t>Historia de 6 meses de evolución caracterizada por episodios transitorios de pérdida de conciencia en relación a esfuerzo físico, con recuperación espontánea, sin déficit motores, sin incontinencia de esfínteres.</a:t>
            </a:r>
          </a:p>
          <a:p>
            <a:endParaRPr lang="es-ES" dirty="0">
              <a:ea typeface="ＭＳ Ｐゴシック" pitchFamily="34" charset="-128"/>
            </a:endParaRPr>
          </a:p>
          <a:p>
            <a:r>
              <a:rPr lang="es-ES" altLang="es-CL" dirty="0">
                <a:ea typeface="ＭＳ Ｐゴシック" panose="020B0600070205080204" pitchFamily="34" charset="-128"/>
              </a:rPr>
              <a:t>Último cuadro sincopal se presentó asociado a angina y disnea, por lo que decide consultar en Servicio de Urgencia, siendo traída por familiares que la encontraron inconsciente en el piso de la cocina.</a:t>
            </a:r>
          </a:p>
          <a:p>
            <a:endParaRPr lang="es-ES" sz="2000" dirty="0">
              <a:ea typeface="ＭＳ Ｐゴシック" pitchFamily="34" charset="-128"/>
            </a:endParaRPr>
          </a:p>
          <a:p>
            <a:endParaRPr lang="es-CL" sz="2000" dirty="0"/>
          </a:p>
        </p:txBody>
      </p:sp>
    </p:spTree>
    <p:extLst>
      <p:ext uri="{BB962C8B-B14F-4D97-AF65-F5344CB8AC3E}">
        <p14:creationId xmlns:p14="http://schemas.microsoft.com/office/powerpoint/2010/main" val="32356769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432F05-A4C5-F1B2-BAB2-25FEC0B21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Examen Físico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F2EEA69-5621-9DDC-6F39-5D7385A9EC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altLang="es-CL" dirty="0">
                <a:ea typeface="ＭＳ Ｐゴシック" panose="020B0600070205080204" pitchFamily="34" charset="-128"/>
              </a:rPr>
              <a:t>PA: 130/80 </a:t>
            </a:r>
            <a:r>
              <a:rPr lang="es-ES" altLang="es-CL" dirty="0" err="1">
                <a:ea typeface="ＭＳ Ｐゴシック" panose="020B0600070205080204" pitchFamily="34" charset="-128"/>
              </a:rPr>
              <a:t>mmHg</a:t>
            </a:r>
            <a:endParaRPr lang="es-ES" altLang="es-CL" dirty="0">
              <a:ea typeface="ＭＳ Ｐゴシック" panose="020B0600070205080204" pitchFamily="34" charset="-128"/>
            </a:endParaRPr>
          </a:p>
          <a:p>
            <a:r>
              <a:rPr lang="es-ES" altLang="es-CL" dirty="0">
                <a:ea typeface="ＭＳ Ｐゴシック" panose="020B0600070205080204" pitchFamily="34" charset="-128"/>
              </a:rPr>
              <a:t>FC: 90 por minuto, regular</a:t>
            </a:r>
          </a:p>
          <a:p>
            <a:r>
              <a:rPr lang="es-ES" altLang="es-CL" dirty="0">
                <a:ea typeface="ＭＳ Ｐゴシック" panose="020B0600070205080204" pitchFamily="34" charset="-128"/>
              </a:rPr>
              <a:t>FR: 20 rpm</a:t>
            </a:r>
          </a:p>
          <a:p>
            <a:r>
              <a:rPr lang="es-ES" altLang="es-CL" dirty="0">
                <a:ea typeface="ＭＳ Ｐゴシック" panose="020B0600070205080204" pitchFamily="34" charset="-128"/>
              </a:rPr>
              <a:t>SatO2 97% ambiental </a:t>
            </a:r>
          </a:p>
          <a:p>
            <a:endParaRPr lang="es-CL" dirty="0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AA055A75-B183-2A95-97B6-4D31E957A9E2}"/>
              </a:ext>
            </a:extLst>
          </p:cNvPr>
          <p:cNvSpPr txBox="1">
            <a:spLocks/>
          </p:cNvSpPr>
          <p:nvPr/>
        </p:nvSpPr>
        <p:spPr>
          <a:xfrm>
            <a:off x="5634990" y="1257301"/>
            <a:ext cx="5989320" cy="4777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altLang="es-CL" sz="2400" dirty="0" err="1">
                <a:ea typeface="ＭＳ Ｐゴシック" panose="020B0600070205080204" pitchFamily="34" charset="-128"/>
              </a:rPr>
              <a:t>Vigil</a:t>
            </a:r>
            <a:r>
              <a:rPr lang="es-ES" altLang="es-CL" sz="2400" dirty="0">
                <a:ea typeface="ＭＳ Ｐゴシック" panose="020B0600070205080204" pitchFamily="34" charset="-128"/>
              </a:rPr>
              <a:t>, consciente, orientada en tiempo y espacio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altLang="es-CL" sz="2400" dirty="0">
                <a:ea typeface="ＭＳ Ｐゴシック" panose="020B0600070205080204" pitchFamily="34" charset="-128"/>
              </a:rPr>
              <a:t>Glasgow 15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altLang="es-CL" sz="2400" dirty="0">
                <a:ea typeface="ＭＳ Ｐゴシック" panose="020B0600070205080204" pitchFamily="34" charset="-128"/>
              </a:rPr>
              <a:t>Piel: pequeña equimosis en región frontal derecha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altLang="es-CL" sz="2400" b="1" dirty="0">
                <a:ea typeface="ＭＳ Ｐゴシック" panose="020B0600070205080204" pitchFamily="34" charset="-128"/>
              </a:rPr>
              <a:t>Yugulares a 8 cm ángulo Louis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altLang="es-CL" sz="2400" dirty="0">
                <a:ea typeface="ＭＳ Ｐゴシック" panose="020B0600070205080204" pitchFamily="34" charset="-128"/>
              </a:rPr>
              <a:t>Presencia de </a:t>
            </a:r>
            <a:r>
              <a:rPr lang="es-ES" altLang="es-CL" sz="2400" b="1" dirty="0">
                <a:ea typeface="ＭＳ Ｐゴシック" panose="020B0600070205080204" pitchFamily="34" charset="-128"/>
              </a:rPr>
              <a:t>soplo carotideo sistólico bilateral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altLang="es-CL" sz="2400" dirty="0">
                <a:ea typeface="ＭＳ Ｐゴシック" panose="020B0600070205080204" pitchFamily="34" charset="-128"/>
              </a:rPr>
              <a:t>RR 2 tiempos </a:t>
            </a:r>
            <a:r>
              <a:rPr lang="es-ES" altLang="es-CL" sz="2400" b="1" dirty="0">
                <a:ea typeface="ＭＳ Ｐゴシック" panose="020B0600070205080204" pitchFamily="34" charset="-128"/>
              </a:rPr>
              <a:t>soplo sistólico </a:t>
            </a:r>
            <a:r>
              <a:rPr lang="es-ES" altLang="es-CL" sz="2400" b="1" dirty="0" err="1">
                <a:ea typeface="ＭＳ Ｐゴシック" panose="020B0600070205080204" pitchFamily="34" charset="-128"/>
              </a:rPr>
              <a:t>eyectivo</a:t>
            </a:r>
            <a:r>
              <a:rPr lang="es-ES" altLang="es-CL" sz="2400" b="1" dirty="0">
                <a:ea typeface="ＭＳ Ｐゴシック" panose="020B0600070205080204" pitchFamily="34" charset="-128"/>
              </a:rPr>
              <a:t> en el foco aórtico, intensidad III/VI.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altLang="es-CL" sz="2400" dirty="0">
                <a:ea typeface="ＭＳ Ｐゴシック" panose="020B0600070205080204" pitchFamily="34" charset="-128"/>
              </a:rPr>
              <a:t>Pulmonar: MP (+) simétrico, con crepitaciones en las bases, escasas.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altLang="es-CL" sz="24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4224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51056609-F4B7-427F-AB64-728F12AA5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s-MX" sz="4100">
                <a:ea typeface="ＭＳ Ｐゴシック" pitchFamily="34" charset="-128"/>
              </a:rPr>
              <a:t>Examen físico: </a:t>
            </a:r>
            <a:br>
              <a:rPr lang="es-CL" sz="4100">
                <a:ea typeface="ＭＳ Ｐゴシック" pitchFamily="34" charset="-128"/>
              </a:rPr>
            </a:br>
            <a:endParaRPr lang="es-CL" sz="4100">
              <a:ea typeface="ＭＳ Ｐゴシック" pitchFamily="34" charset="-128"/>
            </a:endParaRPr>
          </a:p>
        </p:txBody>
      </p:sp>
      <p:graphicFrame>
        <p:nvGraphicFramePr>
          <p:cNvPr id="8" name="Marcador de contenido 7">
            <a:extLst>
              <a:ext uri="{FF2B5EF4-FFF2-40B4-BE49-F238E27FC236}">
                <a16:creationId xmlns:a16="http://schemas.microsoft.com/office/drawing/2014/main" id="{459DB8F5-D7CE-49C1-8B8D-B32A756A54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6537546"/>
              </p:ext>
            </p:extLst>
          </p:nvPr>
        </p:nvGraphicFramePr>
        <p:xfrm>
          <a:off x="667121" y="1375871"/>
          <a:ext cx="3754912" cy="41955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02931352-3E75-4BA4-A6EA-9D6505C679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1338010"/>
              </p:ext>
            </p:extLst>
          </p:nvPr>
        </p:nvGraphicFramePr>
        <p:xfrm>
          <a:off x="5323925" y="269583"/>
          <a:ext cx="6465621" cy="5829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3" name="13 Apex, OS &amp; Dias Mur, LLD, Bell">
            <a:hlinkClick r:id="" action="ppaction://media"/>
            <a:extLst>
              <a:ext uri="{FF2B5EF4-FFF2-40B4-BE49-F238E27FC236}">
                <a16:creationId xmlns:a16="http://schemas.microsoft.com/office/drawing/2014/main" id="{7C033D60-392D-6073-6A91-AE303AEB81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859060" y="3070246"/>
            <a:ext cx="1339804" cy="1339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95604C0-E95E-79AE-F4D1-1D20B699B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Pregunta N°1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A896801-AEA5-234C-9F79-556E99567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¿Cuáles serían las hipótesis diagnósticas a plantear?</a:t>
            </a:r>
          </a:p>
        </p:txBody>
      </p:sp>
    </p:spTree>
    <p:extLst>
      <p:ext uri="{BB962C8B-B14F-4D97-AF65-F5344CB8AC3E}">
        <p14:creationId xmlns:p14="http://schemas.microsoft.com/office/powerpoint/2010/main" val="1288198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>
            <a:extLst>
              <a:ext uri="{FF2B5EF4-FFF2-40B4-BE49-F238E27FC236}">
                <a16:creationId xmlns:a16="http://schemas.microsoft.com/office/drawing/2014/main" id="{4A4BD563-31C1-4221-AF1D-09F07BA60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s-CL" altLang="es-CL" sz="4100">
                <a:ea typeface="ＭＳ Ｐゴシック" panose="020B0600070205080204" pitchFamily="34" charset="-128"/>
              </a:rPr>
              <a:t>EXAMENES  QUE SOLICITARÍA</a:t>
            </a:r>
          </a:p>
        </p:txBody>
      </p:sp>
      <p:sp>
        <p:nvSpPr>
          <p:cNvPr id="9219" name="2 Marcador de contenido">
            <a:extLst>
              <a:ext uri="{FF2B5EF4-FFF2-40B4-BE49-F238E27FC236}">
                <a16:creationId xmlns:a16="http://schemas.microsoft.com/office/drawing/2014/main" id="{E1EE0665-E7CF-460A-97C2-F3ABC4C03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eaLnBrk="1" hangingPunct="1"/>
            <a:endParaRPr lang="es-CL" altLang="es-CL" sz="2000" dirty="0">
              <a:ea typeface="ＭＳ Ｐゴシック" panose="020B0600070205080204" pitchFamily="34" charset="-128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73AC5CD-3728-411C-ADFD-DD0F062E68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27" r="6555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D38CA1-AA84-61EB-0116-41D5BAA3B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Pregunta N°3: Interprete el trazado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80F1F94-C254-6348-6ABD-50335C8E12CD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7961219"/>
              </p:ext>
            </p:extLst>
          </p:nvPr>
        </p:nvGraphicFramePr>
        <p:xfrm>
          <a:off x="2046361" y="1569986"/>
          <a:ext cx="8099277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 de Photo Editor" r:id="rId2" imgW="15723810" imgH="8449854" progId="MSPhotoEd.3">
                  <p:embed/>
                </p:oleObj>
              </mc:Choice>
              <mc:Fallback>
                <p:oleObj name="Foto de Photo Editor" r:id="rId2" imgW="15723810" imgH="8449854" progId="MSPhotoEd.3">
                  <p:embed/>
                  <p:pic>
                    <p:nvPicPr>
                      <p:cNvPr id="14339" name="Object 3">
                        <a:extLst>
                          <a:ext uri="{FF2B5EF4-FFF2-40B4-BE49-F238E27FC236}">
                            <a16:creationId xmlns:a16="http://schemas.microsoft.com/office/drawing/2014/main" id="{E2730B23-1E4A-149E-32C6-934E0E7AA4E8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lum bright="-24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6361" y="1569986"/>
                        <a:ext cx="8099277" cy="43513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61517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 descr="Captura de pantalla 2015-04-27 a las 19.12.17.png">
            <a:extLst>
              <a:ext uri="{FF2B5EF4-FFF2-40B4-BE49-F238E27FC236}">
                <a16:creationId xmlns:a16="http://schemas.microsoft.com/office/drawing/2014/main" id="{C3609A99-89FC-149A-BBF7-297F6AB860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664" y="2634306"/>
            <a:ext cx="3560515" cy="239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3">
            <a:extLst>
              <a:ext uri="{FF2B5EF4-FFF2-40B4-BE49-F238E27FC236}">
                <a16:creationId xmlns:a16="http://schemas.microsoft.com/office/drawing/2014/main" id="{B78FBF5F-35B4-CA33-0D05-AEC8337DD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4704" y="5313638"/>
            <a:ext cx="4002436" cy="119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CL" dirty="0">
                <a:solidFill>
                  <a:schemeClr val="bg1"/>
                </a:solidFill>
              </a:rPr>
              <a:t>Velocidad máxima 5.4 m/s, gradiente de presión media 78 </a:t>
            </a:r>
            <a:r>
              <a:rPr lang="es-ES" altLang="es-CL" dirty="0" err="1">
                <a:solidFill>
                  <a:schemeClr val="bg1"/>
                </a:solidFill>
              </a:rPr>
              <a:t>mmHg</a:t>
            </a:r>
            <a:r>
              <a:rPr lang="es-ES" altLang="es-CL" dirty="0">
                <a:solidFill>
                  <a:schemeClr val="bg1"/>
                </a:solidFill>
              </a:rPr>
              <a:t> y área valvular 0.7 cm2</a:t>
            </a:r>
          </a:p>
          <a:p>
            <a:pPr eaLnBrk="1" hangingPunct="1"/>
            <a:endParaRPr lang="es-ES" altLang="es-CL" dirty="0"/>
          </a:p>
        </p:txBody>
      </p:sp>
      <p:pic>
        <p:nvPicPr>
          <p:cNvPr id="8" name="Video 10-01">
            <a:hlinkClick r:id="" action="ppaction://media"/>
            <a:extLst>
              <a:ext uri="{FF2B5EF4-FFF2-40B4-BE49-F238E27FC236}">
                <a16:creationId xmlns:a16="http://schemas.microsoft.com/office/drawing/2014/main" id="{85C84E61-6CA9-26D9-B342-53C154F080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7344"/>
          <a:stretch/>
        </p:blipFill>
        <p:spPr>
          <a:xfrm>
            <a:off x="982468" y="52247"/>
            <a:ext cx="4526792" cy="3145781"/>
          </a:xfrm>
          <a:prstGeom prst="rect">
            <a:avLst/>
          </a:prstGeom>
        </p:spPr>
      </p:pic>
      <p:pic>
        <p:nvPicPr>
          <p:cNvPr id="9" name="Video 10-03">
            <a:hlinkClick r:id="" action="ppaction://media"/>
            <a:extLst>
              <a:ext uri="{FF2B5EF4-FFF2-40B4-BE49-F238E27FC236}">
                <a16:creationId xmlns:a16="http://schemas.microsoft.com/office/drawing/2014/main" id="{4203EB36-4583-D1E3-0B22-CD0AE74E543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t="7344"/>
          <a:stretch/>
        </p:blipFill>
        <p:spPr>
          <a:xfrm>
            <a:off x="982468" y="3450099"/>
            <a:ext cx="4533468" cy="315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5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B906D0-7B17-1182-66D7-32AA938D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Pregunta N°4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9E86DE-DD96-2194-042D-C29AC258D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¿Cuál es el diagnóstico definitivo?</a:t>
            </a:r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98724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1E8465-332A-8FEF-E23C-F5EBB5E8F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Pregunta N°5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DE2551-B685-6BB7-AF91-A3274CBEB0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¿Cuál es el tratamiento definitivo de elección en este caso? Justifique</a:t>
            </a:r>
          </a:p>
          <a:p>
            <a:pPr marL="914400" lvl="1" indent="-457200">
              <a:buFont typeface="+mj-lt"/>
              <a:buAutoNum type="alphaLcParenR"/>
            </a:pPr>
            <a:r>
              <a:rPr lang="es-CL" dirty="0"/>
              <a:t>Tratamiento médico</a:t>
            </a:r>
          </a:p>
          <a:p>
            <a:pPr marL="914400" lvl="1" indent="-457200">
              <a:buFont typeface="+mj-lt"/>
              <a:buAutoNum type="alphaLcParenR"/>
            </a:pPr>
            <a:r>
              <a:rPr lang="es-CL" dirty="0"/>
              <a:t>Reemplazo valvular aórtico</a:t>
            </a:r>
          </a:p>
          <a:p>
            <a:pPr marL="914400" lvl="1" indent="-457200">
              <a:buFont typeface="+mj-lt"/>
              <a:buAutoNum type="alphaLcParenR"/>
            </a:pPr>
            <a:r>
              <a:rPr lang="es-CL" dirty="0"/>
              <a:t>Implante de prótesis valvular por vía percutánea (TAVI)</a:t>
            </a:r>
          </a:p>
          <a:p>
            <a:pPr marL="914400" lvl="1" indent="-457200">
              <a:buFont typeface="+mj-lt"/>
              <a:buAutoNum type="alphaLcParenR"/>
            </a:pPr>
            <a:r>
              <a:rPr lang="es-CL" dirty="0"/>
              <a:t>Trasplante cardiaco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72788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F5A3AC3-39F0-4851-B139-C4C6786C7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  <a:extLst>
            <a:ext uri="{FAA26D3D-D897-4be2-8F04-BA451C77F1D7}"/>
          </a:ex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CASO CLINICO 2</a:t>
            </a:r>
          </a:p>
        </p:txBody>
      </p:sp>
      <p:sp>
        <p:nvSpPr>
          <p:cNvPr id="17411" name="Marcador de texto 2">
            <a:extLst>
              <a:ext uri="{FF2B5EF4-FFF2-40B4-BE49-F238E27FC236}">
                <a16:creationId xmlns:a16="http://schemas.microsoft.com/office/drawing/2014/main" id="{D8D85764-0DBC-4FDF-88FB-BFA8BEF91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5368" y="4074718"/>
            <a:ext cx="6105194" cy="68207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altLang="es-CL" sz="24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D2B29FB-A484-2FDD-9333-519D23042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s-CL">
                <a:solidFill>
                  <a:srgbClr val="FFFFFF"/>
                </a:solidFill>
              </a:rPr>
              <a:t>Anamnesis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CDF563-0814-F3FF-C5EF-8B5C09943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s-ES" dirty="0"/>
              <a:t>Masculino, 68 años</a:t>
            </a:r>
          </a:p>
          <a:p>
            <a:endParaRPr lang="es-ES" dirty="0"/>
          </a:p>
          <a:p>
            <a:r>
              <a:rPr lang="es-ES" dirty="0" err="1"/>
              <a:t>Ant</a:t>
            </a:r>
            <a:r>
              <a:rPr lang="es-ES" dirty="0"/>
              <a:t>. Médicos:</a:t>
            </a:r>
          </a:p>
          <a:p>
            <a:pPr lvl="1"/>
            <a:r>
              <a:rPr lang="es-ES" dirty="0"/>
              <a:t>HTA en tratamiento irregular</a:t>
            </a:r>
          </a:p>
          <a:p>
            <a:endParaRPr lang="es-ES" dirty="0"/>
          </a:p>
          <a:p>
            <a:r>
              <a:rPr lang="es-ES" dirty="0"/>
              <a:t>Refiere disminución progresiva en su capacidad funcional que le dificulta caminar 1 cuadra, de un año de evolución. Ocasionalmente refiere palpitaciones.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803379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A331EF3-077E-B33E-1D11-1FA9C2889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Pregunta N°1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2534829-3931-351A-1A8D-0DFC6B312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¿Qué otros síntomas buscaría en la anamnesis?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966471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6F400F-DF28-43BC-8D8E-4929793B3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C1B2033-D65D-D365-9971-11D85A463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8377"/>
            <a:ext cx="10515600" cy="1325563"/>
          </a:xfrm>
        </p:spPr>
        <p:txBody>
          <a:bodyPr>
            <a:normAutofit/>
          </a:bodyPr>
          <a:lstStyle/>
          <a:p>
            <a:r>
              <a:rPr lang="es-CL" dirty="0"/>
              <a:t>Ex. Físico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6322CE-7EF4-F73D-A3EF-B27F4088C8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7456"/>
            <a:ext cx="5097780" cy="3795748"/>
          </a:xfrm>
        </p:spPr>
        <p:txBody>
          <a:bodyPr>
            <a:normAutofit/>
          </a:bodyPr>
          <a:lstStyle/>
          <a:p>
            <a:r>
              <a:rPr lang="es-ES" sz="2400"/>
              <a:t>PA: 160/40 mmHg</a:t>
            </a:r>
          </a:p>
          <a:p>
            <a:r>
              <a:rPr lang="es-ES" sz="2400"/>
              <a:t>FC: 76 lpm</a:t>
            </a:r>
          </a:p>
          <a:p>
            <a:r>
              <a:rPr lang="es-ES" sz="2400"/>
              <a:t>SatO2: 98% ambiental</a:t>
            </a:r>
          </a:p>
          <a:p>
            <a:r>
              <a:rPr lang="es-ES" sz="2400"/>
              <a:t>Piel rosada, con buena perfusión distal y llene capilar normal</a:t>
            </a:r>
          </a:p>
          <a:p>
            <a:r>
              <a:rPr lang="es-ES" sz="2400"/>
              <a:t>Adenopatías (-)</a:t>
            </a:r>
          </a:p>
          <a:p>
            <a:r>
              <a:rPr lang="es-ES" sz="2400"/>
              <a:t>Pulso amplio que se palpa en antebrazo y se visualiza en lechos ungueales</a:t>
            </a:r>
          </a:p>
          <a:p>
            <a:endParaRPr lang="es-ES" sz="2400"/>
          </a:p>
          <a:p>
            <a:endParaRPr lang="es-ES" sz="240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DA716C-2682-58B0-D2A9-70FE57EDB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0" y="2177456"/>
            <a:ext cx="5097780" cy="3795748"/>
          </a:xfrm>
        </p:spPr>
        <p:txBody>
          <a:bodyPr>
            <a:normAutofit/>
          </a:bodyPr>
          <a:lstStyle/>
          <a:p>
            <a:r>
              <a:rPr lang="es-ES" sz="2400"/>
              <a:t>Yugulares ingurgitadas a 30°</a:t>
            </a:r>
          </a:p>
          <a:p>
            <a:r>
              <a:rPr lang="es-ES" sz="2400"/>
              <a:t>Carótidas con pulso de ascenso rápido y aumentado en amplitud</a:t>
            </a:r>
          </a:p>
          <a:p>
            <a:r>
              <a:rPr lang="es-ES" sz="2400"/>
              <a:t>RR2T con soplo diastólico aspirativo IV/VI en foco aórtico accesorio</a:t>
            </a:r>
          </a:p>
          <a:p>
            <a:r>
              <a:rPr lang="es-ES" sz="2400"/>
              <a:t>MP (+) con crépitos </a:t>
            </a:r>
            <a:r>
              <a:rPr lang="es-CL" sz="2400"/>
              <a:t>bibasales</a:t>
            </a:r>
          </a:p>
          <a:p>
            <a:r>
              <a:rPr lang="es-CL" sz="2400"/>
              <a:t>Abdomen sin hallazgos patológicos</a:t>
            </a:r>
          </a:p>
          <a:p>
            <a:r>
              <a:rPr lang="es-CL" sz="2400"/>
              <a:t>EEII sin edema</a:t>
            </a:r>
          </a:p>
          <a:p>
            <a:endParaRPr lang="es-CL" sz="2400"/>
          </a:p>
        </p:txBody>
      </p:sp>
    </p:spTree>
    <p:extLst>
      <p:ext uri="{BB962C8B-B14F-4D97-AF65-F5344CB8AC3E}">
        <p14:creationId xmlns:p14="http://schemas.microsoft.com/office/powerpoint/2010/main" val="2334349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08341F-5BB8-A540-9F37-7619BFD48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378" y="498623"/>
            <a:ext cx="4834496" cy="959581"/>
          </a:xfrm>
        </p:spPr>
        <p:txBody>
          <a:bodyPr>
            <a:noAutofit/>
          </a:bodyPr>
          <a:lstStyle/>
          <a:p>
            <a:r>
              <a:rPr lang="es-CL" sz="2800" dirty="0"/>
              <a:t>¿Cuáles son las características del soplo que escucho?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CD1CCE-A57B-5148-941C-460A1C890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0" y="2008039"/>
            <a:ext cx="5166912" cy="4351338"/>
          </a:xfrm>
        </p:spPr>
        <p:txBody>
          <a:bodyPr/>
          <a:lstStyle/>
          <a:p>
            <a:pPr marL="0" indent="0">
              <a:buNone/>
            </a:pPr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D62006E-F5F7-2E66-E4ED-C9A7FBB9C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76" y="498623"/>
            <a:ext cx="2748928" cy="53531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069D0D0-3CEE-50D8-373E-6426F5614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533" y="-158220"/>
            <a:ext cx="5008181" cy="500818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3318EE2-0E09-E173-8E1D-F74E45B5ED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49" b="-1"/>
          <a:stretch/>
        </p:blipFill>
        <p:spPr>
          <a:xfrm>
            <a:off x="8099654" y="88135"/>
            <a:ext cx="2444177" cy="2495319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3623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A151F8F-4CE7-BEBC-713D-47AE9C3FE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Pregunta N°2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EE5A271-6078-93CA-CA83-930BA3917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¿Qué hipótesis diagnóstica plantearía?</a:t>
            </a:r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886250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DB9FFAA-5572-806E-B07F-53E1922D4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Electrocardiograma</a:t>
            </a:r>
          </a:p>
        </p:txBody>
      </p:sp>
      <p:pic>
        <p:nvPicPr>
          <p:cNvPr id="1026" name="Picture 2" descr="Insuficiencia aórtica que provoca signos de hipertrofia del VI en el ECG">
            <a:extLst>
              <a:ext uri="{FF2B5EF4-FFF2-40B4-BE49-F238E27FC236}">
                <a16:creationId xmlns:a16="http://schemas.microsoft.com/office/drawing/2014/main" id="{BBE87328-3C94-F47E-A4DF-471A61891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497" y="1738313"/>
            <a:ext cx="8915005" cy="486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6475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714661-DEF2-BE91-6350-AF7485B42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Rx</a:t>
            </a:r>
            <a:r>
              <a:rPr lang="es-CL" dirty="0"/>
              <a:t>. tórax</a:t>
            </a:r>
          </a:p>
        </p:txBody>
      </p:sp>
      <p:pic>
        <p:nvPicPr>
          <p:cNvPr id="3" name="Picture 3" descr="diapo10">
            <a:extLst>
              <a:ext uri="{FF2B5EF4-FFF2-40B4-BE49-F238E27FC236}">
                <a16:creationId xmlns:a16="http://schemas.microsoft.com/office/drawing/2014/main" id="{E2E71520-4596-5F9F-8E58-36899A128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" r="6766"/>
          <a:stretch>
            <a:fillRect/>
          </a:stretch>
        </p:blipFill>
        <p:spPr bwMode="auto">
          <a:xfrm>
            <a:off x="2757948" y="1524768"/>
            <a:ext cx="6400800" cy="48402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4370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ortica">
            <a:hlinkClick r:id="" action="ppaction://media"/>
            <a:extLst>
              <a:ext uri="{FF2B5EF4-FFF2-40B4-BE49-F238E27FC236}">
                <a16:creationId xmlns:a16="http://schemas.microsoft.com/office/drawing/2014/main" id="{20378B8B-490B-F306-C4B2-13CDCE32A7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137" y="851124"/>
            <a:ext cx="7207080" cy="537416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9A3722E-057C-A8D6-474A-1BEF6A230C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4260"/>
          <a:stretch/>
        </p:blipFill>
        <p:spPr>
          <a:xfrm>
            <a:off x="8012430" y="359634"/>
            <a:ext cx="3663520" cy="294363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5D070D6-6035-7DCE-42BC-2735DB1C29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732" t="5177" b="-5177"/>
          <a:stretch/>
        </p:blipFill>
        <p:spPr>
          <a:xfrm>
            <a:off x="7876771" y="3634741"/>
            <a:ext cx="3799179" cy="294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6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DCF78D-BF73-BDBE-E680-1A09CF541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Pregunta N°3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836593-E31A-DF21-FB14-66A6A9932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¿Qué parámetros se deben evaluar en el ecocardiograma en los pacientes con Insuficiencia Aórtica?</a:t>
            </a:r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922068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DFAC69-D2BB-2A30-53C5-77E6168B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Pregunta N°4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63E20F-CD30-6729-EB52-EAABAC983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¿Cuál es el tratamiento definitivo para este paciente? Justifique</a:t>
            </a:r>
          </a:p>
        </p:txBody>
      </p:sp>
    </p:spTree>
    <p:extLst>
      <p:ext uri="{BB962C8B-B14F-4D97-AF65-F5344CB8AC3E}">
        <p14:creationId xmlns:p14="http://schemas.microsoft.com/office/powerpoint/2010/main" val="3769760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032DF2-AEE2-614E-A63B-53D6C2A70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Pregunta Nº 2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3D9490-EDDA-0A45-834E-7BD37CB74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¿Qué hipótesis diagnósticas plantearía? Justifique</a:t>
            </a:r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38720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>
            <a:extLst>
              <a:ext uri="{FF2B5EF4-FFF2-40B4-BE49-F238E27FC236}">
                <a16:creationId xmlns:a16="http://schemas.microsoft.com/office/drawing/2014/main" id="{4A4BD563-31C1-4221-AF1D-09F07BA60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s-CL" altLang="es-CL" sz="4100" dirty="0">
                <a:ea typeface="ＭＳ Ｐゴシック" panose="020B0600070205080204" pitchFamily="34" charset="-128"/>
              </a:rPr>
              <a:t>QUÉ EXAMENES  QUE SOLICITARÍA?</a:t>
            </a:r>
          </a:p>
        </p:txBody>
      </p:sp>
      <p:sp>
        <p:nvSpPr>
          <p:cNvPr id="9219" name="2 Marcador de contenido">
            <a:extLst>
              <a:ext uri="{FF2B5EF4-FFF2-40B4-BE49-F238E27FC236}">
                <a16:creationId xmlns:a16="http://schemas.microsoft.com/office/drawing/2014/main" id="{E1EE0665-E7CF-460A-97C2-F3ABC4C03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eaLnBrk="1" hangingPunct="1"/>
            <a:endParaRPr lang="es-CL" altLang="es-CL" sz="2000" dirty="0">
              <a:ea typeface="ＭＳ Ｐゴシック" panose="020B0600070205080204" pitchFamily="34" charset="-128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73AC5CD-3728-411C-ADFD-DD0F062E68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27" r="6555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221" name="Straight Connector 7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4591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133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77" name="2 Marcador de contenido">
            <a:extLst>
              <a:ext uri="{FF2B5EF4-FFF2-40B4-BE49-F238E27FC236}">
                <a16:creationId xmlns:a16="http://schemas.microsoft.com/office/drawing/2014/main" id="{D0FCED2D-556F-471A-9EA0-A291972EE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 vert="horz" lIns="91440" tIns="45720" rIns="91440" bIns="45720" rtlCol="0">
            <a:normAutofit/>
          </a:bodyPr>
          <a:lstStyle/>
          <a:p>
            <a:pPr marL="0">
              <a:defRPr/>
            </a:pPr>
            <a:r>
              <a:rPr lang="en-US" sz="2000" dirty="0" err="1"/>
              <a:t>Interprete</a:t>
            </a:r>
            <a:r>
              <a:rPr lang="en-US" sz="2000" dirty="0"/>
              <a:t> </a:t>
            </a:r>
            <a:r>
              <a:rPr lang="en-US" sz="2000" dirty="0" err="1"/>
              <a:t>el</a:t>
            </a:r>
            <a:r>
              <a:rPr lang="en-US" sz="2000" dirty="0"/>
              <a:t> ECG</a:t>
            </a:r>
          </a:p>
        </p:txBody>
      </p:sp>
      <p:pic>
        <p:nvPicPr>
          <p:cNvPr id="11267" name="Imagen 1" descr="Captura de pantalla 2015-04-26 a las 16.28.28.png">
            <a:extLst>
              <a:ext uri="{FF2B5EF4-FFF2-40B4-BE49-F238E27FC236}">
                <a16:creationId xmlns:a16="http://schemas.microsoft.com/office/drawing/2014/main" id="{29F404AA-37B0-4261-AE25-748A56D83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7763" y="949835"/>
            <a:ext cx="6250769" cy="479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Imagen 2" descr="Captura de pantalla 2015-04-26 a las 16.43.06.png">
            <a:extLst>
              <a:ext uri="{FF2B5EF4-FFF2-40B4-BE49-F238E27FC236}">
                <a16:creationId xmlns:a16="http://schemas.microsoft.com/office/drawing/2014/main" id="{6501F9EE-FC5D-40DD-B1AA-231F54E92C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14" name="1 Título">
            <a:extLst>
              <a:ext uri="{FF2B5EF4-FFF2-40B4-BE49-F238E27FC236}">
                <a16:creationId xmlns:a16="http://schemas.microsoft.com/office/drawing/2014/main" id="{62B511B0-24F1-497D-822A-06F6E98EB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s-CL" sz="3600">
                <a:solidFill>
                  <a:schemeClr val="tx1">
                    <a:lumMod val="85000"/>
                    <a:lumOff val="15000"/>
                  </a:schemeClr>
                </a:solidFill>
              </a:rPr>
              <a:t>Rx de tórax de la paciente 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2506</TotalTime>
  <Words>1103</Words>
  <Application>Microsoft Office PowerPoint</Application>
  <PresentationFormat>Panorámica</PresentationFormat>
  <Paragraphs>175</Paragraphs>
  <Slides>55</Slides>
  <Notes>7</Notes>
  <HiddenSlides>0</HiddenSlides>
  <MMClips>13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62" baseType="lpstr">
      <vt:lpstr>ＭＳ Ｐゴシック</vt:lpstr>
      <vt:lpstr>Arial</vt:lpstr>
      <vt:lpstr>Calibri</vt:lpstr>
      <vt:lpstr>Calibri Light</vt:lpstr>
      <vt:lpstr>Tema de Office</vt:lpstr>
      <vt:lpstr>1_Tema de Office</vt:lpstr>
      <vt:lpstr>Foto de Photo Editor</vt:lpstr>
      <vt:lpstr>Casos Clínicos Valvulopatía  Mitral</vt:lpstr>
      <vt:lpstr>CASO  CLINICO  1</vt:lpstr>
      <vt:lpstr>Historia: </vt:lpstr>
      <vt:lpstr>Examen físico:  </vt:lpstr>
      <vt:lpstr>¿Cuáles son las características del soplo que escucho?</vt:lpstr>
      <vt:lpstr>Pregunta Nº 2</vt:lpstr>
      <vt:lpstr>QUÉ EXAMENES  QUE SOLICITARÍA?</vt:lpstr>
      <vt:lpstr>Presentación de PowerPoint</vt:lpstr>
      <vt:lpstr>Rx de tórax de la paciente </vt:lpstr>
      <vt:lpstr>Presentación de PowerPoint</vt:lpstr>
      <vt:lpstr>Presentación de PowerPoint</vt:lpstr>
      <vt:lpstr>Ecocardiograma</vt:lpstr>
      <vt:lpstr>QUE TRATAMIENTO LE OFRECERÍA A ESTE PACIENTE</vt:lpstr>
      <vt:lpstr>CASO CLINICO 2</vt:lpstr>
      <vt:lpstr>Presentación de PowerPoint</vt:lpstr>
      <vt:lpstr>¿Qué exámenes solicitaría en el servicio de urgencia?</vt:lpstr>
      <vt:lpstr>Pregunta N°2: Interprete el ECG</vt:lpstr>
      <vt:lpstr>Pregunta Nº 3</vt:lpstr>
      <vt:lpstr>Presentación de PowerPoint</vt:lpstr>
      <vt:lpstr>Examen físico </vt:lpstr>
      <vt:lpstr>Presentación de PowerPoint</vt:lpstr>
      <vt:lpstr>Pregunta Nº 4</vt:lpstr>
      <vt:lpstr>Pregunta Nº 5</vt:lpstr>
      <vt:lpstr>Pregunta Nº 6</vt:lpstr>
      <vt:lpstr>En el laboratorio de hemodinamia…..</vt:lpstr>
      <vt:lpstr>Presentación de PowerPoint</vt:lpstr>
      <vt:lpstr>PREGUNTA Nº 7</vt:lpstr>
      <vt:lpstr>Se realiza un ecocardiograma transesofágico a pie de cama…</vt:lpstr>
      <vt:lpstr>PREGUNTA Nº 8</vt:lpstr>
      <vt:lpstr>Pero antes se debe estabilizar en pabellón de hemodinamia….</vt:lpstr>
      <vt:lpstr>Su radiografía antes de entrar a pabellón…</vt:lpstr>
      <vt:lpstr>PREGUNTA Nº 9</vt:lpstr>
      <vt:lpstr>Presentación de PowerPoint</vt:lpstr>
      <vt:lpstr>Presentación de PowerPoint</vt:lpstr>
      <vt:lpstr>Casos Clínicos Valvulopatía  Aórtica</vt:lpstr>
      <vt:lpstr>CASO  CLINICO  1</vt:lpstr>
      <vt:lpstr>Anamnesis</vt:lpstr>
      <vt:lpstr>Anamnesis</vt:lpstr>
      <vt:lpstr>Examen Físico</vt:lpstr>
      <vt:lpstr>Pregunta N°1</vt:lpstr>
      <vt:lpstr>EXAMENES  QUE SOLICITARÍA</vt:lpstr>
      <vt:lpstr>Pregunta N°3: Interprete el trazado</vt:lpstr>
      <vt:lpstr>Presentación de PowerPoint</vt:lpstr>
      <vt:lpstr>Pregunta N°4</vt:lpstr>
      <vt:lpstr>Pregunta N°5</vt:lpstr>
      <vt:lpstr>CASO CLINICO 2</vt:lpstr>
      <vt:lpstr>Anamnesis</vt:lpstr>
      <vt:lpstr>Pregunta N°1</vt:lpstr>
      <vt:lpstr>Ex. Físico</vt:lpstr>
      <vt:lpstr>Pregunta N°2</vt:lpstr>
      <vt:lpstr>Electrocardiograma</vt:lpstr>
      <vt:lpstr>Rx. tórax</vt:lpstr>
      <vt:lpstr>Presentación de PowerPoint</vt:lpstr>
      <vt:lpstr>Pregunta N°3</vt:lpstr>
      <vt:lpstr>Pregunta N°4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Caso clínico Estenosis Mitral</dc:title>
  <dc:creator>Isidora Ossandón Vargas</dc:creator>
  <cp:lastModifiedBy>Pilar Muñoz</cp:lastModifiedBy>
  <cp:revision>141</cp:revision>
  <dcterms:created xsi:type="dcterms:W3CDTF">2020-06-17T21:12:07Z</dcterms:created>
  <dcterms:modified xsi:type="dcterms:W3CDTF">2024-05-07T02:15:35Z</dcterms:modified>
</cp:coreProperties>
</file>