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jDRVU+E3i/JEDNWl9wYDPiSuUc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6" name="Google Shape;15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ag=AccentColor&#10;Flavor=Light&#10;Target=FillAndLine" id="12" name="Google Shape;12;p10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0"/>
          <p:cNvSpPr txBox="1"/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" type="subTitle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24" name="Google Shape;24;p11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" type="body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31" name="Google Shape;31;p12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838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2" type="body"/>
          </p:nvPr>
        </p:nvSpPr>
        <p:spPr>
          <a:xfrm>
            <a:off x="6172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39" name="Google Shape;39;p13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839788" y="193852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4"/>
          <p:cNvSpPr txBox="1"/>
          <p:nvPr>
            <p:ph idx="2" type="body"/>
          </p:nvPr>
        </p:nvSpPr>
        <p:spPr>
          <a:xfrm>
            <a:off x="839788" y="2926080"/>
            <a:ext cx="5157787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3" type="body"/>
          </p:nvPr>
        </p:nvSpPr>
        <p:spPr>
          <a:xfrm>
            <a:off x="6172200" y="193852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4"/>
          <p:cNvSpPr txBox="1"/>
          <p:nvPr>
            <p:ph idx="4" type="body"/>
          </p:nvPr>
        </p:nvSpPr>
        <p:spPr>
          <a:xfrm>
            <a:off x="6172200" y="2926080"/>
            <a:ext cx="5183188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49" name="Google Shape;49;p14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type="title"/>
          </p:nvPr>
        </p:nvSpPr>
        <p:spPr>
          <a:xfrm>
            <a:off x="2203704" y="1728216"/>
            <a:ext cx="7781544" cy="3392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sz="7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55" name="Google Shape;55;p15"/>
          <p:cNvSpPr/>
          <p:nvPr/>
        </p:nvSpPr>
        <p:spPr>
          <a:xfrm>
            <a:off x="3974206" y="5126892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>
            <a:off x="839788" y="457200"/>
            <a:ext cx="3932237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" type="body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7"/>
          <p:cNvSpPr txBox="1"/>
          <p:nvPr>
            <p:ph idx="2" type="body"/>
          </p:nvPr>
        </p:nvSpPr>
        <p:spPr>
          <a:xfrm>
            <a:off x="839788" y="3977640"/>
            <a:ext cx="3932237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67" name="Google Shape;67;p17"/>
          <p:cNvSpPr/>
          <p:nvPr/>
        </p:nvSpPr>
        <p:spPr>
          <a:xfrm rot="5400000">
            <a:off x="2797492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9788" y="457200"/>
            <a:ext cx="393192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/>
          <p:nvPr>
            <p:ph idx="2" type="pic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8"/>
          <p:cNvSpPr txBox="1"/>
          <p:nvPr>
            <p:ph idx="1" type="body"/>
          </p:nvPr>
        </p:nvSpPr>
        <p:spPr>
          <a:xfrm>
            <a:off x="839788" y="3977640"/>
            <a:ext cx="3931920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descr="Tag=AccentColor&#10;Flavor=Light&#10;Target=FillAndLine" id="75" name="Google Shape;75;p18"/>
          <p:cNvSpPr/>
          <p:nvPr/>
        </p:nvSpPr>
        <p:spPr>
          <a:xfrm rot="5400000">
            <a:off x="2798064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esthetic liquid watercolor and ink" id="93" name="Google Shape;93;p1"/>
          <p:cNvPicPr preferRelativeResize="0"/>
          <p:nvPr/>
        </p:nvPicPr>
        <p:blipFill rotWithShape="1">
          <a:blip r:embed="rId3">
            <a:alphaModFix/>
          </a:blip>
          <a:srcRect b="6668" l="0" r="0" t="1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5881255" y="2996261"/>
            <a:ext cx="6310745" cy="3861739"/>
          </a:xfrm>
          <a:custGeom>
            <a:rect b="b" l="l" r="r" t="t"/>
            <a:pathLst>
              <a:path extrusionOk="0" h="3861739" w="6310745">
                <a:moveTo>
                  <a:pt x="5172027" y="351902"/>
                </a:moveTo>
                <a:cubicBezTo>
                  <a:pt x="5172027" y="351902"/>
                  <a:pt x="5172027" y="352852"/>
                  <a:pt x="5173047" y="352987"/>
                </a:cubicBezTo>
                <a:lnTo>
                  <a:pt x="5177471" y="352581"/>
                </a:lnTo>
                <a:close/>
                <a:moveTo>
                  <a:pt x="2969865" y="91462"/>
                </a:moveTo>
                <a:cubicBezTo>
                  <a:pt x="2952701" y="89711"/>
                  <a:pt x="2935264" y="91055"/>
                  <a:pt x="2918830" y="95401"/>
                </a:cubicBezTo>
                <a:cubicBezTo>
                  <a:pt x="2586081" y="133611"/>
                  <a:pt x="2262146" y="210506"/>
                  <a:pt x="1957331" y="323658"/>
                </a:cubicBezTo>
                <a:cubicBezTo>
                  <a:pt x="1300170" y="565494"/>
                  <a:pt x="773488" y="924243"/>
                  <a:pt x="413011" y="1429370"/>
                </a:cubicBezTo>
                <a:cubicBezTo>
                  <a:pt x="241125" y="1667934"/>
                  <a:pt x="130650" y="1931482"/>
                  <a:pt x="88087" y="2204577"/>
                </a:cubicBezTo>
                <a:cubicBezTo>
                  <a:pt x="96253" y="2189777"/>
                  <a:pt x="103398" y="2174704"/>
                  <a:pt x="109862" y="2159496"/>
                </a:cubicBezTo>
                <a:cubicBezTo>
                  <a:pt x="227584" y="1883441"/>
                  <a:pt x="374053" y="1617978"/>
                  <a:pt x="566286" y="1369352"/>
                </a:cubicBezTo>
                <a:cubicBezTo>
                  <a:pt x="843916" y="1009789"/>
                  <a:pt x="1197929" y="710108"/>
                  <a:pt x="1648059" y="484837"/>
                </a:cubicBezTo>
                <a:cubicBezTo>
                  <a:pt x="2053957" y="281700"/>
                  <a:pt x="2497621" y="159899"/>
                  <a:pt x="2969865" y="91462"/>
                </a:cubicBezTo>
                <a:close/>
                <a:moveTo>
                  <a:pt x="3495357" y="893"/>
                </a:moveTo>
                <a:cubicBezTo>
                  <a:pt x="3633661" y="-4539"/>
                  <a:pt x="3787957" y="15693"/>
                  <a:pt x="3941913" y="37963"/>
                </a:cubicBezTo>
                <a:cubicBezTo>
                  <a:pt x="4403949" y="104770"/>
                  <a:pt x="4858161" y="195339"/>
                  <a:pt x="5299614" y="324201"/>
                </a:cubicBezTo>
                <a:cubicBezTo>
                  <a:pt x="5617945" y="417079"/>
                  <a:pt x="5925559" y="526685"/>
                  <a:pt x="6213700" y="666307"/>
                </a:cubicBezTo>
                <a:lnTo>
                  <a:pt x="6310745" y="718092"/>
                </a:lnTo>
                <a:lnTo>
                  <a:pt x="6310745" y="786964"/>
                </a:lnTo>
                <a:lnTo>
                  <a:pt x="6223734" y="739515"/>
                </a:lnTo>
                <a:cubicBezTo>
                  <a:pt x="5975170" y="615379"/>
                  <a:pt x="5710361" y="515015"/>
                  <a:pt x="5436559" y="427942"/>
                </a:cubicBezTo>
                <a:cubicBezTo>
                  <a:pt x="5396292" y="415002"/>
                  <a:pt x="5355753" y="402509"/>
                  <a:pt x="5314925" y="390465"/>
                </a:cubicBezTo>
                <a:cubicBezTo>
                  <a:pt x="5276307" y="379059"/>
                  <a:pt x="5237351" y="368468"/>
                  <a:pt x="5198564" y="357468"/>
                </a:cubicBezTo>
                <a:cubicBezTo>
                  <a:pt x="5414393" y="434473"/>
                  <a:pt x="5624129" y="521907"/>
                  <a:pt x="5826636" y="619266"/>
                </a:cubicBezTo>
                <a:cubicBezTo>
                  <a:pt x="5929344" y="669507"/>
                  <a:pt x="6029097" y="722388"/>
                  <a:pt x="6125359" y="778370"/>
                </a:cubicBezTo>
                <a:lnTo>
                  <a:pt x="6310745" y="896973"/>
                </a:lnTo>
                <a:lnTo>
                  <a:pt x="6310745" y="3861739"/>
                </a:lnTo>
                <a:lnTo>
                  <a:pt x="974639" y="3861739"/>
                </a:lnTo>
                <a:lnTo>
                  <a:pt x="719986" y="3659957"/>
                </a:lnTo>
                <a:cubicBezTo>
                  <a:pt x="556844" y="3515259"/>
                  <a:pt x="415052" y="3355506"/>
                  <a:pt x="299202" y="3177626"/>
                </a:cubicBezTo>
                <a:cubicBezTo>
                  <a:pt x="173197" y="2986301"/>
                  <a:pt x="89840" y="2778941"/>
                  <a:pt x="52873" y="2564820"/>
                </a:cubicBezTo>
                <a:cubicBezTo>
                  <a:pt x="46170" y="2528361"/>
                  <a:pt x="35760" y="2492390"/>
                  <a:pt x="21743" y="2457276"/>
                </a:cubicBezTo>
                <a:cubicBezTo>
                  <a:pt x="-12282" y="2369287"/>
                  <a:pt x="-34" y="2280753"/>
                  <a:pt x="15788" y="2193035"/>
                </a:cubicBezTo>
                <a:cubicBezTo>
                  <a:pt x="125343" y="1581179"/>
                  <a:pt x="505554" y="1091397"/>
                  <a:pt x="1087523" y="695306"/>
                </a:cubicBezTo>
                <a:cubicBezTo>
                  <a:pt x="1574397" y="363308"/>
                  <a:pt x="2138335" y="155961"/>
                  <a:pt x="2765215" y="56158"/>
                </a:cubicBezTo>
                <a:cubicBezTo>
                  <a:pt x="2882595" y="37419"/>
                  <a:pt x="3000997" y="24655"/>
                  <a:pt x="3120078" y="15422"/>
                </a:cubicBezTo>
                <a:cubicBezTo>
                  <a:pt x="3239161" y="6188"/>
                  <a:pt x="3356711" y="2250"/>
                  <a:pt x="3495357" y="893"/>
                </a:cubicBezTo>
                <a:close/>
              </a:path>
            </a:pathLst>
          </a:custGeom>
          <a:solidFill>
            <a:srgbClr val="45AFAD">
              <a:alpha val="90588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>
            <p:ph type="ctrTitle"/>
          </p:nvPr>
        </p:nvSpPr>
        <p:spPr>
          <a:xfrm>
            <a:off x="6999149" y="3225836"/>
            <a:ext cx="4574851" cy="13902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Arial"/>
              <a:buNone/>
            </a:pPr>
            <a:r>
              <a:rPr lang="en-US" sz="5200">
                <a:solidFill>
                  <a:schemeClr val="lt1"/>
                </a:solidFill>
              </a:rPr>
              <a:t>Intermediate level</a:t>
            </a:r>
            <a:endParaRPr/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7010481" y="5586496"/>
            <a:ext cx="4569248" cy="8857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Yuri Contreras</a:t>
            </a:r>
            <a:endParaRPr/>
          </a:p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Coordinador nivel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7289179" y="5344820"/>
            <a:ext cx="3994793" cy="27432"/>
          </a:xfrm>
          <a:custGeom>
            <a:rect b="b" l="l" r="r" t="t"/>
            <a:pathLst>
              <a:path extrusionOk="0" fill="none" h="27432" w="3994793">
                <a:moveTo>
                  <a:pt x="0" y="0"/>
                </a:moveTo>
                <a:cubicBezTo>
                  <a:pt x="285474" y="-22732"/>
                  <a:pt x="421546" y="-1893"/>
                  <a:pt x="745695" y="0"/>
                </a:cubicBezTo>
                <a:cubicBezTo>
                  <a:pt x="1069844" y="1893"/>
                  <a:pt x="1267051" y="4066"/>
                  <a:pt x="1451441" y="0"/>
                </a:cubicBezTo>
                <a:cubicBezTo>
                  <a:pt x="1635831" y="-4066"/>
                  <a:pt x="1865269" y="3287"/>
                  <a:pt x="2157188" y="0"/>
                </a:cubicBezTo>
                <a:cubicBezTo>
                  <a:pt x="2449107" y="-3287"/>
                  <a:pt x="2473776" y="-12720"/>
                  <a:pt x="2703143" y="0"/>
                </a:cubicBezTo>
                <a:cubicBezTo>
                  <a:pt x="2932510" y="12720"/>
                  <a:pt x="3023998" y="17286"/>
                  <a:pt x="3289046" y="0"/>
                </a:cubicBezTo>
                <a:cubicBezTo>
                  <a:pt x="3554094" y="-17286"/>
                  <a:pt x="3836668" y="10296"/>
                  <a:pt x="3994793" y="0"/>
                </a:cubicBezTo>
                <a:cubicBezTo>
                  <a:pt x="3993836" y="8431"/>
                  <a:pt x="3994444" y="14612"/>
                  <a:pt x="3994793" y="27432"/>
                </a:cubicBezTo>
                <a:cubicBezTo>
                  <a:pt x="3751330" y="45147"/>
                  <a:pt x="3618521" y="7232"/>
                  <a:pt x="3328994" y="27432"/>
                </a:cubicBezTo>
                <a:cubicBezTo>
                  <a:pt x="3039467" y="47632"/>
                  <a:pt x="2908653" y="25202"/>
                  <a:pt x="2783039" y="27432"/>
                </a:cubicBezTo>
                <a:cubicBezTo>
                  <a:pt x="2657426" y="29662"/>
                  <a:pt x="2373985" y="40038"/>
                  <a:pt x="2237084" y="27432"/>
                </a:cubicBezTo>
                <a:cubicBezTo>
                  <a:pt x="2100183" y="14826"/>
                  <a:pt x="1862145" y="31781"/>
                  <a:pt x="1531337" y="27432"/>
                </a:cubicBezTo>
                <a:cubicBezTo>
                  <a:pt x="1200529" y="23083"/>
                  <a:pt x="1153029" y="12124"/>
                  <a:pt x="945434" y="27432"/>
                </a:cubicBezTo>
                <a:cubicBezTo>
                  <a:pt x="737839" y="42740"/>
                  <a:pt x="371500" y="-1897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extrusionOk="0" h="27432" w="3994793">
                <a:moveTo>
                  <a:pt x="0" y="0"/>
                </a:moveTo>
                <a:cubicBezTo>
                  <a:pt x="233202" y="14567"/>
                  <a:pt x="387388" y="28518"/>
                  <a:pt x="625851" y="0"/>
                </a:cubicBezTo>
                <a:cubicBezTo>
                  <a:pt x="864314" y="-28518"/>
                  <a:pt x="1027047" y="-26118"/>
                  <a:pt x="1171806" y="0"/>
                </a:cubicBezTo>
                <a:cubicBezTo>
                  <a:pt x="1316566" y="26118"/>
                  <a:pt x="1639655" y="-2490"/>
                  <a:pt x="1917501" y="0"/>
                </a:cubicBezTo>
                <a:cubicBezTo>
                  <a:pt x="2195348" y="2490"/>
                  <a:pt x="2328758" y="19053"/>
                  <a:pt x="2543352" y="0"/>
                </a:cubicBezTo>
                <a:cubicBezTo>
                  <a:pt x="2757946" y="-19053"/>
                  <a:pt x="3028913" y="23876"/>
                  <a:pt x="3169202" y="0"/>
                </a:cubicBezTo>
                <a:cubicBezTo>
                  <a:pt x="3309491" y="-23876"/>
                  <a:pt x="3706249" y="-31775"/>
                  <a:pt x="3994793" y="0"/>
                </a:cubicBezTo>
                <a:cubicBezTo>
                  <a:pt x="3993438" y="9524"/>
                  <a:pt x="3993591" y="13975"/>
                  <a:pt x="3994793" y="27432"/>
                </a:cubicBezTo>
                <a:cubicBezTo>
                  <a:pt x="3717302" y="841"/>
                  <a:pt x="3475105" y="20835"/>
                  <a:pt x="3328994" y="27432"/>
                </a:cubicBezTo>
                <a:cubicBezTo>
                  <a:pt x="3182883" y="34029"/>
                  <a:pt x="3048913" y="25304"/>
                  <a:pt x="2783039" y="27432"/>
                </a:cubicBezTo>
                <a:cubicBezTo>
                  <a:pt x="2517165" y="29560"/>
                  <a:pt x="2371663" y="19960"/>
                  <a:pt x="2117240" y="27432"/>
                </a:cubicBezTo>
                <a:cubicBezTo>
                  <a:pt x="1862817" y="34904"/>
                  <a:pt x="1771642" y="53179"/>
                  <a:pt x="1451441" y="27432"/>
                </a:cubicBezTo>
                <a:cubicBezTo>
                  <a:pt x="1131240" y="1685"/>
                  <a:pt x="1013354" y="33667"/>
                  <a:pt x="825591" y="27432"/>
                </a:cubicBezTo>
                <a:cubicBezTo>
                  <a:pt x="637828" y="21198"/>
                  <a:pt x="270465" y="28145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lt1"/>
          </a:solidFill>
          <a:ln cap="rnd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1318417" y="0"/>
            <a:ext cx="9570431" cy="6858000"/>
          </a:xfrm>
          <a:custGeom>
            <a:rect b="b" l="l" r="r" t="t"/>
            <a:pathLst>
              <a:path extrusionOk="0" h="5150263" w="7187261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 txBox="1"/>
          <p:nvPr>
            <p:ph type="title"/>
          </p:nvPr>
        </p:nvSpPr>
        <p:spPr>
          <a:xfrm>
            <a:off x="2612571" y="1420591"/>
            <a:ext cx="6809014" cy="1102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1111"/>
              <a:buFont typeface="Arial"/>
              <a:buNone/>
            </a:pPr>
            <a:r>
              <a:rPr lang="en-US" sz="4600">
                <a:solidFill>
                  <a:srgbClr val="FFFFFF"/>
                </a:solidFill>
              </a:rPr>
              <a:t>General considerations for the classes</a:t>
            </a:r>
            <a:endParaRPr/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2612571" y="2694218"/>
            <a:ext cx="8261012" cy="3620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Two sessions each week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Lesson plan includes contents, APM, Online Listening Quizzes and evaluations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</a:pPr>
            <a:r>
              <a:rPr lang="en-US" sz="2600">
                <a:solidFill>
                  <a:srgbClr val="FFFFFF"/>
                </a:solidFill>
              </a:rPr>
              <a:t>Important dates in the semester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3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4600"/>
              <a:t>Assessment for participation mark</a:t>
            </a:r>
            <a:endParaRPr sz="4000"/>
          </a:p>
        </p:txBody>
      </p:sp>
      <p:sp>
        <p:nvSpPr>
          <p:cNvPr id="112" name="Google Shape;112;p3"/>
          <p:cNvSpPr/>
          <p:nvPr/>
        </p:nvSpPr>
        <p:spPr>
          <a:xfrm>
            <a:off x="4314992" y="1557877"/>
            <a:ext cx="18288" cy="3749040"/>
          </a:xfrm>
          <a:custGeom>
            <a:rect b="b" l="l" r="r" t="t"/>
            <a:pathLst>
              <a:path extrusionOk="0" fill="none" h="3749040" w="18288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extrusionOk="0" h="3749040" w="18288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45AFAD"/>
          </a:solidFill>
          <a:ln cap="flat" cmpd="sng" w="34925">
            <a:solidFill>
              <a:srgbClr val="45AF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3" name="Google Shape;113;p3"/>
          <p:cNvGrpSpPr/>
          <p:nvPr/>
        </p:nvGrpSpPr>
        <p:grpSpPr>
          <a:xfrm>
            <a:off x="4648018" y="654397"/>
            <a:ext cx="6900512" cy="5508990"/>
            <a:chOff x="0" y="13575"/>
            <a:chExt cx="6900512" cy="5508990"/>
          </a:xfrm>
        </p:grpSpPr>
        <p:sp>
          <p:nvSpPr>
            <p:cNvPr id="114" name="Google Shape;114;p3"/>
            <p:cNvSpPr/>
            <p:nvPr/>
          </p:nvSpPr>
          <p:spPr>
            <a:xfrm>
              <a:off x="0" y="1357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86643" y="10021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7 in the semester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0" y="188062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3E71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86643" y="196726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 through u-tests in u-cursos. (self-assessment, relative clauses, punctuation exercises, </a:t>
              </a:r>
              <a:r>
                <a:rPr lang="en-US" sz="2400">
                  <a:solidFill>
                    <a:schemeClr val="lt1"/>
                  </a:solidFill>
                </a:rPr>
                <a:t>academic writing </a:t>
              </a: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and lifestyle and nutrition listening exercise)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0" y="3747675"/>
              <a:ext cx="6900512" cy="1774890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86643" y="3834318"/>
              <a:ext cx="6727226" cy="16016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 in class activities assessed by your participation in them in each class. (describing charts and tables and group preparation for congress poster presentation)</a:t>
              </a:r>
              <a:endPara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/>
              <a:t>Online listening quizzes</a:t>
            </a:r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4314992" y="1557877"/>
            <a:ext cx="18288" cy="3749040"/>
          </a:xfrm>
          <a:custGeom>
            <a:rect b="b" l="l" r="r" t="t"/>
            <a:pathLst>
              <a:path extrusionOk="0" fill="none" h="3749040" w="18288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extrusionOk="0" h="3749040" w="18288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45AFAD"/>
          </a:solidFill>
          <a:ln cap="flat" cmpd="sng" w="34925">
            <a:solidFill>
              <a:srgbClr val="45AF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4648018" y="983955"/>
            <a:ext cx="6900512" cy="4849874"/>
            <a:chOff x="0" y="343133"/>
            <a:chExt cx="6900512" cy="4849874"/>
          </a:xfrm>
        </p:grpSpPr>
        <p:sp>
          <p:nvSpPr>
            <p:cNvPr id="128" name="Google Shape;128;p4"/>
            <p:cNvSpPr/>
            <p:nvPr/>
          </p:nvSpPr>
          <p:spPr>
            <a:xfrm>
              <a:off x="0" y="343133"/>
              <a:ext cx="6900512" cy="2338537"/>
            </a:xfrm>
            <a:prstGeom prst="roundRect">
              <a:avLst>
                <a:gd fmla="val 16667" name="adj"/>
              </a:avLst>
            </a:prstGeom>
            <a:solidFill>
              <a:srgbClr val="994CC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4"/>
            <p:cNvSpPr txBox="1"/>
            <p:nvPr/>
          </p:nvSpPr>
          <p:spPr>
            <a:xfrm>
              <a:off x="114158" y="457291"/>
              <a:ext cx="6672196" cy="2110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600" lIns="228600" spcFirstLastPara="1" rIns="228600" wrap="square" tIns="2286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 in the semester</a:t>
              </a:r>
              <a:endPara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0" y="2854470"/>
              <a:ext cx="6900512" cy="2338537"/>
            </a:xfrm>
            <a:prstGeom prst="roundRect">
              <a:avLst>
                <a:gd fmla="val 16667" name="adj"/>
              </a:avLst>
            </a:prstGeom>
            <a:solidFill>
              <a:srgbClr val="AE3BA8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4"/>
            <p:cNvSpPr txBox="1"/>
            <p:nvPr/>
          </p:nvSpPr>
          <p:spPr>
            <a:xfrm>
              <a:off x="114158" y="2968628"/>
              <a:ext cx="6672196" cy="21102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600" lIns="228600" spcFirstLastPara="1" rIns="228600" wrap="square" tIns="2286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Ted-talk videos of topics related to health with questions to answer</a:t>
              </a:r>
              <a:r>
                <a:rPr b="0" i="0" lang="en-US" sz="6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0" y="0"/>
            <a:ext cx="4090556" cy="6858000"/>
          </a:xfrm>
          <a:custGeom>
            <a:rect b="b" l="l" r="r" t="t"/>
            <a:pathLst>
              <a:path extrusionOk="0" h="6858000" w="4090556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>
            <p:ph type="title"/>
          </p:nvPr>
        </p:nvSpPr>
        <p:spPr>
          <a:xfrm>
            <a:off x="635001" y="640823"/>
            <a:ext cx="3103194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 sz="4100">
                <a:solidFill>
                  <a:schemeClr val="lt1"/>
                </a:solidFill>
              </a:rPr>
              <a:t>Evaluations and percentages</a:t>
            </a:r>
            <a:endParaRPr sz="4100"/>
          </a:p>
        </p:txBody>
      </p:sp>
      <p:grpSp>
        <p:nvGrpSpPr>
          <p:cNvPr id="139" name="Google Shape;139;p5"/>
          <p:cNvGrpSpPr/>
          <p:nvPr/>
        </p:nvGrpSpPr>
        <p:grpSpPr>
          <a:xfrm>
            <a:off x="4648018" y="723854"/>
            <a:ext cx="6900512" cy="5370076"/>
            <a:chOff x="0" y="83032"/>
            <a:chExt cx="6900512" cy="5370076"/>
          </a:xfrm>
        </p:grpSpPr>
        <p:sp>
          <p:nvSpPr>
            <p:cNvPr id="140" name="Google Shape;140;p5"/>
            <p:cNvSpPr/>
            <p:nvPr/>
          </p:nvSpPr>
          <p:spPr>
            <a:xfrm>
              <a:off x="0" y="83032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33955" y="116987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Science Presentation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             </a:t>
              </a:r>
              <a:r>
                <a:rPr lang="en-US" sz="2900">
                  <a:solidFill>
                    <a:schemeClr val="lt1"/>
                  </a:solidFill>
                </a:rPr>
                <a:t>15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0" y="862117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B7BB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5"/>
            <p:cNvSpPr txBox="1"/>
            <p:nvPr/>
          </p:nvSpPr>
          <p:spPr>
            <a:xfrm>
              <a:off x="33955" y="896072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Academic Writing portfolio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    	   </a:t>
              </a:r>
              <a:r>
                <a:rPr lang="en-US" sz="2900">
                  <a:solidFill>
                    <a:schemeClr val="lt1"/>
                  </a:solidFill>
                </a:rPr>
                <a:t>25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0" y="1641202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C76B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5"/>
            <p:cNvSpPr txBox="1"/>
            <p:nvPr/>
          </p:nvSpPr>
          <p:spPr>
            <a:xfrm>
              <a:off x="33955" y="1675157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Online listening quizzes (4).    	  10%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0" y="2420287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3E71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33955" y="2454242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Congress Poster Presentation.  </a:t>
              </a:r>
              <a:r>
                <a:rPr lang="en-US" sz="2900">
                  <a:solidFill>
                    <a:schemeClr val="lt1"/>
                  </a:solidFill>
                </a:rPr>
                <a:t>15</a:t>
              </a: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0" y="3199373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16BC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33955" y="3233328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b="0" i="0" lang="en-US" sz="2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Final Test </a:t>
              </a:r>
              <a:r>
                <a:rPr lang="en-US" sz="2900">
                  <a:solidFill>
                    <a:schemeClr val="lt1"/>
                  </a:solidFill>
                </a:rPr>
                <a:t>Oral Part                    15%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0" y="3978458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566C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5"/>
            <p:cNvSpPr txBox="1"/>
            <p:nvPr/>
          </p:nvSpPr>
          <p:spPr>
            <a:xfrm>
              <a:off x="33955" y="4012413"/>
              <a:ext cx="6832602" cy="6276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Final Test W</a:t>
              </a:r>
              <a:r>
                <a:rPr lang="en-US" sz="2900">
                  <a:solidFill>
                    <a:schemeClr val="lt1"/>
                  </a:solidFill>
                </a:rPr>
                <a:t>ritten part                10%  </a:t>
              </a: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0" y="4757543"/>
              <a:ext cx="6900512" cy="695565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5"/>
            <p:cNvSpPr txBox="1"/>
            <p:nvPr/>
          </p:nvSpPr>
          <p:spPr>
            <a:xfrm>
              <a:off x="33955" y="4791498"/>
              <a:ext cx="6832500" cy="62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0475" lIns="110475" spcFirstLastPara="1" rIns="110475" wrap="square" tIns="110475">
              <a:noAutofit/>
            </a:bodyPr>
            <a:lstStyle/>
            <a:p>
              <a:pPr indent="0" lvl="0" marL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</a:rPr>
                <a:t>Participation Mark                      10%</a:t>
              </a:r>
              <a:endParaRPr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0" y="0"/>
            <a:ext cx="4090556" cy="6858000"/>
          </a:xfrm>
          <a:custGeom>
            <a:rect b="b" l="l" r="r" t="t"/>
            <a:pathLst>
              <a:path extrusionOk="0" h="6858000" w="4090556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5AFA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 txBox="1"/>
          <p:nvPr>
            <p:ph type="title"/>
          </p:nvPr>
        </p:nvSpPr>
        <p:spPr>
          <a:xfrm>
            <a:off x="0" y="640823"/>
            <a:ext cx="3738195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Programa</a:t>
            </a:r>
            <a:endParaRPr/>
          </a:p>
        </p:txBody>
      </p:sp>
      <p:grpSp>
        <p:nvGrpSpPr>
          <p:cNvPr id="161" name="Google Shape;161;p6"/>
          <p:cNvGrpSpPr/>
          <p:nvPr/>
        </p:nvGrpSpPr>
        <p:grpSpPr>
          <a:xfrm>
            <a:off x="4648018" y="982402"/>
            <a:ext cx="6900512" cy="4852979"/>
            <a:chOff x="0" y="341580"/>
            <a:chExt cx="6900512" cy="4852979"/>
          </a:xfrm>
        </p:grpSpPr>
        <p:sp>
          <p:nvSpPr>
            <p:cNvPr id="162" name="Google Shape;162;p6"/>
            <p:cNvSpPr/>
            <p:nvPr/>
          </p:nvSpPr>
          <p:spPr>
            <a:xfrm>
              <a:off x="0" y="341580"/>
              <a:ext cx="6900512" cy="2364569"/>
            </a:xfrm>
            <a:prstGeom prst="roundRect">
              <a:avLst>
                <a:gd fmla="val 16667" name="adj"/>
              </a:avLst>
            </a:prstGeom>
            <a:solidFill>
              <a:srgbClr val="3981B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115429" y="457009"/>
              <a:ext cx="6669654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Es responsabilidad de cada estudiante revisar semanalmente y con anticipación los contenidos, tareas y evaluaciones explicitados en el programa.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0" y="2829990"/>
              <a:ext cx="6900512" cy="2364569"/>
            </a:xfrm>
            <a:prstGeom prst="roundRect">
              <a:avLst>
                <a:gd fmla="val 16667" name="adj"/>
              </a:avLst>
            </a:prstGeom>
            <a:solidFill>
              <a:srgbClr val="4A6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6"/>
            <p:cNvSpPr txBox="1"/>
            <p:nvPr/>
          </p:nvSpPr>
          <p:spPr>
            <a:xfrm>
              <a:off x="115429" y="2945419"/>
              <a:ext cx="6669654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Los tareas (APM) serán publicados cada lunes desde las 00:00 horas en U-cursos. </a:t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y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2022-08-04T14:04:20Z</dcterms:created>
  <dc:creator>Karen Viviana Mardones Mardones (kmardones)</dc:creator>
</cp:coreProperties>
</file>