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6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7/10/2024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7/10/2024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7/10/2024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7/10/2024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7/10/2024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AB1C89-1C8C-433E-88EB-2B381433AB97}"/>
              </a:ext>
            </a:extLst>
          </p:cNvPr>
          <p:cNvSpPr>
            <a:spLocks noGrp="1"/>
          </p:cNvSpPr>
          <p:nvPr>
            <p:ph type="ctrTitle"/>
          </p:nvPr>
        </p:nvSpPr>
        <p:spPr>
          <a:xfrm>
            <a:off x="1761564" y="1506071"/>
            <a:ext cx="9238130" cy="4222376"/>
          </a:xfrm>
        </p:spPr>
        <p:txBody>
          <a:bodyPr>
            <a:noAutofit/>
          </a:bodyPr>
          <a:lstStyle/>
          <a:p>
            <a:pPr>
              <a:lnSpc>
                <a:spcPct val="107000"/>
              </a:lnSpc>
              <a:spcBef>
                <a:spcPts val="200"/>
              </a:spcBef>
            </a:pPr>
            <a:r>
              <a:rPr lang="es-CL" sz="2400" b="1" dirty="0" err="1">
                <a:solidFill>
                  <a:srgbClr val="2D2D2D"/>
                </a:solidFill>
                <a:latin typeface="Noto Sans" panose="020B0502040504020204" pitchFamily="34" charset="0"/>
                <a:ea typeface="Times New Roman" panose="02020603050405020304" pitchFamily="18" charset="0"/>
                <a:cs typeface="Times New Roman" panose="02020603050405020304" pitchFamily="18" charset="0"/>
              </a:rPr>
              <a:t>H</a:t>
            </a:r>
            <a:r>
              <a:rPr lang="es-CL" sz="2400" b="1" dirty="0" err="1">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ow</a:t>
            </a:r>
            <a:r>
              <a:rPr lang="es-CL" sz="2400" b="1" dirty="0">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 </a:t>
            </a:r>
            <a:r>
              <a:rPr lang="es-CL" sz="2400" b="1" dirty="0" err="1">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to</a:t>
            </a:r>
            <a:r>
              <a:rPr lang="es-CL" sz="2400" b="1" dirty="0">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 </a:t>
            </a:r>
            <a:r>
              <a:rPr lang="es-CL" sz="2400" b="1" dirty="0" err="1">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write</a:t>
            </a:r>
            <a:r>
              <a:rPr lang="es-CL" sz="2400" b="1" dirty="0">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 personal </a:t>
            </a:r>
            <a:r>
              <a:rPr lang="es-CL" sz="2400" b="1" dirty="0" err="1">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statement</a:t>
            </a:r>
            <a:br>
              <a:rPr lang="es-CL" sz="2400" b="1" dirty="0">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br>
            <a:br>
              <a:rPr lang="es-CL" sz="2400" b="1" dirty="0">
                <a:solidFill>
                  <a:srgbClr val="3E762A"/>
                </a:solidFill>
                <a:effectLst/>
                <a:latin typeface="Calibri Light" panose="020F0302020204030204" pitchFamily="34" charset="0"/>
                <a:ea typeface="Times New Roman" panose="02020603050405020304" pitchFamily="18" charset="0"/>
                <a:cs typeface="Times New Roman" panose="02020603050405020304" pitchFamily="18" charset="0"/>
              </a:rPr>
            </a:br>
            <a:r>
              <a:rPr lang="es-CL" sz="1800" b="1" dirty="0">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1. </a:t>
            </a:r>
            <a:r>
              <a:rPr lang="es-CL" sz="1800" b="1" dirty="0" err="1">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Include</a:t>
            </a:r>
            <a:r>
              <a:rPr lang="es-CL" sz="1800" b="1" dirty="0">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an</a:t>
            </a:r>
            <a:r>
              <a:rPr lang="es-CL" sz="1800" b="1" dirty="0">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cs typeface="Times New Roman" panose="02020603050405020304" pitchFamily="18" charset="0"/>
              </a:rPr>
              <a:t>introduction</a:t>
            </a:r>
            <a:br>
              <a:rPr lang="es-CL" sz="1800" dirty="0">
                <a:effectLst/>
                <a:latin typeface="Calibri" panose="020F0502020204030204" pitchFamily="34" charset="0"/>
                <a:ea typeface="Calibri" panose="020F0502020204030204" pitchFamily="34" charset="0"/>
                <a:cs typeface="Times New Roman" panose="02020603050405020304" pitchFamily="18" charset="0"/>
              </a:rPr>
            </a:br>
            <a:r>
              <a:rPr lang="es-CL" sz="1800" b="1" dirty="0">
                <a:solidFill>
                  <a:srgbClr val="2D2D2D"/>
                </a:solidFill>
                <a:effectLst/>
                <a:latin typeface="Noto Sans" panose="020B0502040504020204" pitchFamily="34" charset="0"/>
                <a:ea typeface="Times New Roman" panose="02020603050405020304" pitchFamily="18" charset="0"/>
              </a:rPr>
              <a:t>2. </a:t>
            </a:r>
            <a:r>
              <a:rPr lang="es-CL" sz="1800" b="1" dirty="0" err="1">
                <a:solidFill>
                  <a:srgbClr val="2D2D2D"/>
                </a:solidFill>
                <a:effectLst/>
                <a:latin typeface="Noto Sans" panose="020B0502040504020204" pitchFamily="34" charset="0"/>
                <a:ea typeface="Times New Roman" panose="02020603050405020304" pitchFamily="18" charset="0"/>
              </a:rPr>
              <a:t>Go</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over</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your</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strongest</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school</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subjects</a:t>
            </a:r>
            <a:br>
              <a:rPr lang="es-CL" sz="1800" b="1" dirty="0">
                <a:effectLst/>
                <a:latin typeface="Times New Roman" panose="02020603050405020304" pitchFamily="18" charset="0"/>
                <a:ea typeface="Times New Roman" panose="02020603050405020304" pitchFamily="18" charset="0"/>
              </a:rPr>
            </a:br>
            <a:r>
              <a:rPr lang="es-CL" sz="1800" b="1" dirty="0">
                <a:solidFill>
                  <a:srgbClr val="2D2D2D"/>
                </a:solidFill>
                <a:effectLst/>
                <a:latin typeface="Noto Sans" panose="020B0502040504020204" pitchFamily="34" charset="0"/>
                <a:ea typeface="Times New Roman" panose="02020603050405020304" pitchFamily="18" charset="0"/>
              </a:rPr>
              <a:t>3. </a:t>
            </a:r>
            <a:r>
              <a:rPr lang="es-CL" sz="1800" b="1" dirty="0" err="1">
                <a:solidFill>
                  <a:srgbClr val="2D2D2D"/>
                </a:solidFill>
                <a:effectLst/>
                <a:latin typeface="Noto Sans" panose="020B0502040504020204" pitchFamily="34" charset="0"/>
                <a:ea typeface="Times New Roman" panose="02020603050405020304" pitchFamily="18" charset="0"/>
              </a:rPr>
              <a:t>Highlight</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any</a:t>
            </a:r>
            <a:r>
              <a:rPr lang="es-CL" sz="1800" b="1" dirty="0">
                <a:solidFill>
                  <a:srgbClr val="2D2D2D"/>
                </a:solidFill>
                <a:effectLst/>
                <a:latin typeface="Noto Sans" panose="020B0502040504020204" pitchFamily="34" charset="0"/>
                <a:ea typeface="Times New Roman" panose="02020603050405020304" pitchFamily="18" charset="0"/>
              </a:rPr>
              <a:t> positions </a:t>
            </a:r>
            <a:r>
              <a:rPr lang="es-CL" sz="1800" b="1" dirty="0" err="1">
                <a:solidFill>
                  <a:srgbClr val="2D2D2D"/>
                </a:solidFill>
                <a:effectLst/>
                <a:latin typeface="Noto Sans" panose="020B0502040504020204" pitchFamily="34" charset="0"/>
                <a:ea typeface="Times New Roman" panose="02020603050405020304" pitchFamily="18" charset="0"/>
              </a:rPr>
              <a:t>of</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responsibility</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you've</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held</a:t>
            </a:r>
            <a:br>
              <a:rPr lang="es-CL" sz="1800" b="1" dirty="0">
                <a:effectLst/>
                <a:latin typeface="Times New Roman" panose="02020603050405020304" pitchFamily="18" charset="0"/>
                <a:ea typeface="Times New Roman" panose="02020603050405020304" pitchFamily="18" charset="0"/>
              </a:rPr>
            </a:br>
            <a:r>
              <a:rPr lang="es-CL" sz="1800" b="1" dirty="0">
                <a:solidFill>
                  <a:srgbClr val="2D2D2D"/>
                </a:solidFill>
                <a:effectLst/>
                <a:latin typeface="Noto Sans" panose="020B0502040504020204" pitchFamily="34" charset="0"/>
                <a:ea typeface="Times New Roman" panose="02020603050405020304" pitchFamily="18" charset="0"/>
              </a:rPr>
              <a:t>4. </a:t>
            </a:r>
            <a:r>
              <a:rPr lang="es-CL" sz="1800" b="1" dirty="0" err="1">
                <a:solidFill>
                  <a:srgbClr val="2D2D2D"/>
                </a:solidFill>
                <a:effectLst/>
                <a:latin typeface="Noto Sans" panose="020B0502040504020204" pitchFamily="34" charset="0"/>
                <a:ea typeface="Times New Roman" panose="02020603050405020304" pitchFamily="18" charset="0"/>
              </a:rPr>
              <a:t>Include</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your</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relevant</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work</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history</a:t>
            </a:r>
            <a:br>
              <a:rPr lang="es-CL" sz="1800" b="1" dirty="0">
                <a:effectLst/>
                <a:latin typeface="Times New Roman" panose="02020603050405020304" pitchFamily="18" charset="0"/>
                <a:ea typeface="Times New Roman" panose="02020603050405020304" pitchFamily="18" charset="0"/>
              </a:rPr>
            </a:br>
            <a:r>
              <a:rPr lang="es-CL" sz="1800" b="1" dirty="0">
                <a:solidFill>
                  <a:srgbClr val="2D2D2D"/>
                </a:solidFill>
                <a:effectLst/>
                <a:latin typeface="Noto Sans" panose="020B0502040504020204" pitchFamily="34" charset="0"/>
                <a:ea typeface="Times New Roman" panose="02020603050405020304" pitchFamily="18" charset="0"/>
              </a:rPr>
              <a:t>5. </a:t>
            </a:r>
            <a:r>
              <a:rPr lang="es-CL" sz="1800" b="1" dirty="0" err="1">
                <a:solidFill>
                  <a:srgbClr val="2D2D2D"/>
                </a:solidFill>
                <a:effectLst/>
                <a:latin typeface="Noto Sans" panose="020B0502040504020204" pitchFamily="34" charset="0"/>
                <a:ea typeface="Times New Roman" panose="02020603050405020304" pitchFamily="18" charset="0"/>
              </a:rPr>
              <a:t>Mention</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extra-curricular</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activities</a:t>
            </a:r>
            <a:br>
              <a:rPr lang="es-CL" sz="1800" b="1" dirty="0">
                <a:effectLst/>
                <a:latin typeface="Times New Roman" panose="02020603050405020304" pitchFamily="18" charset="0"/>
                <a:ea typeface="Times New Roman" panose="02020603050405020304" pitchFamily="18" charset="0"/>
              </a:rPr>
            </a:br>
            <a:r>
              <a:rPr lang="es-CL" sz="1800" b="1" dirty="0">
                <a:solidFill>
                  <a:srgbClr val="2D2D2D"/>
                </a:solidFill>
                <a:effectLst/>
                <a:latin typeface="Noto Sans" panose="020B0502040504020204" pitchFamily="34" charset="0"/>
                <a:ea typeface="Times New Roman" panose="02020603050405020304" pitchFamily="18" charset="0"/>
              </a:rPr>
              <a:t>6. </a:t>
            </a:r>
            <a:r>
              <a:rPr lang="es-CL" sz="1800" b="1" dirty="0" err="1">
                <a:solidFill>
                  <a:srgbClr val="2D2D2D"/>
                </a:solidFill>
                <a:effectLst/>
                <a:latin typeface="Noto Sans" panose="020B0502040504020204" pitchFamily="34" charset="0"/>
                <a:ea typeface="Times New Roman" panose="02020603050405020304" pitchFamily="18" charset="0"/>
              </a:rPr>
              <a:t>Highlight</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your</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plans</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for</a:t>
            </a:r>
            <a:r>
              <a:rPr lang="es-CL" sz="1800" b="1" dirty="0">
                <a:solidFill>
                  <a:srgbClr val="2D2D2D"/>
                </a:solidFill>
                <a:effectLst/>
                <a:latin typeface="Noto Sans" panose="020B0502040504020204" pitchFamily="34" charset="0"/>
                <a:ea typeface="Times New Roman" panose="02020603050405020304" pitchFamily="18" charset="0"/>
              </a:rPr>
              <a:t> </a:t>
            </a:r>
            <a:r>
              <a:rPr lang="es-CL" sz="1800" b="1" dirty="0" err="1">
                <a:solidFill>
                  <a:srgbClr val="2D2D2D"/>
                </a:solidFill>
                <a:effectLst/>
                <a:latin typeface="Noto Sans" panose="020B0502040504020204" pitchFamily="34" charset="0"/>
                <a:ea typeface="Times New Roman" panose="02020603050405020304" pitchFamily="18" charset="0"/>
              </a:rPr>
              <a:t>the</a:t>
            </a:r>
            <a:r>
              <a:rPr lang="es-CL" sz="1800" b="1" dirty="0">
                <a:solidFill>
                  <a:srgbClr val="2D2D2D"/>
                </a:solidFill>
                <a:effectLst/>
                <a:latin typeface="Noto Sans" panose="020B0502040504020204" pitchFamily="34" charset="0"/>
                <a:ea typeface="Times New Roman" panose="02020603050405020304" pitchFamily="18" charset="0"/>
              </a:rPr>
              <a:t> future</a:t>
            </a:r>
            <a:br>
              <a:rPr lang="es-CL" sz="2400" b="1" dirty="0">
                <a:effectLst/>
                <a:latin typeface="Times New Roman" panose="02020603050405020304" pitchFamily="18" charset="0"/>
                <a:ea typeface="Times New Roman" panose="02020603050405020304" pitchFamily="18" charset="0"/>
              </a:rPr>
            </a:br>
            <a:endParaRPr lang="es-CL" sz="2400" dirty="0"/>
          </a:p>
        </p:txBody>
      </p:sp>
    </p:spTree>
    <p:extLst>
      <p:ext uri="{BB962C8B-B14F-4D97-AF65-F5344CB8AC3E}">
        <p14:creationId xmlns:p14="http://schemas.microsoft.com/office/powerpoint/2010/main" val="3791661411"/>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6</TotalTime>
  <Words>55</Words>
  <Application>Microsoft Office PowerPoint</Application>
  <PresentationFormat>Panorámica</PresentationFormat>
  <Paragraphs>1</Paragraphs>
  <Slides>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Calibri</vt:lpstr>
      <vt:lpstr>Calibri Light</vt:lpstr>
      <vt:lpstr>Gill Sans MT</vt:lpstr>
      <vt:lpstr>Noto Sans</vt:lpstr>
      <vt:lpstr>Times New Roman</vt:lpstr>
      <vt:lpstr>Galería</vt:lpstr>
      <vt:lpstr>How to write personal statement  1. Include an introduction 2. Go over your strongest school subjects 3. Highlight any positions of responsibility you've held 4. Include your relevant work history 5. Mention extra-curricular activities 6. Highlight your plans for the future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personal statement  1. Include an introduction 2. Go over your strongest school subjects 3. Highlight any positions of responsibility you've held 4. Include your relevant work history 5. Mention extra-curricular activities 6. Highlight your plans for the future</dc:title>
  <dc:creator>Usuario</dc:creator>
  <cp:lastModifiedBy>Usuario</cp:lastModifiedBy>
  <cp:revision>1</cp:revision>
  <dcterms:created xsi:type="dcterms:W3CDTF">2024-07-10T17:10:59Z</dcterms:created>
  <dcterms:modified xsi:type="dcterms:W3CDTF">2024-07-10T17:17:15Z</dcterms:modified>
</cp:coreProperties>
</file>