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embeddedFontLst>
    <p:embeddedFont>
      <p:font typeface="EB Garamond"/>
      <p:regular r:id="rId10"/>
      <p:bold r:id="rId11"/>
      <p:italic r:id="rId12"/>
      <p:boldItalic r:id="rId13"/>
    </p:embeddedFont>
    <p:embeddedFont>
      <p:font typeface="Stardos Stencil"/>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gE4KqHdHJhbBwZOQnsO8NhpaIn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EBGaramond-bold.fntdata"/><Relationship Id="rId10" Type="http://schemas.openxmlformats.org/officeDocument/2006/relationships/font" Target="fonts/EBGaramond-regular.fntdata"/><Relationship Id="rId13" Type="http://schemas.openxmlformats.org/officeDocument/2006/relationships/font" Target="fonts/EBGaramond-boldItalic.fntdata"/><Relationship Id="rId12" Type="http://schemas.openxmlformats.org/officeDocument/2006/relationships/font" Target="fonts/EBGaramon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StardosStencil-bold.fntdata"/><Relationship Id="rId14" Type="http://schemas.openxmlformats.org/officeDocument/2006/relationships/font" Target="fonts/StardosStencil-regular.fntdata"/><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 name="Shape 11"/>
        <p:cNvGrpSpPr/>
        <p:nvPr/>
      </p:nvGrpSpPr>
      <p:grpSpPr>
        <a:xfrm>
          <a:off x="0" y="0"/>
          <a:ext cx="0" cy="0"/>
          <a:chOff x="0" y="0"/>
          <a:chExt cx="0" cy="0"/>
        </a:xfrm>
      </p:grpSpPr>
      <p:sp>
        <p:nvSpPr>
          <p:cNvPr id="12" name="Google Shape;1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 name="Shape 17"/>
        <p:cNvGrpSpPr/>
        <p:nvPr/>
      </p:nvGrpSpPr>
      <p:grpSpPr>
        <a:xfrm>
          <a:off x="0" y="0"/>
          <a:ext cx="0" cy="0"/>
          <a:chOff x="0" y="0"/>
          <a:chExt cx="0" cy="0"/>
        </a:xfrm>
      </p:grpSpPr>
      <p:sp>
        <p:nvSpPr>
          <p:cNvPr id="18" name="Google Shape;18;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924560" y="731520"/>
            <a:ext cx="10749280" cy="523297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s-CL" sz="3000" u="none" cap="none" strike="noStrike">
                <a:solidFill>
                  <a:srgbClr val="0070C0"/>
                </a:solidFill>
                <a:latin typeface="Arial"/>
                <a:ea typeface="Arial"/>
                <a:cs typeface="Arial"/>
                <a:sym typeface="Arial"/>
              </a:rPr>
              <a:t>Survey: </a:t>
            </a:r>
            <a:r>
              <a:rPr b="1" i="0" lang="es-CL" sz="3000" u="none" cap="none" strike="noStrike">
                <a:solidFill>
                  <a:schemeClr val="dk1"/>
                </a:solidFill>
                <a:latin typeface="Calibri"/>
                <a:ea typeface="Calibri"/>
                <a:cs typeface="Calibri"/>
                <a:sym typeface="Calibri"/>
              </a:rPr>
              <a:t>Complete the following table with answers from the 5 questions below:</a:t>
            </a:r>
            <a:endParaRPr b="0" i="0" sz="3000" u="none" cap="none" strike="noStrike">
              <a:solidFill>
                <a:schemeClr val="dk1"/>
              </a:solidFill>
              <a:latin typeface="Calibri"/>
              <a:ea typeface="Calibri"/>
              <a:cs typeface="Calibri"/>
              <a:sym typeface="Calibri"/>
            </a:endParaRPr>
          </a:p>
          <a:p>
            <a:pPr indent="0" lvl="0" marL="0" marR="0" rtl="0" algn="l">
              <a:lnSpc>
                <a:spcPct val="115000"/>
              </a:lnSpc>
              <a:spcBef>
                <a:spcPts val="800"/>
              </a:spcBef>
              <a:spcAft>
                <a:spcPts val="0"/>
              </a:spcAft>
              <a:buNone/>
            </a:pPr>
            <a:r>
              <a:rPr b="1" i="0" lang="es-CL" sz="3000" u="none" cap="none" strike="noStrike">
                <a:solidFill>
                  <a:schemeClr val="dk1"/>
                </a:solidFill>
                <a:latin typeface="Calibri"/>
                <a:ea typeface="Calibri"/>
                <a:cs typeface="Calibri"/>
                <a:sym typeface="Calibri"/>
              </a:rPr>
              <a:t>Questions:</a:t>
            </a:r>
            <a:endParaRPr/>
          </a:p>
          <a:p>
            <a:pPr indent="-342900" lvl="0" marL="342900" marR="0" rtl="0" algn="l">
              <a:lnSpc>
                <a:spcPct val="150000"/>
              </a:lnSpc>
              <a:spcBef>
                <a:spcPts val="1000"/>
              </a:spcBef>
              <a:spcAft>
                <a:spcPts val="0"/>
              </a:spcAft>
              <a:buClr>
                <a:schemeClr val="dk1"/>
              </a:buClr>
              <a:buSzPts val="3000"/>
              <a:buFont typeface="Calibri"/>
              <a:buAutoNum type="arabicPeriod"/>
            </a:pPr>
            <a:r>
              <a:rPr b="1" i="1" lang="es-CL" sz="3000" u="none" cap="none" strike="noStrike">
                <a:solidFill>
                  <a:schemeClr val="dk1"/>
                </a:solidFill>
                <a:latin typeface="Calibri"/>
                <a:ea typeface="Calibri"/>
                <a:cs typeface="Calibri"/>
                <a:sym typeface="Calibri"/>
              </a:rPr>
              <a:t>What is the best way to study for university tests?</a:t>
            </a:r>
            <a:endParaRPr b="0" i="1" sz="30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3000"/>
              <a:buFont typeface="Calibri"/>
              <a:buAutoNum type="arabicPeriod"/>
            </a:pPr>
            <a:r>
              <a:rPr b="1" i="1" lang="es-CL" sz="3000" u="none" cap="none" strike="noStrike">
                <a:solidFill>
                  <a:schemeClr val="dk1"/>
                </a:solidFill>
                <a:latin typeface="Calibri"/>
                <a:ea typeface="Calibri"/>
                <a:cs typeface="Calibri"/>
                <a:sym typeface="Calibri"/>
              </a:rPr>
              <a:t>What is the best way to relax?</a:t>
            </a:r>
            <a:endParaRPr b="0" i="1" sz="30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3000"/>
              <a:buFont typeface="Calibri"/>
              <a:buAutoNum type="arabicPeriod"/>
            </a:pPr>
            <a:r>
              <a:rPr b="1" i="1" lang="es-CL" sz="3000" u="none" cap="none" strike="noStrike">
                <a:solidFill>
                  <a:schemeClr val="dk1"/>
                </a:solidFill>
                <a:latin typeface="Calibri"/>
                <a:ea typeface="Calibri"/>
                <a:cs typeface="Calibri"/>
                <a:sym typeface="Calibri"/>
              </a:rPr>
              <a:t>What is the most delicious dish?</a:t>
            </a:r>
            <a:endParaRPr b="0" i="1" sz="30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3000"/>
              <a:buFont typeface="Calibri"/>
              <a:buAutoNum type="arabicPeriod"/>
            </a:pPr>
            <a:r>
              <a:rPr b="1" i="1" lang="es-CL" sz="3000" u="none" cap="none" strike="noStrike">
                <a:solidFill>
                  <a:schemeClr val="dk1"/>
                </a:solidFill>
                <a:latin typeface="Calibri"/>
                <a:ea typeface="Calibri"/>
                <a:cs typeface="Calibri"/>
                <a:sym typeface="Calibri"/>
              </a:rPr>
              <a:t>What is the main weakness of our current healthcare system?</a:t>
            </a:r>
            <a:endParaRPr b="0" i="1" sz="30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3000"/>
              <a:buFont typeface="Calibri"/>
              <a:buAutoNum type="arabicPeriod"/>
            </a:pPr>
            <a:r>
              <a:rPr b="1" i="1" lang="es-CL" sz="3000" u="none" cap="none" strike="noStrike">
                <a:solidFill>
                  <a:schemeClr val="dk1"/>
                </a:solidFill>
                <a:latin typeface="Calibri"/>
                <a:ea typeface="Calibri"/>
                <a:cs typeface="Calibri"/>
                <a:sym typeface="Calibri"/>
              </a:rPr>
              <a:t>What is the most difficult thing about learning English?</a:t>
            </a:r>
            <a:endParaRPr b="0" i="1" sz="3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b="17972" l="4840" r="49346" t="26965"/>
          <a:stretch/>
        </p:blipFill>
        <p:spPr>
          <a:xfrm>
            <a:off x="1188720" y="111443"/>
            <a:ext cx="9693861" cy="65535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3"/>
          <p:cNvPicPr preferRelativeResize="0"/>
          <p:nvPr/>
        </p:nvPicPr>
        <p:blipFill rotWithShape="1">
          <a:blip r:embed="rId3">
            <a:alphaModFix/>
          </a:blip>
          <a:srcRect b="0" l="0" r="0" t="0"/>
          <a:stretch/>
        </p:blipFill>
        <p:spPr>
          <a:xfrm>
            <a:off x="475001" y="426460"/>
            <a:ext cx="11241998" cy="6005080"/>
          </a:xfrm>
          <a:prstGeom prst="rect">
            <a:avLst/>
          </a:prstGeom>
          <a:noFill/>
          <a:ln>
            <a:noFill/>
          </a:ln>
        </p:spPr>
      </p:pic>
      <p:sp>
        <p:nvSpPr>
          <p:cNvPr id="95" name="Google Shape;95;p3"/>
          <p:cNvSpPr/>
          <p:nvPr/>
        </p:nvSpPr>
        <p:spPr>
          <a:xfrm>
            <a:off x="101600" y="1137920"/>
            <a:ext cx="11734800" cy="551688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nvSpPr>
        <p:spPr>
          <a:xfrm>
            <a:off x="721360" y="782320"/>
            <a:ext cx="10749280" cy="508613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s-CL" sz="3000" u="none" cap="none" strike="noStrike">
                <a:solidFill>
                  <a:srgbClr val="0070C0"/>
                </a:solidFill>
                <a:latin typeface="EB Garamond"/>
                <a:ea typeface="EB Garamond"/>
                <a:cs typeface="EB Garamond"/>
                <a:sym typeface="EB Garamond"/>
              </a:rPr>
              <a:t>Four corners:</a:t>
            </a:r>
            <a:endParaRPr/>
          </a:p>
          <a:p>
            <a:pPr indent="0" lvl="0" marL="0" marR="0" rtl="0" algn="l">
              <a:lnSpc>
                <a:spcPct val="107000"/>
              </a:lnSpc>
              <a:spcBef>
                <a:spcPts val="800"/>
              </a:spcBef>
              <a:spcAft>
                <a:spcPts val="0"/>
              </a:spcAft>
              <a:buNone/>
            </a:pPr>
            <a:r>
              <a:rPr b="1" i="1" lang="es-CL" sz="3000" u="none" cap="none" strike="noStrike">
                <a:solidFill>
                  <a:schemeClr val="dk1"/>
                </a:solidFill>
                <a:latin typeface="Calibri"/>
                <a:ea typeface="Calibri"/>
                <a:cs typeface="Calibri"/>
                <a:sym typeface="Calibri"/>
              </a:rPr>
              <a:t>There are 4 signs around the classroom (maybe 2 for small sections): </a:t>
            </a:r>
            <a:endParaRPr/>
          </a:p>
          <a:p>
            <a:pPr indent="-457200" lvl="0" marL="457200" marR="0" rtl="0" algn="l">
              <a:spcBef>
                <a:spcPts val="800"/>
              </a:spcBef>
              <a:spcAft>
                <a:spcPts val="0"/>
              </a:spcAft>
              <a:buClr>
                <a:schemeClr val="dk1"/>
              </a:buClr>
              <a:buSzPts val="2400"/>
              <a:buFont typeface="Arial"/>
              <a:buChar char="•"/>
            </a:pPr>
            <a:r>
              <a:rPr b="0" i="0" lang="es-CL" sz="2400" u="none" cap="none" strike="noStrike">
                <a:solidFill>
                  <a:schemeClr val="dk1"/>
                </a:solidFill>
                <a:latin typeface="Stardos Stencil"/>
                <a:ea typeface="Stardos Stencil"/>
                <a:cs typeface="Stardos Stencil"/>
                <a:sym typeface="Stardos Stencil"/>
              </a:rPr>
              <a:t>Strongly agree</a:t>
            </a:r>
            <a:endParaRPr b="0" i="0" sz="2400" u="none" cap="none" strike="noStrike">
              <a:solidFill>
                <a:schemeClr val="dk1"/>
              </a:solidFill>
              <a:latin typeface="Stardos Stencil"/>
              <a:ea typeface="Stardos Stencil"/>
              <a:cs typeface="Stardos Stencil"/>
              <a:sym typeface="Stardos Stencil"/>
            </a:endParaRPr>
          </a:p>
          <a:p>
            <a:pPr indent="-457200" lvl="0" marL="457200" marR="0" rtl="0" algn="l">
              <a:spcBef>
                <a:spcPts val="0"/>
              </a:spcBef>
              <a:spcAft>
                <a:spcPts val="0"/>
              </a:spcAft>
              <a:buClr>
                <a:schemeClr val="dk1"/>
              </a:buClr>
              <a:buSzPts val="2400"/>
              <a:buFont typeface="Arial"/>
              <a:buChar char="•"/>
            </a:pPr>
            <a:r>
              <a:rPr b="0" i="0" lang="es-CL" sz="2400" u="none" cap="none" strike="noStrike">
                <a:solidFill>
                  <a:schemeClr val="dk1"/>
                </a:solidFill>
                <a:latin typeface="Stardos Stencil"/>
                <a:ea typeface="Stardos Stencil"/>
                <a:cs typeface="Stardos Stencil"/>
                <a:sym typeface="Stardos Stencil"/>
              </a:rPr>
              <a:t>Agree</a:t>
            </a:r>
            <a:endParaRPr b="0" i="0" sz="2400" u="none" cap="none" strike="noStrike">
              <a:solidFill>
                <a:schemeClr val="dk1"/>
              </a:solidFill>
              <a:latin typeface="Stardos Stencil"/>
              <a:ea typeface="Stardos Stencil"/>
              <a:cs typeface="Stardos Stencil"/>
              <a:sym typeface="Stardos Stencil"/>
            </a:endParaRPr>
          </a:p>
          <a:p>
            <a:pPr indent="-457200" lvl="0" marL="457200" marR="0" rtl="0" algn="l">
              <a:spcBef>
                <a:spcPts val="0"/>
              </a:spcBef>
              <a:spcAft>
                <a:spcPts val="0"/>
              </a:spcAft>
              <a:buClr>
                <a:schemeClr val="dk1"/>
              </a:buClr>
              <a:buSzPts val="2400"/>
              <a:buFont typeface="Arial"/>
              <a:buChar char="•"/>
            </a:pPr>
            <a:r>
              <a:rPr b="0" i="0" lang="es-CL" sz="2400" u="none" cap="none" strike="noStrike">
                <a:solidFill>
                  <a:schemeClr val="dk1"/>
                </a:solidFill>
                <a:latin typeface="Stardos Stencil"/>
                <a:ea typeface="Stardos Stencil"/>
                <a:cs typeface="Stardos Stencil"/>
                <a:sym typeface="Stardos Stencil"/>
              </a:rPr>
              <a:t>Disagree</a:t>
            </a:r>
            <a:endParaRPr b="0" i="0" sz="2400" u="none" cap="none" strike="noStrike">
              <a:solidFill>
                <a:schemeClr val="dk1"/>
              </a:solidFill>
              <a:latin typeface="Stardos Stencil"/>
              <a:ea typeface="Stardos Stencil"/>
              <a:cs typeface="Stardos Stencil"/>
              <a:sym typeface="Stardos Stencil"/>
            </a:endParaRPr>
          </a:p>
          <a:p>
            <a:pPr indent="-457200" lvl="0" marL="457200" marR="0" rtl="0" algn="l">
              <a:spcBef>
                <a:spcPts val="0"/>
              </a:spcBef>
              <a:spcAft>
                <a:spcPts val="0"/>
              </a:spcAft>
              <a:buClr>
                <a:schemeClr val="dk1"/>
              </a:buClr>
              <a:buSzPts val="2400"/>
              <a:buFont typeface="Arial"/>
              <a:buChar char="•"/>
            </a:pPr>
            <a:r>
              <a:rPr b="0" i="0" lang="es-CL" sz="2400" u="none" cap="none" strike="noStrike">
                <a:solidFill>
                  <a:schemeClr val="dk1"/>
                </a:solidFill>
                <a:latin typeface="Stardos Stencil"/>
                <a:ea typeface="Stardos Stencil"/>
                <a:cs typeface="Stardos Stencil"/>
                <a:sym typeface="Stardos Stencil"/>
              </a:rPr>
              <a:t>Strongly disagree</a:t>
            </a:r>
            <a:endParaRPr b="0" i="0" sz="2400" u="none" cap="none" strike="noStrike">
              <a:solidFill>
                <a:schemeClr val="dk1"/>
              </a:solidFill>
              <a:latin typeface="Stardos Stencil"/>
              <a:ea typeface="Stardos Stencil"/>
              <a:cs typeface="Stardos Stencil"/>
              <a:sym typeface="Stardos Stencil"/>
            </a:endParaRPr>
          </a:p>
          <a:p>
            <a:pPr indent="0" lvl="0" marL="0" marR="0" rtl="0" algn="l">
              <a:spcBef>
                <a:spcPts val="0"/>
              </a:spcBef>
              <a:spcAft>
                <a:spcPts val="0"/>
              </a:spcAft>
              <a:buNone/>
            </a:pPr>
            <a:r>
              <a:t/>
            </a:r>
            <a:endParaRPr sz="2400">
              <a:solidFill>
                <a:schemeClr val="dk1"/>
              </a:solidFill>
              <a:latin typeface="Stardos Stencil"/>
              <a:ea typeface="Stardos Stencil"/>
              <a:cs typeface="Stardos Stencil"/>
              <a:sym typeface="Stardos Stencil"/>
            </a:endParaRPr>
          </a:p>
          <a:p>
            <a:pPr indent="0" lvl="0" marL="0" marR="0" rtl="0" algn="l">
              <a:lnSpc>
                <a:spcPct val="107000"/>
              </a:lnSpc>
              <a:spcBef>
                <a:spcPts val="0"/>
              </a:spcBef>
              <a:spcAft>
                <a:spcPts val="0"/>
              </a:spcAft>
              <a:buNone/>
            </a:pPr>
            <a:r>
              <a:rPr b="1" i="1" lang="es-CL" sz="3000">
                <a:solidFill>
                  <a:schemeClr val="dk1"/>
                </a:solidFill>
                <a:latin typeface="Calibri"/>
                <a:ea typeface="Calibri"/>
                <a:cs typeface="Calibri"/>
                <a:sym typeface="Calibri"/>
              </a:rPr>
              <a:t>You teacher will  reveal some statements. Go to the corner that better represent your say regarding those ideas and discuss with your peers  why you think that way. Then report to the class.</a:t>
            </a:r>
            <a:endParaRPr i="1" sz="3000">
              <a:solidFill>
                <a:schemeClr val="dk1"/>
              </a:solidFill>
              <a:latin typeface="Calibri"/>
              <a:ea typeface="Calibri"/>
              <a:cs typeface="Calibri"/>
              <a:sym typeface="Calibri"/>
            </a:endParaRPr>
          </a:p>
        </p:txBody>
      </p:sp>
      <p:sp>
        <p:nvSpPr>
          <p:cNvPr id="101" name="Google Shape;101;p4"/>
          <p:cNvSpPr/>
          <p:nvPr/>
        </p:nvSpPr>
        <p:spPr>
          <a:xfrm>
            <a:off x="101600" y="4257040"/>
            <a:ext cx="11734800" cy="239776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txBox="1"/>
          <p:nvPr/>
        </p:nvSpPr>
        <p:spPr>
          <a:xfrm>
            <a:off x="457200" y="497840"/>
            <a:ext cx="11470500" cy="64956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514350" lvl="0" marL="514350" marR="0" rtl="0" algn="l">
              <a:lnSpc>
                <a:spcPct val="150000"/>
              </a:lnSpc>
              <a:spcBef>
                <a:spcPts val="0"/>
              </a:spcBef>
              <a:spcAft>
                <a:spcPts val="0"/>
              </a:spcAft>
              <a:buClr>
                <a:srgbClr val="C55A11"/>
              </a:buClr>
              <a:buSzPts val="2600"/>
              <a:buFont typeface="Calibri"/>
              <a:buAutoNum type="arabicPeriod"/>
            </a:pPr>
            <a:r>
              <a:rPr b="1" lang="es-CL" sz="2600">
                <a:solidFill>
                  <a:srgbClr val="C55A11"/>
                </a:solidFill>
                <a:latin typeface="Arial"/>
                <a:ea typeface="Arial"/>
                <a:cs typeface="Arial"/>
                <a:sym typeface="Arial"/>
              </a:rPr>
              <a:t>Multinational corporations are responsible for most problems in the world today.</a:t>
            </a:r>
            <a:endParaRPr/>
          </a:p>
          <a:p>
            <a:pPr indent="-514350" lvl="0" marL="514350" marR="0" rtl="0" algn="l">
              <a:lnSpc>
                <a:spcPct val="150000"/>
              </a:lnSpc>
              <a:spcBef>
                <a:spcPts val="0"/>
              </a:spcBef>
              <a:spcAft>
                <a:spcPts val="0"/>
              </a:spcAft>
              <a:buClr>
                <a:srgbClr val="C55A11"/>
              </a:buClr>
              <a:buSzPts val="2600"/>
              <a:buFont typeface="Calibri"/>
              <a:buAutoNum type="arabicPeriod"/>
            </a:pPr>
            <a:r>
              <a:rPr b="1" lang="es-CL" sz="2600">
                <a:solidFill>
                  <a:srgbClr val="C55A11"/>
                </a:solidFill>
                <a:latin typeface="Arial"/>
                <a:ea typeface="Arial"/>
                <a:cs typeface="Arial"/>
                <a:sym typeface="Arial"/>
              </a:rPr>
              <a:t>Smoking should be banned utterly (completely).</a:t>
            </a:r>
            <a:endParaRPr/>
          </a:p>
          <a:p>
            <a:pPr indent="-514350" lvl="0" marL="514350" marR="0" rtl="0" algn="l">
              <a:lnSpc>
                <a:spcPct val="150000"/>
              </a:lnSpc>
              <a:spcBef>
                <a:spcPts val="0"/>
              </a:spcBef>
              <a:spcAft>
                <a:spcPts val="0"/>
              </a:spcAft>
              <a:buClr>
                <a:srgbClr val="C55A11"/>
              </a:buClr>
              <a:buSzPts val="2600"/>
              <a:buFont typeface="Calibri"/>
              <a:buAutoNum type="arabicPeriod"/>
            </a:pPr>
            <a:r>
              <a:rPr b="1" lang="es-CL" sz="2600">
                <a:solidFill>
                  <a:srgbClr val="C55A11"/>
                </a:solidFill>
                <a:latin typeface="Arial"/>
                <a:ea typeface="Arial"/>
                <a:cs typeface="Arial"/>
                <a:sym typeface="Arial"/>
              </a:rPr>
              <a:t>Children should be allowed to eat fast food.</a:t>
            </a:r>
            <a:endParaRPr/>
          </a:p>
          <a:p>
            <a:pPr indent="-514350" lvl="0" marL="514350" marR="0" rtl="0" algn="l">
              <a:lnSpc>
                <a:spcPct val="150000"/>
              </a:lnSpc>
              <a:spcBef>
                <a:spcPts val="0"/>
              </a:spcBef>
              <a:spcAft>
                <a:spcPts val="0"/>
              </a:spcAft>
              <a:buClr>
                <a:srgbClr val="C55A11"/>
              </a:buClr>
              <a:buSzPts val="2600"/>
              <a:buFont typeface="Calibri"/>
              <a:buAutoNum type="arabicPeriod"/>
            </a:pPr>
            <a:r>
              <a:rPr b="1" lang="es-CL" sz="2600">
                <a:solidFill>
                  <a:srgbClr val="C55A11"/>
                </a:solidFill>
                <a:latin typeface="Arial"/>
                <a:ea typeface="Arial"/>
                <a:cs typeface="Arial"/>
                <a:sym typeface="Arial"/>
              </a:rPr>
              <a:t>Politician and authorities should be made accountable for the sources of the information they share.</a:t>
            </a:r>
            <a:endParaRPr/>
          </a:p>
          <a:p>
            <a:pPr indent="-514350" lvl="0" marL="514350" marR="0" rtl="0" algn="l">
              <a:lnSpc>
                <a:spcPct val="150000"/>
              </a:lnSpc>
              <a:spcBef>
                <a:spcPts val="0"/>
              </a:spcBef>
              <a:spcAft>
                <a:spcPts val="0"/>
              </a:spcAft>
              <a:buClr>
                <a:srgbClr val="C55A11"/>
              </a:buClr>
              <a:buSzPts val="2600"/>
              <a:buFont typeface="Calibri"/>
              <a:buAutoNum type="arabicPeriod"/>
            </a:pPr>
            <a:r>
              <a:rPr b="1" lang="es-CL" sz="2600">
                <a:solidFill>
                  <a:srgbClr val="C55A11"/>
                </a:solidFill>
                <a:latin typeface="Arial"/>
                <a:ea typeface="Arial"/>
                <a:cs typeface="Arial"/>
                <a:sym typeface="Arial"/>
              </a:rPr>
              <a:t>The death penalty is acceptable in some cases.</a:t>
            </a:r>
            <a:endParaRPr/>
          </a:p>
          <a:p>
            <a:pPr indent="-514350" lvl="0" marL="514350" marR="0" rtl="0" algn="l">
              <a:lnSpc>
                <a:spcPct val="150000"/>
              </a:lnSpc>
              <a:spcBef>
                <a:spcPts val="0"/>
              </a:spcBef>
              <a:spcAft>
                <a:spcPts val="0"/>
              </a:spcAft>
              <a:buClr>
                <a:srgbClr val="C55A11"/>
              </a:buClr>
              <a:buSzPts val="2600"/>
              <a:buFont typeface="Calibri"/>
              <a:buAutoNum type="arabicPeriod"/>
            </a:pPr>
            <a:r>
              <a:rPr b="1" lang="es-CL" sz="2600">
                <a:solidFill>
                  <a:srgbClr val="C55A11"/>
                </a:solidFill>
                <a:latin typeface="Arial"/>
                <a:ea typeface="Arial"/>
                <a:cs typeface="Arial"/>
                <a:sym typeface="Arial"/>
              </a:rPr>
              <a:t>People should be able to live in any country they choose.</a:t>
            </a:r>
            <a:endParaRPr/>
          </a:p>
          <a:p>
            <a:pPr indent="-514350" lvl="0" marL="514350" marR="0" rtl="0" algn="l">
              <a:lnSpc>
                <a:spcPct val="150000"/>
              </a:lnSpc>
              <a:spcBef>
                <a:spcPts val="0"/>
              </a:spcBef>
              <a:spcAft>
                <a:spcPts val="0"/>
              </a:spcAft>
              <a:buClr>
                <a:srgbClr val="C55A11"/>
              </a:buClr>
              <a:buSzPts val="2600"/>
              <a:buFont typeface="Calibri"/>
              <a:buAutoNum type="arabicPeriod"/>
            </a:pPr>
            <a:r>
              <a:rPr b="1" lang="es-CL" sz="2600">
                <a:solidFill>
                  <a:srgbClr val="C55A11"/>
                </a:solidFill>
                <a:latin typeface="Arial"/>
                <a:ea typeface="Arial"/>
                <a:cs typeface="Arial"/>
                <a:sym typeface="Arial"/>
              </a:rPr>
              <a:t>Real human communication is getting worse because of the internet.</a:t>
            </a:r>
            <a:endParaRPr/>
          </a:p>
          <a:p>
            <a:pPr indent="-514350" lvl="0" marL="514350" marR="0" rtl="0" algn="l">
              <a:lnSpc>
                <a:spcPct val="150000"/>
              </a:lnSpc>
              <a:spcBef>
                <a:spcPts val="0"/>
              </a:spcBef>
              <a:spcAft>
                <a:spcPts val="0"/>
              </a:spcAft>
              <a:buClr>
                <a:srgbClr val="C55A11"/>
              </a:buClr>
              <a:buSzPts val="2600"/>
              <a:buFont typeface="Calibri"/>
              <a:buAutoNum type="arabicPeriod"/>
            </a:pPr>
            <a:r>
              <a:rPr b="1" lang="es-CL" sz="2600">
                <a:solidFill>
                  <a:srgbClr val="C55A11"/>
                </a:solidFill>
                <a:latin typeface="Arial"/>
                <a:ea typeface="Arial"/>
                <a:cs typeface="Arial"/>
                <a:sym typeface="Arial"/>
              </a:rPr>
              <a:t>Quality life will improve in the future.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2022-07-26T16:39:02Z</dcterms:created>
  <dc:creator>CLAUDIO SOTO (clausoto)</dc:creator>
</cp:coreProperties>
</file>