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64" r:id="rId5"/>
    <p:sldId id="274" r:id="rId6"/>
    <p:sldId id="275" r:id="rId7"/>
    <p:sldId id="269" r:id="rId8"/>
    <p:sldId id="270" r:id="rId9"/>
    <p:sldId id="276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1" autoAdjust="0"/>
    <p:restoredTop sz="94660"/>
  </p:normalViewPr>
  <p:slideViewPr>
    <p:cSldViewPr snapToGrid="0">
      <p:cViewPr varScale="1">
        <p:scale>
          <a:sx n="59" d="100"/>
          <a:sy n="59" d="100"/>
        </p:scale>
        <p:origin x="6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84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610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642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765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016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70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840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737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650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338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2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8D88-EA14-4DF4-8F5B-0A5F80DDCECB}" type="datetimeFigureOut">
              <a:rPr lang="es-CL" smtClean="0"/>
              <a:t>24-01-2023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46E8F-C17D-40F3-9843-6B12C9136E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52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logo facultad de medicina universidad de chile">
            <a:extLst>
              <a:ext uri="{FF2B5EF4-FFF2-40B4-BE49-F238E27FC236}">
                <a16:creationId xmlns:a16="http://schemas.microsoft.com/office/drawing/2014/main" id="{F3585641-6D57-48D4-B44A-8C46100E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24" y="588264"/>
            <a:ext cx="3425952" cy="3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8E506D6-6C28-4793-8BD9-7B0D7E24A7BF}"/>
              </a:ext>
            </a:extLst>
          </p:cNvPr>
          <p:cNvSpPr/>
          <p:nvPr/>
        </p:nvSpPr>
        <p:spPr>
          <a:xfrm>
            <a:off x="912529" y="4260492"/>
            <a:ext cx="10366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Heavy" panose="020B0903020102020204" pitchFamily="34" charset="0"/>
                <a:cs typeface="Aharoni" panose="02010803020104030203" pitchFamily="2" charset="-79"/>
              </a:rPr>
              <a:t>Inglés Pre Intermedio (CEFL b1)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40719F9-29B6-41A6-8E62-42320F55E196}"/>
              </a:ext>
            </a:extLst>
          </p:cNvPr>
          <p:cNvSpPr/>
          <p:nvPr/>
        </p:nvSpPr>
        <p:spPr>
          <a:xfrm>
            <a:off x="3113470" y="5430098"/>
            <a:ext cx="596509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Expressing</a:t>
            </a:r>
            <a:r>
              <a:rPr lang="es-ES" sz="3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opinions</a:t>
            </a:r>
            <a:r>
              <a:rPr lang="es-ES" sz="3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and </a:t>
            </a:r>
            <a:r>
              <a:rPr lang="es-ES" sz="3000" b="0" cap="none" spc="0" dirty="0" err="1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debating</a:t>
            </a:r>
            <a:r>
              <a:rPr lang="es-ES" sz="3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5088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F86633-AD87-4757-9CBD-4F9ACDFE9F93}"/>
              </a:ext>
            </a:extLst>
          </p:cNvPr>
          <p:cNvSpPr/>
          <p:nvPr/>
        </p:nvSpPr>
        <p:spPr>
          <a:xfrm>
            <a:off x="1058440" y="631418"/>
            <a:ext cx="954182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What do you think are the top 5 most polemic issues in Chile right now?</a:t>
            </a:r>
            <a:endParaRPr lang="en-US" sz="4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5258C38F-FDA8-4C67-A3D0-4E40DF2EE5BC}"/>
              </a:ext>
            </a:extLst>
          </p:cNvPr>
          <p:cNvSpPr/>
          <p:nvPr/>
        </p:nvSpPr>
        <p:spPr>
          <a:xfrm>
            <a:off x="1058439" y="2488441"/>
            <a:ext cx="95418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Why are those topics so controversial? What do people believe about them?</a:t>
            </a:r>
          </a:p>
          <a:p>
            <a:pPr algn="ctr"/>
            <a:endParaRPr lang="en-US" sz="4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125 Controversial Topics: Best Essay Topics Guide 2020">
            <a:extLst>
              <a:ext uri="{FF2B5EF4-FFF2-40B4-BE49-F238E27FC236}">
                <a16:creationId xmlns:a16="http://schemas.microsoft.com/office/drawing/2014/main" id="{E1D335F7-9BC0-439C-B613-605D3373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59" y="4235115"/>
            <a:ext cx="3176267" cy="230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971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F86633-AD87-4757-9CBD-4F9ACDFE9F93}"/>
              </a:ext>
            </a:extLst>
          </p:cNvPr>
          <p:cNvSpPr/>
          <p:nvPr/>
        </p:nvSpPr>
        <p:spPr>
          <a:xfrm>
            <a:off x="1785589" y="774864"/>
            <a:ext cx="6906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Social issues discussion. </a:t>
            </a:r>
            <a:endParaRPr lang="en-US" sz="4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Rectángulo 1">
            <a:extLst>
              <a:ext uri="{FF2B5EF4-FFF2-40B4-BE49-F238E27FC236}">
                <a16:creationId xmlns:a16="http://schemas.microsoft.com/office/drawing/2014/main" id="{5258C38F-FDA8-4C67-A3D0-4E40DF2EE5BC}"/>
              </a:ext>
            </a:extLst>
          </p:cNvPr>
          <p:cNvSpPr/>
          <p:nvPr/>
        </p:nvSpPr>
        <p:spPr>
          <a:xfrm>
            <a:off x="1001995" y="2082041"/>
            <a:ext cx="9541827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What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welfare</a:t>
            </a:r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(1)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benefits are you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familiar with</a:t>
            </a:r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(2)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? What do you think of them?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Are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nursing homes</a:t>
            </a:r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(3)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a good idea for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elderly</a:t>
            </a:r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(4)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people?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Should drinking be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allowed</a:t>
            </a:r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(5)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in public places?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What is your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stand</a:t>
            </a:r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(6)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regarding</a:t>
            </a:r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(7)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graffiti?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Should parents physically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punish</a:t>
            </a:r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(8)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their children?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What do you think of the idea of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owning</a:t>
            </a:r>
            <a:r>
              <a:rPr lang="en-US" sz="1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(9)</a:t>
            </a:r>
            <a:r>
              <a:rPr lang="en-US" sz="24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a gun?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D71D34-0C2B-445A-9B05-A6EFBBD5DD08}"/>
              </a:ext>
            </a:extLst>
          </p:cNvPr>
          <p:cNvSpPr txBox="1"/>
          <p:nvPr/>
        </p:nvSpPr>
        <p:spPr>
          <a:xfrm>
            <a:off x="708766" y="5928188"/>
            <a:ext cx="10588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s-MX" b="1" dirty="0" err="1"/>
              <a:t>related</a:t>
            </a:r>
            <a:r>
              <a:rPr lang="es-MX" b="1" dirty="0"/>
              <a:t> </a:t>
            </a:r>
            <a:r>
              <a:rPr lang="es-MX" b="1" dirty="0" err="1"/>
              <a:t>to</a:t>
            </a:r>
            <a:r>
              <a:rPr lang="es-MX" b="1" dirty="0"/>
              <a:t> social </a:t>
            </a:r>
            <a:r>
              <a:rPr lang="es-MX" b="1" dirty="0" err="1"/>
              <a:t>help</a:t>
            </a:r>
            <a:r>
              <a:rPr lang="es-MX" b="1" dirty="0"/>
              <a:t> 2) </a:t>
            </a:r>
            <a:r>
              <a:rPr lang="es-MX" b="1" dirty="0" err="1"/>
              <a:t>acquainted</a:t>
            </a:r>
            <a:r>
              <a:rPr lang="es-MX" b="1" dirty="0"/>
              <a:t> 3) </a:t>
            </a:r>
            <a:r>
              <a:rPr lang="es-MX" b="1" dirty="0" err="1"/>
              <a:t>care</a:t>
            </a:r>
            <a:r>
              <a:rPr lang="es-MX" b="1" dirty="0"/>
              <a:t> center </a:t>
            </a:r>
            <a:r>
              <a:rPr lang="es-MX" b="1" dirty="0" err="1"/>
              <a:t>for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elderly</a:t>
            </a:r>
            <a:r>
              <a:rPr lang="es-MX" b="1" dirty="0"/>
              <a:t> 4) </a:t>
            </a:r>
            <a:r>
              <a:rPr lang="es-MX" b="1" dirty="0" err="1"/>
              <a:t>older</a:t>
            </a:r>
            <a:r>
              <a:rPr lang="es-MX" b="1" dirty="0"/>
              <a:t> 5) </a:t>
            </a:r>
            <a:r>
              <a:rPr lang="es-MX" b="1" dirty="0" err="1"/>
              <a:t>permitted</a:t>
            </a:r>
            <a:r>
              <a:rPr lang="es-MX" b="1" dirty="0"/>
              <a:t> 6) </a:t>
            </a:r>
            <a:r>
              <a:rPr lang="es-MX" b="1" dirty="0" err="1"/>
              <a:t>posture</a:t>
            </a:r>
            <a:r>
              <a:rPr lang="es-MX" b="1" dirty="0"/>
              <a:t> 7) </a:t>
            </a:r>
            <a:r>
              <a:rPr lang="es-MX" b="1" dirty="0" err="1"/>
              <a:t>about</a:t>
            </a:r>
            <a:endParaRPr lang="es-MX" b="1" dirty="0"/>
          </a:p>
          <a:p>
            <a:pPr algn="ctr"/>
            <a:r>
              <a:rPr lang="es-MX" b="1" dirty="0"/>
              <a:t>8) discipline  9) </a:t>
            </a:r>
            <a:r>
              <a:rPr lang="es-MX" b="1" dirty="0" err="1"/>
              <a:t>possessing</a:t>
            </a:r>
            <a:r>
              <a:rPr lang="es-MX" b="1" dirty="0"/>
              <a:t> 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63300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:a16="http://schemas.microsoft.com/office/drawing/2014/main" id="{837DA4D2-605C-4470-936F-11F50D2EA14E}"/>
              </a:ext>
            </a:extLst>
          </p:cNvPr>
          <p:cNvSpPr/>
          <p:nvPr/>
        </p:nvSpPr>
        <p:spPr>
          <a:xfrm>
            <a:off x="2203278" y="266864"/>
            <a:ext cx="69068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Discussion. </a:t>
            </a:r>
            <a:endParaRPr lang="en-US" sz="4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4" name="Rectángulo 1">
            <a:extLst>
              <a:ext uri="{FF2B5EF4-FFF2-40B4-BE49-F238E27FC236}">
                <a16:creationId xmlns:a16="http://schemas.microsoft.com/office/drawing/2014/main" id="{38B0501B-AD60-4D4C-98E2-4B7F06D8B28A}"/>
              </a:ext>
            </a:extLst>
          </p:cNvPr>
          <p:cNvSpPr/>
          <p:nvPr/>
        </p:nvSpPr>
        <p:spPr>
          <a:xfrm>
            <a:off x="958677" y="1172256"/>
            <a:ext cx="93960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Work in groups/pairs. Choose three of the following topics and discuss them with your partner. </a:t>
            </a:r>
            <a:endParaRPr lang="en-US" sz="28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E3241E-960A-4F73-A6C3-799505A6154C}"/>
              </a:ext>
            </a:extLst>
          </p:cNvPr>
          <p:cNvSpPr/>
          <p:nvPr/>
        </p:nvSpPr>
        <p:spPr>
          <a:xfrm>
            <a:off x="544285" y="2300486"/>
            <a:ext cx="4431479" cy="4111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Genetically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modified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food</a:t>
            </a:r>
            <a:endParaRPr lang="es-C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Universal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care</a:t>
            </a:r>
            <a:endParaRPr lang="es-C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Abortion</a:t>
            </a:r>
            <a:endParaRPr lang="es-C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Legalization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marijuana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Condoms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in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school</a:t>
            </a:r>
            <a:endParaRPr lang="es-C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Assited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suicide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vaccinating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your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kids</a:t>
            </a:r>
            <a:endParaRPr lang="es-C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Caring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body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image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Fatphobia</a:t>
            </a:r>
            <a:endParaRPr lang="es-C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Animal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cruelty</a:t>
            </a:r>
            <a:endParaRPr lang="es-C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Inmigration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policies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Vegetarianism</a:t>
            </a:r>
            <a:endParaRPr lang="es-C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Veganism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LGBTQ+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adoption</a:t>
            </a:r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CL" b="1" dirty="0" err="1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rights</a:t>
            </a:r>
            <a:endParaRPr lang="es-CL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Five Ways to Avoid Eating Genetically Modified Food | Articles | Audrey  Laurelton RDN | Where Science Meets Healthy Living">
            <a:extLst>
              <a:ext uri="{FF2B5EF4-FFF2-40B4-BE49-F238E27FC236}">
                <a16:creationId xmlns:a16="http://schemas.microsoft.com/office/drawing/2014/main" id="{26DE58B2-3620-464D-B06D-53832846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858" y="2587385"/>
            <a:ext cx="3550275" cy="119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6D960F6-3595-43D5-9863-6416DBF86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06" y="3801739"/>
            <a:ext cx="1848588" cy="1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nding Cosmetics Animal Testing | The Humane Society of the United States">
            <a:extLst>
              <a:ext uri="{FF2B5EF4-FFF2-40B4-BE49-F238E27FC236}">
                <a16:creationId xmlns:a16="http://schemas.microsoft.com/office/drawing/2014/main" id="{81414280-FADF-40D6-8139-E437ED16E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94" y="3884108"/>
            <a:ext cx="2793106" cy="15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1">
            <a:extLst>
              <a:ext uri="{FF2B5EF4-FFF2-40B4-BE49-F238E27FC236}">
                <a16:creationId xmlns:a16="http://schemas.microsoft.com/office/drawing/2014/main" id="{9C010488-02DE-4F1D-A88C-50261B3FBF18}"/>
              </a:ext>
            </a:extLst>
          </p:cNvPr>
          <p:cNvSpPr/>
          <p:nvPr/>
        </p:nvSpPr>
        <p:spPr>
          <a:xfrm>
            <a:off x="4176889" y="3075057"/>
            <a:ext cx="38382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Self-study.</a:t>
            </a:r>
          </a:p>
        </p:txBody>
      </p:sp>
    </p:spTree>
    <p:extLst>
      <p:ext uri="{BB962C8B-B14F-4D97-AF65-F5344CB8AC3E}">
        <p14:creationId xmlns:p14="http://schemas.microsoft.com/office/powerpoint/2010/main" val="317921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1F86633-AD87-4757-9CBD-4F9ACDFE9F93}"/>
              </a:ext>
            </a:extLst>
          </p:cNvPr>
          <p:cNvSpPr/>
          <p:nvPr/>
        </p:nvSpPr>
        <p:spPr>
          <a:xfrm>
            <a:off x="878878" y="586262"/>
            <a:ext cx="9541827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Read the following cases taken from ‘Taboos and issues’ (MacAndrews and Martínez) and list arguments that could be used for and against euthanasia in each. Practice explaining aloud.</a:t>
            </a:r>
            <a:endParaRPr lang="en-US" sz="2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just"/>
            <a:endParaRPr lang="en-US" sz="200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just"/>
            <a:r>
              <a:rPr lang="en-US" sz="2000" b="0" cap="none" spc="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Alan Jones, aged 78, had a second stroke three weeks a</a:t>
            </a:r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go. He had severe brain damage and his condition is getting worse. At the request of his daughter, a nurse stops giving him oxygen until his heart stops. The nurse then starts giving him oxygen again. People think that mister Jones died naturally. Later, mister Jones’ daughter tells a friend what happened. The friend is married to a police officer. As a result, the police charge the nurse with ‘murder’. </a:t>
            </a:r>
            <a:endParaRPr lang="en-US" sz="2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Euthanasia is the 'new pandemic' says UNDA professor">
            <a:extLst>
              <a:ext uri="{FF2B5EF4-FFF2-40B4-BE49-F238E27FC236}">
                <a16:creationId xmlns:a16="http://schemas.microsoft.com/office/drawing/2014/main" id="{B2DF774A-4250-4C3F-ABEF-6553C63D6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84" y="3913847"/>
            <a:ext cx="4220632" cy="2549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987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6">
            <a:extLst>
              <a:ext uri="{FF2B5EF4-FFF2-40B4-BE49-F238E27FC236}">
                <a16:creationId xmlns:a16="http://schemas.microsoft.com/office/drawing/2014/main" id="{557F6931-BECE-4A9C-9557-1A5EAF060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42950"/>
            <a:ext cx="8763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3E0411A3-560B-439D-96EC-99664BE3AD5D}"/>
              </a:ext>
            </a:extLst>
          </p:cNvPr>
          <p:cNvSpPr/>
          <p:nvPr/>
        </p:nvSpPr>
        <p:spPr>
          <a:xfrm>
            <a:off x="5074391" y="1844824"/>
            <a:ext cx="790601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8273EB3-871E-4802-BE53-5216408A6318}"/>
              </a:ext>
            </a:extLst>
          </p:cNvPr>
          <p:cNvSpPr/>
          <p:nvPr/>
        </p:nvSpPr>
        <p:spPr>
          <a:xfrm>
            <a:off x="9332601" y="1844824"/>
            <a:ext cx="643125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D9A7154-76D4-4A9B-BDDF-3C2E003FEBCF}"/>
              </a:ext>
            </a:extLst>
          </p:cNvPr>
          <p:cNvSpPr/>
          <p:nvPr/>
        </p:nvSpPr>
        <p:spPr>
          <a:xfrm>
            <a:off x="5092024" y="3356992"/>
            <a:ext cx="643125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D12557E-0BA6-4250-852A-5C4127BED125}"/>
              </a:ext>
            </a:extLst>
          </p:cNvPr>
          <p:cNvSpPr/>
          <p:nvPr/>
        </p:nvSpPr>
        <p:spPr>
          <a:xfrm>
            <a:off x="9193760" y="3356992"/>
            <a:ext cx="790601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F5B375C-D624-4E21-85AF-227EE0C26C48}"/>
              </a:ext>
            </a:extLst>
          </p:cNvPr>
          <p:cNvSpPr/>
          <p:nvPr/>
        </p:nvSpPr>
        <p:spPr>
          <a:xfrm>
            <a:off x="5119547" y="4932455"/>
            <a:ext cx="790601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565F5F1-14D8-4377-90AA-CD38A6881F77}"/>
              </a:ext>
            </a:extLst>
          </p:cNvPr>
          <p:cNvSpPr/>
          <p:nvPr/>
        </p:nvSpPr>
        <p:spPr>
          <a:xfrm>
            <a:off x="9267497" y="4932455"/>
            <a:ext cx="643125" cy="12926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7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3">
            <a:extLst>
              <a:ext uri="{FF2B5EF4-FFF2-40B4-BE49-F238E27FC236}">
                <a16:creationId xmlns:a16="http://schemas.microsoft.com/office/drawing/2014/main" id="{EC22D7D5-4370-4125-85B9-DF3CCD082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9202" r="21651" b="10800"/>
          <a:stretch>
            <a:fillRect/>
          </a:stretch>
        </p:blipFill>
        <p:spPr bwMode="auto">
          <a:xfrm>
            <a:off x="1631950" y="260350"/>
            <a:ext cx="8605838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2AD802F-BC25-4E4E-BEB4-C96DC4CC5663}"/>
              </a:ext>
            </a:extLst>
          </p:cNvPr>
          <p:cNvCxnSpPr/>
          <p:nvPr/>
        </p:nvCxnSpPr>
        <p:spPr>
          <a:xfrm>
            <a:off x="3935414" y="1989138"/>
            <a:ext cx="4105275" cy="338455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C5DC97D9-7E9E-4CE0-A55D-726A8E9737C7}"/>
              </a:ext>
            </a:extLst>
          </p:cNvPr>
          <p:cNvCxnSpPr>
            <a:cxnSpLocks/>
          </p:cNvCxnSpPr>
          <p:nvPr/>
        </p:nvCxnSpPr>
        <p:spPr>
          <a:xfrm flipV="1">
            <a:off x="3935413" y="2205039"/>
            <a:ext cx="4032250" cy="15843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E5E90B6-6DEF-4FA4-8FEB-4C0C890585AC}"/>
              </a:ext>
            </a:extLst>
          </p:cNvPr>
          <p:cNvCxnSpPr>
            <a:cxnSpLocks/>
          </p:cNvCxnSpPr>
          <p:nvPr/>
        </p:nvCxnSpPr>
        <p:spPr>
          <a:xfrm flipV="1">
            <a:off x="3903663" y="4005264"/>
            <a:ext cx="3992562" cy="1368425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95+ Social Networking Sites You Need To Know About in 2020 - Make A Website  Hub">
            <a:extLst>
              <a:ext uri="{FF2B5EF4-FFF2-40B4-BE49-F238E27FC236}">
                <a16:creationId xmlns:a16="http://schemas.microsoft.com/office/drawing/2014/main" id="{B31DA8A1-990A-426F-88FB-63318DBE3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6" y="51762"/>
            <a:ext cx="9541827" cy="62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">
            <a:extLst>
              <a:ext uri="{FF2B5EF4-FFF2-40B4-BE49-F238E27FC236}">
                <a16:creationId xmlns:a16="http://schemas.microsoft.com/office/drawing/2014/main" id="{F3620796-31D1-4E8F-8724-B68EECF4FDFB}"/>
              </a:ext>
            </a:extLst>
          </p:cNvPr>
          <p:cNvSpPr/>
          <p:nvPr/>
        </p:nvSpPr>
        <p:spPr>
          <a:xfrm>
            <a:off x="1456267" y="575732"/>
            <a:ext cx="8850489" cy="193899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Listening.</a:t>
            </a:r>
          </a:p>
          <a:p>
            <a:pPr algn="just"/>
            <a:endParaRPr lang="en-US" sz="2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just"/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Do you know what </a:t>
            </a:r>
            <a:r>
              <a:rPr lang="en-US" sz="2000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wilfing*</a:t>
            </a:r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is?</a:t>
            </a:r>
          </a:p>
          <a:p>
            <a:pPr algn="just"/>
            <a:endParaRPr lang="en-US" sz="2000" b="0" cap="none" spc="0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just"/>
            <a:r>
              <a:rPr lang="en-US" sz="2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Listen to the following debate about wilfing and list the argument for and against. </a:t>
            </a: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1FC89756-95EB-4EE5-89D8-2929DA462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37832"/>
              </p:ext>
            </p:extLst>
          </p:nvPr>
        </p:nvGraphicFramePr>
        <p:xfrm>
          <a:off x="1600307" y="2968413"/>
          <a:ext cx="8128000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1167786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4769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err="1"/>
                        <a:t>PROs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err="1"/>
                        <a:t>CONs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575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857860"/>
                  </a:ext>
                </a:extLst>
              </a:tr>
            </a:tbl>
          </a:graphicData>
        </a:graphic>
      </p:graphicFrame>
      <p:pic>
        <p:nvPicPr>
          <p:cNvPr id="13" name="PI_U06_Expressing_opinions_and_debating_Wilfing">
            <a:hlinkClick r:id="" action="ppaction://media"/>
            <a:extLst>
              <a:ext uri="{FF2B5EF4-FFF2-40B4-BE49-F238E27FC236}">
                <a16:creationId xmlns:a16="http://schemas.microsoft.com/office/drawing/2014/main" id="{8AE95B95-D07C-4DFA-820F-50B3F2A394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0687" y="3198059"/>
            <a:ext cx="609600" cy="609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3FCC77-3555-4819-921E-104DD0269957}"/>
              </a:ext>
            </a:extLst>
          </p:cNvPr>
          <p:cNvSpPr txBox="1"/>
          <p:nvPr/>
        </p:nvSpPr>
        <p:spPr>
          <a:xfrm>
            <a:off x="0" y="6386534"/>
            <a:ext cx="4109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wilfing*</a:t>
            </a:r>
            <a:r>
              <a:rPr lang="en-US" sz="18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  <a:cs typeface="Aharoni" panose="02010803020104030203" pitchFamily="2" charset="-79"/>
              </a:rPr>
              <a:t>  (click this to see the meaning)</a:t>
            </a:r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719895-E207-4470-80E4-C9110E584F6F}"/>
              </a:ext>
            </a:extLst>
          </p:cNvPr>
          <p:cNvSpPr txBox="1"/>
          <p:nvPr/>
        </p:nvSpPr>
        <p:spPr>
          <a:xfrm>
            <a:off x="4334727" y="6396000"/>
            <a:ext cx="612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browsing the Internet without any particular purpose.</a:t>
            </a:r>
            <a:endParaRPr lang="es-CL" b="1" i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F43C6D-8693-466C-813A-EE1FB11682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3584" y="6355095"/>
            <a:ext cx="451143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1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403</Words>
  <Application>Microsoft Office PowerPoint</Application>
  <PresentationFormat>Panorámica</PresentationFormat>
  <Paragraphs>52</Paragraphs>
  <Slides>9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Abadi</vt:lpstr>
      <vt:lpstr>Aharoni</vt:lpstr>
      <vt:lpstr>Arial</vt:lpstr>
      <vt:lpstr>Arial</vt:lpstr>
      <vt:lpstr>Calibri</vt:lpstr>
      <vt:lpstr>Calibri Light</vt:lpstr>
      <vt:lpstr>Franklin Gothic Heavy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Olivos Vergara</dc:creator>
  <cp:lastModifiedBy>CLAUDIO SOTO (clausoto)</cp:lastModifiedBy>
  <cp:revision>38</cp:revision>
  <dcterms:created xsi:type="dcterms:W3CDTF">2020-04-06T19:48:02Z</dcterms:created>
  <dcterms:modified xsi:type="dcterms:W3CDTF">2023-01-24T16:01:47Z</dcterms:modified>
</cp:coreProperties>
</file>