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jVGMJ3wLVxVuk/4dFtqtluNIiI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FAB8183-13F4-47E5-B9EE-02BED55E22C9}">
  <a:tblStyle styleId="{FFAB8183-13F4-47E5-B9EE-02BED55E22C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8838a045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ge8838a04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cd884a8dc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gcd884a8dc8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c47a082fe8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c47a082fe8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b45133833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g2b45133833d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a17cacbd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11a17cacb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a17cacbd8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11a17cacbd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rograma-de-ingles-medicina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lacastillo@uchile.cl" TargetMode="External"/><Relationship Id="rId4" Type="http://schemas.openxmlformats.org/officeDocument/2006/relationships/hyperlink" Target="mailto:miruskaosorio@uchile.cl" TargetMode="External"/><Relationship Id="rId5" Type="http://schemas.openxmlformats.org/officeDocument/2006/relationships/hyperlink" Target="mailto:sandra.rivas@uchile.cl" TargetMode="External"/><Relationship Id="rId6" Type="http://schemas.openxmlformats.org/officeDocument/2006/relationships/hyperlink" Target="mailto:clausoto@uchile.c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onsultaaulas.med.uchile.cl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pi.med.uchile.cl/estudiantes/informar/justificacion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53513" y="3212976"/>
            <a:ext cx="8037000" cy="24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endParaRPr b="0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2024-1</a:t>
            </a:r>
            <a:endParaRPr b="0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36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https://sites.google.com/view/programa-de-ingles-medicina</a:t>
            </a:r>
            <a:r>
              <a:rPr b="1" i="0" lang="en-US" sz="3600" u="none" cap="none" strike="noStrik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3600" u="none" cap="none" strike="noStrike">
              <a:solidFill>
                <a:srgbClr val="76923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428632" y="836712"/>
            <a:ext cx="444762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UNIVERSIDAD DE CHILE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                      FACULTAD DE MEDICINA</a:t>
            </a:r>
            <a:endParaRPr b="1" i="0" sz="1600" u="none" cap="none" strike="noStrike">
              <a:solidFill>
                <a:srgbClr val="7692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acultad de Medicina - Universidad de Chile"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2025" y="376625"/>
            <a:ext cx="1022125" cy="178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FERIADOS</a:t>
            </a:r>
            <a:endParaRPr/>
          </a:p>
        </p:txBody>
      </p:sp>
      <p:sp>
        <p:nvSpPr>
          <p:cNvPr id="144" name="Google Shape;144;p4"/>
          <p:cNvSpPr txBox="1"/>
          <p:nvPr>
            <p:ph idx="1" type="body"/>
          </p:nvPr>
        </p:nvSpPr>
        <p:spPr>
          <a:xfrm>
            <a:off x="457200" y="16764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Viernes 29 de marzo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Miércoles 1 de mayo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Lunes 20 y Martes 21 de mayo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Jueves 20 de junio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Lunes 15 y Martes 16 de julio</a:t>
            </a:r>
            <a:endParaRPr/>
          </a:p>
        </p:txBody>
      </p:sp>
      <p:sp>
        <p:nvSpPr>
          <p:cNvPr id="145" name="Google Shape;145;p4"/>
          <p:cNvSpPr txBox="1"/>
          <p:nvPr/>
        </p:nvSpPr>
        <p:spPr>
          <a:xfrm>
            <a:off x="10068050" y="4271400"/>
            <a:ext cx="9168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8838a045f_0_0"/>
          <p:cNvSpPr txBox="1"/>
          <p:nvPr>
            <p:ph idx="1" type="body"/>
          </p:nvPr>
        </p:nvSpPr>
        <p:spPr>
          <a:xfrm>
            <a:off x="457200" y="2209800"/>
            <a:ext cx="8229600" cy="309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/>
              <a:t>Participation Assessment or Online Activities:  lunes a viernes, por confirmar en cada nivel.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51" name="Google Shape;151;ge8838a045f_0_0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EVALUACIONES EN LÍNEA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/>
          <p:nvPr/>
        </p:nvSpPr>
        <p:spPr>
          <a:xfrm>
            <a:off x="714625" y="2205886"/>
            <a:ext cx="7926900" cy="383177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7150" rotWithShape="0" algn="bl" dir="5400000" dist="19050">
              <a:schemeClr val="lt1">
                <a:alpha val="47843"/>
              </a:scheme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</a:pP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reglamento, los justificativos </a:t>
            </a:r>
            <a:r>
              <a:rPr b="1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RECUPERAN ASISTENCIA</a:t>
            </a: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</a:pP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b="1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asistencia mínima a las </a:t>
            </a:r>
            <a:r>
              <a:rPr b="1" lang="en-US" sz="33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CLASES TALLERES</a:t>
            </a:r>
            <a:r>
              <a:rPr b="1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de un 80% (sin embargo es recomendable  asistir al 100%, para lograr las competencias requeridas)</a:t>
            </a: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1" i="0" sz="2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2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ASISTENCIA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d884a8dc8_0_12"/>
          <p:cNvSpPr/>
          <p:nvPr/>
        </p:nvSpPr>
        <p:spPr>
          <a:xfrm>
            <a:off x="755424" y="2439659"/>
            <a:ext cx="7783200" cy="3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937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600"/>
              <a:buFont typeface="Calibri"/>
              <a:buChar char="➢"/>
            </a:pP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La nota final se calcula 70% nota de presentación y 30% el examen.</a:t>
            </a:r>
            <a:endParaRPr b="1" i="0" sz="26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600"/>
              <a:buFont typeface="Calibri"/>
              <a:buChar char="➢"/>
            </a:pP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L</a:t>
            </a: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a nota de eximición es 5,45.</a:t>
            </a:r>
            <a:endParaRPr b="1" i="0" sz="2600" u="none" cap="none" strike="noStrik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600"/>
              <a:buFont typeface="Calibri"/>
              <a:buChar char="➢"/>
            </a:pP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El examen es reprobatorio</a:t>
            </a: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sólo para el nivel intermedio</a:t>
            </a: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b="1" lang="en-US" sz="26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600" u="none" cap="none" strike="noStrik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en cuyo caso el alumno debe obtener un azul en el examen de primera o de segunda.</a:t>
            </a:r>
            <a:endParaRPr b="1" i="0" sz="2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cd884a8dc8_0_12"/>
          <p:cNvSpPr txBox="1"/>
          <p:nvPr/>
        </p:nvSpPr>
        <p:spPr>
          <a:xfrm>
            <a:off x="683575" y="50325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CIERRE DE SEMESTRE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"/>
          <p:cNvSpPr/>
          <p:nvPr/>
        </p:nvSpPr>
        <p:spPr>
          <a:xfrm>
            <a:off x="1252363" y="1484784"/>
            <a:ext cx="776587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Las siguientes tablas resumen el proceso de aprobación/reprobación al final de semestre y la toma de exámenes o eximición.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0"/>
          <p:cNvSpPr txBox="1"/>
          <p:nvPr/>
        </p:nvSpPr>
        <p:spPr>
          <a:xfrm>
            <a:off x="1788839" y="116632"/>
            <a:ext cx="6692925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93895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94429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>EVALUACIONES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0" name="Google Shape;170;p10"/>
          <p:cNvGraphicFramePr/>
          <p:nvPr/>
        </p:nvGraphicFramePr>
        <p:xfrm>
          <a:off x="1252363" y="2571743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{FFAB8183-13F4-47E5-B9EE-02BED55E22C9}</a:tableStyleId>
              </a:tblPr>
              <a:tblGrid>
                <a:gridCol w="1637175"/>
                <a:gridCol w="2186525"/>
                <a:gridCol w="3675650"/>
              </a:tblGrid>
              <a:tr h="604725">
                <a:tc row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Nota </a:t>
                      </a:r>
                      <a:r>
                        <a:rPr lang="en-US" sz="1400" u="none" cap="none" strike="noStrike">
                          <a:solidFill>
                            <a:srgbClr val="494429"/>
                          </a:solidFill>
                        </a:rPr>
                        <a:t>PRESENTACIÓN</a:t>
                      </a:r>
                      <a:endParaRPr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rgbClr val="494429"/>
                          </a:solidFill>
                        </a:rPr>
                        <a:t>Igual o superior a 5,45</a:t>
                      </a:r>
                      <a:endParaRPr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>
                          <a:solidFill>
                            <a:srgbClr val="494429"/>
                          </a:solidFill>
                        </a:rPr>
                        <a:t>EXIMIDO.  APROBADO sin dar examen.</a:t>
                      </a:r>
                      <a:endParaRPr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00FF00"/>
                    </a:solidFill>
                  </a:tcPr>
                </a:tc>
              </a:tr>
              <a:tr h="12094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Entre 3,95 y 5,44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Debe dar examen de primera instancia, y si lo reprueba, dará examen de segunda.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</a:tr>
              <a:tr h="12094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Entre 3,45 y 3,94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Puede dar sólo UN examen; sin embargo, el alumno puede elegir si asistirá al examen 1 o 2, previo aviso a su PEC.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</a:tr>
              <a:tr h="104832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Igual o inferior a 3,44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400" u="none" cap="none" strike="noStrike">
                          <a:solidFill>
                            <a:srgbClr val="494429"/>
                          </a:solidFill>
                        </a:rPr>
                        <a:t>REPROBADO automáticamente. Sin derecho a examen.</a:t>
                      </a:r>
                      <a:endParaRPr b="1" sz="1400" u="none" cap="none" strike="noStrik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c47a082fe8_1_6"/>
          <p:cNvSpPr txBox="1"/>
          <p:nvPr/>
        </p:nvSpPr>
        <p:spPr>
          <a:xfrm>
            <a:off x="1170000" y="264400"/>
            <a:ext cx="4760400" cy="927900"/>
          </a:xfrm>
          <a:prstGeom prst="rect">
            <a:avLst/>
          </a:prstGeom>
          <a:gradFill>
            <a:gsLst>
              <a:gs pos="0">
                <a:srgbClr val="DDDDDD"/>
              </a:gs>
              <a:gs pos="100000">
                <a:srgbClr val="91919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Now… let’s begin</a:t>
            </a:r>
            <a:endParaRPr sz="5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45133833d_0_1"/>
          <p:cNvSpPr txBox="1"/>
          <p:nvPr/>
        </p:nvSpPr>
        <p:spPr>
          <a:xfrm>
            <a:off x="701276" y="244891"/>
            <a:ext cx="7606200" cy="523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Equipo de Trabajo y Organización Funcional.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2b45133833d_0_1"/>
          <p:cNvSpPr txBox="1"/>
          <p:nvPr/>
        </p:nvSpPr>
        <p:spPr>
          <a:xfrm>
            <a:off x="524550" y="1071225"/>
            <a:ext cx="3792000" cy="2037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oordinadora Pedagógica del Programa de Inglés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LAURA CASTILLO I.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Coordinadora nivel Starter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Escuelas: Kinesiología y Medicina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lacastillo@uchile.cl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2b45133833d_0_1"/>
          <p:cNvSpPr txBox="1"/>
          <p:nvPr/>
        </p:nvSpPr>
        <p:spPr>
          <a:xfrm>
            <a:off x="4866050" y="1092675"/>
            <a:ext cx="3884400" cy="2037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Coordinadora de Homologaciones, Cartas  y Certificados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 MIRUSKA OSORIO HEVIA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Coordinadora nivel Beginner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Escuelas: Obstetricia y Terapia Ocupacional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miruskaosorio@uchile.cl</a:t>
            </a:r>
            <a:endParaRPr sz="3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g2b45133833d_0_1"/>
          <p:cNvSpPr txBox="1"/>
          <p:nvPr/>
        </p:nvSpPr>
        <p:spPr>
          <a:xfrm>
            <a:off x="2746050" y="3169025"/>
            <a:ext cx="3884400" cy="1472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ecretaria Unidad de Formación Común y Programa de Inglés: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Sandra Rivas Araya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sandra.rivas@uchile.cl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Fono: 2297 86220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2b45133833d_0_1"/>
          <p:cNvSpPr txBox="1"/>
          <p:nvPr/>
        </p:nvSpPr>
        <p:spPr>
          <a:xfrm>
            <a:off x="418875" y="4766450"/>
            <a:ext cx="3534600" cy="16077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9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lang="en-US" sz="17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oordinador nivel Pre-intermediate </a:t>
            </a:r>
            <a:endParaRPr b="1" sz="1700">
              <a:solidFill>
                <a:srgbClr val="4944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    Prof. CLAUDIO SOTO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Escuelas: Fonoaudiología y Tecnología Médica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7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clausoto@uchile.cl</a:t>
            </a:r>
            <a:endParaRPr b="1" sz="1700">
              <a:solidFill>
                <a:srgbClr val="4944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2b45133833d_0_1"/>
          <p:cNvSpPr txBox="1"/>
          <p:nvPr/>
        </p:nvSpPr>
        <p:spPr>
          <a:xfrm>
            <a:off x="5083100" y="4766425"/>
            <a:ext cx="3711000" cy="16077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9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lang="en-US" sz="17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oordinador nivel </a:t>
            </a:r>
            <a:endParaRPr b="1" sz="1700">
              <a:solidFill>
                <a:srgbClr val="4944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Intermediate </a:t>
            </a:r>
            <a:endParaRPr b="1" sz="1700">
              <a:solidFill>
                <a:srgbClr val="4944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    Prof. YURI CONTRERAS B.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>
                <a:solidFill>
                  <a:srgbClr val="494429"/>
                </a:solidFill>
                <a:latin typeface="Calibri"/>
                <a:ea typeface="Calibri"/>
                <a:cs typeface="Calibri"/>
                <a:sym typeface="Calibri"/>
              </a:rPr>
              <a:t>Escuelas: Nutrición y Enfermería</a:t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yuri.contreras@uchile.cl</a:t>
            </a:r>
            <a:endParaRPr sz="3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114625" y="1188375"/>
            <a:ext cx="8922000" cy="55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Desarrollo de los cursos de inglés en sus 4 niveles para los estudiantes del currículo innovado, vinculando el idioma inglés a las otras asignaturas. El programa basa sus niveles en el </a:t>
            </a:r>
            <a:r>
              <a:rPr b="1" lang="en-US" sz="1900" u="sng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Common European Framework for Languages</a:t>
            </a: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CFEL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Confección del material didáctico para cada nivel.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Coordinación con las Escuelas de pregrado  mediante asistencia a los respectivos consejos de nivel de manera presencial o a distancia. </a:t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Resolución de situaciones especiales y atención de consultas planteadas por escuelas y estudiantes en particular. 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9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Trámites, como </a:t>
            </a: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confección</a:t>
            </a: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certificados (eximición, homologación, término de nivel, etc.).</a:t>
            </a:r>
            <a:endParaRPr sz="3500"/>
          </a:p>
          <a:p>
            <a:pPr indent="-2413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r>
              <a:t/>
            </a:r>
            <a:endParaRPr b="1" sz="19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800"/>
              <a:buFont typeface="Times New Roman"/>
              <a:buChar char="•"/>
            </a:pPr>
            <a:r>
              <a:rPr b="1" lang="en-US" sz="19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Evaluación final de competencias a estudiantes que terminan nivel intermedio, mediante el examen de suficiencia realizado por el Programa de Inglés dependiente de la Dirección de Pregrado de la Universidad de Ch</a:t>
            </a:r>
            <a:r>
              <a:rPr b="1" lang="en-US" sz="2100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ile.</a:t>
            </a:r>
            <a:endParaRPr b="1" sz="2100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1115616" y="244475"/>
            <a:ext cx="7633097" cy="9525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ACTIVIDADES PRINCIPALES DEL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r>
              <a:rPr b="0" i="0" lang="en-US" sz="42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0" sz="28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type="title"/>
          </p:nvPr>
        </p:nvSpPr>
        <p:spPr>
          <a:xfrm>
            <a:off x="929525" y="244124"/>
            <a:ext cx="7498200" cy="8301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METODOLOGÍA</a:t>
            </a:r>
            <a:endParaRPr b="1" sz="3600">
              <a:solidFill>
                <a:srgbClr val="07121F"/>
              </a:solidFill>
            </a:endParaRPr>
          </a:p>
        </p:txBody>
      </p:sp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380075" y="2033200"/>
            <a:ext cx="8652000" cy="3915600"/>
          </a:xfrm>
          <a:prstGeom prst="rect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>
              <a:solidFill>
                <a:srgbClr val="07121F"/>
              </a:solidFill>
            </a:endParaRPr>
          </a:p>
          <a:p>
            <a:pPr indent="-3124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200"/>
              <a:buChar char="⮚"/>
            </a:pPr>
            <a:r>
              <a:rPr b="1" lang="en-US" sz="2200">
                <a:solidFill>
                  <a:srgbClr val="07121F"/>
                </a:solidFill>
              </a:rPr>
              <a:t>Mayor autonomía de los y las estudiantes: rol más activo como gestor/a de su propio aprendizaje.</a:t>
            </a:r>
            <a:endParaRPr b="1" sz="2200">
              <a:solidFill>
                <a:srgbClr val="07121F"/>
              </a:solidFill>
            </a:endParaRPr>
          </a:p>
          <a:p>
            <a:pPr indent="-3124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200"/>
              <a:buChar char="⮚"/>
            </a:pPr>
            <a:r>
              <a:rPr b="1" lang="en-US" sz="2200">
                <a:solidFill>
                  <a:srgbClr val="07121F"/>
                </a:solidFill>
              </a:rPr>
              <a:t>Docentes como facilitador y guía.</a:t>
            </a:r>
            <a:endParaRPr sz="3800"/>
          </a:p>
          <a:p>
            <a:pPr indent="-3124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Trabajos individuales, en pares y/o grupales (Individual </a:t>
            </a: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team presentations, and an oral presentation).</a:t>
            </a:r>
            <a:endParaRPr sz="3800"/>
          </a:p>
          <a:p>
            <a:pPr indent="-31242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Conversaciones guiadas y diálogos breves</a:t>
            </a:r>
            <a:r>
              <a:rPr b="1" lang="en-US" sz="2200">
                <a:solidFill>
                  <a:srgbClr val="07121F"/>
                </a:solidFill>
              </a:rPr>
              <a:t>.</a:t>
            </a: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1" sz="2200">
              <a:solidFill>
                <a:srgbClr val="07121F"/>
              </a:solidFill>
            </a:endParaRPr>
          </a:p>
          <a:p>
            <a:pPr indent="-31242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Tareas escritas y lectura personal (Text analysis)</a:t>
            </a:r>
            <a:endParaRPr sz="3800"/>
          </a:p>
          <a:p>
            <a:pPr indent="-312420" lvl="0" marL="34290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2200"/>
              <a:buFont typeface="Noto Sans Symbols"/>
              <a:buChar char="⮚"/>
            </a:pP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Audiciones de material grabado en inglés</a:t>
            </a:r>
            <a:r>
              <a:rPr b="1" lang="en-US" sz="2200">
                <a:solidFill>
                  <a:srgbClr val="07121F"/>
                </a:solidFill>
              </a:rPr>
              <a:t>.</a:t>
            </a:r>
            <a:r>
              <a:rPr b="1" lang="en-US" sz="2200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                     </a:t>
            </a:r>
            <a:endParaRPr sz="3800"/>
          </a:p>
          <a:p>
            <a:pPr indent="0" lvl="0" marL="6858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None/>
            </a:pPr>
            <a:r>
              <a:t/>
            </a:r>
            <a:endParaRPr b="1" sz="22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a17cacbd8_0_0"/>
          <p:cNvSpPr txBox="1"/>
          <p:nvPr>
            <p:ph type="title"/>
          </p:nvPr>
        </p:nvSpPr>
        <p:spPr>
          <a:xfrm>
            <a:off x="929525" y="244124"/>
            <a:ext cx="7498200" cy="8301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METODOLOGÍA</a:t>
            </a:r>
            <a:endParaRPr b="1" sz="3600">
              <a:solidFill>
                <a:srgbClr val="07121F"/>
              </a:solidFill>
            </a:endParaRPr>
          </a:p>
        </p:txBody>
      </p:sp>
      <p:sp>
        <p:nvSpPr>
          <p:cNvPr id="114" name="Google Shape;114;g11a17cacbd8_0_0"/>
          <p:cNvSpPr txBox="1"/>
          <p:nvPr/>
        </p:nvSpPr>
        <p:spPr>
          <a:xfrm>
            <a:off x="280200" y="1325400"/>
            <a:ext cx="8736600" cy="47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Habrá </a:t>
            </a:r>
            <a:r>
              <a:rPr lang="en-US" sz="23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b="0" i="0" lang="en-US" sz="23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sesiones presenciales (4 horas pedagógicas) a la semana, en cuyas clases se desarrollarán diferentes actividades, según Plan de clases. La metodología de trabajo es clase taller, en las cuales se practicarán las cuatro habilidades lingüísticas: speaking, reading, listening and writing. </a:t>
            </a:r>
            <a:endParaRPr b="0" i="0" sz="23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50"/>
              <a:buFont typeface="Arial"/>
              <a:buNone/>
            </a:pPr>
            <a:r>
              <a:rPr b="1" i="0" lang="en-US" sz="23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APM (Assess</a:t>
            </a:r>
            <a:r>
              <a:rPr b="1" lang="en-US" sz="2300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ed</a:t>
            </a:r>
            <a:r>
              <a:rPr b="1" i="0" lang="en-US" sz="23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 Participation Mark)</a:t>
            </a:r>
            <a:r>
              <a:rPr b="0" i="0" lang="en-US" sz="23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: En parte importante de las semanas, habrá actividades a ser realizadas con plazo determinado, las cuales tendrán un </a:t>
            </a:r>
            <a:r>
              <a:rPr b="0" i="0" lang="en-US" sz="2300" u="sng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puntaje acumulativo</a:t>
            </a:r>
            <a:r>
              <a:rPr b="0" i="0" lang="en-US" sz="2300" u="none" cap="none" strike="noStrike">
                <a:solidFill>
                  <a:srgbClr val="0000FF"/>
                </a:solidFill>
                <a:latin typeface="Trebuchet MS"/>
                <a:ea typeface="Trebuchet MS"/>
                <a:cs typeface="Trebuchet MS"/>
                <a:sym typeface="Trebuchet MS"/>
              </a:rPr>
              <a:t> conducente a una de las notas para final de semestre, ponderable a la Nota Presentación.</a:t>
            </a:r>
            <a:endParaRPr b="0" i="0" sz="2300" u="none" cap="none" strike="noStrike">
              <a:solidFill>
                <a:srgbClr val="0000FF"/>
              </a:solidFill>
              <a:highlight>
                <a:srgbClr val="FCE5CD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a17cacbd8_0_9"/>
          <p:cNvSpPr txBox="1"/>
          <p:nvPr>
            <p:ph type="title"/>
          </p:nvPr>
        </p:nvSpPr>
        <p:spPr>
          <a:xfrm>
            <a:off x="929525" y="244124"/>
            <a:ext cx="7498200" cy="8301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RECORDATORIO</a:t>
            </a:r>
            <a:endParaRPr b="1" sz="3600">
              <a:solidFill>
                <a:srgbClr val="07121F"/>
              </a:solidFill>
            </a:endParaRPr>
          </a:p>
        </p:txBody>
      </p:sp>
      <p:sp>
        <p:nvSpPr>
          <p:cNvPr id="120" name="Google Shape;120;g11a17cacbd8_0_9"/>
          <p:cNvSpPr txBox="1"/>
          <p:nvPr/>
        </p:nvSpPr>
        <p:spPr>
          <a:xfrm>
            <a:off x="1028025" y="1474400"/>
            <a:ext cx="7399800" cy="63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 responsabilidad de cada estudiante </a:t>
            </a:r>
            <a:r>
              <a:rPr b="0" i="0" lang="en-US" sz="3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revisar semanalmente y con anticipación </a:t>
            </a: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 contenidos, tareas y evaluaciones explicitados en el plan de clases (Lesson Plan).</a:t>
            </a:r>
            <a:endParaRPr b="0" i="0" sz="3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Los materiales serán publicados semanalmente.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400">
                <a:latin typeface="Calibri"/>
                <a:ea typeface="Calibri"/>
                <a:cs typeface="Calibri"/>
                <a:sym typeface="Calibri"/>
              </a:rPr>
              <a:t>Se recomienda revisar la sala asignada periódicamente en el siguiente link:</a:t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07121F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 u="sng">
                <a:solidFill>
                  <a:schemeClr val="hlink"/>
                </a:solidFill>
                <a:hlinkClick r:id="rId3"/>
              </a:rPr>
              <a:t>http://consultaaulas.med.uchile.cl/</a:t>
            </a:r>
            <a:endParaRPr b="1" sz="2100">
              <a:solidFill>
                <a:srgbClr val="07121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t/>
            </a:r>
            <a:endParaRPr sz="3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07121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type="title"/>
          </p:nvPr>
        </p:nvSpPr>
        <p:spPr>
          <a:xfrm>
            <a:off x="395525" y="332651"/>
            <a:ext cx="8229600" cy="10101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Times New Roman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(1)</a:t>
            </a:r>
            <a:endParaRPr/>
          </a:p>
        </p:txBody>
      </p:sp>
      <p:sp>
        <p:nvSpPr>
          <p:cNvPr id="126" name="Google Shape;126;p6"/>
          <p:cNvSpPr txBox="1"/>
          <p:nvPr>
            <p:ph idx="1" type="body"/>
          </p:nvPr>
        </p:nvSpPr>
        <p:spPr>
          <a:xfrm>
            <a:off x="395525" y="1439100"/>
            <a:ext cx="8353800" cy="53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17500" lvl="0" marL="37719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i="0" lang="en-US" sz="2100" u="sng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b="1" i="0" lang="en-US" sz="2100" u="none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se dan puntos base ni extras por actividades ajenas a la evaluación.</a:t>
            </a:r>
            <a:endParaRPr b="1" i="0" sz="2100" u="none" cap="none" strike="noStrike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7719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i="0" lang="en-US" sz="2100" u="sng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100" u="none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se dan trabajos para subir notas.</a:t>
            </a:r>
            <a:endParaRPr b="1" i="0" sz="2100" u="none" cap="none" strike="noStrike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7719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i="0" lang="en-US" sz="2100" u="sng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b="1" i="0" lang="en-US" sz="2100" u="none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se envían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nóminas</a:t>
            </a:r>
            <a:r>
              <a:rPr b="1" i="0" lang="en-US" sz="2100" u="none" cap="none" strike="noStrike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de notas por correo.</a:t>
            </a:r>
            <a:endParaRPr b="1" i="0" sz="2100" u="none" cap="none" strike="noStrike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37719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Se responderá en horario de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oficina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en-US" sz="2100" u="sng">
                <a:solidFill>
                  <a:schemeClr val="accent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según la disponibilidad horaria de los PECs ya que en su mayoría están a </a:t>
            </a:r>
            <a:r>
              <a:rPr b="1" i="1" lang="en-US" sz="2100" u="sng">
                <a:solidFill>
                  <a:schemeClr val="accent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jornada</a:t>
            </a:r>
            <a:r>
              <a:rPr b="1" i="1" lang="en-US" sz="2100" u="sng">
                <a:solidFill>
                  <a:schemeClr val="accent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 parcial</a:t>
            </a:r>
            <a:r>
              <a:rPr b="1" lang="en-US" sz="2100">
                <a:solidFill>
                  <a:schemeClr val="accent2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. </a:t>
            </a:r>
            <a:endParaRPr b="1" sz="2100">
              <a:solidFill>
                <a:schemeClr val="accent2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7121F"/>
              </a:buClr>
              <a:buSzPts val="2100"/>
              <a:buChar char="⮚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Mantener un ambiente grato donde los alumnos se sientan cómodos y libres de expresarse en inglés sin temor a ser objeto de burlas o risas.</a:t>
            </a:r>
            <a:endParaRPr b="1" sz="2100">
              <a:solidFill>
                <a:schemeClr val="accent2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171925" y="1660000"/>
            <a:ext cx="8883000" cy="50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Noto Sans Symbols"/>
              <a:buChar char="➢"/>
            </a:pPr>
            <a:r>
              <a:rPr b="1" lang="en-US" sz="2100" u="sng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Si no asiste a una evaluación,</a:t>
            </a:r>
            <a:r>
              <a:rPr b="1" lang="en-US" sz="2100">
                <a:solidFill>
                  <a:srgbClr val="07121F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el/la estudiante</a:t>
            </a: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  debe ingresar al formulario dispuesto en el Portal de Estudiantes. </a:t>
            </a:r>
            <a:r>
              <a:rPr b="1" lang="en-US" sz="2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http://dpi.med.uchile.cl/estudiantes/informar/justificacion/</a:t>
            </a: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 adjuntando documentos para ser validados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Font typeface="Arial"/>
              <a:buChar char="➢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Se debe además notificar a el o la docente dentro de 24 horas.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➢"/>
            </a:pPr>
            <a:r>
              <a:rPr b="1" lang="en-US" sz="2100">
                <a:latin typeface="Arial"/>
                <a:ea typeface="Arial"/>
                <a:cs typeface="Arial"/>
                <a:sym typeface="Arial"/>
              </a:rPr>
              <a:t>Para casos que no sean médicos, recuerden que pueden contactar a su asistente social de escuela o coordinador.</a:t>
            </a:r>
            <a:endParaRPr b="1" sz="2100">
              <a:latin typeface="Arial"/>
              <a:ea typeface="Arial"/>
              <a:cs typeface="Arial"/>
              <a:sym typeface="Arial"/>
            </a:endParaRPr>
          </a:p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Char char="➢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Se recomienda especificar su sección, nivel y PEC a su escuela a la hora de justificar. 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3434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100"/>
              <a:buChar char="➢"/>
            </a:pPr>
            <a:r>
              <a:rPr b="1" lang="en-US" sz="2100">
                <a:solidFill>
                  <a:srgbClr val="07121F"/>
                </a:solidFill>
                <a:latin typeface="Arial"/>
                <a:ea typeface="Arial"/>
                <a:cs typeface="Arial"/>
                <a:sym typeface="Arial"/>
              </a:rPr>
              <a:t>Las evaluaciones pendientes y debidamente justificadas se toman al final del semestre en la fecha estipulada según el programa. Estas evaluaciones se toman a través de una evaluación tipo examen, excepto en el caso de las evaluaciones orales.</a:t>
            </a:r>
            <a:endParaRPr b="1" sz="2100">
              <a:solidFill>
                <a:srgbClr val="0712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"/>
          <p:cNvSpPr txBox="1"/>
          <p:nvPr/>
        </p:nvSpPr>
        <p:spPr>
          <a:xfrm>
            <a:off x="683575" y="42705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(2)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/>
          <p:nvPr>
            <p:ph idx="1" type="body"/>
          </p:nvPr>
        </p:nvSpPr>
        <p:spPr>
          <a:xfrm>
            <a:off x="152825" y="1298100"/>
            <a:ext cx="8883000" cy="53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66176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7647"/>
              <a:buNone/>
            </a:pPr>
            <a:r>
              <a:t/>
            </a:r>
            <a:endParaRPr/>
          </a:p>
          <a:p>
            <a:pPr indent="-31264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6176"/>
              <a:buChar char="•"/>
            </a:pPr>
            <a:r>
              <a:rPr lang="en-US"/>
              <a:t>I</a:t>
            </a:r>
            <a:r>
              <a:rPr b="1" lang="en-US"/>
              <a:t>nicio semestre: 01/04/2024</a:t>
            </a:r>
            <a:endParaRPr b="1"/>
          </a:p>
          <a:p>
            <a:pPr indent="-31264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0160"/>
              <a:buChar char="•"/>
            </a:pPr>
            <a:r>
              <a:rPr b="1" lang="en-US"/>
              <a:t>P</a:t>
            </a:r>
            <a:r>
              <a:rPr b="1" lang="en-US" sz="3520"/>
              <a:t>ausa académica: 29/04/2024- 03/05/2024</a:t>
            </a:r>
            <a:endParaRPr b="1" sz="3520"/>
          </a:p>
          <a:p>
            <a:pPr indent="-32534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9251"/>
              <a:buChar char="•"/>
            </a:pPr>
            <a:r>
              <a:rPr b="1" lang="en-US" sz="3520"/>
              <a:t>Término semestre: 26/07/2024</a:t>
            </a:r>
            <a:endParaRPr b="1" sz="3520"/>
          </a:p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0160"/>
              <a:buNone/>
            </a:pPr>
            <a:r>
              <a:t/>
            </a:r>
            <a:endParaRPr b="1" sz="3520"/>
          </a:p>
          <a:p>
            <a:pPr indent="-32534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9251"/>
              <a:buChar char="•"/>
            </a:pPr>
            <a:r>
              <a:rPr b="1" lang="en-US" sz="3520" u="sng"/>
              <a:t>HORARIOS PROTEGIDOS</a:t>
            </a:r>
            <a:endParaRPr b="1" sz="3520"/>
          </a:p>
          <a:p>
            <a:pPr indent="-32534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9251"/>
              <a:buChar char="•"/>
            </a:pPr>
            <a:r>
              <a:rPr b="1" lang="en-US" sz="3520"/>
              <a:t> Lunes 15 de abril / Bloque 3</a:t>
            </a:r>
            <a:endParaRPr b="1" sz="3520"/>
          </a:p>
          <a:p>
            <a:pPr indent="-32534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9251"/>
              <a:buChar char="•"/>
            </a:pPr>
            <a:r>
              <a:rPr b="1" lang="en-US" sz="3520"/>
              <a:t> Miércoles 15 de mayo / Bloque 3</a:t>
            </a:r>
            <a:endParaRPr b="1" sz="3520"/>
          </a:p>
          <a:p>
            <a:pPr indent="-32534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9251"/>
              <a:buChar char="•"/>
            </a:pPr>
            <a:r>
              <a:rPr b="1" lang="en-US" sz="3520"/>
              <a:t> Jueves 13 de junio / Bloque 4</a:t>
            </a:r>
            <a:endParaRPr b="1" sz="3520"/>
          </a:p>
          <a:p>
            <a:pPr indent="-325344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69251"/>
              <a:buChar char="•"/>
            </a:pPr>
            <a:r>
              <a:rPr b="1" lang="en-US" sz="3520"/>
              <a:t> Viernes 12 de julio / Bloque 3</a:t>
            </a:r>
            <a:endParaRPr b="1" sz="3520"/>
          </a:p>
          <a:p>
            <a:pPr indent="0" lvl="0" marL="1143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60160"/>
              <a:buNone/>
            </a:pPr>
            <a:br>
              <a:rPr b="1" lang="en-US" sz="3520"/>
            </a:br>
            <a:endParaRPr b="1" sz="3520"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7647"/>
              <a:buNone/>
            </a:pPr>
            <a:r>
              <a:t/>
            </a:r>
            <a:endParaRPr b="1">
              <a:solidFill>
                <a:srgbClr val="002060"/>
              </a:solidFill>
            </a:endParaRPr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7647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17647"/>
              <a:buNone/>
            </a:pPr>
            <a:r>
              <a:t/>
            </a:r>
            <a:endParaRPr/>
          </a:p>
        </p:txBody>
      </p:sp>
      <p:sp>
        <p:nvSpPr>
          <p:cNvPr id="138" name="Google Shape;138;p9"/>
          <p:cNvSpPr txBox="1"/>
          <p:nvPr/>
        </p:nvSpPr>
        <p:spPr>
          <a:xfrm>
            <a:off x="683575" y="462610"/>
            <a:ext cx="7926900" cy="1143000"/>
          </a:xfrm>
          <a:prstGeom prst="rect">
            <a:avLst/>
          </a:prstGeom>
          <a:solidFill>
            <a:srgbClr val="00FF00"/>
          </a:solidFill>
          <a:ln cap="flat" cmpd="sng" w="57150">
            <a:solidFill>
              <a:srgbClr val="0F243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rmAutofit lnSpcReduction="1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FECHAS IMPORTANTES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b="1" i="0" lang="en-US" sz="3600" u="none" cap="none" strike="noStrik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SEMESTRE 2024-1</a:t>
            </a:r>
            <a:endParaRPr b="1" i="0" sz="3600" u="none" cap="none" strike="noStrik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2014-08-04T19:22:44Z</dcterms:created>
  <dc:creator>Klario</dc:creator>
</cp:coreProperties>
</file>