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Quattrocento Sans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7056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GZOsJBAfNjCDwuScnaHbXzvvI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05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603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63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4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556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68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29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51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09f0c550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09f0c550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609f0c550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79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8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57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226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67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05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>
            <a:spLocks noGrp="1"/>
          </p:cNvSpPr>
          <p:nvPr>
            <p:ph type="pic" idx="2"/>
          </p:nvPr>
        </p:nvSpPr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03" name="Google Shape;103;p29"/>
          <p:cNvCxnSpPr/>
          <p:nvPr/>
        </p:nvCxnSpPr>
        <p:spPr>
          <a:xfrm>
            <a:off x="0" y="806470"/>
            <a:ext cx="7903723" cy="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04" name="Google Shape;104;p29"/>
          <p:cNvSpPr/>
          <p:nvPr/>
        </p:nvSpPr>
        <p:spPr>
          <a:xfrm>
            <a:off x="11281590" y="2070656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10969280" y="178001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11" name="Google Shape;111;p30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12" name="Google Shape;112;p30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283464" y="301752"/>
            <a:ext cx="5221224" cy="6263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>
            <a:spLocks noGrp="1"/>
          </p:cNvSpPr>
          <p:nvPr>
            <p:ph type="ctrTitle"/>
          </p:nvPr>
        </p:nvSpPr>
        <p:spPr>
          <a:xfrm>
            <a:off x="6391656" y="804672"/>
            <a:ext cx="4434840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19" name="Google Shape;119;p31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20" name="Google Shape;120;p31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1"/>
          <p:cNvSpPr>
            <a:spLocks noGrp="1"/>
          </p:cNvSpPr>
          <p:nvPr>
            <p:ph type="pic" idx="2"/>
          </p:nvPr>
        </p:nvSpPr>
        <p:spPr>
          <a:xfrm>
            <a:off x="283464" y="3108960"/>
            <a:ext cx="5221224" cy="3447288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31"/>
          <p:cNvSpPr>
            <a:spLocks noGrp="1"/>
          </p:cNvSpPr>
          <p:nvPr>
            <p:ph type="pic" idx="3"/>
          </p:nvPr>
        </p:nvSpPr>
        <p:spPr>
          <a:xfrm>
            <a:off x="283464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31"/>
          <p:cNvSpPr>
            <a:spLocks noGrp="1"/>
          </p:cNvSpPr>
          <p:nvPr>
            <p:ph type="pic" idx="4"/>
          </p:nvPr>
        </p:nvSpPr>
        <p:spPr>
          <a:xfrm>
            <a:off x="3044952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gradFill>
          <a:gsLst>
            <a:gs pos="0">
              <a:schemeClr val="accent2"/>
            </a:gs>
            <a:gs pos="100000">
              <a:schemeClr val="accent4"/>
            </a:gs>
          </a:gsLst>
          <a:lin ang="81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>
            <a:spLocks noGrp="1"/>
          </p:cNvSpPr>
          <p:nvPr>
            <p:ph type="pic" idx="2"/>
          </p:nvPr>
        </p:nvSpPr>
        <p:spPr>
          <a:xfrm>
            <a:off x="1777111" y="407499"/>
            <a:ext cx="1952279" cy="1952279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2"/>
          <p:cNvSpPr>
            <a:spLocks noGrp="1"/>
          </p:cNvSpPr>
          <p:nvPr>
            <p:ph type="pic" idx="3"/>
          </p:nvPr>
        </p:nvSpPr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>
            <a:spLocks noGrp="1"/>
          </p:cNvSpPr>
          <p:nvPr>
            <p:ph type="pic" idx="4"/>
          </p:nvPr>
        </p:nvSpPr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32"/>
          <p:cNvSpPr>
            <a:spLocks noGrp="1"/>
          </p:cNvSpPr>
          <p:nvPr>
            <p:ph type="pic" idx="5"/>
          </p:nvPr>
        </p:nvSpPr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3" name="Google Shape;133;p32"/>
          <p:cNvSpPr/>
          <p:nvPr/>
        </p:nvSpPr>
        <p:spPr>
          <a:xfrm>
            <a:off x="1472366" y="1859534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2"/>
          <p:cNvSpPr/>
          <p:nvPr/>
        </p:nvSpPr>
        <p:spPr>
          <a:xfrm>
            <a:off x="2014523" y="3146867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2"/>
          <p:cNvSpPr/>
          <p:nvPr/>
        </p:nvSpPr>
        <p:spPr>
          <a:xfrm>
            <a:off x="5404920" y="450829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32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7" name="Google Shape;137;p32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6" name="Google Shape;46;p21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1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8" name="Google Shape;58;p22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2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C55A11"/>
                </a:solidFill>
              </a:rPr>
              <a:t>VERB  “TO BE”</a:t>
            </a:r>
            <a:endParaRPr/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None/>
            </a:pPr>
            <a:r>
              <a:rPr lang="en-US">
                <a:solidFill>
                  <a:srgbClr val="C55A11"/>
                </a:solidFill>
              </a:rPr>
              <a:t>Simple Present Tense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body" idx="1"/>
          </p:nvPr>
        </p:nvSpPr>
        <p:spPr>
          <a:xfrm>
            <a:off x="2022475" y="665725"/>
            <a:ext cx="9435300" cy="59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you a doctor?			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No, I’m not.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I’m a teacher.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she a bad student?			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No, she isn’t.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She’s a good student.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he a bad player?			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No, he isn’t.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He’s a good player.</a:t>
            </a:r>
            <a:endParaRPr/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8039" y="665721"/>
            <a:ext cx="1242926" cy="135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1459" y="2658909"/>
            <a:ext cx="897903" cy="154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8810" y="4542953"/>
            <a:ext cx="1242927" cy="165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>
            <a:spLocks noGrp="1"/>
          </p:cNvSpPr>
          <p:nvPr>
            <p:ph type="body" idx="1"/>
          </p:nvPr>
        </p:nvSpPr>
        <p:spPr>
          <a:xfrm>
            <a:off x="2022474" y="272166"/>
            <a:ext cx="9912851" cy="58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it a cat?			Yes, it is.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you and Paul students? 			Yes, we are.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they in class? 				Yes, they are.</a:t>
            </a:r>
            <a:endParaRPr/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800" y="360325"/>
            <a:ext cx="1108175" cy="14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2730" y="2149069"/>
            <a:ext cx="1573995" cy="16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4684" y="4290691"/>
            <a:ext cx="2232451" cy="157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body" idx="1"/>
          </p:nvPr>
        </p:nvSpPr>
        <p:spPr>
          <a:xfrm>
            <a:off x="2074625" y="433129"/>
            <a:ext cx="9736500" cy="5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it a dog?			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No, it isn’t.  It is a cat.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you and Paul teachers?			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No, we aren’t.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  We’re students.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they in the cafeteria?			   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No, they aren’t.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They’re in class.</a:t>
            </a:r>
            <a:endParaRPr/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515" y="324191"/>
            <a:ext cx="1325159" cy="157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4130" y="2606944"/>
            <a:ext cx="1573995" cy="16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9544" y="4956092"/>
            <a:ext cx="1203159" cy="1322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body" idx="1"/>
          </p:nvPr>
        </p:nvSpPr>
        <p:spPr>
          <a:xfrm>
            <a:off x="1676400" y="2114383"/>
            <a:ext cx="9677400" cy="21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Char char="•"/>
            </a:pPr>
            <a:r>
              <a:rPr lang="en-US" sz="4000">
                <a:solidFill>
                  <a:srgbClr val="C55A11"/>
                </a:solidFill>
              </a:rPr>
              <a:t>Let’s practice Verb To be now </a:t>
            </a:r>
            <a:r>
              <a:rPr lang="en-US" sz="3200"/>
              <a:t>!</a:t>
            </a:r>
            <a:endParaRPr/>
          </a:p>
        </p:txBody>
      </p:sp>
      <p:sp>
        <p:nvSpPr>
          <p:cNvPr id="240" name="Google Shape;24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/>
          <p:nvPr/>
        </p:nvSpPr>
        <p:spPr>
          <a:xfrm>
            <a:off x="1083800" y="916088"/>
            <a:ext cx="963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55A1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Exercise 1: Fill in the blanks with the appropriate form of the verb "to be.“ AM-  IS- A</a:t>
            </a:r>
            <a:r>
              <a:rPr lang="en-US" sz="2200" b="1" i="0" u="none" strike="noStrike" cap="none">
                <a:solidFill>
                  <a:srgbClr val="C55A1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</a:t>
            </a:r>
            <a:r>
              <a:rPr lang="en-US" sz="1800" b="1" i="0" u="none" strike="noStrike" cap="none">
                <a:solidFill>
                  <a:srgbClr val="C55A1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</a:t>
            </a:r>
            <a:endParaRPr sz="16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844029" y="1289780"/>
            <a:ext cx="10115550" cy="53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patient's vital signs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stable.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doctor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examining the patient's X-rays.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Nurses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 integral part of the healthcare team.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healthy diet and regular exercise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important for overall well-being.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medical equipment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ready for the surgery.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Patient safety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the top priority in any healthcare setting.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symptoms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indicative of a possible infection.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Communication between healthcare professionals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essential for coordinated care.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wound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clean and healing well.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Personal protective equipment (PPE)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mandatory in certain situations.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patient's condition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improving after receiving the appropriate treatment.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MRI results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indicating a potential issue with the spine.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Proper hydration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crucial, especially in hot weather.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radiologist's primary responsibility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interpreting medical imaging.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critical situations, quick decision-making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crucial for positive outcomes.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Patient records </a:t>
            </a:r>
            <a:r>
              <a:rPr lang="en-US" sz="1800" b="1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___________</a:t>
            </a:r>
            <a:r>
              <a:rPr lang="en-US" sz="1800" b="0" i="0" u="none" strike="noStrike" cap="none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considered confidential and must be handled carefully.</a:t>
            </a: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320700" y="609025"/>
            <a:ext cx="118713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None/>
            </a:pPr>
            <a:r>
              <a:rPr lang="en-US" sz="7600" b="1" i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When do we use Verb </a:t>
            </a:r>
            <a:r>
              <a:rPr lang="en-US" sz="7600" b="1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to be  in English</a:t>
            </a:r>
            <a:endParaRPr sz="9800" b="1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Describing Identity:</a:t>
            </a:r>
            <a:endParaRPr sz="5600" b="0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 am a student.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She is a doctor.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They are friends.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Describing Nationality:</a:t>
            </a:r>
            <a:endParaRPr sz="5600" b="0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He is Spanish.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We are American.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Describing Origin:</a:t>
            </a:r>
            <a:endParaRPr sz="5600" b="0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The book is from Germany.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Those shoes are Italian.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ct val="100000"/>
              <a:buNone/>
            </a:pPr>
            <a:r>
              <a:rPr lang="en-US" sz="5600" b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56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Describing Location:</a:t>
            </a:r>
            <a:endParaRPr sz="5600" b="0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    1.</a:t>
            </a: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The cat is on the table.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    2.</a:t>
            </a: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The school is near the park.</a:t>
            </a:r>
            <a:endParaRPr sz="5600" b="1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5. D</a:t>
            </a:r>
            <a:r>
              <a:rPr lang="en-US" sz="56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escribing Time:</a:t>
            </a:r>
            <a:endParaRPr sz="5600" b="0" i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    1.</a:t>
            </a: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It is 3 o'clock.</a:t>
            </a:r>
            <a:endParaRPr/>
          </a:p>
          <a:p>
            <a:pPr marL="742950" lvl="1" indent="-2590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4151"/>
              </a:buClr>
              <a:buSzPct val="100000"/>
              <a:buFont typeface="Calibri"/>
              <a:buAutoNum type="arabicPeriod" startAt="2"/>
            </a:pPr>
            <a:r>
              <a:rPr lang="en-US" sz="56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Today is Monday.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09f0c5503_1_0"/>
          <p:cNvSpPr txBox="1">
            <a:spLocks noGrp="1"/>
          </p:cNvSpPr>
          <p:nvPr>
            <p:ph type="body" idx="1"/>
          </p:nvPr>
        </p:nvSpPr>
        <p:spPr>
          <a:xfrm>
            <a:off x="838200" y="379125"/>
            <a:ext cx="10515600" cy="647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6. Describing Feelings:</a:t>
            </a:r>
            <a:endParaRPr sz="2200" b="1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1.She is happy.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     2.They are tired.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7.Making Sentences Negative:</a:t>
            </a:r>
            <a:endParaRPr sz="2200" b="1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1.I am not hungry.</a:t>
            </a:r>
            <a:endParaRPr sz="2200"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2.He is not here</a:t>
            </a:r>
            <a:r>
              <a:rPr lang="en-US" sz="2200" b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8. Asking Questions:</a:t>
            </a:r>
            <a:endParaRPr sz="2200" b="1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1.Is she your friend?</a:t>
            </a:r>
            <a:endParaRPr sz="2200"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2.Are they coming to the party?</a:t>
            </a:r>
            <a:endParaRPr sz="22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en-US" sz="2200" b="1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Describing weather conditions:</a:t>
            </a:r>
            <a:endParaRPr sz="2200" b="1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It is cold </a:t>
            </a:r>
            <a:endParaRPr sz="220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It is cloudy</a:t>
            </a:r>
            <a:endParaRPr sz="220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57" name="Google Shape;157;g2609f0c5503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en-US">
                <a:solidFill>
                  <a:srgbClr val="C55A11"/>
                </a:solidFill>
              </a:rPr>
              <a:t>Personal Pronouns</a:t>
            </a:r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/>
              <a:t>Singular</a:t>
            </a:r>
            <a:r>
              <a:rPr lang="en-US" sz="3200" dirty="0"/>
              <a:t>						</a:t>
            </a:r>
            <a:r>
              <a:rPr lang="en-US" sz="3200" u="sng" dirty="0"/>
              <a:t>Plural</a:t>
            </a:r>
            <a:endParaRPr sz="3200" u="sng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I							</a:t>
            </a:r>
            <a:r>
              <a:rPr lang="en-US" sz="2400" dirty="0" smtClean="0"/>
              <a:t>We</a:t>
            </a:r>
            <a:endParaRPr dirty="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You						</a:t>
            </a:r>
            <a:r>
              <a:rPr lang="en-US" sz="2400" dirty="0" smtClean="0"/>
              <a:t>You</a:t>
            </a:r>
            <a:endParaRPr dirty="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He								</a:t>
            </a:r>
            <a:endParaRPr lang="en-US" sz="2400" dirty="0" smtClean="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She</a:t>
            </a:r>
            <a:endParaRPr dirty="0"/>
          </a:p>
          <a:p>
            <a:pPr marL="228600" lvl="0" indent="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/>
              <a:t>It                                                                                      They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2022475" y="484095"/>
            <a:ext cx="7556313" cy="76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en-US">
                <a:solidFill>
                  <a:srgbClr val="C55A11"/>
                </a:solidFill>
              </a:rPr>
              <a:t>Simple Present of “BE”</a:t>
            </a:r>
            <a:endParaRPr/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2022475" y="1247425"/>
            <a:ext cx="8415600" cy="4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  </a:t>
            </a:r>
            <a:r>
              <a:rPr lang="en-US">
                <a:solidFill>
                  <a:srgbClr val="FF0000"/>
                </a:solidFill>
              </a:rPr>
              <a:t>am</a:t>
            </a:r>
            <a:r>
              <a:rPr lang="en-US"/>
              <a:t>  an English teacher.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8862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You </a:t>
            </a:r>
            <a:r>
              <a:rPr lang="en-US">
                <a:solidFill>
                  <a:srgbClr val="FF0000"/>
                </a:solidFill>
              </a:rPr>
              <a:t>are</a:t>
            </a:r>
            <a:r>
              <a:rPr lang="en-US"/>
              <a:t> my friend.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 </a:t>
            </a:r>
            <a:r>
              <a:rPr lang="en-US">
                <a:solidFill>
                  <a:srgbClr val="FF0000"/>
                </a:solidFill>
              </a:rPr>
              <a:t>is</a:t>
            </a:r>
            <a:r>
              <a:rPr lang="en-US"/>
              <a:t> a good student.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886200" lvl="8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She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is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a new classmate.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3669" y="1247425"/>
            <a:ext cx="1982183" cy="12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0961" y="2445947"/>
            <a:ext cx="1982183" cy="91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9032" y="3191057"/>
            <a:ext cx="1746229" cy="167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78803" y="4679078"/>
            <a:ext cx="1015661" cy="161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body" idx="1"/>
          </p:nvPr>
        </p:nvSpPr>
        <p:spPr>
          <a:xfrm>
            <a:off x="2022475" y="771136"/>
            <a:ext cx="7556313" cy="535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</a:t>
            </a:r>
            <a:r>
              <a:rPr lang="en-US">
                <a:solidFill>
                  <a:srgbClr val="FF0000"/>
                </a:solidFill>
              </a:rPr>
              <a:t>is</a:t>
            </a:r>
            <a:r>
              <a:rPr lang="en-US"/>
              <a:t> my pet.</a:t>
            </a:r>
            <a:endParaRPr sz="36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800"/>
              <a:t>We </a:t>
            </a:r>
            <a:r>
              <a:rPr lang="en-US" sz="2800">
                <a:solidFill>
                  <a:srgbClr val="FF0000"/>
                </a:solidFill>
              </a:rPr>
              <a:t>are</a:t>
            </a:r>
            <a:r>
              <a:rPr lang="en-US" sz="2800"/>
              <a:t> good friends.</a:t>
            </a:r>
            <a:endParaRPr sz="26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and Peter </a:t>
            </a:r>
            <a:r>
              <a:rPr lang="en-US">
                <a:solidFill>
                  <a:srgbClr val="FF0000"/>
                </a:solidFill>
              </a:rPr>
              <a:t>are</a:t>
            </a:r>
            <a:r>
              <a:rPr lang="en-US"/>
              <a:t> soccer players.</a:t>
            </a:r>
            <a:endParaRPr sz="36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886200" lvl="8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They </a:t>
            </a:r>
            <a:r>
              <a:rPr lang="en-US" sz="2800">
                <a:solidFill>
                  <a:srgbClr val="FF0000"/>
                </a:solidFill>
              </a:rPr>
              <a:t>are</a:t>
            </a:r>
            <a:r>
              <a:rPr lang="en-US" sz="2800"/>
              <a:t> in class.</a:t>
            </a:r>
            <a:endParaRPr sz="2600"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436" y="294845"/>
            <a:ext cx="1276862" cy="142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7899" y="1572590"/>
            <a:ext cx="2050151" cy="144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5124" y="2529903"/>
            <a:ext cx="1641497" cy="164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2736" y="4171404"/>
            <a:ext cx="2379119" cy="129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2022475" y="484095"/>
            <a:ext cx="7556313" cy="69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en-US">
                <a:solidFill>
                  <a:srgbClr val="C55A11"/>
                </a:solidFill>
              </a:rPr>
              <a:t>Contractions</a:t>
            </a:r>
            <a:endParaRPr/>
          </a:p>
        </p:txBody>
      </p:sp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Complete the following sentences as in the example.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I’m  	                </a:t>
            </a:r>
            <a:r>
              <a:rPr lang="en-US" i="1" u="sng"/>
              <a:t>I’m an English teacher.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You’re                   _____________________________________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He’s                       _____________________________________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She’s                      _____________________________________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It’s                           _____________________________________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We’re                     ______________________________________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They’re                  ______________________________________</a:t>
            </a:r>
            <a:endParaRPr/>
          </a:p>
        </p:txBody>
      </p:sp>
      <p:cxnSp>
        <p:nvCxnSpPr>
          <p:cNvPr id="189" name="Google Shape;189;p6"/>
          <p:cNvCxnSpPr/>
          <p:nvPr/>
        </p:nvCxnSpPr>
        <p:spPr>
          <a:xfrm>
            <a:off x="2794039" y="2222684"/>
            <a:ext cx="68037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0" name="Google Shape;190;p6"/>
          <p:cNvCxnSpPr/>
          <p:nvPr/>
        </p:nvCxnSpPr>
        <p:spPr>
          <a:xfrm>
            <a:off x="3025816" y="2783332"/>
            <a:ext cx="68037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1" name="Google Shape;191;p6"/>
          <p:cNvCxnSpPr/>
          <p:nvPr/>
        </p:nvCxnSpPr>
        <p:spPr>
          <a:xfrm>
            <a:off x="2990426" y="3343980"/>
            <a:ext cx="68037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2" name="Google Shape;192;p6"/>
          <p:cNvCxnSpPr/>
          <p:nvPr/>
        </p:nvCxnSpPr>
        <p:spPr>
          <a:xfrm>
            <a:off x="3005378" y="3949989"/>
            <a:ext cx="68037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193;p6"/>
          <p:cNvCxnSpPr/>
          <p:nvPr/>
        </p:nvCxnSpPr>
        <p:spPr>
          <a:xfrm>
            <a:off x="2990426" y="4476616"/>
            <a:ext cx="68037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4" name="Google Shape;194;p6"/>
          <p:cNvCxnSpPr/>
          <p:nvPr/>
        </p:nvCxnSpPr>
        <p:spPr>
          <a:xfrm>
            <a:off x="3025816" y="5037265"/>
            <a:ext cx="68037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5" name="Google Shape;195;p6"/>
          <p:cNvCxnSpPr/>
          <p:nvPr/>
        </p:nvCxnSpPr>
        <p:spPr>
          <a:xfrm>
            <a:off x="3218092" y="5575232"/>
            <a:ext cx="68037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2022475" y="484095"/>
            <a:ext cx="7556313" cy="77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en-US">
                <a:solidFill>
                  <a:srgbClr val="C55A11"/>
                </a:solidFill>
              </a:rPr>
              <a:t>Negative Form</a:t>
            </a: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2022474" y="1258766"/>
            <a:ext cx="8017594" cy="486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I’m  a teacher.  I</a:t>
            </a:r>
            <a:r>
              <a:rPr lang="en-US">
                <a:solidFill>
                  <a:srgbClr val="FF0000"/>
                </a:solidFill>
              </a:rPr>
              <a:t>’m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a doctor.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You’re a student.  You </a:t>
            </a:r>
            <a:r>
              <a:rPr lang="en-US">
                <a:solidFill>
                  <a:srgbClr val="FF0000"/>
                </a:solidFill>
              </a:rPr>
              <a:t>aren’t</a:t>
            </a:r>
            <a:r>
              <a:rPr lang="en-US"/>
              <a:t>  a bus driver.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He’s  a good student.  He  </a:t>
            </a:r>
            <a:r>
              <a:rPr lang="en-US">
                <a:solidFill>
                  <a:srgbClr val="FF0000"/>
                </a:solidFill>
              </a:rPr>
              <a:t>isn’t</a:t>
            </a:r>
            <a:r>
              <a:rPr lang="en-US"/>
              <a:t>  lazy.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She’s my mother.  She </a:t>
            </a:r>
            <a:r>
              <a:rPr lang="en-US">
                <a:solidFill>
                  <a:srgbClr val="FF0000"/>
                </a:solidFill>
              </a:rPr>
              <a:t>isn’t</a:t>
            </a:r>
            <a:r>
              <a:rPr lang="en-US"/>
              <a:t> my sister.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It’s a dog.  It </a:t>
            </a:r>
            <a:r>
              <a:rPr lang="en-US">
                <a:solidFill>
                  <a:srgbClr val="FF0000"/>
                </a:solidFill>
              </a:rPr>
              <a:t>isn’t</a:t>
            </a:r>
            <a:r>
              <a:rPr lang="en-US"/>
              <a:t> a cat.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are friends.  We </a:t>
            </a:r>
            <a:r>
              <a:rPr lang="en-US">
                <a:solidFill>
                  <a:srgbClr val="FF0000"/>
                </a:solidFill>
              </a:rPr>
              <a:t>aren’t</a:t>
            </a:r>
            <a:r>
              <a:rPr lang="en-US"/>
              <a:t>   brothers.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They are in class.  They </a:t>
            </a:r>
            <a:r>
              <a:rPr lang="en-US">
                <a:solidFill>
                  <a:srgbClr val="FF0000"/>
                </a:solidFill>
              </a:rPr>
              <a:t>aren’t</a:t>
            </a:r>
            <a:r>
              <a:rPr lang="en-US"/>
              <a:t> in the cafeteria.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Calibri"/>
              <a:buNone/>
            </a:pPr>
            <a:r>
              <a:rPr lang="en-US">
                <a:solidFill>
                  <a:srgbClr val="C55A11"/>
                </a:solidFill>
              </a:rPr>
              <a:t>Interrogative Form</a:t>
            </a:r>
            <a:br>
              <a:rPr lang="en-US">
                <a:solidFill>
                  <a:srgbClr val="C55A11"/>
                </a:solidFill>
              </a:rPr>
            </a:br>
            <a:r>
              <a:rPr lang="en-US">
                <a:solidFill>
                  <a:srgbClr val="C55A11"/>
                </a:solidFill>
              </a:rPr>
              <a:t>(Yes/ No Questions</a:t>
            </a:r>
            <a:r>
              <a:rPr lang="en-US"/>
              <a:t>)</a:t>
            </a: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1"/>
          </p:nvPr>
        </p:nvSpPr>
        <p:spPr>
          <a:xfrm>
            <a:off x="2022475" y="1746395"/>
            <a:ext cx="9331325" cy="437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you a teacher?  				Yes, I am.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she a good student?                       Yes, she is.	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he a good soccer player?			     Yes, he is.		</a:t>
            </a:r>
            <a:endParaRPr/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234" y="3109294"/>
            <a:ext cx="897903" cy="154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5230" y="1721007"/>
            <a:ext cx="1356295" cy="135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5661" y="4284611"/>
            <a:ext cx="1242927" cy="165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482</Words>
  <Application>Microsoft Office PowerPoint</Application>
  <PresentationFormat>Panorámica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Quattrocento Sans</vt:lpstr>
      <vt:lpstr>Arial</vt:lpstr>
      <vt:lpstr>Roboto</vt:lpstr>
      <vt:lpstr>Calibri</vt:lpstr>
      <vt:lpstr>Office Theme</vt:lpstr>
      <vt:lpstr>VERB  “TO BE”</vt:lpstr>
      <vt:lpstr>Presentación de PowerPoint</vt:lpstr>
      <vt:lpstr>Presentación de PowerPoint</vt:lpstr>
      <vt:lpstr>Personal Pronouns</vt:lpstr>
      <vt:lpstr>Simple Present of “BE”</vt:lpstr>
      <vt:lpstr>Presentación de PowerPoint</vt:lpstr>
      <vt:lpstr>Contractions</vt:lpstr>
      <vt:lpstr>Negative Form</vt:lpstr>
      <vt:lpstr>Interrogative Form (Yes/ No Questions)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  “TO BE”</dc:title>
  <dc:creator>Miruska Yolanda Ester Osorio Hevia (miruskaosorio)</dc:creator>
  <cp:lastModifiedBy>Usuario</cp:lastModifiedBy>
  <cp:revision>3</cp:revision>
  <dcterms:created xsi:type="dcterms:W3CDTF">2023-08-09T19:15:53Z</dcterms:created>
  <dcterms:modified xsi:type="dcterms:W3CDTF">2024-03-26T16:14:49Z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