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Constanti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gJqBWqvQxpjEDsHZ1mquD27MIC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C7ADF2-F96C-4A31-93E1-0E3143A54716}">
  <a:tblStyle styleId="{57C7ADF2-F96C-4A31-93E1-0E3143A5471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onstantia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nstanti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nstantia-boldItalic.fntdata"/><Relationship Id="rId30" Type="http://schemas.openxmlformats.org/officeDocument/2006/relationships/font" Target="fonts/Constantia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c4dc72995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c4dc7299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4dc7299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c4dc72995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4dc72995d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c4dc72995d_0_7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c4dc72995d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c4dc72995d_0_6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4dc72995d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2c4dc72995d_0_5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c4dc72995d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2c4dc72995d_0_4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4dc72995d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c4dc72995d_0_3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c4dc72995d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2c4dc72995d_0_2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c4dc72995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c4dc72995d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3" name="Google Shape;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9" name="Google Shape;7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3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2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7" name="Google Shape;8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4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2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4" name="Google Shape;9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5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5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5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25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2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1" name="Google Shape;11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7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7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27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7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27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27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28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28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8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28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28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28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28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3" name="Google Shape;133;p28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2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8" name="Google Shape;13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" type="body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5" name="Google Shape;14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0"/>
          <p:cNvSpPr txBox="1"/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" type="body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4dc72995d_0_301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2c4dc72995d_0_301"/>
          <p:cNvSpPr txBox="1"/>
          <p:nvPr>
            <p:ph idx="1" type="body"/>
          </p:nvPr>
        </p:nvSpPr>
        <p:spPr>
          <a:xfrm>
            <a:off x="609600" y="1935480"/>
            <a:ext cx="109728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g2c4dc72995d_0_301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2c4dc72995d_0_301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2c4dc72995d_0_301"/>
          <p:cNvSpPr txBox="1"/>
          <p:nvPr>
            <p:ph idx="12" type="sldNum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4dc72995d_0_307"/>
          <p:cNvSpPr txBox="1"/>
          <p:nvPr>
            <p:ph type="ctrTitle"/>
          </p:nvPr>
        </p:nvSpPr>
        <p:spPr>
          <a:xfrm>
            <a:off x="711200" y="1371600"/>
            <a:ext cx="1046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2c4dc72995d_0_307"/>
          <p:cNvSpPr txBox="1"/>
          <p:nvPr>
            <p:ph idx="1" type="subTitle"/>
          </p:nvPr>
        </p:nvSpPr>
        <p:spPr>
          <a:xfrm>
            <a:off x="711200" y="3228536"/>
            <a:ext cx="10472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rt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0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1" name="Google Shape;171;g2c4dc72995d_0_307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2c4dc72995d_0_307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2c4dc72995d_0_307"/>
          <p:cNvSpPr txBox="1"/>
          <p:nvPr>
            <p:ph idx="12" type="sldNum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" name="Google Shape;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4dc72995d_0_313"/>
          <p:cNvSpPr txBox="1"/>
          <p:nvPr>
            <p:ph type="title"/>
          </p:nvPr>
        </p:nvSpPr>
        <p:spPr>
          <a:xfrm>
            <a:off x="707136" y="1316736"/>
            <a:ext cx="103632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2c4dc72995d_0_313"/>
          <p:cNvSpPr txBox="1"/>
          <p:nvPr>
            <p:ph idx="1" type="body"/>
          </p:nvPr>
        </p:nvSpPr>
        <p:spPr>
          <a:xfrm>
            <a:off x="707136" y="2704664"/>
            <a:ext cx="10363200" cy="1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rtl="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g2c4dc72995d_0_313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2c4dc72995d_0_313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2c4dc72995d_0_313"/>
          <p:cNvSpPr txBox="1"/>
          <p:nvPr>
            <p:ph idx="12" type="sldNum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4dc72995d_0_319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2c4dc72995d_0_319"/>
          <p:cNvSpPr txBox="1"/>
          <p:nvPr>
            <p:ph idx="1" type="body"/>
          </p:nvPr>
        </p:nvSpPr>
        <p:spPr>
          <a:xfrm>
            <a:off x="609600" y="1920085"/>
            <a:ext cx="53847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g2c4dc72995d_0_319"/>
          <p:cNvSpPr txBox="1"/>
          <p:nvPr>
            <p:ph idx="2" type="body"/>
          </p:nvPr>
        </p:nvSpPr>
        <p:spPr>
          <a:xfrm>
            <a:off x="6197600" y="1920085"/>
            <a:ext cx="53847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g2c4dc72995d_0_319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2c4dc72995d_0_319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g2c4dc72995d_0_319"/>
          <p:cNvSpPr txBox="1"/>
          <p:nvPr>
            <p:ph idx="12" type="sldNum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4dc72995d_0_326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2c4dc72995d_0_326"/>
          <p:cNvSpPr txBox="1"/>
          <p:nvPr>
            <p:ph idx="1" type="body"/>
          </p:nvPr>
        </p:nvSpPr>
        <p:spPr>
          <a:xfrm>
            <a:off x="609600" y="1855248"/>
            <a:ext cx="53868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g2c4dc72995d_0_326"/>
          <p:cNvSpPr txBox="1"/>
          <p:nvPr>
            <p:ph idx="2" type="body"/>
          </p:nvPr>
        </p:nvSpPr>
        <p:spPr>
          <a:xfrm>
            <a:off x="6193367" y="1859757"/>
            <a:ext cx="53892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g2c4dc72995d_0_326"/>
          <p:cNvSpPr txBox="1"/>
          <p:nvPr>
            <p:ph idx="3" type="body"/>
          </p:nvPr>
        </p:nvSpPr>
        <p:spPr>
          <a:xfrm>
            <a:off x="609600" y="2514600"/>
            <a:ext cx="53868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rtl="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rtl="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rtl="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g2c4dc72995d_0_326"/>
          <p:cNvSpPr txBox="1"/>
          <p:nvPr>
            <p:ph idx="4" type="body"/>
          </p:nvPr>
        </p:nvSpPr>
        <p:spPr>
          <a:xfrm>
            <a:off x="6193367" y="2514600"/>
            <a:ext cx="53892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rtl="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rtl="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rtl="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rtl="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g2c4dc72995d_0_326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g2c4dc72995d_0_326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2c4dc72995d_0_326"/>
          <p:cNvSpPr txBox="1"/>
          <p:nvPr>
            <p:ph idx="12" type="sldNum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4dc72995d_0_335"/>
          <p:cNvSpPr txBox="1"/>
          <p:nvPr>
            <p:ph type="title"/>
          </p:nvPr>
        </p:nvSpPr>
        <p:spPr>
          <a:xfrm>
            <a:off x="609600" y="704088"/>
            <a:ext cx="1107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2c4dc72995d_0_335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g2c4dc72995d_0_335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2c4dc72995d_0_335"/>
          <p:cNvSpPr txBox="1"/>
          <p:nvPr>
            <p:ph idx="12" type="sldNum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4dc72995d_0_340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2c4dc72995d_0_340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2c4dc72995d_0_340"/>
          <p:cNvSpPr txBox="1"/>
          <p:nvPr>
            <p:ph idx="12" type="sldNum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4dc72995d_0_344"/>
          <p:cNvSpPr txBox="1"/>
          <p:nvPr>
            <p:ph type="title"/>
          </p:nvPr>
        </p:nvSpPr>
        <p:spPr>
          <a:xfrm>
            <a:off x="914400" y="514352"/>
            <a:ext cx="36576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2c4dc72995d_0_344"/>
          <p:cNvSpPr txBox="1"/>
          <p:nvPr>
            <p:ph idx="1" type="body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g2c4dc72995d_0_344"/>
          <p:cNvSpPr txBox="1"/>
          <p:nvPr>
            <p:ph idx="2" type="body"/>
          </p:nvPr>
        </p:nvSpPr>
        <p:spPr>
          <a:xfrm>
            <a:off x="4766733" y="1676400"/>
            <a:ext cx="6815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rtl="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rtl="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rtl="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rtl="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g2c4dc72995d_0_344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2c4dc72995d_0_344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g2c4dc72995d_0_344"/>
          <p:cNvSpPr txBox="1"/>
          <p:nvPr>
            <p:ph idx="12" type="sldNum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4dc72995d_0_351"/>
          <p:cNvSpPr/>
          <p:nvPr/>
        </p:nvSpPr>
        <p:spPr>
          <a:xfrm flipH="1" rot="-10484285">
            <a:off x="4232447" y="1096169"/>
            <a:ext cx="6987345" cy="4138581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10" rotWithShape="0" algn="tl" dir="7500000" dist="38500" sy="100080">
              <a:srgbClr val="000000">
                <a:alpha val="247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4" name="Google Shape;214;g2c4dc72995d_0_351"/>
          <p:cNvSpPr/>
          <p:nvPr/>
        </p:nvSpPr>
        <p:spPr>
          <a:xfrm flipH="1" rot="-10484715">
            <a:off x="10672488" y="5359393"/>
            <a:ext cx="206367" cy="156246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7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5" name="Google Shape;215;g2c4dc72995d_0_351"/>
          <p:cNvSpPr txBox="1"/>
          <p:nvPr>
            <p:ph type="title"/>
          </p:nvPr>
        </p:nvSpPr>
        <p:spPr>
          <a:xfrm>
            <a:off x="812800" y="1176996"/>
            <a:ext cx="29505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g2c4dc72995d_0_351"/>
          <p:cNvSpPr txBox="1"/>
          <p:nvPr>
            <p:ph idx="1" type="body"/>
          </p:nvPr>
        </p:nvSpPr>
        <p:spPr>
          <a:xfrm>
            <a:off x="812800" y="2828785"/>
            <a:ext cx="2946300" cy="21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rtl="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rtl="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rtl="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rtl="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rtl="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g2c4dc72995d_0_351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g2c4dc72995d_0_351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g2c4dc72995d_0_351"/>
          <p:cNvSpPr txBox="1"/>
          <p:nvPr>
            <p:ph idx="12" type="sldNum"/>
          </p:nvPr>
        </p:nvSpPr>
        <p:spPr>
          <a:xfrm>
            <a:off x="10769600" y="6356350"/>
            <a:ext cx="81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g2c4dc72995d_0_351"/>
          <p:cNvSpPr/>
          <p:nvPr>
            <p:ph idx="2" type="pic"/>
          </p:nvPr>
        </p:nvSpPr>
        <p:spPr>
          <a:xfrm rot="315697">
            <a:off x="4657844" y="1188233"/>
            <a:ext cx="6137160" cy="3954618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c4dc72995d_0_351"/>
          <p:cNvSpPr/>
          <p:nvPr/>
        </p:nvSpPr>
        <p:spPr>
          <a:xfrm flipH="1" rot="10800000">
            <a:off x="-12700" y="5816600"/>
            <a:ext cx="12217405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2" name="Google Shape;222;g2c4dc72995d_0_351"/>
          <p:cNvSpPr/>
          <p:nvPr/>
        </p:nvSpPr>
        <p:spPr>
          <a:xfrm flipH="1" rot="10800000">
            <a:off x="5842000" y="6219825"/>
            <a:ext cx="6350002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4dc72995d_0_362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g2c4dc72995d_0_362"/>
          <p:cNvSpPr txBox="1"/>
          <p:nvPr>
            <p:ph idx="1" type="body"/>
          </p:nvPr>
        </p:nvSpPr>
        <p:spPr>
          <a:xfrm rot="5400000">
            <a:off x="3901500" y="-1356420"/>
            <a:ext cx="43890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g2c4dc72995d_0_362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g2c4dc72995d_0_362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2c4dc72995d_0_362"/>
          <p:cNvSpPr txBox="1"/>
          <p:nvPr>
            <p:ph idx="12" type="sldNum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c4dc72995d_0_368"/>
          <p:cNvSpPr txBox="1"/>
          <p:nvPr>
            <p:ph type="title"/>
          </p:nvPr>
        </p:nvSpPr>
        <p:spPr>
          <a:xfrm rot="5400000">
            <a:off x="7604850" y="2148751"/>
            <a:ext cx="52119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g2c4dc72995d_0_368"/>
          <p:cNvSpPr txBox="1"/>
          <p:nvPr>
            <p:ph idx="1" type="body"/>
          </p:nvPr>
        </p:nvSpPr>
        <p:spPr>
          <a:xfrm rot="5400000">
            <a:off x="2016800" y="-492899"/>
            <a:ext cx="52119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rtl="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g2c4dc72995d_0_368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g2c4dc72995d_0_368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g2c4dc72995d_0_368"/>
          <p:cNvSpPr txBox="1"/>
          <p:nvPr>
            <p:ph idx="12" type="sldNum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2" name="Google Shape;3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7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9" name="Google Shape;3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7" name="Google Shape;4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9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7" name="Google Shape;5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3" name="Google Shape;6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1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2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3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2" ty="0" sy="65002"/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4dc72995d_0_290"/>
          <p:cNvSpPr/>
          <p:nvPr/>
        </p:nvSpPr>
        <p:spPr>
          <a:xfrm>
            <a:off x="-12700" y="-7144"/>
            <a:ext cx="12217405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3" name="Google Shape;153;g2c4dc72995d_0_290"/>
          <p:cNvSpPr/>
          <p:nvPr/>
        </p:nvSpPr>
        <p:spPr>
          <a:xfrm>
            <a:off x="5842000" y="-7144"/>
            <a:ext cx="6350002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4" name="Google Shape;154;g2c4dc72995d_0_290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g2c4dc72995d_0_290"/>
          <p:cNvSpPr txBox="1"/>
          <p:nvPr>
            <p:ph idx="1" type="body"/>
          </p:nvPr>
        </p:nvSpPr>
        <p:spPr>
          <a:xfrm>
            <a:off x="609600" y="1935480"/>
            <a:ext cx="109728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6" name="Google Shape;156;g2c4dc72995d_0_290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7" name="Google Shape;157;g2c4dc72995d_0_290"/>
          <p:cNvSpPr txBox="1"/>
          <p:nvPr>
            <p:ph idx="11" type="ftr"/>
          </p:nvPr>
        </p:nvSpPr>
        <p:spPr>
          <a:xfrm>
            <a:off x="3556000" y="6356350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8" name="Google Shape;158;g2c4dc72995d_0_290"/>
          <p:cNvSpPr txBox="1"/>
          <p:nvPr>
            <p:ph idx="12" type="sldNum"/>
          </p:nvPr>
        </p:nvSpPr>
        <p:spPr>
          <a:xfrm>
            <a:off x="10566400" y="6356350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9" name="Google Shape;159;g2c4dc72995d_0_290"/>
          <p:cNvGrpSpPr/>
          <p:nvPr/>
        </p:nvGrpSpPr>
        <p:grpSpPr>
          <a:xfrm>
            <a:off x="-39058" y="-16107"/>
            <a:ext cx="12264029" cy="1086259"/>
            <a:chOff x="-29322" y="-1965"/>
            <a:chExt cx="9198252" cy="1086259"/>
          </a:xfrm>
        </p:grpSpPr>
        <p:sp>
          <p:nvSpPr>
            <p:cNvPr id="160" name="Google Shape;160;g2c4dc72995d_0_290"/>
            <p:cNvSpPr/>
            <p:nvPr/>
          </p:nvSpPr>
          <p:spPr>
            <a:xfrm rot="-164306">
              <a:off x="-19045" y="216553"/>
              <a:ext cx="9163052" cy="649223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1" name="Google Shape;161;g2c4dc72995d_0_290"/>
            <p:cNvSpPr/>
            <p:nvPr/>
          </p:nvSpPr>
          <p:spPr>
            <a:xfrm rot="-164306">
              <a:off x="-14309" y="290005"/>
              <a:ext cx="9175809" cy="530353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 txBox="1"/>
          <p:nvPr>
            <p:ph type="ctrTitle"/>
          </p:nvPr>
        </p:nvSpPr>
        <p:spPr>
          <a:xfrm>
            <a:off x="1751012" y="3279227"/>
            <a:ext cx="8689976" cy="21756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None/>
            </a:pPr>
            <a:br>
              <a:rPr lang="en-US" sz="2800"/>
            </a:br>
            <a:r>
              <a:rPr lang="en-US" sz="2800"/>
              <a:t>PRONOUNS IN ENGLISH ARE WORDS THAT ARE USED TO REPLACE NOUNS IN ORDER TO AVOID REPETITION. HERE ARE SOME COMMON ENGLISH PRONOUNS WITH THE CORRESPONDING POSSESSIVE ADJECTIVE:</a:t>
            </a:r>
            <a:endParaRPr sz="2800"/>
          </a:p>
        </p:txBody>
      </p:sp>
      <p:pic>
        <p:nvPicPr>
          <p:cNvPr id="240" name="Google Shape;2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062" y="406123"/>
            <a:ext cx="9196552" cy="269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/>
          <p:nvPr>
            <p:ph idx="1" type="body"/>
          </p:nvPr>
        </p:nvSpPr>
        <p:spPr>
          <a:xfrm>
            <a:off x="913774" y="571500"/>
            <a:ext cx="10363826" cy="5985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sz="9000"/>
              <a:t>THEY </a:t>
            </a:r>
            <a:r>
              <a:rPr lang="en-US" sz="9000"/>
              <a:t>(HUMAN BEINGS AND NON HUMAN BEINGS IN PLURAL)</a:t>
            </a:r>
            <a:endParaRPr sz="90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9000" u="sng"/>
              <a:t>SUBJECT</a:t>
            </a:r>
            <a:r>
              <a:rPr lang="en-US" sz="9000"/>
              <a:t>: </a:t>
            </a:r>
            <a:r>
              <a:rPr b="1" lang="en-US" sz="9000">
                <a:solidFill>
                  <a:srgbClr val="FF0000"/>
                </a:solidFill>
              </a:rPr>
              <a:t>THEY</a:t>
            </a:r>
            <a:r>
              <a:rPr lang="en-US" sz="9000"/>
              <a:t> ARE COMING TO THE MEETING.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9000" u="sng"/>
              <a:t>OBJECT</a:t>
            </a:r>
            <a:r>
              <a:rPr lang="en-US" sz="9000"/>
              <a:t>: I SAW </a:t>
            </a:r>
            <a:r>
              <a:rPr b="1" lang="en-US" sz="9000">
                <a:solidFill>
                  <a:srgbClr val="0070C0"/>
                </a:solidFill>
              </a:rPr>
              <a:t>THEM</a:t>
            </a:r>
            <a:r>
              <a:rPr lang="en-US" sz="9000"/>
              <a:t> IN THE PARK.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9000" u="sng"/>
              <a:t>POSSESSIVE DETERMINER</a:t>
            </a:r>
            <a:r>
              <a:rPr lang="en-US" sz="9000"/>
              <a:t>: I LIKE </a:t>
            </a:r>
            <a:r>
              <a:rPr b="1" lang="en-US" sz="9000">
                <a:solidFill>
                  <a:schemeClr val="accent6"/>
                </a:solidFill>
              </a:rPr>
              <a:t>THEIR</a:t>
            </a:r>
            <a:r>
              <a:rPr lang="en-US" sz="9000"/>
              <a:t> NEW HOUSE.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9000" u="sng"/>
              <a:t>POSSESSIVE PRONOUN</a:t>
            </a:r>
            <a:r>
              <a:rPr lang="en-US" sz="9000"/>
              <a:t>: THE CAR IS </a:t>
            </a:r>
            <a:r>
              <a:rPr b="1" lang="en-US" sz="9000">
                <a:solidFill>
                  <a:srgbClr val="AF7722"/>
                </a:solidFill>
              </a:rPr>
              <a:t>THEIRS</a:t>
            </a:r>
            <a:r>
              <a:rPr lang="en-US" sz="9000"/>
              <a:t>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9000" u="sng"/>
              <a:t>REFLEXIVE</a:t>
            </a:r>
            <a:r>
              <a:rPr lang="en-US" sz="9000"/>
              <a:t>: THEY ORGANIZED THE EVENT BY </a:t>
            </a:r>
            <a:r>
              <a:rPr b="1" lang="en-US" sz="9000">
                <a:solidFill>
                  <a:srgbClr val="00B050"/>
                </a:solidFill>
              </a:rPr>
              <a:t>THEMSELVES</a:t>
            </a:r>
            <a:r>
              <a:rPr lang="en-US" sz="9000"/>
              <a:t>.</a:t>
            </a:r>
            <a:endParaRPr/>
          </a:p>
          <a:p>
            <a:pPr indent="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9000"/>
          </a:p>
          <a:p>
            <a:pPr indent="-1778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"/>
          <p:cNvSpPr txBox="1"/>
          <p:nvPr>
            <p:ph type="title"/>
          </p:nvPr>
        </p:nvSpPr>
        <p:spPr>
          <a:xfrm>
            <a:off x="913775" y="618518"/>
            <a:ext cx="10364451" cy="1294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</a:pPr>
            <a:r>
              <a:rPr lang="en-US" sz="2400"/>
              <a:t>TAKE A LOOK AT THIS VIDEO FOR EXTRA INFO AND DO THE ACTIVITIES BELOW. IN ADDITION,  DO THE EXERCISES IN THE HANDOUT: 5, 17 AND 18.</a:t>
            </a:r>
            <a:endParaRPr sz="2400"/>
          </a:p>
        </p:txBody>
      </p:sp>
      <p:sp>
        <p:nvSpPr>
          <p:cNvPr id="303" name="Google Shape;303;p11"/>
          <p:cNvSpPr txBox="1"/>
          <p:nvPr>
            <p:ph idx="1" type="body"/>
          </p:nvPr>
        </p:nvSpPr>
        <p:spPr>
          <a:xfrm>
            <a:off x="913774" y="2367093"/>
            <a:ext cx="7725729" cy="68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HTTPS://YOUTU.BE/H_GNSOIFWF4?SI=J8-M9HEPW19UUPHX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"/>
          <p:cNvSpPr txBox="1"/>
          <p:nvPr>
            <p:ph idx="1" type="body"/>
          </p:nvPr>
        </p:nvSpPr>
        <p:spPr>
          <a:xfrm>
            <a:off x="913774" y="1166648"/>
            <a:ext cx="10363826" cy="4099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1. WRITE A SHORT PARAGRAPH ABOUT YOUR OWN HEALTH EXPERIENCE.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2. CREATE SCENARIOS WHERE IN PAIRS OR GROUPS ACT OUT INTERACTIONS AT A PHARMACY.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3. USE  PRONOUNS TO DESCRIBE PERSONAL HEALTH JOURNEYS OR ENCOUNTERS WITH HEALTHCARE PROFESSIONALS.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4. DESIGN A HEALTH SURVEY WITH QUESTIONS RELATED TO PERSONAL HABITS, EXERCISE ROUTINES, AND DIETARY PREFERENCES.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c4dc72995d_0_0"/>
          <p:cNvSpPr txBox="1"/>
          <p:nvPr/>
        </p:nvSpPr>
        <p:spPr>
          <a:xfrm>
            <a:off x="2792400" y="2913925"/>
            <a:ext cx="625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2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4" name="Google Shape;314;g2c4dc72995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900" y="1672550"/>
            <a:ext cx="5017625" cy="3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c4dc72995d_0_5"/>
          <p:cNvSpPr txBox="1"/>
          <p:nvPr>
            <p:ph type="title"/>
          </p:nvPr>
        </p:nvSpPr>
        <p:spPr>
          <a:xfrm>
            <a:off x="1744875" y="618525"/>
            <a:ext cx="8391600" cy="10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1" lang="en-US" sz="6000"/>
              <a:t>I’m Jack.</a:t>
            </a:r>
            <a:r>
              <a:rPr b="1" lang="en-US" sz="6000"/>
              <a:t> </a:t>
            </a:r>
            <a:r>
              <a:rPr b="1" lang="en-US" sz="6000"/>
              <a:t>This is ….. mum.</a:t>
            </a:r>
            <a:endParaRPr b="1" sz="6000"/>
          </a:p>
        </p:txBody>
      </p:sp>
      <p:pic>
        <p:nvPicPr>
          <p:cNvPr descr="ÐÐ°ÑÑÐ¸Ð½ÐºÐ¸ Ð¿Ð¾ Ð·Ð°Ð¿ÑÐ¾ÑÑ son and mom" id="320" name="Google Shape;320;g2c4dc72995d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413" y="1988840"/>
            <a:ext cx="8081334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c4dc72995d_0_5"/>
          <p:cNvSpPr txBox="1"/>
          <p:nvPr/>
        </p:nvSpPr>
        <p:spPr>
          <a:xfrm>
            <a:off x="6318750" y="886250"/>
            <a:ext cx="211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my</a:t>
            </a:r>
            <a:endParaRPr b="1" sz="540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322" name="Google Shape;322;g2c4dc72995d_0_5"/>
          <p:cNvCxnSpPr/>
          <p:nvPr/>
        </p:nvCxnSpPr>
        <p:spPr>
          <a:xfrm flipH="1">
            <a:off x="8304352" y="2492896"/>
            <a:ext cx="960000" cy="7200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4dc72995d_0_737"/>
          <p:cNvSpPr txBox="1"/>
          <p:nvPr>
            <p:ph type="title"/>
          </p:nvPr>
        </p:nvSpPr>
        <p:spPr>
          <a:xfrm>
            <a:off x="239349" y="404664"/>
            <a:ext cx="1195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lang="en-US"/>
              <a:t>They are pilots. This is………plane.</a:t>
            </a:r>
            <a:endParaRPr b="1"/>
          </a:p>
        </p:txBody>
      </p:sp>
      <p:pic>
        <p:nvPicPr>
          <p:cNvPr descr="ÐÐ°ÑÑÐ¸Ð½ÐºÐ¸ Ð¿Ð¾ Ð·Ð°Ð¿ÑÐ¾ÑÑ pilots and plane" id="328" name="Google Shape;328;g2c4dc72995d_0_7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477" y="1916832"/>
            <a:ext cx="6874967" cy="458554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c4dc72995d_0_737"/>
          <p:cNvSpPr txBox="1"/>
          <p:nvPr/>
        </p:nvSpPr>
        <p:spPr>
          <a:xfrm>
            <a:off x="4416366" y="776938"/>
            <a:ext cx="201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their</a:t>
            </a:r>
            <a:endParaRPr b="1" sz="400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330" name="Google Shape;330;g2c4dc72995d_0_737"/>
          <p:cNvCxnSpPr/>
          <p:nvPr/>
        </p:nvCxnSpPr>
        <p:spPr>
          <a:xfrm>
            <a:off x="2831637" y="2420888"/>
            <a:ext cx="1440000" cy="648000"/>
          </a:xfrm>
          <a:prstGeom prst="straightConnector1">
            <a:avLst/>
          </a:prstGeom>
          <a:noFill/>
          <a:ln cap="flat" cmpd="sng" w="76200">
            <a:solidFill>
              <a:srgbClr val="075192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Ð°ÑÑÐ¸Ð½ÐºÐ¸ Ð¿Ð¾ Ð·Ð°Ð¿ÑÐ¾ÑÑ a girl and a car" id="335" name="Google Shape;335;g2c4dc72995d_0_6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103" y="1449702"/>
            <a:ext cx="6575502" cy="493162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2c4dc72995d_0_646"/>
          <p:cNvSpPr txBox="1"/>
          <p:nvPr>
            <p:ph type="title"/>
          </p:nvPr>
        </p:nvSpPr>
        <p:spPr>
          <a:xfrm>
            <a:off x="719403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lang="en-US"/>
              <a:t>She’s Lilly. It’s …….. car.</a:t>
            </a:r>
            <a:endParaRPr b="1"/>
          </a:p>
        </p:txBody>
      </p:sp>
      <p:sp>
        <p:nvSpPr>
          <p:cNvPr id="337" name="Google Shape;337;g2c4dc72995d_0_646"/>
          <p:cNvSpPr txBox="1"/>
          <p:nvPr/>
        </p:nvSpPr>
        <p:spPr>
          <a:xfrm>
            <a:off x="3409069" y="517640"/>
            <a:ext cx="179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her</a:t>
            </a:r>
            <a:endParaRPr b="1" sz="400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338" name="Google Shape;338;g2c4dc72995d_0_646"/>
          <p:cNvCxnSpPr/>
          <p:nvPr/>
        </p:nvCxnSpPr>
        <p:spPr>
          <a:xfrm flipH="1" rot="10800000">
            <a:off x="1871531" y="4509232"/>
            <a:ext cx="1920300" cy="1008000"/>
          </a:xfrm>
          <a:prstGeom prst="straightConnector1">
            <a:avLst/>
          </a:prstGeom>
          <a:noFill/>
          <a:ln cap="flat" cmpd="sng" w="76200">
            <a:solidFill>
              <a:srgbClr val="075192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Ð°ÑÑÐ¸Ð½ÐºÐ¸ Ð¿Ð¾ Ð·Ð°Ð¿ÑÐ¾ÑÑ dress" id="343" name="Google Shape;343;g2c4dc72995d_0_5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8392" y="1141986"/>
            <a:ext cx="4018756" cy="535834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2c4dc72995d_0_556"/>
          <p:cNvSpPr txBox="1"/>
          <p:nvPr>
            <p:ph type="title"/>
          </p:nvPr>
        </p:nvSpPr>
        <p:spPr>
          <a:xfrm>
            <a:off x="1218367" y="618517"/>
            <a:ext cx="138192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lang="en-US"/>
              <a:t>You are a girl. It’s……….dress.</a:t>
            </a:r>
            <a:endParaRPr b="1"/>
          </a:p>
        </p:txBody>
      </p:sp>
      <p:sp>
        <p:nvSpPr>
          <p:cNvPr id="345" name="Google Shape;345;g2c4dc72995d_0_556"/>
          <p:cNvSpPr txBox="1"/>
          <p:nvPr/>
        </p:nvSpPr>
        <p:spPr>
          <a:xfrm>
            <a:off x="4564988" y="1328979"/>
            <a:ext cx="179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your</a:t>
            </a:r>
            <a:endParaRPr b="1" sz="400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Ð°ÑÑÐ¸Ð½ÐºÐ¸ Ð¿Ð¾ Ð·Ð°Ð¿ÑÐ¾ÑÑ dog's toy" id="350" name="Google Shape;350;g2c4dc72995d_0_4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552" y="1581232"/>
            <a:ext cx="5535281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2c4dc72995d_0_465"/>
          <p:cNvSpPr txBox="1"/>
          <p:nvPr>
            <p:ph type="title"/>
          </p:nvPr>
        </p:nvSpPr>
        <p:spPr>
          <a:xfrm>
            <a:off x="609600" y="33265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lang="en-US"/>
              <a:t>It’s a dog. It’s…….ball.</a:t>
            </a:r>
            <a:endParaRPr b="1"/>
          </a:p>
        </p:txBody>
      </p:sp>
      <p:sp>
        <p:nvSpPr>
          <p:cNvPr id="352" name="Google Shape;352;g2c4dc72995d_0_465"/>
          <p:cNvSpPr txBox="1"/>
          <p:nvPr/>
        </p:nvSpPr>
        <p:spPr>
          <a:xfrm>
            <a:off x="3165675" y="670200"/>
            <a:ext cx="1449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its</a:t>
            </a:r>
            <a:endParaRPr b="1" sz="400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353" name="Google Shape;353;g2c4dc72995d_0_465"/>
          <p:cNvCxnSpPr/>
          <p:nvPr/>
        </p:nvCxnSpPr>
        <p:spPr>
          <a:xfrm rot="10800000">
            <a:off x="5177679" y="5993892"/>
            <a:ext cx="726300" cy="6279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c4dc72995d_0_374"/>
          <p:cNvSpPr txBox="1"/>
          <p:nvPr>
            <p:ph type="title"/>
          </p:nvPr>
        </p:nvSpPr>
        <p:spPr>
          <a:xfrm>
            <a:off x="335350" y="188650"/>
            <a:ext cx="1155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lang="en-US"/>
              <a:t>We are Nora and Sam.This is………cat.</a:t>
            </a:r>
            <a:endParaRPr b="1"/>
          </a:p>
        </p:txBody>
      </p:sp>
      <p:pic>
        <p:nvPicPr>
          <p:cNvPr descr="ÐÐ°ÑÑÐ¸Ð½ÐºÐ¸ Ð¿Ð¾ Ð·Ð°Ð¿ÑÐ¾ÑÑ children and cat" id="359" name="Google Shape;359;g2c4dc72995d_0_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3499" y="1844824"/>
            <a:ext cx="7128792" cy="4740648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2c4dc72995d_0_374"/>
          <p:cNvSpPr txBox="1"/>
          <p:nvPr/>
        </p:nvSpPr>
        <p:spPr>
          <a:xfrm>
            <a:off x="5882825" y="537450"/>
            <a:ext cx="179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our</a:t>
            </a:r>
            <a:endParaRPr b="1" sz="400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361" name="Google Shape;361;g2c4dc72995d_0_374"/>
          <p:cNvCxnSpPr/>
          <p:nvPr/>
        </p:nvCxnSpPr>
        <p:spPr>
          <a:xfrm flipH="1">
            <a:off x="9168411" y="3068960"/>
            <a:ext cx="624000" cy="1146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Google Shape;245;p2"/>
          <p:cNvGraphicFramePr/>
          <p:nvPr/>
        </p:nvGraphicFramePr>
        <p:xfrm>
          <a:off x="645459" y="1086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{57C7ADF2-F96C-4A31-93E1-0E3143A54716}</a:tableStyleId>
              </a:tblPr>
              <a:tblGrid>
                <a:gridCol w="2098650"/>
                <a:gridCol w="2307825"/>
                <a:gridCol w="2301375"/>
                <a:gridCol w="2066050"/>
                <a:gridCol w="2241900"/>
              </a:tblGrid>
              <a:tr h="1005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sng" cap="none" strike="noStrike">
                          <a:solidFill>
                            <a:srgbClr val="FF0000"/>
                          </a:solidFill>
                        </a:rPr>
                        <a:t>Subject Pronoun</a:t>
                      </a:r>
                      <a:endParaRPr b="1" sz="1400" u="sng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31700" marB="31700" marR="63400" marL="63400" anchor="b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sng" cap="none" strike="noStrike">
                          <a:solidFill>
                            <a:srgbClr val="0070C0"/>
                          </a:solidFill>
                        </a:rPr>
                        <a:t>Object</a:t>
                      </a:r>
                      <a:r>
                        <a:rPr b="0" lang="en-US" sz="1400" u="none" cap="none" strike="noStrike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b="1" lang="en-US" sz="1400" u="sng" cap="none" strike="noStrike">
                          <a:solidFill>
                            <a:srgbClr val="0070C0"/>
                          </a:solidFill>
                        </a:rPr>
                        <a:t>Pronoun</a:t>
                      </a:r>
                      <a:endParaRPr b="1" sz="1400" u="sng" cap="none" strike="noStrike">
                        <a:solidFill>
                          <a:srgbClr val="0070C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70C0"/>
                          </a:solidFill>
                        </a:rPr>
                        <a:t>(After the verb or verb phrase)</a:t>
                      </a:r>
                      <a:endParaRPr b="1" sz="1400" u="sng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31700" marB="31700" marR="63400" marL="63400" anchor="b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sng" cap="none" strike="noStrike">
                          <a:solidFill>
                            <a:srgbClr val="7030A0"/>
                          </a:solidFill>
                        </a:rPr>
                        <a:t>Possessive Determiner/Adjective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7030A0"/>
                          </a:solidFill>
                        </a:rPr>
                        <a:t>(Before the noun)</a:t>
                      </a:r>
                      <a:endParaRPr b="0" sz="1400" u="none" cap="none" strike="noStrike">
                        <a:solidFill>
                          <a:srgbClr val="7030A0"/>
                        </a:solidFill>
                      </a:endParaRPr>
                    </a:p>
                  </a:txBody>
                  <a:tcPr marT="31700" marB="31700" marR="63400" marL="63400" anchor="b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sng" cap="none" strike="noStrike">
                          <a:solidFill>
                            <a:schemeClr val="accent5"/>
                          </a:solidFill>
                        </a:rPr>
                        <a:t>Possessive Pronoun</a:t>
                      </a:r>
                      <a:r>
                        <a:rPr b="0" lang="en-US" sz="1400" u="none" cap="none" strike="noStrike">
                          <a:solidFill>
                            <a:schemeClr val="accent5"/>
                          </a:solidFill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accent5"/>
                          </a:solidFill>
                        </a:rPr>
                        <a:t>(After or before the verb)</a:t>
                      </a:r>
                      <a:endParaRPr b="0" sz="1400" u="none" cap="none" strike="noStrike">
                        <a:solidFill>
                          <a:schemeClr val="accent5"/>
                        </a:solidFill>
                      </a:endParaRPr>
                    </a:p>
                  </a:txBody>
                  <a:tcPr marT="31700" marB="31700" marR="63400" marL="63400" anchor="b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sng" cap="none" strike="noStrike">
                          <a:solidFill>
                            <a:srgbClr val="00B050"/>
                          </a:solidFill>
                        </a:rPr>
                        <a:t>Reflexive Pronoun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B050"/>
                          </a:solidFill>
                        </a:rPr>
                        <a:t>(At the end of the sentence)</a:t>
                      </a:r>
                      <a:endParaRPr b="0" sz="1400" u="none" cap="none" strike="noStrike">
                        <a:solidFill>
                          <a:srgbClr val="00B050"/>
                        </a:solidFill>
                      </a:endParaRPr>
                    </a:p>
                  </a:txBody>
                  <a:tcPr marT="31700" marB="31700" marR="63400" marL="63400" anchor="b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 am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70C0"/>
                          </a:solidFill>
                        </a:rPr>
                        <a:t>Me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030A0"/>
                          </a:solidFill>
                        </a:rPr>
                        <a:t>My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5"/>
                          </a:solidFill>
                        </a:rPr>
                        <a:t>Mine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B050"/>
                          </a:solidFill>
                        </a:rPr>
                        <a:t>Myself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You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 are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70C0"/>
                          </a:solidFill>
                        </a:rPr>
                        <a:t>You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030A0"/>
                          </a:solidFill>
                        </a:rPr>
                        <a:t>Your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5"/>
                          </a:solidFill>
                        </a:rPr>
                        <a:t>Yours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B050"/>
                          </a:solidFill>
                        </a:rPr>
                        <a:t>Yourself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He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 is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70C0"/>
                          </a:solidFill>
                        </a:rPr>
                        <a:t>Him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030A0"/>
                          </a:solidFill>
                        </a:rPr>
                        <a:t>His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5"/>
                          </a:solidFill>
                        </a:rPr>
                        <a:t>His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B050"/>
                          </a:solidFill>
                        </a:rPr>
                        <a:t>Himself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She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 is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70C0"/>
                          </a:solidFill>
                        </a:rPr>
                        <a:t>Her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030A0"/>
                          </a:solidFill>
                        </a:rPr>
                        <a:t>Her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5"/>
                          </a:solidFill>
                        </a:rPr>
                        <a:t>Hers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B050"/>
                          </a:solidFill>
                        </a:rPr>
                        <a:t>Herself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It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 is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70C0"/>
                          </a:solidFill>
                        </a:rPr>
                        <a:t>It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030A0"/>
                          </a:solidFill>
                        </a:rPr>
                        <a:t>Its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5"/>
                          </a:solidFill>
                        </a:rPr>
                        <a:t>*Its (It is not normally used as a possessive pronoun)</a:t>
                      </a:r>
                      <a:endParaRPr b="1" sz="1400" u="none" cap="none" strike="noStrike">
                        <a:solidFill>
                          <a:schemeClr val="accent5"/>
                        </a:solidFill>
                      </a:endParaRPr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B050"/>
                          </a:solidFill>
                        </a:rPr>
                        <a:t>Itself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We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 are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70C0"/>
                          </a:solidFill>
                        </a:rPr>
                        <a:t>Us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030A0"/>
                          </a:solidFill>
                        </a:rPr>
                        <a:t>Our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5"/>
                          </a:solidFill>
                        </a:rPr>
                        <a:t>Ours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B050"/>
                          </a:solidFill>
                        </a:rPr>
                        <a:t>Ourselves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You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 are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70C0"/>
                          </a:solidFill>
                        </a:rPr>
                        <a:t>You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030A0"/>
                          </a:solidFill>
                        </a:rPr>
                        <a:t>Your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5"/>
                          </a:solidFill>
                        </a:rPr>
                        <a:t>Yours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B050"/>
                          </a:solidFill>
                        </a:rPr>
                        <a:t>Yourselves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They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 are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70C0"/>
                          </a:solidFill>
                        </a:rPr>
                        <a:t>Them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7030A0"/>
                          </a:solidFill>
                        </a:rPr>
                        <a:t>Their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5"/>
                          </a:solidFill>
                        </a:rPr>
                        <a:t>Theirs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B050"/>
                          </a:solidFill>
                        </a:rPr>
                        <a:t>Themselves</a:t>
                      </a:r>
                      <a:endParaRPr/>
                    </a:p>
                  </a:txBody>
                  <a:tcPr marT="31700" marB="31700" marR="63400" marL="63400" anchor="ctr">
                    <a:lnL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6" name="Google Shape;246;p2"/>
          <p:cNvSpPr/>
          <p:nvPr/>
        </p:nvSpPr>
        <p:spPr>
          <a:xfrm>
            <a:off x="-11106751" y="-54537"/>
            <a:ext cx="23298752" cy="60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Arial"/>
              <a:buNone/>
            </a:pPr>
            <a:br>
              <a:rPr b="0" i="0" lang="en-US" sz="11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Certainly! Here's a table of pronouns in English with example sentences: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Example sentences: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c4dc72995d_0_284"/>
          <p:cNvSpPr txBox="1"/>
          <p:nvPr>
            <p:ph type="title"/>
          </p:nvPr>
        </p:nvSpPr>
        <p:spPr>
          <a:xfrm>
            <a:off x="239349" y="260648"/>
            <a:ext cx="1195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lang="en-US"/>
              <a:t>You are students.These are …….pens.</a:t>
            </a:r>
            <a:endParaRPr b="1"/>
          </a:p>
        </p:txBody>
      </p:sp>
      <p:pic>
        <p:nvPicPr>
          <p:cNvPr descr="ÐÐ°ÑÑÐ¸Ð½ÐºÐ¸ Ð¿Ð¾ Ð·Ð°Ð¿ÑÐ¾ÑÑ students and pens" id="367" name="Google Shape;367;g2c4dc72995d_0_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1477" y="1628800"/>
            <a:ext cx="9793087" cy="473390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2c4dc72995d_0_284"/>
          <p:cNvSpPr txBox="1"/>
          <p:nvPr/>
        </p:nvSpPr>
        <p:spPr>
          <a:xfrm>
            <a:off x="7280479" y="593100"/>
            <a:ext cx="359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your</a:t>
            </a:r>
            <a:endParaRPr b="1" sz="400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c4dc72995d_0_103"/>
          <p:cNvSpPr txBox="1"/>
          <p:nvPr>
            <p:ph type="title"/>
          </p:nvPr>
        </p:nvSpPr>
        <p:spPr>
          <a:xfrm>
            <a:off x="103459" y="404664"/>
            <a:ext cx="12048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lang="en-US"/>
              <a:t>He is a father. This is ….. daughter.</a:t>
            </a:r>
            <a:endParaRPr b="1"/>
          </a:p>
        </p:txBody>
      </p:sp>
      <p:pic>
        <p:nvPicPr>
          <p:cNvPr descr="ÐÐ°ÑÑÐ¸Ð½ÐºÐ¸ Ð¿Ð¾ Ð·Ð°Ð¿ÑÐ¾ÑÑ father and daughter" id="374" name="Google Shape;374;g2c4dc72995d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5520" y="1916832"/>
            <a:ext cx="6702097" cy="4464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g2c4dc72995d_0_103"/>
          <p:cNvCxnSpPr/>
          <p:nvPr/>
        </p:nvCxnSpPr>
        <p:spPr>
          <a:xfrm>
            <a:off x="4479595" y="1988840"/>
            <a:ext cx="1248000" cy="5040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76" name="Google Shape;376;g2c4dc72995d_0_103"/>
          <p:cNvSpPr txBox="1"/>
          <p:nvPr/>
        </p:nvSpPr>
        <p:spPr>
          <a:xfrm>
            <a:off x="4143461" y="647467"/>
            <a:ext cx="192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his</a:t>
            </a:r>
            <a:endParaRPr b="1" sz="480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EXAMPLE SENTENCES:</a:t>
            </a:r>
            <a:br>
              <a:rPr lang="en-US"/>
            </a:br>
            <a:endParaRPr/>
          </a:p>
        </p:txBody>
      </p:sp>
      <p:sp>
        <p:nvSpPr>
          <p:cNvPr id="252" name="Google Shape;252;p3"/>
          <p:cNvSpPr txBox="1"/>
          <p:nvPr>
            <p:ph idx="1" type="body"/>
          </p:nvPr>
        </p:nvSpPr>
        <p:spPr>
          <a:xfrm>
            <a:off x="913774" y="1860331"/>
            <a:ext cx="10363826" cy="4845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51459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sz="7200"/>
              <a:t>I </a:t>
            </a:r>
            <a:endParaRPr sz="72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6500" u="sng"/>
              <a:t>SUBJECT</a:t>
            </a:r>
            <a:r>
              <a:rPr lang="en-US" sz="6500"/>
              <a:t>: </a:t>
            </a:r>
            <a:r>
              <a:rPr b="1" lang="en-US" sz="6500">
                <a:solidFill>
                  <a:srgbClr val="FF0000"/>
                </a:solidFill>
              </a:rPr>
              <a:t>I</a:t>
            </a:r>
            <a:r>
              <a:rPr lang="en-US" sz="6500"/>
              <a:t> AM GOING TO THE STORE.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6500" u="sng"/>
              <a:t>OBJECT</a:t>
            </a:r>
            <a:r>
              <a:rPr lang="en-US" sz="6500"/>
              <a:t>: THEY INVITED </a:t>
            </a:r>
            <a:r>
              <a:rPr b="1" lang="en-US" sz="6500">
                <a:solidFill>
                  <a:srgbClr val="107EC5"/>
                </a:solidFill>
              </a:rPr>
              <a:t>ME</a:t>
            </a:r>
            <a:r>
              <a:rPr lang="en-US" sz="6500"/>
              <a:t> TO THE PARTY.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6500" u="sng"/>
              <a:t>POSSESSIVE DETERMINER</a:t>
            </a:r>
            <a:r>
              <a:rPr lang="en-US" sz="6500"/>
              <a:t>: THIS IS </a:t>
            </a:r>
            <a:r>
              <a:rPr b="1" lang="en-US" sz="6500">
                <a:solidFill>
                  <a:srgbClr val="7E32B0"/>
                </a:solidFill>
              </a:rPr>
              <a:t>MY</a:t>
            </a:r>
            <a:r>
              <a:rPr lang="en-US" sz="6500"/>
              <a:t> BOOK.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6500" u="sng"/>
              <a:t>POSSESSIVE PRONOUN</a:t>
            </a:r>
            <a:r>
              <a:rPr lang="en-US" sz="6500"/>
              <a:t>: THE LAPTOP IS </a:t>
            </a:r>
            <a:r>
              <a:rPr b="1" lang="en-US" sz="6500">
                <a:solidFill>
                  <a:schemeClr val="accent5"/>
                </a:solidFill>
              </a:rPr>
              <a:t>MINE</a:t>
            </a:r>
            <a:r>
              <a:rPr lang="en-US" sz="6500"/>
              <a:t>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6500" u="sng"/>
              <a:t>REFLEXIVE</a:t>
            </a:r>
            <a:r>
              <a:rPr lang="en-US" sz="6500"/>
              <a:t>: I CAN DO IT BY </a:t>
            </a:r>
            <a:r>
              <a:rPr b="1" lang="en-US" sz="6500">
                <a:solidFill>
                  <a:srgbClr val="00B050"/>
                </a:solidFill>
              </a:rPr>
              <a:t>MYSELF</a:t>
            </a:r>
            <a:r>
              <a:rPr lang="en-US" sz="6500"/>
              <a:t>.</a:t>
            </a:r>
            <a:endParaRPr/>
          </a:p>
          <a:p>
            <a:pPr indent="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7200"/>
          </a:p>
          <a:p>
            <a:pPr indent="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7200"/>
          </a:p>
          <a:p>
            <a:pPr indent="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7200"/>
          </a:p>
          <a:p>
            <a:pPr indent="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7200"/>
          </a:p>
          <a:p>
            <a:pPr indent="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7200"/>
          </a:p>
        </p:txBody>
      </p:sp>
      <p:pic>
        <p:nvPicPr>
          <p:cNvPr descr="Subject Pronouns Lesson Plan" id="253" name="Google Shape;25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0027" y="903891"/>
            <a:ext cx="1765737" cy="116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"/>
          <p:cNvSpPr txBox="1"/>
          <p:nvPr>
            <p:ph idx="4294967295" type="body"/>
          </p:nvPr>
        </p:nvSpPr>
        <p:spPr>
          <a:xfrm>
            <a:off x="0" y="1350963"/>
            <a:ext cx="10363200" cy="533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8572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9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1" lang="en-US" sz="14400"/>
              <a:t>YOU</a:t>
            </a:r>
            <a:r>
              <a:rPr lang="en-US" sz="14400"/>
              <a:t> (SINGULAR)</a:t>
            </a:r>
            <a:endParaRPr sz="14400" u="sng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12800" u="sng"/>
              <a:t>SUBJECT</a:t>
            </a:r>
            <a:r>
              <a:rPr lang="en-US" sz="12800"/>
              <a:t>: </a:t>
            </a:r>
            <a:r>
              <a:rPr b="1" lang="en-US" sz="12800">
                <a:solidFill>
                  <a:srgbClr val="FF0000"/>
                </a:solidFill>
              </a:rPr>
              <a:t>YOU</a:t>
            </a:r>
            <a:r>
              <a:rPr b="1" lang="en-US" sz="12800"/>
              <a:t> </a:t>
            </a:r>
            <a:r>
              <a:rPr lang="en-US" sz="12800"/>
              <a:t>ARE VISITING THE DOCTOR TOMORROW.</a:t>
            </a:r>
            <a:endParaRPr sz="128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12800" u="sng"/>
              <a:t>OBJECT</a:t>
            </a:r>
            <a:r>
              <a:rPr lang="en-US" sz="12800"/>
              <a:t>: I MET </a:t>
            </a:r>
            <a:r>
              <a:rPr b="1" lang="en-US" sz="12800">
                <a:solidFill>
                  <a:srgbClr val="0070C0"/>
                </a:solidFill>
              </a:rPr>
              <a:t>YOU</a:t>
            </a:r>
            <a:r>
              <a:rPr lang="en-US" sz="12800"/>
              <a:t> LAST WEEK. DON´T YOU REMEMBER?</a:t>
            </a:r>
            <a:endParaRPr sz="128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12800" u="sng"/>
              <a:t>POSSESSIVE DETERMINER</a:t>
            </a:r>
            <a:r>
              <a:rPr lang="en-US" sz="12800"/>
              <a:t>: I LIKE </a:t>
            </a:r>
            <a:r>
              <a:rPr b="1" lang="en-US" sz="12800">
                <a:solidFill>
                  <a:srgbClr val="7E32B0"/>
                </a:solidFill>
              </a:rPr>
              <a:t>YOUR</a:t>
            </a:r>
            <a:r>
              <a:rPr lang="en-US" sz="12800"/>
              <a:t> NEW CELL PHONE.</a:t>
            </a:r>
            <a:endParaRPr sz="128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12800" u="sng"/>
              <a:t>POSSESSIVE PRONOUN</a:t>
            </a:r>
            <a:r>
              <a:rPr lang="en-US" sz="12800"/>
              <a:t>: IS THAT BOOK </a:t>
            </a:r>
            <a:r>
              <a:rPr b="1" lang="en-US" sz="12800">
                <a:solidFill>
                  <a:srgbClr val="AF7722"/>
                </a:solidFill>
              </a:rPr>
              <a:t>YOURS</a:t>
            </a:r>
            <a:r>
              <a:rPr lang="en-US" sz="12800"/>
              <a:t>?.</a:t>
            </a:r>
            <a:endParaRPr sz="128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12800" u="sng"/>
              <a:t>REFLEXIVE</a:t>
            </a:r>
            <a:r>
              <a:rPr lang="en-US" sz="12800"/>
              <a:t>: YOU HURT </a:t>
            </a:r>
            <a:r>
              <a:rPr b="1" lang="en-US" sz="12800">
                <a:solidFill>
                  <a:srgbClr val="00B050"/>
                </a:solidFill>
              </a:rPr>
              <a:t>YOURSELF</a:t>
            </a:r>
            <a:r>
              <a:rPr lang="en-US" sz="12800"/>
              <a:t>, SO GO TO THE EMERGENCY CENTER</a:t>
            </a:r>
            <a:endParaRPr b="1" sz="12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4000"/>
          </a:p>
          <a:p>
            <a:pPr indent="-165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4000"/>
          </a:p>
          <a:p>
            <a:pPr indent="-1714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4000"/>
          </a:p>
          <a:p>
            <a:pPr indent="-165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4000"/>
          </a:p>
        </p:txBody>
      </p:sp>
      <p:pic>
        <p:nvPicPr>
          <p:cNvPr descr="Personal Pronouns | Flashcards" id="259" name="Google Shape;2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9661" y="541655"/>
            <a:ext cx="2588895" cy="161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"/>
          <p:cNvSpPr txBox="1"/>
          <p:nvPr>
            <p:ph idx="4294967295" type="body"/>
          </p:nvPr>
        </p:nvSpPr>
        <p:spPr>
          <a:xfrm>
            <a:off x="0" y="1344613"/>
            <a:ext cx="10363200" cy="4869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sz="5100"/>
              <a:t>SHE </a:t>
            </a:r>
            <a:endParaRPr sz="51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5100" u="sng"/>
              <a:t>SUBJECT</a:t>
            </a:r>
            <a:r>
              <a:rPr lang="en-US" sz="5100"/>
              <a:t>: </a:t>
            </a:r>
            <a:r>
              <a:rPr b="1" lang="en-US" sz="5100">
                <a:solidFill>
                  <a:srgbClr val="FF0000"/>
                </a:solidFill>
              </a:rPr>
              <a:t>SHE</a:t>
            </a:r>
            <a:r>
              <a:rPr lang="en-US" sz="5100"/>
              <a:t> LOVES TO READ.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5100" u="sng"/>
              <a:t>OBJECT</a:t>
            </a:r>
            <a:r>
              <a:rPr lang="en-US" sz="5100"/>
              <a:t>: I ADMIRE </a:t>
            </a:r>
            <a:r>
              <a:rPr b="1" lang="en-US" sz="5100">
                <a:solidFill>
                  <a:srgbClr val="0070C0"/>
                </a:solidFill>
              </a:rPr>
              <a:t>HER</a:t>
            </a:r>
            <a:r>
              <a:rPr lang="en-US" sz="5100"/>
              <a:t> INTELLIGENCE.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5100" u="sng"/>
              <a:t>POSSESSIVE DETERMINER</a:t>
            </a:r>
            <a:r>
              <a:rPr lang="en-US" sz="5100"/>
              <a:t>: HAVE YOU SEEN </a:t>
            </a:r>
            <a:r>
              <a:rPr b="1" lang="en-US" sz="5100">
                <a:solidFill>
                  <a:schemeClr val="accent6"/>
                </a:solidFill>
              </a:rPr>
              <a:t>HER</a:t>
            </a:r>
            <a:r>
              <a:rPr lang="en-US" sz="5100"/>
              <a:t> NEW APARTMENT?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5100" u="sng"/>
              <a:t>POSSESSIVE PRONOUN</a:t>
            </a:r>
            <a:r>
              <a:rPr lang="en-US" sz="5100"/>
              <a:t>: THE NECKLACE IS </a:t>
            </a:r>
            <a:r>
              <a:rPr b="1" lang="en-US" sz="5100">
                <a:solidFill>
                  <a:srgbClr val="AF7722"/>
                </a:solidFill>
              </a:rPr>
              <a:t>HERS</a:t>
            </a:r>
            <a:r>
              <a:rPr lang="en-US" sz="5100"/>
              <a:t>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5100" u="sng"/>
              <a:t>REFLEXIVE</a:t>
            </a:r>
            <a:r>
              <a:rPr lang="en-US" sz="5100"/>
              <a:t>: SHE </a:t>
            </a:r>
            <a:r>
              <a:rPr b="1" lang="en-US" sz="5100">
                <a:solidFill>
                  <a:srgbClr val="00B050"/>
                </a:solidFill>
              </a:rPr>
              <a:t>HERSELF</a:t>
            </a:r>
            <a:r>
              <a:rPr lang="en-US" sz="5100"/>
              <a:t> OPERATED THE PATIENT.</a:t>
            </a:r>
            <a:endParaRPr/>
          </a:p>
          <a:p>
            <a:pPr indent="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7600"/>
          </a:p>
          <a:p>
            <a:pPr indent="-1397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65" name="Google Shape;265;p5"/>
          <p:cNvSpPr/>
          <p:nvPr/>
        </p:nvSpPr>
        <p:spPr>
          <a:xfrm>
            <a:off x="3048000" y="-6035129"/>
            <a:ext cx="6096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Subject: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are my best friend.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Object: I saw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at the mall.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Possessive Determiner: Is this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your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car?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Possessive Pronoun: The decision is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Reflexive: Be true to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yourself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/>
          </a:p>
        </p:txBody>
      </p:sp>
      <p:pic>
        <p:nvPicPr>
          <p:cNvPr descr="Pronouns and Types of Pronouns - English, Grammar" id="266" name="Google Shape;2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297872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/>
          <p:cNvSpPr txBox="1"/>
          <p:nvPr>
            <p:ph idx="1" type="body"/>
          </p:nvPr>
        </p:nvSpPr>
        <p:spPr>
          <a:xfrm>
            <a:off x="758198" y="1417255"/>
            <a:ext cx="10889343" cy="12286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1" lang="en-US" sz="3600"/>
              <a:t>HE </a:t>
            </a:r>
            <a:endParaRPr sz="36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SUBJECT</a:t>
            </a:r>
            <a:r>
              <a:rPr lang="en-US" sz="3600"/>
              <a:t>: </a:t>
            </a:r>
            <a:r>
              <a:rPr b="1" lang="en-US" sz="3600">
                <a:solidFill>
                  <a:srgbClr val="FF0000"/>
                </a:solidFill>
              </a:rPr>
              <a:t>HE</a:t>
            </a:r>
            <a:r>
              <a:rPr lang="en-US" sz="3600"/>
              <a:t> IS COMING TO THE PARTY.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OBJECT</a:t>
            </a:r>
            <a:r>
              <a:rPr lang="en-US" sz="3600"/>
              <a:t>: I GAVE THE GIFT TO </a:t>
            </a:r>
            <a:r>
              <a:rPr b="1" lang="en-US" sz="3600">
                <a:solidFill>
                  <a:srgbClr val="0070C0"/>
                </a:solidFill>
              </a:rPr>
              <a:t>HIM</a:t>
            </a:r>
            <a:r>
              <a:rPr lang="en-US" sz="3600"/>
              <a:t>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POSSESSIVE DETERMINER</a:t>
            </a:r>
            <a:r>
              <a:rPr lang="en-US" sz="3600"/>
              <a:t>: I LIKE </a:t>
            </a:r>
            <a:r>
              <a:rPr b="1" lang="en-US" sz="3600">
                <a:solidFill>
                  <a:srgbClr val="7030A0"/>
                </a:solidFill>
              </a:rPr>
              <a:t>HIS</a:t>
            </a:r>
            <a:r>
              <a:rPr lang="en-US" sz="3600"/>
              <a:t> NEW SHIRT.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POSSESSIVE PRONOUN</a:t>
            </a:r>
            <a:r>
              <a:rPr lang="en-US" sz="3600"/>
              <a:t>: THE DOG IS </a:t>
            </a:r>
            <a:r>
              <a:rPr b="1" lang="en-US" sz="3600">
                <a:solidFill>
                  <a:srgbClr val="9B4C25"/>
                </a:solidFill>
              </a:rPr>
              <a:t>HIS</a:t>
            </a:r>
            <a:r>
              <a:rPr lang="en-US" sz="3600"/>
              <a:t>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REFLEXIVE</a:t>
            </a:r>
            <a:r>
              <a:rPr lang="en-US" sz="3600"/>
              <a:t>: HE HURT </a:t>
            </a:r>
            <a:r>
              <a:rPr b="1" lang="en-US" sz="3600">
                <a:solidFill>
                  <a:srgbClr val="00B050"/>
                </a:solidFill>
              </a:rPr>
              <a:t>HIMSELF</a:t>
            </a:r>
            <a:r>
              <a:rPr lang="en-US" sz="3600"/>
              <a:t> WHILE PLAYING.</a:t>
            </a:r>
            <a:endParaRPr/>
          </a:p>
          <a:p>
            <a:pPr indent="-1143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272" name="Google Shape;272;p6"/>
          <p:cNvSpPr/>
          <p:nvPr/>
        </p:nvSpPr>
        <p:spPr>
          <a:xfrm>
            <a:off x="3048000" y="-17115085"/>
            <a:ext cx="6096000" cy="11449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She</a:t>
            </a:r>
            <a:endParaRPr sz="7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Subject: </a:t>
            </a:r>
            <a:r>
              <a:rPr b="1" i="0" lang="en-US" sz="7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She</a:t>
            </a:r>
            <a:r>
              <a:rPr b="0" i="0" lang="en-US" sz="7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loves to read.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Object: I admire </a:t>
            </a:r>
            <a:r>
              <a:rPr b="1" i="0" lang="en-US" sz="7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her</a:t>
            </a:r>
            <a:r>
              <a:rPr b="0" i="0" lang="en-US" sz="7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intelligence.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Possessive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Determiner: Have you seen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new apartment?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Possessive Pronoun: The necklace is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Subject: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is coming to the party.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Object: I gave the gift to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him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Possessive Determiner: I like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his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new shirt.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Possessive Pronoun: The dog is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his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Reflexive: He hurt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himself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while playing.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Reflexive: She bought the dress for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herself</a:t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Pictures of Pronouns and How To Learn Them" id="273" name="Google Shape;2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9681" y="166255"/>
            <a:ext cx="2743200" cy="211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"/>
          <p:cNvSpPr txBox="1"/>
          <p:nvPr>
            <p:ph idx="4294967295" type="body"/>
          </p:nvPr>
        </p:nvSpPr>
        <p:spPr>
          <a:xfrm>
            <a:off x="0" y="788987"/>
            <a:ext cx="10363200" cy="566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1" lang="en-US" sz="3600"/>
              <a:t>IT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SUBJECT</a:t>
            </a:r>
            <a:r>
              <a:rPr lang="en-US" sz="3600"/>
              <a:t>: I THINK </a:t>
            </a:r>
            <a:r>
              <a:rPr b="1" lang="en-US" sz="3600">
                <a:solidFill>
                  <a:srgbClr val="FF0000"/>
                </a:solidFill>
              </a:rPr>
              <a:t>IT</a:t>
            </a:r>
            <a:r>
              <a:rPr lang="en-US" sz="3600"/>
              <a:t> WAS A DIFFICULT EXAM.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OBJECT</a:t>
            </a:r>
            <a:r>
              <a:rPr lang="en-US" sz="3600"/>
              <a:t>: YOU CAN FIND </a:t>
            </a:r>
            <a:r>
              <a:rPr b="1" lang="en-US" sz="3600">
                <a:solidFill>
                  <a:srgbClr val="0070C0"/>
                </a:solidFill>
              </a:rPr>
              <a:t>IT</a:t>
            </a:r>
            <a:r>
              <a:rPr lang="en-US" sz="3600"/>
              <a:t> IN THE CLOSET.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POSSESSIVE DETERMINER</a:t>
            </a:r>
            <a:r>
              <a:rPr lang="en-US" sz="3600"/>
              <a:t>: </a:t>
            </a:r>
            <a:r>
              <a:rPr b="1" lang="en-US" sz="3600">
                <a:solidFill>
                  <a:schemeClr val="accent6"/>
                </a:solidFill>
              </a:rPr>
              <a:t>ITS</a:t>
            </a:r>
            <a:r>
              <a:rPr lang="en-US" sz="3600"/>
              <a:t> BUILDINGS ARE BEAUTIFUL.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POSSESSIVE PRONOUN</a:t>
            </a:r>
            <a:r>
              <a:rPr lang="en-US" sz="3600"/>
              <a:t>: *VERY RARE IN ENGLISH</a:t>
            </a:r>
            <a:endParaRPr sz="36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REFLEXIVE</a:t>
            </a:r>
            <a:r>
              <a:rPr lang="en-US" sz="3600"/>
              <a:t>: THE CAR </a:t>
            </a:r>
            <a:r>
              <a:rPr b="1" lang="en-US" sz="3600">
                <a:solidFill>
                  <a:srgbClr val="00B050"/>
                </a:solidFill>
              </a:rPr>
              <a:t>ITSELF</a:t>
            </a:r>
            <a:r>
              <a:rPr lang="en-US" sz="3600"/>
              <a:t> WAS ALSO EXTREMELY SLOW. </a:t>
            </a:r>
            <a:endParaRPr/>
          </a:p>
          <a:p>
            <a:pPr indent="-514350" lvl="4" marL="25717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514350" lvl="4" marL="25717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514350" lvl="4" marL="25717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514350" lvl="4" marL="25717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514350" lvl="4" marL="25717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</p:txBody>
      </p:sp>
      <p:pic>
        <p:nvPicPr>
          <p:cNvPr descr="How to Draw a Horse with Pencil" id="279" name="Google Shape;2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3363" y="0"/>
            <a:ext cx="1683327" cy="1620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"/>
          <p:cNvSpPr txBox="1"/>
          <p:nvPr>
            <p:ph idx="1" type="body"/>
          </p:nvPr>
        </p:nvSpPr>
        <p:spPr>
          <a:xfrm>
            <a:off x="913774" y="883228"/>
            <a:ext cx="10363826" cy="4907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1" lang="en-US" sz="3600"/>
              <a:t>WE </a:t>
            </a:r>
            <a:endParaRPr sz="36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SUBJECT</a:t>
            </a:r>
            <a:r>
              <a:rPr lang="en-US" sz="3600"/>
              <a:t>: </a:t>
            </a:r>
            <a:r>
              <a:rPr b="1" lang="en-US" sz="3600">
                <a:solidFill>
                  <a:srgbClr val="FF0000"/>
                </a:solidFill>
              </a:rPr>
              <a:t>WE</a:t>
            </a:r>
            <a:r>
              <a:rPr lang="en-US" sz="3600"/>
              <a:t> ARE GOING ON A TRIP.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OBJECT</a:t>
            </a:r>
            <a:r>
              <a:rPr lang="en-US" sz="3600"/>
              <a:t>: THEY INVITED </a:t>
            </a:r>
            <a:r>
              <a:rPr b="1" lang="en-US" sz="3600">
                <a:solidFill>
                  <a:srgbClr val="0070C0"/>
                </a:solidFill>
              </a:rPr>
              <a:t>US</a:t>
            </a:r>
            <a:r>
              <a:rPr lang="en-US" sz="3600"/>
              <a:t> TO THE EVENT.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POSSESSIVE DETERMINER</a:t>
            </a:r>
            <a:r>
              <a:rPr lang="en-US" sz="3600"/>
              <a:t>: THIS IS </a:t>
            </a:r>
            <a:r>
              <a:rPr b="1" lang="en-US" sz="3600">
                <a:solidFill>
                  <a:schemeClr val="accent6"/>
                </a:solidFill>
              </a:rPr>
              <a:t>OUR</a:t>
            </a:r>
            <a:r>
              <a:rPr lang="en-US" sz="3600"/>
              <a:t> PROJECT.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POSSESSIVE PRONOUN</a:t>
            </a:r>
            <a:r>
              <a:rPr lang="en-US" sz="3600"/>
              <a:t>: THE VICTORY IS </a:t>
            </a:r>
            <a:r>
              <a:rPr b="1" lang="en-US" sz="3600">
                <a:solidFill>
                  <a:srgbClr val="AF7722"/>
                </a:solidFill>
              </a:rPr>
              <a:t>OURS</a:t>
            </a:r>
            <a:r>
              <a:rPr lang="en-US" sz="3600"/>
              <a:t>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600"/>
              <a:buChar char="•"/>
            </a:pPr>
            <a:r>
              <a:rPr lang="en-US" sz="3600" u="sng"/>
              <a:t>REFLEXIVE</a:t>
            </a:r>
            <a:r>
              <a:rPr lang="en-US" sz="3600"/>
              <a:t>: WE CAN SOLVE THE PROBLEM BY </a:t>
            </a:r>
            <a:r>
              <a:rPr b="1" lang="en-US" sz="3600">
                <a:solidFill>
                  <a:srgbClr val="00B050"/>
                </a:solidFill>
              </a:rPr>
              <a:t>OURSELVES</a:t>
            </a:r>
            <a:r>
              <a:rPr lang="en-US" sz="3600"/>
              <a:t>.</a:t>
            </a:r>
            <a:endParaRPr/>
          </a:p>
        </p:txBody>
      </p:sp>
      <p:sp>
        <p:nvSpPr>
          <p:cNvPr id="285" name="Google Shape;285;p8"/>
          <p:cNvSpPr/>
          <p:nvPr/>
        </p:nvSpPr>
        <p:spPr>
          <a:xfrm>
            <a:off x="3048000" y="-7697122"/>
            <a:ext cx="6096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It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Subject: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It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is raining outside.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Object: I found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it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on the table.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Possessive Determiner: The cat is cleaning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its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paws.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Possessive Pronoun: The decision is up to you;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it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is yours.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Reflexive: The cat is grooming </a:t>
            </a:r>
            <a:r>
              <a:rPr b="1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itself</a:t>
            </a: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/>
          </a:p>
        </p:txBody>
      </p:sp>
      <p:pic>
        <p:nvPicPr>
          <p:cNvPr descr="Changing the way you learn | Flashcards" id="286" name="Google Shape;2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5364" y="35503"/>
            <a:ext cx="183832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"/>
          <p:cNvSpPr txBox="1"/>
          <p:nvPr>
            <p:ph idx="1" type="body"/>
          </p:nvPr>
        </p:nvSpPr>
        <p:spPr>
          <a:xfrm>
            <a:off x="913774" y="1028700"/>
            <a:ext cx="10363826" cy="4762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en-US" sz="14400"/>
              <a:t>YOU</a:t>
            </a:r>
            <a:r>
              <a:rPr lang="en-US" sz="14400"/>
              <a:t> (PLURAL)  </a:t>
            </a:r>
            <a:endParaRPr sz="14400"/>
          </a:p>
          <a:p>
            <a:pPr indent="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4400" u="sng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14400" u="sng"/>
              <a:t>SUBJECT</a:t>
            </a:r>
            <a:r>
              <a:rPr lang="en-US" sz="14400"/>
              <a:t>: </a:t>
            </a:r>
            <a:r>
              <a:rPr b="1" lang="en-US" sz="14400">
                <a:solidFill>
                  <a:srgbClr val="FF0000"/>
                </a:solidFill>
              </a:rPr>
              <a:t>YOU</a:t>
            </a:r>
            <a:r>
              <a:rPr lang="en-US" sz="14400"/>
              <a:t> ARE DOING A GREAT JOB.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14400" u="sng"/>
              <a:t>OBJECT</a:t>
            </a:r>
            <a:r>
              <a:rPr lang="en-US" sz="14400"/>
              <a:t>: I APPRECIATE WORKING WITH </a:t>
            </a:r>
            <a:r>
              <a:rPr b="1" lang="en-US" sz="14400">
                <a:solidFill>
                  <a:srgbClr val="0070C0"/>
                </a:solidFill>
              </a:rPr>
              <a:t>YOU</a:t>
            </a:r>
            <a:r>
              <a:rPr lang="en-US" sz="14400"/>
              <a:t>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14400" u="sng"/>
              <a:t>POSSESSIVE DETERMINER</a:t>
            </a:r>
            <a:r>
              <a:rPr lang="en-US" sz="14400"/>
              <a:t>: PLEASE BRING </a:t>
            </a:r>
            <a:r>
              <a:rPr b="1" lang="en-US" sz="14400">
                <a:solidFill>
                  <a:schemeClr val="accent6"/>
                </a:solidFill>
              </a:rPr>
              <a:t>YOUR</a:t>
            </a:r>
            <a:r>
              <a:rPr lang="en-US" sz="14400"/>
              <a:t> LAPTOPS.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14400" u="sng"/>
              <a:t>POSSESSIVE PRONOUN</a:t>
            </a:r>
            <a:r>
              <a:rPr lang="en-US" sz="14400"/>
              <a:t>: THE DECISION IS </a:t>
            </a:r>
            <a:r>
              <a:rPr b="1" lang="en-US" sz="14400">
                <a:solidFill>
                  <a:schemeClr val="accent5"/>
                </a:solidFill>
              </a:rPr>
              <a:t>YOURS</a:t>
            </a:r>
            <a:r>
              <a:rPr lang="en-US" sz="14400"/>
              <a:t>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14400" u="sng"/>
              <a:t>REFLEXIVE</a:t>
            </a:r>
            <a:r>
              <a:rPr lang="en-US" sz="14400"/>
              <a:t>: WORK ON THE PROJECT BY </a:t>
            </a:r>
            <a:r>
              <a:rPr b="1" lang="en-US" sz="14400">
                <a:solidFill>
                  <a:srgbClr val="00B050"/>
                </a:solidFill>
              </a:rPr>
              <a:t>YOURSELVES</a:t>
            </a:r>
            <a:r>
              <a:rPr lang="en-US" sz="14400"/>
              <a:t>.</a:t>
            </a:r>
            <a:endParaRPr/>
          </a:p>
          <a:p>
            <a:pPr indent="-1968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Eigo Ganbare" id="292" name="Google Shape;2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7899" y="433532"/>
            <a:ext cx="2266950" cy="19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ta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2024-01-09T19:20:42Z</dcterms:created>
  <dc:creator>Usuario</dc:creator>
</cp:coreProperties>
</file>