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6858000" cy="9144000"/>
  <p:embeddedFontLst>
    <p:embeddedFont>
      <p:font typeface="Gill Sans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4" roundtripDataSignature="AMtx7mgx/+WWqZpfkAzok2Phf6MX5cp31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GillSans-bold.fntdata"/><Relationship Id="rId12" Type="http://schemas.openxmlformats.org/officeDocument/2006/relationships/font" Target="fonts/GillSans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s-C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0" name="Google Shape;100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33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3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4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4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3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7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27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2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2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3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3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3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3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play.kahoot.it/v2/gameblock?quizId=cfdf31a4-1bef-4409-9e97-ee1199b96da9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CL"/>
              <a:t>BEGINNER 2024-1</a:t>
            </a:r>
            <a:endParaRPr/>
          </a:p>
        </p:txBody>
      </p:sp>
      <p:sp>
        <p:nvSpPr>
          <p:cNvPr id="89" name="Google Shape;89;p19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/>
          <p:nvPr>
            <p:ph type="title"/>
          </p:nvPr>
        </p:nvSpPr>
        <p:spPr>
          <a:xfrm>
            <a:off x="146516" y="132080"/>
            <a:ext cx="7725748" cy="1381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-571500" lvl="0" marL="5715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2527C"/>
              </a:buClr>
              <a:buSzPct val="208096"/>
              <a:buFont typeface="Arial"/>
              <a:buChar char="•"/>
            </a:pPr>
            <a:br>
              <a:rPr lang="es-CL">
                <a:solidFill>
                  <a:srgbClr val="42527C"/>
                </a:solidFill>
              </a:rPr>
            </a:br>
            <a:br>
              <a:rPr lang="es-CL">
                <a:solidFill>
                  <a:srgbClr val="42527C"/>
                </a:solidFill>
              </a:rPr>
            </a:br>
            <a:br>
              <a:rPr lang="es-CL">
                <a:solidFill>
                  <a:srgbClr val="42527C"/>
                </a:solidFill>
              </a:rPr>
            </a:br>
            <a:br>
              <a:rPr lang="es-CL">
                <a:solidFill>
                  <a:srgbClr val="42527C"/>
                </a:solidFill>
              </a:rPr>
            </a:br>
            <a:br>
              <a:rPr lang="es-CL">
                <a:solidFill>
                  <a:srgbClr val="42527C"/>
                </a:solidFill>
              </a:rPr>
            </a:br>
            <a:br>
              <a:rPr lang="es-CL">
                <a:solidFill>
                  <a:srgbClr val="42527C"/>
                </a:solidFill>
              </a:rPr>
            </a:br>
            <a:br>
              <a:rPr lang="es-CL">
                <a:solidFill>
                  <a:srgbClr val="42527C"/>
                </a:solidFill>
              </a:rPr>
            </a:br>
            <a:br>
              <a:rPr lang="es-CL">
                <a:solidFill>
                  <a:srgbClr val="42527C"/>
                </a:solidFill>
              </a:rPr>
            </a:br>
            <a:br>
              <a:rPr lang="es-CL">
                <a:solidFill>
                  <a:srgbClr val="42527C"/>
                </a:solidFill>
              </a:rPr>
            </a:br>
            <a:br>
              <a:rPr lang="es-CL">
                <a:solidFill>
                  <a:srgbClr val="42527C"/>
                </a:solidFill>
              </a:rPr>
            </a:br>
            <a:br>
              <a:rPr lang="es-CL">
                <a:solidFill>
                  <a:srgbClr val="42527C"/>
                </a:solidFill>
              </a:rPr>
            </a:br>
            <a:br>
              <a:rPr lang="es-CL">
                <a:solidFill>
                  <a:srgbClr val="42527C"/>
                </a:solidFill>
              </a:rPr>
            </a:br>
            <a:br>
              <a:rPr lang="es-CL">
                <a:solidFill>
                  <a:srgbClr val="42527C"/>
                </a:solidFill>
              </a:rPr>
            </a:br>
            <a:r>
              <a:rPr lang="es-CL">
                <a:solidFill>
                  <a:srgbClr val="42527C"/>
                </a:solidFill>
              </a:rPr>
              <a:t>DINÁMICA SEMANAL DE LAS CLASES</a:t>
            </a:r>
            <a:br>
              <a:rPr lang="es-CL">
                <a:solidFill>
                  <a:srgbClr val="FF6600"/>
                </a:solidFill>
                <a:latin typeface="Gill Sans"/>
                <a:ea typeface="Gill Sans"/>
                <a:cs typeface="Gill Sans"/>
                <a:sym typeface="Gill Sans"/>
              </a:rPr>
            </a:br>
            <a:endParaRPr sz="2700">
              <a:solidFill>
                <a:srgbClr val="42527C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5" name="Google Shape;95;p2"/>
          <p:cNvSpPr txBox="1"/>
          <p:nvPr>
            <p:ph idx="1" type="body"/>
          </p:nvPr>
        </p:nvSpPr>
        <p:spPr>
          <a:xfrm>
            <a:off x="323524" y="1310640"/>
            <a:ext cx="8647755" cy="42201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28571"/>
              <a:buNone/>
            </a:pPr>
            <a:r>
              <a:rPr lang="es-CL">
                <a:solidFill>
                  <a:schemeClr val="dk1"/>
                </a:solidFill>
              </a:rPr>
              <a:t>  </a:t>
            </a:r>
            <a:r>
              <a:rPr b="1" lang="es-CL" sz="5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Habrá dos sesiones a la semana: Ambas sesiones presenciales.</a:t>
            </a:r>
            <a:endParaRPr sz="5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28571"/>
              <a:buNone/>
            </a:pPr>
            <a:r>
              <a:rPr b="1" lang="es-CL" sz="5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s-CL" sz="5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erán clases teórico prácticas, es decir:</a:t>
            </a:r>
            <a:endParaRPr/>
          </a:p>
          <a:p>
            <a:pPr indent="-685800" lvl="0" marL="6858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28571"/>
              <a:buFont typeface="Arial"/>
              <a:buChar char="•"/>
            </a:pPr>
            <a:r>
              <a:rPr lang="es-CL" sz="5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 verán contenidos teóricos utilizando como apoyo ppts y se realizarán actividades prácticas para trabajar las cuatro habilidades lingüísticas: speaking, listening, reading and writing. 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28571"/>
              <a:buNone/>
            </a:pPr>
            <a:r>
              <a:rPr lang="es-CL" sz="5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 esta forma se estará reforzando gramática, vocabulario, pronunciación  y fluidez.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ct val="128571"/>
              <a:buNone/>
            </a:pPr>
            <a:r>
              <a:t/>
            </a:r>
            <a:endParaRPr sz="5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ct val="128571"/>
              <a:buNone/>
            </a:pPr>
            <a:r>
              <a:t/>
            </a:r>
            <a:endParaRPr sz="5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ct val="128571"/>
              <a:buNone/>
            </a:pPr>
            <a:r>
              <a:t/>
            </a:r>
            <a:endParaRPr sz="5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ct val="128571"/>
              <a:buNone/>
            </a:pPr>
            <a:r>
              <a:t/>
            </a:r>
            <a:endParaRPr sz="5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28571"/>
              <a:buNone/>
            </a:pPr>
            <a:r>
              <a:rPr lang="es-CL" sz="5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IMPORTANTE: LAS CLASES SE REALIZARÁN EN INGLÉS. Por lo tanto para comunicarse en la sala de clases se utilizarán preguntas o expresiones standard en Inglés para que se acostumbren  a comunicarse solo en Inglés. Y se limitará el uso del español.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ct val="167441"/>
              <a:buNone/>
            </a:pPr>
            <a:r>
              <a:t/>
            </a:r>
            <a:endParaRPr sz="43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ct val="167441"/>
              <a:buNone/>
            </a:pPr>
            <a:r>
              <a:rPr lang="es-CL" sz="43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43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ct val="167441"/>
              <a:buNone/>
            </a:pPr>
            <a:r>
              <a:rPr lang="es-CL" sz="4300">
                <a:latin typeface="Calibri"/>
                <a:ea typeface="Calibri"/>
                <a:cs typeface="Calibri"/>
                <a:sym typeface="Calibri"/>
              </a:rPr>
              <a:t>							</a:t>
            </a:r>
            <a:r>
              <a:rPr lang="es-CL"/>
              <a:t>	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ct val="360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</a:pPr>
            <a:r>
              <a:t/>
            </a:r>
            <a:endParaRPr sz="2800"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ct val="360000"/>
              <a:buNone/>
            </a:pPr>
            <a:r>
              <a:t/>
            </a:r>
            <a:endParaRPr/>
          </a:p>
        </p:txBody>
      </p:sp>
      <p:pic>
        <p:nvPicPr>
          <p:cNvPr id="96" name="Google Shape;9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38636" y="133710"/>
            <a:ext cx="1069325" cy="689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50340" y="3204513"/>
            <a:ext cx="1069325" cy="1035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"/>
          <p:cNvSpPr txBox="1"/>
          <p:nvPr>
            <p:ph type="title"/>
          </p:nvPr>
        </p:nvSpPr>
        <p:spPr>
          <a:xfrm>
            <a:off x="2987823" y="1052736"/>
            <a:ext cx="4722487" cy="7200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s-CL"/>
              <a:t> LESSON PLAN</a:t>
            </a:r>
            <a:endParaRPr/>
          </a:p>
        </p:txBody>
      </p:sp>
      <p:sp>
        <p:nvSpPr>
          <p:cNvPr id="103" name="Google Shape;103;p6"/>
          <p:cNvSpPr txBox="1"/>
          <p:nvPr>
            <p:ph idx="1" type="body"/>
          </p:nvPr>
        </p:nvSpPr>
        <p:spPr>
          <a:xfrm>
            <a:off x="1187625" y="1988840"/>
            <a:ext cx="6500110" cy="41044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425">
            <a:norm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s-CL" sz="2000">
                <a:solidFill>
                  <a:schemeClr val="dk1"/>
                </a:solidFill>
              </a:rPr>
              <a:t>Es responsabilidad de cada estudiante revisar semanalmente y con anticipación los contenidos, tareas y evaluaciones explicitados en el programa.</a:t>
            </a:r>
            <a:endParaRPr/>
          </a:p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s-CL" sz="2000">
                <a:solidFill>
                  <a:schemeClr val="dk1"/>
                </a:solidFill>
              </a:rPr>
              <a:t>Material por semana disponible en Material docente</a:t>
            </a:r>
            <a:endParaRPr sz="2000">
              <a:solidFill>
                <a:schemeClr val="dk1"/>
              </a:solidFill>
            </a:endParaRPr>
          </a:p>
          <a:p>
            <a:pPr indent="-228600" lvl="0" marL="3429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s-CL" sz="2000">
                <a:solidFill>
                  <a:schemeClr val="dk1"/>
                </a:solidFill>
              </a:rPr>
              <a:t>Cualquier duda consulte a su profesor en la sesión presencial, </a:t>
            </a:r>
            <a:r>
              <a:rPr lang="es-CL">
                <a:solidFill>
                  <a:schemeClr val="dk1"/>
                </a:solidFill>
              </a:rPr>
              <a:t>vía</a:t>
            </a:r>
            <a:r>
              <a:rPr lang="es-CL" sz="2000">
                <a:solidFill>
                  <a:schemeClr val="dk1"/>
                </a:solidFill>
              </a:rPr>
              <a:t> mail(horario de oficina de lunes a viernes), o foro sin son preguntas de materia.</a:t>
            </a:r>
            <a:endParaRPr>
              <a:solidFill>
                <a:schemeClr val="dk1"/>
              </a:solidFill>
            </a:endParaRPr>
          </a:p>
          <a:p>
            <a:pPr indent="-228600" lvl="0" marL="3429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pic>
        <p:nvPicPr>
          <p:cNvPr descr="Smile - Imagui" id="104" name="Google Shape;104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398" y="185961"/>
            <a:ext cx="2638425" cy="173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type="title"/>
          </p:nvPr>
        </p:nvSpPr>
        <p:spPr>
          <a:xfrm>
            <a:off x="323525" y="266325"/>
            <a:ext cx="8020500" cy="74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80808"/>
              <a:buFont typeface="Gill Sans"/>
              <a:buNone/>
            </a:pPr>
            <a:r>
              <a:rPr lang="es-CL"/>
              <a:t>STUDY: CLASSROOM LANGUAGE: (practice with your students)</a:t>
            </a:r>
            <a:endParaRPr/>
          </a:p>
        </p:txBody>
      </p:sp>
      <p:sp>
        <p:nvSpPr>
          <p:cNvPr id="110" name="Google Shape;110;p20"/>
          <p:cNvSpPr txBox="1"/>
          <p:nvPr>
            <p:ph idx="1" type="body"/>
          </p:nvPr>
        </p:nvSpPr>
        <p:spPr>
          <a:xfrm>
            <a:off x="107500" y="1544725"/>
            <a:ext cx="9036600" cy="37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10000"/>
          </a:bodyPr>
          <a:lstStyle/>
          <a:p>
            <a:pPr indent="-137160" lvl="0" marL="1371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◦"/>
            </a:pPr>
            <a:r>
              <a:rPr b="1" lang="es-CL" sz="14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b="1" lang="es-CL" sz="5600">
                <a:latin typeface="Arial"/>
                <a:ea typeface="Arial"/>
                <a:cs typeface="Arial"/>
                <a:sym typeface="Arial"/>
              </a:rPr>
              <a:t>.  </a:t>
            </a:r>
            <a:r>
              <a:rPr b="1" lang="es-CL" sz="5600" u="sng">
                <a:latin typeface="Arial"/>
                <a:ea typeface="Arial"/>
                <a:cs typeface="Arial"/>
                <a:sym typeface="Arial"/>
              </a:rPr>
              <a:t>Expressions used:</a:t>
            </a:r>
            <a:endParaRPr b="1" sz="5600">
              <a:latin typeface="Arial"/>
              <a:ea typeface="Arial"/>
              <a:cs typeface="Arial"/>
              <a:sym typeface="Arial"/>
            </a:endParaRPr>
          </a:p>
          <a:p>
            <a:pPr indent="-137160" lvl="0" marL="137160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ct val="100000"/>
              <a:buChar char="◦"/>
            </a:pPr>
            <a:r>
              <a:rPr b="1" lang="es-CL" sz="5600">
                <a:latin typeface="Arial"/>
                <a:ea typeface="Arial"/>
                <a:cs typeface="Arial"/>
                <a:sym typeface="Arial"/>
              </a:rPr>
              <a:t> </a:t>
            </a:r>
            <a:endParaRPr b="1" sz="5600">
              <a:latin typeface="Arial"/>
              <a:ea typeface="Arial"/>
              <a:cs typeface="Arial"/>
              <a:sym typeface="Arial"/>
            </a:endParaRPr>
          </a:p>
          <a:p>
            <a:pPr indent="-137160" lvl="0" marL="137160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ct val="100000"/>
              <a:buChar char="◦"/>
            </a:pPr>
            <a:r>
              <a:rPr lang="es-CL" sz="5600">
                <a:latin typeface="Arial"/>
                <a:ea typeface="Arial"/>
                <a:cs typeface="Arial"/>
                <a:sym typeface="Arial"/>
              </a:rPr>
              <a:t>	¿Cómo se dice ______(en inglés)?	 =   How do you say ______ (in English)?</a:t>
            </a:r>
            <a:endParaRPr sz="5600">
              <a:latin typeface="Arial"/>
              <a:ea typeface="Arial"/>
              <a:cs typeface="Arial"/>
              <a:sym typeface="Arial"/>
            </a:endParaRPr>
          </a:p>
          <a:p>
            <a:pPr indent="-137160" lvl="0" marL="137160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ct val="100000"/>
              <a:buChar char="◦"/>
            </a:pPr>
            <a:r>
              <a:rPr lang="es-CL" sz="5600">
                <a:latin typeface="Arial"/>
                <a:ea typeface="Arial"/>
                <a:cs typeface="Arial"/>
                <a:sym typeface="Arial"/>
              </a:rPr>
              <a:t>	¿Cómo se escribe/deletrea </a:t>
            </a:r>
            <a:r>
              <a:rPr lang="es-CL" sz="5600" u="sng">
                <a:latin typeface="Arial"/>
                <a:ea typeface="Arial"/>
                <a:cs typeface="Arial"/>
                <a:sym typeface="Arial"/>
              </a:rPr>
              <a:t>(sonido)?</a:t>
            </a:r>
            <a:r>
              <a:rPr lang="es-CL" sz="5600">
                <a:latin typeface="Arial"/>
                <a:ea typeface="Arial"/>
                <a:cs typeface="Arial"/>
                <a:sym typeface="Arial"/>
              </a:rPr>
              <a:t>	 =   How do you spell _________?</a:t>
            </a:r>
            <a:endParaRPr sz="5600">
              <a:latin typeface="Arial"/>
              <a:ea typeface="Arial"/>
              <a:cs typeface="Arial"/>
              <a:sym typeface="Arial"/>
            </a:endParaRPr>
          </a:p>
          <a:p>
            <a:pPr indent="-137160" lvl="0" marL="137160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ct val="100000"/>
              <a:buChar char="◦"/>
            </a:pPr>
            <a:r>
              <a:rPr lang="es-CL" sz="5600">
                <a:latin typeface="Arial"/>
                <a:ea typeface="Arial"/>
                <a:cs typeface="Arial"/>
                <a:sym typeface="Arial"/>
              </a:rPr>
              <a:t>	¿Cómo se pronuncia esta/esa palabra?	 =   How do you pronounce this/that word?</a:t>
            </a:r>
            <a:endParaRPr sz="5600">
              <a:latin typeface="Arial"/>
              <a:ea typeface="Arial"/>
              <a:cs typeface="Arial"/>
              <a:sym typeface="Arial"/>
            </a:endParaRPr>
          </a:p>
          <a:p>
            <a:pPr indent="-137160" lvl="0" marL="137160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ct val="100000"/>
              <a:buChar char="◦"/>
            </a:pPr>
            <a:r>
              <a:rPr lang="es-CL" sz="5600">
                <a:latin typeface="Arial"/>
                <a:ea typeface="Arial"/>
                <a:cs typeface="Arial"/>
                <a:sym typeface="Arial"/>
              </a:rPr>
              <a:t>	¿Qué significa xxx ?			           =   What’s the meaning of xxx? [míning]</a:t>
            </a:r>
            <a:endParaRPr sz="5600">
              <a:latin typeface="Arial"/>
              <a:ea typeface="Arial"/>
              <a:cs typeface="Arial"/>
              <a:sym typeface="Arial"/>
            </a:endParaRPr>
          </a:p>
          <a:p>
            <a:pPr indent="-137160" lvl="0" marL="137160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ct val="100000"/>
              <a:buChar char="◦"/>
            </a:pPr>
            <a:r>
              <a:rPr lang="es-CL" sz="5600">
                <a:latin typeface="Arial"/>
                <a:ea typeface="Arial"/>
                <a:cs typeface="Arial"/>
                <a:sym typeface="Arial"/>
              </a:rPr>
              <a:t>	Perdón, ¿Me puede repetir?	                    =   Sorry. Could you repeat, please?</a:t>
            </a:r>
            <a:endParaRPr sz="5600">
              <a:latin typeface="Arial"/>
              <a:ea typeface="Arial"/>
              <a:cs typeface="Arial"/>
              <a:sym typeface="Arial"/>
            </a:endParaRPr>
          </a:p>
          <a:p>
            <a:pPr indent="-137160" lvl="0" marL="137160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ct val="100000"/>
              <a:buChar char="◦"/>
            </a:pPr>
            <a:r>
              <a:rPr lang="es-CL" sz="5600">
                <a:latin typeface="Arial"/>
                <a:ea typeface="Arial"/>
                <a:cs typeface="Arial"/>
                <a:sym typeface="Arial"/>
              </a:rPr>
              <a:t>	Lo siento, no entiendo.			           =   Sorry, I don't understand. </a:t>
            </a:r>
            <a:endParaRPr sz="5600">
              <a:latin typeface="Arial"/>
              <a:ea typeface="Arial"/>
              <a:cs typeface="Arial"/>
              <a:sym typeface="Arial"/>
            </a:endParaRPr>
          </a:p>
          <a:p>
            <a:pPr indent="-137160" lvl="0" marL="137160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ct val="100000"/>
              <a:buChar char="◦"/>
            </a:pPr>
            <a:r>
              <a:rPr lang="es-CL" sz="5600">
                <a:latin typeface="Arial"/>
                <a:ea typeface="Arial"/>
                <a:cs typeface="Arial"/>
                <a:sym typeface="Arial"/>
              </a:rPr>
              <a:t>	¿Me podría explicar _________?		 =   Could you explain __________? </a:t>
            </a:r>
            <a:endParaRPr sz="5600">
              <a:latin typeface="Arial"/>
              <a:ea typeface="Arial"/>
              <a:cs typeface="Arial"/>
              <a:sym typeface="Arial"/>
            </a:endParaRPr>
          </a:p>
          <a:p>
            <a:pPr indent="-137160" lvl="0" marL="137160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ct val="100000"/>
              <a:buChar char="◦"/>
            </a:pPr>
            <a:r>
              <a:rPr lang="es-CL" sz="5600">
                <a:latin typeface="Arial"/>
                <a:ea typeface="Arial"/>
                <a:cs typeface="Arial"/>
                <a:sym typeface="Arial"/>
              </a:rPr>
              <a:t>	¿Puede hablar más lento, por favor?  	 =   Could you speak more slowly, please?</a:t>
            </a:r>
            <a:endParaRPr sz="5600">
              <a:latin typeface="Arial"/>
              <a:ea typeface="Arial"/>
              <a:cs typeface="Arial"/>
              <a:sym typeface="Arial"/>
            </a:endParaRPr>
          </a:p>
          <a:p>
            <a:pPr indent="-137160" lvl="0" marL="137160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ct val="100000"/>
              <a:buChar char="◦"/>
            </a:pPr>
            <a:r>
              <a:rPr lang="es-CL" sz="5600">
                <a:latin typeface="Arial"/>
                <a:ea typeface="Arial"/>
                <a:cs typeface="Arial"/>
                <a:sym typeface="Arial"/>
              </a:rPr>
              <a:t>	No sé.				                    =   I don't know.</a:t>
            </a:r>
            <a:endParaRPr sz="5600">
              <a:latin typeface="Arial"/>
              <a:ea typeface="Arial"/>
              <a:cs typeface="Arial"/>
              <a:sym typeface="Arial"/>
            </a:endParaRPr>
          </a:p>
          <a:p>
            <a:pPr indent="-137160" lvl="0" marL="137160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ct val="100000"/>
              <a:buChar char="◦"/>
            </a:pPr>
            <a:r>
              <a:rPr lang="es-CL" sz="5600">
                <a:latin typeface="Arial"/>
                <a:ea typeface="Arial"/>
                <a:cs typeface="Arial"/>
                <a:sym typeface="Arial"/>
              </a:rPr>
              <a:t>	Disculpe, .... (para atraer la atención)	 =   Excuse me, ...Sir / Miss</a:t>
            </a:r>
            <a:endParaRPr sz="5600">
              <a:latin typeface="Arial"/>
              <a:ea typeface="Arial"/>
              <a:cs typeface="Arial"/>
              <a:sym typeface="Arial"/>
            </a:endParaRPr>
          </a:p>
          <a:p>
            <a:pPr indent="0" lvl="0" marL="342900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CL"/>
              <a:t>Suggestions </a:t>
            </a:r>
            <a:endParaRPr/>
          </a:p>
        </p:txBody>
      </p:sp>
      <p:pic>
        <p:nvPicPr>
          <p:cNvPr descr="Twitter 上的 Kendry Ly Van Dieppa：&quot;10 técnicas para aprender ingles más  rápido. #English #inglés #kendryvanegasdieppa https://t.co/qWtAtKUWsq&quot; /  Twitter" id="116" name="Google Shape;116;p2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5325" y="1469375"/>
            <a:ext cx="7819500" cy="446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CL"/>
              <a:t>Ice breaker: </a:t>
            </a:r>
            <a:r>
              <a:rPr lang="es-CL"/>
              <a:t>Let's</a:t>
            </a:r>
            <a:r>
              <a:rPr lang="es-CL"/>
              <a:t> play stop!</a:t>
            </a:r>
            <a:endParaRPr/>
          </a:p>
        </p:txBody>
      </p:sp>
      <p:sp>
        <p:nvSpPr>
          <p:cNvPr id="122" name="Google Shape;122;p22"/>
          <p:cNvSpPr txBox="1"/>
          <p:nvPr>
            <p:ph idx="1" type="body"/>
          </p:nvPr>
        </p:nvSpPr>
        <p:spPr>
          <a:xfrm>
            <a:off x="233680" y="2015733"/>
            <a:ext cx="8808719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1143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CL"/>
              <a:t>Scattergories:</a:t>
            </a:r>
            <a:endParaRPr/>
          </a:p>
          <a:p>
            <a:pPr indent="-29718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CL"/>
              <a:t>Name/ Last name/ Country or city/Fruit or vegetable/animal / object/ color.</a:t>
            </a:r>
            <a:endParaRPr/>
          </a:p>
          <a:p>
            <a:pPr indent="-29718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CL"/>
              <a:t>Or any other you wanted.</a:t>
            </a:r>
            <a:endParaRPr/>
          </a:p>
          <a:p>
            <a:pPr indent="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s-CL"/>
              <a:t>Kahoot suggested:</a:t>
            </a:r>
            <a:endParaRPr/>
          </a:p>
          <a:p>
            <a:pPr indent="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s-CL" u="sng">
                <a:solidFill>
                  <a:schemeClr val="hlink"/>
                </a:solidFill>
                <a:hlinkClick r:id="rId3"/>
              </a:rPr>
              <a:t>https://play.kahoot.it/v2/gameblock?quizId=cfdf31a4-1bef-4409-9e97-ee1199b96da9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3" name="Google Shape;123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130471" y="4829825"/>
            <a:ext cx="1340425" cy="184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2020-04-13T13:58:16Z</dcterms:created>
  <dc:creator>Isabel</dc:creator>
</cp:coreProperties>
</file>