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28"/>
  </p:notesMasterIdLst>
  <p:sldIdLst>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1" r:id="rId24"/>
    <p:sldId id="278" r:id="rId25"/>
    <p:sldId id="279" r:id="rId26"/>
    <p:sldId id="280" r:id="rId27"/>
  </p:sldIdLst>
  <p:sldSz cx="9144000" cy="5143500" type="screen16x9"/>
  <p:notesSz cx="6858000" cy="9144000"/>
  <p:embeddedFontLst>
    <p:embeddedFont>
      <p:font typeface="Play" panose="020B0604020202020204" charset="0"/>
      <p:regular r:id="rId29"/>
      <p:bold r:id="rId30"/>
    </p:embeddedFont>
    <p:embeddedFont>
      <p:font typeface="Quattrocento Sans" panose="020B05020500000200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ii3mtDSDADJ/zpSL6u4PmCofO8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s.wikipedia.org/wiki/Cardiomiocito"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4" name="Google Shape;13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c02e862a4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2c02e862a4a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s-ES"/>
              <a:t>Esto en grupos pequeños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s-ES"/>
              <a:t>Por supuesto, el tema es más complejo. Hay también un aumento de frecuencia respiratoria, un aumento de glicema (que permite aumentar la síntesis de ATP), etc.</a:t>
            </a:r>
            <a:endParaRPr/>
          </a:p>
        </p:txBody>
      </p:sp>
      <p:sp>
        <p:nvSpPr>
          <p:cNvPr id="254" name="Google Shape;25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s-E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2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290" name="Google Shape;29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s-E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2" name="Google Shape;1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s-ES" b="0" i="0">
                <a:solidFill>
                  <a:srgbClr val="202122"/>
                </a:solidFill>
                <a:latin typeface="Arial"/>
                <a:ea typeface="Arial"/>
                <a:cs typeface="Arial"/>
                <a:sym typeface="Arial"/>
              </a:rPr>
              <a:t>Los </a:t>
            </a:r>
            <a:r>
              <a:rPr lang="es-ES" b="0" i="0" u="sng" strike="noStrike">
                <a:solidFill>
                  <a:srgbClr val="3366CC"/>
                </a:solidFill>
                <a:latin typeface="Arial"/>
                <a:ea typeface="Arial"/>
                <a:cs typeface="Arial"/>
                <a:sym typeface="Arial"/>
                <a:hlinkClick r:id="rId3">
                  <a:extLst>
                    <a:ext uri="{A12FA001-AC4F-418D-AE19-62706E023703}">
                      <ahyp:hlinkClr xmlns:ahyp="http://schemas.microsoft.com/office/drawing/2018/hyperlinkcolor" val="tx"/>
                    </a:ext>
                  </a:extLst>
                </a:hlinkClick>
              </a:rPr>
              <a:t>cardiomiocitos</a:t>
            </a:r>
            <a:r>
              <a:rPr lang="es-ES" b="0" i="0">
                <a:solidFill>
                  <a:srgbClr val="202122"/>
                </a:solidFill>
                <a:latin typeface="Arial"/>
                <a:ea typeface="Arial"/>
                <a:cs typeface="Arial"/>
                <a:sym typeface="Arial"/>
              </a:rPr>
              <a:t> especializados en la conducción, se encuentran en el espesor de la pared de la aurícula. </a:t>
            </a:r>
            <a:endParaRPr/>
          </a:p>
        </p:txBody>
      </p:sp>
      <p:sp>
        <p:nvSpPr>
          <p:cNvPr id="312" name="Google Shape;31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s-E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2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s-ES"/>
              <a:t>Hacerlo en Menti u otro para tener registro de las respuestas en digital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3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s-ES"/>
              <a:t>En cada uno de estos pasos hay mediadores químicos que determinan lo que ocurre en el paso siguiente</a:t>
            </a:r>
            <a:endParaRPr/>
          </a:p>
        </p:txBody>
      </p:sp>
      <p:sp>
        <p:nvSpPr>
          <p:cNvPr id="367" name="Google Shape;36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s-E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s-ES"/>
              <a:t>Este es un esquema de la respuesta de las células que sensan oxemia en las carótidas</a:t>
            </a:r>
            <a:endParaRPr/>
          </a:p>
        </p:txBody>
      </p:sp>
      <p:sp>
        <p:nvSpPr>
          <p:cNvPr id="382" name="Google Shape;38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s-E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s-ES" sz="1100" b="0" i="0" u="none" strike="noStrike" cap="none">
                <a:solidFill>
                  <a:srgbClr val="000000"/>
                </a:solidFill>
                <a:latin typeface="Arial"/>
                <a:ea typeface="Arial"/>
                <a:cs typeface="Arial"/>
                <a:sym typeface="Arial"/>
              </a:rPr>
              <a:t>Importa indicar el valor del hallazgo, pero más importante en esta etapa es remarcar la manera en que los científicos involucrados tomaron posición y usaron los recursos humanos y materiales disponibles para sacar adelante las propuestas destinadas a explicar determinado fenómeno.</a:t>
            </a: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s-ES" sz="1100" b="0" i="0" u="none" strike="noStrike" cap="none">
                <a:solidFill>
                  <a:srgbClr val="000000"/>
                </a:solidFill>
                <a:latin typeface="Arial"/>
                <a:ea typeface="Arial"/>
                <a:cs typeface="Arial"/>
                <a:sym typeface="Arial"/>
              </a:rPr>
              <a:t>Importa indicar el valor del hallazgo, pero más importante en esta etapa es remarcar la manera en que los científicos involucrados tomaron posición y usaron los recursos humanos y materiales disponibles para sacar adelante las propuestas destinadas a explicar determinado fenómeno.</a:t>
            </a: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c06fe4ca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2c06fe4ca6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 name="Google Shape;14;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73"/>
        <p:cNvGrpSpPr/>
        <p:nvPr/>
      </p:nvGrpSpPr>
      <p:grpSpPr>
        <a:xfrm>
          <a:off x="0" y="0"/>
          <a:ext cx="0" cy="0"/>
          <a:chOff x="0" y="0"/>
          <a:chExt cx="0" cy="0"/>
        </a:xfrm>
      </p:grpSpPr>
      <p:sp>
        <p:nvSpPr>
          <p:cNvPr id="74" name="Google Shape;74;p37"/>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Play"/>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7"/>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76" name="Google Shape;76;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757575"/>
                </a:solidFill>
              </a:defRPr>
            </a:lvl1pPr>
            <a:lvl2pPr marL="0" lvl="1" indent="0" algn="r">
              <a:lnSpc>
                <a:spcPct val="100000"/>
              </a:lnSpc>
              <a:spcBef>
                <a:spcPts val="0"/>
              </a:spcBef>
              <a:spcAft>
                <a:spcPts val="0"/>
              </a:spcAft>
              <a:buNone/>
              <a:defRPr>
                <a:solidFill>
                  <a:srgbClr val="757575"/>
                </a:solidFill>
              </a:defRPr>
            </a:lvl2pPr>
            <a:lvl3pPr marL="0" lvl="2" indent="0" algn="r">
              <a:lnSpc>
                <a:spcPct val="100000"/>
              </a:lnSpc>
              <a:spcBef>
                <a:spcPts val="0"/>
              </a:spcBef>
              <a:spcAft>
                <a:spcPts val="0"/>
              </a:spcAft>
              <a:buNone/>
              <a:defRPr>
                <a:solidFill>
                  <a:srgbClr val="757575"/>
                </a:solidFill>
              </a:defRPr>
            </a:lvl3pPr>
            <a:lvl4pPr marL="0" lvl="3" indent="0" algn="r">
              <a:lnSpc>
                <a:spcPct val="100000"/>
              </a:lnSpc>
              <a:spcBef>
                <a:spcPts val="0"/>
              </a:spcBef>
              <a:spcAft>
                <a:spcPts val="0"/>
              </a:spcAft>
              <a:buNone/>
              <a:defRPr>
                <a:solidFill>
                  <a:srgbClr val="757575"/>
                </a:solidFill>
              </a:defRPr>
            </a:lvl4pPr>
            <a:lvl5pPr marL="0" lvl="4" indent="0" algn="r">
              <a:lnSpc>
                <a:spcPct val="100000"/>
              </a:lnSpc>
              <a:spcBef>
                <a:spcPts val="0"/>
              </a:spcBef>
              <a:spcAft>
                <a:spcPts val="0"/>
              </a:spcAft>
              <a:buNone/>
              <a:defRPr>
                <a:solidFill>
                  <a:srgbClr val="757575"/>
                </a:solidFill>
              </a:defRPr>
            </a:lvl5pPr>
            <a:lvl6pPr marL="0" lvl="5" indent="0" algn="r">
              <a:lnSpc>
                <a:spcPct val="100000"/>
              </a:lnSpc>
              <a:spcBef>
                <a:spcPts val="0"/>
              </a:spcBef>
              <a:spcAft>
                <a:spcPts val="0"/>
              </a:spcAft>
              <a:buNone/>
              <a:defRPr>
                <a:solidFill>
                  <a:srgbClr val="757575"/>
                </a:solidFill>
              </a:defRPr>
            </a:lvl6pPr>
            <a:lvl7pPr marL="0" lvl="6" indent="0" algn="r">
              <a:lnSpc>
                <a:spcPct val="100000"/>
              </a:lnSpc>
              <a:spcBef>
                <a:spcPts val="0"/>
              </a:spcBef>
              <a:spcAft>
                <a:spcPts val="0"/>
              </a:spcAft>
              <a:buNone/>
              <a:defRPr>
                <a:solidFill>
                  <a:srgbClr val="757575"/>
                </a:solidFill>
              </a:defRPr>
            </a:lvl7pPr>
            <a:lvl8pPr marL="0" lvl="7" indent="0" algn="r">
              <a:lnSpc>
                <a:spcPct val="100000"/>
              </a:lnSpc>
              <a:spcBef>
                <a:spcPts val="0"/>
              </a:spcBef>
              <a:spcAft>
                <a:spcPts val="0"/>
              </a:spcAft>
              <a:buNone/>
              <a:defRPr>
                <a:solidFill>
                  <a:srgbClr val="757575"/>
                </a:solidFill>
              </a:defRPr>
            </a:lvl8pPr>
            <a:lvl9pPr marL="0" lvl="8" indent="0" algn="r">
              <a:lnSpc>
                <a:spcPct val="100000"/>
              </a:lnSpc>
              <a:spcBef>
                <a:spcPts val="0"/>
              </a:spcBef>
              <a:spcAft>
                <a:spcPts val="0"/>
              </a:spcAft>
              <a:buNone/>
              <a:defRPr>
                <a:solidFill>
                  <a:srgbClr val="757575"/>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9"/>
        <p:cNvGrpSpPr/>
        <p:nvPr/>
      </p:nvGrpSpPr>
      <p:grpSpPr>
        <a:xfrm>
          <a:off x="0" y="0"/>
          <a:ext cx="0" cy="0"/>
          <a:chOff x="0" y="0"/>
          <a:chExt cx="0" cy="0"/>
        </a:xfrm>
      </p:grpSpPr>
      <p:sp>
        <p:nvSpPr>
          <p:cNvPr id="80" name="Google Shape;80;p38"/>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Play"/>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8"/>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57575"/>
              </a:buClr>
              <a:buSzPts val="1800"/>
              <a:buNone/>
              <a:defRPr sz="1800">
                <a:solidFill>
                  <a:srgbClr val="757575"/>
                </a:solidFill>
              </a:defRPr>
            </a:lvl1pPr>
            <a:lvl2pPr marL="914400" lvl="1" indent="-228600" algn="l">
              <a:lnSpc>
                <a:spcPct val="90000"/>
              </a:lnSpc>
              <a:spcBef>
                <a:spcPts val="375"/>
              </a:spcBef>
              <a:spcAft>
                <a:spcPts val="0"/>
              </a:spcAft>
              <a:buClr>
                <a:srgbClr val="757575"/>
              </a:buClr>
              <a:buSzPts val="1500"/>
              <a:buNone/>
              <a:defRPr sz="1500">
                <a:solidFill>
                  <a:srgbClr val="757575"/>
                </a:solidFill>
              </a:defRPr>
            </a:lvl2pPr>
            <a:lvl3pPr marL="1371600" lvl="2" indent="-228600" algn="l">
              <a:lnSpc>
                <a:spcPct val="90000"/>
              </a:lnSpc>
              <a:spcBef>
                <a:spcPts val="375"/>
              </a:spcBef>
              <a:spcAft>
                <a:spcPts val="0"/>
              </a:spcAft>
              <a:buClr>
                <a:srgbClr val="757575"/>
              </a:buClr>
              <a:buSzPts val="1350"/>
              <a:buNone/>
              <a:defRPr sz="1350">
                <a:solidFill>
                  <a:srgbClr val="757575"/>
                </a:solidFill>
              </a:defRPr>
            </a:lvl3pPr>
            <a:lvl4pPr marL="1828800" lvl="3" indent="-228600" algn="l">
              <a:lnSpc>
                <a:spcPct val="90000"/>
              </a:lnSpc>
              <a:spcBef>
                <a:spcPts val="375"/>
              </a:spcBef>
              <a:spcAft>
                <a:spcPts val="0"/>
              </a:spcAft>
              <a:buClr>
                <a:srgbClr val="757575"/>
              </a:buClr>
              <a:buSzPts val="1200"/>
              <a:buNone/>
              <a:defRPr sz="1200">
                <a:solidFill>
                  <a:srgbClr val="757575"/>
                </a:solidFill>
              </a:defRPr>
            </a:lvl4pPr>
            <a:lvl5pPr marL="2286000" lvl="4" indent="-228600" algn="l">
              <a:lnSpc>
                <a:spcPct val="90000"/>
              </a:lnSpc>
              <a:spcBef>
                <a:spcPts val="375"/>
              </a:spcBef>
              <a:spcAft>
                <a:spcPts val="0"/>
              </a:spcAft>
              <a:buClr>
                <a:srgbClr val="757575"/>
              </a:buClr>
              <a:buSzPts val="1200"/>
              <a:buNone/>
              <a:defRPr sz="1200">
                <a:solidFill>
                  <a:srgbClr val="757575"/>
                </a:solidFill>
              </a:defRPr>
            </a:lvl5pPr>
            <a:lvl6pPr marL="2743200" lvl="5" indent="-228600" algn="l">
              <a:lnSpc>
                <a:spcPct val="90000"/>
              </a:lnSpc>
              <a:spcBef>
                <a:spcPts val="375"/>
              </a:spcBef>
              <a:spcAft>
                <a:spcPts val="0"/>
              </a:spcAft>
              <a:buClr>
                <a:srgbClr val="757575"/>
              </a:buClr>
              <a:buSzPts val="1200"/>
              <a:buNone/>
              <a:defRPr sz="1200">
                <a:solidFill>
                  <a:srgbClr val="757575"/>
                </a:solidFill>
              </a:defRPr>
            </a:lvl6pPr>
            <a:lvl7pPr marL="3200400" lvl="6" indent="-228600" algn="l">
              <a:lnSpc>
                <a:spcPct val="90000"/>
              </a:lnSpc>
              <a:spcBef>
                <a:spcPts val="375"/>
              </a:spcBef>
              <a:spcAft>
                <a:spcPts val="0"/>
              </a:spcAft>
              <a:buClr>
                <a:srgbClr val="757575"/>
              </a:buClr>
              <a:buSzPts val="1200"/>
              <a:buNone/>
              <a:defRPr sz="1200">
                <a:solidFill>
                  <a:srgbClr val="757575"/>
                </a:solidFill>
              </a:defRPr>
            </a:lvl7pPr>
            <a:lvl8pPr marL="3657600" lvl="7" indent="-228600" algn="l">
              <a:lnSpc>
                <a:spcPct val="90000"/>
              </a:lnSpc>
              <a:spcBef>
                <a:spcPts val="375"/>
              </a:spcBef>
              <a:spcAft>
                <a:spcPts val="0"/>
              </a:spcAft>
              <a:buClr>
                <a:srgbClr val="757575"/>
              </a:buClr>
              <a:buSzPts val="1200"/>
              <a:buNone/>
              <a:defRPr sz="1200">
                <a:solidFill>
                  <a:srgbClr val="757575"/>
                </a:solidFill>
              </a:defRPr>
            </a:lvl8pPr>
            <a:lvl9pPr marL="4114800" lvl="8" indent="-228600" algn="l">
              <a:lnSpc>
                <a:spcPct val="90000"/>
              </a:lnSpc>
              <a:spcBef>
                <a:spcPts val="375"/>
              </a:spcBef>
              <a:spcAft>
                <a:spcPts val="0"/>
              </a:spcAft>
              <a:buClr>
                <a:srgbClr val="757575"/>
              </a:buClr>
              <a:buSzPts val="1200"/>
              <a:buNone/>
              <a:defRPr sz="1200">
                <a:solidFill>
                  <a:srgbClr val="757575"/>
                </a:solidFill>
              </a:defRPr>
            </a:lvl9pPr>
          </a:lstStyle>
          <a:p>
            <a:endParaRPr/>
          </a:p>
        </p:txBody>
      </p:sp>
      <p:sp>
        <p:nvSpPr>
          <p:cNvPr id="82" name="Google Shape;82;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757575"/>
                </a:solidFill>
              </a:defRPr>
            </a:lvl1pPr>
            <a:lvl2pPr marL="0" lvl="1" indent="0" algn="r">
              <a:lnSpc>
                <a:spcPct val="100000"/>
              </a:lnSpc>
              <a:spcBef>
                <a:spcPts val="0"/>
              </a:spcBef>
              <a:spcAft>
                <a:spcPts val="0"/>
              </a:spcAft>
              <a:buNone/>
              <a:defRPr>
                <a:solidFill>
                  <a:srgbClr val="757575"/>
                </a:solidFill>
              </a:defRPr>
            </a:lvl2pPr>
            <a:lvl3pPr marL="0" lvl="2" indent="0" algn="r">
              <a:lnSpc>
                <a:spcPct val="100000"/>
              </a:lnSpc>
              <a:spcBef>
                <a:spcPts val="0"/>
              </a:spcBef>
              <a:spcAft>
                <a:spcPts val="0"/>
              </a:spcAft>
              <a:buNone/>
              <a:defRPr>
                <a:solidFill>
                  <a:srgbClr val="757575"/>
                </a:solidFill>
              </a:defRPr>
            </a:lvl3pPr>
            <a:lvl4pPr marL="0" lvl="3" indent="0" algn="r">
              <a:lnSpc>
                <a:spcPct val="100000"/>
              </a:lnSpc>
              <a:spcBef>
                <a:spcPts val="0"/>
              </a:spcBef>
              <a:spcAft>
                <a:spcPts val="0"/>
              </a:spcAft>
              <a:buNone/>
              <a:defRPr>
                <a:solidFill>
                  <a:srgbClr val="757575"/>
                </a:solidFill>
              </a:defRPr>
            </a:lvl4pPr>
            <a:lvl5pPr marL="0" lvl="4" indent="0" algn="r">
              <a:lnSpc>
                <a:spcPct val="100000"/>
              </a:lnSpc>
              <a:spcBef>
                <a:spcPts val="0"/>
              </a:spcBef>
              <a:spcAft>
                <a:spcPts val="0"/>
              </a:spcAft>
              <a:buNone/>
              <a:defRPr>
                <a:solidFill>
                  <a:srgbClr val="757575"/>
                </a:solidFill>
              </a:defRPr>
            </a:lvl5pPr>
            <a:lvl6pPr marL="0" lvl="5" indent="0" algn="r">
              <a:lnSpc>
                <a:spcPct val="100000"/>
              </a:lnSpc>
              <a:spcBef>
                <a:spcPts val="0"/>
              </a:spcBef>
              <a:spcAft>
                <a:spcPts val="0"/>
              </a:spcAft>
              <a:buNone/>
              <a:defRPr>
                <a:solidFill>
                  <a:srgbClr val="757575"/>
                </a:solidFill>
              </a:defRPr>
            </a:lvl6pPr>
            <a:lvl7pPr marL="0" lvl="6" indent="0" algn="r">
              <a:lnSpc>
                <a:spcPct val="100000"/>
              </a:lnSpc>
              <a:spcBef>
                <a:spcPts val="0"/>
              </a:spcBef>
              <a:spcAft>
                <a:spcPts val="0"/>
              </a:spcAft>
              <a:buNone/>
              <a:defRPr>
                <a:solidFill>
                  <a:srgbClr val="757575"/>
                </a:solidFill>
              </a:defRPr>
            </a:lvl7pPr>
            <a:lvl8pPr marL="0" lvl="7" indent="0" algn="r">
              <a:lnSpc>
                <a:spcPct val="100000"/>
              </a:lnSpc>
              <a:spcBef>
                <a:spcPts val="0"/>
              </a:spcBef>
              <a:spcAft>
                <a:spcPts val="0"/>
              </a:spcAft>
              <a:buNone/>
              <a:defRPr>
                <a:solidFill>
                  <a:srgbClr val="757575"/>
                </a:solidFill>
              </a:defRPr>
            </a:lvl8pPr>
            <a:lvl9pPr marL="0" lvl="8" indent="0" algn="r">
              <a:lnSpc>
                <a:spcPct val="100000"/>
              </a:lnSpc>
              <a:spcBef>
                <a:spcPts val="0"/>
              </a:spcBef>
              <a:spcAft>
                <a:spcPts val="0"/>
              </a:spcAft>
              <a:buNone/>
              <a:defRPr>
                <a:solidFill>
                  <a:srgbClr val="757575"/>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9"/>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8" name="Google Shape;88;p39"/>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3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757575"/>
                </a:solidFill>
              </a:defRPr>
            </a:lvl1pPr>
            <a:lvl2pPr marL="0" lvl="1" indent="0" algn="r">
              <a:lnSpc>
                <a:spcPct val="100000"/>
              </a:lnSpc>
              <a:spcBef>
                <a:spcPts val="0"/>
              </a:spcBef>
              <a:spcAft>
                <a:spcPts val="0"/>
              </a:spcAft>
              <a:buNone/>
              <a:defRPr>
                <a:solidFill>
                  <a:srgbClr val="757575"/>
                </a:solidFill>
              </a:defRPr>
            </a:lvl2pPr>
            <a:lvl3pPr marL="0" lvl="2" indent="0" algn="r">
              <a:lnSpc>
                <a:spcPct val="100000"/>
              </a:lnSpc>
              <a:spcBef>
                <a:spcPts val="0"/>
              </a:spcBef>
              <a:spcAft>
                <a:spcPts val="0"/>
              </a:spcAft>
              <a:buNone/>
              <a:defRPr>
                <a:solidFill>
                  <a:srgbClr val="757575"/>
                </a:solidFill>
              </a:defRPr>
            </a:lvl3pPr>
            <a:lvl4pPr marL="0" lvl="3" indent="0" algn="r">
              <a:lnSpc>
                <a:spcPct val="100000"/>
              </a:lnSpc>
              <a:spcBef>
                <a:spcPts val="0"/>
              </a:spcBef>
              <a:spcAft>
                <a:spcPts val="0"/>
              </a:spcAft>
              <a:buNone/>
              <a:defRPr>
                <a:solidFill>
                  <a:srgbClr val="757575"/>
                </a:solidFill>
              </a:defRPr>
            </a:lvl4pPr>
            <a:lvl5pPr marL="0" lvl="4" indent="0" algn="r">
              <a:lnSpc>
                <a:spcPct val="100000"/>
              </a:lnSpc>
              <a:spcBef>
                <a:spcPts val="0"/>
              </a:spcBef>
              <a:spcAft>
                <a:spcPts val="0"/>
              </a:spcAft>
              <a:buNone/>
              <a:defRPr>
                <a:solidFill>
                  <a:srgbClr val="757575"/>
                </a:solidFill>
              </a:defRPr>
            </a:lvl5pPr>
            <a:lvl6pPr marL="0" lvl="5" indent="0" algn="r">
              <a:lnSpc>
                <a:spcPct val="100000"/>
              </a:lnSpc>
              <a:spcBef>
                <a:spcPts val="0"/>
              </a:spcBef>
              <a:spcAft>
                <a:spcPts val="0"/>
              </a:spcAft>
              <a:buNone/>
              <a:defRPr>
                <a:solidFill>
                  <a:srgbClr val="757575"/>
                </a:solidFill>
              </a:defRPr>
            </a:lvl6pPr>
            <a:lvl7pPr marL="0" lvl="6" indent="0" algn="r">
              <a:lnSpc>
                <a:spcPct val="100000"/>
              </a:lnSpc>
              <a:spcBef>
                <a:spcPts val="0"/>
              </a:spcBef>
              <a:spcAft>
                <a:spcPts val="0"/>
              </a:spcAft>
              <a:buNone/>
              <a:defRPr>
                <a:solidFill>
                  <a:srgbClr val="757575"/>
                </a:solidFill>
              </a:defRPr>
            </a:lvl7pPr>
            <a:lvl8pPr marL="0" lvl="7" indent="0" algn="r">
              <a:lnSpc>
                <a:spcPct val="100000"/>
              </a:lnSpc>
              <a:spcBef>
                <a:spcPts val="0"/>
              </a:spcBef>
              <a:spcAft>
                <a:spcPts val="0"/>
              </a:spcAft>
              <a:buNone/>
              <a:defRPr>
                <a:solidFill>
                  <a:srgbClr val="757575"/>
                </a:solidFill>
              </a:defRPr>
            </a:lvl8pPr>
            <a:lvl9pPr marL="0" lvl="8" indent="0" algn="r">
              <a:lnSpc>
                <a:spcPct val="100000"/>
              </a:lnSpc>
              <a:spcBef>
                <a:spcPts val="0"/>
              </a:spcBef>
              <a:spcAft>
                <a:spcPts val="0"/>
              </a:spcAft>
              <a:buNone/>
              <a:defRPr>
                <a:solidFill>
                  <a:srgbClr val="757575"/>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92"/>
        <p:cNvGrpSpPr/>
        <p:nvPr/>
      </p:nvGrpSpPr>
      <p:grpSpPr>
        <a:xfrm>
          <a:off x="0" y="0"/>
          <a:ext cx="0" cy="0"/>
          <a:chOff x="0" y="0"/>
          <a:chExt cx="0" cy="0"/>
        </a:xfrm>
      </p:grpSpPr>
      <p:sp>
        <p:nvSpPr>
          <p:cNvPr id="93" name="Google Shape;93;p40"/>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0"/>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95" name="Google Shape;95;p40"/>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40"/>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97" name="Google Shape;97;p40"/>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8" name="Google Shape;98;p4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757575"/>
                </a:solidFill>
              </a:defRPr>
            </a:lvl1pPr>
            <a:lvl2pPr marL="0" lvl="1" indent="0" algn="r">
              <a:lnSpc>
                <a:spcPct val="100000"/>
              </a:lnSpc>
              <a:spcBef>
                <a:spcPts val="0"/>
              </a:spcBef>
              <a:spcAft>
                <a:spcPts val="0"/>
              </a:spcAft>
              <a:buNone/>
              <a:defRPr>
                <a:solidFill>
                  <a:srgbClr val="757575"/>
                </a:solidFill>
              </a:defRPr>
            </a:lvl2pPr>
            <a:lvl3pPr marL="0" lvl="2" indent="0" algn="r">
              <a:lnSpc>
                <a:spcPct val="100000"/>
              </a:lnSpc>
              <a:spcBef>
                <a:spcPts val="0"/>
              </a:spcBef>
              <a:spcAft>
                <a:spcPts val="0"/>
              </a:spcAft>
              <a:buNone/>
              <a:defRPr>
                <a:solidFill>
                  <a:srgbClr val="757575"/>
                </a:solidFill>
              </a:defRPr>
            </a:lvl3pPr>
            <a:lvl4pPr marL="0" lvl="3" indent="0" algn="r">
              <a:lnSpc>
                <a:spcPct val="100000"/>
              </a:lnSpc>
              <a:spcBef>
                <a:spcPts val="0"/>
              </a:spcBef>
              <a:spcAft>
                <a:spcPts val="0"/>
              </a:spcAft>
              <a:buNone/>
              <a:defRPr>
                <a:solidFill>
                  <a:srgbClr val="757575"/>
                </a:solidFill>
              </a:defRPr>
            </a:lvl4pPr>
            <a:lvl5pPr marL="0" lvl="4" indent="0" algn="r">
              <a:lnSpc>
                <a:spcPct val="100000"/>
              </a:lnSpc>
              <a:spcBef>
                <a:spcPts val="0"/>
              </a:spcBef>
              <a:spcAft>
                <a:spcPts val="0"/>
              </a:spcAft>
              <a:buNone/>
              <a:defRPr>
                <a:solidFill>
                  <a:srgbClr val="757575"/>
                </a:solidFill>
              </a:defRPr>
            </a:lvl5pPr>
            <a:lvl6pPr marL="0" lvl="5" indent="0" algn="r">
              <a:lnSpc>
                <a:spcPct val="100000"/>
              </a:lnSpc>
              <a:spcBef>
                <a:spcPts val="0"/>
              </a:spcBef>
              <a:spcAft>
                <a:spcPts val="0"/>
              </a:spcAft>
              <a:buNone/>
              <a:defRPr>
                <a:solidFill>
                  <a:srgbClr val="757575"/>
                </a:solidFill>
              </a:defRPr>
            </a:lvl6pPr>
            <a:lvl7pPr marL="0" lvl="6" indent="0" algn="r">
              <a:lnSpc>
                <a:spcPct val="100000"/>
              </a:lnSpc>
              <a:spcBef>
                <a:spcPts val="0"/>
              </a:spcBef>
              <a:spcAft>
                <a:spcPts val="0"/>
              </a:spcAft>
              <a:buNone/>
              <a:defRPr>
                <a:solidFill>
                  <a:srgbClr val="757575"/>
                </a:solidFill>
              </a:defRPr>
            </a:lvl7pPr>
            <a:lvl8pPr marL="0" lvl="7" indent="0" algn="r">
              <a:lnSpc>
                <a:spcPct val="100000"/>
              </a:lnSpc>
              <a:spcBef>
                <a:spcPts val="0"/>
              </a:spcBef>
              <a:spcAft>
                <a:spcPts val="0"/>
              </a:spcAft>
              <a:buNone/>
              <a:defRPr>
                <a:solidFill>
                  <a:srgbClr val="757575"/>
                </a:solidFill>
              </a:defRPr>
            </a:lvl8pPr>
            <a:lvl9pPr marL="0" lvl="8" indent="0" algn="r">
              <a:lnSpc>
                <a:spcPct val="100000"/>
              </a:lnSpc>
              <a:spcBef>
                <a:spcPts val="0"/>
              </a:spcBef>
              <a:spcAft>
                <a:spcPts val="0"/>
              </a:spcAft>
              <a:buNone/>
              <a:defRPr>
                <a:solidFill>
                  <a:srgbClr val="757575"/>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01"/>
        <p:cNvGrpSpPr/>
        <p:nvPr/>
      </p:nvGrpSpPr>
      <p:grpSpPr>
        <a:xfrm>
          <a:off x="0" y="0"/>
          <a:ext cx="0" cy="0"/>
          <a:chOff x="0" y="0"/>
          <a:chExt cx="0" cy="0"/>
        </a:xfrm>
      </p:grpSpPr>
      <p:sp>
        <p:nvSpPr>
          <p:cNvPr id="102" name="Google Shape;102;p4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4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757575"/>
                </a:solidFill>
              </a:defRPr>
            </a:lvl1pPr>
            <a:lvl2pPr marL="0" lvl="1" indent="0" algn="r">
              <a:lnSpc>
                <a:spcPct val="100000"/>
              </a:lnSpc>
              <a:spcBef>
                <a:spcPts val="0"/>
              </a:spcBef>
              <a:spcAft>
                <a:spcPts val="0"/>
              </a:spcAft>
              <a:buNone/>
              <a:defRPr>
                <a:solidFill>
                  <a:srgbClr val="757575"/>
                </a:solidFill>
              </a:defRPr>
            </a:lvl2pPr>
            <a:lvl3pPr marL="0" lvl="2" indent="0" algn="r">
              <a:lnSpc>
                <a:spcPct val="100000"/>
              </a:lnSpc>
              <a:spcBef>
                <a:spcPts val="0"/>
              </a:spcBef>
              <a:spcAft>
                <a:spcPts val="0"/>
              </a:spcAft>
              <a:buNone/>
              <a:defRPr>
                <a:solidFill>
                  <a:srgbClr val="757575"/>
                </a:solidFill>
              </a:defRPr>
            </a:lvl3pPr>
            <a:lvl4pPr marL="0" lvl="3" indent="0" algn="r">
              <a:lnSpc>
                <a:spcPct val="100000"/>
              </a:lnSpc>
              <a:spcBef>
                <a:spcPts val="0"/>
              </a:spcBef>
              <a:spcAft>
                <a:spcPts val="0"/>
              </a:spcAft>
              <a:buNone/>
              <a:defRPr>
                <a:solidFill>
                  <a:srgbClr val="757575"/>
                </a:solidFill>
              </a:defRPr>
            </a:lvl4pPr>
            <a:lvl5pPr marL="0" lvl="4" indent="0" algn="r">
              <a:lnSpc>
                <a:spcPct val="100000"/>
              </a:lnSpc>
              <a:spcBef>
                <a:spcPts val="0"/>
              </a:spcBef>
              <a:spcAft>
                <a:spcPts val="0"/>
              </a:spcAft>
              <a:buNone/>
              <a:defRPr>
                <a:solidFill>
                  <a:srgbClr val="757575"/>
                </a:solidFill>
              </a:defRPr>
            </a:lvl5pPr>
            <a:lvl6pPr marL="0" lvl="5" indent="0" algn="r">
              <a:lnSpc>
                <a:spcPct val="100000"/>
              </a:lnSpc>
              <a:spcBef>
                <a:spcPts val="0"/>
              </a:spcBef>
              <a:spcAft>
                <a:spcPts val="0"/>
              </a:spcAft>
              <a:buNone/>
              <a:defRPr>
                <a:solidFill>
                  <a:srgbClr val="757575"/>
                </a:solidFill>
              </a:defRPr>
            </a:lvl6pPr>
            <a:lvl7pPr marL="0" lvl="6" indent="0" algn="r">
              <a:lnSpc>
                <a:spcPct val="100000"/>
              </a:lnSpc>
              <a:spcBef>
                <a:spcPts val="0"/>
              </a:spcBef>
              <a:spcAft>
                <a:spcPts val="0"/>
              </a:spcAft>
              <a:buNone/>
              <a:defRPr>
                <a:solidFill>
                  <a:srgbClr val="757575"/>
                </a:solidFill>
              </a:defRPr>
            </a:lvl7pPr>
            <a:lvl8pPr marL="0" lvl="7" indent="0" algn="r">
              <a:lnSpc>
                <a:spcPct val="100000"/>
              </a:lnSpc>
              <a:spcBef>
                <a:spcPts val="0"/>
              </a:spcBef>
              <a:spcAft>
                <a:spcPts val="0"/>
              </a:spcAft>
              <a:buNone/>
              <a:defRPr>
                <a:solidFill>
                  <a:srgbClr val="757575"/>
                </a:solidFill>
              </a:defRPr>
            </a:lvl8pPr>
            <a:lvl9pPr marL="0" lvl="8" indent="0" algn="r">
              <a:lnSpc>
                <a:spcPct val="100000"/>
              </a:lnSpc>
              <a:spcBef>
                <a:spcPts val="0"/>
              </a:spcBef>
              <a:spcAft>
                <a:spcPts val="0"/>
              </a:spcAft>
              <a:buNone/>
              <a:defRPr>
                <a:solidFill>
                  <a:srgbClr val="757575"/>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06"/>
        <p:cNvGrpSpPr/>
        <p:nvPr/>
      </p:nvGrpSpPr>
      <p:grpSpPr>
        <a:xfrm>
          <a:off x="0" y="0"/>
          <a:ext cx="0" cy="0"/>
          <a:chOff x="0" y="0"/>
          <a:chExt cx="0" cy="0"/>
        </a:xfrm>
      </p:grpSpPr>
      <p:sp>
        <p:nvSpPr>
          <p:cNvPr id="107" name="Google Shape;107;p4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42"/>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09" name="Google Shape;109;p42"/>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10" name="Google Shape;110;p4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4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757575"/>
                </a:solidFill>
              </a:defRPr>
            </a:lvl1pPr>
            <a:lvl2pPr marL="0" lvl="1" indent="0" algn="r">
              <a:lnSpc>
                <a:spcPct val="100000"/>
              </a:lnSpc>
              <a:spcBef>
                <a:spcPts val="0"/>
              </a:spcBef>
              <a:spcAft>
                <a:spcPts val="0"/>
              </a:spcAft>
              <a:buNone/>
              <a:defRPr>
                <a:solidFill>
                  <a:srgbClr val="757575"/>
                </a:solidFill>
              </a:defRPr>
            </a:lvl2pPr>
            <a:lvl3pPr marL="0" lvl="2" indent="0" algn="r">
              <a:lnSpc>
                <a:spcPct val="100000"/>
              </a:lnSpc>
              <a:spcBef>
                <a:spcPts val="0"/>
              </a:spcBef>
              <a:spcAft>
                <a:spcPts val="0"/>
              </a:spcAft>
              <a:buNone/>
              <a:defRPr>
                <a:solidFill>
                  <a:srgbClr val="757575"/>
                </a:solidFill>
              </a:defRPr>
            </a:lvl3pPr>
            <a:lvl4pPr marL="0" lvl="3" indent="0" algn="r">
              <a:lnSpc>
                <a:spcPct val="100000"/>
              </a:lnSpc>
              <a:spcBef>
                <a:spcPts val="0"/>
              </a:spcBef>
              <a:spcAft>
                <a:spcPts val="0"/>
              </a:spcAft>
              <a:buNone/>
              <a:defRPr>
                <a:solidFill>
                  <a:srgbClr val="757575"/>
                </a:solidFill>
              </a:defRPr>
            </a:lvl4pPr>
            <a:lvl5pPr marL="0" lvl="4" indent="0" algn="r">
              <a:lnSpc>
                <a:spcPct val="100000"/>
              </a:lnSpc>
              <a:spcBef>
                <a:spcPts val="0"/>
              </a:spcBef>
              <a:spcAft>
                <a:spcPts val="0"/>
              </a:spcAft>
              <a:buNone/>
              <a:defRPr>
                <a:solidFill>
                  <a:srgbClr val="757575"/>
                </a:solidFill>
              </a:defRPr>
            </a:lvl5pPr>
            <a:lvl6pPr marL="0" lvl="5" indent="0" algn="r">
              <a:lnSpc>
                <a:spcPct val="100000"/>
              </a:lnSpc>
              <a:spcBef>
                <a:spcPts val="0"/>
              </a:spcBef>
              <a:spcAft>
                <a:spcPts val="0"/>
              </a:spcAft>
              <a:buNone/>
              <a:defRPr>
                <a:solidFill>
                  <a:srgbClr val="757575"/>
                </a:solidFill>
              </a:defRPr>
            </a:lvl6pPr>
            <a:lvl7pPr marL="0" lvl="6" indent="0" algn="r">
              <a:lnSpc>
                <a:spcPct val="100000"/>
              </a:lnSpc>
              <a:spcBef>
                <a:spcPts val="0"/>
              </a:spcBef>
              <a:spcAft>
                <a:spcPts val="0"/>
              </a:spcAft>
              <a:buNone/>
              <a:defRPr>
                <a:solidFill>
                  <a:srgbClr val="757575"/>
                </a:solidFill>
              </a:defRPr>
            </a:lvl7pPr>
            <a:lvl8pPr marL="0" lvl="7" indent="0" algn="r">
              <a:lnSpc>
                <a:spcPct val="100000"/>
              </a:lnSpc>
              <a:spcBef>
                <a:spcPts val="0"/>
              </a:spcBef>
              <a:spcAft>
                <a:spcPts val="0"/>
              </a:spcAft>
              <a:buNone/>
              <a:defRPr>
                <a:solidFill>
                  <a:srgbClr val="757575"/>
                </a:solidFill>
              </a:defRPr>
            </a:lvl8pPr>
            <a:lvl9pPr marL="0" lvl="8" indent="0" algn="r">
              <a:lnSpc>
                <a:spcPct val="100000"/>
              </a:lnSpc>
              <a:spcBef>
                <a:spcPts val="0"/>
              </a:spcBef>
              <a:spcAft>
                <a:spcPts val="0"/>
              </a:spcAft>
              <a:buNone/>
              <a:defRPr>
                <a:solidFill>
                  <a:srgbClr val="757575"/>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3"/>
        <p:cNvGrpSpPr/>
        <p:nvPr/>
      </p:nvGrpSpPr>
      <p:grpSpPr>
        <a:xfrm>
          <a:off x="0" y="0"/>
          <a:ext cx="0" cy="0"/>
          <a:chOff x="0" y="0"/>
          <a:chExt cx="0" cy="0"/>
        </a:xfrm>
      </p:grpSpPr>
      <p:sp>
        <p:nvSpPr>
          <p:cNvPr id="114" name="Google Shape;114;p43"/>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43"/>
          <p:cNvSpPr>
            <a:spLocks noGrp="1"/>
          </p:cNvSpPr>
          <p:nvPr>
            <p:ph type="pic" idx="2"/>
          </p:nvPr>
        </p:nvSpPr>
        <p:spPr>
          <a:xfrm>
            <a:off x="3887391" y="740569"/>
            <a:ext cx="4629150" cy="3655219"/>
          </a:xfrm>
          <a:prstGeom prst="rect">
            <a:avLst/>
          </a:prstGeom>
          <a:noFill/>
          <a:ln>
            <a:noFill/>
          </a:ln>
        </p:spPr>
      </p:sp>
      <p:sp>
        <p:nvSpPr>
          <p:cNvPr id="116" name="Google Shape;116;p43"/>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17" name="Google Shape;117;p4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757575"/>
                </a:solidFill>
              </a:defRPr>
            </a:lvl1pPr>
            <a:lvl2pPr marL="0" lvl="1" indent="0" algn="r">
              <a:lnSpc>
                <a:spcPct val="100000"/>
              </a:lnSpc>
              <a:spcBef>
                <a:spcPts val="0"/>
              </a:spcBef>
              <a:spcAft>
                <a:spcPts val="0"/>
              </a:spcAft>
              <a:buNone/>
              <a:defRPr>
                <a:solidFill>
                  <a:srgbClr val="757575"/>
                </a:solidFill>
              </a:defRPr>
            </a:lvl2pPr>
            <a:lvl3pPr marL="0" lvl="2" indent="0" algn="r">
              <a:lnSpc>
                <a:spcPct val="100000"/>
              </a:lnSpc>
              <a:spcBef>
                <a:spcPts val="0"/>
              </a:spcBef>
              <a:spcAft>
                <a:spcPts val="0"/>
              </a:spcAft>
              <a:buNone/>
              <a:defRPr>
                <a:solidFill>
                  <a:srgbClr val="757575"/>
                </a:solidFill>
              </a:defRPr>
            </a:lvl3pPr>
            <a:lvl4pPr marL="0" lvl="3" indent="0" algn="r">
              <a:lnSpc>
                <a:spcPct val="100000"/>
              </a:lnSpc>
              <a:spcBef>
                <a:spcPts val="0"/>
              </a:spcBef>
              <a:spcAft>
                <a:spcPts val="0"/>
              </a:spcAft>
              <a:buNone/>
              <a:defRPr>
                <a:solidFill>
                  <a:srgbClr val="757575"/>
                </a:solidFill>
              </a:defRPr>
            </a:lvl4pPr>
            <a:lvl5pPr marL="0" lvl="4" indent="0" algn="r">
              <a:lnSpc>
                <a:spcPct val="100000"/>
              </a:lnSpc>
              <a:spcBef>
                <a:spcPts val="0"/>
              </a:spcBef>
              <a:spcAft>
                <a:spcPts val="0"/>
              </a:spcAft>
              <a:buNone/>
              <a:defRPr>
                <a:solidFill>
                  <a:srgbClr val="757575"/>
                </a:solidFill>
              </a:defRPr>
            </a:lvl5pPr>
            <a:lvl6pPr marL="0" lvl="5" indent="0" algn="r">
              <a:lnSpc>
                <a:spcPct val="100000"/>
              </a:lnSpc>
              <a:spcBef>
                <a:spcPts val="0"/>
              </a:spcBef>
              <a:spcAft>
                <a:spcPts val="0"/>
              </a:spcAft>
              <a:buNone/>
              <a:defRPr>
                <a:solidFill>
                  <a:srgbClr val="757575"/>
                </a:solidFill>
              </a:defRPr>
            </a:lvl6pPr>
            <a:lvl7pPr marL="0" lvl="6" indent="0" algn="r">
              <a:lnSpc>
                <a:spcPct val="100000"/>
              </a:lnSpc>
              <a:spcBef>
                <a:spcPts val="0"/>
              </a:spcBef>
              <a:spcAft>
                <a:spcPts val="0"/>
              </a:spcAft>
              <a:buNone/>
              <a:defRPr>
                <a:solidFill>
                  <a:srgbClr val="757575"/>
                </a:solidFill>
              </a:defRPr>
            </a:lvl7pPr>
            <a:lvl8pPr marL="0" lvl="7" indent="0" algn="r">
              <a:lnSpc>
                <a:spcPct val="100000"/>
              </a:lnSpc>
              <a:spcBef>
                <a:spcPts val="0"/>
              </a:spcBef>
              <a:spcAft>
                <a:spcPts val="0"/>
              </a:spcAft>
              <a:buNone/>
              <a:defRPr>
                <a:solidFill>
                  <a:srgbClr val="757575"/>
                </a:solidFill>
              </a:defRPr>
            </a:lvl8pPr>
            <a:lvl9pPr marL="0" lvl="8" indent="0" algn="r">
              <a:lnSpc>
                <a:spcPct val="100000"/>
              </a:lnSpc>
              <a:spcBef>
                <a:spcPts val="0"/>
              </a:spcBef>
              <a:spcAft>
                <a:spcPts val="0"/>
              </a:spcAft>
              <a:buNone/>
              <a:defRPr>
                <a:solidFill>
                  <a:srgbClr val="757575"/>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20"/>
        <p:cNvGrpSpPr/>
        <p:nvPr/>
      </p:nvGrpSpPr>
      <p:grpSpPr>
        <a:xfrm>
          <a:off x="0" y="0"/>
          <a:ext cx="0" cy="0"/>
          <a:chOff x="0" y="0"/>
          <a:chExt cx="0" cy="0"/>
        </a:xfrm>
      </p:grpSpPr>
      <p:sp>
        <p:nvSpPr>
          <p:cNvPr id="121" name="Google Shape;121;p4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4"/>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3" name="Google Shape;123;p4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757575"/>
                </a:solidFill>
              </a:defRPr>
            </a:lvl1pPr>
            <a:lvl2pPr marL="0" lvl="1" indent="0" algn="r">
              <a:lnSpc>
                <a:spcPct val="100000"/>
              </a:lnSpc>
              <a:spcBef>
                <a:spcPts val="0"/>
              </a:spcBef>
              <a:spcAft>
                <a:spcPts val="0"/>
              </a:spcAft>
              <a:buNone/>
              <a:defRPr>
                <a:solidFill>
                  <a:srgbClr val="757575"/>
                </a:solidFill>
              </a:defRPr>
            </a:lvl2pPr>
            <a:lvl3pPr marL="0" lvl="2" indent="0" algn="r">
              <a:lnSpc>
                <a:spcPct val="100000"/>
              </a:lnSpc>
              <a:spcBef>
                <a:spcPts val="0"/>
              </a:spcBef>
              <a:spcAft>
                <a:spcPts val="0"/>
              </a:spcAft>
              <a:buNone/>
              <a:defRPr>
                <a:solidFill>
                  <a:srgbClr val="757575"/>
                </a:solidFill>
              </a:defRPr>
            </a:lvl3pPr>
            <a:lvl4pPr marL="0" lvl="3" indent="0" algn="r">
              <a:lnSpc>
                <a:spcPct val="100000"/>
              </a:lnSpc>
              <a:spcBef>
                <a:spcPts val="0"/>
              </a:spcBef>
              <a:spcAft>
                <a:spcPts val="0"/>
              </a:spcAft>
              <a:buNone/>
              <a:defRPr>
                <a:solidFill>
                  <a:srgbClr val="757575"/>
                </a:solidFill>
              </a:defRPr>
            </a:lvl4pPr>
            <a:lvl5pPr marL="0" lvl="4" indent="0" algn="r">
              <a:lnSpc>
                <a:spcPct val="100000"/>
              </a:lnSpc>
              <a:spcBef>
                <a:spcPts val="0"/>
              </a:spcBef>
              <a:spcAft>
                <a:spcPts val="0"/>
              </a:spcAft>
              <a:buNone/>
              <a:defRPr>
                <a:solidFill>
                  <a:srgbClr val="757575"/>
                </a:solidFill>
              </a:defRPr>
            </a:lvl5pPr>
            <a:lvl6pPr marL="0" lvl="5" indent="0" algn="r">
              <a:lnSpc>
                <a:spcPct val="100000"/>
              </a:lnSpc>
              <a:spcBef>
                <a:spcPts val="0"/>
              </a:spcBef>
              <a:spcAft>
                <a:spcPts val="0"/>
              </a:spcAft>
              <a:buNone/>
              <a:defRPr>
                <a:solidFill>
                  <a:srgbClr val="757575"/>
                </a:solidFill>
              </a:defRPr>
            </a:lvl6pPr>
            <a:lvl7pPr marL="0" lvl="6" indent="0" algn="r">
              <a:lnSpc>
                <a:spcPct val="100000"/>
              </a:lnSpc>
              <a:spcBef>
                <a:spcPts val="0"/>
              </a:spcBef>
              <a:spcAft>
                <a:spcPts val="0"/>
              </a:spcAft>
              <a:buNone/>
              <a:defRPr>
                <a:solidFill>
                  <a:srgbClr val="757575"/>
                </a:solidFill>
              </a:defRPr>
            </a:lvl7pPr>
            <a:lvl8pPr marL="0" lvl="7" indent="0" algn="r">
              <a:lnSpc>
                <a:spcPct val="100000"/>
              </a:lnSpc>
              <a:spcBef>
                <a:spcPts val="0"/>
              </a:spcBef>
              <a:spcAft>
                <a:spcPts val="0"/>
              </a:spcAft>
              <a:buNone/>
              <a:defRPr>
                <a:solidFill>
                  <a:srgbClr val="757575"/>
                </a:solidFill>
              </a:defRPr>
            </a:lvl8pPr>
            <a:lvl9pPr marL="0" lvl="8" indent="0" algn="r">
              <a:lnSpc>
                <a:spcPct val="100000"/>
              </a:lnSpc>
              <a:spcBef>
                <a:spcPts val="0"/>
              </a:spcBef>
              <a:spcAft>
                <a:spcPts val="0"/>
              </a:spcAft>
              <a:buNone/>
              <a:defRPr>
                <a:solidFill>
                  <a:srgbClr val="757575"/>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6"/>
        <p:cNvGrpSpPr/>
        <p:nvPr/>
      </p:nvGrpSpPr>
      <p:grpSpPr>
        <a:xfrm>
          <a:off x="0" y="0"/>
          <a:ext cx="0" cy="0"/>
          <a:chOff x="0" y="0"/>
          <a:chExt cx="0" cy="0"/>
        </a:xfrm>
      </p:grpSpPr>
      <p:sp>
        <p:nvSpPr>
          <p:cNvPr id="127" name="Google Shape;127;p45"/>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45"/>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9" name="Google Shape;129;p4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757575"/>
                </a:solidFill>
              </a:defRPr>
            </a:lvl1pPr>
            <a:lvl2pPr marL="0" lvl="1" indent="0" algn="r">
              <a:lnSpc>
                <a:spcPct val="100000"/>
              </a:lnSpc>
              <a:spcBef>
                <a:spcPts val="0"/>
              </a:spcBef>
              <a:spcAft>
                <a:spcPts val="0"/>
              </a:spcAft>
              <a:buNone/>
              <a:defRPr>
                <a:solidFill>
                  <a:srgbClr val="757575"/>
                </a:solidFill>
              </a:defRPr>
            </a:lvl2pPr>
            <a:lvl3pPr marL="0" lvl="2" indent="0" algn="r">
              <a:lnSpc>
                <a:spcPct val="100000"/>
              </a:lnSpc>
              <a:spcBef>
                <a:spcPts val="0"/>
              </a:spcBef>
              <a:spcAft>
                <a:spcPts val="0"/>
              </a:spcAft>
              <a:buNone/>
              <a:defRPr>
                <a:solidFill>
                  <a:srgbClr val="757575"/>
                </a:solidFill>
              </a:defRPr>
            </a:lvl3pPr>
            <a:lvl4pPr marL="0" lvl="3" indent="0" algn="r">
              <a:lnSpc>
                <a:spcPct val="100000"/>
              </a:lnSpc>
              <a:spcBef>
                <a:spcPts val="0"/>
              </a:spcBef>
              <a:spcAft>
                <a:spcPts val="0"/>
              </a:spcAft>
              <a:buNone/>
              <a:defRPr>
                <a:solidFill>
                  <a:srgbClr val="757575"/>
                </a:solidFill>
              </a:defRPr>
            </a:lvl4pPr>
            <a:lvl5pPr marL="0" lvl="4" indent="0" algn="r">
              <a:lnSpc>
                <a:spcPct val="100000"/>
              </a:lnSpc>
              <a:spcBef>
                <a:spcPts val="0"/>
              </a:spcBef>
              <a:spcAft>
                <a:spcPts val="0"/>
              </a:spcAft>
              <a:buNone/>
              <a:defRPr>
                <a:solidFill>
                  <a:srgbClr val="757575"/>
                </a:solidFill>
              </a:defRPr>
            </a:lvl5pPr>
            <a:lvl6pPr marL="0" lvl="5" indent="0" algn="r">
              <a:lnSpc>
                <a:spcPct val="100000"/>
              </a:lnSpc>
              <a:spcBef>
                <a:spcPts val="0"/>
              </a:spcBef>
              <a:spcAft>
                <a:spcPts val="0"/>
              </a:spcAft>
              <a:buNone/>
              <a:defRPr>
                <a:solidFill>
                  <a:srgbClr val="757575"/>
                </a:solidFill>
              </a:defRPr>
            </a:lvl6pPr>
            <a:lvl7pPr marL="0" lvl="6" indent="0" algn="r">
              <a:lnSpc>
                <a:spcPct val="100000"/>
              </a:lnSpc>
              <a:spcBef>
                <a:spcPts val="0"/>
              </a:spcBef>
              <a:spcAft>
                <a:spcPts val="0"/>
              </a:spcAft>
              <a:buNone/>
              <a:defRPr>
                <a:solidFill>
                  <a:srgbClr val="757575"/>
                </a:solidFill>
              </a:defRPr>
            </a:lvl7pPr>
            <a:lvl8pPr marL="0" lvl="7" indent="0" algn="r">
              <a:lnSpc>
                <a:spcPct val="100000"/>
              </a:lnSpc>
              <a:spcBef>
                <a:spcPts val="0"/>
              </a:spcBef>
              <a:spcAft>
                <a:spcPts val="0"/>
              </a:spcAft>
              <a:buNone/>
              <a:defRPr>
                <a:solidFill>
                  <a:srgbClr val="757575"/>
                </a:solidFill>
              </a:defRPr>
            </a:lvl8pPr>
            <a:lvl9pPr marL="0" lvl="8" indent="0" algn="r">
              <a:lnSpc>
                <a:spcPct val="100000"/>
              </a:lnSpc>
              <a:spcBef>
                <a:spcPts val="0"/>
              </a:spcBef>
              <a:spcAft>
                <a:spcPts val="0"/>
              </a:spcAft>
              <a:buNone/>
              <a:defRPr>
                <a:solidFill>
                  <a:srgbClr val="757575"/>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16"/>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5" name="Google Shape;25;p16"/>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 name="Google Shape;26;p16"/>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 name="Google Shape;27;p16"/>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 name="Google Shape;28;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17"/>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4" name="Google Shape;34;p17"/>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5" name="Google Shape;35;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8"/>
        <p:cNvGrpSpPr/>
        <p:nvPr/>
      </p:nvGrpSpPr>
      <p:grpSpPr>
        <a:xfrm>
          <a:off x="0" y="0"/>
          <a:ext cx="0" cy="0"/>
          <a:chOff x="0" y="0"/>
          <a:chExt cx="0" cy="0"/>
        </a:xfrm>
      </p:grpSpPr>
      <p:sp>
        <p:nvSpPr>
          <p:cNvPr id="39" name="Google Shape;39;p18"/>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18"/>
          <p:cNvSpPr>
            <a:spLocks noGrp="1"/>
          </p:cNvSpPr>
          <p:nvPr>
            <p:ph type="pic" idx="2"/>
          </p:nvPr>
        </p:nvSpPr>
        <p:spPr>
          <a:xfrm>
            <a:off x="3887391" y="740569"/>
            <a:ext cx="4629150" cy="3655219"/>
          </a:xfrm>
          <a:prstGeom prst="rect">
            <a:avLst/>
          </a:prstGeom>
          <a:noFill/>
          <a:ln>
            <a:noFill/>
          </a:ln>
        </p:spPr>
      </p:sp>
      <p:sp>
        <p:nvSpPr>
          <p:cNvPr id="41" name="Google Shape;41;p18"/>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42" name="Google Shape;42;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19"/>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 name="Google Shape;48;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51"/>
        <p:cNvGrpSpPr/>
        <p:nvPr/>
      </p:nvGrpSpPr>
      <p:grpSpPr>
        <a:xfrm>
          <a:off x="0" y="0"/>
          <a:ext cx="0" cy="0"/>
          <a:chOff x="0" y="0"/>
          <a:chExt cx="0" cy="0"/>
        </a:xfrm>
      </p:grpSpPr>
      <p:sp>
        <p:nvSpPr>
          <p:cNvPr id="52" name="Google Shape;52;p20"/>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20"/>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4" name="Google Shape;54;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3"/>
        <p:cNvGrpSpPr/>
        <p:nvPr/>
      </p:nvGrpSpPr>
      <p:grpSpPr>
        <a:xfrm>
          <a:off x="0" y="0"/>
          <a:ext cx="0" cy="0"/>
          <a:chOff x="0" y="0"/>
          <a:chExt cx="0" cy="0"/>
        </a:xfrm>
      </p:grpSpPr>
      <p:sp>
        <p:nvSpPr>
          <p:cNvPr id="64" name="Google Shape;64;p3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757575"/>
                </a:solidFill>
              </a:defRPr>
            </a:lvl1pPr>
            <a:lvl2pPr marL="0" lvl="1" indent="0" algn="r">
              <a:lnSpc>
                <a:spcPct val="100000"/>
              </a:lnSpc>
              <a:spcBef>
                <a:spcPts val="0"/>
              </a:spcBef>
              <a:spcAft>
                <a:spcPts val="0"/>
              </a:spcAft>
              <a:buNone/>
              <a:defRPr>
                <a:solidFill>
                  <a:srgbClr val="757575"/>
                </a:solidFill>
              </a:defRPr>
            </a:lvl2pPr>
            <a:lvl3pPr marL="0" lvl="2" indent="0" algn="r">
              <a:lnSpc>
                <a:spcPct val="100000"/>
              </a:lnSpc>
              <a:spcBef>
                <a:spcPts val="0"/>
              </a:spcBef>
              <a:spcAft>
                <a:spcPts val="0"/>
              </a:spcAft>
              <a:buNone/>
              <a:defRPr>
                <a:solidFill>
                  <a:srgbClr val="757575"/>
                </a:solidFill>
              </a:defRPr>
            </a:lvl3pPr>
            <a:lvl4pPr marL="0" lvl="3" indent="0" algn="r">
              <a:lnSpc>
                <a:spcPct val="100000"/>
              </a:lnSpc>
              <a:spcBef>
                <a:spcPts val="0"/>
              </a:spcBef>
              <a:spcAft>
                <a:spcPts val="0"/>
              </a:spcAft>
              <a:buNone/>
              <a:defRPr>
                <a:solidFill>
                  <a:srgbClr val="757575"/>
                </a:solidFill>
              </a:defRPr>
            </a:lvl4pPr>
            <a:lvl5pPr marL="0" lvl="4" indent="0" algn="r">
              <a:lnSpc>
                <a:spcPct val="100000"/>
              </a:lnSpc>
              <a:spcBef>
                <a:spcPts val="0"/>
              </a:spcBef>
              <a:spcAft>
                <a:spcPts val="0"/>
              </a:spcAft>
              <a:buNone/>
              <a:defRPr>
                <a:solidFill>
                  <a:srgbClr val="757575"/>
                </a:solidFill>
              </a:defRPr>
            </a:lvl5pPr>
            <a:lvl6pPr marL="0" lvl="5" indent="0" algn="r">
              <a:lnSpc>
                <a:spcPct val="100000"/>
              </a:lnSpc>
              <a:spcBef>
                <a:spcPts val="0"/>
              </a:spcBef>
              <a:spcAft>
                <a:spcPts val="0"/>
              </a:spcAft>
              <a:buNone/>
              <a:defRPr>
                <a:solidFill>
                  <a:srgbClr val="757575"/>
                </a:solidFill>
              </a:defRPr>
            </a:lvl6pPr>
            <a:lvl7pPr marL="0" lvl="6" indent="0" algn="r">
              <a:lnSpc>
                <a:spcPct val="100000"/>
              </a:lnSpc>
              <a:spcBef>
                <a:spcPts val="0"/>
              </a:spcBef>
              <a:spcAft>
                <a:spcPts val="0"/>
              </a:spcAft>
              <a:buNone/>
              <a:defRPr>
                <a:solidFill>
                  <a:srgbClr val="757575"/>
                </a:solidFill>
              </a:defRPr>
            </a:lvl7pPr>
            <a:lvl8pPr marL="0" lvl="7" indent="0" algn="r">
              <a:lnSpc>
                <a:spcPct val="100000"/>
              </a:lnSpc>
              <a:spcBef>
                <a:spcPts val="0"/>
              </a:spcBef>
              <a:spcAft>
                <a:spcPts val="0"/>
              </a:spcAft>
              <a:buNone/>
              <a:defRPr>
                <a:solidFill>
                  <a:srgbClr val="757575"/>
                </a:solidFill>
              </a:defRPr>
            </a:lvl8pPr>
            <a:lvl9pPr marL="0" lvl="8" indent="0" algn="r">
              <a:lnSpc>
                <a:spcPct val="100000"/>
              </a:lnSpc>
              <a:spcBef>
                <a:spcPts val="0"/>
              </a:spcBef>
              <a:spcAft>
                <a:spcPts val="0"/>
              </a:spcAft>
              <a:buNone/>
              <a:defRPr>
                <a:solidFill>
                  <a:srgbClr val="757575"/>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9"/>
        <p:cNvGrpSpPr/>
        <p:nvPr/>
      </p:nvGrpSpPr>
      <p:grpSpPr>
        <a:xfrm>
          <a:off x="0" y="0"/>
          <a:ext cx="0" cy="0"/>
          <a:chOff x="0" y="0"/>
          <a:chExt cx="0" cy="0"/>
        </a:xfrm>
      </p:grpSpPr>
      <p:sp>
        <p:nvSpPr>
          <p:cNvPr id="70" name="Google Shape;70;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757575"/>
                </a:solidFill>
              </a:defRPr>
            </a:lvl1pPr>
            <a:lvl2pPr marL="0" lvl="1" indent="0" algn="r">
              <a:lnSpc>
                <a:spcPct val="100000"/>
              </a:lnSpc>
              <a:spcBef>
                <a:spcPts val="0"/>
              </a:spcBef>
              <a:spcAft>
                <a:spcPts val="0"/>
              </a:spcAft>
              <a:buNone/>
              <a:defRPr>
                <a:solidFill>
                  <a:srgbClr val="757575"/>
                </a:solidFill>
              </a:defRPr>
            </a:lvl2pPr>
            <a:lvl3pPr marL="0" lvl="2" indent="0" algn="r">
              <a:lnSpc>
                <a:spcPct val="100000"/>
              </a:lnSpc>
              <a:spcBef>
                <a:spcPts val="0"/>
              </a:spcBef>
              <a:spcAft>
                <a:spcPts val="0"/>
              </a:spcAft>
              <a:buNone/>
              <a:defRPr>
                <a:solidFill>
                  <a:srgbClr val="757575"/>
                </a:solidFill>
              </a:defRPr>
            </a:lvl3pPr>
            <a:lvl4pPr marL="0" lvl="3" indent="0" algn="r">
              <a:lnSpc>
                <a:spcPct val="100000"/>
              </a:lnSpc>
              <a:spcBef>
                <a:spcPts val="0"/>
              </a:spcBef>
              <a:spcAft>
                <a:spcPts val="0"/>
              </a:spcAft>
              <a:buNone/>
              <a:defRPr>
                <a:solidFill>
                  <a:srgbClr val="757575"/>
                </a:solidFill>
              </a:defRPr>
            </a:lvl4pPr>
            <a:lvl5pPr marL="0" lvl="4" indent="0" algn="r">
              <a:lnSpc>
                <a:spcPct val="100000"/>
              </a:lnSpc>
              <a:spcBef>
                <a:spcPts val="0"/>
              </a:spcBef>
              <a:spcAft>
                <a:spcPts val="0"/>
              </a:spcAft>
              <a:buNone/>
              <a:defRPr>
                <a:solidFill>
                  <a:srgbClr val="757575"/>
                </a:solidFill>
              </a:defRPr>
            </a:lvl5pPr>
            <a:lvl6pPr marL="0" lvl="5" indent="0" algn="r">
              <a:lnSpc>
                <a:spcPct val="100000"/>
              </a:lnSpc>
              <a:spcBef>
                <a:spcPts val="0"/>
              </a:spcBef>
              <a:spcAft>
                <a:spcPts val="0"/>
              </a:spcAft>
              <a:buNone/>
              <a:defRPr>
                <a:solidFill>
                  <a:srgbClr val="757575"/>
                </a:solidFill>
              </a:defRPr>
            </a:lvl6pPr>
            <a:lvl7pPr marL="0" lvl="6" indent="0" algn="r">
              <a:lnSpc>
                <a:spcPct val="100000"/>
              </a:lnSpc>
              <a:spcBef>
                <a:spcPts val="0"/>
              </a:spcBef>
              <a:spcAft>
                <a:spcPts val="0"/>
              </a:spcAft>
              <a:buNone/>
              <a:defRPr>
                <a:solidFill>
                  <a:srgbClr val="757575"/>
                </a:solidFill>
              </a:defRPr>
            </a:lvl7pPr>
            <a:lvl8pPr marL="0" lvl="7" indent="0" algn="r">
              <a:lnSpc>
                <a:spcPct val="100000"/>
              </a:lnSpc>
              <a:spcBef>
                <a:spcPts val="0"/>
              </a:spcBef>
              <a:spcAft>
                <a:spcPts val="0"/>
              </a:spcAft>
              <a:buNone/>
              <a:defRPr>
                <a:solidFill>
                  <a:srgbClr val="757575"/>
                </a:solidFill>
              </a:defRPr>
            </a:lvl8pPr>
            <a:lvl9pPr marL="0" lvl="8" indent="0" algn="r">
              <a:lnSpc>
                <a:spcPct val="100000"/>
              </a:lnSpc>
              <a:spcBef>
                <a:spcPts val="0"/>
              </a:spcBef>
              <a:spcAft>
                <a:spcPts val="0"/>
              </a:spcAft>
              <a:buNone/>
              <a:defRPr>
                <a:solidFill>
                  <a:srgbClr val="757575"/>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3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60" name="Google Shape;60;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1" name="Google Shape;61;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2" name="Google Shape;62;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757575"/>
              </a:buClr>
              <a:buSzPts val="900"/>
              <a:buFont typeface="Arial"/>
              <a:buNone/>
              <a:defRPr sz="9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757575"/>
              </a:buClr>
              <a:buSzPts val="900"/>
              <a:buFont typeface="Arial"/>
              <a:buNone/>
              <a:defRPr sz="9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757575"/>
              </a:buClr>
              <a:buSzPts val="900"/>
              <a:buFont typeface="Arial"/>
              <a:buNone/>
              <a:defRPr sz="9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757575"/>
              </a:buClr>
              <a:buSzPts val="900"/>
              <a:buFont typeface="Arial"/>
              <a:buNone/>
              <a:defRPr sz="9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757575"/>
              </a:buClr>
              <a:buSzPts val="900"/>
              <a:buFont typeface="Arial"/>
              <a:buNone/>
              <a:defRPr sz="9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757575"/>
              </a:buClr>
              <a:buSzPts val="900"/>
              <a:buFont typeface="Arial"/>
              <a:buNone/>
              <a:defRPr sz="9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757575"/>
              </a:buClr>
              <a:buSzPts val="900"/>
              <a:buFont typeface="Arial"/>
              <a:buNone/>
              <a:defRPr sz="9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757575"/>
              </a:buClr>
              <a:buSzPts val="900"/>
              <a:buFont typeface="Arial"/>
              <a:buNone/>
              <a:defRPr sz="9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757575"/>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hyperlink" Target="http://www.menti.com/" TargetMode="Externa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menti.com/"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1143000" y="1262489"/>
            <a:ext cx="6858000" cy="1790700"/>
          </a:xfrm>
          <a:prstGeom prst="rect">
            <a:avLst/>
          </a:prstGeom>
          <a:solidFill>
            <a:srgbClr val="BBD6EE"/>
          </a:solid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2700"/>
              <a:buNone/>
            </a:pPr>
            <a:r>
              <a:rPr lang="es-ES" sz="4800" b="1">
                <a:latin typeface="Quattrocento Sans"/>
                <a:ea typeface="Quattrocento Sans"/>
                <a:cs typeface="Quattrocento Sans"/>
                <a:sym typeface="Quattrocento Sans"/>
              </a:rPr>
              <a:t>Introducción a la vida universitaria</a:t>
            </a:r>
            <a:endParaRPr/>
          </a:p>
        </p:txBody>
      </p:sp>
      <p:sp>
        <p:nvSpPr>
          <p:cNvPr id="137" name="Google Shape;137;p1"/>
          <p:cNvSpPr txBox="1">
            <a:spLocks noGrp="1"/>
          </p:cNvSpPr>
          <p:nvPr>
            <p:ph type="subTitle" idx="1"/>
          </p:nvPr>
        </p:nvSpPr>
        <p:spPr>
          <a:xfrm>
            <a:off x="1215270" y="3260100"/>
            <a:ext cx="6858000" cy="1241821"/>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700"/>
              <a:buNone/>
            </a:pPr>
            <a:r>
              <a:rPr lang="es-ES" sz="2000" b="1" dirty="0">
                <a:latin typeface="Quattrocento Sans"/>
                <a:ea typeface="Quattrocento Sans"/>
                <a:cs typeface="Quattrocento Sans"/>
                <a:sym typeface="Quattrocento Sans"/>
              </a:rPr>
              <a:t>Módulo Biología</a:t>
            </a:r>
            <a:endParaRPr sz="1200" dirty="0"/>
          </a:p>
          <a:p>
            <a:pPr marL="0" lvl="0" indent="0" algn="ctr" rtl="0">
              <a:lnSpc>
                <a:spcPct val="90000"/>
              </a:lnSpc>
              <a:spcBef>
                <a:spcPts val="0"/>
              </a:spcBef>
              <a:spcAft>
                <a:spcPts val="0"/>
              </a:spcAft>
              <a:buClr>
                <a:schemeClr val="dk1"/>
              </a:buClr>
              <a:buSzPts val="2700"/>
              <a:buNone/>
            </a:pPr>
            <a:r>
              <a:rPr lang="es-ES" sz="2000" b="1" dirty="0">
                <a:latin typeface="Quattrocento Sans"/>
                <a:ea typeface="Quattrocento Sans"/>
                <a:cs typeface="Quattrocento Sans"/>
                <a:sym typeface="Quattrocento Sans"/>
              </a:rPr>
              <a:t>Sesión 2</a:t>
            </a:r>
          </a:p>
          <a:p>
            <a:pPr marL="0" lvl="0" indent="0" algn="ctr" rtl="0">
              <a:lnSpc>
                <a:spcPct val="90000"/>
              </a:lnSpc>
              <a:spcBef>
                <a:spcPts val="0"/>
              </a:spcBef>
              <a:spcAft>
                <a:spcPts val="0"/>
              </a:spcAft>
              <a:buClr>
                <a:schemeClr val="dk1"/>
              </a:buClr>
              <a:buSzPts val="2700"/>
              <a:buNone/>
            </a:pPr>
            <a:endParaRPr lang="es-ES" sz="2000" b="1" dirty="0">
              <a:latin typeface="Quattrocento Sans"/>
              <a:ea typeface="Quattrocento Sans"/>
              <a:cs typeface="Quattrocento Sans"/>
              <a:sym typeface="Quattrocento Sans"/>
            </a:endParaRPr>
          </a:p>
          <a:p>
            <a:pPr marL="0" lvl="0" indent="0" algn="ctr" rtl="0">
              <a:lnSpc>
                <a:spcPct val="90000"/>
              </a:lnSpc>
              <a:spcBef>
                <a:spcPts val="0"/>
              </a:spcBef>
              <a:spcAft>
                <a:spcPts val="0"/>
              </a:spcAft>
              <a:buClr>
                <a:schemeClr val="dk1"/>
              </a:buClr>
              <a:buSzPts val="2700"/>
              <a:buNone/>
            </a:pPr>
            <a:r>
              <a:rPr lang="es-ES" sz="2000" b="1" dirty="0">
                <a:latin typeface="Quattrocento Sans"/>
                <a:ea typeface="Quattrocento Sans"/>
                <a:cs typeface="Quattrocento Sans"/>
                <a:sym typeface="Quattrocento Sans"/>
              </a:rPr>
              <a:t>Profesora Jocelyn Alarcón</a:t>
            </a:r>
            <a:endParaRPr sz="2000" b="1" dirty="0">
              <a:latin typeface="Quattrocento Sans"/>
              <a:ea typeface="Quattrocento Sans"/>
              <a:cs typeface="Quattrocento Sans"/>
              <a:sym typeface="Quattrocento Sans"/>
            </a:endParaRPr>
          </a:p>
        </p:txBody>
      </p:sp>
      <p:pic>
        <p:nvPicPr>
          <p:cNvPr id="138" name="Google Shape;138;p1" descr="Patrón de fondo&#10;&#10;Descripción generada automáticamente con confianza baja"/>
          <p:cNvPicPr preferRelativeResize="0"/>
          <p:nvPr/>
        </p:nvPicPr>
        <p:blipFill rotWithShape="1">
          <a:blip r:embed="rId3">
            <a:alphaModFix/>
          </a:blip>
          <a:srcRect l="80682"/>
          <a:stretch/>
        </p:blipFill>
        <p:spPr>
          <a:xfrm>
            <a:off x="4778278" y="282555"/>
            <a:ext cx="1179899" cy="888820"/>
          </a:xfrm>
          <a:prstGeom prst="rect">
            <a:avLst/>
          </a:prstGeom>
          <a:noFill/>
          <a:ln>
            <a:noFill/>
          </a:ln>
        </p:spPr>
      </p:pic>
      <p:pic>
        <p:nvPicPr>
          <p:cNvPr id="139" name="Google Shape;139;p1" descr="logo-facultad-medicina-u-de-chile - Redbionova"/>
          <p:cNvPicPr preferRelativeResize="0"/>
          <p:nvPr/>
        </p:nvPicPr>
        <p:blipFill rotWithShape="1">
          <a:blip r:embed="rId4">
            <a:alphaModFix/>
          </a:blip>
          <a:srcRect/>
          <a:stretch/>
        </p:blipFill>
        <p:spPr>
          <a:xfrm>
            <a:off x="2667947" y="92023"/>
            <a:ext cx="2031503" cy="10576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c02e862a4a_0_3"/>
          <p:cNvSpPr/>
          <p:nvPr/>
        </p:nvSpPr>
        <p:spPr>
          <a:xfrm>
            <a:off x="1086541" y="-45602"/>
            <a:ext cx="7072500" cy="8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ES" sz="105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F5496"/>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F5496"/>
              </a:solidFill>
              <a:latin typeface="Quattrocento Sans"/>
              <a:ea typeface="Quattrocento Sans"/>
              <a:cs typeface="Quattrocento Sans"/>
              <a:sym typeface="Quattrocento Sans"/>
            </a:endParaRPr>
          </a:p>
        </p:txBody>
      </p:sp>
      <p:sp>
        <p:nvSpPr>
          <p:cNvPr id="226" name="Google Shape;226;g2c02e862a4a_0_3"/>
          <p:cNvSpPr/>
          <p:nvPr/>
        </p:nvSpPr>
        <p:spPr>
          <a:xfrm>
            <a:off x="163743" y="607687"/>
            <a:ext cx="8918100" cy="4389900"/>
          </a:xfrm>
          <a:prstGeom prst="rect">
            <a:avLst/>
          </a:prstGeom>
          <a:solidFill>
            <a:srgbClr val="ECF2FE"/>
          </a:solidFill>
          <a:ln>
            <a:noFill/>
          </a:ln>
        </p:spPr>
        <p:txBody>
          <a:bodyPr spcFirstLastPara="1" wrap="square" lIns="68575" tIns="34275" rIns="68575" bIns="34275"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2F5496"/>
              </a:solidFill>
              <a:latin typeface="Quattrocento Sans"/>
              <a:ea typeface="Quattrocento Sans"/>
              <a:cs typeface="Quattrocento Sans"/>
              <a:sym typeface="Quattrocento Sans"/>
            </a:endParaRPr>
          </a:p>
        </p:txBody>
      </p:sp>
      <p:sp>
        <p:nvSpPr>
          <p:cNvPr id="227" name="Google Shape;227;g2c02e862a4a_0_3"/>
          <p:cNvSpPr/>
          <p:nvPr/>
        </p:nvSpPr>
        <p:spPr>
          <a:xfrm>
            <a:off x="62157" y="807900"/>
            <a:ext cx="6296113" cy="39414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1200"/>
              </a:spcBef>
              <a:spcAft>
                <a:spcPts val="0"/>
              </a:spcAft>
              <a:buClr>
                <a:schemeClr val="dk1"/>
              </a:buClr>
              <a:buSzPts val="1100"/>
              <a:buFont typeface="Arial"/>
              <a:buNone/>
            </a:pPr>
            <a:r>
              <a:rPr lang="es-ES" sz="1900" b="0" i="0" u="none" strike="noStrike" cap="none" dirty="0">
                <a:solidFill>
                  <a:schemeClr val="dk1"/>
                </a:solidFill>
                <a:latin typeface="Quattrocento Sans"/>
                <a:ea typeface="Quattrocento Sans"/>
                <a:cs typeface="Quattrocento Sans"/>
                <a:sym typeface="Quattrocento Sans"/>
              </a:rPr>
              <a:t>1.</a:t>
            </a:r>
            <a:r>
              <a:rPr lang="es-ES" sz="1500" b="0" i="0" u="none" strike="noStrike" cap="none" dirty="0">
                <a:solidFill>
                  <a:schemeClr val="dk1"/>
                </a:solidFill>
                <a:latin typeface="Quattrocento Sans"/>
                <a:ea typeface="Quattrocento Sans"/>
                <a:cs typeface="Quattrocento Sans"/>
                <a:sym typeface="Quattrocento Sans"/>
              </a:rPr>
              <a:t>   </a:t>
            </a:r>
            <a:r>
              <a:rPr lang="es-ES" sz="1900" b="0" i="0" u="none" strike="noStrike" cap="none" dirty="0">
                <a:solidFill>
                  <a:schemeClr val="dk1"/>
                </a:solidFill>
                <a:latin typeface="Quattrocento Sans"/>
                <a:ea typeface="Quattrocento Sans"/>
                <a:cs typeface="Quattrocento Sans"/>
                <a:sym typeface="Quattrocento Sans"/>
              </a:rPr>
              <a:t>¿En qué casos el funcionamiento de un organismo no se explica a partir del funcionamiento de sus células y tejidos? </a:t>
            </a:r>
            <a:endParaRPr sz="1900" b="0" i="0" u="none" strike="noStrike" cap="none" dirty="0">
              <a:solidFill>
                <a:schemeClr val="dk1"/>
              </a:solidFill>
              <a:latin typeface="Quattrocento Sans"/>
              <a:ea typeface="Quattrocento Sans"/>
              <a:cs typeface="Quattrocento Sans"/>
              <a:sym typeface="Quattrocento Sans"/>
            </a:endParaRPr>
          </a:p>
          <a:p>
            <a:pPr marL="0" marR="0" lvl="0" indent="0" algn="l" rtl="0">
              <a:lnSpc>
                <a:spcPct val="115000"/>
              </a:lnSpc>
              <a:spcBef>
                <a:spcPts val="1200"/>
              </a:spcBef>
              <a:spcAft>
                <a:spcPts val="0"/>
              </a:spcAft>
              <a:buClr>
                <a:schemeClr val="dk1"/>
              </a:buClr>
              <a:buSzPts val="1100"/>
              <a:buFont typeface="Arial"/>
              <a:buNone/>
            </a:pPr>
            <a:r>
              <a:rPr lang="es-ES" sz="1900" b="0" i="0" u="none" strike="noStrike" cap="none" dirty="0">
                <a:solidFill>
                  <a:schemeClr val="dk1"/>
                </a:solidFill>
                <a:latin typeface="Quattrocento Sans"/>
                <a:ea typeface="Quattrocento Sans"/>
                <a:cs typeface="Quattrocento Sans"/>
                <a:sym typeface="Quattrocento Sans"/>
              </a:rPr>
              <a:t>2.</a:t>
            </a:r>
            <a:r>
              <a:rPr lang="es-ES" sz="1500" b="0" i="0" u="none" strike="noStrike" cap="none" dirty="0">
                <a:solidFill>
                  <a:schemeClr val="dk1"/>
                </a:solidFill>
                <a:latin typeface="Quattrocento Sans"/>
                <a:ea typeface="Quattrocento Sans"/>
                <a:cs typeface="Quattrocento Sans"/>
                <a:sym typeface="Quattrocento Sans"/>
              </a:rPr>
              <a:t>   </a:t>
            </a:r>
            <a:r>
              <a:rPr lang="es-ES" sz="1900" b="0" i="0" u="none" strike="noStrike" cap="none" dirty="0">
                <a:solidFill>
                  <a:schemeClr val="dk1"/>
                </a:solidFill>
                <a:latin typeface="Quattrocento Sans"/>
                <a:ea typeface="Quattrocento Sans"/>
                <a:cs typeface="Quattrocento Sans"/>
                <a:sym typeface="Quattrocento Sans"/>
              </a:rPr>
              <a:t>¿Qué simbolizan las flechas de un esquema que muestra algún proceso subcelular como el transporte de vesículas, una cadena metabólica o la serie de acciones que se gatillan al unirse una hormona con su receptor? ¿Quién o cómo se define esa secuencia? ¿Por qué la célula no parece equivocarse? </a:t>
            </a:r>
            <a:endParaRPr sz="1900" b="0" i="0" u="none" strike="noStrike" cap="none" dirty="0">
              <a:solidFill>
                <a:schemeClr val="dk1"/>
              </a:solidFill>
              <a:latin typeface="Quattrocento Sans"/>
              <a:ea typeface="Quattrocento Sans"/>
              <a:cs typeface="Quattrocento Sans"/>
              <a:sym typeface="Quattrocento Sans"/>
            </a:endParaRPr>
          </a:p>
          <a:p>
            <a:pPr marL="0" marR="0" lvl="0" indent="0" algn="l" rtl="0">
              <a:lnSpc>
                <a:spcPct val="115000"/>
              </a:lnSpc>
              <a:spcBef>
                <a:spcPts val="1200"/>
              </a:spcBef>
              <a:spcAft>
                <a:spcPts val="0"/>
              </a:spcAft>
              <a:buClr>
                <a:schemeClr val="dk1"/>
              </a:buClr>
              <a:buSzPts val="1100"/>
              <a:buFont typeface="Arial"/>
              <a:buNone/>
            </a:pPr>
            <a:r>
              <a:rPr lang="es-ES" sz="1900" b="0" i="0" u="none" strike="noStrike" cap="none" dirty="0">
                <a:solidFill>
                  <a:schemeClr val="dk1"/>
                </a:solidFill>
                <a:latin typeface="Quattrocento Sans"/>
                <a:ea typeface="Quattrocento Sans"/>
                <a:cs typeface="Quattrocento Sans"/>
                <a:sym typeface="Quattrocento Sans"/>
              </a:rPr>
              <a:t>3.</a:t>
            </a:r>
            <a:r>
              <a:rPr lang="es-ES" sz="1500" b="0" i="0" u="none" strike="noStrike" cap="none" dirty="0">
                <a:solidFill>
                  <a:schemeClr val="dk1"/>
                </a:solidFill>
                <a:latin typeface="Quattrocento Sans"/>
                <a:ea typeface="Quattrocento Sans"/>
                <a:cs typeface="Quattrocento Sans"/>
                <a:sym typeface="Quattrocento Sans"/>
              </a:rPr>
              <a:t>   </a:t>
            </a:r>
            <a:r>
              <a:rPr lang="es-ES" sz="1900" b="0" i="0" u="none" strike="noStrike" cap="none" dirty="0">
                <a:solidFill>
                  <a:schemeClr val="dk1"/>
                </a:solidFill>
                <a:latin typeface="Quattrocento Sans"/>
                <a:ea typeface="Quattrocento Sans"/>
                <a:cs typeface="Quattrocento Sans"/>
                <a:sym typeface="Quattrocento Sans"/>
              </a:rPr>
              <a:t>¿Cuál es el papel de la intención en el mundo celular? </a:t>
            </a:r>
            <a:endParaRPr sz="1900" b="0" i="0" u="none" strike="noStrike" cap="none" dirty="0">
              <a:solidFill>
                <a:schemeClr val="dk1"/>
              </a:solidFill>
              <a:latin typeface="Quattrocento Sans"/>
              <a:ea typeface="Quattrocento Sans"/>
              <a:cs typeface="Quattrocento Sans"/>
              <a:sym typeface="Quattrocento Sans"/>
            </a:endParaRPr>
          </a:p>
          <a:p>
            <a:pPr marL="0" marR="0" lvl="0" indent="0" algn="l" rtl="0">
              <a:lnSpc>
                <a:spcPct val="115000"/>
              </a:lnSpc>
              <a:spcBef>
                <a:spcPts val="1200"/>
              </a:spcBef>
              <a:spcAft>
                <a:spcPts val="0"/>
              </a:spcAft>
              <a:buClr>
                <a:schemeClr val="dk1"/>
              </a:buClr>
              <a:buSzPts val="1100"/>
              <a:buFont typeface="Arial"/>
              <a:buNone/>
            </a:pPr>
            <a:r>
              <a:rPr lang="es-ES" sz="1900" b="0" i="0" u="none" strike="noStrike" cap="none" dirty="0">
                <a:solidFill>
                  <a:schemeClr val="dk1"/>
                </a:solidFill>
                <a:latin typeface="Quattrocento Sans"/>
                <a:ea typeface="Quattrocento Sans"/>
                <a:cs typeface="Quattrocento Sans"/>
                <a:sym typeface="Quattrocento Sans"/>
              </a:rPr>
              <a:t>4.</a:t>
            </a:r>
            <a:r>
              <a:rPr lang="es-ES" sz="1500" b="0" i="0" u="none" strike="noStrike" cap="none" dirty="0">
                <a:solidFill>
                  <a:schemeClr val="dk1"/>
                </a:solidFill>
                <a:latin typeface="Quattrocento Sans"/>
                <a:ea typeface="Quattrocento Sans"/>
                <a:cs typeface="Quattrocento Sans"/>
                <a:sym typeface="Quattrocento Sans"/>
              </a:rPr>
              <a:t>   </a:t>
            </a:r>
            <a:r>
              <a:rPr lang="es-ES" sz="1900" b="0" i="0" u="none" strike="noStrike" cap="none" dirty="0">
                <a:solidFill>
                  <a:schemeClr val="dk1"/>
                </a:solidFill>
                <a:latin typeface="Quattrocento Sans"/>
                <a:ea typeface="Quattrocento Sans"/>
                <a:cs typeface="Quattrocento Sans"/>
                <a:sym typeface="Quattrocento Sans"/>
              </a:rPr>
              <a:t>¿Cuál es el papel de la interacción en el mundo celular? </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8" name="Google Shape;228;g2c02e862a4a_0_3"/>
          <p:cNvSpPr/>
          <p:nvPr/>
        </p:nvSpPr>
        <p:spPr>
          <a:xfrm>
            <a:off x="1086541" y="-45602"/>
            <a:ext cx="7072500" cy="5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ES" sz="105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300"/>
              <a:buFont typeface="Arial"/>
              <a:buNone/>
            </a:pPr>
            <a:r>
              <a:rPr lang="es-ES" sz="2300" b="1" i="0" u="none" strike="noStrike" cap="none">
                <a:solidFill>
                  <a:srgbClr val="2F5496"/>
                </a:solidFill>
                <a:latin typeface="Quattrocento Sans"/>
                <a:ea typeface="Quattrocento Sans"/>
                <a:cs typeface="Quattrocento Sans"/>
                <a:sym typeface="Quattrocento Sans"/>
              </a:rPr>
              <a:t>Analicemos nuestras propuestas</a:t>
            </a:r>
            <a:endParaRPr sz="2300" b="1" i="0" u="none" strike="noStrike" cap="none">
              <a:solidFill>
                <a:srgbClr val="2F5496"/>
              </a:solidFill>
              <a:latin typeface="Quattrocento Sans"/>
              <a:ea typeface="Quattrocento Sans"/>
              <a:cs typeface="Quattrocento Sans"/>
              <a:sym typeface="Quattrocento Sans"/>
            </a:endParaRPr>
          </a:p>
        </p:txBody>
      </p:sp>
      <p:pic>
        <p:nvPicPr>
          <p:cNvPr id="229" name="Google Shape;229;g2c02e862a4a_0_3"/>
          <p:cNvPicPr preferRelativeResize="0"/>
          <p:nvPr/>
        </p:nvPicPr>
        <p:blipFill rotWithShape="1">
          <a:blip r:embed="rId3">
            <a:alphaModFix/>
          </a:blip>
          <a:srcRect/>
          <a:stretch/>
        </p:blipFill>
        <p:spPr>
          <a:xfrm>
            <a:off x="6852126" y="-9835"/>
            <a:ext cx="2291874" cy="1303225"/>
          </a:xfrm>
          <a:prstGeom prst="rect">
            <a:avLst/>
          </a:prstGeom>
          <a:noFill/>
          <a:ln>
            <a:noFill/>
          </a:ln>
        </p:spPr>
      </p:pic>
      <p:pic>
        <p:nvPicPr>
          <p:cNvPr id="3" name="Imagen 2">
            <a:extLst>
              <a:ext uri="{FF2B5EF4-FFF2-40B4-BE49-F238E27FC236}">
                <a16:creationId xmlns:a16="http://schemas.microsoft.com/office/drawing/2014/main" id="{7E911677-E8C7-8512-96C8-1DDA733A8E9B}"/>
              </a:ext>
            </a:extLst>
          </p:cNvPr>
          <p:cNvPicPr>
            <a:picLocks noChangeAspect="1"/>
          </p:cNvPicPr>
          <p:nvPr/>
        </p:nvPicPr>
        <p:blipFill>
          <a:blip r:embed="rId4"/>
          <a:stretch>
            <a:fillRect/>
          </a:stretch>
        </p:blipFill>
        <p:spPr>
          <a:xfrm>
            <a:off x="6231611" y="1531841"/>
            <a:ext cx="2881310" cy="21552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s-ES" dirty="0">
                <a:solidFill>
                  <a:schemeClr val="accent6">
                    <a:lumMod val="50000"/>
                  </a:schemeClr>
                </a:solidFill>
              </a:rPr>
              <a:t>Algunas definiciones de Biología</a:t>
            </a:r>
            <a:endParaRPr dirty="0">
              <a:solidFill>
                <a:schemeClr val="accent6">
                  <a:lumMod val="50000"/>
                </a:schemeClr>
              </a:solidFill>
            </a:endParaRPr>
          </a:p>
        </p:txBody>
      </p:sp>
      <p:sp>
        <p:nvSpPr>
          <p:cNvPr id="235" name="Google Shape;235;p11"/>
          <p:cNvSpPr txBox="1"/>
          <p:nvPr/>
        </p:nvSpPr>
        <p:spPr>
          <a:xfrm>
            <a:off x="533400" y="1435100"/>
            <a:ext cx="7861300" cy="16312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400" b="0" i="0" u="none" strike="noStrike" cap="none" dirty="0">
                <a:solidFill>
                  <a:srgbClr val="000000"/>
                </a:solidFill>
                <a:latin typeface="Arial"/>
                <a:ea typeface="Arial"/>
                <a:cs typeface="Arial"/>
                <a:sym typeface="Arial"/>
              </a:rPr>
              <a:t> </a:t>
            </a:r>
            <a:r>
              <a:rPr lang="es-ES" sz="2000" b="0" i="0" u="none" strike="noStrike" cap="none" dirty="0">
                <a:solidFill>
                  <a:srgbClr val="000000"/>
                </a:solidFill>
                <a:latin typeface="Quattrocento Sans"/>
                <a:ea typeface="Quattrocento Sans"/>
                <a:cs typeface="Quattrocento Sans"/>
                <a:sym typeface="Quattrocento Sans"/>
              </a:rPr>
              <a:t>La </a:t>
            </a:r>
            <a:r>
              <a:rPr lang="es-ES" sz="2000" b="0" i="0" u="none" strike="noStrike" cap="none" dirty="0">
                <a:solidFill>
                  <a:schemeClr val="accent6">
                    <a:lumMod val="50000"/>
                  </a:schemeClr>
                </a:solidFill>
                <a:latin typeface="Quattrocento Sans"/>
                <a:ea typeface="Quattrocento Sans"/>
                <a:cs typeface="Quattrocento Sans"/>
                <a:sym typeface="Quattrocento Sans"/>
              </a:rPr>
              <a:t>biología </a:t>
            </a:r>
            <a:r>
              <a:rPr lang="es-ES" sz="2000" b="0" i="0" u="none" strike="noStrike" cap="none" dirty="0">
                <a:solidFill>
                  <a:srgbClr val="000000"/>
                </a:solidFill>
                <a:latin typeface="Quattrocento Sans"/>
                <a:ea typeface="Quattrocento Sans"/>
                <a:cs typeface="Quattrocento Sans"/>
                <a:sym typeface="Quattrocento Sans"/>
              </a:rPr>
              <a:t>es una rama de la ciencia que se ocupa de los organismos vivos y sus procesos vitales. La biología abarca diversos campos, que incluyen botánica, conservación, ecología, evolución, genética, biología marina, medicina, microbiología, biología molecular, fisiología y zoología</a:t>
            </a:r>
            <a:r>
              <a:rPr lang="es-ES"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36" name="Google Shape;236;p11"/>
          <p:cNvSpPr txBox="1"/>
          <p:nvPr/>
        </p:nvSpPr>
        <p:spPr>
          <a:xfrm>
            <a:off x="593725" y="3233400"/>
            <a:ext cx="7740600" cy="163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2000" b="0" i="0" u="none" strike="noStrike" cap="none" dirty="0">
                <a:solidFill>
                  <a:schemeClr val="accent6">
                    <a:lumMod val="50000"/>
                  </a:schemeClr>
                </a:solidFill>
                <a:latin typeface="Quattrocento Sans"/>
                <a:ea typeface="Quattrocento Sans"/>
                <a:cs typeface="Quattrocento Sans"/>
                <a:sym typeface="Quattrocento Sans"/>
              </a:rPr>
              <a:t>Biología</a:t>
            </a:r>
            <a:r>
              <a:rPr lang="es-ES" sz="2000" b="0" i="0" u="none" strike="noStrike" cap="none" dirty="0">
                <a:solidFill>
                  <a:srgbClr val="000000"/>
                </a:solidFill>
                <a:latin typeface="Quattrocento Sans"/>
                <a:ea typeface="Quattrocento Sans"/>
                <a:cs typeface="Quattrocento Sans"/>
                <a:sym typeface="Quattrocento Sans"/>
              </a:rPr>
              <a:t> es la ciencia que explora la complejidad de la vida en la Tierra, desde sus orígenes hasta su desarrollo y futuro. Abarca una amplia gama de temas, desde la composición molecular de las células hasta la interacción de los ecosistemas, con el objetivo de comprender la naturaleza y los mecanismos que sustentan la vida.</a:t>
            </a:r>
            <a:endParaRPr sz="2000" b="0" i="0" u="none" strike="noStrike" cap="none" dirty="0">
              <a:solidFill>
                <a:srgbClr val="000000"/>
              </a:solidFill>
              <a:latin typeface="Quattrocento Sans"/>
              <a:ea typeface="Quattrocento Sans"/>
              <a:cs typeface="Quattrocento Sans"/>
              <a:sym typeface="Quattrocento Sans"/>
            </a:endParaRPr>
          </a:p>
        </p:txBody>
      </p:sp>
      <p:pic>
        <p:nvPicPr>
          <p:cNvPr id="3" name="Imagen 2">
            <a:extLst>
              <a:ext uri="{FF2B5EF4-FFF2-40B4-BE49-F238E27FC236}">
                <a16:creationId xmlns:a16="http://schemas.microsoft.com/office/drawing/2014/main" id="{6E41E8E3-C549-A43D-BD5D-0BAE714CC412}"/>
              </a:ext>
            </a:extLst>
          </p:cNvPr>
          <p:cNvPicPr>
            <a:picLocks noChangeAspect="1"/>
          </p:cNvPicPr>
          <p:nvPr/>
        </p:nvPicPr>
        <p:blipFill>
          <a:blip r:embed="rId3"/>
          <a:stretch>
            <a:fillRect/>
          </a:stretch>
        </p:blipFill>
        <p:spPr>
          <a:xfrm>
            <a:off x="6918556" y="151713"/>
            <a:ext cx="1199845" cy="11998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2"/>
          <p:cNvSpPr txBox="1">
            <a:spLocks noGrp="1"/>
          </p:cNvSpPr>
          <p:nvPr>
            <p:ph type="title"/>
          </p:nvPr>
        </p:nvSpPr>
        <p:spPr>
          <a:xfrm>
            <a:off x="529413" y="451053"/>
            <a:ext cx="7886700" cy="99417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5C99"/>
              </a:buClr>
              <a:buSzPct val="100000"/>
              <a:buFont typeface="Quattrocento Sans"/>
              <a:buNone/>
            </a:pPr>
            <a:r>
              <a:rPr lang="es-ES" dirty="0">
                <a:solidFill>
                  <a:srgbClr val="1F5C99"/>
                </a:solidFill>
                <a:latin typeface="Quattrocento Sans"/>
                <a:ea typeface="Quattrocento Sans"/>
                <a:cs typeface="Quattrocento Sans"/>
                <a:sym typeface="Quattrocento Sans"/>
              </a:rPr>
              <a:t>Frecuencia cardiaca y ejercicio: Explicando un fenómeno biológico</a:t>
            </a:r>
            <a:endParaRPr dirty="0">
              <a:solidFill>
                <a:srgbClr val="1F5C99"/>
              </a:solidFill>
              <a:latin typeface="Quattrocento Sans"/>
              <a:ea typeface="Quattrocento Sans"/>
              <a:cs typeface="Quattrocento Sans"/>
              <a:sym typeface="Quattrocento Sans"/>
            </a:endParaRPr>
          </a:p>
        </p:txBody>
      </p:sp>
      <p:pic>
        <p:nvPicPr>
          <p:cNvPr id="242" name="Google Shape;242;p12" descr="Frecuencia cardiaca y actividad física"/>
          <p:cNvPicPr preferRelativeResize="0">
            <a:picLocks noGrp="1"/>
          </p:cNvPicPr>
          <p:nvPr>
            <p:ph type="body" idx="1"/>
          </p:nvPr>
        </p:nvPicPr>
        <p:blipFill rotWithShape="1">
          <a:blip r:embed="rId3">
            <a:alphaModFix/>
          </a:blip>
          <a:srcRect/>
          <a:stretch/>
        </p:blipFill>
        <p:spPr>
          <a:xfrm>
            <a:off x="1539277" y="1695284"/>
            <a:ext cx="5866973" cy="32635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21"/>
          <p:cNvPicPr preferRelativeResize="0">
            <a:picLocks noGrp="1"/>
          </p:cNvPicPr>
          <p:nvPr>
            <p:ph type="body" idx="1"/>
          </p:nvPr>
        </p:nvPicPr>
        <p:blipFill rotWithShape="1">
          <a:blip r:embed="rId3">
            <a:alphaModFix/>
          </a:blip>
          <a:srcRect/>
          <a:stretch/>
        </p:blipFill>
        <p:spPr>
          <a:xfrm>
            <a:off x="5696931" y="1876366"/>
            <a:ext cx="2610049" cy="2724777"/>
          </a:xfrm>
          <a:prstGeom prst="rect">
            <a:avLst/>
          </a:prstGeom>
          <a:noFill/>
          <a:ln>
            <a:noFill/>
          </a:ln>
        </p:spPr>
      </p:pic>
      <p:sp>
        <p:nvSpPr>
          <p:cNvPr id="248" name="Google Shape;248;p21"/>
          <p:cNvSpPr txBox="1"/>
          <p:nvPr/>
        </p:nvSpPr>
        <p:spPr>
          <a:xfrm>
            <a:off x="390418" y="2007786"/>
            <a:ext cx="5065160" cy="32854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s-ES" sz="2000" b="0" i="0" u="none" strike="noStrike" cap="none" dirty="0">
                <a:solidFill>
                  <a:schemeClr val="dk1"/>
                </a:solidFill>
                <a:latin typeface="Quattrocento Sans"/>
                <a:ea typeface="Quattrocento Sans"/>
                <a:cs typeface="Quattrocento Sans"/>
                <a:sym typeface="Quattrocento Sans"/>
              </a:rPr>
              <a:t>2. Observa la tabla de frecuencia cardiaca en función del ejercicio. ¿Son estos resultados equivalentes a sus observaciones?</a:t>
            </a:r>
            <a:endParaRPr dirty="0"/>
          </a:p>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Quattrocento Sans"/>
              <a:ea typeface="Quattrocento Sans"/>
              <a:cs typeface="Quattrocento Sans"/>
              <a:sym typeface="Quattrocento Sans"/>
            </a:endParaRPr>
          </a:p>
          <a:p>
            <a:pPr marL="257175" marR="0" lvl="0" indent="-257175" algn="l" rtl="0">
              <a:lnSpc>
                <a:spcPct val="100000"/>
              </a:lnSpc>
              <a:spcBef>
                <a:spcPts val="0"/>
              </a:spcBef>
              <a:spcAft>
                <a:spcPts val="0"/>
              </a:spcAft>
              <a:buClr>
                <a:srgbClr val="000000"/>
              </a:buClr>
              <a:buSzPts val="2000"/>
              <a:buFont typeface="Arial"/>
              <a:buAutoNum type="arabicPeriod" startAt="3"/>
            </a:pPr>
            <a:r>
              <a:rPr lang="es-ES" sz="2000" b="0" i="0" u="none" strike="noStrike" cap="none" dirty="0">
                <a:solidFill>
                  <a:srgbClr val="000000"/>
                </a:solidFill>
                <a:latin typeface="Quattrocento Sans"/>
                <a:ea typeface="Quattrocento Sans"/>
                <a:cs typeface="Quattrocento Sans"/>
                <a:sym typeface="Quattrocento Sans"/>
              </a:rPr>
              <a:t>¿Cómo explica los resultados que indica la tabla?</a:t>
            </a:r>
            <a:endParaRPr dirty="0"/>
          </a:p>
          <a:p>
            <a:pPr marL="257175" marR="0" lvl="0" indent="-171450" algn="l" rtl="0">
              <a:lnSpc>
                <a:spcPct val="100000"/>
              </a:lnSpc>
              <a:spcBef>
                <a:spcPts val="0"/>
              </a:spcBef>
              <a:spcAft>
                <a:spcPts val="0"/>
              </a:spcAft>
              <a:buClr>
                <a:srgbClr val="000000"/>
              </a:buClr>
              <a:buSzPts val="1350"/>
              <a:buFont typeface="Arial"/>
              <a:buNone/>
            </a:pPr>
            <a:endParaRPr sz="13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rgbClr val="000000"/>
              </a:solidFill>
              <a:latin typeface="Arial"/>
              <a:ea typeface="Arial"/>
              <a:cs typeface="Arial"/>
              <a:sym typeface="Arial"/>
            </a:endParaRPr>
          </a:p>
        </p:txBody>
      </p:sp>
      <p:pic>
        <p:nvPicPr>
          <p:cNvPr id="249" name="Google Shape;249;p21" descr="Heartbeat GIF - Heartbeat GIFs"/>
          <p:cNvPicPr preferRelativeResize="0"/>
          <p:nvPr/>
        </p:nvPicPr>
        <p:blipFill rotWithShape="1">
          <a:blip r:embed="rId4">
            <a:alphaModFix/>
          </a:blip>
          <a:srcRect/>
          <a:stretch/>
        </p:blipFill>
        <p:spPr>
          <a:xfrm>
            <a:off x="5810153" y="453514"/>
            <a:ext cx="1793790" cy="968647"/>
          </a:xfrm>
          <a:prstGeom prst="rect">
            <a:avLst/>
          </a:prstGeom>
          <a:noFill/>
          <a:ln>
            <a:noFill/>
          </a:ln>
        </p:spPr>
      </p:pic>
      <p:sp>
        <p:nvSpPr>
          <p:cNvPr id="250" name="Google Shape;250;p21"/>
          <p:cNvSpPr txBox="1"/>
          <p:nvPr/>
        </p:nvSpPr>
        <p:spPr>
          <a:xfrm>
            <a:off x="462337" y="453514"/>
            <a:ext cx="4730400" cy="163121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000"/>
              <a:buFont typeface="Arial"/>
              <a:buAutoNum type="arabicPeriod"/>
            </a:pPr>
            <a:r>
              <a:rPr lang="es-ES" sz="2000" b="0" i="0" u="none" strike="noStrike" cap="none" dirty="0">
                <a:solidFill>
                  <a:schemeClr val="dk1"/>
                </a:solidFill>
                <a:latin typeface="Quattrocento Sans"/>
                <a:ea typeface="Quattrocento Sans"/>
                <a:cs typeface="Quattrocento Sans"/>
                <a:sym typeface="Quattrocento Sans"/>
              </a:rPr>
              <a:t>Según su experiencia ¿qué ocurre  con la frecuencia cardiaca ( latidos por minuto) cuando pasa de un estado de reposo a uno de ejercicio intenso? Registre sus ideas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pSp>
        <p:nvGrpSpPr>
          <p:cNvPr id="256" name="Google Shape;256;p22"/>
          <p:cNvGrpSpPr/>
          <p:nvPr/>
        </p:nvGrpSpPr>
        <p:grpSpPr>
          <a:xfrm>
            <a:off x="542828" y="1209668"/>
            <a:ext cx="4275000" cy="2585925"/>
            <a:chOff x="1362126" y="1473606"/>
            <a:chExt cx="5700000" cy="3447900"/>
          </a:xfrm>
        </p:grpSpPr>
        <p:sp>
          <p:nvSpPr>
            <p:cNvPr id="257" name="Google Shape;257;p22"/>
            <p:cNvSpPr txBox="1"/>
            <p:nvPr/>
          </p:nvSpPr>
          <p:spPr>
            <a:xfrm>
              <a:off x="1362126" y="1473606"/>
              <a:ext cx="5700000" cy="3447900"/>
            </a:xfrm>
            <a:prstGeom prst="rect">
              <a:avLst/>
            </a:prstGeom>
            <a:noFill/>
            <a:ln w="9525" cap="flat" cmpd="sng">
              <a:solidFill>
                <a:srgbClr val="4892DC"/>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Arial"/>
                  <a:ea typeface="Arial"/>
                  <a:cs typeface="Arial"/>
                  <a:sym typeface="Arial"/>
                </a:rPr>
                <a:t>AUMENTO CONTRACCIÓN MUSCULAR </a:t>
              </a:r>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Arial"/>
                  <a:ea typeface="Arial"/>
                  <a:cs typeface="Arial"/>
                  <a:sym typeface="Arial"/>
                </a:rPr>
                <a:t>CONSUMO DE  ATP</a:t>
              </a:r>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Arial"/>
                  <a:ea typeface="Arial"/>
                  <a:cs typeface="Arial"/>
                  <a:sym typeface="Arial"/>
                </a:rPr>
                <a:t>CONSUMO O2 PARA MANTENER [ATP]</a:t>
              </a:r>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Arial"/>
                  <a:ea typeface="Arial"/>
                  <a:cs typeface="Arial"/>
                  <a:sym typeface="Arial"/>
                </a:rPr>
                <a:t>BAJA O</a:t>
              </a:r>
              <a:r>
                <a:rPr lang="es-ES" sz="1350" b="0" i="0" u="none" strike="noStrike" cap="none" baseline="-25000">
                  <a:solidFill>
                    <a:srgbClr val="000000"/>
                  </a:solidFill>
                  <a:latin typeface="Arial"/>
                  <a:ea typeface="Arial"/>
                  <a:cs typeface="Arial"/>
                  <a:sym typeface="Arial"/>
                </a:rPr>
                <a:t>2</a:t>
              </a:r>
              <a:endParaRPr baseline="-25000"/>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258" name="Google Shape;258;p22"/>
            <p:cNvSpPr/>
            <p:nvPr/>
          </p:nvSpPr>
          <p:spPr>
            <a:xfrm>
              <a:off x="4033488" y="2049127"/>
              <a:ext cx="269823" cy="524656"/>
            </a:xfrm>
            <a:prstGeom prst="down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59" name="Google Shape;259;p22"/>
            <p:cNvSpPr/>
            <p:nvPr/>
          </p:nvSpPr>
          <p:spPr>
            <a:xfrm>
              <a:off x="4003508" y="2921482"/>
              <a:ext cx="269823" cy="524656"/>
            </a:xfrm>
            <a:prstGeom prst="down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60" name="Google Shape;260;p22"/>
            <p:cNvSpPr/>
            <p:nvPr/>
          </p:nvSpPr>
          <p:spPr>
            <a:xfrm>
              <a:off x="4033488" y="3792150"/>
              <a:ext cx="269700" cy="524700"/>
            </a:xfrm>
            <a:prstGeom prst="down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grpSp>
      <p:sp>
        <p:nvSpPr>
          <p:cNvPr id="261" name="Google Shape;261;p22"/>
          <p:cNvSpPr txBox="1"/>
          <p:nvPr/>
        </p:nvSpPr>
        <p:spPr>
          <a:xfrm>
            <a:off x="542828" y="3951044"/>
            <a:ext cx="814289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a:solidFill>
                  <a:srgbClr val="000000"/>
                </a:solidFill>
                <a:latin typeface="Quattrocento Sans"/>
                <a:ea typeface="Quattrocento Sans"/>
                <a:cs typeface="Quattrocento Sans"/>
                <a:sym typeface="Quattrocento Sans"/>
              </a:rPr>
              <a:t>4. ¿ Cómo “sabe” el corazón que el organismo necesita más oxígeno?</a:t>
            </a:r>
            <a:endParaRPr sz="2000" b="1" i="0" u="none" strike="noStrike" cap="none">
              <a:solidFill>
                <a:srgbClr val="000000"/>
              </a:solidFill>
              <a:latin typeface="Quattrocento Sans"/>
              <a:ea typeface="Quattrocento Sans"/>
              <a:cs typeface="Quattrocento Sans"/>
              <a:sym typeface="Quattrocento Sans"/>
            </a:endParaRPr>
          </a:p>
        </p:txBody>
      </p:sp>
      <p:sp>
        <p:nvSpPr>
          <p:cNvPr id="262" name="Google Shape;262;p22"/>
          <p:cNvSpPr txBox="1"/>
          <p:nvPr/>
        </p:nvSpPr>
        <p:spPr>
          <a:xfrm>
            <a:off x="5386117" y="1057269"/>
            <a:ext cx="3299700" cy="3001500"/>
          </a:xfrm>
          <a:prstGeom prst="rect">
            <a:avLst/>
          </a:prstGeom>
          <a:noFill/>
          <a:ln w="9525" cap="flat" cmpd="sng">
            <a:solidFill>
              <a:srgbClr val="4892DC"/>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s-ES" sz="1350" b="0" i="0" u="none" strike="noStrike" cap="none" dirty="0">
                <a:solidFill>
                  <a:srgbClr val="000000"/>
                </a:solidFill>
                <a:latin typeface="Arial"/>
                <a:ea typeface="Arial"/>
                <a:cs typeface="Arial"/>
                <a:sym typeface="Arial"/>
              </a:rPr>
              <a:t>AUMENTO DE FRECUENCIA CARDIACA</a:t>
            </a:r>
            <a:endParaRPr dirty="0"/>
          </a:p>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s-ES" sz="1350" b="0" i="0" u="none" strike="noStrike" cap="none" dirty="0">
                <a:solidFill>
                  <a:srgbClr val="000000"/>
                </a:solidFill>
                <a:latin typeface="Arial"/>
                <a:ea typeface="Arial"/>
                <a:cs typeface="Arial"/>
                <a:sym typeface="Arial"/>
              </a:rPr>
              <a:t>MÁS BOMBEO DE SANGRE A LOS TEJIDOS</a:t>
            </a:r>
            <a:endParaRPr dirty="0"/>
          </a:p>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s-ES" sz="1350" b="0" i="0" u="none" strike="noStrike" cap="none" dirty="0">
                <a:solidFill>
                  <a:srgbClr val="000000"/>
                </a:solidFill>
                <a:latin typeface="Arial"/>
                <a:ea typeface="Arial"/>
                <a:cs typeface="Arial"/>
                <a:sym typeface="Arial"/>
              </a:rPr>
              <a:t>RECUPERACIÓN DE NIVELES O</a:t>
            </a:r>
            <a:r>
              <a:rPr lang="es-ES" sz="1350" b="0" i="0" u="none" strike="noStrike" cap="none" baseline="-25000" dirty="0">
                <a:solidFill>
                  <a:srgbClr val="000000"/>
                </a:solidFill>
                <a:latin typeface="Arial"/>
                <a:ea typeface="Arial"/>
                <a:cs typeface="Arial"/>
                <a:sym typeface="Arial"/>
              </a:rPr>
              <a:t>2</a:t>
            </a:r>
            <a:endParaRPr baseline="-25000" dirty="0"/>
          </a:p>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rgbClr val="000000"/>
              </a:solidFill>
              <a:latin typeface="Arial"/>
              <a:ea typeface="Arial"/>
              <a:cs typeface="Arial"/>
              <a:sym typeface="Arial"/>
            </a:endParaRPr>
          </a:p>
        </p:txBody>
      </p:sp>
      <p:sp>
        <p:nvSpPr>
          <p:cNvPr id="263" name="Google Shape;263;p22"/>
          <p:cNvSpPr/>
          <p:nvPr/>
        </p:nvSpPr>
        <p:spPr>
          <a:xfrm>
            <a:off x="6833553" y="1772012"/>
            <a:ext cx="202500" cy="393600"/>
          </a:xfrm>
          <a:prstGeom prst="down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64" name="Google Shape;264;p22"/>
          <p:cNvSpPr/>
          <p:nvPr/>
        </p:nvSpPr>
        <p:spPr>
          <a:xfrm>
            <a:off x="6833553" y="3000560"/>
            <a:ext cx="202500" cy="393600"/>
          </a:xfrm>
          <a:prstGeom prst="down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65" name="Google Shape;265;p22"/>
          <p:cNvSpPr/>
          <p:nvPr/>
        </p:nvSpPr>
        <p:spPr>
          <a:xfrm rot="-2098510">
            <a:off x="3619797" y="2343745"/>
            <a:ext cx="2877111" cy="190991"/>
          </a:xfrm>
          <a:prstGeom prst="rightArrow">
            <a:avLst>
              <a:gd name="adj1" fmla="val 50000"/>
              <a:gd name="adj2" fmla="val 50000"/>
            </a:avLst>
          </a:prstGeom>
          <a:solidFill>
            <a:srgbClr val="E59DDC"/>
          </a:solidFill>
          <a:ln w="19050" cap="flat" cmpd="sng">
            <a:solidFill>
              <a:srgbClr val="8CD87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66" name="Google Shape;266;p22"/>
          <p:cNvSpPr txBox="1"/>
          <p:nvPr/>
        </p:nvSpPr>
        <p:spPr>
          <a:xfrm>
            <a:off x="1239512" y="588745"/>
            <a:ext cx="6498895"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s-ES" sz="2100" b="0" i="0" u="none" strike="noStrike" cap="none" dirty="0">
                <a:solidFill>
                  <a:srgbClr val="000000"/>
                </a:solidFill>
                <a:latin typeface="Arial"/>
                <a:ea typeface="Arial"/>
                <a:cs typeface="Arial"/>
                <a:sym typeface="Arial"/>
              </a:rPr>
              <a:t>Cuadro 1                                                    Cuadro 2</a:t>
            </a:r>
            <a:endParaRPr sz="2100" b="0" i="0" u="none" strike="noStrike" cap="none" dirty="0">
              <a:solidFill>
                <a:srgbClr val="000000"/>
              </a:solidFill>
              <a:latin typeface="Arial"/>
              <a:ea typeface="Arial"/>
              <a:cs typeface="Arial"/>
              <a:sym typeface="Arial"/>
            </a:endParaRPr>
          </a:p>
        </p:txBody>
      </p:sp>
      <p:sp>
        <p:nvSpPr>
          <p:cNvPr id="267" name="Google Shape;267;p22"/>
          <p:cNvSpPr/>
          <p:nvPr/>
        </p:nvSpPr>
        <p:spPr>
          <a:xfrm>
            <a:off x="3876584" y="-73756"/>
            <a:ext cx="45720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200" b="0" i="0" u="none" strike="noStrike" cap="none" dirty="0">
                <a:solidFill>
                  <a:srgbClr val="1F5C99"/>
                </a:solidFill>
                <a:latin typeface="Quattrocento Sans"/>
                <a:ea typeface="Quattrocento Sans"/>
                <a:cs typeface="Quattrocento Sans"/>
                <a:sym typeface="Quattrocento Sans"/>
              </a:rPr>
              <a:t>Plenario</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3"/>
          <p:cNvSpPr txBox="1">
            <a:spLocks noGrp="1"/>
          </p:cNvSpPr>
          <p:nvPr>
            <p:ph type="body" idx="1"/>
          </p:nvPr>
        </p:nvSpPr>
        <p:spPr>
          <a:xfrm>
            <a:off x="175764" y="939998"/>
            <a:ext cx="7886700" cy="3263504"/>
          </a:xfrm>
          <a:prstGeom prst="rect">
            <a:avLst/>
          </a:prstGeom>
          <a:noFill/>
          <a:ln>
            <a:noFill/>
          </a:ln>
        </p:spPr>
        <p:txBody>
          <a:bodyPr spcFirstLastPara="1" wrap="square" lIns="91425" tIns="45700" rIns="91425" bIns="45700" anchor="t" anchorCtr="0">
            <a:normAutofit lnSpcReduction="10000"/>
          </a:bodyPr>
          <a:lstStyle/>
          <a:p>
            <a:pPr marL="171450" lvl="0" indent="-171450" algn="ctr" rtl="0">
              <a:lnSpc>
                <a:spcPct val="90000"/>
              </a:lnSpc>
              <a:spcBef>
                <a:spcPts val="0"/>
              </a:spcBef>
              <a:spcAft>
                <a:spcPts val="0"/>
              </a:spcAft>
              <a:buClr>
                <a:schemeClr val="dk1"/>
              </a:buClr>
              <a:buSzPts val="2700"/>
              <a:buChar char="•"/>
            </a:pPr>
            <a:r>
              <a:rPr lang="es-ES" sz="2700">
                <a:latin typeface="Quattrocento Sans"/>
                <a:ea typeface="Quattrocento Sans"/>
                <a:cs typeface="Quattrocento Sans"/>
                <a:sym typeface="Quattrocento Sans"/>
              </a:rPr>
              <a:t>Descubriendo cómo “sabe” el corazón.</a:t>
            </a:r>
            <a:endParaRPr/>
          </a:p>
          <a:p>
            <a:pPr marL="0" lvl="0" indent="0" algn="just" rtl="0">
              <a:lnSpc>
                <a:spcPct val="90000"/>
              </a:lnSpc>
              <a:spcBef>
                <a:spcPts val="750"/>
              </a:spcBef>
              <a:spcAft>
                <a:spcPts val="0"/>
              </a:spcAft>
              <a:buClr>
                <a:schemeClr val="dk1"/>
              </a:buClr>
              <a:buSzPts val="2700"/>
              <a:buNone/>
            </a:pPr>
            <a:endParaRPr sz="2700">
              <a:latin typeface="Quattrocento Sans"/>
              <a:ea typeface="Quattrocento Sans"/>
              <a:cs typeface="Quattrocento Sans"/>
              <a:sym typeface="Quattrocento Sans"/>
            </a:endParaRPr>
          </a:p>
          <a:p>
            <a:pPr marL="0" lvl="0" indent="0" algn="just" rtl="0">
              <a:lnSpc>
                <a:spcPct val="90000"/>
              </a:lnSpc>
              <a:spcBef>
                <a:spcPts val="750"/>
              </a:spcBef>
              <a:spcAft>
                <a:spcPts val="0"/>
              </a:spcAft>
              <a:buClr>
                <a:schemeClr val="dk1"/>
              </a:buClr>
              <a:buSzPts val="2700"/>
              <a:buNone/>
            </a:pPr>
            <a:r>
              <a:rPr lang="es-ES" sz="2700">
                <a:latin typeface="Quattrocento Sans"/>
                <a:ea typeface="Quattrocento Sans"/>
                <a:cs typeface="Quattrocento Sans"/>
                <a:sym typeface="Quattrocento Sans"/>
              </a:rPr>
              <a:t>Si el corazón “sabe” que debe latir con mayor frecuencia porque “debe” hacer llegar más sangre oxigenada a los músculos que están necesitando más oxígeno, entonces esto debiera suceder a todo evento.</a:t>
            </a:r>
            <a:endParaRPr/>
          </a:p>
          <a:p>
            <a:pPr marL="0" lvl="0" indent="0" algn="just" rtl="0">
              <a:lnSpc>
                <a:spcPct val="90000"/>
              </a:lnSpc>
              <a:spcBef>
                <a:spcPts val="750"/>
              </a:spcBef>
              <a:spcAft>
                <a:spcPts val="0"/>
              </a:spcAft>
              <a:buClr>
                <a:schemeClr val="dk1"/>
              </a:buClr>
              <a:buSzPts val="2700"/>
              <a:buNone/>
            </a:pPr>
            <a:r>
              <a:rPr lang="es-ES" sz="2700">
                <a:latin typeface="Quattrocento Sans"/>
                <a:ea typeface="Quattrocento Sans"/>
                <a:cs typeface="Quattrocento Sans"/>
                <a:sym typeface="Quattrocento Sans"/>
              </a:rPr>
              <a:t>Revisemos los siguientes datos: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4"/>
          <p:cNvSpPr txBox="1">
            <a:spLocks noGrp="1"/>
          </p:cNvSpPr>
          <p:nvPr>
            <p:ph type="body" idx="1"/>
          </p:nvPr>
        </p:nvSpPr>
        <p:spPr>
          <a:xfrm>
            <a:off x="273753" y="68182"/>
            <a:ext cx="8514647" cy="827914"/>
          </a:xfrm>
          <a:prstGeom prst="rect">
            <a:avLst/>
          </a:prstGeom>
          <a:noFill/>
          <a:ln>
            <a:noFill/>
          </a:ln>
        </p:spPr>
        <p:txBody>
          <a:bodyPr spcFirstLastPara="1" wrap="square" lIns="91425" tIns="45700" rIns="91425" bIns="45700" anchor="t" anchorCtr="0">
            <a:normAutofit fontScale="85000" lnSpcReduction="10000"/>
          </a:bodyPr>
          <a:lstStyle/>
          <a:p>
            <a:pPr marL="171450" lvl="0" indent="-171450" algn="just" rtl="0">
              <a:lnSpc>
                <a:spcPct val="90000"/>
              </a:lnSpc>
              <a:spcBef>
                <a:spcPts val="0"/>
              </a:spcBef>
              <a:spcAft>
                <a:spcPts val="0"/>
              </a:spcAft>
              <a:buClr>
                <a:schemeClr val="dk1"/>
              </a:buClr>
              <a:buSzPct val="100000"/>
              <a:buChar char="•"/>
            </a:pPr>
            <a:r>
              <a:rPr lang="es-ES">
                <a:latin typeface="Quattrocento Sans"/>
                <a:ea typeface="Quattrocento Sans"/>
                <a:cs typeface="Quattrocento Sans"/>
                <a:sym typeface="Quattrocento Sans"/>
              </a:rPr>
              <a:t>Los siguientes gráficos muestran un estudio de medición de la frecuencia cardiaca realizado en personas en tratamiento con fármacos beta-bloqueadores ante diferentes intensidades de ejercicio físico, en comparación con un grupo control.</a:t>
            </a:r>
            <a:endParaRPr/>
          </a:p>
          <a:p>
            <a:pPr marL="171450" lvl="0" indent="-90487" algn="just" rtl="0">
              <a:lnSpc>
                <a:spcPct val="90000"/>
              </a:lnSpc>
              <a:spcBef>
                <a:spcPts val="750"/>
              </a:spcBef>
              <a:spcAft>
                <a:spcPts val="0"/>
              </a:spcAft>
              <a:buClr>
                <a:schemeClr val="dk1"/>
              </a:buClr>
              <a:buSzPct val="100000"/>
              <a:buNone/>
            </a:pPr>
            <a:endParaRPr sz="1500"/>
          </a:p>
          <a:p>
            <a:pPr marL="171450" lvl="0" indent="-90487" algn="just" rtl="0">
              <a:lnSpc>
                <a:spcPct val="90000"/>
              </a:lnSpc>
              <a:spcBef>
                <a:spcPts val="750"/>
              </a:spcBef>
              <a:spcAft>
                <a:spcPts val="0"/>
              </a:spcAft>
              <a:buClr>
                <a:schemeClr val="dk1"/>
              </a:buClr>
              <a:buSzPct val="100000"/>
              <a:buNone/>
            </a:pPr>
            <a:endParaRPr sz="1500"/>
          </a:p>
          <a:p>
            <a:pPr marL="171450" lvl="0" indent="-90487" algn="just" rtl="0">
              <a:lnSpc>
                <a:spcPct val="90000"/>
              </a:lnSpc>
              <a:spcBef>
                <a:spcPts val="750"/>
              </a:spcBef>
              <a:spcAft>
                <a:spcPts val="0"/>
              </a:spcAft>
              <a:buClr>
                <a:schemeClr val="dk1"/>
              </a:buClr>
              <a:buSzPct val="100000"/>
              <a:buNone/>
            </a:pPr>
            <a:endParaRPr sz="1500"/>
          </a:p>
          <a:p>
            <a:pPr marL="171450" lvl="0" indent="-90487" algn="just" rtl="0">
              <a:lnSpc>
                <a:spcPct val="90000"/>
              </a:lnSpc>
              <a:spcBef>
                <a:spcPts val="750"/>
              </a:spcBef>
              <a:spcAft>
                <a:spcPts val="0"/>
              </a:spcAft>
              <a:buClr>
                <a:schemeClr val="dk1"/>
              </a:buClr>
              <a:buSzPct val="100000"/>
              <a:buNone/>
            </a:pPr>
            <a:endParaRPr sz="1500"/>
          </a:p>
          <a:p>
            <a:pPr marL="171450" lvl="0" indent="-90487" algn="just" rtl="0">
              <a:lnSpc>
                <a:spcPct val="90000"/>
              </a:lnSpc>
              <a:spcBef>
                <a:spcPts val="750"/>
              </a:spcBef>
              <a:spcAft>
                <a:spcPts val="0"/>
              </a:spcAft>
              <a:buClr>
                <a:schemeClr val="dk1"/>
              </a:buClr>
              <a:buSzPct val="100000"/>
              <a:buNone/>
            </a:pPr>
            <a:endParaRPr sz="1500"/>
          </a:p>
        </p:txBody>
      </p:sp>
      <p:pic>
        <p:nvPicPr>
          <p:cNvPr id="278" name="Google Shape;278;p24"/>
          <p:cNvPicPr preferRelativeResize="0"/>
          <p:nvPr/>
        </p:nvPicPr>
        <p:blipFill rotWithShape="1">
          <a:blip r:embed="rId3">
            <a:alphaModFix/>
          </a:blip>
          <a:srcRect/>
          <a:stretch/>
        </p:blipFill>
        <p:spPr>
          <a:xfrm>
            <a:off x="6401136" y="879928"/>
            <a:ext cx="1866564" cy="1109019"/>
          </a:xfrm>
          <a:prstGeom prst="rect">
            <a:avLst/>
          </a:prstGeom>
          <a:noFill/>
          <a:ln>
            <a:noFill/>
          </a:ln>
        </p:spPr>
      </p:pic>
      <p:pic>
        <p:nvPicPr>
          <p:cNvPr id="279" name="Google Shape;279;p24"/>
          <p:cNvPicPr preferRelativeResize="0"/>
          <p:nvPr/>
        </p:nvPicPr>
        <p:blipFill rotWithShape="1">
          <a:blip r:embed="rId4">
            <a:alphaModFix/>
          </a:blip>
          <a:srcRect/>
          <a:stretch/>
        </p:blipFill>
        <p:spPr>
          <a:xfrm>
            <a:off x="273753" y="1387447"/>
            <a:ext cx="4963156" cy="3414734"/>
          </a:xfrm>
          <a:prstGeom prst="rect">
            <a:avLst/>
          </a:prstGeom>
          <a:noFill/>
          <a:ln>
            <a:noFill/>
          </a:ln>
        </p:spPr>
      </p:pic>
      <p:sp>
        <p:nvSpPr>
          <p:cNvPr id="280" name="Google Shape;280;p24"/>
          <p:cNvSpPr txBox="1"/>
          <p:nvPr/>
        </p:nvSpPr>
        <p:spPr>
          <a:xfrm>
            <a:off x="5209083" y="2045789"/>
            <a:ext cx="3934800" cy="246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57175" marR="0" lvl="0" indent="-257175" algn="l" rtl="0">
              <a:lnSpc>
                <a:spcPct val="100000"/>
              </a:lnSpc>
              <a:spcBef>
                <a:spcPts val="0"/>
              </a:spcBef>
              <a:spcAft>
                <a:spcPts val="0"/>
              </a:spcAft>
              <a:buClr>
                <a:srgbClr val="000000"/>
              </a:buClr>
              <a:buSzPts val="2000"/>
              <a:buFont typeface="Arial"/>
              <a:buAutoNum type="arabicPeriod" startAt="4"/>
            </a:pPr>
            <a:r>
              <a:rPr lang="es-ES" sz="2000" b="0" i="0" u="none" strike="noStrike" cap="none">
                <a:solidFill>
                  <a:srgbClr val="000000"/>
                </a:solidFill>
                <a:latin typeface="Quattrocento Sans"/>
                <a:ea typeface="Quattrocento Sans"/>
                <a:cs typeface="Quattrocento Sans"/>
                <a:sym typeface="Quattrocento Sans"/>
              </a:rPr>
              <a:t>Describa los resultados graficados.</a:t>
            </a:r>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Arial"/>
                <a:ea typeface="Arial"/>
                <a:cs typeface="Arial"/>
                <a:sym typeface="Arial"/>
              </a:rPr>
              <a:t>5</a:t>
            </a:r>
            <a:r>
              <a:rPr lang="es-ES" sz="2000" b="0" i="0" u="none" strike="noStrike" cap="none">
                <a:solidFill>
                  <a:srgbClr val="000000"/>
                </a:solidFill>
                <a:latin typeface="Quattrocento Sans"/>
                <a:ea typeface="Quattrocento Sans"/>
                <a:cs typeface="Quattrocento Sans"/>
                <a:sym typeface="Quattrocento Sans"/>
              </a:rPr>
              <a:t>. ¿Qué concluye respecto a</a:t>
            </a:r>
            <a:r>
              <a:rPr lang="es-ES" sz="2000">
                <a:latin typeface="Quattrocento Sans"/>
                <a:ea typeface="Quattrocento Sans"/>
                <a:cs typeface="Quattrocento Sans"/>
                <a:sym typeface="Quattrocento Sans"/>
              </a:rPr>
              <a:t> </a:t>
            </a:r>
            <a:r>
              <a:rPr lang="es-ES" sz="2000" b="0" i="0" u="none" strike="noStrike" cap="none">
                <a:solidFill>
                  <a:srgbClr val="000000"/>
                </a:solidFill>
                <a:latin typeface="Quattrocento Sans"/>
                <a:ea typeface="Quattrocento Sans"/>
                <a:cs typeface="Quattrocento Sans"/>
                <a:sym typeface="Quattrocento Sans"/>
              </a:rPr>
              <a:t>la respuesta del corazón frente al ejercicio?</a:t>
            </a:r>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5"/>
          <p:cNvSpPr/>
          <p:nvPr/>
        </p:nvSpPr>
        <p:spPr>
          <a:xfrm>
            <a:off x="304800" y="279400"/>
            <a:ext cx="8724900" cy="4432300"/>
          </a:xfrm>
          <a:prstGeom prst="rect">
            <a:avLst/>
          </a:prstGeom>
          <a:solidFill>
            <a:srgbClr val="D9E5F8"/>
          </a:solidFill>
          <a:ln w="19050" cap="flat" cmpd="sng">
            <a:solidFill>
              <a:srgbClr val="0F46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6" name="Google Shape;286;p25"/>
          <p:cNvSpPr txBox="1"/>
          <p:nvPr/>
        </p:nvSpPr>
        <p:spPr>
          <a:xfrm>
            <a:off x="622301" y="645318"/>
            <a:ext cx="8102600" cy="34470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Los beta-bloqueadores son fármacos que se utilizan en el tratamiento de la hipertensión (aumento de la presión arterial).  </a:t>
            </a:r>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Estos fármacos se unen a proteínas receptoras que se encuentran en la membrana plasmática de algunas células, bloqueando la vía de señalización molecular que esos receptores activan y que llevan a una respuesta celular (en este caso, la contracción de los </a:t>
            </a:r>
            <a:r>
              <a:rPr lang="es-ES" sz="2000" b="1" i="0" u="none" strike="noStrike" cap="none">
                <a:solidFill>
                  <a:srgbClr val="BF4F14"/>
                </a:solidFill>
                <a:latin typeface="Arial"/>
                <a:ea typeface="Arial"/>
                <a:cs typeface="Arial"/>
                <a:sym typeface="Arial"/>
              </a:rPr>
              <a:t>cardiomiocitos</a:t>
            </a:r>
            <a:r>
              <a:rPr lang="es-ES" sz="2000" b="0" i="0" u="none" strike="noStrike" cap="none">
                <a:solidFill>
                  <a:srgbClr val="000000"/>
                </a:solidFill>
                <a:latin typeface="Arial"/>
                <a:ea typeface="Arial"/>
                <a:cs typeface="Arial"/>
                <a:sym typeface="Arial"/>
              </a:rPr>
              <a:t>).</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grpSp>
        <p:nvGrpSpPr>
          <p:cNvPr id="292" name="Google Shape;292;p26"/>
          <p:cNvGrpSpPr/>
          <p:nvPr/>
        </p:nvGrpSpPr>
        <p:grpSpPr>
          <a:xfrm>
            <a:off x="542828" y="1057268"/>
            <a:ext cx="4275026" cy="2585323"/>
            <a:chOff x="1362126" y="1473606"/>
            <a:chExt cx="5700034" cy="3447097"/>
          </a:xfrm>
        </p:grpSpPr>
        <p:sp>
          <p:nvSpPr>
            <p:cNvPr id="293" name="Google Shape;293;p26"/>
            <p:cNvSpPr txBox="1"/>
            <p:nvPr/>
          </p:nvSpPr>
          <p:spPr>
            <a:xfrm>
              <a:off x="1362126" y="1473606"/>
              <a:ext cx="5700034" cy="3447097"/>
            </a:xfrm>
            <a:prstGeom prst="rect">
              <a:avLst/>
            </a:prstGeom>
            <a:noFill/>
            <a:ln w="9525" cap="flat" cmpd="sng">
              <a:solidFill>
                <a:srgbClr val="4892DC"/>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Arial"/>
                  <a:ea typeface="Arial"/>
                  <a:cs typeface="Arial"/>
                  <a:sym typeface="Arial"/>
                </a:rPr>
                <a:t>AUMENTO CONTRACCIÓN MUSCULAR </a:t>
              </a:r>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Arial"/>
                  <a:ea typeface="Arial"/>
                  <a:cs typeface="Arial"/>
                  <a:sym typeface="Arial"/>
                </a:rPr>
                <a:t>CONSUMO DE  ATP</a:t>
              </a:r>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Arial"/>
                  <a:ea typeface="Arial"/>
                  <a:cs typeface="Arial"/>
                  <a:sym typeface="Arial"/>
                </a:rPr>
                <a:t>CONSUMO O2 PARA MANTENER [ATP]</a:t>
              </a:r>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Arial"/>
                  <a:ea typeface="Arial"/>
                  <a:cs typeface="Arial"/>
                  <a:sym typeface="Arial"/>
                </a:rPr>
                <a:t>BAJA O2</a:t>
              </a:r>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294" name="Google Shape;294;p26"/>
            <p:cNvSpPr/>
            <p:nvPr/>
          </p:nvSpPr>
          <p:spPr>
            <a:xfrm>
              <a:off x="4033488" y="2150727"/>
              <a:ext cx="269700" cy="524700"/>
            </a:xfrm>
            <a:prstGeom prst="down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95" name="Google Shape;295;p26"/>
            <p:cNvSpPr/>
            <p:nvPr/>
          </p:nvSpPr>
          <p:spPr>
            <a:xfrm>
              <a:off x="4003508" y="2921482"/>
              <a:ext cx="269823" cy="524656"/>
            </a:xfrm>
            <a:prstGeom prst="down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296" name="Google Shape;296;p26"/>
            <p:cNvSpPr/>
            <p:nvPr/>
          </p:nvSpPr>
          <p:spPr>
            <a:xfrm>
              <a:off x="4033488" y="3690550"/>
              <a:ext cx="269823" cy="524656"/>
            </a:xfrm>
            <a:prstGeom prst="down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grpSp>
      <p:sp>
        <p:nvSpPr>
          <p:cNvPr id="297" name="Google Shape;297;p26"/>
          <p:cNvSpPr txBox="1"/>
          <p:nvPr/>
        </p:nvSpPr>
        <p:spPr>
          <a:xfrm>
            <a:off x="553236" y="3976751"/>
            <a:ext cx="8065429" cy="70788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AutoNum type="arabicPeriod" startAt="6"/>
            </a:pPr>
            <a:r>
              <a:rPr lang="es-ES" sz="2000" b="0" i="0" u="none" strike="noStrike" cap="none">
                <a:solidFill>
                  <a:srgbClr val="000000"/>
                </a:solidFill>
                <a:latin typeface="Quattrocento Sans"/>
                <a:ea typeface="Quattrocento Sans"/>
                <a:cs typeface="Quattrocento Sans"/>
                <a:sym typeface="Quattrocento Sans"/>
              </a:rPr>
              <a:t>¿Qué puede agregar en la flecha entre el cuadro 1 y el cuadro 2?</a:t>
            </a:r>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Quattrocento Sans"/>
                <a:ea typeface="Quattrocento Sans"/>
                <a:cs typeface="Quattrocento Sans"/>
                <a:sym typeface="Quattrocento Sans"/>
              </a:rPr>
              <a:t>7.  ¿ Cómo “sabe” el corazón que el organismo necesita más oxígeno?</a:t>
            </a:r>
            <a:endParaRPr sz="2000" b="0" i="0" u="none" strike="noStrike" cap="none">
              <a:solidFill>
                <a:srgbClr val="000000"/>
              </a:solidFill>
              <a:latin typeface="Quattrocento Sans"/>
              <a:ea typeface="Quattrocento Sans"/>
              <a:cs typeface="Quattrocento Sans"/>
              <a:sym typeface="Quattrocento Sans"/>
            </a:endParaRPr>
          </a:p>
        </p:txBody>
      </p:sp>
      <p:sp>
        <p:nvSpPr>
          <p:cNvPr id="298" name="Google Shape;298;p26"/>
          <p:cNvSpPr txBox="1"/>
          <p:nvPr/>
        </p:nvSpPr>
        <p:spPr>
          <a:xfrm>
            <a:off x="5386117" y="1057269"/>
            <a:ext cx="3299605" cy="2793072"/>
          </a:xfrm>
          <a:prstGeom prst="rect">
            <a:avLst/>
          </a:prstGeom>
          <a:noFill/>
          <a:ln w="9525" cap="flat" cmpd="sng">
            <a:solidFill>
              <a:srgbClr val="4892DC"/>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Arial"/>
                <a:ea typeface="Arial"/>
                <a:cs typeface="Arial"/>
                <a:sym typeface="Arial"/>
              </a:rPr>
              <a:t>AUMENTO DE FRECUENCIA CARDIACA</a:t>
            </a:r>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Arial"/>
                <a:ea typeface="Arial"/>
                <a:cs typeface="Arial"/>
                <a:sym typeface="Arial"/>
              </a:rPr>
              <a:t>MÁS BOMBEO DE SANGRE A LOS TEJIDOS</a:t>
            </a:r>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Arial"/>
                <a:ea typeface="Arial"/>
                <a:cs typeface="Arial"/>
                <a:sym typeface="Arial"/>
              </a:rPr>
              <a:t>RECUPERACIÓN DE NIVELES O2</a:t>
            </a:r>
            <a:endParaRPr/>
          </a:p>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299" name="Google Shape;299;p26"/>
          <p:cNvSpPr/>
          <p:nvPr/>
        </p:nvSpPr>
        <p:spPr>
          <a:xfrm>
            <a:off x="6833553" y="1695812"/>
            <a:ext cx="202500" cy="393600"/>
          </a:xfrm>
          <a:prstGeom prst="down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00" name="Google Shape;300;p26"/>
          <p:cNvSpPr/>
          <p:nvPr/>
        </p:nvSpPr>
        <p:spPr>
          <a:xfrm>
            <a:off x="6833553" y="2924360"/>
            <a:ext cx="202500" cy="393600"/>
          </a:xfrm>
          <a:prstGeom prst="down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01" name="Google Shape;301;p26"/>
          <p:cNvSpPr/>
          <p:nvPr/>
        </p:nvSpPr>
        <p:spPr>
          <a:xfrm rot="-2098510">
            <a:off x="3490535" y="2169487"/>
            <a:ext cx="2877111" cy="190991"/>
          </a:xfrm>
          <a:prstGeom prst="rightArrow">
            <a:avLst>
              <a:gd name="adj1" fmla="val 50000"/>
              <a:gd name="adj2" fmla="val 50000"/>
            </a:avLst>
          </a:prstGeom>
          <a:solidFill>
            <a:srgbClr val="E59DDC"/>
          </a:solidFill>
          <a:ln w="19050" cap="flat" cmpd="sng">
            <a:solidFill>
              <a:srgbClr val="8CD87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02" name="Google Shape;302;p26"/>
          <p:cNvSpPr txBox="1"/>
          <p:nvPr/>
        </p:nvSpPr>
        <p:spPr>
          <a:xfrm>
            <a:off x="2509512" y="550115"/>
            <a:ext cx="4879862"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s-ES" sz="2100" b="0" i="0" u="none" strike="noStrike" cap="none">
                <a:solidFill>
                  <a:srgbClr val="000000"/>
                </a:solidFill>
                <a:latin typeface="Arial"/>
                <a:ea typeface="Arial"/>
                <a:cs typeface="Arial"/>
                <a:sym typeface="Arial"/>
              </a:rPr>
              <a:t>Cuadro 1            Cuadro  2</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7"/>
          <p:cNvSpPr txBox="1">
            <a:spLocks noGrp="1"/>
          </p:cNvSpPr>
          <p:nvPr>
            <p:ph type="title"/>
          </p:nvPr>
        </p:nvSpPr>
        <p:spPr>
          <a:xfrm>
            <a:off x="330200" y="273844"/>
            <a:ext cx="8528050" cy="994172"/>
          </a:xfrm>
          <a:prstGeom prst="rect">
            <a:avLst/>
          </a:prstGeom>
          <a:noFill/>
          <a:ln>
            <a:noFill/>
          </a:ln>
        </p:spPr>
        <p:txBody>
          <a:bodyPr spcFirstLastPara="1" wrap="square" lIns="91425" tIns="45700" rIns="91425" bIns="45700" anchor="ctr" anchorCtr="0">
            <a:normAutofit fontScale="90000"/>
          </a:bodyPr>
          <a:lstStyle/>
          <a:p>
            <a:pPr marL="0" lvl="0" indent="0" algn="just" rtl="0">
              <a:lnSpc>
                <a:spcPct val="90000"/>
              </a:lnSpc>
              <a:spcBef>
                <a:spcPts val="0"/>
              </a:spcBef>
              <a:spcAft>
                <a:spcPts val="0"/>
              </a:spcAft>
              <a:buClr>
                <a:schemeClr val="dk1"/>
              </a:buClr>
              <a:buSzPct val="100000"/>
              <a:buFont typeface="Quattrocento Sans"/>
              <a:buNone/>
            </a:pPr>
            <a:r>
              <a:rPr lang="es-ES">
                <a:latin typeface="Quattrocento Sans"/>
                <a:ea typeface="Quattrocento Sans"/>
                <a:cs typeface="Quattrocento Sans"/>
                <a:sym typeface="Quattrocento Sans"/>
              </a:rPr>
              <a:t>La respuesta contráctil coordinada de los cardiomiocitos subyace a los latidos cardiacos</a:t>
            </a:r>
            <a:endParaRPr>
              <a:latin typeface="Quattrocento Sans"/>
              <a:ea typeface="Quattrocento Sans"/>
              <a:cs typeface="Quattrocento Sans"/>
              <a:sym typeface="Quattrocento Sans"/>
            </a:endParaRPr>
          </a:p>
        </p:txBody>
      </p:sp>
      <p:pic>
        <p:nvPicPr>
          <p:cNvPr id="308" name="Google Shape;308;p27" descr="Beating Heart | Heart gif, Emoji challenge, Heart"/>
          <p:cNvPicPr preferRelativeResize="0">
            <a:picLocks noGrp="1"/>
          </p:cNvPicPr>
          <p:nvPr>
            <p:ph type="body" idx="1"/>
          </p:nvPr>
        </p:nvPicPr>
        <p:blipFill rotWithShape="1">
          <a:blip r:embed="rId3">
            <a:alphaModFix/>
          </a:blip>
          <a:srcRect/>
          <a:stretch/>
        </p:blipFill>
        <p:spPr>
          <a:xfrm>
            <a:off x="2396331" y="1493726"/>
            <a:ext cx="4351338" cy="32635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p:nvPr/>
        </p:nvSpPr>
        <p:spPr>
          <a:xfrm>
            <a:off x="505497" y="1249067"/>
            <a:ext cx="7418931" cy="1048518"/>
          </a:xfrm>
          <a:prstGeom prst="rect">
            <a:avLst/>
          </a:prstGeom>
          <a:solidFill>
            <a:srgbClr val="ECF2F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5" name="Google Shape;145;p2"/>
          <p:cNvSpPr txBox="1"/>
          <p:nvPr/>
        </p:nvSpPr>
        <p:spPr>
          <a:xfrm>
            <a:off x="505497" y="279070"/>
            <a:ext cx="7779627" cy="304933"/>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434343"/>
              </a:buClr>
              <a:buSzPts val="2300"/>
              <a:buFont typeface="Fira Sans Extra Condensed Medium"/>
              <a:buNone/>
            </a:pPr>
            <a:r>
              <a:rPr lang="es-ES" sz="2400" b="1" i="0" u="none" strike="noStrike" cap="none">
                <a:solidFill>
                  <a:srgbClr val="393F5E"/>
                </a:solidFill>
                <a:latin typeface="Calibri"/>
                <a:ea typeface="Calibri"/>
                <a:cs typeface="Calibri"/>
                <a:sym typeface="Calibri"/>
              </a:rPr>
              <a:t>¿Cuál es el objetivo de aprendizaje de esta sesión? </a:t>
            </a:r>
            <a:endParaRPr sz="3300" b="1" i="0" u="none" strike="noStrike" cap="none">
              <a:solidFill>
                <a:schemeClr val="dk1"/>
              </a:solidFill>
              <a:latin typeface="Calibri"/>
              <a:ea typeface="Calibri"/>
              <a:cs typeface="Calibri"/>
              <a:sym typeface="Calibri"/>
            </a:endParaRPr>
          </a:p>
        </p:txBody>
      </p:sp>
      <p:sp>
        <p:nvSpPr>
          <p:cNvPr id="146" name="Google Shape;146;p2"/>
          <p:cNvSpPr txBox="1"/>
          <p:nvPr/>
        </p:nvSpPr>
        <p:spPr>
          <a:xfrm>
            <a:off x="505497" y="1388753"/>
            <a:ext cx="7418930" cy="684773"/>
          </a:xfrm>
          <a:prstGeom prst="rect">
            <a:avLst/>
          </a:prstGeom>
          <a:no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Definir una o dos ideas centrales que sinteticen lo esencial de la biología.</a:t>
            </a:r>
            <a:r>
              <a:rPr lang="es-ES" sz="2000" b="1" i="0" u="none" strike="noStrike" cap="none">
                <a:solidFill>
                  <a:srgbClr val="3A405F"/>
                </a:solidFill>
                <a:latin typeface="Calibri"/>
                <a:ea typeface="Calibri"/>
                <a:cs typeface="Calibri"/>
                <a:sym typeface="Calibri"/>
              </a:rPr>
              <a:t> </a:t>
            </a:r>
            <a:endParaRPr sz="2000" b="1" i="0" u="none" strike="noStrike" cap="none">
              <a:solidFill>
                <a:srgbClr val="00B050"/>
              </a:solidFill>
              <a:latin typeface="Calibri"/>
              <a:ea typeface="Calibri"/>
              <a:cs typeface="Calibri"/>
              <a:sym typeface="Calibri"/>
            </a:endParaRPr>
          </a:p>
        </p:txBody>
      </p:sp>
      <p:sp>
        <p:nvSpPr>
          <p:cNvPr id="147" name="Google Shape;147;p2"/>
          <p:cNvSpPr txBox="1">
            <a:spLocks noGrp="1"/>
          </p:cNvSpPr>
          <p:nvPr>
            <p:ph type="sldNum" idx="12"/>
          </p:nvPr>
        </p:nvSpPr>
        <p:spPr>
          <a:xfrm>
            <a:off x="7485024" y="4818206"/>
            <a:ext cx="1600200" cy="273844"/>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2100"/>
              <a:buFont typeface="Arial"/>
              <a:buNone/>
            </a:pPr>
            <a:fld id="{00000000-1234-1234-1234-123412341234}" type="slidenum">
              <a:rPr lang="es-ES" sz="2100" b="0" i="0" u="none" strike="noStrike" cap="none">
                <a:solidFill>
                  <a:srgbClr val="3A405F"/>
                </a:solidFill>
                <a:latin typeface="Calibri"/>
                <a:ea typeface="Calibri"/>
                <a:cs typeface="Calibri"/>
                <a:sym typeface="Calibri"/>
              </a:rPr>
              <a:t>2</a:t>
            </a:fld>
            <a:endParaRPr sz="2100" b="0" i="0" u="none" strike="noStrike" cap="none">
              <a:solidFill>
                <a:srgbClr val="3A405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28"/>
          <p:cNvPicPr preferRelativeResize="0">
            <a:picLocks noGrp="1"/>
          </p:cNvPicPr>
          <p:nvPr>
            <p:ph type="body" idx="1"/>
          </p:nvPr>
        </p:nvPicPr>
        <p:blipFill rotWithShape="1">
          <a:blip r:embed="rId3">
            <a:alphaModFix/>
          </a:blip>
          <a:srcRect/>
          <a:stretch/>
        </p:blipFill>
        <p:spPr>
          <a:xfrm>
            <a:off x="504851" y="1801843"/>
            <a:ext cx="3125046" cy="1457577"/>
          </a:xfrm>
          <a:prstGeom prst="rect">
            <a:avLst/>
          </a:prstGeom>
          <a:noFill/>
          <a:ln>
            <a:noFill/>
          </a:ln>
        </p:spPr>
      </p:pic>
      <p:pic>
        <p:nvPicPr>
          <p:cNvPr id="315" name="Google Shape;315;p28"/>
          <p:cNvPicPr preferRelativeResize="0"/>
          <p:nvPr/>
        </p:nvPicPr>
        <p:blipFill rotWithShape="1">
          <a:blip r:embed="rId4">
            <a:alphaModFix/>
          </a:blip>
          <a:srcRect/>
          <a:stretch/>
        </p:blipFill>
        <p:spPr>
          <a:xfrm>
            <a:off x="490565" y="834700"/>
            <a:ext cx="1321778" cy="935962"/>
          </a:xfrm>
          <a:prstGeom prst="rect">
            <a:avLst/>
          </a:prstGeom>
          <a:noFill/>
          <a:ln>
            <a:noFill/>
          </a:ln>
        </p:spPr>
      </p:pic>
      <p:pic>
        <p:nvPicPr>
          <p:cNvPr id="316" name="Google Shape;316;p28"/>
          <p:cNvPicPr preferRelativeResize="0"/>
          <p:nvPr/>
        </p:nvPicPr>
        <p:blipFill rotWithShape="1">
          <a:blip r:embed="rId4">
            <a:alphaModFix/>
          </a:blip>
          <a:srcRect/>
          <a:stretch/>
        </p:blipFill>
        <p:spPr>
          <a:xfrm>
            <a:off x="2067375" y="865881"/>
            <a:ext cx="1321778" cy="935962"/>
          </a:xfrm>
          <a:prstGeom prst="rect">
            <a:avLst/>
          </a:prstGeom>
          <a:noFill/>
          <a:ln>
            <a:noFill/>
          </a:ln>
        </p:spPr>
      </p:pic>
      <p:pic>
        <p:nvPicPr>
          <p:cNvPr id="317" name="Google Shape;317;p28"/>
          <p:cNvPicPr preferRelativeResize="0"/>
          <p:nvPr/>
        </p:nvPicPr>
        <p:blipFill rotWithShape="1">
          <a:blip r:embed="rId4">
            <a:alphaModFix/>
          </a:blip>
          <a:srcRect/>
          <a:stretch/>
        </p:blipFill>
        <p:spPr>
          <a:xfrm>
            <a:off x="2969008" y="3441332"/>
            <a:ext cx="1321778" cy="935962"/>
          </a:xfrm>
          <a:prstGeom prst="rect">
            <a:avLst/>
          </a:prstGeom>
          <a:noFill/>
          <a:ln>
            <a:noFill/>
          </a:ln>
        </p:spPr>
      </p:pic>
      <p:pic>
        <p:nvPicPr>
          <p:cNvPr id="318" name="Google Shape;318;p28"/>
          <p:cNvPicPr preferRelativeResize="0"/>
          <p:nvPr/>
        </p:nvPicPr>
        <p:blipFill rotWithShape="1">
          <a:blip r:embed="rId4">
            <a:alphaModFix/>
          </a:blip>
          <a:srcRect/>
          <a:stretch/>
        </p:blipFill>
        <p:spPr>
          <a:xfrm>
            <a:off x="72498" y="3390436"/>
            <a:ext cx="1321778" cy="935962"/>
          </a:xfrm>
          <a:prstGeom prst="rect">
            <a:avLst/>
          </a:prstGeom>
          <a:noFill/>
          <a:ln>
            <a:noFill/>
          </a:ln>
        </p:spPr>
      </p:pic>
      <p:pic>
        <p:nvPicPr>
          <p:cNvPr id="319" name="Google Shape;319;p28"/>
          <p:cNvPicPr preferRelativeResize="0"/>
          <p:nvPr/>
        </p:nvPicPr>
        <p:blipFill rotWithShape="1">
          <a:blip r:embed="rId4">
            <a:alphaModFix/>
          </a:blip>
          <a:srcRect/>
          <a:stretch/>
        </p:blipFill>
        <p:spPr>
          <a:xfrm>
            <a:off x="1406486" y="3577020"/>
            <a:ext cx="1321778" cy="935962"/>
          </a:xfrm>
          <a:prstGeom prst="rect">
            <a:avLst/>
          </a:prstGeom>
          <a:noFill/>
          <a:ln>
            <a:noFill/>
          </a:ln>
        </p:spPr>
      </p:pic>
      <p:pic>
        <p:nvPicPr>
          <p:cNvPr id="320" name="Google Shape;320;p28"/>
          <p:cNvPicPr preferRelativeResize="0"/>
          <p:nvPr/>
        </p:nvPicPr>
        <p:blipFill rotWithShape="1">
          <a:blip r:embed="rId5">
            <a:alphaModFix/>
          </a:blip>
          <a:srcRect/>
          <a:stretch/>
        </p:blipFill>
        <p:spPr>
          <a:xfrm>
            <a:off x="4827877" y="1370030"/>
            <a:ext cx="3665255" cy="1536121"/>
          </a:xfrm>
          <a:prstGeom prst="rect">
            <a:avLst/>
          </a:prstGeom>
          <a:noFill/>
          <a:ln>
            <a:noFill/>
          </a:ln>
        </p:spPr>
      </p:pic>
      <p:sp>
        <p:nvSpPr>
          <p:cNvPr id="321" name="Google Shape;321;p28"/>
          <p:cNvSpPr/>
          <p:nvPr/>
        </p:nvSpPr>
        <p:spPr>
          <a:xfrm>
            <a:off x="3870642" y="1981200"/>
            <a:ext cx="701358" cy="272143"/>
          </a:xfrm>
          <a:prstGeom prst="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22" name="Google Shape;322;p28"/>
          <p:cNvSpPr/>
          <p:nvPr/>
        </p:nvSpPr>
        <p:spPr>
          <a:xfrm rot="-754993">
            <a:off x="5824897" y="2186472"/>
            <a:ext cx="280555" cy="133598"/>
          </a:xfrm>
          <a:prstGeom prst="rightArrow">
            <a:avLst>
              <a:gd name="adj1" fmla="val 50000"/>
              <a:gd name="adj2" fmla="val 50000"/>
            </a:avLst>
          </a:prstGeom>
          <a:solidFill>
            <a:srgbClr val="43D658"/>
          </a:solidFill>
          <a:ln w="19050" cap="flat" cmpd="sng">
            <a:solidFill>
              <a:srgbClr val="3A7D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23" name="Google Shape;323;p28"/>
          <p:cNvSpPr/>
          <p:nvPr/>
        </p:nvSpPr>
        <p:spPr>
          <a:xfrm rot="2845122">
            <a:off x="5969000" y="1883532"/>
            <a:ext cx="280555" cy="133598"/>
          </a:xfrm>
          <a:prstGeom prst="rightArrow">
            <a:avLst>
              <a:gd name="adj1" fmla="val 50000"/>
              <a:gd name="adj2" fmla="val 50000"/>
            </a:avLst>
          </a:prstGeom>
          <a:solidFill>
            <a:srgbClr val="43D658"/>
          </a:solidFill>
          <a:ln w="19050" cap="flat" cmpd="sng">
            <a:solidFill>
              <a:srgbClr val="3A7D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24" name="Google Shape;324;p28"/>
          <p:cNvSpPr/>
          <p:nvPr/>
        </p:nvSpPr>
        <p:spPr>
          <a:xfrm rot="-754993">
            <a:off x="7325799" y="2198142"/>
            <a:ext cx="280555" cy="133598"/>
          </a:xfrm>
          <a:prstGeom prst="rightArrow">
            <a:avLst>
              <a:gd name="adj1" fmla="val 50000"/>
              <a:gd name="adj2" fmla="val 50000"/>
            </a:avLst>
          </a:prstGeom>
          <a:solidFill>
            <a:srgbClr val="43D658"/>
          </a:solidFill>
          <a:ln w="19050" cap="flat" cmpd="sng">
            <a:solidFill>
              <a:srgbClr val="3A7D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25" name="Google Shape;325;p28"/>
          <p:cNvSpPr/>
          <p:nvPr/>
        </p:nvSpPr>
        <p:spPr>
          <a:xfrm rot="2845122">
            <a:off x="7621361" y="1903981"/>
            <a:ext cx="280555" cy="133598"/>
          </a:xfrm>
          <a:prstGeom prst="rightArrow">
            <a:avLst>
              <a:gd name="adj1" fmla="val 50000"/>
              <a:gd name="adj2" fmla="val 50000"/>
            </a:avLst>
          </a:prstGeom>
          <a:solidFill>
            <a:srgbClr val="43D658"/>
          </a:solidFill>
          <a:ln w="19050" cap="flat" cmpd="sng">
            <a:solidFill>
              <a:srgbClr val="3A7D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26" name="Google Shape;326;p28"/>
          <p:cNvSpPr/>
          <p:nvPr/>
        </p:nvSpPr>
        <p:spPr>
          <a:xfrm rot="5400000">
            <a:off x="6173753" y="2872093"/>
            <a:ext cx="701358" cy="272143"/>
          </a:xfrm>
          <a:prstGeom prst="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27" name="Google Shape;327;p28"/>
          <p:cNvSpPr txBox="1"/>
          <p:nvPr/>
        </p:nvSpPr>
        <p:spPr>
          <a:xfrm>
            <a:off x="5409000" y="3373669"/>
            <a:ext cx="383149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Arial"/>
                <a:ea typeface="Arial"/>
                <a:cs typeface="Arial"/>
                <a:sym typeface="Arial"/>
              </a:rPr>
              <a:t>RESPUESTA CELULAR</a:t>
            </a:r>
            <a:endParaRPr/>
          </a:p>
          <a:p>
            <a:pPr marL="0" marR="0" lvl="0" indent="0" algn="l"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Arial"/>
                <a:ea typeface="Arial"/>
                <a:cs typeface="Arial"/>
                <a:sym typeface="Arial"/>
              </a:rPr>
              <a:t>(aumento de la frecuencia cardiaca)</a:t>
            </a:r>
            <a:endParaRPr sz="1350" b="0" i="0" u="none" strike="noStrike" cap="none">
              <a:solidFill>
                <a:srgbClr val="000000"/>
              </a:solidFill>
              <a:latin typeface="Arial"/>
              <a:ea typeface="Arial"/>
              <a:cs typeface="Arial"/>
              <a:sym typeface="Arial"/>
            </a:endParaRPr>
          </a:p>
        </p:txBody>
      </p:sp>
      <p:pic>
        <p:nvPicPr>
          <p:cNvPr id="328" name="Google Shape;328;p28" descr="beating cardiomyocytes on Make a GIF"/>
          <p:cNvPicPr preferRelativeResize="0"/>
          <p:nvPr/>
        </p:nvPicPr>
        <p:blipFill rotWithShape="1">
          <a:blip r:embed="rId6">
            <a:alphaModFix/>
          </a:blip>
          <a:srcRect/>
          <a:stretch/>
        </p:blipFill>
        <p:spPr>
          <a:xfrm>
            <a:off x="5798636" y="3858417"/>
            <a:ext cx="1667439" cy="1250579"/>
          </a:xfrm>
          <a:prstGeom prst="rect">
            <a:avLst/>
          </a:prstGeom>
          <a:noFill/>
          <a:ln>
            <a:noFill/>
          </a:ln>
        </p:spPr>
      </p:pic>
      <p:sp>
        <p:nvSpPr>
          <p:cNvPr id="329" name="Google Shape;329;p28"/>
          <p:cNvSpPr txBox="1"/>
          <p:nvPr/>
        </p:nvSpPr>
        <p:spPr>
          <a:xfrm>
            <a:off x="323881" y="64226"/>
            <a:ext cx="695094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rgbClr val="000000"/>
                </a:solidFill>
                <a:latin typeface="Quattrocento Sans"/>
                <a:ea typeface="Quattrocento Sans"/>
                <a:cs typeface="Quattrocento Sans"/>
                <a:sym typeface="Quattrocento Sans"/>
              </a:rPr>
              <a:t>Respuesta de cardiomiocitos sin betabloqueadores</a:t>
            </a:r>
            <a:endParaRPr sz="24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Quattrocento Sans"/>
              <a:ea typeface="Quattrocento Sans"/>
              <a:cs typeface="Quattrocento Sans"/>
              <a:sym typeface="Quattrocento Sans"/>
            </a:endParaRPr>
          </a:p>
        </p:txBody>
      </p:sp>
      <p:sp>
        <p:nvSpPr>
          <p:cNvPr id="330" name="Google Shape;330;p28"/>
          <p:cNvSpPr/>
          <p:nvPr/>
        </p:nvSpPr>
        <p:spPr>
          <a:xfrm>
            <a:off x="6722327" y="1075564"/>
            <a:ext cx="200465" cy="189914"/>
          </a:xfrm>
          <a:prstGeom prst="ellipse">
            <a:avLst/>
          </a:prstGeom>
          <a:solidFill>
            <a:srgbClr val="FFC0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31" name="Google Shape;331;p28"/>
          <p:cNvSpPr txBox="1"/>
          <p:nvPr/>
        </p:nvSpPr>
        <p:spPr>
          <a:xfrm>
            <a:off x="3676633" y="659218"/>
            <a:ext cx="34647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Quattrocento Sans"/>
                <a:ea typeface="Quattrocento Sans"/>
                <a:cs typeface="Quattrocento Sans"/>
                <a:sym typeface="Quattrocento Sans"/>
              </a:rPr>
              <a:t>Ligando (Nor-Adrenalina)</a:t>
            </a:r>
            <a:r>
              <a:rPr lang="es-ES">
                <a:latin typeface="Quattrocento Sans"/>
                <a:ea typeface="Quattrocento Sans"/>
                <a:cs typeface="Quattrocento Sans"/>
                <a:sym typeface="Quattrocento Sans"/>
              </a:rPr>
              <a:t> </a:t>
            </a:r>
            <a:r>
              <a:rPr lang="es-ES" sz="1400" b="0" i="0" u="none" strike="noStrike" cap="none">
                <a:solidFill>
                  <a:srgbClr val="000000"/>
                </a:solidFill>
                <a:latin typeface="Quattrocento Sans"/>
                <a:ea typeface="Quattrocento Sans"/>
                <a:cs typeface="Quattrocento Sans"/>
                <a:sym typeface="Quattrocento Sans"/>
              </a:rPr>
              <a:t>que se une a los receptores activando </a:t>
            </a:r>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Quattrocento Sans"/>
                <a:ea typeface="Quattrocento Sans"/>
                <a:cs typeface="Quattrocento Sans"/>
                <a:sym typeface="Quattrocento Sans"/>
              </a:rPr>
              <a:t> la respuesta celular contráctil   NA:</a:t>
            </a:r>
            <a:endParaRPr sz="14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15"/>
                                        </p:tgtEl>
                                        <p:attrNameLst>
                                          <p:attrName>style.visibility</p:attrName>
                                        </p:attrNameLst>
                                      </p:cBhvr>
                                      <p:to>
                                        <p:strVal val="visible"/>
                                      </p:to>
                                    </p:set>
                                    <p:animEffect transition="in" filter="fade">
                                      <p:cBhvr>
                                        <p:cTn id="11" dur="500"/>
                                        <p:tgtEl>
                                          <p:spTgt spid="315"/>
                                        </p:tgtEl>
                                      </p:cBhvr>
                                    </p:animEffect>
                                  </p:childTnLst>
                                </p:cTn>
                              </p:par>
                              <p:par>
                                <p:cTn id="12" presetID="10" presetClass="entr" presetSubtype="0" fill="hold" nodeType="withEffect">
                                  <p:stCondLst>
                                    <p:cond delay="0"/>
                                  </p:stCondLst>
                                  <p:childTnLst>
                                    <p:set>
                                      <p:cBhvr>
                                        <p:cTn id="13" dur="1" fill="hold">
                                          <p:stCondLst>
                                            <p:cond delay="0"/>
                                          </p:stCondLst>
                                        </p:cTn>
                                        <p:tgtEl>
                                          <p:spTgt spid="316"/>
                                        </p:tgtEl>
                                        <p:attrNameLst>
                                          <p:attrName>style.visibility</p:attrName>
                                        </p:attrNameLst>
                                      </p:cBhvr>
                                      <p:to>
                                        <p:strVal val="visible"/>
                                      </p:to>
                                    </p:set>
                                    <p:animEffect transition="in" filter="fade">
                                      <p:cBhvr>
                                        <p:cTn id="14" dur="500"/>
                                        <p:tgtEl>
                                          <p:spTgt spid="316"/>
                                        </p:tgtEl>
                                      </p:cBhvr>
                                    </p:animEffect>
                                  </p:childTnLst>
                                </p:cTn>
                              </p:par>
                              <p:par>
                                <p:cTn id="15" presetID="10" presetClass="entr" presetSubtype="0" fill="hold" nodeType="withEffect">
                                  <p:stCondLst>
                                    <p:cond delay="0"/>
                                  </p:stCondLst>
                                  <p:childTnLst>
                                    <p:set>
                                      <p:cBhvr>
                                        <p:cTn id="16" dur="1" fill="hold">
                                          <p:stCondLst>
                                            <p:cond delay="0"/>
                                          </p:stCondLst>
                                        </p:cTn>
                                        <p:tgtEl>
                                          <p:spTgt spid="318"/>
                                        </p:tgtEl>
                                        <p:attrNameLst>
                                          <p:attrName>style.visibility</p:attrName>
                                        </p:attrNameLst>
                                      </p:cBhvr>
                                      <p:to>
                                        <p:strVal val="visible"/>
                                      </p:to>
                                    </p:set>
                                    <p:animEffect transition="in" filter="fade">
                                      <p:cBhvr>
                                        <p:cTn id="17" dur="500"/>
                                        <p:tgtEl>
                                          <p:spTgt spid="318"/>
                                        </p:tgtEl>
                                      </p:cBhvr>
                                    </p:animEffect>
                                  </p:childTnLst>
                                </p:cTn>
                              </p:par>
                              <p:par>
                                <p:cTn id="18" presetID="10" presetClass="entr" presetSubtype="0" fill="hold" nodeType="withEffect">
                                  <p:stCondLst>
                                    <p:cond delay="0"/>
                                  </p:stCondLst>
                                  <p:childTnLst>
                                    <p:set>
                                      <p:cBhvr>
                                        <p:cTn id="19" dur="1" fill="hold">
                                          <p:stCondLst>
                                            <p:cond delay="0"/>
                                          </p:stCondLst>
                                        </p:cTn>
                                        <p:tgtEl>
                                          <p:spTgt spid="319"/>
                                        </p:tgtEl>
                                        <p:attrNameLst>
                                          <p:attrName>style.visibility</p:attrName>
                                        </p:attrNameLst>
                                      </p:cBhvr>
                                      <p:to>
                                        <p:strVal val="visible"/>
                                      </p:to>
                                    </p:set>
                                    <p:animEffect transition="in" filter="fade">
                                      <p:cBhvr>
                                        <p:cTn id="20" dur="500"/>
                                        <p:tgtEl>
                                          <p:spTgt spid="319"/>
                                        </p:tgtEl>
                                      </p:cBhvr>
                                    </p:animEffect>
                                  </p:childTnLst>
                                </p:cTn>
                              </p:par>
                              <p:par>
                                <p:cTn id="21" presetID="10" presetClass="entr" presetSubtype="0" fill="hold" nodeType="withEffect">
                                  <p:stCondLst>
                                    <p:cond delay="0"/>
                                  </p:stCondLst>
                                  <p:childTnLst>
                                    <p:set>
                                      <p:cBhvr>
                                        <p:cTn id="22" dur="1" fill="hold">
                                          <p:stCondLst>
                                            <p:cond delay="0"/>
                                          </p:stCondLst>
                                        </p:cTn>
                                        <p:tgtEl>
                                          <p:spTgt spid="317"/>
                                        </p:tgtEl>
                                        <p:attrNameLst>
                                          <p:attrName>style.visibility</p:attrName>
                                        </p:attrNameLst>
                                      </p:cBhvr>
                                      <p:to>
                                        <p:strVal val="visible"/>
                                      </p:to>
                                    </p:set>
                                    <p:animEffect transition="in" filter="fade">
                                      <p:cBhvr>
                                        <p:cTn id="23" dur="500"/>
                                        <p:tgtEl>
                                          <p:spTgt spid="3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21"/>
                                        </p:tgtEl>
                                        <p:attrNameLst>
                                          <p:attrName>style.visibility</p:attrName>
                                        </p:attrNameLst>
                                      </p:cBhvr>
                                      <p:to>
                                        <p:strVal val="visible"/>
                                      </p:to>
                                    </p:set>
                                    <p:animEffect transition="in" filter="fade">
                                      <p:cBhvr>
                                        <p:cTn id="28" dur="500"/>
                                        <p:tgtEl>
                                          <p:spTgt spid="3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0"/>
                                        </p:tgtEl>
                                        <p:attrNameLst>
                                          <p:attrName>style.visibility</p:attrName>
                                        </p:attrNameLst>
                                      </p:cBhvr>
                                      <p:to>
                                        <p:strVal val="visible"/>
                                      </p:to>
                                    </p:set>
                                    <p:animEffect transition="in" filter="fade">
                                      <p:cBhvr>
                                        <p:cTn id="33" dur="500"/>
                                        <p:tgtEl>
                                          <p:spTgt spid="3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3"/>
                                        </p:tgtEl>
                                        <p:attrNameLst>
                                          <p:attrName>style.visibility</p:attrName>
                                        </p:attrNameLst>
                                      </p:cBhvr>
                                      <p:to>
                                        <p:strVal val="visible"/>
                                      </p:to>
                                    </p:set>
                                    <p:animEffect transition="in" filter="fade">
                                      <p:cBhvr>
                                        <p:cTn id="38" dur="500"/>
                                        <p:tgtEl>
                                          <p:spTgt spid="323"/>
                                        </p:tgtEl>
                                      </p:cBhvr>
                                    </p:animEffect>
                                  </p:childTnLst>
                                </p:cTn>
                              </p:par>
                              <p:par>
                                <p:cTn id="39" presetID="10" presetClass="entr" presetSubtype="0" fill="hold" nodeType="withEffect">
                                  <p:stCondLst>
                                    <p:cond delay="0"/>
                                  </p:stCondLst>
                                  <p:childTnLst>
                                    <p:set>
                                      <p:cBhvr>
                                        <p:cTn id="40" dur="1" fill="hold">
                                          <p:stCondLst>
                                            <p:cond delay="0"/>
                                          </p:stCondLst>
                                        </p:cTn>
                                        <p:tgtEl>
                                          <p:spTgt spid="322"/>
                                        </p:tgtEl>
                                        <p:attrNameLst>
                                          <p:attrName>style.visibility</p:attrName>
                                        </p:attrNameLst>
                                      </p:cBhvr>
                                      <p:to>
                                        <p:strVal val="visible"/>
                                      </p:to>
                                    </p:set>
                                    <p:animEffect transition="in" filter="fade">
                                      <p:cBhvr>
                                        <p:cTn id="41" dur="500"/>
                                        <p:tgtEl>
                                          <p:spTgt spid="322"/>
                                        </p:tgtEl>
                                      </p:cBhvr>
                                    </p:animEffect>
                                  </p:childTnLst>
                                </p:cTn>
                              </p:par>
                              <p:par>
                                <p:cTn id="42" presetID="10" presetClass="entr" presetSubtype="0" fill="hold" nodeType="withEffect">
                                  <p:stCondLst>
                                    <p:cond delay="0"/>
                                  </p:stCondLst>
                                  <p:childTnLst>
                                    <p:set>
                                      <p:cBhvr>
                                        <p:cTn id="43" dur="1" fill="hold">
                                          <p:stCondLst>
                                            <p:cond delay="0"/>
                                          </p:stCondLst>
                                        </p:cTn>
                                        <p:tgtEl>
                                          <p:spTgt spid="324"/>
                                        </p:tgtEl>
                                        <p:attrNameLst>
                                          <p:attrName>style.visibility</p:attrName>
                                        </p:attrNameLst>
                                      </p:cBhvr>
                                      <p:to>
                                        <p:strVal val="visible"/>
                                      </p:to>
                                    </p:set>
                                    <p:animEffect transition="in" filter="fade">
                                      <p:cBhvr>
                                        <p:cTn id="44" dur="500"/>
                                        <p:tgtEl>
                                          <p:spTgt spid="324"/>
                                        </p:tgtEl>
                                      </p:cBhvr>
                                    </p:animEffect>
                                  </p:childTnLst>
                                </p:cTn>
                              </p:par>
                              <p:par>
                                <p:cTn id="45" presetID="10" presetClass="entr" presetSubtype="0" fill="hold" nodeType="withEffect">
                                  <p:stCondLst>
                                    <p:cond delay="0"/>
                                  </p:stCondLst>
                                  <p:childTnLst>
                                    <p:set>
                                      <p:cBhvr>
                                        <p:cTn id="46" dur="1" fill="hold">
                                          <p:stCondLst>
                                            <p:cond delay="0"/>
                                          </p:stCondLst>
                                        </p:cTn>
                                        <p:tgtEl>
                                          <p:spTgt spid="325"/>
                                        </p:tgtEl>
                                        <p:attrNameLst>
                                          <p:attrName>style.visibility</p:attrName>
                                        </p:attrNameLst>
                                      </p:cBhvr>
                                      <p:to>
                                        <p:strVal val="visible"/>
                                      </p:to>
                                    </p:set>
                                    <p:animEffect transition="in" filter="fade">
                                      <p:cBhvr>
                                        <p:cTn id="47" dur="500"/>
                                        <p:tgtEl>
                                          <p:spTgt spid="3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6"/>
                                        </p:tgtEl>
                                        <p:attrNameLst>
                                          <p:attrName>style.visibility</p:attrName>
                                        </p:attrNameLst>
                                      </p:cBhvr>
                                      <p:to>
                                        <p:strVal val="visible"/>
                                      </p:to>
                                    </p:set>
                                    <p:animEffect transition="in" filter="fade">
                                      <p:cBhvr>
                                        <p:cTn id="52" dur="500"/>
                                        <p:tgtEl>
                                          <p:spTgt spid="3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7"/>
                                        </p:tgtEl>
                                        <p:attrNameLst>
                                          <p:attrName>style.visibility</p:attrName>
                                        </p:attrNameLst>
                                      </p:cBhvr>
                                      <p:to>
                                        <p:strVal val="visible"/>
                                      </p:to>
                                    </p:set>
                                    <p:animEffect transition="in" filter="fade">
                                      <p:cBhvr>
                                        <p:cTn id="57" dur="500"/>
                                        <p:tgtEl>
                                          <p:spTgt spid="3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28"/>
                                        </p:tgtEl>
                                        <p:attrNameLst>
                                          <p:attrName>style.visibility</p:attrName>
                                        </p:attrNameLst>
                                      </p:cBhvr>
                                      <p:to>
                                        <p:strVal val="visible"/>
                                      </p:to>
                                    </p:set>
                                    <p:animEffect transition="in" filter="fade">
                                      <p:cBhvr>
                                        <p:cTn id="62" dur="5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29"/>
          <p:cNvPicPr preferRelativeResize="0"/>
          <p:nvPr/>
        </p:nvPicPr>
        <p:blipFill rotWithShape="1">
          <a:blip r:embed="rId3">
            <a:alphaModFix/>
          </a:blip>
          <a:srcRect/>
          <a:stretch/>
        </p:blipFill>
        <p:spPr>
          <a:xfrm>
            <a:off x="1603718" y="2123290"/>
            <a:ext cx="6035739" cy="2529599"/>
          </a:xfrm>
          <a:prstGeom prst="rect">
            <a:avLst/>
          </a:prstGeom>
          <a:noFill/>
          <a:ln>
            <a:noFill/>
          </a:ln>
        </p:spPr>
      </p:pic>
      <p:sp>
        <p:nvSpPr>
          <p:cNvPr id="337" name="Google Shape;337;p29"/>
          <p:cNvSpPr/>
          <p:nvPr/>
        </p:nvSpPr>
        <p:spPr>
          <a:xfrm>
            <a:off x="3207913" y="2381836"/>
            <a:ext cx="200465" cy="189914"/>
          </a:xfrm>
          <a:prstGeom prst="ellipse">
            <a:avLst/>
          </a:prstGeom>
          <a:solidFill>
            <a:srgbClr val="FF00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38" name="Google Shape;338;p29"/>
          <p:cNvSpPr/>
          <p:nvPr/>
        </p:nvSpPr>
        <p:spPr>
          <a:xfrm>
            <a:off x="5735624" y="2450816"/>
            <a:ext cx="200465" cy="189914"/>
          </a:xfrm>
          <a:prstGeom prst="ellipse">
            <a:avLst/>
          </a:prstGeom>
          <a:solidFill>
            <a:srgbClr val="FF00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39" name="Google Shape;339;p29"/>
          <p:cNvSpPr/>
          <p:nvPr/>
        </p:nvSpPr>
        <p:spPr>
          <a:xfrm>
            <a:off x="3145726" y="4189855"/>
            <a:ext cx="200465" cy="189914"/>
          </a:xfrm>
          <a:prstGeom prst="ellipse">
            <a:avLst/>
          </a:prstGeom>
          <a:solidFill>
            <a:srgbClr val="FF00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40" name="Google Shape;340;p29"/>
          <p:cNvSpPr/>
          <p:nvPr/>
        </p:nvSpPr>
        <p:spPr>
          <a:xfrm>
            <a:off x="5535160" y="4195050"/>
            <a:ext cx="200465" cy="189914"/>
          </a:xfrm>
          <a:prstGeom prst="ellipse">
            <a:avLst/>
          </a:prstGeom>
          <a:solidFill>
            <a:srgbClr val="FF00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341" name="Google Shape;341;p29"/>
          <p:cNvPicPr preferRelativeResize="0"/>
          <p:nvPr/>
        </p:nvPicPr>
        <p:blipFill rotWithShape="1">
          <a:blip r:embed="rId4">
            <a:alphaModFix/>
          </a:blip>
          <a:srcRect/>
          <a:stretch/>
        </p:blipFill>
        <p:spPr>
          <a:xfrm>
            <a:off x="463849" y="260982"/>
            <a:ext cx="2844296" cy="2014069"/>
          </a:xfrm>
          <a:prstGeom prst="rect">
            <a:avLst/>
          </a:prstGeom>
          <a:noFill/>
          <a:ln>
            <a:noFill/>
          </a:ln>
        </p:spPr>
      </p:pic>
      <p:pic>
        <p:nvPicPr>
          <p:cNvPr id="342" name="Google Shape;342;p29"/>
          <p:cNvPicPr preferRelativeResize="0"/>
          <p:nvPr/>
        </p:nvPicPr>
        <p:blipFill rotWithShape="1">
          <a:blip r:embed="rId4">
            <a:alphaModFix/>
          </a:blip>
          <a:srcRect/>
          <a:stretch/>
        </p:blipFill>
        <p:spPr>
          <a:xfrm>
            <a:off x="3346191" y="260027"/>
            <a:ext cx="2844296" cy="2014069"/>
          </a:xfrm>
          <a:prstGeom prst="rect">
            <a:avLst/>
          </a:prstGeom>
          <a:noFill/>
          <a:ln>
            <a:noFill/>
          </a:ln>
        </p:spPr>
      </p:pic>
      <p:pic>
        <p:nvPicPr>
          <p:cNvPr id="343" name="Google Shape;343;p29"/>
          <p:cNvPicPr preferRelativeResize="0"/>
          <p:nvPr/>
        </p:nvPicPr>
        <p:blipFill rotWithShape="1">
          <a:blip r:embed="rId5">
            <a:alphaModFix/>
          </a:blip>
          <a:srcRect/>
          <a:stretch/>
        </p:blipFill>
        <p:spPr>
          <a:xfrm>
            <a:off x="1762610" y="4384963"/>
            <a:ext cx="1170306" cy="663173"/>
          </a:xfrm>
          <a:prstGeom prst="rect">
            <a:avLst/>
          </a:prstGeom>
          <a:noFill/>
          <a:ln>
            <a:noFill/>
          </a:ln>
        </p:spPr>
      </p:pic>
      <p:pic>
        <p:nvPicPr>
          <p:cNvPr id="344" name="Google Shape;344;p29"/>
          <p:cNvPicPr preferRelativeResize="0"/>
          <p:nvPr/>
        </p:nvPicPr>
        <p:blipFill rotWithShape="1">
          <a:blip r:embed="rId5">
            <a:alphaModFix/>
          </a:blip>
          <a:srcRect/>
          <a:stretch/>
        </p:blipFill>
        <p:spPr>
          <a:xfrm rot="10800000">
            <a:off x="3568151" y="4323552"/>
            <a:ext cx="1170305" cy="663173"/>
          </a:xfrm>
          <a:prstGeom prst="rect">
            <a:avLst/>
          </a:prstGeom>
          <a:noFill/>
          <a:ln>
            <a:noFill/>
          </a:ln>
        </p:spPr>
      </p:pic>
      <p:pic>
        <p:nvPicPr>
          <p:cNvPr id="345" name="Google Shape;345;p29"/>
          <p:cNvPicPr preferRelativeResize="0"/>
          <p:nvPr/>
        </p:nvPicPr>
        <p:blipFill rotWithShape="1">
          <a:blip r:embed="rId5">
            <a:alphaModFix/>
          </a:blip>
          <a:srcRect/>
          <a:stretch/>
        </p:blipFill>
        <p:spPr>
          <a:xfrm rot="10800000">
            <a:off x="5878325" y="4298159"/>
            <a:ext cx="1170305" cy="663173"/>
          </a:xfrm>
          <a:prstGeom prst="rect">
            <a:avLst/>
          </a:prstGeom>
          <a:noFill/>
          <a:ln>
            <a:noFill/>
          </a:ln>
        </p:spPr>
      </p:pic>
      <p:sp>
        <p:nvSpPr>
          <p:cNvPr id="346" name="Google Shape;346;p29"/>
          <p:cNvSpPr txBox="1"/>
          <p:nvPr/>
        </p:nvSpPr>
        <p:spPr>
          <a:xfrm>
            <a:off x="5948112" y="270974"/>
            <a:ext cx="259398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Quattrocento Sans"/>
                <a:ea typeface="Quattrocento Sans"/>
                <a:cs typeface="Quattrocento Sans"/>
                <a:sym typeface="Quattrocento Sans"/>
              </a:rPr>
              <a:t>cardiomiocitos </a:t>
            </a:r>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Quattrocento Sans"/>
                <a:ea typeface="Quattrocento Sans"/>
                <a:cs typeface="Quattrocento Sans"/>
                <a:sym typeface="Quattrocento Sans"/>
              </a:rPr>
              <a:t>con beta-bloqueadores </a:t>
            </a:r>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Quattrocento Sans"/>
                <a:ea typeface="Quattrocento Sans"/>
                <a:cs typeface="Quattrocento Sans"/>
                <a:sym typeface="Quattrocento Sans"/>
              </a:rPr>
              <a:t>y Nor-Adrenalina</a:t>
            </a:r>
            <a:endParaRPr sz="1800" b="0" i="0" u="none" strike="noStrike" cap="none">
              <a:solidFill>
                <a:srgbClr val="000000"/>
              </a:solidFill>
              <a:latin typeface="Quattrocento Sans"/>
              <a:ea typeface="Quattrocento Sans"/>
              <a:cs typeface="Quattrocento Sans"/>
              <a:sym typeface="Quattrocento Sans"/>
            </a:endParaRPr>
          </a:p>
        </p:txBody>
      </p:sp>
      <p:sp>
        <p:nvSpPr>
          <p:cNvPr id="347" name="Google Shape;347;p29"/>
          <p:cNvSpPr/>
          <p:nvPr/>
        </p:nvSpPr>
        <p:spPr>
          <a:xfrm>
            <a:off x="6502612" y="1709533"/>
            <a:ext cx="200465" cy="189914"/>
          </a:xfrm>
          <a:prstGeom prst="ellipse">
            <a:avLst/>
          </a:prstGeom>
          <a:solidFill>
            <a:srgbClr val="FF00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48" name="Google Shape;348;p29"/>
          <p:cNvSpPr txBox="1"/>
          <p:nvPr/>
        </p:nvSpPr>
        <p:spPr>
          <a:xfrm>
            <a:off x="6703077" y="1608706"/>
            <a:ext cx="189026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Quattrocento Sans"/>
                <a:ea typeface="Quattrocento Sans"/>
                <a:cs typeface="Quattrocento Sans"/>
                <a:sym typeface="Quattrocento Sans"/>
              </a:rPr>
              <a:t>beta-bloqueador</a:t>
            </a:r>
            <a:endParaRPr sz="1800" b="0" i="0" u="none" strike="noStrike" cap="none">
              <a:solidFill>
                <a:srgbClr val="000000"/>
              </a:solidFill>
              <a:latin typeface="Quattrocento Sans"/>
              <a:ea typeface="Quattrocento Sans"/>
              <a:cs typeface="Quattrocento Sans"/>
              <a:sym typeface="Quattrocento Sans"/>
            </a:endParaRPr>
          </a:p>
        </p:txBody>
      </p:sp>
      <p:sp>
        <p:nvSpPr>
          <p:cNvPr id="349" name="Google Shape;349;p29"/>
          <p:cNvSpPr/>
          <p:nvPr/>
        </p:nvSpPr>
        <p:spPr>
          <a:xfrm>
            <a:off x="7612244" y="2743201"/>
            <a:ext cx="167268" cy="1254512"/>
          </a:xfrm>
          <a:prstGeom prst="rightBrace">
            <a:avLst>
              <a:gd name="adj1" fmla="val 8333"/>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350" name="Google Shape;350;p29"/>
          <p:cNvSpPr txBox="1"/>
          <p:nvPr/>
        </p:nvSpPr>
        <p:spPr>
          <a:xfrm>
            <a:off x="7779513" y="3238049"/>
            <a:ext cx="125386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Quattrocento Sans"/>
                <a:ea typeface="Quattrocento Sans"/>
                <a:cs typeface="Quattrocento Sans"/>
                <a:sym typeface="Quattrocento Sans"/>
              </a:rPr>
              <a:t>cardiomiocito</a:t>
            </a:r>
            <a:endParaRPr sz="1400" b="0" i="0" u="none" strike="noStrike" cap="none">
              <a:solidFill>
                <a:srgbClr val="000000"/>
              </a:solidFill>
              <a:latin typeface="Quattrocento Sans"/>
              <a:ea typeface="Quattrocento Sans"/>
              <a:cs typeface="Quattrocento Sans"/>
              <a:sym typeface="Quattrocento Sans"/>
            </a:endParaRPr>
          </a:p>
        </p:txBody>
      </p:sp>
      <p:sp>
        <p:nvSpPr>
          <p:cNvPr id="351" name="Google Shape;351;p29"/>
          <p:cNvSpPr txBox="1"/>
          <p:nvPr/>
        </p:nvSpPr>
        <p:spPr>
          <a:xfrm>
            <a:off x="5999539" y="2464261"/>
            <a:ext cx="530915"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ES" sz="1500" b="0" i="0" u="none" strike="noStrike" cap="none">
                <a:solidFill>
                  <a:srgbClr val="000000"/>
                </a:solidFill>
                <a:latin typeface="Arial"/>
                <a:ea typeface="Arial"/>
                <a:cs typeface="Arial"/>
                <a:sym typeface="Arial"/>
              </a:rPr>
              <a:t>RB1</a:t>
            </a:r>
            <a:endParaRPr sz="1500" b="0" i="0" u="none" strike="noStrike" cap="none">
              <a:solidFill>
                <a:srgbClr val="000000"/>
              </a:solidFill>
              <a:latin typeface="Arial"/>
              <a:ea typeface="Arial"/>
              <a:cs typeface="Arial"/>
              <a:sym typeface="Arial"/>
            </a:endParaRPr>
          </a:p>
        </p:txBody>
      </p:sp>
      <p:sp>
        <p:nvSpPr>
          <p:cNvPr id="352" name="Google Shape;352;p29"/>
          <p:cNvSpPr txBox="1"/>
          <p:nvPr/>
        </p:nvSpPr>
        <p:spPr>
          <a:xfrm>
            <a:off x="3953983" y="832911"/>
            <a:ext cx="415498"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ES" sz="1500" b="0" i="0" u="none" strike="noStrike" cap="none">
                <a:solidFill>
                  <a:srgbClr val="000000"/>
                </a:solidFill>
                <a:latin typeface="Arial"/>
                <a:ea typeface="Arial"/>
                <a:cs typeface="Arial"/>
                <a:sym typeface="Arial"/>
              </a:rPr>
              <a:t>NA</a:t>
            </a:r>
            <a:endParaRPr sz="1500" b="0" i="0" u="none" strike="noStrike" cap="none">
              <a:solidFill>
                <a:srgbClr val="000000"/>
              </a:solidFill>
              <a:latin typeface="Arial"/>
              <a:ea typeface="Arial"/>
              <a:cs typeface="Arial"/>
              <a:sym typeface="Arial"/>
            </a:endParaRPr>
          </a:p>
        </p:txBody>
      </p:sp>
      <p:sp>
        <p:nvSpPr>
          <p:cNvPr id="353" name="Google Shape;353;p29"/>
          <p:cNvSpPr txBox="1"/>
          <p:nvPr/>
        </p:nvSpPr>
        <p:spPr>
          <a:xfrm>
            <a:off x="1615532" y="544647"/>
            <a:ext cx="415498"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ES" sz="1500" b="0" i="0" u="none" strike="noStrike" cap="none">
                <a:solidFill>
                  <a:srgbClr val="000000"/>
                </a:solidFill>
                <a:latin typeface="Arial"/>
                <a:ea typeface="Arial"/>
                <a:cs typeface="Arial"/>
                <a:sym typeface="Arial"/>
              </a:rPr>
              <a:t>NA</a:t>
            </a:r>
            <a:endParaRPr sz="1500" b="0" i="0" u="none" strike="noStrike" cap="none">
              <a:solidFill>
                <a:srgbClr val="000000"/>
              </a:solidFill>
              <a:latin typeface="Arial"/>
              <a:ea typeface="Arial"/>
              <a:cs typeface="Arial"/>
              <a:sym typeface="Arial"/>
            </a:endParaRPr>
          </a:p>
        </p:txBody>
      </p:sp>
      <p:sp>
        <p:nvSpPr>
          <p:cNvPr id="354" name="Google Shape;354;p29"/>
          <p:cNvSpPr/>
          <p:nvPr/>
        </p:nvSpPr>
        <p:spPr>
          <a:xfrm>
            <a:off x="3553158" y="2792980"/>
            <a:ext cx="400826" cy="444629"/>
          </a:xfrm>
          <a:prstGeom prst="flowChartSummingJunction">
            <a:avLst/>
          </a:prstGeom>
          <a:solidFill>
            <a:srgbClr val="FF00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55" name="Google Shape;355;p29"/>
          <p:cNvSpPr/>
          <p:nvPr/>
        </p:nvSpPr>
        <p:spPr>
          <a:xfrm>
            <a:off x="3352744" y="3486703"/>
            <a:ext cx="400826" cy="444629"/>
          </a:xfrm>
          <a:prstGeom prst="flowChartSummingJunction">
            <a:avLst/>
          </a:prstGeom>
          <a:solidFill>
            <a:srgbClr val="FF00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56" name="Google Shape;356;p29"/>
          <p:cNvSpPr/>
          <p:nvPr/>
        </p:nvSpPr>
        <p:spPr>
          <a:xfrm>
            <a:off x="5999539" y="2918286"/>
            <a:ext cx="400826" cy="444629"/>
          </a:xfrm>
          <a:prstGeom prst="flowChartSummingJunction">
            <a:avLst/>
          </a:prstGeom>
          <a:solidFill>
            <a:srgbClr val="FF00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57" name="Google Shape;357;p29"/>
          <p:cNvSpPr/>
          <p:nvPr/>
        </p:nvSpPr>
        <p:spPr>
          <a:xfrm>
            <a:off x="5736704" y="3553084"/>
            <a:ext cx="400826" cy="444629"/>
          </a:xfrm>
          <a:prstGeom prst="flowChartSummingJunction">
            <a:avLst/>
          </a:prstGeom>
          <a:solidFill>
            <a:srgbClr val="FF00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5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1"/>
                                        </p:tgtEl>
                                        <p:attrNameLst>
                                          <p:attrName>style.visibility</p:attrName>
                                        </p:attrNameLst>
                                      </p:cBhvr>
                                      <p:to>
                                        <p:strVal val="visible"/>
                                      </p:to>
                                    </p:set>
                                    <p:animEffect transition="in" filter="fade">
                                      <p:cBhvr>
                                        <p:cTn id="12" dur="500"/>
                                        <p:tgtEl>
                                          <p:spTgt spid="3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2"/>
                                        </p:tgtEl>
                                        <p:attrNameLst>
                                          <p:attrName>style.visibility</p:attrName>
                                        </p:attrNameLst>
                                      </p:cBhvr>
                                      <p:to>
                                        <p:strVal val="visible"/>
                                      </p:to>
                                    </p:set>
                                    <p:animEffect transition="in" filter="fade">
                                      <p:cBhvr>
                                        <p:cTn id="17"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33"/>
          <p:cNvPicPr preferRelativeResize="0"/>
          <p:nvPr/>
        </p:nvPicPr>
        <p:blipFill rotWithShape="1">
          <a:blip r:embed="rId3">
            <a:alphaModFix/>
          </a:blip>
          <a:srcRect/>
          <a:stretch/>
        </p:blipFill>
        <p:spPr>
          <a:xfrm>
            <a:off x="6418262" y="273844"/>
            <a:ext cx="2581275" cy="3333750"/>
          </a:xfrm>
          <a:prstGeom prst="rect">
            <a:avLst/>
          </a:prstGeom>
          <a:noFill/>
          <a:ln>
            <a:noFill/>
          </a:ln>
        </p:spPr>
      </p:pic>
      <p:sp>
        <p:nvSpPr>
          <p:cNvPr id="391" name="Google Shape;391;p33"/>
          <p:cNvSpPr txBox="1">
            <a:spLocks noGrp="1"/>
          </p:cNvSpPr>
          <p:nvPr>
            <p:ph type="body" idx="1"/>
          </p:nvPr>
        </p:nvSpPr>
        <p:spPr>
          <a:xfrm>
            <a:off x="628650" y="1369219"/>
            <a:ext cx="5378450" cy="1818481"/>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600"/>
              <a:buNone/>
            </a:pPr>
            <a:r>
              <a:rPr lang="es-ES" sz="2600" dirty="0">
                <a:latin typeface="Quattrocento Sans"/>
                <a:ea typeface="Quattrocento Sans"/>
                <a:cs typeface="Quattrocento Sans"/>
                <a:sym typeface="Quattrocento Sans"/>
              </a:rPr>
              <a:t>De acuerdo a los datos presentados y discutidos hoy, proponga una nueva redacción para la siguiente frase: el corazón </a:t>
            </a:r>
            <a:r>
              <a:rPr lang="es-ES" sz="2600" dirty="0">
                <a:solidFill>
                  <a:srgbClr val="1F5C99"/>
                </a:solidFill>
                <a:latin typeface="Quattrocento Sans"/>
                <a:ea typeface="Quattrocento Sans"/>
                <a:cs typeface="Quattrocento Sans"/>
                <a:sym typeface="Quattrocento Sans"/>
              </a:rPr>
              <a:t>“</a:t>
            </a:r>
            <a:r>
              <a:rPr lang="es-ES" sz="2600" dirty="0">
                <a:solidFill>
                  <a:srgbClr val="FF0000"/>
                </a:solidFill>
                <a:latin typeface="Quattrocento Sans"/>
                <a:ea typeface="Quattrocento Sans"/>
                <a:cs typeface="Quattrocento Sans"/>
                <a:sym typeface="Quattrocento Sans"/>
              </a:rPr>
              <a:t>sabe</a:t>
            </a:r>
            <a:r>
              <a:rPr lang="es-ES" sz="2600" dirty="0">
                <a:solidFill>
                  <a:srgbClr val="1F5C99"/>
                </a:solidFill>
                <a:latin typeface="Quattrocento Sans"/>
                <a:ea typeface="Quattrocento Sans"/>
                <a:cs typeface="Quattrocento Sans"/>
                <a:sym typeface="Quattrocento Sans"/>
              </a:rPr>
              <a:t>” </a:t>
            </a:r>
            <a:r>
              <a:rPr lang="es-ES" sz="2600" dirty="0">
                <a:latin typeface="Quattrocento Sans"/>
                <a:ea typeface="Quattrocento Sans"/>
                <a:cs typeface="Quattrocento Sans"/>
                <a:sym typeface="Quattrocento Sans"/>
              </a:rPr>
              <a:t>que el organismo necesita más oxígeno.</a:t>
            </a:r>
            <a:endParaRPr sz="2600" dirty="0">
              <a:latin typeface="Quattrocento Sans"/>
              <a:ea typeface="Quattrocento Sans"/>
              <a:cs typeface="Quattrocento Sans"/>
              <a:sym typeface="Quattrocento Sans"/>
            </a:endParaRPr>
          </a:p>
          <a:p>
            <a:pPr marL="171450" lvl="0" indent="-38100" algn="l" rtl="0">
              <a:lnSpc>
                <a:spcPct val="90000"/>
              </a:lnSpc>
              <a:spcBef>
                <a:spcPts val="750"/>
              </a:spcBef>
              <a:spcAft>
                <a:spcPts val="0"/>
              </a:spcAft>
              <a:buClr>
                <a:schemeClr val="dk1"/>
              </a:buClr>
              <a:buSzPts val="2100"/>
              <a:buNone/>
            </a:pPr>
            <a:endParaRPr dirty="0"/>
          </a:p>
        </p:txBody>
      </p:sp>
      <p:sp>
        <p:nvSpPr>
          <p:cNvPr id="392" name="Google Shape;392;p33"/>
          <p:cNvSpPr txBox="1">
            <a:spLocks noGrp="1"/>
          </p:cNvSpPr>
          <p:nvPr>
            <p:ph type="title"/>
          </p:nvPr>
        </p:nvSpPr>
        <p:spPr>
          <a:xfrm>
            <a:off x="628650" y="273844"/>
            <a:ext cx="788670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5C99"/>
              </a:buClr>
              <a:buSzPts val="2000"/>
              <a:buFont typeface="Quattrocento Sans"/>
              <a:buNone/>
            </a:pPr>
            <a:r>
              <a:rPr lang="es-ES" sz="2000" b="1">
                <a:solidFill>
                  <a:srgbClr val="1F5C99"/>
                </a:solidFill>
                <a:latin typeface="Quattrocento Sans"/>
                <a:ea typeface="Quattrocento Sans"/>
                <a:cs typeface="Quattrocento Sans"/>
                <a:sym typeface="Quattrocento Sans"/>
              </a:rPr>
              <a:t>Ticket de salida</a:t>
            </a:r>
            <a:endParaRPr sz="6000">
              <a:solidFill>
                <a:srgbClr val="1F5C99"/>
              </a:solidFill>
              <a:latin typeface="Quattrocento Sans"/>
              <a:ea typeface="Quattrocento Sans"/>
              <a:cs typeface="Quattrocento Sans"/>
              <a:sym typeface="Quattrocento Sans"/>
            </a:endParaRPr>
          </a:p>
        </p:txBody>
      </p:sp>
      <p:pic>
        <p:nvPicPr>
          <p:cNvPr id="2" name="Imagen 1">
            <a:extLst>
              <a:ext uri="{FF2B5EF4-FFF2-40B4-BE49-F238E27FC236}">
                <a16:creationId xmlns:a16="http://schemas.microsoft.com/office/drawing/2014/main" id="{A8CC7E3B-1949-4479-ADEB-DF8F0B747C4F}"/>
              </a:ext>
            </a:extLst>
          </p:cNvPr>
          <p:cNvPicPr>
            <a:picLocks noChangeAspect="1"/>
          </p:cNvPicPr>
          <p:nvPr/>
        </p:nvPicPr>
        <p:blipFill>
          <a:blip r:embed="rId4"/>
          <a:stretch>
            <a:fillRect/>
          </a:stretch>
        </p:blipFill>
        <p:spPr>
          <a:xfrm>
            <a:off x="1113702" y="3329018"/>
            <a:ext cx="2288717" cy="878817"/>
          </a:xfrm>
          <a:prstGeom prst="rect">
            <a:avLst/>
          </a:prstGeom>
        </p:spPr>
      </p:pic>
      <p:sp>
        <p:nvSpPr>
          <p:cNvPr id="3" name="Flecha: hacia abajo 2">
            <a:extLst>
              <a:ext uri="{FF2B5EF4-FFF2-40B4-BE49-F238E27FC236}">
                <a16:creationId xmlns:a16="http://schemas.microsoft.com/office/drawing/2014/main" id="{7B349013-A683-E9F7-D20F-C3C3132C59C8}"/>
              </a:ext>
            </a:extLst>
          </p:cNvPr>
          <p:cNvSpPr/>
          <p:nvPr/>
        </p:nvSpPr>
        <p:spPr>
          <a:xfrm rot="16200000">
            <a:off x="1908642" y="4075814"/>
            <a:ext cx="416344" cy="701749"/>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3A180A57-ACCA-6545-9E89-2E0141584C02}"/>
              </a:ext>
            </a:extLst>
          </p:cNvPr>
          <p:cNvSpPr txBox="1"/>
          <p:nvPr/>
        </p:nvSpPr>
        <p:spPr>
          <a:xfrm>
            <a:off x="2771553" y="4057356"/>
            <a:ext cx="1658679" cy="738664"/>
          </a:xfrm>
          <a:prstGeom prst="rect">
            <a:avLst/>
          </a:prstGeom>
          <a:noFill/>
        </p:spPr>
        <p:txBody>
          <a:bodyPr wrap="square" rtlCol="0">
            <a:spAutoFit/>
          </a:bodyPr>
          <a:lstStyle/>
          <a:p>
            <a:r>
              <a:rPr lang="es-MX" b="1" dirty="0">
                <a:hlinkClick r:id="rId5"/>
              </a:rPr>
              <a:t>www.menti.com</a:t>
            </a:r>
            <a:endParaRPr lang="es-MX" b="1" dirty="0"/>
          </a:p>
          <a:p>
            <a:endParaRPr lang="es-MX" b="1" dirty="0"/>
          </a:p>
          <a:p>
            <a:r>
              <a:rPr lang="es-MX" b="1" dirty="0"/>
              <a:t>52938784</a:t>
            </a:r>
            <a:endParaRPr lang="es-CL"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Play"/>
              <a:buNone/>
            </a:pPr>
            <a:r>
              <a:rPr lang="es-ES"/>
              <a:t>Adicionales</a:t>
            </a:r>
            <a:endParaRPr/>
          </a:p>
        </p:txBody>
      </p:sp>
      <p:sp>
        <p:nvSpPr>
          <p:cNvPr id="363" name="Google Shape;363;p3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s-ES"/>
              <a:t> </a:t>
            </a:r>
            <a:r>
              <a:rPr lang="es-ES">
                <a:latin typeface="Quattrocento Sans"/>
                <a:ea typeface="Quattrocento Sans"/>
                <a:cs typeface="Quattrocento Sans"/>
                <a:sym typeface="Quattrocento Sans"/>
              </a:rPr>
              <a:t>Si surge la pregunta  (o si hay tiempo) sobre cómo es que NA (Nor-adrenalina) aumenta en el ejercicio:</a:t>
            </a:r>
            <a:endParaRPr/>
          </a:p>
          <a:p>
            <a:pPr marL="171450" lvl="0" indent="-38100" algn="l" rtl="0">
              <a:lnSpc>
                <a:spcPct val="90000"/>
              </a:lnSpc>
              <a:spcBef>
                <a:spcPts val="750"/>
              </a:spcBef>
              <a:spcAft>
                <a:spcPts val="0"/>
              </a:spcAft>
              <a:buClr>
                <a:schemeClr val="dk1"/>
              </a:buClr>
              <a:buSzPts val="2100"/>
              <a:buNone/>
            </a:pPr>
            <a:endParaRPr>
              <a:latin typeface="Quattrocento Sans"/>
              <a:ea typeface="Quattrocento Sans"/>
              <a:cs typeface="Quattrocento Sans"/>
              <a:sym typeface="Quattrocento Sans"/>
            </a:endParaRPr>
          </a:p>
          <a:p>
            <a:pPr marL="171450" lvl="0" indent="-171450" algn="l" rtl="0">
              <a:lnSpc>
                <a:spcPct val="90000"/>
              </a:lnSpc>
              <a:spcBef>
                <a:spcPts val="750"/>
              </a:spcBef>
              <a:spcAft>
                <a:spcPts val="0"/>
              </a:spcAft>
              <a:buClr>
                <a:schemeClr val="dk1"/>
              </a:buClr>
              <a:buSzPts val="2100"/>
              <a:buChar char="•"/>
            </a:pPr>
            <a:r>
              <a:rPr lang="es-ES">
                <a:latin typeface="Quattrocento Sans"/>
                <a:ea typeface="Quattrocento Sans"/>
                <a:cs typeface="Quattrocento Sans"/>
                <a:sym typeface="Quattrocento Sans"/>
              </a:rPr>
              <a:t>El ciclo completo de eventos moleculares entre la disminución de la oxemia (concentración de oxígeno en la sangre) y el aumento de la frecuencia cardiaca es el siguiente:</a:t>
            </a:r>
            <a:endParaRPr>
              <a:latin typeface="Quattrocento Sans"/>
              <a:ea typeface="Quattrocento Sans"/>
              <a:cs typeface="Quattrocento Sans"/>
              <a:sym typeface="Quattrocento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1"/>
          <p:cNvSpPr/>
          <p:nvPr/>
        </p:nvSpPr>
        <p:spPr>
          <a:xfrm>
            <a:off x="4457700" y="2457450"/>
            <a:ext cx="228600"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370" name="Google Shape;370;p31"/>
          <p:cNvSpPr/>
          <p:nvPr/>
        </p:nvSpPr>
        <p:spPr>
          <a:xfrm>
            <a:off x="4572000" y="2571750"/>
            <a:ext cx="228600"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371" name="Google Shape;371;p31"/>
          <p:cNvSpPr/>
          <p:nvPr/>
        </p:nvSpPr>
        <p:spPr>
          <a:xfrm>
            <a:off x="4686300" y="2686050"/>
            <a:ext cx="228600"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pic>
        <p:nvPicPr>
          <p:cNvPr id="372" name="Google Shape;372;p31"/>
          <p:cNvPicPr preferRelativeResize="0"/>
          <p:nvPr/>
        </p:nvPicPr>
        <p:blipFill rotWithShape="1">
          <a:blip r:embed="rId3">
            <a:alphaModFix/>
          </a:blip>
          <a:srcRect/>
          <a:stretch/>
        </p:blipFill>
        <p:spPr>
          <a:xfrm>
            <a:off x="392567" y="0"/>
            <a:ext cx="8358866" cy="5143500"/>
          </a:xfrm>
          <a:prstGeom prst="rect">
            <a:avLst/>
          </a:prstGeom>
          <a:noFill/>
          <a:ln>
            <a:noFill/>
          </a:ln>
        </p:spPr>
      </p:pic>
      <p:sp>
        <p:nvSpPr>
          <p:cNvPr id="373" name="Google Shape;373;p31"/>
          <p:cNvSpPr txBox="1"/>
          <p:nvPr/>
        </p:nvSpPr>
        <p:spPr>
          <a:xfrm>
            <a:off x="483144" y="698740"/>
            <a:ext cx="2698175"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Quattrocento Sans"/>
                <a:ea typeface="Quattrocento Sans"/>
                <a:cs typeface="Quattrocento Sans"/>
                <a:sym typeface="Quattrocento Sans"/>
              </a:rPr>
              <a:t>¿ Cómo “sabe” el corazón que el </a:t>
            </a:r>
            <a:endParaRPr/>
          </a:p>
          <a:p>
            <a:pPr marL="0" marR="0" lvl="0" indent="0" algn="l" rtl="0">
              <a:lnSpc>
                <a:spcPct val="100000"/>
              </a:lnSpc>
              <a:spcBef>
                <a:spcPts val="0"/>
              </a:spcBef>
              <a:spcAft>
                <a:spcPts val="0"/>
              </a:spcAft>
              <a:buClr>
                <a:srgbClr val="000000"/>
              </a:buClr>
              <a:buSzPts val="1350"/>
              <a:buFont typeface="Arial"/>
              <a:buNone/>
            </a:pPr>
            <a:r>
              <a:rPr lang="es-ES" sz="1350" b="0" i="0" u="none" strike="noStrike" cap="none">
                <a:solidFill>
                  <a:srgbClr val="000000"/>
                </a:solidFill>
                <a:latin typeface="Quattrocento Sans"/>
                <a:ea typeface="Quattrocento Sans"/>
                <a:cs typeface="Quattrocento Sans"/>
                <a:sym typeface="Quattrocento Sans"/>
              </a:rPr>
              <a:t>organismo necesita más oxígeno?</a:t>
            </a:r>
            <a:endParaRPr sz="1350" b="0" i="0" u="none" strike="noStrike" cap="none">
              <a:solidFill>
                <a:srgbClr val="000000"/>
              </a:solidFill>
              <a:latin typeface="Quattrocento Sans"/>
              <a:ea typeface="Quattrocento Sans"/>
              <a:cs typeface="Quattrocento Sans"/>
              <a:sym typeface="Quattrocento Sans"/>
            </a:endParaRPr>
          </a:p>
        </p:txBody>
      </p:sp>
      <p:sp>
        <p:nvSpPr>
          <p:cNvPr id="374" name="Google Shape;374;p31"/>
          <p:cNvSpPr txBox="1"/>
          <p:nvPr/>
        </p:nvSpPr>
        <p:spPr>
          <a:xfrm>
            <a:off x="629325" y="1949550"/>
            <a:ext cx="372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100" b="1">
                <a:solidFill>
                  <a:srgbClr val="FF0000"/>
                </a:solidFill>
              </a:rPr>
              <a:t>1</a:t>
            </a:r>
            <a:endParaRPr sz="2100" b="1">
              <a:solidFill>
                <a:srgbClr val="FF0000"/>
              </a:solidFill>
            </a:endParaRPr>
          </a:p>
        </p:txBody>
      </p:sp>
      <p:sp>
        <p:nvSpPr>
          <p:cNvPr id="375" name="Google Shape;375;p31"/>
          <p:cNvSpPr txBox="1"/>
          <p:nvPr/>
        </p:nvSpPr>
        <p:spPr>
          <a:xfrm>
            <a:off x="5412425" y="1949550"/>
            <a:ext cx="372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100" b="1">
                <a:solidFill>
                  <a:srgbClr val="FF0000"/>
                </a:solidFill>
              </a:rPr>
              <a:t>3</a:t>
            </a:r>
            <a:endParaRPr sz="2100" b="1">
              <a:solidFill>
                <a:srgbClr val="FF0000"/>
              </a:solidFill>
            </a:endParaRPr>
          </a:p>
        </p:txBody>
      </p:sp>
      <p:sp>
        <p:nvSpPr>
          <p:cNvPr id="376" name="Google Shape;376;p31"/>
          <p:cNvSpPr txBox="1"/>
          <p:nvPr/>
        </p:nvSpPr>
        <p:spPr>
          <a:xfrm>
            <a:off x="4686300" y="698713"/>
            <a:ext cx="372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100" b="1">
                <a:solidFill>
                  <a:srgbClr val="FF0000"/>
                </a:solidFill>
              </a:rPr>
              <a:t>2</a:t>
            </a:r>
            <a:endParaRPr sz="2100" b="1">
              <a:solidFill>
                <a:srgbClr val="FF0000"/>
              </a:solidFill>
            </a:endParaRPr>
          </a:p>
        </p:txBody>
      </p:sp>
      <p:sp>
        <p:nvSpPr>
          <p:cNvPr id="377" name="Google Shape;377;p31"/>
          <p:cNvSpPr txBox="1"/>
          <p:nvPr/>
        </p:nvSpPr>
        <p:spPr>
          <a:xfrm>
            <a:off x="4457700" y="2865175"/>
            <a:ext cx="372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100" b="1">
                <a:solidFill>
                  <a:srgbClr val="FF0000"/>
                </a:solidFill>
              </a:rPr>
              <a:t>4</a:t>
            </a:r>
            <a:endParaRPr sz="2100" b="1">
              <a:solidFill>
                <a:srgbClr val="FF0000"/>
              </a:solidFill>
            </a:endParaRPr>
          </a:p>
        </p:txBody>
      </p:sp>
      <p:sp>
        <p:nvSpPr>
          <p:cNvPr id="378" name="Google Shape;378;p31"/>
          <p:cNvSpPr txBox="1"/>
          <p:nvPr/>
        </p:nvSpPr>
        <p:spPr>
          <a:xfrm>
            <a:off x="5059200" y="4144150"/>
            <a:ext cx="3485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100" b="1">
                <a:solidFill>
                  <a:srgbClr val="FF0000"/>
                </a:solidFill>
              </a:rPr>
              <a:t>Secreción de adrenalina y</a:t>
            </a:r>
            <a:endParaRPr sz="2100" b="1">
              <a:solidFill>
                <a:srgbClr val="FF0000"/>
              </a:solidFill>
            </a:endParaRPr>
          </a:p>
          <a:p>
            <a:pPr marL="0" lvl="0" indent="0" algn="l" rtl="0">
              <a:spcBef>
                <a:spcPts val="0"/>
              </a:spcBef>
              <a:spcAft>
                <a:spcPts val="0"/>
              </a:spcAft>
              <a:buNone/>
            </a:pPr>
            <a:r>
              <a:rPr lang="es-ES" sz="2100" b="1">
                <a:solidFill>
                  <a:srgbClr val="FF0000"/>
                </a:solidFill>
              </a:rPr>
              <a:t>Activación del corazón</a:t>
            </a:r>
            <a:endParaRPr sz="2100" b="1">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32"/>
          <p:cNvPicPr preferRelativeResize="0"/>
          <p:nvPr/>
        </p:nvPicPr>
        <p:blipFill rotWithShape="1">
          <a:blip r:embed="rId3">
            <a:alphaModFix/>
          </a:blip>
          <a:srcRect r="7093" b="-1"/>
          <a:stretch/>
        </p:blipFill>
        <p:spPr>
          <a:xfrm>
            <a:off x="15" y="961"/>
            <a:ext cx="9143985" cy="5142539"/>
          </a:xfrm>
          <a:prstGeom prst="rect">
            <a:avLst/>
          </a:prstGeom>
          <a:noFill/>
          <a:ln>
            <a:noFill/>
          </a:ln>
        </p:spPr>
      </p:pic>
      <p:sp>
        <p:nvSpPr>
          <p:cNvPr id="385" name="Google Shape;385;p32"/>
          <p:cNvSpPr/>
          <p:nvPr/>
        </p:nvSpPr>
        <p:spPr>
          <a:xfrm>
            <a:off x="4457700" y="2457450"/>
            <a:ext cx="228600"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p:nvPr/>
        </p:nvSpPr>
        <p:spPr>
          <a:xfrm>
            <a:off x="1086541" y="-45602"/>
            <a:ext cx="7072623" cy="5309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ES" sz="105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s-ES" sz="2000" b="1" i="0" u="none" strike="noStrike" cap="none">
                <a:solidFill>
                  <a:srgbClr val="2F5496"/>
                </a:solidFill>
                <a:latin typeface="Quattrocento Sans"/>
                <a:ea typeface="Quattrocento Sans"/>
                <a:cs typeface="Quattrocento Sans"/>
                <a:sym typeface="Quattrocento Sans"/>
              </a:rPr>
              <a:t>Recuperando nuestros acuerdos previos</a:t>
            </a:r>
            <a:endParaRPr sz="2000" b="1" i="0" u="none" strike="noStrike" cap="none">
              <a:solidFill>
                <a:srgbClr val="000000"/>
              </a:solidFill>
              <a:latin typeface="Calibri"/>
              <a:ea typeface="Calibri"/>
              <a:cs typeface="Calibri"/>
              <a:sym typeface="Calibri"/>
            </a:endParaRPr>
          </a:p>
        </p:txBody>
      </p:sp>
      <p:sp>
        <p:nvSpPr>
          <p:cNvPr id="153" name="Google Shape;153;p3"/>
          <p:cNvSpPr/>
          <p:nvPr/>
        </p:nvSpPr>
        <p:spPr>
          <a:xfrm>
            <a:off x="120550" y="704525"/>
            <a:ext cx="8331300" cy="4358700"/>
          </a:xfrm>
          <a:prstGeom prst="rect">
            <a:avLst/>
          </a:prstGeom>
          <a:solidFill>
            <a:srgbClr val="ECF2FE"/>
          </a:solidFill>
          <a:ln>
            <a:noFill/>
          </a:ln>
        </p:spPr>
        <p:txBody>
          <a:bodyPr spcFirstLastPara="1" wrap="square" lIns="68575" tIns="34275" rIns="68575" bIns="34275" anchor="ctr" anchorCtr="0">
            <a:noAutofit/>
          </a:bodyPr>
          <a:lstStyle/>
          <a:p>
            <a:pPr marL="342900" marR="0" lvl="0" indent="-342900" algn="l" rtl="0">
              <a:lnSpc>
                <a:spcPct val="100000"/>
              </a:lnSpc>
              <a:spcBef>
                <a:spcPts val="0"/>
              </a:spcBef>
              <a:spcAft>
                <a:spcPts val="0"/>
              </a:spcAft>
              <a:buClr>
                <a:srgbClr val="000000"/>
              </a:buClr>
              <a:buSzPts val="2100"/>
              <a:buFont typeface="Quattrocento Sans"/>
              <a:buAutoNum type="arabicPeriod"/>
            </a:pPr>
            <a:r>
              <a:rPr lang="es-ES" sz="2100" b="0" i="0" u="none" strike="noStrike" cap="none">
                <a:solidFill>
                  <a:srgbClr val="000000"/>
                </a:solidFill>
                <a:latin typeface="Quattrocento Sans"/>
                <a:ea typeface="Quattrocento Sans"/>
                <a:cs typeface="Quattrocento Sans"/>
                <a:sym typeface="Quattrocento Sans"/>
              </a:rPr>
              <a:t>¿Por qué se puede confiar en la ciencia, a pesar de ser desarrollada por personas con ciertas creencias e intereses?</a:t>
            </a:r>
            <a:endParaRPr sz="2100" b="0" i="0" u="none" strike="noStrike" cap="none">
              <a:solidFill>
                <a:srgbClr val="000000"/>
              </a:solidFill>
              <a:latin typeface="Quattrocento Sans"/>
              <a:ea typeface="Quattrocento Sans"/>
              <a:cs typeface="Quattrocento Sans"/>
              <a:sym typeface="Quattrocento Sans"/>
            </a:endParaRPr>
          </a:p>
          <a:p>
            <a:pPr marL="342900" marR="0" lvl="0" indent="-342900" algn="l" rtl="0">
              <a:lnSpc>
                <a:spcPct val="100000"/>
              </a:lnSpc>
              <a:spcBef>
                <a:spcPts val="0"/>
              </a:spcBef>
              <a:spcAft>
                <a:spcPts val="0"/>
              </a:spcAft>
              <a:buClr>
                <a:srgbClr val="000000"/>
              </a:buClr>
              <a:buSzPts val="2100"/>
              <a:buFont typeface="Quattrocento Sans"/>
              <a:buAutoNum type="arabicPeriod"/>
            </a:pPr>
            <a:r>
              <a:rPr lang="es-ES" sz="2100" b="0" i="0" u="none" strike="noStrike" cap="none">
                <a:solidFill>
                  <a:srgbClr val="000000"/>
                </a:solidFill>
                <a:latin typeface="Quattrocento Sans"/>
                <a:ea typeface="Quattrocento Sans"/>
                <a:cs typeface="Quattrocento Sans"/>
                <a:sym typeface="Quattrocento Sans"/>
              </a:rPr>
              <a:t>La teoría celular no ha cambiado en lo medular en 170 años. ¿Qué queremos decir entonces con que las teorías científicas sean tentativas? ¿Todo concepto científico es tentativo? Si no hay innovaciones tecnológicas que amplíen la calidad de los datos en un campo de la biología, ¿es posible que las explicaciones sobre un fenómeno varíen?</a:t>
            </a:r>
            <a:endParaRPr sz="2100" b="0" i="0" u="none" strike="noStrike" cap="none">
              <a:solidFill>
                <a:srgbClr val="2F5496"/>
              </a:solidFill>
              <a:latin typeface="Quattrocento Sans"/>
              <a:ea typeface="Quattrocento Sans"/>
              <a:cs typeface="Quattrocento Sans"/>
              <a:sym typeface="Quattrocento Sans"/>
            </a:endParaRPr>
          </a:p>
        </p:txBody>
      </p:sp>
      <p:pic>
        <p:nvPicPr>
          <p:cNvPr id="154" name="Google Shape;154;p3"/>
          <p:cNvPicPr preferRelativeResize="0"/>
          <p:nvPr/>
        </p:nvPicPr>
        <p:blipFill rotWithShape="1">
          <a:blip r:embed="rId3">
            <a:alphaModFix/>
          </a:blip>
          <a:srcRect/>
          <a:stretch/>
        </p:blipFill>
        <p:spPr>
          <a:xfrm>
            <a:off x="6948626" y="-1"/>
            <a:ext cx="2140200" cy="1611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p:nvPr/>
        </p:nvSpPr>
        <p:spPr>
          <a:xfrm>
            <a:off x="1086541" y="-45602"/>
            <a:ext cx="7072623" cy="5309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ES" sz="105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2F5496"/>
                </a:solidFill>
                <a:latin typeface="Quattrocento Sans"/>
                <a:ea typeface="Quattrocento Sans"/>
                <a:cs typeface="Quattrocento Sans"/>
                <a:sym typeface="Quattrocento Sans"/>
              </a:rPr>
              <a:t>¿Qué entendemos por una idea central?</a:t>
            </a:r>
            <a:endParaRPr sz="1800" b="1" i="0" u="none" strike="noStrike" cap="none">
              <a:solidFill>
                <a:srgbClr val="2F5496"/>
              </a:solidFill>
              <a:latin typeface="Quattrocento Sans"/>
              <a:ea typeface="Quattrocento Sans"/>
              <a:cs typeface="Quattrocento Sans"/>
              <a:sym typeface="Quattrocento Sans"/>
            </a:endParaRPr>
          </a:p>
        </p:txBody>
      </p:sp>
      <p:sp>
        <p:nvSpPr>
          <p:cNvPr id="160" name="Google Shape;160;p4"/>
          <p:cNvSpPr/>
          <p:nvPr/>
        </p:nvSpPr>
        <p:spPr>
          <a:xfrm>
            <a:off x="413029" y="560699"/>
            <a:ext cx="8443295" cy="641377"/>
          </a:xfrm>
          <a:prstGeom prst="rect">
            <a:avLst/>
          </a:prstGeom>
          <a:solidFill>
            <a:srgbClr val="ECF2F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F5496"/>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rgbClr val="2F5496"/>
                </a:solidFill>
                <a:latin typeface="Quattrocento Sans"/>
                <a:ea typeface="Quattrocento Sans"/>
                <a:cs typeface="Quattrocento Sans"/>
                <a:sym typeface="Quattrocento Sans"/>
              </a:rPr>
              <a:t>Lea las descripciones e intente adivinar de qué película se trata.</a:t>
            </a:r>
            <a:endParaRPr sz="2000" b="0" i="0" u="none" strike="noStrike" cap="none">
              <a:solidFill>
                <a:srgbClr val="2F5496"/>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2F5496"/>
              </a:solidFill>
              <a:latin typeface="Quattrocento Sans"/>
              <a:ea typeface="Quattrocento Sans"/>
              <a:cs typeface="Quattrocento Sans"/>
              <a:sym typeface="Quattrocento Sans"/>
            </a:endParaRPr>
          </a:p>
        </p:txBody>
      </p:sp>
      <p:sp>
        <p:nvSpPr>
          <p:cNvPr id="161" name="Google Shape;161;p4"/>
          <p:cNvSpPr/>
          <p:nvPr/>
        </p:nvSpPr>
        <p:spPr>
          <a:xfrm>
            <a:off x="1712913" y="199231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4"/>
          <p:cNvSpPr txBox="1"/>
          <p:nvPr/>
        </p:nvSpPr>
        <p:spPr>
          <a:xfrm>
            <a:off x="413029" y="1551398"/>
            <a:ext cx="8167445" cy="196977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800"/>
              <a:buFont typeface="Arial"/>
              <a:buAutoNum type="arabicPeriod"/>
            </a:pPr>
            <a:r>
              <a:rPr lang="es-ES" sz="1800" b="0" i="0" u="none" strike="noStrike" cap="none">
                <a:solidFill>
                  <a:srgbClr val="000000"/>
                </a:solidFill>
                <a:latin typeface="Arial"/>
                <a:ea typeface="Arial"/>
                <a:cs typeface="Arial"/>
                <a:sym typeface="Arial"/>
              </a:rPr>
              <a:t>Un joven descubre que es un mago y se adentra en una escuela de magia para enfrentarse a una oscura amenaza.</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AutoNum type="arabicPeriod"/>
            </a:pPr>
            <a:r>
              <a:rPr lang="es-ES" sz="1800" b="0" i="0" u="none" strike="noStrike" cap="none">
                <a:solidFill>
                  <a:srgbClr val="000000"/>
                </a:solidFill>
                <a:latin typeface="Arial"/>
                <a:ea typeface="Arial"/>
                <a:cs typeface="Arial"/>
                <a:sym typeface="Arial"/>
              </a:rPr>
              <a:t>Un padre emprende un viaje bajo el mar para encontrar a su hijo, que ha sido capturado por un buceador.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AutoNum type="arabicPeriod"/>
            </a:pPr>
            <a:r>
              <a:rPr lang="es-ES" sz="1800" b="0" i="0" u="none" strike="noStrike" cap="none">
                <a:solidFill>
                  <a:srgbClr val="000000"/>
                </a:solidFill>
                <a:latin typeface="Arial"/>
                <a:ea typeface="Arial"/>
                <a:cs typeface="Arial"/>
                <a:sym typeface="Arial"/>
              </a:rPr>
              <a:t>Un anciano vuela su casa con miles de globos para cumplir una promesa hecha a su difunta esposa</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5"/>
          <p:cNvPicPr preferRelativeResize="0"/>
          <p:nvPr/>
        </p:nvPicPr>
        <p:blipFill rotWithShape="1">
          <a:blip r:embed="rId3">
            <a:alphaModFix/>
          </a:blip>
          <a:srcRect/>
          <a:stretch/>
        </p:blipFill>
        <p:spPr>
          <a:xfrm>
            <a:off x="6503649" y="1322317"/>
            <a:ext cx="2352675" cy="3495675"/>
          </a:xfrm>
          <a:prstGeom prst="rect">
            <a:avLst/>
          </a:prstGeom>
          <a:noFill/>
          <a:ln>
            <a:noFill/>
          </a:ln>
        </p:spPr>
      </p:pic>
      <p:sp>
        <p:nvSpPr>
          <p:cNvPr id="168" name="Google Shape;168;p5"/>
          <p:cNvSpPr/>
          <p:nvPr/>
        </p:nvSpPr>
        <p:spPr>
          <a:xfrm>
            <a:off x="5152847" y="4251156"/>
            <a:ext cx="3944679" cy="892344"/>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9" name="Google Shape;169;p5"/>
          <p:cNvSpPr/>
          <p:nvPr/>
        </p:nvSpPr>
        <p:spPr>
          <a:xfrm>
            <a:off x="261753" y="4097161"/>
            <a:ext cx="3944679" cy="892344"/>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0" name="Google Shape;170;p5"/>
          <p:cNvSpPr/>
          <p:nvPr/>
        </p:nvSpPr>
        <p:spPr>
          <a:xfrm>
            <a:off x="1086541" y="-45602"/>
            <a:ext cx="7072623" cy="5309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ES" sz="105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2F5496"/>
                </a:solidFill>
                <a:latin typeface="Quattrocento Sans"/>
                <a:ea typeface="Quattrocento Sans"/>
                <a:cs typeface="Quattrocento Sans"/>
                <a:sym typeface="Quattrocento Sans"/>
              </a:rPr>
              <a:t>¿Qué entendemos por una idea central?</a:t>
            </a:r>
            <a:endParaRPr sz="1800" b="1" i="0" u="none" strike="noStrike" cap="none">
              <a:solidFill>
                <a:srgbClr val="2F5496"/>
              </a:solidFill>
              <a:latin typeface="Quattrocento Sans"/>
              <a:ea typeface="Quattrocento Sans"/>
              <a:cs typeface="Quattrocento Sans"/>
              <a:sym typeface="Quattrocento Sans"/>
            </a:endParaRPr>
          </a:p>
        </p:txBody>
      </p:sp>
      <p:sp>
        <p:nvSpPr>
          <p:cNvPr id="171" name="Google Shape;171;p5"/>
          <p:cNvSpPr/>
          <p:nvPr/>
        </p:nvSpPr>
        <p:spPr>
          <a:xfrm>
            <a:off x="413029" y="560699"/>
            <a:ext cx="8443295" cy="641377"/>
          </a:xfrm>
          <a:prstGeom prst="rect">
            <a:avLst/>
          </a:prstGeom>
          <a:solidFill>
            <a:srgbClr val="ECF2F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F5496"/>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rgbClr val="2F5496"/>
                </a:solidFill>
                <a:latin typeface="Quattrocento Sans"/>
                <a:ea typeface="Quattrocento Sans"/>
                <a:cs typeface="Quattrocento Sans"/>
                <a:sym typeface="Quattrocento Sans"/>
              </a:rPr>
              <a:t>Lea las descripciones e intente adivinar de qué película se trata.</a:t>
            </a:r>
            <a:endParaRPr sz="2000" b="0" i="0" u="none" strike="noStrike" cap="none">
              <a:solidFill>
                <a:srgbClr val="2F5496"/>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2F5496"/>
              </a:solidFill>
              <a:latin typeface="Quattrocento Sans"/>
              <a:ea typeface="Quattrocento Sans"/>
              <a:cs typeface="Quattrocento Sans"/>
              <a:sym typeface="Quattrocento Sans"/>
            </a:endParaRPr>
          </a:p>
        </p:txBody>
      </p:sp>
      <p:sp>
        <p:nvSpPr>
          <p:cNvPr id="172" name="Google Shape;172;p5"/>
          <p:cNvSpPr/>
          <p:nvPr/>
        </p:nvSpPr>
        <p:spPr>
          <a:xfrm>
            <a:off x="1712913" y="199231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5"/>
          <p:cNvSpPr txBox="1"/>
          <p:nvPr/>
        </p:nvSpPr>
        <p:spPr>
          <a:xfrm>
            <a:off x="5217713" y="4097162"/>
            <a:ext cx="3798696" cy="1184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s-ES" sz="1400" b="0" i="0" u="none" strike="noStrike" cap="none">
                <a:solidFill>
                  <a:schemeClr val="lt1"/>
                </a:solidFill>
                <a:latin typeface="Arial"/>
                <a:ea typeface="Arial"/>
                <a:cs typeface="Arial"/>
                <a:sym typeface="Arial"/>
              </a:rPr>
              <a:t>Un anciano vuela su casa con miles de globos para cumplir una promesa hecha a su difunta esposa</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4" name="Google Shape;174;p5"/>
          <p:cNvPicPr preferRelativeResize="0"/>
          <p:nvPr/>
        </p:nvPicPr>
        <p:blipFill rotWithShape="1">
          <a:blip r:embed="rId4">
            <a:alphaModFix/>
          </a:blip>
          <a:srcRect/>
          <a:stretch/>
        </p:blipFill>
        <p:spPr>
          <a:xfrm>
            <a:off x="2855063" y="1308645"/>
            <a:ext cx="3210682" cy="1824536"/>
          </a:xfrm>
          <a:prstGeom prst="rect">
            <a:avLst/>
          </a:prstGeom>
          <a:noFill/>
          <a:ln>
            <a:noFill/>
          </a:ln>
        </p:spPr>
      </p:pic>
      <p:pic>
        <p:nvPicPr>
          <p:cNvPr id="175" name="Google Shape;175;p5"/>
          <p:cNvPicPr preferRelativeResize="0"/>
          <p:nvPr/>
        </p:nvPicPr>
        <p:blipFill rotWithShape="1">
          <a:blip r:embed="rId5">
            <a:alphaModFix/>
          </a:blip>
          <a:srcRect/>
          <a:stretch/>
        </p:blipFill>
        <p:spPr>
          <a:xfrm>
            <a:off x="261753" y="1277462"/>
            <a:ext cx="2362200" cy="3514725"/>
          </a:xfrm>
          <a:prstGeom prst="rect">
            <a:avLst/>
          </a:prstGeom>
          <a:noFill/>
          <a:ln>
            <a:noFill/>
          </a:ln>
        </p:spPr>
      </p:pic>
      <p:sp>
        <p:nvSpPr>
          <p:cNvPr id="176" name="Google Shape;176;p5"/>
          <p:cNvSpPr txBox="1"/>
          <p:nvPr/>
        </p:nvSpPr>
        <p:spPr>
          <a:xfrm>
            <a:off x="478464" y="4232715"/>
            <a:ext cx="4128149" cy="9541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ES" sz="1400" b="0" i="0" u="none" strike="noStrike" cap="none">
                <a:solidFill>
                  <a:schemeClr val="lt1"/>
                </a:solidFill>
                <a:latin typeface="Arial"/>
                <a:ea typeface="Arial"/>
                <a:cs typeface="Arial"/>
                <a:sym typeface="Arial"/>
              </a:rPr>
              <a:t>Un padre emprende un viaje bajo el mar para encontrar a su hijo, que ha sido capturado por un buceador</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
          <p:cNvSpPr/>
          <p:nvPr/>
        </p:nvSpPr>
        <p:spPr>
          <a:xfrm>
            <a:off x="2711301" y="3164364"/>
            <a:ext cx="3632263" cy="892344"/>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s-ES" sz="1400" b="0" i="0" u="none" strike="noStrike" cap="none">
                <a:solidFill>
                  <a:schemeClr val="lt1"/>
                </a:solidFill>
                <a:latin typeface="Arial"/>
                <a:ea typeface="Arial"/>
                <a:cs typeface="Arial"/>
                <a:sym typeface="Arial"/>
              </a:rPr>
              <a:t>Un joven descubre que es un mago y se adentra en una escuela de magia para enfrentarse a una oscura amenaza</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6"/>
          <p:cNvSpPr/>
          <p:nvPr/>
        </p:nvSpPr>
        <p:spPr>
          <a:xfrm>
            <a:off x="1086541" y="-45602"/>
            <a:ext cx="7072623" cy="5309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ES" sz="105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2F5496"/>
                </a:solidFill>
                <a:latin typeface="Quattrocento Sans"/>
                <a:ea typeface="Quattrocento Sans"/>
                <a:cs typeface="Quattrocento Sans"/>
                <a:sym typeface="Quattrocento Sans"/>
              </a:rPr>
              <a:t>Otros ejemplos</a:t>
            </a:r>
            <a:endParaRPr sz="1800" b="1" i="0" u="none" strike="noStrike" cap="none">
              <a:solidFill>
                <a:srgbClr val="2F5496"/>
              </a:solidFill>
              <a:latin typeface="Quattrocento Sans"/>
              <a:ea typeface="Quattrocento Sans"/>
              <a:cs typeface="Quattrocento Sans"/>
              <a:sym typeface="Quattrocento Sans"/>
            </a:endParaRPr>
          </a:p>
        </p:txBody>
      </p:sp>
      <p:sp>
        <p:nvSpPr>
          <p:cNvPr id="183" name="Google Shape;183;p6"/>
          <p:cNvSpPr/>
          <p:nvPr/>
        </p:nvSpPr>
        <p:spPr>
          <a:xfrm>
            <a:off x="413029" y="560699"/>
            <a:ext cx="8443295" cy="641377"/>
          </a:xfrm>
          <a:prstGeom prst="rect">
            <a:avLst/>
          </a:prstGeom>
          <a:solidFill>
            <a:srgbClr val="ECF2F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F5496"/>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rgbClr val="2F5496"/>
                </a:solidFill>
                <a:latin typeface="Quattrocento Sans"/>
                <a:ea typeface="Quattrocento Sans"/>
                <a:cs typeface="Quattrocento Sans"/>
                <a:sym typeface="Quattrocento Sans"/>
              </a:rPr>
              <a:t>¿Qué será?</a:t>
            </a:r>
            <a:endParaRPr sz="2000" b="0" i="0" u="none" strike="noStrike" cap="none">
              <a:solidFill>
                <a:srgbClr val="2F5496"/>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2F5496"/>
              </a:solidFill>
              <a:latin typeface="Quattrocento Sans"/>
              <a:ea typeface="Quattrocento Sans"/>
              <a:cs typeface="Quattrocento Sans"/>
              <a:sym typeface="Quattrocento Sans"/>
            </a:endParaRPr>
          </a:p>
        </p:txBody>
      </p:sp>
      <p:sp>
        <p:nvSpPr>
          <p:cNvPr id="184" name="Google Shape;184;p6"/>
          <p:cNvSpPr/>
          <p:nvPr/>
        </p:nvSpPr>
        <p:spPr>
          <a:xfrm>
            <a:off x="1712913" y="199231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6"/>
          <p:cNvSpPr txBox="1"/>
          <p:nvPr/>
        </p:nvSpPr>
        <p:spPr>
          <a:xfrm>
            <a:off x="3328827" y="1582220"/>
            <a:ext cx="552749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Producto flexible y adhesivo que sirve para unir o sellar superficies temporalmente.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6"/>
          <p:cNvSpPr txBox="1"/>
          <p:nvPr/>
        </p:nvSpPr>
        <p:spPr>
          <a:xfrm>
            <a:off x="3429856" y="3450404"/>
            <a:ext cx="5527497"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Mueble que proporciona un espacio estable y nivelado para comer, trabajar o realizar otras actividades sociales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7"/>
          <p:cNvSpPr/>
          <p:nvPr/>
        </p:nvSpPr>
        <p:spPr>
          <a:xfrm>
            <a:off x="1086541" y="-45602"/>
            <a:ext cx="7072623" cy="5309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ES" sz="105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2F5496"/>
                </a:solidFill>
                <a:latin typeface="Quattrocento Sans"/>
                <a:ea typeface="Quattrocento Sans"/>
                <a:cs typeface="Quattrocento Sans"/>
                <a:sym typeface="Quattrocento Sans"/>
              </a:rPr>
              <a:t>Otros ejemplos</a:t>
            </a:r>
            <a:endParaRPr sz="1800" b="1" i="0" u="none" strike="noStrike" cap="none">
              <a:solidFill>
                <a:srgbClr val="2F5496"/>
              </a:solidFill>
              <a:latin typeface="Quattrocento Sans"/>
              <a:ea typeface="Quattrocento Sans"/>
              <a:cs typeface="Quattrocento Sans"/>
              <a:sym typeface="Quattrocento Sans"/>
            </a:endParaRPr>
          </a:p>
        </p:txBody>
      </p:sp>
      <p:sp>
        <p:nvSpPr>
          <p:cNvPr id="192" name="Google Shape;192;p7"/>
          <p:cNvSpPr/>
          <p:nvPr/>
        </p:nvSpPr>
        <p:spPr>
          <a:xfrm>
            <a:off x="413029" y="560699"/>
            <a:ext cx="8443295" cy="641377"/>
          </a:xfrm>
          <a:prstGeom prst="rect">
            <a:avLst/>
          </a:prstGeom>
          <a:solidFill>
            <a:srgbClr val="ECF2F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F5496"/>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F5496"/>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2F5496"/>
              </a:solidFill>
              <a:latin typeface="Quattrocento Sans"/>
              <a:ea typeface="Quattrocento Sans"/>
              <a:cs typeface="Quattrocento Sans"/>
              <a:sym typeface="Quattrocento Sans"/>
            </a:endParaRPr>
          </a:p>
        </p:txBody>
      </p:sp>
      <p:sp>
        <p:nvSpPr>
          <p:cNvPr id="193" name="Google Shape;193;p7"/>
          <p:cNvSpPr/>
          <p:nvPr/>
        </p:nvSpPr>
        <p:spPr>
          <a:xfrm>
            <a:off x="1712913" y="199231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4" name="Google Shape;194;p7"/>
          <p:cNvPicPr preferRelativeResize="0"/>
          <p:nvPr/>
        </p:nvPicPr>
        <p:blipFill rotWithShape="1">
          <a:blip r:embed="rId3">
            <a:alphaModFix/>
          </a:blip>
          <a:srcRect/>
          <a:stretch/>
        </p:blipFill>
        <p:spPr>
          <a:xfrm>
            <a:off x="413029" y="1308208"/>
            <a:ext cx="1298899" cy="1528334"/>
          </a:xfrm>
          <a:prstGeom prst="rect">
            <a:avLst/>
          </a:prstGeom>
          <a:noFill/>
          <a:ln>
            <a:noFill/>
          </a:ln>
        </p:spPr>
      </p:pic>
      <p:pic>
        <p:nvPicPr>
          <p:cNvPr id="195" name="Google Shape;195;p7"/>
          <p:cNvPicPr preferRelativeResize="0"/>
          <p:nvPr/>
        </p:nvPicPr>
        <p:blipFill rotWithShape="1">
          <a:blip r:embed="rId4">
            <a:alphaModFix/>
          </a:blip>
          <a:srcRect/>
          <a:stretch/>
        </p:blipFill>
        <p:spPr>
          <a:xfrm>
            <a:off x="413029" y="3059183"/>
            <a:ext cx="1940552" cy="1956329"/>
          </a:xfrm>
          <a:prstGeom prst="rect">
            <a:avLst/>
          </a:prstGeom>
          <a:noFill/>
          <a:ln>
            <a:noFill/>
          </a:ln>
        </p:spPr>
      </p:pic>
      <p:sp>
        <p:nvSpPr>
          <p:cNvPr id="196" name="Google Shape;196;p7"/>
          <p:cNvSpPr txBox="1"/>
          <p:nvPr/>
        </p:nvSpPr>
        <p:spPr>
          <a:xfrm>
            <a:off x="3328827" y="1582220"/>
            <a:ext cx="552749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Producto flexible y adhesivo que sirve para unir o sellar superficies temporalmente.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7"/>
          <p:cNvSpPr txBox="1"/>
          <p:nvPr/>
        </p:nvSpPr>
        <p:spPr>
          <a:xfrm>
            <a:off x="3429856" y="3450404"/>
            <a:ext cx="5527497"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Mueble que proporciona un espacio estable y nivelado para comer, trabajar o realizar otras actividades sociales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2537389" y="-57794"/>
            <a:ext cx="7072623" cy="5309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s-ES" sz="1050" b="1"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dirty="0">
                <a:solidFill>
                  <a:srgbClr val="2F5496"/>
                </a:solidFill>
                <a:latin typeface="Quattrocento Sans"/>
                <a:ea typeface="Quattrocento Sans"/>
                <a:cs typeface="Quattrocento Sans"/>
                <a:sym typeface="Quattrocento Sans"/>
              </a:rPr>
              <a:t>¿Qué entendemos por una idea central?</a:t>
            </a:r>
            <a:endParaRPr sz="1800" b="1" i="0" u="none" strike="noStrike" cap="none" dirty="0">
              <a:solidFill>
                <a:srgbClr val="2F5496"/>
              </a:solidFill>
              <a:latin typeface="Quattrocento Sans"/>
              <a:ea typeface="Quattrocento Sans"/>
              <a:cs typeface="Quattrocento Sans"/>
              <a:sym typeface="Quattrocento Sans"/>
            </a:endParaRPr>
          </a:p>
        </p:txBody>
      </p:sp>
      <p:sp>
        <p:nvSpPr>
          <p:cNvPr id="203" name="Google Shape;203;p8"/>
          <p:cNvSpPr/>
          <p:nvPr/>
        </p:nvSpPr>
        <p:spPr>
          <a:xfrm>
            <a:off x="400837" y="99778"/>
            <a:ext cx="2842235" cy="530915"/>
          </a:xfrm>
          <a:prstGeom prst="rect">
            <a:avLst/>
          </a:prstGeom>
          <a:solidFill>
            <a:srgbClr val="ECF2F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2F5496"/>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2000"/>
              <a:buFont typeface="Arial"/>
              <a:buNone/>
            </a:pPr>
            <a:r>
              <a:rPr lang="es-ES" sz="1600" b="0" i="0" u="none" strike="noStrike" cap="none" dirty="0">
                <a:solidFill>
                  <a:srgbClr val="2F5496"/>
                </a:solidFill>
                <a:latin typeface="Quattrocento Sans"/>
                <a:ea typeface="Quattrocento Sans"/>
                <a:cs typeface="Quattrocento Sans"/>
                <a:sym typeface="Quattrocento Sans"/>
              </a:rPr>
              <a:t>¿Cómo lo logramos? Discusión productiva</a:t>
            </a:r>
            <a:endParaRPr sz="1600" b="0" i="0" u="none" strike="noStrike" cap="none" dirty="0">
              <a:solidFill>
                <a:srgbClr val="2F5496"/>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2F5496"/>
              </a:solidFill>
              <a:latin typeface="Quattrocento Sans"/>
              <a:ea typeface="Quattrocento Sans"/>
              <a:cs typeface="Quattrocento Sans"/>
              <a:sym typeface="Quattrocento Sans"/>
            </a:endParaRPr>
          </a:p>
        </p:txBody>
      </p:sp>
      <p:sp>
        <p:nvSpPr>
          <p:cNvPr id="204" name="Google Shape;204;p8"/>
          <p:cNvSpPr/>
          <p:nvPr/>
        </p:nvSpPr>
        <p:spPr>
          <a:xfrm>
            <a:off x="1712913" y="199231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Imagen 2">
            <a:extLst>
              <a:ext uri="{FF2B5EF4-FFF2-40B4-BE49-F238E27FC236}">
                <a16:creationId xmlns:a16="http://schemas.microsoft.com/office/drawing/2014/main" id="{12FF3132-75F5-8DE3-566E-8ED85A29868F}"/>
              </a:ext>
            </a:extLst>
          </p:cNvPr>
          <p:cNvPicPr>
            <a:picLocks noChangeAspect="1"/>
          </p:cNvPicPr>
          <p:nvPr/>
        </p:nvPicPr>
        <p:blipFill>
          <a:blip r:embed="rId3"/>
          <a:stretch>
            <a:fillRect/>
          </a:stretch>
        </p:blipFill>
        <p:spPr>
          <a:xfrm>
            <a:off x="1712913" y="430449"/>
            <a:ext cx="5316760" cy="47130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c06fe4ca6c_0_0"/>
          <p:cNvSpPr/>
          <p:nvPr/>
        </p:nvSpPr>
        <p:spPr>
          <a:xfrm>
            <a:off x="1086541" y="-45602"/>
            <a:ext cx="7072500" cy="8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ES" sz="105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F5496"/>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F5496"/>
              </a:solidFill>
              <a:latin typeface="Quattrocento Sans"/>
              <a:ea typeface="Quattrocento Sans"/>
              <a:cs typeface="Quattrocento Sans"/>
              <a:sym typeface="Quattrocento Sans"/>
            </a:endParaRPr>
          </a:p>
        </p:txBody>
      </p:sp>
      <p:sp>
        <p:nvSpPr>
          <p:cNvPr id="217" name="Google Shape;217;g2c06fe4ca6c_0_0"/>
          <p:cNvSpPr/>
          <p:nvPr/>
        </p:nvSpPr>
        <p:spPr>
          <a:xfrm>
            <a:off x="-70884" y="125936"/>
            <a:ext cx="6819014" cy="5017564"/>
          </a:xfrm>
          <a:prstGeom prst="rect">
            <a:avLst/>
          </a:prstGeom>
          <a:solidFill>
            <a:srgbClr val="ECF2FE"/>
          </a:solidFill>
          <a:ln>
            <a:noFill/>
          </a:ln>
        </p:spPr>
        <p:txBody>
          <a:bodyPr spcFirstLastPara="1" wrap="square" lIns="68575" tIns="34275" rIns="68575" bIns="34275"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2F5496"/>
              </a:solidFill>
              <a:latin typeface="Quattrocento Sans"/>
              <a:ea typeface="Quattrocento Sans"/>
              <a:cs typeface="Quattrocento Sans"/>
              <a:sym typeface="Quattrocento Sans"/>
            </a:endParaRPr>
          </a:p>
        </p:txBody>
      </p:sp>
      <p:sp>
        <p:nvSpPr>
          <p:cNvPr id="218" name="Google Shape;218;g2c06fe4ca6c_0_0"/>
          <p:cNvSpPr/>
          <p:nvPr/>
        </p:nvSpPr>
        <p:spPr>
          <a:xfrm>
            <a:off x="137108" y="623777"/>
            <a:ext cx="6079394" cy="40433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1800" b="0" i="0" u="none" strike="noStrike" cap="none" dirty="0">
              <a:solidFill>
                <a:srgbClr val="000000"/>
              </a:solidFill>
              <a:latin typeface="Quattrocento Sans"/>
              <a:ea typeface="Quattrocento Sans"/>
              <a:cs typeface="Quattrocento Sans"/>
              <a:sym typeface="Quattrocento Sans"/>
            </a:endParaRPr>
          </a:p>
          <a:p>
            <a:pPr marL="457200" marR="0" lvl="0" indent="-355600" algn="l" rtl="0">
              <a:lnSpc>
                <a:spcPct val="100000"/>
              </a:lnSpc>
              <a:spcBef>
                <a:spcPts val="0"/>
              </a:spcBef>
              <a:spcAft>
                <a:spcPts val="0"/>
              </a:spcAft>
              <a:buClr>
                <a:srgbClr val="000000"/>
              </a:buClr>
              <a:buSzPts val="2000"/>
              <a:buFont typeface="Quattrocento Sans"/>
              <a:buAutoNum type="alphaUcPeriod"/>
            </a:pPr>
            <a:r>
              <a:rPr lang="es-ES" sz="1800" b="0" i="0" u="none" strike="noStrike" cap="none" dirty="0">
                <a:solidFill>
                  <a:srgbClr val="000000"/>
                </a:solidFill>
                <a:latin typeface="Quattrocento Sans"/>
                <a:ea typeface="Quattrocento Sans"/>
                <a:cs typeface="Quattrocento Sans"/>
                <a:sym typeface="Quattrocento Sans"/>
              </a:rPr>
              <a:t>Considere todo lo que sabe de biología, todo lo aprendido en el colegio y por su cuenta.</a:t>
            </a:r>
            <a:endParaRPr sz="1800" b="0" i="0" u="none" strike="noStrike" cap="none" dirty="0">
              <a:solidFill>
                <a:srgbClr val="000000"/>
              </a:solidFill>
              <a:latin typeface="Quattrocento Sans"/>
              <a:ea typeface="Quattrocento Sans"/>
              <a:cs typeface="Quattrocento Sans"/>
              <a:sym typeface="Quattrocento Sans"/>
            </a:endParaRPr>
          </a:p>
          <a:p>
            <a:pPr marL="457200" marR="0" lvl="0" indent="-355600" algn="l" rtl="0">
              <a:lnSpc>
                <a:spcPct val="100000"/>
              </a:lnSpc>
              <a:spcBef>
                <a:spcPts val="0"/>
              </a:spcBef>
              <a:spcAft>
                <a:spcPts val="0"/>
              </a:spcAft>
              <a:buClr>
                <a:srgbClr val="000000"/>
              </a:buClr>
              <a:buSzPts val="2000"/>
              <a:buFont typeface="Quattrocento Sans"/>
              <a:buAutoNum type="alphaUcPeriod"/>
            </a:pPr>
            <a:r>
              <a:rPr lang="es-ES" sz="1800" b="0" i="0" u="none" strike="noStrike" cap="none" dirty="0">
                <a:solidFill>
                  <a:srgbClr val="000000"/>
                </a:solidFill>
                <a:latin typeface="Quattrocento Sans"/>
                <a:ea typeface="Quattrocento Sans"/>
                <a:cs typeface="Quattrocento Sans"/>
                <a:sym typeface="Quattrocento Sans"/>
              </a:rPr>
              <a:t>Evalúe algunas ideas que parecen ser centrales en todo fenómeno biológico, transitando de los procesos específicos a los generales.</a:t>
            </a:r>
            <a:endParaRPr sz="1800" b="0" i="0" u="none" strike="noStrike" cap="none" dirty="0">
              <a:solidFill>
                <a:srgbClr val="000000"/>
              </a:solidFill>
              <a:latin typeface="Quattrocento Sans"/>
              <a:ea typeface="Quattrocento Sans"/>
              <a:cs typeface="Quattrocento Sans"/>
              <a:sym typeface="Quattrocento Sans"/>
            </a:endParaRPr>
          </a:p>
          <a:p>
            <a:pPr marL="457200" marR="0" lvl="0" indent="-355600" algn="l" rtl="0">
              <a:lnSpc>
                <a:spcPct val="100000"/>
              </a:lnSpc>
              <a:spcBef>
                <a:spcPts val="0"/>
              </a:spcBef>
              <a:spcAft>
                <a:spcPts val="0"/>
              </a:spcAft>
              <a:buClr>
                <a:srgbClr val="000000"/>
              </a:buClr>
              <a:buSzPts val="2000"/>
              <a:buFont typeface="Quattrocento Sans"/>
              <a:buAutoNum type="alphaUcPeriod"/>
            </a:pPr>
            <a:r>
              <a:rPr lang="es-ES" sz="1800" b="0" i="0" u="none" strike="noStrike" cap="none" dirty="0">
                <a:solidFill>
                  <a:srgbClr val="000000"/>
                </a:solidFill>
                <a:latin typeface="Quattrocento Sans"/>
                <a:ea typeface="Quattrocento Sans"/>
                <a:cs typeface="Quattrocento Sans"/>
                <a:sym typeface="Quattrocento Sans"/>
              </a:rPr>
              <a:t>De acuerdo a lo anterior, seleccione la idea que parece funcionar mejor como “el lema de la biología” o “la idea clave o central de la biología”.</a:t>
            </a:r>
            <a:endParaRPr sz="1800" b="0" i="0" u="none" strike="noStrike" cap="none" dirty="0">
              <a:solidFill>
                <a:srgbClr val="000000"/>
              </a:solidFill>
              <a:latin typeface="Quattrocento Sans"/>
              <a:ea typeface="Quattrocento Sans"/>
              <a:cs typeface="Quattrocento Sans"/>
              <a:sym typeface="Quattrocento Sans"/>
            </a:endParaRPr>
          </a:p>
          <a:p>
            <a:pPr marL="457200" marR="0" lvl="0" indent="-355600" algn="l" rtl="0">
              <a:lnSpc>
                <a:spcPct val="100000"/>
              </a:lnSpc>
              <a:spcBef>
                <a:spcPts val="0"/>
              </a:spcBef>
              <a:spcAft>
                <a:spcPts val="0"/>
              </a:spcAft>
              <a:buClr>
                <a:srgbClr val="000000"/>
              </a:buClr>
              <a:buSzPts val="2000"/>
              <a:buFont typeface="Quattrocento Sans"/>
              <a:buAutoNum type="alphaUcPeriod"/>
            </a:pPr>
            <a:r>
              <a:rPr lang="es-ES" sz="1800" b="0" i="0" u="none" strike="noStrike" cap="none" dirty="0">
                <a:solidFill>
                  <a:srgbClr val="000000"/>
                </a:solidFill>
                <a:latin typeface="Quattrocento Sans"/>
                <a:ea typeface="Quattrocento Sans"/>
                <a:cs typeface="Quattrocento Sans"/>
                <a:sym typeface="Quattrocento Sans"/>
              </a:rPr>
              <a:t>Escriba ahora de manera más sintética tal idea y redáctela de forma que sea sencilla de comunicar.</a:t>
            </a:r>
            <a:endParaRPr sz="1800" b="0" i="0" u="none" strike="noStrike" cap="none" dirty="0">
              <a:solidFill>
                <a:srgbClr val="000000"/>
              </a:solidFill>
              <a:latin typeface="Quattrocento Sans"/>
              <a:ea typeface="Quattrocento Sans"/>
              <a:cs typeface="Quattrocento Sans"/>
              <a:sym typeface="Quattrocento Sans"/>
            </a:endParaRPr>
          </a:p>
          <a:p>
            <a:pPr marL="457200" marR="0" lvl="0" indent="-355600" algn="l" rtl="0">
              <a:lnSpc>
                <a:spcPct val="100000"/>
              </a:lnSpc>
              <a:spcBef>
                <a:spcPts val="0"/>
              </a:spcBef>
              <a:spcAft>
                <a:spcPts val="0"/>
              </a:spcAft>
              <a:buClr>
                <a:srgbClr val="000000"/>
              </a:buClr>
              <a:buSzPts val="2000"/>
              <a:buFont typeface="Quattrocento Sans"/>
              <a:buAutoNum type="alphaUcPeriod"/>
            </a:pPr>
            <a:r>
              <a:rPr lang="es-ES" sz="1800" b="0" i="0" u="none" strike="noStrike" cap="none" dirty="0">
                <a:solidFill>
                  <a:schemeClr val="dk1"/>
                </a:solidFill>
                <a:latin typeface="Quattrocento Sans"/>
                <a:ea typeface="Quattrocento Sans"/>
                <a:cs typeface="Quattrocento Sans"/>
                <a:sym typeface="Quattrocento Sans"/>
              </a:rPr>
              <a:t>En grupos de 3 o 4 compañeros, compartan sus “grandes ideas” entre si y establezcan el mejor consenso posible como grupo. </a:t>
            </a:r>
            <a:endParaRPr sz="1800" b="0" i="0" u="none" strike="noStrike" cap="none" dirty="0">
              <a:solidFill>
                <a:schemeClr val="dk1"/>
              </a:solidFill>
              <a:latin typeface="Quattrocento Sans"/>
              <a:ea typeface="Quattrocento Sans"/>
              <a:cs typeface="Quattrocento Sans"/>
              <a:sym typeface="Quattrocento Sans"/>
            </a:endParaRPr>
          </a:p>
          <a:p>
            <a:pPr marL="457200" marR="0" lvl="0" indent="-355600" algn="l" rtl="0">
              <a:lnSpc>
                <a:spcPct val="100000"/>
              </a:lnSpc>
              <a:spcBef>
                <a:spcPts val="0"/>
              </a:spcBef>
              <a:spcAft>
                <a:spcPts val="0"/>
              </a:spcAft>
              <a:buClr>
                <a:srgbClr val="000000"/>
              </a:buClr>
              <a:buSzPts val="2000"/>
              <a:buFont typeface="Quattrocento Sans"/>
              <a:buAutoNum type="alphaUcPeriod"/>
            </a:pPr>
            <a:r>
              <a:rPr lang="es-ES" sz="1800" b="0" i="0" u="none" strike="noStrike" cap="none" dirty="0">
                <a:solidFill>
                  <a:schemeClr val="dk1"/>
                </a:solidFill>
                <a:latin typeface="Quattrocento Sans"/>
                <a:ea typeface="Quattrocento Sans"/>
                <a:cs typeface="Quattrocento Sans"/>
                <a:sym typeface="Quattrocento Sans"/>
              </a:rPr>
              <a:t>Finalmente, compartan el consenso en el formato digital solicitado.</a:t>
            </a:r>
            <a:endParaRPr sz="1800" b="0" i="0" u="none" strike="noStrike" cap="none" dirty="0">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19" name="Google Shape;219;g2c06fe4ca6c_0_0"/>
          <p:cNvPicPr preferRelativeResize="0"/>
          <p:nvPr/>
        </p:nvPicPr>
        <p:blipFill rotWithShape="1">
          <a:blip r:embed="rId3">
            <a:alphaModFix/>
          </a:blip>
          <a:srcRect/>
          <a:stretch/>
        </p:blipFill>
        <p:spPr>
          <a:xfrm>
            <a:off x="7433650" y="0"/>
            <a:ext cx="1710350" cy="1223775"/>
          </a:xfrm>
          <a:prstGeom prst="rect">
            <a:avLst/>
          </a:prstGeom>
          <a:noFill/>
          <a:ln>
            <a:noFill/>
          </a:ln>
        </p:spPr>
      </p:pic>
      <p:sp>
        <p:nvSpPr>
          <p:cNvPr id="220" name="Google Shape;220;g2c06fe4ca6c_0_0"/>
          <p:cNvSpPr/>
          <p:nvPr/>
        </p:nvSpPr>
        <p:spPr>
          <a:xfrm>
            <a:off x="101582" y="-18217"/>
            <a:ext cx="7072500" cy="5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s-ES" sz="1050" b="1"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dirty="0">
                <a:solidFill>
                  <a:srgbClr val="2F5496"/>
                </a:solidFill>
                <a:latin typeface="Quattrocento Sans"/>
                <a:ea typeface="Quattrocento Sans"/>
                <a:cs typeface="Quattrocento Sans"/>
                <a:sym typeface="Quattrocento Sans"/>
              </a:rPr>
              <a:t>Guía de trabajo grupal</a:t>
            </a:r>
            <a:endParaRPr sz="1800" b="1" i="0" u="none" strike="noStrike" cap="none" dirty="0">
              <a:solidFill>
                <a:srgbClr val="2F5496"/>
              </a:solidFill>
              <a:latin typeface="Quattrocento Sans"/>
              <a:ea typeface="Quattrocento Sans"/>
              <a:cs typeface="Quattrocento Sans"/>
              <a:sym typeface="Quattrocento Sans"/>
            </a:endParaRPr>
          </a:p>
        </p:txBody>
      </p:sp>
      <p:pic>
        <p:nvPicPr>
          <p:cNvPr id="3" name="Imagen 2">
            <a:extLst>
              <a:ext uri="{FF2B5EF4-FFF2-40B4-BE49-F238E27FC236}">
                <a16:creationId xmlns:a16="http://schemas.microsoft.com/office/drawing/2014/main" id="{4CCB57FF-B337-6F6F-0A6A-B792C57F6879}"/>
              </a:ext>
            </a:extLst>
          </p:cNvPr>
          <p:cNvPicPr>
            <a:picLocks noChangeAspect="1"/>
          </p:cNvPicPr>
          <p:nvPr/>
        </p:nvPicPr>
        <p:blipFill>
          <a:blip r:embed="rId4"/>
          <a:stretch>
            <a:fillRect/>
          </a:stretch>
        </p:blipFill>
        <p:spPr>
          <a:xfrm>
            <a:off x="6855283" y="1705781"/>
            <a:ext cx="2288717" cy="878817"/>
          </a:xfrm>
          <a:prstGeom prst="rect">
            <a:avLst/>
          </a:prstGeom>
        </p:spPr>
      </p:pic>
      <p:sp>
        <p:nvSpPr>
          <p:cNvPr id="4" name="Flecha: hacia abajo 3">
            <a:extLst>
              <a:ext uri="{FF2B5EF4-FFF2-40B4-BE49-F238E27FC236}">
                <a16:creationId xmlns:a16="http://schemas.microsoft.com/office/drawing/2014/main" id="{9EB629CC-D479-EF24-F50A-232B3248A876}"/>
              </a:ext>
            </a:extLst>
          </p:cNvPr>
          <p:cNvSpPr/>
          <p:nvPr/>
        </p:nvSpPr>
        <p:spPr>
          <a:xfrm>
            <a:off x="7898316" y="2303721"/>
            <a:ext cx="416344" cy="701749"/>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87D233C5-148B-C1EA-0C8E-C7275954B53C}"/>
              </a:ext>
            </a:extLst>
          </p:cNvPr>
          <p:cNvSpPr txBox="1"/>
          <p:nvPr/>
        </p:nvSpPr>
        <p:spPr>
          <a:xfrm>
            <a:off x="7010400" y="3331535"/>
            <a:ext cx="1658679" cy="738664"/>
          </a:xfrm>
          <a:prstGeom prst="rect">
            <a:avLst/>
          </a:prstGeom>
          <a:noFill/>
        </p:spPr>
        <p:txBody>
          <a:bodyPr wrap="square" rtlCol="0">
            <a:spAutoFit/>
          </a:bodyPr>
          <a:lstStyle/>
          <a:p>
            <a:r>
              <a:rPr lang="es-MX" b="1" dirty="0">
                <a:hlinkClick r:id="rId5"/>
              </a:rPr>
              <a:t>www.menti.com</a:t>
            </a:r>
            <a:endParaRPr lang="es-MX" b="1" dirty="0"/>
          </a:p>
          <a:p>
            <a:endParaRPr lang="es-MX" b="1" dirty="0"/>
          </a:p>
          <a:p>
            <a:r>
              <a:rPr lang="es-MX" b="1" dirty="0"/>
              <a:t>89581218</a:t>
            </a:r>
            <a:endParaRPr lang="es-CL" b="1"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1481</Words>
  <Application>Microsoft Office PowerPoint</Application>
  <PresentationFormat>Presentación en pantalla (16:9)</PresentationFormat>
  <Paragraphs>187</Paragraphs>
  <Slides>25</Slides>
  <Notes>25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25</vt:i4>
      </vt:variant>
    </vt:vector>
  </HeadingPairs>
  <TitlesOfParts>
    <vt:vector size="32" baseType="lpstr">
      <vt:lpstr>Calibri</vt:lpstr>
      <vt:lpstr>Fira Sans Extra Condensed Medium</vt:lpstr>
      <vt:lpstr>Quattrocento Sans</vt:lpstr>
      <vt:lpstr>Arial</vt:lpstr>
      <vt:lpstr>Play</vt:lpstr>
      <vt:lpstr>Tema de Office</vt:lpstr>
      <vt:lpstr>1_Tema de Office</vt:lpstr>
      <vt:lpstr>Introducción a la vida universitaria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Algunas definiciones de Biología</vt:lpstr>
      <vt:lpstr>Frecuencia cardiaca y ejercicio: Explicando un fenómeno biológico</vt:lpstr>
      <vt:lpstr>Presentación de PowerPoint</vt:lpstr>
      <vt:lpstr>Presentación de PowerPoint</vt:lpstr>
      <vt:lpstr>Presentación de PowerPoint</vt:lpstr>
      <vt:lpstr>Presentación de PowerPoint</vt:lpstr>
      <vt:lpstr>Presentación de PowerPoint</vt:lpstr>
      <vt:lpstr>Presentación de PowerPoint</vt:lpstr>
      <vt:lpstr>La respuesta contráctil coordinada de los cardiomiocitos subyace a los latidos cardiacos</vt:lpstr>
      <vt:lpstr>Presentación de PowerPoint</vt:lpstr>
      <vt:lpstr>Presentación de PowerPoint</vt:lpstr>
      <vt:lpstr>Ticket de salida</vt:lpstr>
      <vt:lpstr>Adicionales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vida universitaria</dc:title>
  <dc:creator>Franklin Manrique</dc:creator>
  <cp:lastModifiedBy>Jocelyn Fabiola</cp:lastModifiedBy>
  <cp:revision>6</cp:revision>
  <dcterms:modified xsi:type="dcterms:W3CDTF">2024-03-14T20:34:49Z</dcterms:modified>
</cp:coreProperties>
</file>