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277" r:id="rId3"/>
    <p:sldId id="268" r:id="rId4"/>
    <p:sldId id="266" r:id="rId5"/>
    <p:sldId id="257" r:id="rId6"/>
    <p:sldId id="282" r:id="rId7"/>
    <p:sldId id="279" r:id="rId8"/>
    <p:sldId id="271" r:id="rId9"/>
    <p:sldId id="283" r:id="rId10"/>
    <p:sldId id="280" r:id="rId11"/>
    <p:sldId id="270" r:id="rId12"/>
    <p:sldId id="295" r:id="rId13"/>
    <p:sldId id="294" r:id="rId14"/>
    <p:sldId id="293" r:id="rId15"/>
    <p:sldId id="262" r:id="rId16"/>
    <p:sldId id="278" r:id="rId17"/>
    <p:sldId id="284" r:id="rId18"/>
    <p:sldId id="292" r:id="rId19"/>
    <p:sldId id="289" r:id="rId20"/>
    <p:sldId id="285" r:id="rId21"/>
    <p:sldId id="286" r:id="rId22"/>
    <p:sldId id="287" r:id="rId23"/>
    <p:sldId id="288" r:id="rId24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795" autoAdjust="0"/>
  </p:normalViewPr>
  <p:slideViewPr>
    <p:cSldViewPr>
      <p:cViewPr>
        <p:scale>
          <a:sx n="60" d="100"/>
          <a:sy n="60" d="100"/>
        </p:scale>
        <p:origin x="-2244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8B0BB7A-CB15-4B66-8921-A7ED74C216A2}" type="datetimeFigureOut">
              <a:rPr lang="es-CL" smtClean="0"/>
              <a:pPr/>
              <a:t>26/04/2022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26533AC-0E98-4893-B046-4EB14EFC6556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1077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300" dirty="0"/>
              <a:t>RM de cerebro con disminución difusa del volumen encéfalo por sobre lo esperado para la edad.</a:t>
            </a:r>
          </a:p>
          <a:p>
            <a:r>
              <a:rPr lang="es-CL" sz="1300" dirty="0"/>
              <a:t>Extensos cambios </a:t>
            </a:r>
            <a:r>
              <a:rPr lang="es-CL" sz="1300" dirty="0" err="1"/>
              <a:t>microangiopáticos</a:t>
            </a:r>
            <a:r>
              <a:rPr lang="es-CL" sz="1300" dirty="0"/>
              <a:t> </a:t>
            </a:r>
            <a:r>
              <a:rPr lang="es-CL" sz="1300" dirty="0" err="1"/>
              <a:t>periventriculares</a:t>
            </a:r>
            <a:r>
              <a:rPr lang="es-CL" sz="1300" dirty="0"/>
              <a:t>-subcorticales. </a:t>
            </a:r>
          </a:p>
          <a:p>
            <a:r>
              <a:rPr lang="es-CL" sz="1300" dirty="0"/>
              <a:t>Lesiones de aspectos isquémico </a:t>
            </a:r>
            <a:r>
              <a:rPr lang="es-CL" sz="1300" dirty="0" err="1"/>
              <a:t>secuelar</a:t>
            </a:r>
            <a:r>
              <a:rPr lang="es-CL" sz="1300" dirty="0"/>
              <a:t> en </a:t>
            </a:r>
            <a:r>
              <a:rPr lang="es-CL" sz="1300" dirty="0" err="1"/>
              <a:t>centr</a:t>
            </a:r>
            <a:r>
              <a:rPr lang="es-CL" sz="1300" dirty="0"/>
              <a:t> </a:t>
            </a:r>
            <a:r>
              <a:rPr lang="es-CL" sz="1300" dirty="0" err="1"/>
              <a:t>semiovales</a:t>
            </a:r>
            <a:r>
              <a:rPr lang="es-CL" sz="1300" dirty="0"/>
              <a:t>-coronas radiadas y en el hemisferio </a:t>
            </a:r>
            <a:r>
              <a:rPr lang="es-CL" sz="1300" dirty="0" err="1"/>
              <a:t>cerebeloso</a:t>
            </a:r>
            <a:r>
              <a:rPr lang="es-CL" sz="1300" dirty="0"/>
              <a:t> derecho. </a:t>
            </a:r>
          </a:p>
          <a:p>
            <a:r>
              <a:rPr lang="es-CL" sz="1300" dirty="0"/>
              <a:t>Secuela parenquimatosa posiblemente hemorrágica lenticular izquierda con extensión hacia corona radiada.</a:t>
            </a:r>
          </a:p>
          <a:p>
            <a:endParaRPr lang="es-CL" sz="1300" dirty="0"/>
          </a:p>
          <a:p>
            <a:pPr defTabSz="990478">
              <a:defRPr/>
            </a:pPr>
            <a:r>
              <a:rPr lang="es-CL" sz="1300" dirty="0"/>
              <a:t>RM de cerebro con </a:t>
            </a:r>
            <a:r>
              <a:rPr lang="es-CL" sz="1300" dirty="0" err="1"/>
              <a:t>microangiopatia</a:t>
            </a:r>
            <a:r>
              <a:rPr lang="es-CL" sz="1300" dirty="0"/>
              <a:t> +++, </a:t>
            </a:r>
            <a:r>
              <a:rPr lang="es-CL" sz="1300" dirty="0" err="1"/>
              <a:t>ademas</a:t>
            </a:r>
            <a:r>
              <a:rPr lang="es-CL" sz="1300" dirty="0"/>
              <a:t> de </a:t>
            </a:r>
            <a:r>
              <a:rPr lang="es-CL" sz="1300" dirty="0" err="1"/>
              <a:t>llesion</a:t>
            </a:r>
            <a:r>
              <a:rPr lang="es-CL" sz="1300" dirty="0"/>
              <a:t> </a:t>
            </a:r>
            <a:r>
              <a:rPr lang="es-CL" sz="1300" dirty="0" err="1"/>
              <a:t>isquemica</a:t>
            </a:r>
            <a:r>
              <a:rPr lang="es-CL" sz="1300" dirty="0"/>
              <a:t> lenticular a izquierdo.</a:t>
            </a: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533AC-0E98-4893-B046-4EB14EFC6556}" type="slidenum">
              <a:rPr lang="es-CL" smtClean="0"/>
              <a:pPr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6415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E9B6-B167-4497-AE19-4ACE728A11C2}" type="datetimeFigureOut">
              <a:rPr lang="es-ES" smtClean="0"/>
              <a:pPr/>
              <a:t>26/04/2022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42A5-5DF3-4E93-9D9D-0CA6C9D447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E9B6-B167-4497-AE19-4ACE728A11C2}" type="datetimeFigureOut">
              <a:rPr lang="es-ES" smtClean="0"/>
              <a:pPr/>
              <a:t>26/04/2022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42A5-5DF3-4E93-9D9D-0CA6C9D447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E9B6-B167-4497-AE19-4ACE728A11C2}" type="datetimeFigureOut">
              <a:rPr lang="es-ES" smtClean="0"/>
              <a:pPr/>
              <a:t>26/04/2022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42A5-5DF3-4E93-9D9D-0CA6C9D447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E9B6-B167-4497-AE19-4ACE728A11C2}" type="datetimeFigureOut">
              <a:rPr lang="es-ES" smtClean="0"/>
              <a:pPr/>
              <a:t>26/04/2022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42A5-5DF3-4E93-9D9D-0CA6C9D447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E9B6-B167-4497-AE19-4ACE728A11C2}" type="datetimeFigureOut">
              <a:rPr lang="es-ES" smtClean="0"/>
              <a:pPr/>
              <a:t>26/04/2022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42A5-5DF3-4E93-9D9D-0CA6C9D447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E9B6-B167-4497-AE19-4ACE728A11C2}" type="datetimeFigureOut">
              <a:rPr lang="es-ES" smtClean="0"/>
              <a:pPr/>
              <a:t>26/04/2022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42A5-5DF3-4E93-9D9D-0CA6C9D447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E9B6-B167-4497-AE19-4ACE728A11C2}" type="datetimeFigureOut">
              <a:rPr lang="es-ES" smtClean="0"/>
              <a:pPr/>
              <a:t>26/04/2022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42A5-5DF3-4E93-9D9D-0CA6C9D447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E9B6-B167-4497-AE19-4ACE728A11C2}" type="datetimeFigureOut">
              <a:rPr lang="es-ES" smtClean="0"/>
              <a:pPr/>
              <a:t>26/04/2022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42A5-5DF3-4E93-9D9D-0CA6C9D447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E9B6-B167-4497-AE19-4ACE728A11C2}" type="datetimeFigureOut">
              <a:rPr lang="es-ES" smtClean="0"/>
              <a:pPr/>
              <a:t>26/04/2022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42A5-5DF3-4E93-9D9D-0CA6C9D447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E9B6-B167-4497-AE19-4ACE728A11C2}" type="datetimeFigureOut">
              <a:rPr lang="es-ES" smtClean="0"/>
              <a:pPr/>
              <a:t>26/04/2022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42A5-5DF3-4E93-9D9D-0CA6C9D447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7E9B6-B167-4497-AE19-4ACE728A11C2}" type="datetimeFigureOut">
              <a:rPr lang="es-ES" smtClean="0"/>
              <a:pPr/>
              <a:t>26/04/2022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42A5-5DF3-4E93-9D9D-0CA6C9D447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7E9B6-B167-4497-AE19-4ACE728A11C2}" type="datetimeFigureOut">
              <a:rPr lang="es-ES" smtClean="0"/>
              <a:pPr/>
              <a:t>26/04/2022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242A5-5DF3-4E93-9D9D-0CA6C9D447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Caso Clínico vascular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Dra. Delgado.</a:t>
            </a:r>
          </a:p>
          <a:p>
            <a:r>
              <a:rPr lang="es-CL" dirty="0"/>
              <a:t>Alumno Rodrigo Palma.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39993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Anamnesis 5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CL" sz="3900" dirty="0"/>
              <a:t>En </a:t>
            </a:r>
            <a:r>
              <a:rPr lang="es-CL" sz="3900" b="1" dirty="0"/>
              <a:t>Marzo de 2013 </a:t>
            </a:r>
            <a:r>
              <a:rPr lang="es-CL" sz="3900" dirty="0"/>
              <a:t>vuelve a control, hija dice que su padre no participó en as actividades familiares durante las vacaciones  y que permanecía sentado, porque se sentía mareado y que al ponerse de pie siente que se cae (sin sensación rotatoria), necesitó en ocasiones ayuda para movilizarse. </a:t>
            </a:r>
          </a:p>
          <a:p>
            <a:pPr marL="0" indent="0" algn="just">
              <a:buNone/>
            </a:pPr>
            <a:r>
              <a:rPr lang="es-CL" sz="3900" dirty="0"/>
              <a:t>Él dice sentirse débil y no tener fuerzas. </a:t>
            </a:r>
          </a:p>
          <a:p>
            <a:pPr marL="0" indent="0" algn="just">
              <a:buNone/>
            </a:pPr>
            <a:r>
              <a:rPr lang="es-CL" sz="3900" dirty="0"/>
              <a:t>Se inician tramites de jubilación por invalidez.</a:t>
            </a:r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66360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Examen Físico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 fontScale="92500" lnSpcReduction="20000"/>
          </a:bodyPr>
          <a:lstStyle/>
          <a:p>
            <a:r>
              <a:rPr lang="es-CL" dirty="0"/>
              <a:t>Presión Arterial: 130/90 </a:t>
            </a:r>
            <a:r>
              <a:rPr lang="es-CL" dirty="0" err="1"/>
              <a:t>mgHg</a:t>
            </a:r>
            <a:endParaRPr lang="es-CL" dirty="0"/>
          </a:p>
          <a:p>
            <a:r>
              <a:rPr lang="es-CL" dirty="0" err="1"/>
              <a:t>Bradipsiquico</a:t>
            </a:r>
            <a:r>
              <a:rPr lang="es-CL" dirty="0"/>
              <a:t>, Apático. Lentitud en respuestas verbales. Invierte series OK. </a:t>
            </a:r>
          </a:p>
          <a:p>
            <a:r>
              <a:rPr lang="es-CL" dirty="0"/>
              <a:t>Muy Enlentecido</a:t>
            </a:r>
          </a:p>
          <a:p>
            <a:r>
              <a:rPr lang="es-CL" dirty="0" err="1"/>
              <a:t>Bradicinesia</a:t>
            </a:r>
            <a:r>
              <a:rPr lang="es-CL" dirty="0"/>
              <a:t> a lado derecho (correlacionado con lesión vascular) </a:t>
            </a:r>
          </a:p>
          <a:p>
            <a:r>
              <a:rPr lang="es-CL" dirty="0"/>
              <a:t>Sin otras alteraciones</a:t>
            </a:r>
          </a:p>
          <a:p>
            <a:r>
              <a:rPr lang="es-CL" dirty="0"/>
              <a:t>Examen Motor: M5 en 4 extremidades. Torpeza motora en ESD. Reflejo plantar flexor bilateral.</a:t>
            </a:r>
          </a:p>
          <a:p>
            <a:r>
              <a:rPr lang="es-CL" dirty="0"/>
              <a:t>Examen Sensitivo: Sensibilidad conservada.</a:t>
            </a:r>
          </a:p>
        </p:txBody>
      </p:sp>
    </p:spTree>
    <p:extLst>
      <p:ext uri="{BB962C8B-B14F-4D97-AF65-F5344CB8AC3E}">
        <p14:creationId xmlns:p14="http://schemas.microsoft.com/office/powerpoint/2010/main" val="4004188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78" y="-16905"/>
            <a:ext cx="5201766" cy="682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8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8"/>
          <a:stretch/>
        </p:blipFill>
        <p:spPr bwMode="auto">
          <a:xfrm>
            <a:off x="0" y="1868"/>
            <a:ext cx="4396893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2"/>
          <a:stretch/>
        </p:blipFill>
        <p:spPr bwMode="auto">
          <a:xfrm>
            <a:off x="4205017" y="290188"/>
            <a:ext cx="4938983" cy="638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7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5" y="404664"/>
            <a:ext cx="4023915" cy="272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20" y="404664"/>
            <a:ext cx="4754066" cy="368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76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5" b="2203"/>
          <a:stretch/>
        </p:blipFill>
        <p:spPr bwMode="auto">
          <a:xfrm>
            <a:off x="6372200" y="1988840"/>
            <a:ext cx="2502242" cy="338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8"/>
          <a:stretch/>
        </p:blipFill>
        <p:spPr bwMode="auto">
          <a:xfrm>
            <a:off x="3338869" y="1988840"/>
            <a:ext cx="2466262" cy="330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" b="2008"/>
          <a:stretch/>
        </p:blipFill>
        <p:spPr bwMode="auto">
          <a:xfrm>
            <a:off x="251520" y="2052918"/>
            <a:ext cx="2403132" cy="324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Neuroimágenes</a:t>
            </a:r>
            <a:r>
              <a:rPr lang="es-CL" dirty="0"/>
              <a:t> </a:t>
            </a:r>
            <a:r>
              <a:rPr lang="es-CL" dirty="0" smtClean="0"/>
              <a:t>2013 (1</a:t>
            </a:r>
            <a:r>
              <a:rPr lang="es-CL" dirty="0"/>
              <a:t>)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51520" y="57332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Enero de 2012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Neuroimágenes</a:t>
            </a:r>
            <a:r>
              <a:rPr lang="es-CL" dirty="0"/>
              <a:t> </a:t>
            </a:r>
            <a:r>
              <a:rPr lang="es-CL" dirty="0" smtClean="0"/>
              <a:t>2013 (2</a:t>
            </a:r>
            <a:r>
              <a:rPr lang="es-CL" dirty="0"/>
              <a:t>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3692" t="11487" r="34515" b="8646"/>
          <a:stretch/>
        </p:blipFill>
        <p:spPr bwMode="auto">
          <a:xfrm>
            <a:off x="3338869" y="1975854"/>
            <a:ext cx="2466262" cy="34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"/>
          <a:stretch/>
        </p:blipFill>
        <p:spPr bwMode="auto">
          <a:xfrm>
            <a:off x="6372200" y="2003798"/>
            <a:ext cx="2502242" cy="341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r="3648"/>
          <a:stretch/>
        </p:blipFill>
        <p:spPr bwMode="auto">
          <a:xfrm>
            <a:off x="323528" y="1929044"/>
            <a:ext cx="2403132" cy="348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337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RM de </a:t>
            </a:r>
            <a:r>
              <a:rPr lang="es-CL" dirty="0" smtClean="0"/>
              <a:t>cerebro 2013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/>
              <a:t>Disminución difusa del volumen encéfalo por sobre lo esperado para la edad.</a:t>
            </a:r>
          </a:p>
          <a:p>
            <a:r>
              <a:rPr lang="es-CL" dirty="0"/>
              <a:t>Extensos cambios </a:t>
            </a:r>
            <a:r>
              <a:rPr lang="es-CL" dirty="0" err="1"/>
              <a:t>microangiopáticos</a:t>
            </a:r>
            <a:r>
              <a:rPr lang="es-CL" dirty="0"/>
              <a:t> </a:t>
            </a:r>
            <a:r>
              <a:rPr lang="es-CL" dirty="0" err="1"/>
              <a:t>periventriculares</a:t>
            </a:r>
            <a:r>
              <a:rPr lang="es-CL" dirty="0"/>
              <a:t>-subcorticales. </a:t>
            </a:r>
          </a:p>
          <a:p>
            <a:r>
              <a:rPr lang="es-CL" dirty="0"/>
              <a:t>Lesiones de aspectos isquémico </a:t>
            </a:r>
            <a:r>
              <a:rPr lang="es-CL" dirty="0" err="1"/>
              <a:t>secuelar</a:t>
            </a:r>
            <a:r>
              <a:rPr lang="es-CL" dirty="0"/>
              <a:t> en centro </a:t>
            </a:r>
            <a:r>
              <a:rPr lang="es-CL" dirty="0" err="1"/>
              <a:t>semiovales</a:t>
            </a:r>
            <a:r>
              <a:rPr lang="es-CL" dirty="0"/>
              <a:t>-coronas radiadas  mayor a izquierda y en el hemisferio </a:t>
            </a:r>
            <a:r>
              <a:rPr lang="es-CL" dirty="0" err="1"/>
              <a:t>cerebeloso</a:t>
            </a:r>
            <a:r>
              <a:rPr lang="es-CL" dirty="0"/>
              <a:t> derecho. </a:t>
            </a:r>
          </a:p>
          <a:p>
            <a:r>
              <a:rPr lang="es-CL" dirty="0"/>
              <a:t>Secuela parenquimatosa posiblemente hemorrágica lenticular izquierda con extensión hacia corona radiada.</a:t>
            </a:r>
          </a:p>
          <a:p>
            <a:endParaRPr lang="es-CL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515" t="19555" r="31530" b="13681"/>
          <a:stretch/>
        </p:blipFill>
        <p:spPr>
          <a:xfrm>
            <a:off x="-109932" y="692696"/>
            <a:ext cx="2548247" cy="28420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0747" t="17500" r="33896" b="13056"/>
          <a:stretch/>
        </p:blipFill>
        <p:spPr>
          <a:xfrm>
            <a:off x="2410422" y="741907"/>
            <a:ext cx="2295215" cy="28083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1719" t="18056" r="29375" b="11945"/>
          <a:stretch/>
        </p:blipFill>
        <p:spPr>
          <a:xfrm>
            <a:off x="4705637" y="764704"/>
            <a:ext cx="2499670" cy="28083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32344" t="16389" r="32656" b="12221"/>
          <a:stretch/>
        </p:blipFill>
        <p:spPr>
          <a:xfrm>
            <a:off x="6946369" y="764704"/>
            <a:ext cx="2238327" cy="28083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32031" t="16945" r="31875" b="9444"/>
          <a:stretch/>
        </p:blipFill>
        <p:spPr>
          <a:xfrm>
            <a:off x="0" y="3861048"/>
            <a:ext cx="2328385" cy="29969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/>
          <a:srcRect l="32500" t="16389" r="32031" b="8889"/>
          <a:stretch/>
        </p:blipFill>
        <p:spPr>
          <a:xfrm>
            <a:off x="2328385" y="3753183"/>
            <a:ext cx="2296809" cy="30667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/>
          <a:srcRect l="32656" t="13889" r="32031" b="8888"/>
          <a:stretch/>
        </p:blipFill>
        <p:spPr>
          <a:xfrm>
            <a:off x="4605385" y="3753182"/>
            <a:ext cx="2300288" cy="306674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9"/>
          <a:srcRect l="32187" t="15278" r="32675" b="8888"/>
          <a:stretch/>
        </p:blipFill>
        <p:spPr>
          <a:xfrm>
            <a:off x="6946369" y="3861048"/>
            <a:ext cx="2156935" cy="299695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1 CuadroTexto"/>
          <p:cNvSpPr txBox="1"/>
          <p:nvPr/>
        </p:nvSpPr>
        <p:spPr>
          <a:xfrm>
            <a:off x="2555776" y="332656"/>
            <a:ext cx="1982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 smtClean="0">
                <a:solidFill>
                  <a:schemeClr val="bg1"/>
                </a:solidFill>
              </a:rPr>
              <a:t>Neuroimagen</a:t>
            </a:r>
            <a:r>
              <a:rPr lang="es-CL" dirty="0" smtClean="0">
                <a:solidFill>
                  <a:schemeClr val="bg1"/>
                </a:solidFill>
              </a:rPr>
              <a:t> 2021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Control Abril 2022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L" dirty="0" smtClean="0"/>
              <a:t>Esta viviendo en una pensión (completa) en Valdivia.</a:t>
            </a:r>
          </a:p>
          <a:p>
            <a:r>
              <a:rPr lang="es-CL" dirty="0" smtClean="0"/>
              <a:t>ADL básico independiente.  Se toma los remedios solo (pero no hay certeza de que se los tome).</a:t>
            </a:r>
          </a:p>
          <a:p>
            <a:r>
              <a:rPr lang="es-CL" dirty="0" smtClean="0"/>
              <a:t>Casi no sale de su casa, esta caminando con mucha dificultad por dolores articulares.  Solo tramites menores</a:t>
            </a:r>
          </a:p>
          <a:p>
            <a:r>
              <a:rPr lang="es-CL" dirty="0" smtClean="0"/>
              <a:t>Bien de animo, hipersomnia, buen apetito.</a:t>
            </a:r>
          </a:p>
          <a:p>
            <a:r>
              <a:rPr lang="es-CL" dirty="0" smtClean="0"/>
              <a:t>A veces incontinencia urinaria.</a:t>
            </a:r>
          </a:p>
          <a:p>
            <a:r>
              <a:rPr lang="es-CL" dirty="0" smtClean="0"/>
              <a:t>Tiene exámenes del 2021 con glicemias hasta 300.</a:t>
            </a:r>
          </a:p>
          <a:p>
            <a:r>
              <a:rPr lang="es-CL" dirty="0" smtClean="0"/>
              <a:t>Actualmente parcialmente OTE, recuerda 1/5 espontaneas y ¾ con claves .</a:t>
            </a:r>
          </a:p>
          <a:p>
            <a:r>
              <a:rPr lang="es-CL" dirty="0" smtClean="0"/>
              <a:t>Sin nueva </a:t>
            </a:r>
            <a:r>
              <a:rPr lang="es-CL" dirty="0" err="1" smtClean="0"/>
              <a:t>focalidad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281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Datos Personales:</a:t>
            </a: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Sexo: Masculino</a:t>
            </a:r>
          </a:p>
          <a:p>
            <a:r>
              <a:rPr lang="es-CL" dirty="0"/>
              <a:t>Edad: 55 años</a:t>
            </a:r>
          </a:p>
          <a:p>
            <a:r>
              <a:rPr lang="es-CL" dirty="0"/>
              <a:t>Actividad: Cajero en Tesorería General de la República	</a:t>
            </a:r>
          </a:p>
          <a:p>
            <a:r>
              <a:rPr lang="es-CL" dirty="0"/>
              <a:t>Estado Civil: Separado (diciembre 2011)</a:t>
            </a:r>
          </a:p>
        </p:txBody>
      </p:sp>
    </p:spTree>
    <p:extLst>
      <p:ext uri="{BB962C8B-B14F-4D97-AF65-F5344CB8AC3E}">
        <p14:creationId xmlns:p14="http://schemas.microsoft.com/office/powerpoint/2010/main" val="3432711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analizar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Diagnostico cognitivo:</a:t>
            </a:r>
          </a:p>
          <a:p>
            <a:pPr lvl="1"/>
            <a:r>
              <a:rPr lang="es-CL" dirty="0"/>
              <a:t>Dominios cognitivos afectados</a:t>
            </a:r>
          </a:p>
          <a:p>
            <a:pPr lvl="1"/>
            <a:r>
              <a:rPr lang="es-CL" dirty="0"/>
              <a:t>Compromiso motor o no?</a:t>
            </a:r>
          </a:p>
          <a:p>
            <a:pPr lvl="1"/>
            <a:r>
              <a:rPr lang="es-CL" dirty="0"/>
              <a:t>Que tipo de daño vascular tiene?</a:t>
            </a:r>
          </a:p>
          <a:p>
            <a:pPr lvl="1"/>
            <a:r>
              <a:rPr lang="es-CL" dirty="0"/>
              <a:t>Que </a:t>
            </a:r>
            <a:r>
              <a:rPr lang="es-CL" dirty="0" err="1"/>
              <a:t>sintomas</a:t>
            </a:r>
            <a:r>
              <a:rPr lang="es-CL" dirty="0"/>
              <a:t> </a:t>
            </a:r>
            <a:r>
              <a:rPr lang="es-CL" dirty="0" err="1"/>
              <a:t>neuropsiquiátricos</a:t>
            </a:r>
            <a:endParaRPr lang="es-CL" dirty="0"/>
          </a:p>
          <a:p>
            <a:pPr lvl="1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2715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dirty="0">
                <a:ln w="18415" cmpd="sng">
                  <a:solidFill>
                    <a:srgbClr val="194431"/>
                  </a:solidFill>
                  <a:prstDash val="solid"/>
                </a:ln>
                <a:solidFill>
                  <a:srgbClr val="19443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  <a:cs typeface="Century Gothic"/>
              </a:rPr>
              <a:t>diagnóstico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Considerando la historia y evaluación neuropsicológica. </a:t>
            </a:r>
          </a:p>
          <a:p>
            <a:r>
              <a:rPr lang="es-CL" dirty="0"/>
              <a:t>¿Cual es su hipótesis diagnóstica?.</a:t>
            </a:r>
          </a:p>
          <a:p>
            <a:pPr lvl="1"/>
            <a:r>
              <a:rPr lang="es-CL" dirty="0"/>
              <a:t>Especifique porqué</a:t>
            </a:r>
          </a:p>
          <a:p>
            <a:endParaRPr lang="es-CL" dirty="0"/>
          </a:p>
          <a:p>
            <a:r>
              <a:rPr lang="es-CL" dirty="0"/>
              <a:t>Diagnóstico diferencial.</a:t>
            </a:r>
          </a:p>
          <a:p>
            <a:pPr lvl="1"/>
            <a:r>
              <a:rPr lang="es-CL" dirty="0"/>
              <a:t>Discuta argumentos a favor y en contra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98558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5400" dirty="0">
                <a:ln w="18415" cmpd="sng">
                  <a:solidFill>
                    <a:srgbClr val="194431"/>
                  </a:solidFill>
                  <a:prstDash val="solid"/>
                </a:ln>
                <a:solidFill>
                  <a:srgbClr val="19443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Estudio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¿Que otros estudios le solicitaría al paciente?.</a:t>
            </a:r>
          </a:p>
          <a:p>
            <a:r>
              <a:rPr lang="es-CL" dirty="0"/>
              <a:t>¿Como se podría aumentar la certeza diagnóstica de su enfermedad?</a:t>
            </a:r>
          </a:p>
        </p:txBody>
      </p:sp>
    </p:spTree>
    <p:extLst>
      <p:ext uri="{BB962C8B-B14F-4D97-AF65-F5344CB8AC3E}">
        <p14:creationId xmlns:p14="http://schemas.microsoft.com/office/powerpoint/2010/main" val="2931561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81024" y="69248"/>
            <a:ext cx="8147051" cy="1452283"/>
          </a:xfrm>
        </p:spPr>
        <p:txBody>
          <a:bodyPr anchor="ctr"/>
          <a:lstStyle/>
          <a:p>
            <a:r>
              <a:rPr lang="es-ES" sz="4400" dirty="0">
                <a:ln w="18415" cmpd="sng">
                  <a:solidFill>
                    <a:srgbClr val="194431"/>
                  </a:solidFill>
                  <a:prstDash val="solid"/>
                </a:ln>
                <a:solidFill>
                  <a:srgbClr val="19443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  <a:cs typeface="Century Gothic"/>
              </a:rPr>
              <a:t>Manejo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81024" y="1535752"/>
            <a:ext cx="8229600" cy="510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charset="2"/>
              <a:buChar char="ü"/>
            </a:pPr>
            <a:r>
              <a:rPr lang="es-CL" dirty="0">
                <a:latin typeface="Century Gothic"/>
                <a:cs typeface="Century Gothic"/>
              </a:rPr>
              <a:t>Considerando su hipótesis principal indique el manejo farmacológico y </a:t>
            </a:r>
            <a:r>
              <a:rPr lang="es-CL">
                <a:latin typeface="Century Gothic"/>
                <a:cs typeface="Century Gothic"/>
              </a:rPr>
              <a:t>no farmacológico </a:t>
            </a:r>
            <a:r>
              <a:rPr lang="es-CL" dirty="0">
                <a:latin typeface="Century Gothic"/>
                <a:cs typeface="Century Gothic"/>
              </a:rPr>
              <a:t>que indicaría en este caso y porqué.</a:t>
            </a:r>
          </a:p>
          <a:p>
            <a:pPr algn="just">
              <a:buFont typeface="Wingdings" charset="2"/>
              <a:buChar char="ü"/>
            </a:pPr>
            <a:r>
              <a:rPr lang="es-CL" dirty="0">
                <a:latin typeface="Century Gothic"/>
                <a:cs typeface="Century Gothic"/>
              </a:rPr>
              <a:t>Aporte del especialista: de una visión desde su área de formación al manejo o evaluación del paciente.</a:t>
            </a:r>
          </a:p>
        </p:txBody>
      </p:sp>
    </p:spTree>
    <p:extLst>
      <p:ext uri="{BB962C8B-B14F-4D97-AF65-F5344CB8AC3E}">
        <p14:creationId xmlns:p14="http://schemas.microsoft.com/office/powerpoint/2010/main" val="334365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Anamnesis Remota Personal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s-CL" dirty="0"/>
              <a:t>Antecedente Mórbidos: </a:t>
            </a:r>
          </a:p>
          <a:p>
            <a:pPr lvl="1"/>
            <a:r>
              <a:rPr lang="es-CL" dirty="0"/>
              <a:t>Hipertensión Arterial controlada parcialmente (a veces registra 150/80mmHg)</a:t>
            </a:r>
          </a:p>
          <a:p>
            <a:pPr lvl="1"/>
            <a:r>
              <a:rPr lang="es-CL" dirty="0"/>
              <a:t>Diabetes Mellitus 2</a:t>
            </a:r>
          </a:p>
          <a:p>
            <a:pPr lvl="1"/>
            <a:r>
              <a:rPr lang="es-CL" dirty="0"/>
              <a:t>Reflujo </a:t>
            </a:r>
            <a:r>
              <a:rPr lang="es-CL" dirty="0" err="1"/>
              <a:t>Gastroesofágico</a:t>
            </a:r>
            <a:endParaRPr lang="es-CL" dirty="0"/>
          </a:p>
          <a:p>
            <a:pPr lvl="1" algn="just"/>
            <a:r>
              <a:rPr lang="es-CL" dirty="0"/>
              <a:t>2009 ACV. MACROLAGUNA EN TERRITORIO LENTICULOESTRIADO IZQUIERDO.</a:t>
            </a:r>
          </a:p>
          <a:p>
            <a:pPr lvl="1"/>
            <a:r>
              <a:rPr lang="es-CL" dirty="0"/>
              <a:t>2009 Depresión </a:t>
            </a:r>
          </a:p>
          <a:p>
            <a:r>
              <a:rPr lang="es-CL" dirty="0"/>
              <a:t>Medicamentos: </a:t>
            </a:r>
          </a:p>
          <a:p>
            <a:pPr lvl="1"/>
            <a:r>
              <a:rPr lang="es-CL" dirty="0" err="1"/>
              <a:t>Tritico</a:t>
            </a:r>
            <a:r>
              <a:rPr lang="es-CL" dirty="0"/>
              <a:t> (</a:t>
            </a:r>
            <a:r>
              <a:rPr lang="es-CL" dirty="0" err="1"/>
              <a:t>trazodone</a:t>
            </a:r>
            <a:r>
              <a:rPr lang="es-CL" dirty="0"/>
              <a:t>) 50mg</a:t>
            </a:r>
          </a:p>
          <a:p>
            <a:pPr lvl="1"/>
            <a:r>
              <a:rPr lang="es-CL" dirty="0" err="1"/>
              <a:t>Escitalopram</a:t>
            </a:r>
            <a:r>
              <a:rPr lang="es-CL" dirty="0"/>
              <a:t> 20mg</a:t>
            </a:r>
          </a:p>
          <a:p>
            <a:pPr lvl="1"/>
            <a:r>
              <a:rPr lang="es-CL" dirty="0" err="1"/>
              <a:t>Nitrendipino</a:t>
            </a:r>
            <a:r>
              <a:rPr lang="es-CL" dirty="0"/>
              <a:t> x2</a:t>
            </a:r>
          </a:p>
          <a:p>
            <a:pPr lvl="1"/>
            <a:r>
              <a:rPr lang="es-CL" dirty="0" err="1"/>
              <a:t>Glibenclamida</a:t>
            </a:r>
            <a:endParaRPr lang="es-CL" dirty="0"/>
          </a:p>
          <a:p>
            <a:pPr lvl="1"/>
            <a:r>
              <a:rPr lang="es-CL" dirty="0" err="1"/>
              <a:t>Famotidina</a:t>
            </a:r>
            <a:endParaRPr lang="es-CL" dirty="0"/>
          </a:p>
          <a:p>
            <a:pPr lvl="1"/>
            <a:r>
              <a:rPr lang="es-CL" dirty="0" err="1"/>
              <a:t>Enalapril</a:t>
            </a:r>
            <a:endParaRPr lang="es-CL" dirty="0"/>
          </a:p>
          <a:p>
            <a:pPr lvl="1"/>
            <a:r>
              <a:rPr lang="es-CL" dirty="0" err="1"/>
              <a:t>Atenolol</a:t>
            </a:r>
            <a:endParaRPr lang="es-CL" dirty="0"/>
          </a:p>
          <a:p>
            <a:pPr lvl="1"/>
            <a:r>
              <a:rPr lang="es-CL" dirty="0" err="1"/>
              <a:t>Atorvastatina</a:t>
            </a:r>
            <a:r>
              <a:rPr lang="es-CL" dirty="0"/>
              <a:t> 10 mg c/día</a:t>
            </a:r>
          </a:p>
          <a:p>
            <a:pPr lvl="1"/>
            <a:r>
              <a:rPr lang="es-CL" dirty="0"/>
              <a:t>Acido Acetil Salicílico 250 mg c/día</a:t>
            </a:r>
          </a:p>
          <a:p>
            <a:pPr marL="0" indent="0" algn="just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0058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Motivo de Consulta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s-CL" dirty="0"/>
              <a:t>Fallas de memoria</a:t>
            </a:r>
          </a:p>
        </p:txBody>
      </p:sp>
    </p:spTree>
    <p:extLst>
      <p:ext uri="{BB962C8B-B14F-4D97-AF65-F5344CB8AC3E}">
        <p14:creationId xmlns:p14="http://schemas.microsoft.com/office/powerpoint/2010/main" val="275732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Anamnesis (1)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CL" dirty="0"/>
              <a:t>Sufrió un accidente cerebro vascular el año 2009. Consulta en Diciembre de 2011 por alteraciones en la memoria y episodios de ausencia desde hace 2 a 3 meses. A lo que se agrega movimientos complejos en extremidades inferiores. </a:t>
            </a:r>
          </a:p>
          <a:p>
            <a:pPr marL="0" indent="0" algn="just">
              <a:buNone/>
            </a:pPr>
            <a:r>
              <a:rPr lang="es-CL" dirty="0"/>
              <a:t>Está irritable y agresivo desde el 2009, lo que le ha traído problemas familiares, se separó de su esposa en Diciembre del 2011, y sus hijos se han ido casando  y se han ido de la casa, quedando solo. </a:t>
            </a:r>
          </a:p>
          <a:p>
            <a:pPr marL="0" indent="0" algn="just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s-ES" sz="2400" dirty="0"/>
              <a:t>El era cajero de alto cargo en la tesorería general de la república, pero debido a los problemas de memoria lo han  cambiado de cargo, actualmente esta a cargo de una bodega.</a:t>
            </a:r>
          </a:p>
          <a:p>
            <a:pPr>
              <a:buNone/>
            </a:pPr>
            <a:r>
              <a:rPr lang="es-ES" sz="2400" dirty="0"/>
              <a:t>Antes era dirigente sindical, muy conversador, líder, ahora no quiere ver a nadie.</a:t>
            </a:r>
          </a:p>
          <a:p>
            <a:pPr>
              <a:buNone/>
            </a:pPr>
            <a:r>
              <a:rPr lang="es-ES" sz="2400" dirty="0"/>
              <a:t>El y su Sra. dicen que las fallas de la memoria han ido en aumento desde el ACV, dice que todo lo hace lento y le cuesta pensar.  Ha empeorado el ultimo año.</a:t>
            </a:r>
          </a:p>
          <a:p>
            <a:pPr>
              <a:buNone/>
            </a:pPr>
            <a:r>
              <a:rPr lang="es-ES" sz="2400" dirty="0"/>
              <a:t>Dice que se le olvida lo que tiene que seguir haciendo, olvida lo que ha aprendido. </a:t>
            </a:r>
            <a:r>
              <a:rPr lang="es-CL" sz="2400" dirty="0"/>
              <a:t>Nota que pierde objetos frecuentemente, se equivoca en tomar microbuses.</a:t>
            </a:r>
            <a:endParaRPr lang="es-ES" sz="2400" dirty="0"/>
          </a:p>
          <a:p>
            <a:pPr>
              <a:buNone/>
            </a:pPr>
            <a:r>
              <a:rPr lang="es-ES" sz="2400" dirty="0"/>
              <a:t>Actualmente vive solo, separado hace 1 año, el paga las cuentas y hace las compras a medias con su hijo, casi no se cocina.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Anamnesis (2)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2800" dirty="0"/>
              <a:t>Actualmente con trastorno del animo en tratamiento, escasa adherencia, con </a:t>
            </a:r>
            <a:r>
              <a:rPr lang="es-CL" sz="2800" dirty="0" err="1"/>
              <a:t>escitalopram</a:t>
            </a:r>
            <a:r>
              <a:rPr lang="es-CL" sz="2800" dirty="0"/>
              <a:t> y </a:t>
            </a:r>
            <a:r>
              <a:rPr lang="es-CL" sz="2800" dirty="0" err="1"/>
              <a:t>trazodona</a:t>
            </a:r>
            <a:r>
              <a:rPr lang="es-CL" sz="2800" dirty="0"/>
              <a:t> </a:t>
            </a:r>
          </a:p>
          <a:p>
            <a:pPr marL="0" indent="0" algn="just">
              <a:buNone/>
            </a:pPr>
            <a:r>
              <a:rPr lang="es-ES" sz="2800" dirty="0"/>
              <a:t>Dice estar un poco triste pero sobre todo sin animo, tiene desinterés , duerme mucho, sueña mucho, poco apetito.</a:t>
            </a:r>
          </a:p>
          <a:p>
            <a:pPr marL="0" indent="0" algn="just">
              <a:buNone/>
            </a:pPr>
            <a:r>
              <a:rPr lang="es-CL" sz="2800" dirty="0"/>
              <a:t>Tiene sensación persistente de miedo, se siente triste, nota falta de ánimo, interés e iniciativa. En cuanto a sus ritmos biológicas, duerme mucho y con gran actividad onírica,  ha dejado de comer. </a:t>
            </a:r>
          </a:p>
          <a:p>
            <a:pPr marL="0" indent="0" algn="just">
              <a:buNone/>
            </a:pPr>
            <a:r>
              <a:rPr lang="es-ES" sz="2800" dirty="0"/>
              <a:t>Se mantiene el tratamiento y se le indica reposo laboral.</a:t>
            </a:r>
          </a:p>
          <a:p>
            <a:pPr marL="0" indent="0" algn="just">
              <a:buNone/>
            </a:pPr>
            <a:endParaRPr lang="es-CL" sz="28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Anamnesis (3)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4913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Memoria, Fluidez y Orientación (MEFO)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dirty="0"/>
              <a:t>1.-Memoria: (Cinco palabras)</a:t>
            </a:r>
          </a:p>
          <a:p>
            <a:pPr marL="0" indent="0">
              <a:buNone/>
            </a:pPr>
            <a:r>
              <a:rPr lang="es-CL" sz="2000" dirty="0"/>
              <a:t>-	Primer intento: 4/5</a:t>
            </a:r>
          </a:p>
          <a:p>
            <a:pPr marL="0" indent="0">
              <a:buNone/>
            </a:pPr>
            <a:r>
              <a:rPr lang="es-CL" sz="2000" dirty="0"/>
              <a:t>-	Segundo intento: 5/5</a:t>
            </a:r>
          </a:p>
          <a:p>
            <a:pPr marL="0" indent="0">
              <a:buNone/>
            </a:pPr>
            <a:r>
              <a:rPr lang="es-CL" sz="2000" dirty="0"/>
              <a:t>-	Al dar Claves: 5/5</a:t>
            </a:r>
          </a:p>
          <a:p>
            <a:pPr marL="0" indent="0">
              <a:buNone/>
            </a:pPr>
            <a:r>
              <a:rPr lang="es-CL" sz="2000" dirty="0"/>
              <a:t>2.-Orientación: Fecha y lugar. 6/6</a:t>
            </a:r>
          </a:p>
          <a:p>
            <a:pPr marL="0" indent="0">
              <a:buNone/>
            </a:pPr>
            <a:r>
              <a:rPr lang="es-CL" sz="2000" dirty="0"/>
              <a:t>3.-Memoria: Recuerdo diferido</a:t>
            </a:r>
          </a:p>
          <a:p>
            <a:pPr marL="0" indent="0">
              <a:buNone/>
            </a:pPr>
            <a:r>
              <a:rPr lang="es-CL" sz="2000" dirty="0"/>
              <a:t>-	Sin Claves: 0/5</a:t>
            </a:r>
          </a:p>
          <a:p>
            <a:pPr marL="0" indent="0">
              <a:buNone/>
            </a:pPr>
            <a:r>
              <a:rPr lang="es-CL" sz="2000" dirty="0"/>
              <a:t>-	Con claves: 4/5</a:t>
            </a:r>
          </a:p>
          <a:p>
            <a:pPr marL="0" indent="0">
              <a:buNone/>
            </a:pPr>
            <a:endParaRPr lang="es-CL" sz="2000" dirty="0"/>
          </a:p>
          <a:p>
            <a:endParaRPr lang="es-CL" sz="1900" dirty="0"/>
          </a:p>
        </p:txBody>
      </p:sp>
    </p:spTree>
    <p:extLst>
      <p:ext uri="{BB962C8B-B14F-4D97-AF65-F5344CB8AC3E}">
        <p14:creationId xmlns:p14="http://schemas.microsoft.com/office/powerpoint/2010/main" val="51801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Anamnesis 4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CL" dirty="0"/>
              <a:t>En Control el</a:t>
            </a:r>
            <a:r>
              <a:rPr lang="es-CL" b="1" dirty="0"/>
              <a:t> 10 de Enero de 2013 </a:t>
            </a:r>
            <a:r>
              <a:rPr lang="es-CL" dirty="0"/>
              <a:t>dice que se siente solo, que le gustaría mejorar para volver a estar con su familia. Pero que quiere jubilarse y quiere saber si puede iniciar los trámites de invalidez. </a:t>
            </a:r>
          </a:p>
          <a:p>
            <a:pPr marL="0" indent="0" algn="just">
              <a:buNone/>
            </a:pPr>
            <a:r>
              <a:rPr lang="es-CL" dirty="0"/>
              <a:t>En nuevo control el </a:t>
            </a:r>
            <a:r>
              <a:rPr lang="es-CL" b="1" dirty="0"/>
              <a:t>31 de Enero de 2013</a:t>
            </a:r>
            <a:r>
              <a:rPr lang="es-CL" dirty="0"/>
              <a:t>, acompañado por su hija, dice que está más desorientado que antes, que no es capaz de manejar. Se levanta a media noche a ver televisión y comer. Él dice no tener ánimo de hacer otras cosas.</a:t>
            </a:r>
          </a:p>
          <a:p>
            <a:pPr marL="0" indent="0" algn="just">
              <a:buNone/>
            </a:pPr>
            <a:r>
              <a:rPr lang="es-CL" dirty="0"/>
              <a:t>En las mañanas en las que dice estar negativo, pero finalmente hace algunas labores de la casa. Relata episodios de falta de aire y miedo, relacionados con grupos de muchas personas.</a:t>
            </a:r>
          </a:p>
          <a:p>
            <a:endParaRPr lang="es-CL" dirty="0"/>
          </a:p>
          <a:p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1036</Words>
  <Application>Microsoft Office PowerPoint</Application>
  <PresentationFormat>Presentación en pantalla (4:3)</PresentationFormat>
  <Paragraphs>110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Caso Clínico vascular</vt:lpstr>
      <vt:lpstr>Datos Personales:</vt:lpstr>
      <vt:lpstr>Anamnesis Remota Personal</vt:lpstr>
      <vt:lpstr>Motivo de Consulta</vt:lpstr>
      <vt:lpstr>Anamnesis (1)</vt:lpstr>
      <vt:lpstr>Anamnesis (2)</vt:lpstr>
      <vt:lpstr>Anamnesis (3)</vt:lpstr>
      <vt:lpstr>Memoria, Fluidez y Orientación (MEFO)</vt:lpstr>
      <vt:lpstr>Anamnesis 4</vt:lpstr>
      <vt:lpstr>Anamnesis 5</vt:lpstr>
      <vt:lpstr>Examen Físico</vt:lpstr>
      <vt:lpstr>Presentación de PowerPoint</vt:lpstr>
      <vt:lpstr>Presentación de PowerPoint</vt:lpstr>
      <vt:lpstr>Presentación de PowerPoint</vt:lpstr>
      <vt:lpstr>Neuroimágenes 2013 (1)</vt:lpstr>
      <vt:lpstr>Neuroimágenes 2013 (2)</vt:lpstr>
      <vt:lpstr>RM de cerebro 2013 </vt:lpstr>
      <vt:lpstr>Presentación de PowerPoint</vt:lpstr>
      <vt:lpstr>Control Abril 2022</vt:lpstr>
      <vt:lpstr>analizar</vt:lpstr>
      <vt:lpstr>diagnóstico</vt:lpstr>
      <vt:lpstr>Estudio</vt:lpstr>
      <vt:lpstr>Manejo</vt:lpstr>
    </vt:vector>
  </TitlesOfParts>
  <Company>Hospital Clínico U. de Chile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rpperedo@gmail.com</dc:creator>
  <cp:lastModifiedBy>Medicos CMA</cp:lastModifiedBy>
  <cp:revision>48</cp:revision>
  <dcterms:created xsi:type="dcterms:W3CDTF">2013-04-23T12:47:48Z</dcterms:created>
  <dcterms:modified xsi:type="dcterms:W3CDTF">2022-04-26T22:21:09Z</dcterms:modified>
</cp:coreProperties>
</file>