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31" r:id="rId3"/>
    <p:sldId id="333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93" r:id="rId16"/>
    <p:sldId id="347" r:id="rId17"/>
    <p:sldId id="346" r:id="rId18"/>
    <p:sldId id="348" r:id="rId19"/>
    <p:sldId id="350" r:id="rId20"/>
    <p:sldId id="352" r:id="rId21"/>
    <p:sldId id="351" r:id="rId22"/>
    <p:sldId id="354" r:id="rId23"/>
    <p:sldId id="355" r:id="rId24"/>
    <p:sldId id="356" r:id="rId25"/>
    <p:sldId id="357" r:id="rId26"/>
    <p:sldId id="359" r:id="rId27"/>
    <p:sldId id="358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386" r:id="rId54"/>
    <p:sldId id="387" r:id="rId55"/>
    <p:sldId id="388" r:id="rId56"/>
    <p:sldId id="389" r:id="rId57"/>
    <p:sldId id="391" r:id="rId58"/>
    <p:sldId id="390" r:id="rId59"/>
    <p:sldId id="392" r:id="rId60"/>
    <p:sldId id="394" r:id="rId61"/>
    <p:sldId id="395" r:id="rId62"/>
    <p:sldId id="396" r:id="rId63"/>
    <p:sldId id="397" r:id="rId64"/>
    <p:sldId id="398" r:id="rId65"/>
    <p:sldId id="399" r:id="rId66"/>
    <p:sldId id="400" r:id="rId67"/>
    <p:sldId id="401" r:id="rId68"/>
    <p:sldId id="402" r:id="rId69"/>
    <p:sldId id="403" r:id="rId70"/>
    <p:sldId id="404" r:id="rId71"/>
    <p:sldId id="405" r:id="rId72"/>
    <p:sldId id="406" r:id="rId73"/>
    <p:sldId id="407" r:id="rId7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8F8F8"/>
    <a:srgbClr val="FF3300"/>
    <a:srgbClr val="EAEAEA"/>
    <a:srgbClr val="33CCFF"/>
    <a:srgbClr val="FF6600"/>
    <a:srgbClr val="66FF99"/>
    <a:srgbClr val="FF00FF"/>
    <a:srgbClr val="6F3505"/>
    <a:srgbClr val="1C1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1" d="100"/>
          <a:sy n="81" d="100"/>
        </p:scale>
        <p:origin x="1299" y="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1CF6-8A72-46BB-BE38-75DDAFB1FBEE}" type="datetimeFigureOut">
              <a:rPr lang="es-MX" smtClean="0"/>
              <a:pPr/>
              <a:t>09/03/2021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E9E63-E76A-4FED-81FA-78D887B9FB3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6.jpeg"/><Relationship Id="rId5" Type="http://schemas.openxmlformats.org/officeDocument/2006/relationships/image" Target="../media/image43.jpeg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49.jpeg"/><Relationship Id="rId4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4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-27384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582144" y="4797152"/>
            <a:ext cx="4878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ctr"/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TM. ANGELO RONCAGLIOLO</a:t>
            </a:r>
          </a:p>
          <a:p>
            <a:pPr algn="ctr"/>
            <a:endParaRPr lang="es-MX" sz="24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ESTUDIO RADIOLÓGICO DEL CRÁNEO</a:t>
            </a:r>
            <a:endParaRPr lang="es-MX" sz="3200" b="1" dirty="0">
              <a:latin typeface="Montserrat SemiBold" panose="00000700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63611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6646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679540" y="354721"/>
            <a:ext cx="3784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VISIÓN SUPERIOR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1" name="5 Imagen" descr="Page-8-Image-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7965" y="1519944"/>
            <a:ext cx="4448070" cy="48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8850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513753" y="354721"/>
            <a:ext cx="4116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VISIÓN POSTERIOR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0" name="8 Imagen" descr="Page-6-Image-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6367" y="1519944"/>
            <a:ext cx="4991267" cy="48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2636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679540" y="354721"/>
            <a:ext cx="3784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BASE DE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1" name="6 Imagen" descr="Page-18-Image-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9612" y="1251182"/>
            <a:ext cx="6984776" cy="5130146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0898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679540" y="354721"/>
            <a:ext cx="3784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BASE DE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0" name="5 Imagen" descr="Page-14-Image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5603" y="1653355"/>
            <a:ext cx="7370150" cy="43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7610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679540" y="354721"/>
            <a:ext cx="3784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BASE DE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1" name="6 Imagen" descr="Page-38-Image-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653355"/>
            <a:ext cx="7344816" cy="43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0574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679540" y="354721"/>
            <a:ext cx="3784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BASE DE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423" y="1646080"/>
            <a:ext cx="3321803" cy="203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2994" y="3704695"/>
            <a:ext cx="2811108" cy="304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9 Imagen" descr="Sella+Turcica+-+lateral+vie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95886" y="1620305"/>
            <a:ext cx="3991192" cy="3775249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299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4791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679540" y="354721"/>
            <a:ext cx="3784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FONTANELAS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10" name="6 CuadroTexto"/>
          <p:cNvSpPr txBox="1"/>
          <p:nvPr/>
        </p:nvSpPr>
        <p:spPr>
          <a:xfrm>
            <a:off x="1009930" y="1059190"/>
            <a:ext cx="687443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el recién nacido existen separaciones entre los huesos que forman el cráneo, llamados </a:t>
            </a:r>
            <a:r>
              <a:rPr lang="es-MX" sz="2300" b="1" i="1" dirty="0">
                <a:solidFill>
                  <a:srgbClr val="FFFF00"/>
                </a:solidFill>
                <a:latin typeface="Montserrat SemiBold" panose="00000700000000000000" pitchFamily="2" charset="0"/>
              </a:rPr>
              <a:t>FONTANELAS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, los que se encuentran unidos por un tejido elástico y fibroso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pPr algn="just"/>
            <a:endParaRPr lang="es-MX" sz="23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Estas fontanelas permiten al cráneo expandirse a medida que el contenido encefálico va aumentando de tamaño.</a:t>
            </a: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Las patologías asociadas a su cierre prematuro producen complicaciones a nivel cerebral, afectando con ello la capacidad cognitiva de quien las padece.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634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2260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679540" y="354721"/>
            <a:ext cx="3784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FONTANELAS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2" name="11 Imagen" descr="Page-48-Image-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914" y="3850804"/>
            <a:ext cx="4104456" cy="2360536"/>
          </a:xfrm>
          <a:prstGeom prst="rect">
            <a:avLst/>
          </a:prstGeom>
        </p:spPr>
      </p:pic>
      <p:pic>
        <p:nvPicPr>
          <p:cNvPr id="14" name="10 Imagen" descr="Page-49-Image-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914" y="1190437"/>
            <a:ext cx="4104456" cy="2346659"/>
          </a:xfrm>
          <a:prstGeom prst="rect">
            <a:avLst/>
          </a:prstGeom>
        </p:spPr>
      </p:pic>
      <p:sp>
        <p:nvSpPr>
          <p:cNvPr id="18" name="12 CuadroTexto"/>
          <p:cNvSpPr txBox="1"/>
          <p:nvPr/>
        </p:nvSpPr>
        <p:spPr>
          <a:xfrm>
            <a:off x="5152716" y="1484784"/>
            <a:ext cx="280831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i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FONTANELAS</a:t>
            </a:r>
            <a:endParaRPr lang="es-MX" sz="2300" b="1" i="1" dirty="0">
              <a:solidFill>
                <a:srgbClr val="FFFF00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300" b="1" dirty="0">
                <a:solidFill>
                  <a:srgbClr val="66FF33"/>
                </a:solidFill>
                <a:latin typeface="Montserrat SemiBold" panose="00000700000000000000" pitchFamily="2" charset="0"/>
              </a:rPr>
              <a:t>/ Anterior</a:t>
            </a:r>
          </a:p>
          <a:p>
            <a:pPr algn="just"/>
            <a:r>
              <a:rPr lang="es-MX" sz="2300" b="1" dirty="0">
                <a:solidFill>
                  <a:srgbClr val="66FF33"/>
                </a:solidFill>
                <a:latin typeface="Montserrat SemiBold" panose="00000700000000000000" pitchFamily="2" charset="0"/>
              </a:rPr>
              <a:t>  / Posterior</a:t>
            </a:r>
          </a:p>
          <a:p>
            <a:pPr algn="just"/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/ </a:t>
            </a:r>
            <a:r>
              <a:rPr lang="es-MX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SemiBold" panose="00000700000000000000" pitchFamily="2" charset="0"/>
              </a:rPr>
              <a:t>Esfenoidal Der.</a:t>
            </a:r>
          </a:p>
          <a:p>
            <a:pPr algn="just"/>
            <a:r>
              <a:rPr lang="es-MX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SemiBold" panose="00000700000000000000" pitchFamily="2" charset="0"/>
              </a:rPr>
              <a:t>  / Esfenoidal Izq.</a:t>
            </a:r>
          </a:p>
          <a:p>
            <a:pPr algn="just"/>
            <a:r>
              <a:rPr lang="es-MX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SemiBold" panose="00000700000000000000" pitchFamily="2" charset="0"/>
              </a:rPr>
              <a:t>  / Mastoidea Der.</a:t>
            </a:r>
          </a:p>
          <a:p>
            <a:pPr algn="just"/>
            <a:r>
              <a:rPr lang="es-MX" sz="23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SemiBold" panose="00000700000000000000" pitchFamily="2" charset="0"/>
              </a:rPr>
              <a:t>  / Mastoidea Izq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300" b="1" dirty="0" smtClean="0">
                <a:solidFill>
                  <a:srgbClr val="66FF33"/>
                </a:solidFill>
                <a:latin typeface="Montserrat SemiBold" panose="00000700000000000000" pitchFamily="2" charset="0"/>
              </a:rPr>
              <a:t>*</a:t>
            </a:r>
            <a:r>
              <a:rPr lang="es-MX" sz="2300" b="1" dirty="0">
                <a:solidFill>
                  <a:srgbClr val="66FF33"/>
                </a:solidFill>
                <a:latin typeface="Montserrat SemiBold" panose="00000700000000000000" pitchFamily="2" charset="0"/>
              </a:rPr>
              <a:t>Visión</a:t>
            </a:r>
            <a:r>
              <a:rPr lang="es-MX" sz="2300" b="1" dirty="0" smtClean="0">
                <a:solidFill>
                  <a:srgbClr val="66FF33"/>
                </a:solidFill>
                <a:latin typeface="Montserrat SemiBold" panose="00000700000000000000" pitchFamily="2" charset="0"/>
              </a:rPr>
              <a:t> Superior</a:t>
            </a:r>
          </a:p>
          <a:p>
            <a:pPr algn="just"/>
            <a:r>
              <a:rPr lang="es-MX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ntserrat SemiBold" panose="00000700000000000000" pitchFamily="2" charset="0"/>
              </a:rPr>
              <a:t>*Visión Lateral</a:t>
            </a:r>
            <a:endParaRPr lang="es-MX" sz="2300" b="1" dirty="0">
              <a:solidFill>
                <a:schemeClr val="accent2">
                  <a:lumMod val="20000"/>
                  <a:lumOff val="80000"/>
                </a:schemeClr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8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221614" y="354721"/>
            <a:ext cx="47007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SUTURAS CRANEALES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18" name="12 CuadroTexto"/>
          <p:cNvSpPr txBox="1"/>
          <p:nvPr/>
        </p:nvSpPr>
        <p:spPr>
          <a:xfrm>
            <a:off x="4788024" y="1484784"/>
            <a:ext cx="34563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Articulaciones de tipo SINARTROSIS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, que impiden el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movimiento, pero que poseen cierta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elasticidad.</a:t>
            </a:r>
          </a:p>
          <a:p>
            <a:pPr algn="just"/>
            <a:endParaRPr lang="es-MX" sz="2200" b="1" i="1" dirty="0">
              <a:solidFill>
                <a:srgbClr val="FFFF00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200" b="1" i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SUTURAS</a:t>
            </a:r>
            <a:endParaRPr lang="es-MX" sz="2200" b="1" i="1" dirty="0">
              <a:solidFill>
                <a:srgbClr val="FFFF00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/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Coronal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/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Sagital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/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Escamosa (bilateral)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/ </a:t>
            </a:r>
            <a:r>
              <a:rPr lang="es-MX" sz="22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Lambdoídea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1" name="8 Imagen" descr="Page-12-Image-22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71599" y="1484784"/>
            <a:ext cx="362453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4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786657" y="422822"/>
            <a:ext cx="7570687" cy="557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CALCIFICACIONES INTRACRANEALES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43608" y="1297523"/>
            <a:ext cx="69127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Existen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estructuras intracraneales que presentan calcificaciones de tipo fisiológico. Estas son: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935822" y="2500376"/>
            <a:ext cx="423657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HOZ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DEL CEREBRO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GLÁNDULA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PINEAL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PLEXOS COROIDEOS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LIGAMENTOS CLINOIDEOS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COMISURAS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HABENULARES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TIENDA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DEL CEREBELO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GRANULACIONES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PACCHIONI</a:t>
            </a:r>
          </a:p>
        </p:txBody>
      </p:sp>
      <p:pic>
        <p:nvPicPr>
          <p:cNvPr id="14" name="14 Imagen" descr="Page-16-Image-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7369" y="2725492"/>
            <a:ext cx="2668869" cy="2935756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1239" y="163638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7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/>
            </p:par>
            <p:par>
              <p:cTn id="15"/>
            </p:par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5 CuadroTexto"/>
          <p:cNvSpPr txBox="1"/>
          <p:nvPr/>
        </p:nvSpPr>
        <p:spPr>
          <a:xfrm>
            <a:off x="3713212" y="2636912"/>
            <a:ext cx="475252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Anatomía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Proyecciones Radiográficas</a:t>
            </a:r>
          </a:p>
        </p:txBody>
      </p:sp>
      <p:sp>
        <p:nvSpPr>
          <p:cNvPr id="10" name="7 CuadroTexto"/>
          <p:cNvSpPr txBox="1"/>
          <p:nvPr/>
        </p:nvSpPr>
        <p:spPr>
          <a:xfrm>
            <a:off x="3707904" y="1340768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CONTENIDO DE ESTA CLASE :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8881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" name="5 CuadroTexto"/>
          <p:cNvSpPr txBox="1"/>
          <p:nvPr/>
        </p:nvSpPr>
        <p:spPr>
          <a:xfrm>
            <a:off x="3713212" y="2636912"/>
            <a:ext cx="475252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Anatomía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Proyecciones Radiográficas</a:t>
            </a:r>
          </a:p>
        </p:txBody>
      </p:sp>
      <p:sp>
        <p:nvSpPr>
          <p:cNvPr id="10" name="7 CuadroTexto"/>
          <p:cNvSpPr txBox="1"/>
          <p:nvPr/>
        </p:nvSpPr>
        <p:spPr>
          <a:xfrm>
            <a:off x="3707904" y="1340768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CONTENIDO DE ESTA CLASE :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6667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11" name="5 CuadroTexto"/>
          <p:cNvSpPr txBox="1"/>
          <p:nvPr/>
        </p:nvSpPr>
        <p:spPr>
          <a:xfrm>
            <a:off x="3707904" y="2343963"/>
            <a:ext cx="4752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FRONTAL </a:t>
            </a:r>
            <a:r>
              <a:rPr lang="es-MX" sz="24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AP</a:t>
            </a: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/</a:t>
            </a:r>
            <a:r>
              <a:rPr lang="es-MX" sz="24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PA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LATERAL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SEMIAXIAL O DE TOWNE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BASE DE CRÁNEO </a:t>
            </a:r>
            <a:r>
              <a:rPr lang="es-MX" sz="24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SV</a:t>
            </a: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/</a:t>
            </a:r>
            <a:r>
              <a:rPr lang="es-MX" sz="24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VS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ESTUDIO DE SILLA TURCA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2400" b="1" dirty="0">
              <a:solidFill>
                <a:srgbClr val="F8F8F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2" name="7 CuadroTexto"/>
          <p:cNvSpPr txBox="1"/>
          <p:nvPr/>
        </p:nvSpPr>
        <p:spPr>
          <a:xfrm>
            <a:off x="3707904" y="881866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PROYECCIONES RADIOGRÁFICAS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8278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12" name="7 CuadroTexto"/>
          <p:cNvSpPr txBox="1"/>
          <p:nvPr/>
        </p:nvSpPr>
        <p:spPr>
          <a:xfrm>
            <a:off x="3707904" y="548680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PROYECCIONES RADIOGRÁFICAS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738160" y="2026468"/>
            <a:ext cx="4536504" cy="488022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Todas 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las proyecciones de cráneo </a:t>
            </a:r>
            <a:r>
              <a:rPr lang="es-MX" sz="2400" b="1" dirty="0">
                <a:solidFill>
                  <a:srgbClr val="FFFF00"/>
                </a:solidFill>
                <a:latin typeface="Montserrat SemiBold" panose="00000700000000000000" pitchFamily="2" charset="0"/>
              </a:rPr>
              <a:t>CON BUCKY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DFP</a:t>
            </a: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(distancia foco-película) </a:t>
            </a:r>
            <a:r>
              <a:rPr lang="es-MX" sz="24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estandar</a:t>
            </a: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: 1.0 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 1.2 </a:t>
            </a:r>
            <a:r>
              <a:rPr lang="es-MX" sz="24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mts</a:t>
            </a:r>
            <a:endParaRPr lang="es-MX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Apoyo 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cráneo sobre mesa o </a:t>
            </a: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estativo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Posicionamiento 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decúbito o </a:t>
            </a: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sentado</a:t>
            </a:r>
            <a:endParaRPr lang="es-MX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155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7 CuadroTexto"/>
          <p:cNvSpPr txBox="1"/>
          <p:nvPr/>
        </p:nvSpPr>
        <p:spPr>
          <a:xfrm>
            <a:off x="3707904" y="548680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PROYECCIONES RADIOGRÁFICAS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3738160" y="2026468"/>
            <a:ext cx="4536504" cy="488022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Mínima distancia objeto-película (</a:t>
            </a:r>
            <a:r>
              <a:rPr lang="es-MX" sz="2400" b="1" dirty="0">
                <a:solidFill>
                  <a:srgbClr val="FFFF00"/>
                </a:solidFill>
                <a:latin typeface="Montserrat SemiBold" panose="00000700000000000000" pitchFamily="2" charset="0"/>
              </a:rPr>
              <a:t>DOP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Lado afectado + cerca de la superficie de apoyo (</a:t>
            </a:r>
            <a:r>
              <a:rPr lang="es-MX" sz="2400" b="1" dirty="0">
                <a:solidFill>
                  <a:srgbClr val="FFFF00"/>
                </a:solidFill>
                <a:latin typeface="Montserrat SemiBold" panose="00000700000000000000" pitchFamily="2" charset="0"/>
              </a:rPr>
              <a:t>SA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apnea y sin movimientos durante exposición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Uso de </a:t>
            </a:r>
            <a:r>
              <a:rPr lang="es-MX" sz="2400" b="1" dirty="0">
                <a:solidFill>
                  <a:srgbClr val="FFFF00"/>
                </a:solidFill>
                <a:latin typeface="Montserrat SemiBold" panose="00000700000000000000" pitchFamily="2" charset="0"/>
              </a:rPr>
              <a:t>foco fino</a:t>
            </a:r>
          </a:p>
        </p:txBody>
      </p:sp>
    </p:spTree>
    <p:extLst>
      <p:ext uri="{BB962C8B-B14F-4D97-AF65-F5344CB8AC3E}">
        <p14:creationId xmlns:p14="http://schemas.microsoft.com/office/powerpoint/2010/main" val="159941745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795192" y="354721"/>
            <a:ext cx="5553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FRONTAL AP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grpSp>
        <p:nvGrpSpPr>
          <p:cNvPr id="20" name="25 Grupo"/>
          <p:cNvGrpSpPr/>
          <p:nvPr/>
        </p:nvGrpSpPr>
        <p:grpSpPr>
          <a:xfrm>
            <a:off x="971600" y="1379826"/>
            <a:ext cx="3124220" cy="5048451"/>
            <a:chOff x="-5688632" y="1644637"/>
            <a:chExt cx="3124220" cy="5048451"/>
          </a:xfrm>
        </p:grpSpPr>
        <p:grpSp>
          <p:nvGrpSpPr>
            <p:cNvPr id="21" name="23 Grupo"/>
            <p:cNvGrpSpPr/>
            <p:nvPr/>
          </p:nvGrpSpPr>
          <p:grpSpPr>
            <a:xfrm>
              <a:off x="-5688632" y="1644637"/>
              <a:ext cx="3124220" cy="5048451"/>
              <a:chOff x="-5688632" y="1644637"/>
              <a:chExt cx="3124220" cy="5048451"/>
            </a:xfrm>
          </p:grpSpPr>
          <p:grpSp>
            <p:nvGrpSpPr>
              <p:cNvPr id="23" name="19 Grupo"/>
              <p:cNvGrpSpPr/>
              <p:nvPr/>
            </p:nvGrpSpPr>
            <p:grpSpPr>
              <a:xfrm>
                <a:off x="-5688632" y="1644637"/>
                <a:ext cx="3124220" cy="5048451"/>
                <a:chOff x="-5688632" y="1644637"/>
                <a:chExt cx="3124220" cy="5048451"/>
              </a:xfrm>
            </p:grpSpPr>
            <p:grpSp>
              <p:nvGrpSpPr>
                <p:cNvPr id="25" name="16 Grupo"/>
                <p:cNvGrpSpPr/>
                <p:nvPr/>
              </p:nvGrpSpPr>
              <p:grpSpPr>
                <a:xfrm>
                  <a:off x="-5688632" y="1644637"/>
                  <a:ext cx="3124220" cy="5048451"/>
                  <a:chOff x="-5688632" y="1644637"/>
                  <a:chExt cx="3124220" cy="5048451"/>
                </a:xfrm>
              </p:grpSpPr>
              <p:pic>
                <p:nvPicPr>
                  <p:cNvPr id="27" name="5 Imagen" descr="Page-26-Image-85.jpg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-5688632" y="1644637"/>
                    <a:ext cx="3124220" cy="5048451"/>
                  </a:xfrm>
                  <a:prstGeom prst="rect">
                    <a:avLst/>
                  </a:prstGeom>
                </p:spPr>
              </p:pic>
              <p:cxnSp>
                <p:nvCxnSpPr>
                  <p:cNvPr id="28" name="8 Conector recto de flecha"/>
                  <p:cNvCxnSpPr/>
                  <p:nvPr/>
                </p:nvCxnSpPr>
                <p:spPr>
                  <a:xfrm>
                    <a:off x="-4461068" y="2978499"/>
                    <a:ext cx="0" cy="194421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12 Conector recto"/>
                  <p:cNvCxnSpPr/>
                  <p:nvPr/>
                </p:nvCxnSpPr>
                <p:spPr>
                  <a:xfrm>
                    <a:off x="-4324290" y="5101021"/>
                    <a:ext cx="0" cy="792088"/>
                  </a:xfrm>
                  <a:prstGeom prst="line">
                    <a:avLst/>
                  </a:prstGeom>
                  <a:ln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18 Rectángulo"/>
                <p:cNvSpPr/>
                <p:nvPr/>
              </p:nvSpPr>
              <p:spPr>
                <a:xfrm>
                  <a:off x="-4324324" y="5816887"/>
                  <a:ext cx="72008" cy="72008"/>
                </a:xfrm>
                <a:prstGeom prst="rect">
                  <a:avLst/>
                </a:prstGeom>
                <a:noFill/>
                <a:ln w="63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>
                    <a:ln>
                      <a:solidFill>
                        <a:srgbClr val="92D050"/>
                      </a:solidFill>
                    </a:ln>
                    <a:noFill/>
                  </a:endParaRPr>
                </a:p>
              </p:txBody>
            </p:sp>
          </p:grpSp>
          <p:sp>
            <p:nvSpPr>
              <p:cNvPr id="24" name="20 CuadroTexto"/>
              <p:cNvSpPr txBox="1"/>
              <p:nvPr/>
            </p:nvSpPr>
            <p:spPr>
              <a:xfrm>
                <a:off x="-4366266" y="5562238"/>
                <a:ext cx="46519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 smtClean="0">
                    <a:solidFill>
                      <a:srgbClr val="92D050"/>
                    </a:solidFill>
                  </a:rPr>
                  <a:t>LIOM</a:t>
                </a:r>
                <a:endParaRPr lang="es-MX" sz="1000" dirty="0">
                  <a:solidFill>
                    <a:srgbClr val="92D050"/>
                  </a:solidFill>
                </a:endParaRPr>
              </a:p>
            </p:txBody>
          </p:sp>
        </p:grpSp>
        <p:sp>
          <p:nvSpPr>
            <p:cNvPr id="22" name="24 CuadroTexto"/>
            <p:cNvSpPr txBox="1"/>
            <p:nvPr/>
          </p:nvSpPr>
          <p:spPr>
            <a:xfrm>
              <a:off x="-4726698" y="3033137"/>
              <a:ext cx="2936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000" dirty="0" smtClean="0">
                  <a:solidFill>
                    <a:srgbClr val="C00000"/>
                  </a:solidFill>
                </a:rPr>
                <a:t>0°</a:t>
              </a:r>
              <a:endParaRPr lang="es-MX" sz="1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12 CuadroTexto"/>
          <p:cNvSpPr txBox="1"/>
          <p:nvPr/>
        </p:nvSpPr>
        <p:spPr>
          <a:xfrm>
            <a:off x="4361450" y="1327695"/>
            <a:ext cx="395496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Tamaño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Detector: 24X30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.,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longitudinal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al eje mayor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Paciente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decúbito supino (mesa)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ó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sentado (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estativo)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Región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occipital en contacto con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superficie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apoyo (SA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Sagital sin rotaciones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602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0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795192" y="354721"/>
            <a:ext cx="5553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FRONTAL AP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grpSp>
        <p:nvGrpSpPr>
          <p:cNvPr id="20" name="25 Grupo"/>
          <p:cNvGrpSpPr/>
          <p:nvPr/>
        </p:nvGrpSpPr>
        <p:grpSpPr>
          <a:xfrm>
            <a:off x="971600" y="1379826"/>
            <a:ext cx="3124220" cy="5048451"/>
            <a:chOff x="-5688632" y="1644637"/>
            <a:chExt cx="3124220" cy="5048451"/>
          </a:xfrm>
        </p:grpSpPr>
        <p:grpSp>
          <p:nvGrpSpPr>
            <p:cNvPr id="21" name="23 Grupo"/>
            <p:cNvGrpSpPr/>
            <p:nvPr/>
          </p:nvGrpSpPr>
          <p:grpSpPr>
            <a:xfrm>
              <a:off x="-5688632" y="1644637"/>
              <a:ext cx="3124220" cy="5048451"/>
              <a:chOff x="-5688632" y="1644637"/>
              <a:chExt cx="3124220" cy="5048451"/>
            </a:xfrm>
          </p:grpSpPr>
          <p:grpSp>
            <p:nvGrpSpPr>
              <p:cNvPr id="23" name="19 Grupo"/>
              <p:cNvGrpSpPr/>
              <p:nvPr/>
            </p:nvGrpSpPr>
            <p:grpSpPr>
              <a:xfrm>
                <a:off x="-5688632" y="1644637"/>
                <a:ext cx="3124220" cy="5048451"/>
                <a:chOff x="-5688632" y="1644637"/>
                <a:chExt cx="3124220" cy="5048451"/>
              </a:xfrm>
            </p:grpSpPr>
            <p:grpSp>
              <p:nvGrpSpPr>
                <p:cNvPr id="25" name="16 Grupo"/>
                <p:cNvGrpSpPr/>
                <p:nvPr/>
              </p:nvGrpSpPr>
              <p:grpSpPr>
                <a:xfrm>
                  <a:off x="-5688632" y="1644637"/>
                  <a:ext cx="3124220" cy="5048451"/>
                  <a:chOff x="-5688632" y="1644637"/>
                  <a:chExt cx="3124220" cy="5048451"/>
                </a:xfrm>
              </p:grpSpPr>
              <p:pic>
                <p:nvPicPr>
                  <p:cNvPr id="27" name="5 Imagen" descr="Page-26-Image-85.jp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5688632" y="1644637"/>
                    <a:ext cx="3124220" cy="5048451"/>
                  </a:xfrm>
                  <a:prstGeom prst="rect">
                    <a:avLst/>
                  </a:prstGeom>
                </p:spPr>
              </p:pic>
              <p:cxnSp>
                <p:nvCxnSpPr>
                  <p:cNvPr id="28" name="8 Conector recto de flecha"/>
                  <p:cNvCxnSpPr/>
                  <p:nvPr/>
                </p:nvCxnSpPr>
                <p:spPr>
                  <a:xfrm>
                    <a:off x="-4461068" y="2978499"/>
                    <a:ext cx="0" cy="194421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12 Conector recto"/>
                  <p:cNvCxnSpPr/>
                  <p:nvPr/>
                </p:nvCxnSpPr>
                <p:spPr>
                  <a:xfrm>
                    <a:off x="-4324290" y="5101021"/>
                    <a:ext cx="0" cy="792088"/>
                  </a:xfrm>
                  <a:prstGeom prst="line">
                    <a:avLst/>
                  </a:prstGeom>
                  <a:ln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18 Rectángulo"/>
                <p:cNvSpPr/>
                <p:nvPr/>
              </p:nvSpPr>
              <p:spPr>
                <a:xfrm>
                  <a:off x="-4324324" y="5816887"/>
                  <a:ext cx="72008" cy="72008"/>
                </a:xfrm>
                <a:prstGeom prst="rect">
                  <a:avLst/>
                </a:prstGeom>
                <a:noFill/>
                <a:ln w="63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>
                    <a:ln>
                      <a:solidFill>
                        <a:srgbClr val="92D050"/>
                      </a:solidFill>
                    </a:ln>
                    <a:noFill/>
                  </a:endParaRPr>
                </a:p>
              </p:txBody>
            </p:sp>
          </p:grpSp>
          <p:sp>
            <p:nvSpPr>
              <p:cNvPr id="24" name="20 CuadroTexto"/>
              <p:cNvSpPr txBox="1"/>
              <p:nvPr/>
            </p:nvSpPr>
            <p:spPr>
              <a:xfrm>
                <a:off x="-4366266" y="5562238"/>
                <a:ext cx="46519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 smtClean="0">
                    <a:solidFill>
                      <a:srgbClr val="92D050"/>
                    </a:solidFill>
                  </a:rPr>
                  <a:t>LIOM</a:t>
                </a:r>
                <a:endParaRPr lang="es-MX" sz="1000" dirty="0">
                  <a:solidFill>
                    <a:srgbClr val="92D050"/>
                  </a:solidFill>
                </a:endParaRPr>
              </a:p>
            </p:txBody>
          </p:sp>
        </p:grpSp>
        <p:sp>
          <p:nvSpPr>
            <p:cNvPr id="22" name="24 CuadroTexto"/>
            <p:cNvSpPr txBox="1"/>
            <p:nvPr/>
          </p:nvSpPr>
          <p:spPr>
            <a:xfrm>
              <a:off x="-4726698" y="3033137"/>
              <a:ext cx="2936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000" dirty="0" smtClean="0">
                  <a:solidFill>
                    <a:srgbClr val="C00000"/>
                  </a:solidFill>
                </a:rPr>
                <a:t>0°</a:t>
              </a:r>
              <a:endParaRPr lang="es-MX" sz="1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12 CuadroTexto"/>
          <p:cNvSpPr txBox="1"/>
          <p:nvPr/>
        </p:nvSpPr>
        <p:spPr>
          <a:xfrm>
            <a:off x="4361450" y="1268760"/>
            <a:ext cx="395496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LIOM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0°, perpendicular a SA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Rayo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Central (RC) sin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angulaciones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, incide en GLABELA.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Factores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sugeridos:</a:t>
            </a:r>
          </a:p>
          <a:p>
            <a:pPr lvl="1" algn="just"/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63-70 Kv</a:t>
            </a:r>
          </a:p>
          <a:p>
            <a:pPr lvl="1" algn="just"/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32-50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mAs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caso de no poder utilizar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LIOM se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puede utilizar LOM y ajustar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RC en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10° de angulación cd-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cr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795192" y="354721"/>
            <a:ext cx="5553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FRONTAL PA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31" name="12 CuadroTexto"/>
          <p:cNvSpPr txBox="1"/>
          <p:nvPr/>
        </p:nvSpPr>
        <p:spPr>
          <a:xfrm>
            <a:off x="4361450" y="1327695"/>
            <a:ext cx="388295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Tamaño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Detector: 24X30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.,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longitudinal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al eje mayor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Paciente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decúbito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prono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(mesa)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ó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sentado (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estativo)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Región frontal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contacto con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superficie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apoyo (SA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Sagital sin rotaciones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931967" y="1412776"/>
            <a:ext cx="3313447" cy="3384377"/>
            <a:chOff x="4716016" y="1772816"/>
            <a:chExt cx="3313447" cy="3384377"/>
          </a:xfrm>
        </p:grpSpPr>
        <p:pic>
          <p:nvPicPr>
            <p:cNvPr id="30" name="19 Imagen" descr="p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6016" y="1772816"/>
              <a:ext cx="3313447" cy="3384377"/>
            </a:xfrm>
            <a:prstGeom prst="rect">
              <a:avLst/>
            </a:prstGeom>
          </p:spPr>
        </p:pic>
        <p:cxnSp>
          <p:nvCxnSpPr>
            <p:cNvPr id="32" name="23 Conector recto"/>
            <p:cNvCxnSpPr/>
            <p:nvPr/>
          </p:nvCxnSpPr>
          <p:spPr>
            <a:xfrm>
              <a:off x="5924608" y="3299576"/>
              <a:ext cx="612000" cy="4864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 de flecha"/>
            <p:cNvCxnSpPr/>
            <p:nvPr/>
          </p:nvCxnSpPr>
          <p:spPr>
            <a:xfrm flipH="1">
              <a:off x="7092280" y="2704056"/>
              <a:ext cx="936000" cy="24034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40 CuadroTexto"/>
            <p:cNvSpPr txBox="1"/>
            <p:nvPr/>
          </p:nvSpPr>
          <p:spPr>
            <a:xfrm>
              <a:off x="7649840" y="2492896"/>
              <a:ext cx="3593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000" b="1" dirty="0" smtClean="0">
                  <a:solidFill>
                    <a:srgbClr val="C00000"/>
                  </a:solidFill>
                </a:rPr>
                <a:t>10°</a:t>
              </a:r>
              <a:endParaRPr lang="es-MX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41 CuadroTexto"/>
            <p:cNvSpPr txBox="1"/>
            <p:nvPr/>
          </p:nvSpPr>
          <p:spPr>
            <a:xfrm>
              <a:off x="6046208" y="3274304"/>
              <a:ext cx="409086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dirty="0" smtClean="0">
                  <a:solidFill>
                    <a:srgbClr val="92D050"/>
                  </a:solidFill>
                </a:rPr>
                <a:t> LOM</a:t>
              </a:r>
              <a:endParaRPr lang="es-MX" sz="800" b="1" dirty="0">
                <a:solidFill>
                  <a:srgbClr val="92D050"/>
                </a:solidFill>
              </a:endParaRPr>
            </a:p>
          </p:txBody>
        </p:sp>
        <p:cxnSp>
          <p:nvCxnSpPr>
            <p:cNvPr id="36" name="42 Conector recto"/>
            <p:cNvCxnSpPr/>
            <p:nvPr/>
          </p:nvCxnSpPr>
          <p:spPr>
            <a:xfrm flipV="1">
              <a:off x="5923264" y="3083552"/>
              <a:ext cx="7160" cy="383016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44 Rectángulo"/>
            <p:cNvSpPr/>
            <p:nvPr/>
          </p:nvSpPr>
          <p:spPr>
            <a:xfrm>
              <a:off x="5925560" y="3297672"/>
              <a:ext cx="72008" cy="72008"/>
            </a:xfrm>
            <a:prstGeom prst="rect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noFill/>
              </a:endParaRPr>
            </a:p>
          </p:txBody>
        </p:sp>
      </p:grp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634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5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795192" y="354721"/>
            <a:ext cx="5553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FRONTAL PA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31" name="12 CuadroTexto"/>
          <p:cNvSpPr txBox="1"/>
          <p:nvPr/>
        </p:nvSpPr>
        <p:spPr>
          <a:xfrm>
            <a:off x="4361450" y="1315502"/>
            <a:ext cx="3882958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LOM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0°, perpendicular a SA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Rayo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Central (RC)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10° en sentido Cr-Cd, y sale por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GLABELA.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Factores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sugeridos:</a:t>
            </a:r>
          </a:p>
          <a:p>
            <a:pPr lvl="1" algn="just"/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63-70 Kv</a:t>
            </a:r>
          </a:p>
          <a:p>
            <a:pPr lvl="1" algn="just"/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32-50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mAs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931967" y="1412776"/>
            <a:ext cx="3313447" cy="3384377"/>
            <a:chOff x="4716016" y="1772816"/>
            <a:chExt cx="3313447" cy="3384377"/>
          </a:xfrm>
        </p:grpSpPr>
        <p:pic>
          <p:nvPicPr>
            <p:cNvPr id="30" name="19 Imagen" descr="p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6016" y="1772816"/>
              <a:ext cx="3313447" cy="3384377"/>
            </a:xfrm>
            <a:prstGeom prst="rect">
              <a:avLst/>
            </a:prstGeom>
          </p:spPr>
        </p:pic>
        <p:cxnSp>
          <p:nvCxnSpPr>
            <p:cNvPr id="32" name="23 Conector recto"/>
            <p:cNvCxnSpPr/>
            <p:nvPr/>
          </p:nvCxnSpPr>
          <p:spPr>
            <a:xfrm>
              <a:off x="5924608" y="3299576"/>
              <a:ext cx="612000" cy="4864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 de flecha"/>
            <p:cNvCxnSpPr/>
            <p:nvPr/>
          </p:nvCxnSpPr>
          <p:spPr>
            <a:xfrm flipH="1">
              <a:off x="7092280" y="2704056"/>
              <a:ext cx="936000" cy="24034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40 CuadroTexto"/>
            <p:cNvSpPr txBox="1"/>
            <p:nvPr/>
          </p:nvSpPr>
          <p:spPr>
            <a:xfrm>
              <a:off x="7649840" y="2492896"/>
              <a:ext cx="3593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000" b="1" dirty="0" smtClean="0">
                  <a:solidFill>
                    <a:srgbClr val="C00000"/>
                  </a:solidFill>
                </a:rPr>
                <a:t>10°</a:t>
              </a:r>
              <a:endParaRPr lang="es-MX" sz="1000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41 CuadroTexto"/>
            <p:cNvSpPr txBox="1"/>
            <p:nvPr/>
          </p:nvSpPr>
          <p:spPr>
            <a:xfrm>
              <a:off x="6046208" y="3274304"/>
              <a:ext cx="409086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800" b="1" dirty="0" smtClean="0">
                  <a:solidFill>
                    <a:srgbClr val="92D050"/>
                  </a:solidFill>
                </a:rPr>
                <a:t> LOM</a:t>
              </a:r>
              <a:endParaRPr lang="es-MX" sz="800" b="1" dirty="0">
                <a:solidFill>
                  <a:srgbClr val="92D050"/>
                </a:solidFill>
              </a:endParaRPr>
            </a:p>
          </p:txBody>
        </p:sp>
        <p:cxnSp>
          <p:nvCxnSpPr>
            <p:cNvPr id="36" name="42 Conector recto"/>
            <p:cNvCxnSpPr/>
            <p:nvPr/>
          </p:nvCxnSpPr>
          <p:spPr>
            <a:xfrm flipV="1">
              <a:off x="5923264" y="3083552"/>
              <a:ext cx="7160" cy="383016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44 Rectángulo"/>
            <p:cNvSpPr/>
            <p:nvPr/>
          </p:nvSpPr>
          <p:spPr>
            <a:xfrm>
              <a:off x="5925560" y="3297672"/>
              <a:ext cx="72008" cy="72008"/>
            </a:xfrm>
            <a:prstGeom prst="rect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21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347392" y="354721"/>
            <a:ext cx="6449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FRONTAL AP/PA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31" name="12 CuadroTexto"/>
          <p:cNvSpPr txBox="1"/>
          <p:nvPr/>
        </p:nvSpPr>
        <p:spPr>
          <a:xfrm>
            <a:off x="4361450" y="1315502"/>
            <a:ext cx="3738942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Observan: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Pared anterior y laterales del cráneo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Fosa temporal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Seno frontal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Celdillas etmoidales anteriores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Apófisis crista </a:t>
            </a:r>
            <a:r>
              <a:rPr lang="es-ES_tradnl" sz="24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galli</a:t>
            </a: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Los 2/3 superiores de las órbitas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Rebordes petrosos </a:t>
            </a:r>
            <a:r>
              <a:rPr lang="es-ES_tradnl" sz="24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póstero</a:t>
            </a: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-superiores</a:t>
            </a:r>
            <a:endParaRPr lang="es-MX" sz="24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0" lvl="1" algn="just"/>
            <a:endParaRPr lang="es-MX" sz="23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8" name="13 Imagen" descr="Page-31-Image-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097" y="1253807"/>
            <a:ext cx="3384376" cy="48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1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347392" y="354721"/>
            <a:ext cx="6449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FRONTAL AP/PA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2" name="6 Imagen" descr="Page-30-Image-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4788" y="1431186"/>
            <a:ext cx="4180464" cy="4752528"/>
          </a:xfrm>
          <a:prstGeom prst="rect">
            <a:avLst/>
          </a:prstGeom>
        </p:spPr>
      </p:pic>
      <p:pic>
        <p:nvPicPr>
          <p:cNvPr id="14" name="8 Imagen" descr="Page-30-Image-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95836" y="1431187"/>
            <a:ext cx="2531720" cy="4752527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5120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577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11" name="5 CuadroTexto"/>
          <p:cNvSpPr txBox="1"/>
          <p:nvPr/>
        </p:nvSpPr>
        <p:spPr>
          <a:xfrm>
            <a:off x="3707904" y="1117146"/>
            <a:ext cx="47525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División Funcional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Visión Anterior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Visión Lateral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Visión Superior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Visión Posterior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Base de Cráneo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Fontanelas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Suturas Craneales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rgbClr val="F8F8F8"/>
                </a:solidFill>
                <a:latin typeface="Montserrat SemiBold" panose="00000700000000000000" pitchFamily="2" charset="0"/>
              </a:rPr>
              <a:t>Calcificaciones Intracraneales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2400" b="1" dirty="0">
              <a:solidFill>
                <a:srgbClr val="F8F8F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2" name="7 CuadroTexto"/>
          <p:cNvSpPr txBox="1"/>
          <p:nvPr/>
        </p:nvSpPr>
        <p:spPr>
          <a:xfrm>
            <a:off x="3707904" y="404664"/>
            <a:ext cx="4752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ANATOMÍA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297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347392" y="354721"/>
            <a:ext cx="6449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FRONTAL AP/PA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31" name="12 CuadroTexto"/>
          <p:cNvSpPr txBox="1"/>
          <p:nvPr/>
        </p:nvSpPr>
        <p:spPr>
          <a:xfrm>
            <a:off x="4361450" y="1196752"/>
            <a:ext cx="395496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CRITERIOS DE EVALUACIÓN</a:t>
            </a:r>
          </a:p>
          <a:p>
            <a:pPr algn="just"/>
            <a:endParaRPr lang="es-ES_tradnl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Cráneo completo desde </a:t>
            </a:r>
            <a:r>
              <a:rPr lang="es-ES_tradnl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vértex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,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sin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cortes en sus bordes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Sin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rotaciones en ningún plano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Peñascos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1/3 medio o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inferior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órbitas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Adecuada visualización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bordes y estructuras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centrales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Imagen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sin artefactos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técnicos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8" name="13 Imagen" descr="Page-31-Image-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2097" y="1253807"/>
            <a:ext cx="3384376" cy="4833719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139480" y="354721"/>
            <a:ext cx="4865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31" name="12 CuadroTexto"/>
          <p:cNvSpPr txBox="1"/>
          <p:nvPr/>
        </p:nvSpPr>
        <p:spPr>
          <a:xfrm>
            <a:off x="4361450" y="1327695"/>
            <a:ext cx="395496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Tamaño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Detector: 24X30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.,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transversal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al eje mayor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Región lateral del cráneo en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contacto con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superficie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apoyo (SA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Sagital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paralelo a SA, sin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rotaciones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grpSp>
        <p:nvGrpSpPr>
          <p:cNvPr id="50" name="Grupo 49"/>
          <p:cNvGrpSpPr/>
          <p:nvPr/>
        </p:nvGrpSpPr>
        <p:grpSpPr>
          <a:xfrm>
            <a:off x="765423" y="1413123"/>
            <a:ext cx="3452012" cy="4358090"/>
            <a:chOff x="4932040" y="1700808"/>
            <a:chExt cx="3883098" cy="3744416"/>
          </a:xfrm>
        </p:grpSpPr>
        <p:pic>
          <p:nvPicPr>
            <p:cNvPr id="51" name="22 Imagen" descr="lateral 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2040" y="1700808"/>
              <a:ext cx="3883098" cy="3744416"/>
            </a:xfrm>
            <a:prstGeom prst="rect">
              <a:avLst/>
            </a:prstGeom>
          </p:spPr>
        </p:pic>
        <p:cxnSp>
          <p:nvCxnSpPr>
            <p:cNvPr id="52" name="23 Conector recto"/>
            <p:cNvCxnSpPr/>
            <p:nvPr/>
          </p:nvCxnSpPr>
          <p:spPr>
            <a:xfrm flipV="1">
              <a:off x="6381928" y="3390088"/>
              <a:ext cx="7160" cy="383016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25 Conector recto"/>
            <p:cNvCxnSpPr/>
            <p:nvPr/>
          </p:nvCxnSpPr>
          <p:spPr>
            <a:xfrm>
              <a:off x="6398136" y="3573016"/>
              <a:ext cx="1494056" cy="7552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27 Rectángulo"/>
            <p:cNvSpPr/>
            <p:nvPr/>
          </p:nvSpPr>
          <p:spPr>
            <a:xfrm>
              <a:off x="6391656" y="3582744"/>
              <a:ext cx="124560" cy="8173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noFill/>
              </a:endParaRPr>
            </a:p>
          </p:txBody>
        </p:sp>
        <p:sp>
          <p:nvSpPr>
            <p:cNvPr id="55" name="28 CuadroTexto"/>
            <p:cNvSpPr txBox="1"/>
            <p:nvPr/>
          </p:nvSpPr>
          <p:spPr>
            <a:xfrm>
              <a:off x="7828008" y="3516552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FF3300"/>
                  </a:solidFill>
                </a:rPr>
                <a:t>LIP</a:t>
              </a:r>
              <a:endParaRPr lang="es-MX" sz="1200" b="1" dirty="0">
                <a:solidFill>
                  <a:srgbClr val="FF3300"/>
                </a:solidFill>
              </a:endParaRPr>
            </a:p>
          </p:txBody>
        </p:sp>
        <p:cxnSp>
          <p:nvCxnSpPr>
            <p:cNvPr id="56" name="29 Conector recto"/>
            <p:cNvCxnSpPr>
              <a:stCxn id="57" idx="1"/>
            </p:cNvCxnSpPr>
            <p:nvPr/>
          </p:nvCxnSpPr>
          <p:spPr>
            <a:xfrm>
              <a:off x="7121464" y="1959956"/>
              <a:ext cx="13640" cy="2823260"/>
            </a:xfrm>
            <a:prstGeom prst="line">
              <a:avLst/>
            </a:prstGeom>
            <a:ln w="28575">
              <a:solidFill>
                <a:srgbClr val="33CC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36 CuadroTexto"/>
            <p:cNvSpPr txBox="1"/>
            <p:nvPr/>
          </p:nvSpPr>
          <p:spPr>
            <a:xfrm>
              <a:off x="7121464" y="182145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002060"/>
                  </a:solidFill>
                </a:rPr>
                <a:t>PS</a:t>
              </a:r>
              <a:endParaRPr lang="es-MX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58" name="38 Conector recto de flecha"/>
            <p:cNvCxnSpPr/>
            <p:nvPr/>
          </p:nvCxnSpPr>
          <p:spPr>
            <a:xfrm>
              <a:off x="7845456" y="3347264"/>
              <a:ext cx="936104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39 CuadroTexto"/>
            <p:cNvSpPr txBox="1"/>
            <p:nvPr/>
          </p:nvSpPr>
          <p:spPr>
            <a:xfrm>
              <a:off x="8172400" y="2996952"/>
              <a:ext cx="518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C00000"/>
                  </a:solidFill>
                </a:rPr>
                <a:t>RC 0°</a:t>
              </a:r>
              <a:endParaRPr lang="es-MX" sz="12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2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139480" y="354721"/>
            <a:ext cx="4865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31" name="12 CuadroTexto"/>
          <p:cNvSpPr txBox="1"/>
          <p:nvPr/>
        </p:nvSpPr>
        <p:spPr>
          <a:xfrm>
            <a:off x="4361450" y="1327695"/>
            <a:ext cx="39549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LIOM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paralela a borde superior del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detector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Línea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Interpupila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perpendicular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SA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RC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sin angulaciones, incidiendo en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GLABELA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(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Sup-Inf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) y CAE (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Ant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-Post)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Factores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sugeridos:</a:t>
            </a:r>
          </a:p>
          <a:p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63-70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Kv</a:t>
            </a:r>
          </a:p>
          <a:p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32-50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mAs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grpSp>
        <p:nvGrpSpPr>
          <p:cNvPr id="50" name="Grupo 49"/>
          <p:cNvGrpSpPr/>
          <p:nvPr/>
        </p:nvGrpSpPr>
        <p:grpSpPr>
          <a:xfrm>
            <a:off x="765423" y="1413123"/>
            <a:ext cx="3452012" cy="4358090"/>
            <a:chOff x="4932040" y="1700808"/>
            <a:chExt cx="3883098" cy="3744416"/>
          </a:xfrm>
        </p:grpSpPr>
        <p:pic>
          <p:nvPicPr>
            <p:cNvPr id="51" name="22 Imagen" descr="lateral 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2040" y="1700808"/>
              <a:ext cx="3883098" cy="3744416"/>
            </a:xfrm>
            <a:prstGeom prst="rect">
              <a:avLst/>
            </a:prstGeom>
          </p:spPr>
        </p:pic>
        <p:cxnSp>
          <p:nvCxnSpPr>
            <p:cNvPr id="52" name="23 Conector recto"/>
            <p:cNvCxnSpPr/>
            <p:nvPr/>
          </p:nvCxnSpPr>
          <p:spPr>
            <a:xfrm flipV="1">
              <a:off x="6381928" y="3390088"/>
              <a:ext cx="7160" cy="383016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25 Conector recto"/>
            <p:cNvCxnSpPr/>
            <p:nvPr/>
          </p:nvCxnSpPr>
          <p:spPr>
            <a:xfrm>
              <a:off x="6398136" y="3573016"/>
              <a:ext cx="1494056" cy="7552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27 Rectángulo"/>
            <p:cNvSpPr/>
            <p:nvPr/>
          </p:nvSpPr>
          <p:spPr>
            <a:xfrm>
              <a:off x="6391656" y="3582744"/>
              <a:ext cx="124560" cy="81736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noFill/>
              </a:endParaRPr>
            </a:p>
          </p:txBody>
        </p:sp>
        <p:sp>
          <p:nvSpPr>
            <p:cNvPr id="55" name="28 CuadroTexto"/>
            <p:cNvSpPr txBox="1"/>
            <p:nvPr/>
          </p:nvSpPr>
          <p:spPr>
            <a:xfrm>
              <a:off x="7828008" y="3516552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FF3300"/>
                  </a:solidFill>
                </a:rPr>
                <a:t>LIP</a:t>
              </a:r>
              <a:endParaRPr lang="es-MX" sz="1200" b="1" dirty="0">
                <a:solidFill>
                  <a:srgbClr val="FF3300"/>
                </a:solidFill>
              </a:endParaRPr>
            </a:p>
          </p:txBody>
        </p:sp>
        <p:cxnSp>
          <p:nvCxnSpPr>
            <p:cNvPr id="56" name="29 Conector recto"/>
            <p:cNvCxnSpPr>
              <a:stCxn id="57" idx="1"/>
            </p:cNvCxnSpPr>
            <p:nvPr/>
          </p:nvCxnSpPr>
          <p:spPr>
            <a:xfrm>
              <a:off x="7121464" y="1959956"/>
              <a:ext cx="13640" cy="2823260"/>
            </a:xfrm>
            <a:prstGeom prst="line">
              <a:avLst/>
            </a:prstGeom>
            <a:ln w="28575">
              <a:solidFill>
                <a:srgbClr val="33CC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36 CuadroTexto"/>
            <p:cNvSpPr txBox="1"/>
            <p:nvPr/>
          </p:nvSpPr>
          <p:spPr>
            <a:xfrm>
              <a:off x="7121464" y="182145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002060"/>
                  </a:solidFill>
                </a:rPr>
                <a:t>PS</a:t>
              </a:r>
              <a:endParaRPr lang="es-MX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58" name="38 Conector recto de flecha"/>
            <p:cNvCxnSpPr/>
            <p:nvPr/>
          </p:nvCxnSpPr>
          <p:spPr>
            <a:xfrm>
              <a:off x="7845456" y="3347264"/>
              <a:ext cx="936104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39 CuadroTexto"/>
            <p:cNvSpPr txBox="1"/>
            <p:nvPr/>
          </p:nvSpPr>
          <p:spPr>
            <a:xfrm>
              <a:off x="8172400" y="2996952"/>
              <a:ext cx="5185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C00000"/>
                  </a:solidFill>
                </a:rPr>
                <a:t>RC 0°</a:t>
              </a:r>
              <a:endParaRPr lang="es-MX" sz="12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3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139480" y="354721"/>
            <a:ext cx="4865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9" name="19 Imagen" descr="1704757_or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8724" y="2032726"/>
            <a:ext cx="3197736" cy="345638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934268" y="2032726"/>
            <a:ext cx="348838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8 CuadroTexto"/>
          <p:cNvSpPr txBox="1"/>
          <p:nvPr/>
        </p:nvSpPr>
        <p:spPr>
          <a:xfrm>
            <a:off x="827584" y="5489110"/>
            <a:ext cx="2520280" cy="56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Bipedestación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2" name="9 CuadroTexto"/>
          <p:cNvSpPr txBox="1"/>
          <p:nvPr/>
        </p:nvSpPr>
        <p:spPr>
          <a:xfrm>
            <a:off x="5004048" y="5489110"/>
            <a:ext cx="2520280" cy="56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Sentado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3" name="10 CuadroTexto"/>
          <p:cNvSpPr txBox="1"/>
          <p:nvPr/>
        </p:nvSpPr>
        <p:spPr>
          <a:xfrm>
            <a:off x="790252" y="1277902"/>
            <a:ext cx="417646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ESTATIVO . . .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634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1059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139480" y="354721"/>
            <a:ext cx="4865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21" name="8 CuadroTexto"/>
          <p:cNvSpPr txBox="1"/>
          <p:nvPr/>
        </p:nvSpPr>
        <p:spPr>
          <a:xfrm>
            <a:off x="755576" y="5301208"/>
            <a:ext cx="280831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Decúbito Supino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2" name="9 CuadroTexto"/>
          <p:cNvSpPr txBox="1"/>
          <p:nvPr/>
        </p:nvSpPr>
        <p:spPr>
          <a:xfrm>
            <a:off x="4932040" y="5301208"/>
            <a:ext cx="266429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Decúbito Prono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3" name="10 CuadroTexto"/>
          <p:cNvSpPr txBox="1"/>
          <p:nvPr/>
        </p:nvSpPr>
        <p:spPr>
          <a:xfrm>
            <a:off x="790252" y="1277902"/>
            <a:ext cx="417646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EN MESA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 . . </a:t>
            </a:r>
          </a:p>
        </p:txBody>
      </p:sp>
      <p:pic>
        <p:nvPicPr>
          <p:cNvPr id="14" name="10 Imagen" descr="x-ray-ap-skull-positioning_671211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860032" y="2232055"/>
            <a:ext cx="3101716" cy="2928982"/>
          </a:xfrm>
          <a:prstGeom prst="rect">
            <a:avLst/>
          </a:prstGeom>
        </p:spPr>
      </p:pic>
      <p:pic>
        <p:nvPicPr>
          <p:cNvPr id="18" name="11 Imagen" descr="LAteral skull position.pn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r="22144" b="8333"/>
          <a:stretch>
            <a:fillRect/>
          </a:stretch>
        </p:blipFill>
        <p:spPr>
          <a:xfrm>
            <a:off x="911866" y="2218437"/>
            <a:ext cx="328782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6929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139480" y="354721"/>
            <a:ext cx="4865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21" name="8 CuadroTexto"/>
          <p:cNvSpPr txBox="1"/>
          <p:nvPr/>
        </p:nvSpPr>
        <p:spPr>
          <a:xfrm>
            <a:off x="2411760" y="5758080"/>
            <a:ext cx="432048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Decúbito Supino (Traumas)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3" name="10 CuadroTexto"/>
          <p:cNvSpPr txBox="1"/>
          <p:nvPr/>
        </p:nvSpPr>
        <p:spPr>
          <a:xfrm>
            <a:off x="790252" y="1277902"/>
            <a:ext cx="417646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EN MESA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 . .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0034" y="2077832"/>
            <a:ext cx="3563932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299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701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095600" y="354721"/>
            <a:ext cx="495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10" name="12 CuadroTexto"/>
          <p:cNvSpPr txBox="1"/>
          <p:nvPr/>
        </p:nvSpPr>
        <p:spPr>
          <a:xfrm>
            <a:off x="4644008" y="1315502"/>
            <a:ext cx="377733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Observan:</a:t>
            </a: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Techos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orbitarios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Clinoides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anteriores y 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posteriores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Dorso </a:t>
            </a:r>
            <a:r>
              <a:rPr lang="es-ES_tradnl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selar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, </a:t>
            </a:r>
            <a:r>
              <a:rPr lang="es-ES_tradnl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clivus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y yugo 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del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esfenoides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Regiones mastoideas</a:t>
            </a: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Ramas mandibulares</a:t>
            </a: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Huesos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frontal, 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parietales, temporales y occipital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1" name="6 Imagen" descr="craneo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322" y="1413767"/>
            <a:ext cx="3631232" cy="374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095600" y="354721"/>
            <a:ext cx="495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2" name="5 Imagen" descr="Page-35-Image-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7062" y="1484784"/>
            <a:ext cx="4631730" cy="4486989"/>
          </a:xfrm>
          <a:prstGeom prst="rect">
            <a:avLst/>
          </a:prstGeom>
        </p:spPr>
      </p:pic>
      <p:pic>
        <p:nvPicPr>
          <p:cNvPr id="14" name="8 Imagen" descr="Page-35-Image-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7582" y="1468949"/>
            <a:ext cx="2729356" cy="45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2047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1" name="12 CuadroTexto"/>
          <p:cNvSpPr txBox="1"/>
          <p:nvPr/>
        </p:nvSpPr>
        <p:spPr>
          <a:xfrm>
            <a:off x="4534762" y="1251680"/>
            <a:ext cx="392567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CRITERIOS DE EVALUACIÓN</a:t>
            </a:r>
          </a:p>
          <a:p>
            <a:pPr algn="just"/>
            <a:endParaRPr lang="es-MX" sz="23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Calota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completa,de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vértex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y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frontal a occipital, sin cortes.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Sin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rotaciones:</a:t>
            </a:r>
          </a:p>
          <a:p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  *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Techos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orbitarios  </a:t>
            </a:r>
          </a:p>
          <a:p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  superpuestos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*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Alas mayores </a:t>
            </a:r>
            <a:r>
              <a:rPr lang="es-MX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esf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 </a:t>
            </a:r>
            <a:endParaRPr lang="es-MX" sz="22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 superpuestas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*</a:t>
            </a:r>
            <a:r>
              <a:rPr lang="es-MX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Clinoides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selares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endParaRPr lang="es-MX" sz="22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  superpuestas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endParaRPr lang="es-ES_tradnl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0" name="6 Imagen" descr="craneo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322" y="1413767"/>
            <a:ext cx="3619776" cy="3728484"/>
          </a:xfrm>
          <a:prstGeom prst="rect">
            <a:avLst/>
          </a:prstGeom>
        </p:spPr>
      </p:pic>
      <p:sp>
        <p:nvSpPr>
          <p:cNvPr id="11" name="7 CuadroTexto"/>
          <p:cNvSpPr txBox="1"/>
          <p:nvPr/>
        </p:nvSpPr>
        <p:spPr>
          <a:xfrm>
            <a:off x="2095600" y="354721"/>
            <a:ext cx="495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1" name="12 CuadroTexto"/>
          <p:cNvSpPr txBox="1"/>
          <p:nvPr/>
        </p:nvSpPr>
        <p:spPr>
          <a:xfrm>
            <a:off x="4534762" y="1251680"/>
            <a:ext cx="3925670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CRITERIOS DE EVALUACIÓN</a:t>
            </a:r>
          </a:p>
          <a:p>
            <a:pPr algn="just"/>
            <a:endParaRPr lang="es-MX" sz="23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Sin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rotaciones:</a:t>
            </a:r>
          </a:p>
          <a:p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  *</a:t>
            </a:r>
            <a:r>
              <a:rPr lang="es-MX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ATMs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superpuestas.</a:t>
            </a:r>
          </a:p>
          <a:p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*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MAE bilateral </a:t>
            </a:r>
            <a:endParaRPr lang="es-MX" sz="22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  superpuestos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*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sin </a:t>
            </a:r>
            <a:endParaRPr lang="es-MX" sz="22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       rotaciones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D.O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adecuada para evaluar bordes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paredes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y sus elementos.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_tradnl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0" name="6 Imagen" descr="craneo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322" y="1413767"/>
            <a:ext cx="3619776" cy="3728484"/>
          </a:xfrm>
          <a:prstGeom prst="rect">
            <a:avLst/>
          </a:prstGeom>
        </p:spPr>
      </p:pic>
      <p:sp>
        <p:nvSpPr>
          <p:cNvPr id="11" name="7 CuadroTexto"/>
          <p:cNvSpPr txBox="1"/>
          <p:nvPr/>
        </p:nvSpPr>
        <p:spPr>
          <a:xfrm>
            <a:off x="2095600" y="354721"/>
            <a:ext cx="495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5 CuadroTexto"/>
          <p:cNvSpPr txBox="1"/>
          <p:nvPr/>
        </p:nvSpPr>
        <p:spPr>
          <a:xfrm>
            <a:off x="1259633" y="1182620"/>
            <a:ext cx="64807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El esqueleto de la cabeza está conformado por el conjunto de huesos que forman el cráneo (</a:t>
            </a:r>
            <a:r>
              <a:rPr lang="es-CL" sz="2300" b="1" i="1" dirty="0" err="1">
                <a:solidFill>
                  <a:srgbClr val="FFFF00"/>
                </a:solidFill>
                <a:latin typeface="Montserrat SemiBold" panose="00000700000000000000" pitchFamily="2" charset="0"/>
              </a:rPr>
              <a:t>ossa</a:t>
            </a:r>
            <a:r>
              <a:rPr lang="es-CL" sz="2300" b="1" i="1" dirty="0">
                <a:solidFill>
                  <a:srgbClr val="FFFF00"/>
                </a:solidFill>
                <a:latin typeface="Montserrat SemiBold" panose="00000700000000000000" pitchFamily="2" charset="0"/>
              </a:rPr>
              <a:t> </a:t>
            </a:r>
            <a:r>
              <a:rPr lang="es-CL" sz="2300" b="1" i="1" dirty="0" err="1">
                <a:solidFill>
                  <a:srgbClr val="FFFF00"/>
                </a:solidFill>
                <a:latin typeface="Montserrat SemiBold" panose="00000700000000000000" pitchFamily="2" charset="0"/>
              </a:rPr>
              <a:t>cranii</a:t>
            </a:r>
            <a:r>
              <a:rPr lang="es-CL" sz="2300" b="1" i="1" dirty="0">
                <a:solidFill>
                  <a:srgbClr val="FFFF00"/>
                </a:solidFill>
                <a:latin typeface="Montserrat SemiBold" panose="00000700000000000000" pitchFamily="2" charset="0"/>
              </a:rPr>
              <a:t> </a:t>
            </a:r>
            <a:r>
              <a:rPr lang="es-C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 </a:t>
            </a:r>
            <a:r>
              <a:rPr lang="es-C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y los huesos de la cara (</a:t>
            </a:r>
            <a:r>
              <a:rPr lang="es-CL" sz="2300" b="1" i="1" dirty="0" err="1">
                <a:solidFill>
                  <a:srgbClr val="FFFF00"/>
                </a:solidFill>
                <a:latin typeface="Montserrat SemiBold" panose="00000700000000000000" pitchFamily="2" charset="0"/>
              </a:rPr>
              <a:t>ossa</a:t>
            </a:r>
            <a:r>
              <a:rPr lang="es-CL" sz="2300" b="1" i="1" dirty="0">
                <a:solidFill>
                  <a:srgbClr val="FFFF00"/>
                </a:solidFill>
                <a:latin typeface="Montserrat SemiBold" panose="00000700000000000000" pitchFamily="2" charset="0"/>
              </a:rPr>
              <a:t> </a:t>
            </a:r>
            <a:r>
              <a:rPr lang="es-CL" sz="2300" b="1" i="1" dirty="0" err="1" smtClean="0">
                <a:solidFill>
                  <a:srgbClr val="FFFF00"/>
                </a:solidFill>
                <a:latin typeface="Montserrat SemiBold" panose="00000700000000000000" pitchFamily="2" charset="0"/>
              </a:rPr>
              <a:t>faciei</a:t>
            </a:r>
            <a:r>
              <a:rPr lang="es-C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). </a:t>
            </a:r>
            <a:r>
              <a:rPr lang="es-C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Sin embargo, la división funcional de los distintos segmentos que conforman el cráneo surge de los procesos embriológicos que le dan su origen a estos, y en los cuales se considera al cráneo como la totalidad del esqueleto óseo de la cabeza.</a:t>
            </a:r>
          </a:p>
          <a:p>
            <a:pPr algn="just"/>
            <a:endParaRPr lang="es-MX" sz="2300" b="1" dirty="0">
              <a:latin typeface="Montserrat SemiBold" panose="00000700000000000000" pitchFamily="2" charset="0"/>
            </a:endParaRPr>
          </a:p>
        </p:txBody>
      </p:sp>
      <p:sp>
        <p:nvSpPr>
          <p:cNvPr id="13" name="7 CuadroTexto"/>
          <p:cNvSpPr txBox="1"/>
          <p:nvPr/>
        </p:nvSpPr>
        <p:spPr>
          <a:xfrm>
            <a:off x="3707904" y="354722"/>
            <a:ext cx="4752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ANATOMÍA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0817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1" name="12 CuadroTexto"/>
          <p:cNvSpPr txBox="1"/>
          <p:nvPr/>
        </p:nvSpPr>
        <p:spPr>
          <a:xfrm>
            <a:off x="4800398" y="1251680"/>
            <a:ext cx="329999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a.Techos</a:t>
            </a:r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orbitarios </a:t>
            </a:r>
          </a:p>
          <a:p>
            <a:pPr algn="just"/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superpuestos.</a:t>
            </a:r>
          </a:p>
          <a:p>
            <a:pPr algn="just"/>
            <a:r>
              <a:rPr lang="es-MX" sz="24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b.Alas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mayores </a:t>
            </a:r>
            <a:r>
              <a:rPr lang="es-MX" sz="24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esf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 </a:t>
            </a:r>
          </a:p>
          <a:p>
            <a:pPr algn="just"/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superpuestas.</a:t>
            </a:r>
          </a:p>
          <a:p>
            <a:pPr algn="just"/>
            <a:r>
              <a:rPr lang="es-MX" sz="24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c.Clinoides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4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selares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</a:p>
          <a:p>
            <a:pPr algn="just"/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superpuestas.</a:t>
            </a:r>
          </a:p>
          <a:p>
            <a:pPr algn="just"/>
            <a:r>
              <a:rPr lang="es-MX" sz="24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d.ATMs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superpuestas.</a:t>
            </a:r>
          </a:p>
          <a:p>
            <a:pPr algn="just"/>
            <a:r>
              <a:rPr lang="es-MX" sz="24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e.MAE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bilateral </a:t>
            </a:r>
          </a:p>
          <a:p>
            <a:pPr algn="just"/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superpuestos.</a:t>
            </a:r>
          </a:p>
          <a:p>
            <a:pPr algn="just"/>
            <a:r>
              <a:rPr lang="es-MX" sz="24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f.Silla</a:t>
            </a:r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turca sin </a:t>
            </a:r>
          </a:p>
          <a:p>
            <a:pPr algn="just"/>
            <a:r>
              <a:rPr lang="es-MX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rotaciones.</a:t>
            </a:r>
          </a:p>
          <a:p>
            <a:pPr indent="-342900" algn="just">
              <a:buFont typeface="Arial" panose="020B0604020202020204" pitchFamily="34" charset="0"/>
              <a:buChar char="•"/>
            </a:pP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indent="-342900" algn="just">
              <a:buFont typeface="Arial" panose="020B0604020202020204" pitchFamily="34" charset="0"/>
              <a:buChar char="•"/>
            </a:pPr>
            <a:endParaRPr lang="es-ES_tradnl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indent="-342900" algn="just">
              <a:buFont typeface="Arial" panose="020B0604020202020204" pitchFamily="34" charset="0"/>
              <a:buChar char="•"/>
            </a:pP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2" name="8 Imagen" descr="radiografia-cefalometrica-digital3.jpg"/>
          <p:cNvPicPr>
            <a:picLocks noChangeAspect="1"/>
          </p:cNvPicPr>
          <p:nvPr/>
        </p:nvPicPr>
        <p:blipFill>
          <a:blip r:embed="rId5" cstate="print">
            <a:lum bright="-10000" contrast="20000"/>
          </a:blip>
          <a:stretch>
            <a:fillRect/>
          </a:stretch>
        </p:blipFill>
        <p:spPr>
          <a:xfrm>
            <a:off x="720080" y="1357340"/>
            <a:ext cx="3740992" cy="4087884"/>
          </a:xfrm>
          <a:prstGeom prst="rect">
            <a:avLst/>
          </a:prstGeom>
        </p:spPr>
      </p:pic>
      <p:sp>
        <p:nvSpPr>
          <p:cNvPr id="14" name="9 CuadroTexto"/>
          <p:cNvSpPr txBox="1"/>
          <p:nvPr/>
        </p:nvSpPr>
        <p:spPr>
          <a:xfrm>
            <a:off x="3128012" y="2525741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a.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8" name="10 CuadroTexto"/>
          <p:cNvSpPr txBox="1"/>
          <p:nvPr/>
        </p:nvSpPr>
        <p:spPr>
          <a:xfrm>
            <a:off x="3102274" y="298129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b.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9" name="11 CuadroTexto"/>
          <p:cNvSpPr txBox="1"/>
          <p:nvPr/>
        </p:nvSpPr>
        <p:spPr>
          <a:xfrm>
            <a:off x="2620769" y="2465767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0" name="12 CuadroTexto"/>
          <p:cNvSpPr txBox="1"/>
          <p:nvPr/>
        </p:nvSpPr>
        <p:spPr>
          <a:xfrm>
            <a:off x="2646721" y="3052423"/>
            <a:ext cx="29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f.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1" name="13 CuadroTexto"/>
          <p:cNvSpPr txBox="1"/>
          <p:nvPr/>
        </p:nvSpPr>
        <p:spPr>
          <a:xfrm>
            <a:off x="2333426" y="301459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d.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2" name="14 CuadroTexto"/>
          <p:cNvSpPr txBox="1"/>
          <p:nvPr/>
        </p:nvSpPr>
        <p:spPr>
          <a:xfrm>
            <a:off x="2247167" y="355640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e.</a:t>
            </a:r>
            <a:endParaRPr lang="es-MX" dirty="0">
              <a:solidFill>
                <a:schemeClr val="bg1"/>
              </a:solidFill>
            </a:endParaRPr>
          </a:p>
        </p:txBody>
      </p:sp>
      <p:cxnSp>
        <p:nvCxnSpPr>
          <p:cNvPr id="23" name="17 Conector recto de flecha"/>
          <p:cNvCxnSpPr/>
          <p:nvPr/>
        </p:nvCxnSpPr>
        <p:spPr>
          <a:xfrm flipH="1">
            <a:off x="2680024" y="2757300"/>
            <a:ext cx="55998" cy="16799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18 Conector recto de flecha"/>
          <p:cNvCxnSpPr/>
          <p:nvPr/>
        </p:nvCxnSpPr>
        <p:spPr>
          <a:xfrm>
            <a:off x="2784456" y="2772431"/>
            <a:ext cx="27120" cy="167289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7 CuadroTexto"/>
          <p:cNvSpPr txBox="1"/>
          <p:nvPr/>
        </p:nvSpPr>
        <p:spPr>
          <a:xfrm>
            <a:off x="2095600" y="354721"/>
            <a:ext cx="495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634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915580" y="354721"/>
            <a:ext cx="5312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TOWNE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836298" y="1326333"/>
            <a:ext cx="3600400" cy="5079772"/>
            <a:chOff x="4980680" y="1517580"/>
            <a:chExt cx="3600400" cy="5079772"/>
          </a:xfrm>
        </p:grpSpPr>
        <p:sp>
          <p:nvSpPr>
            <p:cNvPr id="20" name="24 CuadroTexto"/>
            <p:cNvSpPr txBox="1"/>
            <p:nvPr/>
          </p:nvSpPr>
          <p:spPr>
            <a:xfrm>
              <a:off x="5965982" y="3017300"/>
              <a:ext cx="2936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000" dirty="0" smtClean="0">
                  <a:solidFill>
                    <a:srgbClr val="C00000"/>
                  </a:solidFill>
                </a:rPr>
                <a:t>0°</a:t>
              </a:r>
              <a:endParaRPr lang="es-MX" sz="1000" dirty="0">
                <a:solidFill>
                  <a:srgbClr val="C00000"/>
                </a:solidFill>
              </a:endParaRPr>
            </a:p>
          </p:txBody>
        </p:sp>
        <p:pic>
          <p:nvPicPr>
            <p:cNvPr id="21" name="19 Imagen" descr="Page-37-Image-12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0680" y="1517580"/>
              <a:ext cx="3600400" cy="5079772"/>
            </a:xfrm>
            <a:prstGeom prst="rect">
              <a:avLst/>
            </a:prstGeom>
          </p:spPr>
        </p:pic>
        <p:grpSp>
          <p:nvGrpSpPr>
            <p:cNvPr id="22" name="27 Grupo"/>
            <p:cNvGrpSpPr/>
            <p:nvPr/>
          </p:nvGrpSpPr>
          <p:grpSpPr>
            <a:xfrm>
              <a:off x="7273378" y="5445224"/>
              <a:ext cx="755006" cy="792088"/>
              <a:chOff x="6004540" y="5085184"/>
              <a:chExt cx="755006" cy="792088"/>
            </a:xfrm>
          </p:grpSpPr>
          <p:cxnSp>
            <p:nvCxnSpPr>
              <p:cNvPr id="26" name="22 Conector recto"/>
              <p:cNvCxnSpPr/>
              <p:nvPr/>
            </p:nvCxnSpPr>
            <p:spPr>
              <a:xfrm>
                <a:off x="6368390" y="5085184"/>
                <a:ext cx="0" cy="7920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23 Conector recto"/>
              <p:cNvCxnSpPr/>
              <p:nvPr/>
            </p:nvCxnSpPr>
            <p:spPr>
              <a:xfrm>
                <a:off x="6004540" y="5873462"/>
                <a:ext cx="720080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25 Rectángulo"/>
              <p:cNvSpPr/>
              <p:nvPr/>
            </p:nvSpPr>
            <p:spPr>
              <a:xfrm>
                <a:off x="6368356" y="5801050"/>
                <a:ext cx="72008" cy="72008"/>
              </a:xfrm>
              <a:prstGeom prst="rect">
                <a:avLst/>
              </a:prstGeom>
              <a:noFill/>
              <a:ln w="63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ln>
                    <a:solidFill>
                      <a:srgbClr val="92D050"/>
                    </a:solidFill>
                  </a:ln>
                  <a:noFill/>
                </a:endParaRPr>
              </a:p>
            </p:txBody>
          </p:sp>
          <p:sp>
            <p:nvSpPr>
              <p:cNvPr id="29" name="26 CuadroTexto"/>
              <p:cNvSpPr txBox="1"/>
              <p:nvPr/>
            </p:nvSpPr>
            <p:spPr>
              <a:xfrm>
                <a:off x="6326414" y="5546401"/>
                <a:ext cx="43313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 smtClean="0">
                    <a:solidFill>
                      <a:srgbClr val="92D050"/>
                    </a:solidFill>
                  </a:rPr>
                  <a:t>LOM</a:t>
                </a:r>
                <a:endParaRPr lang="es-MX" sz="1000" dirty="0">
                  <a:solidFill>
                    <a:srgbClr val="92D050"/>
                  </a:solidFill>
                </a:endParaRPr>
              </a:p>
            </p:txBody>
          </p:sp>
        </p:grpSp>
        <p:cxnSp>
          <p:nvCxnSpPr>
            <p:cNvPr id="23" name="29 Conector recto de flecha"/>
            <p:cNvCxnSpPr/>
            <p:nvPr/>
          </p:nvCxnSpPr>
          <p:spPr>
            <a:xfrm>
              <a:off x="6064712" y="3203248"/>
              <a:ext cx="864000" cy="14760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34 Conector recto de flecha"/>
            <p:cNvCxnSpPr/>
            <p:nvPr/>
          </p:nvCxnSpPr>
          <p:spPr>
            <a:xfrm>
              <a:off x="6074440" y="3193520"/>
              <a:ext cx="0" cy="8640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36 CuadroTexto"/>
            <p:cNvSpPr txBox="1"/>
            <p:nvPr/>
          </p:nvSpPr>
          <p:spPr>
            <a:xfrm>
              <a:off x="6041344" y="3693664"/>
              <a:ext cx="3946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002060"/>
                  </a:solidFill>
                </a:rPr>
                <a:t>30°</a:t>
              </a:r>
              <a:endParaRPr lang="es-MX" sz="1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0" name="12 CuadroTexto"/>
          <p:cNvSpPr txBox="1"/>
          <p:nvPr/>
        </p:nvSpPr>
        <p:spPr>
          <a:xfrm>
            <a:off x="4361450" y="1327695"/>
            <a:ext cx="395496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Tamaño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Detector: 24X30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.,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longitudinal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al eje mayor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Paciente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decúbito supino (mesa)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ó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sentado (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estativo)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Región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occipital en contacto con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superficie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apoyo (SA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Sagital sin rotaciones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5299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7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915580" y="354721"/>
            <a:ext cx="5312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TOWNE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836298" y="1326333"/>
            <a:ext cx="3600400" cy="5079772"/>
            <a:chOff x="4980680" y="1517580"/>
            <a:chExt cx="3600400" cy="5079772"/>
          </a:xfrm>
        </p:grpSpPr>
        <p:sp>
          <p:nvSpPr>
            <p:cNvPr id="20" name="24 CuadroTexto"/>
            <p:cNvSpPr txBox="1"/>
            <p:nvPr/>
          </p:nvSpPr>
          <p:spPr>
            <a:xfrm>
              <a:off x="5965982" y="3017300"/>
              <a:ext cx="2936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000" dirty="0" smtClean="0">
                  <a:solidFill>
                    <a:srgbClr val="C00000"/>
                  </a:solidFill>
                </a:rPr>
                <a:t>0°</a:t>
              </a:r>
              <a:endParaRPr lang="es-MX" sz="1000" dirty="0">
                <a:solidFill>
                  <a:srgbClr val="C00000"/>
                </a:solidFill>
              </a:endParaRPr>
            </a:p>
          </p:txBody>
        </p:sp>
        <p:pic>
          <p:nvPicPr>
            <p:cNvPr id="21" name="19 Imagen" descr="Page-37-Image-12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0680" y="1517580"/>
              <a:ext cx="3600400" cy="5079772"/>
            </a:xfrm>
            <a:prstGeom prst="rect">
              <a:avLst/>
            </a:prstGeom>
          </p:spPr>
        </p:pic>
        <p:grpSp>
          <p:nvGrpSpPr>
            <p:cNvPr id="22" name="27 Grupo"/>
            <p:cNvGrpSpPr/>
            <p:nvPr/>
          </p:nvGrpSpPr>
          <p:grpSpPr>
            <a:xfrm>
              <a:off x="7273378" y="5445224"/>
              <a:ext cx="755006" cy="792088"/>
              <a:chOff x="6004540" y="5085184"/>
              <a:chExt cx="755006" cy="792088"/>
            </a:xfrm>
          </p:grpSpPr>
          <p:cxnSp>
            <p:nvCxnSpPr>
              <p:cNvPr id="26" name="22 Conector recto"/>
              <p:cNvCxnSpPr/>
              <p:nvPr/>
            </p:nvCxnSpPr>
            <p:spPr>
              <a:xfrm>
                <a:off x="6368390" y="5085184"/>
                <a:ext cx="0" cy="7920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23 Conector recto"/>
              <p:cNvCxnSpPr/>
              <p:nvPr/>
            </p:nvCxnSpPr>
            <p:spPr>
              <a:xfrm>
                <a:off x="6004540" y="5873462"/>
                <a:ext cx="720080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25 Rectángulo"/>
              <p:cNvSpPr/>
              <p:nvPr/>
            </p:nvSpPr>
            <p:spPr>
              <a:xfrm>
                <a:off x="6368356" y="5801050"/>
                <a:ext cx="72008" cy="72008"/>
              </a:xfrm>
              <a:prstGeom prst="rect">
                <a:avLst/>
              </a:prstGeom>
              <a:noFill/>
              <a:ln w="63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>
                  <a:ln>
                    <a:solidFill>
                      <a:srgbClr val="92D050"/>
                    </a:solidFill>
                  </a:ln>
                  <a:noFill/>
                </a:endParaRPr>
              </a:p>
            </p:txBody>
          </p:sp>
          <p:sp>
            <p:nvSpPr>
              <p:cNvPr id="29" name="26 CuadroTexto"/>
              <p:cNvSpPr txBox="1"/>
              <p:nvPr/>
            </p:nvSpPr>
            <p:spPr>
              <a:xfrm>
                <a:off x="6326414" y="5546401"/>
                <a:ext cx="43313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 smtClean="0">
                    <a:solidFill>
                      <a:srgbClr val="92D050"/>
                    </a:solidFill>
                  </a:rPr>
                  <a:t>LOM</a:t>
                </a:r>
                <a:endParaRPr lang="es-MX" sz="1000" dirty="0">
                  <a:solidFill>
                    <a:srgbClr val="92D050"/>
                  </a:solidFill>
                </a:endParaRPr>
              </a:p>
            </p:txBody>
          </p:sp>
        </p:grpSp>
        <p:cxnSp>
          <p:nvCxnSpPr>
            <p:cNvPr id="23" name="29 Conector recto de flecha"/>
            <p:cNvCxnSpPr/>
            <p:nvPr/>
          </p:nvCxnSpPr>
          <p:spPr>
            <a:xfrm>
              <a:off x="6064712" y="3203248"/>
              <a:ext cx="864000" cy="14760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34 Conector recto de flecha"/>
            <p:cNvCxnSpPr/>
            <p:nvPr/>
          </p:nvCxnSpPr>
          <p:spPr>
            <a:xfrm>
              <a:off x="6074440" y="3193520"/>
              <a:ext cx="0" cy="8640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36 CuadroTexto"/>
            <p:cNvSpPr txBox="1"/>
            <p:nvPr/>
          </p:nvSpPr>
          <p:spPr>
            <a:xfrm>
              <a:off x="6041344" y="3693664"/>
              <a:ext cx="3946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002060"/>
                  </a:solidFill>
                </a:rPr>
                <a:t>30°</a:t>
              </a:r>
              <a:endParaRPr lang="es-MX" sz="1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1" name="12 CuadroTexto"/>
          <p:cNvSpPr txBox="1"/>
          <p:nvPr/>
        </p:nvSpPr>
        <p:spPr>
          <a:xfrm>
            <a:off x="4361450" y="1268760"/>
            <a:ext cx="39549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LOM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0°, perpendicular a SA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Rayo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Central (RC)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30°-35° en sentido Cr-Cd, saliendo a nivel de ambas mastoides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Factores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sugeridos:</a:t>
            </a:r>
          </a:p>
          <a:p>
            <a:pPr lvl="1" algn="just"/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70-75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Kv</a:t>
            </a:r>
          </a:p>
          <a:p>
            <a:pPr lvl="1" algn="just"/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40-63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mAs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just"/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27384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12 CuadroTexto"/>
          <p:cNvSpPr txBox="1"/>
          <p:nvPr/>
        </p:nvSpPr>
        <p:spPr>
          <a:xfrm>
            <a:off x="4644008" y="1315502"/>
            <a:ext cx="3777332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Observan:</a:t>
            </a:r>
          </a:p>
          <a:p>
            <a:pPr algn="just"/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Peñascos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simétricos</a:t>
            </a: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Porción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posterior del agujero 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magno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Dorso </a:t>
            </a:r>
            <a:r>
              <a:rPr lang="es-ES_tradnl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selar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y </a:t>
            </a:r>
            <a:r>
              <a:rPr lang="es-ES_tradnl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clinoides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post. 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proyectados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agujero magno.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Occipital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completo y sutura </a:t>
            </a:r>
            <a:r>
              <a:rPr lang="es-ES_tradnl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lambdoídea</a:t>
            </a: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2" name="7 CuadroTexto"/>
          <p:cNvSpPr txBox="1"/>
          <p:nvPr/>
        </p:nvSpPr>
        <p:spPr>
          <a:xfrm>
            <a:off x="1915580" y="354721"/>
            <a:ext cx="5312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TOWNE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4" name="9 Imagen" descr="Page-40-Image-133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863297" y="1412776"/>
            <a:ext cx="3581838" cy="41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27384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12 CuadroTexto"/>
          <p:cNvSpPr txBox="1"/>
          <p:nvPr/>
        </p:nvSpPr>
        <p:spPr>
          <a:xfrm>
            <a:off x="4644008" y="1315502"/>
            <a:ext cx="37773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Observan:</a:t>
            </a:r>
          </a:p>
          <a:p>
            <a:pPr algn="just"/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Porción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posterior 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 ambos parietales</a:t>
            </a: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Regiones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mastoideas 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y temporales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posteriores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Región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posterior de </a:t>
            </a: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ambos arcos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cigomáticos 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2" name="7 CuadroTexto"/>
          <p:cNvSpPr txBox="1"/>
          <p:nvPr/>
        </p:nvSpPr>
        <p:spPr>
          <a:xfrm>
            <a:off x="1915580" y="354721"/>
            <a:ext cx="5312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TOWNE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4" name="9 Imagen" descr="Page-40-Image-133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863297" y="1412776"/>
            <a:ext cx="3581838" cy="41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27384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7 CuadroTexto"/>
          <p:cNvSpPr txBox="1"/>
          <p:nvPr/>
        </p:nvSpPr>
        <p:spPr>
          <a:xfrm>
            <a:off x="1915580" y="354721"/>
            <a:ext cx="5312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TOWNE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1" name="6 Imagen" descr="Page-39-Image-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4902" y="1772816"/>
            <a:ext cx="3587098" cy="3838958"/>
          </a:xfrm>
          <a:prstGeom prst="rect">
            <a:avLst/>
          </a:prstGeom>
        </p:spPr>
      </p:pic>
      <p:pic>
        <p:nvPicPr>
          <p:cNvPr id="13" name="9 Imagen" descr="Page-39-Image-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772816"/>
            <a:ext cx="3421185" cy="38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310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1" name="12 CuadroTexto"/>
          <p:cNvSpPr txBox="1"/>
          <p:nvPr/>
        </p:nvSpPr>
        <p:spPr>
          <a:xfrm>
            <a:off x="4534762" y="1251680"/>
            <a:ext cx="392567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CRITERIOS DE EVALUACIÓN</a:t>
            </a:r>
            <a:endParaRPr lang="es-ES_tradnl" sz="22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Sin rotaciones en ningún plano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Peñascos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simétricos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Hueso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occipital completo,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incluyendo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sutura </a:t>
            </a:r>
            <a:r>
              <a:rPr lang="es-ES_tradnl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lambdoídea</a:t>
            </a:r>
            <a:endParaRPr lang="es-ES_tradnl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Arco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posterior de C1 hasta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segmento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medio del agujero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magno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Dorso </a:t>
            </a:r>
            <a:r>
              <a:rPr lang="es-ES_tradnl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selar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y </a:t>
            </a:r>
            <a:r>
              <a:rPr lang="es-ES_tradnl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clinoides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posteriores visibles dentro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agujero magno.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2" name="9 Imagen" descr="Page-40-Image-133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863297" y="1412776"/>
            <a:ext cx="3581838" cy="4103465"/>
          </a:xfrm>
          <a:prstGeom prst="rect">
            <a:avLst/>
          </a:prstGeom>
        </p:spPr>
      </p:pic>
      <p:sp>
        <p:nvSpPr>
          <p:cNvPr id="13" name="7 CuadroTexto"/>
          <p:cNvSpPr txBox="1"/>
          <p:nvPr/>
        </p:nvSpPr>
        <p:spPr>
          <a:xfrm>
            <a:off x="1915580" y="354721"/>
            <a:ext cx="5312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TOWNE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2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570633" y="354721"/>
            <a:ext cx="8002735" cy="55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 </a:t>
            </a:r>
            <a:r>
              <a:rPr lang="es-MX" sz="30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SV</a:t>
            </a:r>
            <a:endParaRPr lang="es-MX" sz="3000" b="1" dirty="0">
              <a:solidFill>
                <a:srgbClr val="FFFF0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0" name="12 CuadroTexto"/>
          <p:cNvSpPr txBox="1"/>
          <p:nvPr/>
        </p:nvSpPr>
        <p:spPr>
          <a:xfrm>
            <a:off x="4361450" y="1327695"/>
            <a:ext cx="395496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Tamaño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Detector: 24X30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.,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longitudinal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al eje mayor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Paciente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decúbito supino (mesa)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ó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sentado (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estativo)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Vertex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en contacto con superficie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apoyo (SA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Paciente alejado de SA para que pueda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hiper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-extender el cuello.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lum contrast="10000"/>
          </a:blip>
          <a:srcRect l="6385" r="7378"/>
          <a:stretch/>
        </p:blipFill>
        <p:spPr bwMode="auto">
          <a:xfrm>
            <a:off x="1084536" y="1489447"/>
            <a:ext cx="3132898" cy="484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9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570633" y="354721"/>
            <a:ext cx="8002735" cy="55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 </a:t>
            </a:r>
            <a:r>
              <a:rPr lang="es-MX" sz="30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SV</a:t>
            </a:r>
            <a:endParaRPr lang="es-MX" sz="3000" b="1" dirty="0">
              <a:solidFill>
                <a:srgbClr val="FFFF0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0" name="12 CuadroTexto"/>
          <p:cNvSpPr txBox="1"/>
          <p:nvPr/>
        </p:nvSpPr>
        <p:spPr>
          <a:xfrm>
            <a:off x="4394186" y="1476505"/>
            <a:ext cx="395496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Sagital sin rotaciones.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LIOM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paralela a sistema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RC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perpendicular a LIOM, centrada 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2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por delante del MAE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Suspender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respiración durante la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exposición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Factores sugeridos:</a:t>
            </a:r>
          </a:p>
          <a:p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73-81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Kv</a:t>
            </a:r>
          </a:p>
          <a:p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	50-73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mAs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</a:blip>
          <a:srcRect l="6385" r="7378"/>
          <a:stretch/>
        </p:blipFill>
        <p:spPr bwMode="auto">
          <a:xfrm>
            <a:off x="1084536" y="1489447"/>
            <a:ext cx="3132898" cy="484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561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570633" y="354721"/>
            <a:ext cx="8002735" cy="55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 </a:t>
            </a:r>
            <a:r>
              <a:rPr lang="es-MX" sz="30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SV</a:t>
            </a:r>
            <a:endParaRPr lang="es-MX" sz="3000" b="1" dirty="0">
              <a:solidFill>
                <a:srgbClr val="FFFF00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784" y="2132856"/>
            <a:ext cx="758621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9 CuadroTexto"/>
          <p:cNvSpPr txBox="1"/>
          <p:nvPr/>
        </p:nvSpPr>
        <p:spPr>
          <a:xfrm>
            <a:off x="813792" y="1450039"/>
            <a:ext cx="3587450" cy="56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ESTATIVO . . .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9512" y="18668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617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3923928" y="354721"/>
            <a:ext cx="453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DIVISIÓN FUNCIONAL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3923928" y="1628800"/>
            <a:ext cx="4248472" cy="488022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Esta clasificación divide al cráneo en:</a:t>
            </a:r>
          </a:p>
          <a:p>
            <a:pPr algn="l"/>
            <a:r>
              <a:rPr lang="es-CL" sz="2200" b="1" i="1" dirty="0" err="1">
                <a:solidFill>
                  <a:srgbClr val="FFFF00"/>
                </a:solidFill>
                <a:latin typeface="Montserrat SemiBold" panose="00000700000000000000" pitchFamily="2" charset="0"/>
              </a:rPr>
              <a:t>Neurocráneo</a:t>
            </a:r>
            <a:r>
              <a:rPr lang="es-C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(esqueleto del cráneo):</a:t>
            </a:r>
          </a:p>
          <a:p>
            <a:pPr algn="l"/>
            <a:r>
              <a:rPr lang="es-C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es la parte superior del cráneo, y está </a:t>
            </a:r>
            <a:r>
              <a:rPr lang="es-C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constituido </a:t>
            </a:r>
            <a:r>
              <a:rPr lang="es-C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por bóveda craneal y base del cráneo, y corresponde </a:t>
            </a:r>
            <a:r>
              <a:rPr lang="es-C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 la caja ósea del encéfalo y sus cubiertas membranosas</a:t>
            </a:r>
            <a:endParaRPr lang="es-CL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13" y="1772816"/>
            <a:ext cx="2893735" cy="25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385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570633" y="354721"/>
            <a:ext cx="8002735" cy="55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 </a:t>
            </a:r>
            <a:r>
              <a:rPr lang="es-MX" sz="30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SV</a:t>
            </a:r>
            <a:endParaRPr lang="es-MX" sz="3000" b="1" dirty="0">
              <a:solidFill>
                <a:srgbClr val="FFFF00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9 CuadroTexto"/>
          <p:cNvSpPr txBox="1"/>
          <p:nvPr/>
        </p:nvSpPr>
        <p:spPr>
          <a:xfrm>
            <a:off x="813792" y="1450039"/>
            <a:ext cx="358745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MESA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 . 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841" y="2132855"/>
            <a:ext cx="7562575" cy="416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788096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570633" y="354721"/>
            <a:ext cx="8002735" cy="55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 </a:t>
            </a:r>
            <a:r>
              <a:rPr lang="es-MX" sz="3000" b="1" dirty="0" smtClean="0">
                <a:solidFill>
                  <a:srgbClr val="66FF33"/>
                </a:solidFill>
                <a:latin typeface="Montserrat SemiBold" panose="00000700000000000000" pitchFamily="2" charset="0"/>
              </a:rPr>
              <a:t>VS</a:t>
            </a:r>
            <a:endParaRPr lang="es-MX" sz="3000" b="1" dirty="0">
              <a:solidFill>
                <a:srgbClr val="66FF3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0" name="12 CuadroTexto"/>
          <p:cNvSpPr txBox="1"/>
          <p:nvPr/>
        </p:nvSpPr>
        <p:spPr>
          <a:xfrm>
            <a:off x="4361450" y="1327695"/>
            <a:ext cx="395496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Tamaño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Detector: 24X30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.,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longitudinal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al eje mayor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Paciente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decúbito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prono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(mesa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), con antebrazos apoyados sobre 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Mentón apoyado sobre SA o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levantado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sobre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esponjas, buscando paralelismo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LIOM con detector.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3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0" name="9 Imagen" descr="Page-48-Image-1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3825" y="1412776"/>
            <a:ext cx="3240360" cy="5040779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65122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7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570633" y="354721"/>
            <a:ext cx="8002735" cy="55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 </a:t>
            </a:r>
            <a:r>
              <a:rPr lang="es-MX" sz="3000" b="1" dirty="0" smtClean="0">
                <a:solidFill>
                  <a:srgbClr val="66FF33"/>
                </a:solidFill>
                <a:latin typeface="Montserrat SemiBold" panose="00000700000000000000" pitchFamily="2" charset="0"/>
              </a:rPr>
              <a:t>VS</a:t>
            </a:r>
            <a:endParaRPr lang="es-MX" sz="3000" b="1" dirty="0">
              <a:solidFill>
                <a:srgbClr val="66FF3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0" name="12 CuadroTexto"/>
          <p:cNvSpPr txBox="1"/>
          <p:nvPr/>
        </p:nvSpPr>
        <p:spPr>
          <a:xfrm>
            <a:off x="4357120" y="1368303"/>
            <a:ext cx="395496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Sagital sin rotaciones.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LIOM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paralela a sistema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RC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perpendicular a LIOM, centrada 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2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por delante del MAE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Suspender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respiración durante la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exposición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Factores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sugeridos:</a:t>
            </a:r>
          </a:p>
          <a:p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73-81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Kv</a:t>
            </a:r>
          </a:p>
          <a:p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50-73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mAs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0" name="9 Imagen" descr="Page-48-Image-1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3825" y="1412776"/>
            <a:ext cx="3240360" cy="50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2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570633" y="354721"/>
            <a:ext cx="8002735" cy="55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 </a:t>
            </a:r>
            <a:r>
              <a:rPr lang="es-MX" sz="3000" b="1" dirty="0" smtClean="0">
                <a:solidFill>
                  <a:srgbClr val="66FF33"/>
                </a:solidFill>
                <a:latin typeface="Montserrat SemiBold" panose="00000700000000000000" pitchFamily="2" charset="0"/>
              </a:rPr>
              <a:t>VS</a:t>
            </a:r>
            <a:endParaRPr lang="es-MX" sz="3000" b="1" dirty="0">
              <a:solidFill>
                <a:srgbClr val="66FF3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1" name="9 Imagen" descr="Page-48-Image-1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9409" y="1734937"/>
            <a:ext cx="3343384" cy="439248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410" y="2820640"/>
            <a:ext cx="4084622" cy="327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0 CuadroTexto"/>
          <p:cNvSpPr txBox="1"/>
          <p:nvPr/>
        </p:nvSpPr>
        <p:spPr>
          <a:xfrm>
            <a:off x="681882" y="1700657"/>
            <a:ext cx="4850237" cy="56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Distorsión vs Magnificación</a:t>
            </a:r>
            <a:endParaRPr lang="es-ES_tradnl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6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9366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4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7 CuadroTexto"/>
          <p:cNvSpPr txBox="1"/>
          <p:nvPr/>
        </p:nvSpPr>
        <p:spPr>
          <a:xfrm>
            <a:off x="951137" y="354721"/>
            <a:ext cx="7241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11" name="12 CuadroTexto"/>
          <p:cNvSpPr txBox="1"/>
          <p:nvPr/>
        </p:nvSpPr>
        <p:spPr>
          <a:xfrm>
            <a:off x="4562153" y="1340768"/>
            <a:ext cx="389827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 Observan:</a:t>
            </a:r>
          </a:p>
          <a:p>
            <a:pPr algn="just"/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Ambos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peñascos</a:t>
            </a: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Procesos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mastoideos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Foramen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oval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Foramen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espinoso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Conductos </a:t>
            </a:r>
            <a:r>
              <a:rPr lang="es-ES_tradnl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carotídeos</a:t>
            </a: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Seno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esfenoidal y etmoidales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Septum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nasal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Apófisis </a:t>
            </a:r>
            <a:r>
              <a:rPr lang="es-ES_tradnl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odontoides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en axis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Hueso </a:t>
            </a:r>
            <a:r>
              <a:rPr lang="es-ES_tradn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occipital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4" name="7 Imagen" descr="Page-50-Image-171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812843" y="1412776"/>
            <a:ext cx="3622136" cy="470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7 CuadroTexto"/>
          <p:cNvSpPr txBox="1"/>
          <p:nvPr/>
        </p:nvSpPr>
        <p:spPr>
          <a:xfrm>
            <a:off x="951137" y="354721"/>
            <a:ext cx="7241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2" name="12 Imagen" descr="Page-51-Image-1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934" y="1700808"/>
            <a:ext cx="3469872" cy="3960440"/>
          </a:xfrm>
          <a:prstGeom prst="rect">
            <a:avLst/>
          </a:prstGeom>
        </p:spPr>
      </p:pic>
      <p:pic>
        <p:nvPicPr>
          <p:cNvPr id="13" name="13 Imagen" descr="Page-51-Image-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9830" y="1700808"/>
            <a:ext cx="3646645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6581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7 CuadroTexto"/>
          <p:cNvSpPr txBox="1"/>
          <p:nvPr/>
        </p:nvSpPr>
        <p:spPr>
          <a:xfrm>
            <a:off x="951137" y="354721"/>
            <a:ext cx="7241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1" name="7 Imagen" descr="Page-50-Image-171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993629" y="2512352"/>
            <a:ext cx="2786283" cy="3622783"/>
          </a:xfrm>
          <a:prstGeom prst="rect">
            <a:avLst/>
          </a:prstGeom>
        </p:spPr>
      </p:pic>
      <p:pic>
        <p:nvPicPr>
          <p:cNvPr id="14" name="8 Imagen" descr="Page-52-Image-175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tretch>
            <a:fillRect/>
          </a:stretch>
        </p:blipFill>
        <p:spPr>
          <a:xfrm>
            <a:off x="3995936" y="2512352"/>
            <a:ext cx="4248472" cy="3651965"/>
          </a:xfrm>
          <a:prstGeom prst="rect">
            <a:avLst/>
          </a:prstGeom>
        </p:spPr>
      </p:pic>
      <p:sp>
        <p:nvSpPr>
          <p:cNvPr id="18" name="9 CuadroTexto"/>
          <p:cNvSpPr txBox="1"/>
          <p:nvPr/>
        </p:nvSpPr>
        <p:spPr>
          <a:xfrm>
            <a:off x="912671" y="1484784"/>
            <a:ext cx="3371297" cy="8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Agujero Oval</a:t>
            </a:r>
          </a:p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Agujero Espinoso </a:t>
            </a:r>
          </a:p>
        </p:txBody>
      </p:sp>
      <p:sp>
        <p:nvSpPr>
          <p:cNvPr id="19" name="10 CuadroTexto"/>
          <p:cNvSpPr txBox="1"/>
          <p:nvPr/>
        </p:nvSpPr>
        <p:spPr>
          <a:xfrm>
            <a:off x="3898580" y="1484784"/>
            <a:ext cx="3481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Agujero Rasgado</a:t>
            </a:r>
          </a:p>
          <a:p>
            <a:pPr>
              <a:lnSpc>
                <a:spcPct val="150000"/>
              </a:lnSpc>
            </a:pPr>
            <a:r>
              <a:rPr lang="es-ES_tradnl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</a:t>
            </a:r>
            <a:r>
              <a:rPr lang="es-ES_tradnl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onducto </a:t>
            </a:r>
            <a:r>
              <a:rPr lang="es-ES_tradnl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Carotídeo</a:t>
            </a:r>
            <a:endParaRPr lang="es-ES_tradnl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0" name="11 CuadroTexto"/>
          <p:cNvSpPr txBox="1"/>
          <p:nvPr/>
        </p:nvSpPr>
        <p:spPr>
          <a:xfrm>
            <a:off x="6732240" y="1477233"/>
            <a:ext cx="2123441" cy="8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Mastoides</a:t>
            </a:r>
          </a:p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Peñascos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634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0330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7 CuadroTexto"/>
          <p:cNvSpPr txBox="1"/>
          <p:nvPr/>
        </p:nvSpPr>
        <p:spPr>
          <a:xfrm>
            <a:off x="951137" y="354721"/>
            <a:ext cx="7241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4" name="7 Imagen" descr="Page-50-Image-171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812843" y="1412776"/>
            <a:ext cx="3622136" cy="4709577"/>
          </a:xfrm>
          <a:prstGeom prst="rect">
            <a:avLst/>
          </a:prstGeom>
        </p:spPr>
      </p:pic>
      <p:sp>
        <p:nvSpPr>
          <p:cNvPr id="12" name="12 CuadroTexto"/>
          <p:cNvSpPr txBox="1"/>
          <p:nvPr/>
        </p:nvSpPr>
        <p:spPr>
          <a:xfrm>
            <a:off x="4534762" y="1251680"/>
            <a:ext cx="39256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CRITERIOS DE EVALUACIÓN</a:t>
            </a:r>
          </a:p>
          <a:p>
            <a:pPr algn="just"/>
            <a:endParaRPr lang="es-ES_tradnl" sz="22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Equidistancia </a:t>
            </a:r>
            <a:r>
              <a:rPr lang="es-ES_tradnl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desde bordes </a:t>
            </a: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laterales </a:t>
            </a:r>
            <a:r>
              <a:rPr lang="es-ES_tradnl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del cráneo a cóndilos </a:t>
            </a: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mandibulares </a:t>
            </a:r>
            <a:r>
              <a:rPr lang="es-ES_tradnl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ambos lados.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Superposición </a:t>
            </a:r>
            <a:r>
              <a:rPr lang="es-ES_tradnl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sínfisis </a:t>
            </a:r>
            <a:r>
              <a:rPr lang="es-ES_tradnl" sz="24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mentoniana</a:t>
            </a: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sobre hueso frontal</a:t>
            </a: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  <a:endParaRPr lang="es-ES_tradnl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3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7 CuadroTexto"/>
          <p:cNvSpPr txBox="1"/>
          <p:nvPr/>
        </p:nvSpPr>
        <p:spPr>
          <a:xfrm>
            <a:off x="951137" y="354721"/>
            <a:ext cx="7241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4" name="7 Imagen" descr="Page-50-Image-171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812843" y="1412776"/>
            <a:ext cx="3622136" cy="4709577"/>
          </a:xfrm>
          <a:prstGeom prst="rect">
            <a:avLst/>
          </a:prstGeom>
        </p:spPr>
      </p:pic>
      <p:sp>
        <p:nvSpPr>
          <p:cNvPr id="12" name="12 CuadroTexto"/>
          <p:cNvSpPr txBox="1"/>
          <p:nvPr/>
        </p:nvSpPr>
        <p:spPr>
          <a:xfrm>
            <a:off x="4534762" y="1251680"/>
            <a:ext cx="392567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CRITERIOS DE EVALUACIÓN</a:t>
            </a:r>
          </a:p>
          <a:p>
            <a:pPr algn="just"/>
            <a:endParaRPr lang="es-ES_tradnl" sz="22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Cóndilos </a:t>
            </a:r>
            <a:r>
              <a:rPr lang="es-ES_tradnl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mandibulares en posición anterior a porción petrosa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Peñascos </a:t>
            </a:r>
            <a:r>
              <a:rPr lang="es-ES_tradnl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simétricos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Visualización </a:t>
            </a:r>
            <a:r>
              <a:rPr lang="es-ES_tradnl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adecuada de </a:t>
            </a: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agujeros y conductos de la base </a:t>
            </a:r>
            <a:r>
              <a:rPr lang="es-ES_tradnl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ES_tradnl" sz="24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craneal.</a:t>
            </a:r>
            <a:endParaRPr lang="es-MX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_tradnl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2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7 CuadroTexto"/>
          <p:cNvSpPr txBox="1"/>
          <p:nvPr/>
        </p:nvSpPr>
        <p:spPr>
          <a:xfrm>
            <a:off x="951137" y="354721"/>
            <a:ext cx="7241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DE BASE DE CRÁNEO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4" name="7 Imagen" descr="Page-50-Image-171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812843" y="1412776"/>
            <a:ext cx="3622136" cy="4709577"/>
          </a:xfrm>
          <a:prstGeom prst="rect">
            <a:avLst/>
          </a:prstGeom>
        </p:spPr>
      </p:pic>
      <p:sp>
        <p:nvSpPr>
          <p:cNvPr id="12" name="12 CuadroTexto"/>
          <p:cNvSpPr txBox="1"/>
          <p:nvPr/>
        </p:nvSpPr>
        <p:spPr>
          <a:xfrm>
            <a:off x="4534762" y="1415673"/>
            <a:ext cx="392567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Esta proyección,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utilizada </a:t>
            </a:r>
          </a:p>
          <a:p>
            <a:pPr algn="just"/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para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evaluar agujeros y 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conductos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casos de 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lesiones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tumorales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y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fracturas, así como en </a:t>
            </a:r>
          </a:p>
          <a:p>
            <a:pPr algn="just"/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casos de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mastoiditis, hoy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día tiene un uso </a:t>
            </a:r>
          </a:p>
          <a:p>
            <a:pPr algn="just"/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muy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limitado, ya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que las   imágenes obtenidas a través de la Tomografía </a:t>
            </a:r>
            <a:r>
              <a:rPr lang="es-ES_tradnl" sz="22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Multicorte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presentan numerosas </a:t>
            </a:r>
            <a:r>
              <a:rPr lang="es-ES_tradnl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ventajas </a:t>
            </a:r>
            <a:r>
              <a:rPr lang="es-ES_tradnl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diagnósticas con las cuales esta técnica no puede competir.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0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3923928" y="354721"/>
            <a:ext cx="453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DIVISIÓN FUNCIONAL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3923928" y="1628800"/>
            <a:ext cx="3960440" cy="488022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Esta clasificación divide al cráneo en:</a:t>
            </a:r>
          </a:p>
          <a:p>
            <a:pPr algn="l"/>
            <a:r>
              <a:rPr lang="es-CL" sz="2300" b="1" i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 </a:t>
            </a:r>
            <a:r>
              <a:rPr lang="es-CL" sz="2300" b="1" i="1" dirty="0" err="1" smtClean="0">
                <a:solidFill>
                  <a:srgbClr val="FFFF00"/>
                </a:solidFill>
                <a:latin typeface="Montserrat SemiBold" panose="00000700000000000000" pitchFamily="2" charset="0"/>
              </a:rPr>
              <a:t>Viscerocráneo</a:t>
            </a:r>
            <a:r>
              <a:rPr lang="es-C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C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(esqueleto de la cara):</a:t>
            </a:r>
          </a:p>
          <a:p>
            <a:pPr algn="l"/>
            <a:r>
              <a:rPr lang="es-C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constituye la parte más anterior del cráneo, y se compone de los huesos que </a:t>
            </a:r>
            <a:r>
              <a:rPr lang="es-C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rodean </a:t>
            </a:r>
            <a:r>
              <a:rPr lang="es-CL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la boca (maxilares y mandíbula), la nariz, la cavidad nasal y la mayor parte de las cavidades orbitarias 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13" y="1772816"/>
            <a:ext cx="2893735" cy="25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4325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7 CuadroTexto"/>
          <p:cNvSpPr txBox="1"/>
          <p:nvPr/>
        </p:nvSpPr>
        <p:spPr>
          <a:xfrm>
            <a:off x="1825465" y="354721"/>
            <a:ext cx="5493071" cy="55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ESTUDIO DE SILLA TURCA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11" name="12 CuadroTexto"/>
          <p:cNvSpPr txBox="1"/>
          <p:nvPr/>
        </p:nvSpPr>
        <p:spPr>
          <a:xfrm>
            <a:off x="4530021" y="1977181"/>
            <a:ext cx="3898279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Este estudio se realiza en 3 proyecciones:</a:t>
            </a:r>
          </a:p>
          <a:p>
            <a:pPr algn="just"/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 de </a:t>
            </a:r>
            <a:r>
              <a:rPr lang="es-ES_tradnl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Caldwell</a:t>
            </a: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 de </a:t>
            </a:r>
            <a:r>
              <a:rPr lang="es-ES_tradnl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Hass</a:t>
            </a: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Lateral estricta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_tradnl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2" name="10 Imagen" descr="Sella+Turcica+-+lateral+vie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5582" y="2035567"/>
            <a:ext cx="3599397" cy="3404653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6251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5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258647" y="354721"/>
            <a:ext cx="6626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- PA DE CADWELL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30" name="12 CuadroTexto"/>
          <p:cNvSpPr txBox="1"/>
          <p:nvPr/>
        </p:nvSpPr>
        <p:spPr>
          <a:xfrm>
            <a:off x="4361450" y="1327695"/>
            <a:ext cx="395496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Tamaño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Detector: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18x24cms. transversal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al eje mayor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Paciente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decúbito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prono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(mesa) </a:t>
            </a:r>
            <a:r>
              <a:rPr lang="es-MX" sz="22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ó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sentado (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estativo)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Frente y nariz en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contacto con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superficie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apoyo (SA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Sagital sin rotaciones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LOM perpendicular a sistema detector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31" name="Picture 2" descr="C:\Users\imgtrans06\Pictures\1\3436695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21658"/>
            <a:ext cx="3480370" cy="467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75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258647" y="354721"/>
            <a:ext cx="6626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- PA DE CADWELL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30" name="12 CuadroTexto"/>
          <p:cNvSpPr txBox="1"/>
          <p:nvPr/>
        </p:nvSpPr>
        <p:spPr>
          <a:xfrm>
            <a:off x="4361450" y="1327695"/>
            <a:ext cx="409898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RC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10-15°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en dirección Cr-Cd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, saliendo por GLABELA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En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proyección AP se deja LIOM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perpendicular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 sistema detector, y RC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sin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angulaciones.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Colimación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ajustada a la estructura.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Suspender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respiración durante la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exposición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Factores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sugeridos:</a:t>
            </a:r>
          </a:p>
          <a:p>
            <a:pPr algn="just"/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70-75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Kv</a:t>
            </a:r>
          </a:p>
          <a:p>
            <a:pPr algn="just"/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32-50 </a:t>
            </a:r>
            <a:r>
              <a:rPr lang="es-MX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mAs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31" name="Picture 2" descr="C:\Users\imgtrans06\Pictures\1\3436695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21658"/>
            <a:ext cx="3480370" cy="4671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61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258647" y="354721"/>
            <a:ext cx="6626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- PA DE CADWELL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968" y="1772816"/>
            <a:ext cx="6624736" cy="448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9 CuadroTexto"/>
          <p:cNvSpPr txBox="1"/>
          <p:nvPr/>
        </p:nvSpPr>
        <p:spPr>
          <a:xfrm>
            <a:off x="1149524" y="1124744"/>
            <a:ext cx="3587450" cy="563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MESA vs ESTATIVO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255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258647" y="354721"/>
            <a:ext cx="6626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- PA DE CADWELL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11" name="12 CuadroTexto"/>
          <p:cNvSpPr txBox="1"/>
          <p:nvPr/>
        </p:nvSpPr>
        <p:spPr>
          <a:xfrm>
            <a:off x="5364088" y="1268760"/>
            <a:ext cx="30243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CRITERIOS DE EVALUACIÓN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Visualización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del piso de la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turca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Simetría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las estructuras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adyacentes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Densidad óptica adecuada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2" name="6 Imagen" descr="Page-56-Image-189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826499" y="1340768"/>
            <a:ext cx="4466665" cy="3112021"/>
          </a:xfrm>
          <a:prstGeom prst="rect">
            <a:avLst/>
          </a:prstGeom>
        </p:spPr>
      </p:pic>
      <p:cxnSp>
        <p:nvCxnSpPr>
          <p:cNvPr id="14" name="10 Conector recto de flecha"/>
          <p:cNvCxnSpPr/>
          <p:nvPr/>
        </p:nvCxnSpPr>
        <p:spPr>
          <a:xfrm flipH="1">
            <a:off x="1697101" y="2833480"/>
            <a:ext cx="1099576" cy="1243592"/>
          </a:xfrm>
          <a:prstGeom prst="straightConnector1">
            <a:avLst/>
          </a:prstGeom>
          <a:ln>
            <a:solidFill>
              <a:srgbClr val="FFFF00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3 CuadroTexto"/>
          <p:cNvSpPr txBox="1"/>
          <p:nvPr/>
        </p:nvSpPr>
        <p:spPr>
          <a:xfrm>
            <a:off x="860285" y="4005064"/>
            <a:ext cx="1615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i="1" dirty="0" smtClean="0">
                <a:solidFill>
                  <a:srgbClr val="FFFF00"/>
                </a:solidFill>
              </a:rPr>
              <a:t>Piso de la silla turca</a:t>
            </a:r>
            <a:endParaRPr lang="es-MX" sz="1400" i="1" dirty="0">
              <a:solidFill>
                <a:srgbClr val="FFFF00"/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8764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1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087232" y="354721"/>
            <a:ext cx="4969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- PA HAAS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30" name="12 CuadroTexto"/>
          <p:cNvSpPr txBox="1"/>
          <p:nvPr/>
        </p:nvSpPr>
        <p:spPr>
          <a:xfrm>
            <a:off x="4788024" y="1327695"/>
            <a:ext cx="3528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Tamaño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Detector: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18x24cms. transversal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al eje mayor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Paciente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en decúbito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prono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(mesa) </a:t>
            </a:r>
            <a:r>
              <a:rPr lang="es-MX" sz="22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ó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sentado (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estativo)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Frente y nariz en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contacto con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superficie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apoyo (SA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Sagital sin rotaciones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LOM perpendicular a sistema detector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</a:blip>
          <a:srcRect l="9091" t="9091" r="20000" b="20000"/>
          <a:stretch/>
        </p:blipFill>
        <p:spPr bwMode="auto">
          <a:xfrm>
            <a:off x="802267" y="1484784"/>
            <a:ext cx="3964980" cy="374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522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0" name="12 CuadroTexto"/>
          <p:cNvSpPr txBox="1"/>
          <p:nvPr/>
        </p:nvSpPr>
        <p:spPr>
          <a:xfrm>
            <a:off x="4788024" y="1327695"/>
            <a:ext cx="367240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RC 25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°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en sentido Cd-Cr, saliendo 2 </a:t>
            </a:r>
            <a:r>
              <a:rPr lang="es-MX" sz="22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por sobre la GLABELA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Colimación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ajustada a la estructura.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Suspender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respiración durante la 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exposición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Factores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sugeridos:</a:t>
            </a:r>
          </a:p>
          <a:p>
            <a:pPr algn="just"/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70-75 </a:t>
            </a:r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Kv</a:t>
            </a:r>
          </a:p>
          <a:p>
            <a:pPr algn="just"/>
            <a:r>
              <a:rPr lang="es-MX" sz="22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32-50 </a:t>
            </a:r>
            <a:r>
              <a:rPr lang="es-MX" sz="22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mAs</a:t>
            </a: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7 CuadroTexto"/>
          <p:cNvSpPr txBox="1"/>
          <p:nvPr/>
        </p:nvSpPr>
        <p:spPr>
          <a:xfrm>
            <a:off x="2087232" y="354721"/>
            <a:ext cx="4969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- PA HAAS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</a:blip>
          <a:srcRect l="9091" t="9091" r="20000" b="20000"/>
          <a:stretch/>
        </p:blipFill>
        <p:spPr bwMode="auto">
          <a:xfrm>
            <a:off x="802267" y="1484784"/>
            <a:ext cx="3964980" cy="374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38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  <p:bldLst>
      <p:bldP spid="3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7 CuadroTexto"/>
          <p:cNvSpPr txBox="1"/>
          <p:nvPr/>
        </p:nvSpPr>
        <p:spPr>
          <a:xfrm>
            <a:off x="2087232" y="354721"/>
            <a:ext cx="4969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- PA HAAS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753" y="2060848"/>
            <a:ext cx="3052709" cy="33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upo 17"/>
          <p:cNvGrpSpPr/>
          <p:nvPr/>
        </p:nvGrpSpPr>
        <p:grpSpPr>
          <a:xfrm>
            <a:off x="3974313" y="2060847"/>
            <a:ext cx="4376011" cy="3330477"/>
            <a:chOff x="4067944" y="1988840"/>
            <a:chExt cx="4884438" cy="3717429"/>
          </a:xfrm>
        </p:grpSpPr>
        <p:pic>
          <p:nvPicPr>
            <p:cNvPr id="19" name="9 Imagen" descr="sella turcic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7944" y="1988840"/>
              <a:ext cx="4884438" cy="3717429"/>
            </a:xfrm>
            <a:prstGeom prst="rect">
              <a:avLst/>
            </a:prstGeom>
          </p:spPr>
        </p:pic>
        <p:sp>
          <p:nvSpPr>
            <p:cNvPr id="20" name="10 CuadroTexto"/>
            <p:cNvSpPr txBox="1"/>
            <p:nvPr/>
          </p:nvSpPr>
          <p:spPr>
            <a:xfrm>
              <a:off x="4121448" y="3349313"/>
              <a:ext cx="1086836" cy="43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s-MX" sz="1500" b="1" dirty="0" err="1" smtClean="0">
                  <a:solidFill>
                    <a:srgbClr val="C00000"/>
                  </a:solidFill>
                </a:rPr>
                <a:t>Clinoides</a:t>
              </a:r>
              <a:endParaRPr lang="es-MX" sz="1500" b="1" dirty="0" smtClean="0">
                <a:solidFill>
                  <a:srgbClr val="C00000"/>
                </a:solidFill>
              </a:endParaRPr>
            </a:p>
            <a:p>
              <a:pPr algn="ctr">
                <a:lnSpc>
                  <a:spcPts val="1300"/>
                </a:lnSpc>
              </a:pPr>
              <a:r>
                <a:rPr lang="es-MX" sz="1500" b="1" dirty="0" smtClean="0">
                  <a:solidFill>
                    <a:srgbClr val="C00000"/>
                  </a:solidFill>
                </a:rPr>
                <a:t>posteriores</a:t>
              </a:r>
              <a:endParaRPr lang="es-MX" sz="15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11 CuadroTexto"/>
            <p:cNvSpPr txBox="1"/>
            <p:nvPr/>
          </p:nvSpPr>
          <p:spPr>
            <a:xfrm>
              <a:off x="4624552" y="4664913"/>
              <a:ext cx="658385" cy="43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es-MX" sz="1500" b="1" dirty="0" smtClean="0">
                  <a:solidFill>
                    <a:srgbClr val="C00000"/>
                  </a:solidFill>
                </a:rPr>
                <a:t>Dorso</a:t>
              </a:r>
            </a:p>
            <a:p>
              <a:pPr algn="ctr">
                <a:lnSpc>
                  <a:spcPts val="1300"/>
                </a:lnSpc>
              </a:pPr>
              <a:r>
                <a:rPr lang="es-MX" sz="1500" b="1" dirty="0" err="1" smtClean="0">
                  <a:solidFill>
                    <a:srgbClr val="C00000"/>
                  </a:solidFill>
                </a:rPr>
                <a:t>selar</a:t>
              </a:r>
              <a:endParaRPr lang="es-MX" sz="15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12 CuadroTexto"/>
            <p:cNvSpPr txBox="1"/>
            <p:nvPr/>
          </p:nvSpPr>
          <p:spPr>
            <a:xfrm>
              <a:off x="4355976" y="2492896"/>
              <a:ext cx="933076" cy="43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s-MX" sz="1500" b="1" dirty="0" smtClean="0">
                  <a:solidFill>
                    <a:srgbClr val="C00000"/>
                  </a:solidFill>
                </a:rPr>
                <a:t>Foramen </a:t>
              </a:r>
            </a:p>
            <a:p>
              <a:pPr algn="ctr">
                <a:lnSpc>
                  <a:spcPts val="1300"/>
                </a:lnSpc>
              </a:pPr>
              <a:r>
                <a:rPr lang="es-MX" sz="1500" b="1" dirty="0" smtClean="0">
                  <a:solidFill>
                    <a:srgbClr val="C00000"/>
                  </a:solidFill>
                </a:rPr>
                <a:t>magno</a:t>
              </a:r>
              <a:endParaRPr lang="es-MX" sz="15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3" name="14 Conector recto de flecha"/>
            <p:cNvCxnSpPr/>
            <p:nvPr/>
          </p:nvCxnSpPr>
          <p:spPr>
            <a:xfrm>
              <a:off x="5148064" y="2780928"/>
              <a:ext cx="1512168" cy="864096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20 Conector recto de flecha"/>
            <p:cNvCxnSpPr/>
            <p:nvPr/>
          </p:nvCxnSpPr>
          <p:spPr>
            <a:xfrm>
              <a:off x="5148064" y="3573016"/>
              <a:ext cx="1665912" cy="34058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5 Conector recto de flecha"/>
            <p:cNvCxnSpPr/>
            <p:nvPr/>
          </p:nvCxnSpPr>
          <p:spPr>
            <a:xfrm flipV="1">
              <a:off x="5220072" y="4077072"/>
              <a:ext cx="1728192" cy="79208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003977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7 CuadroTexto"/>
          <p:cNvSpPr txBox="1"/>
          <p:nvPr/>
        </p:nvSpPr>
        <p:spPr>
          <a:xfrm>
            <a:off x="2087232" y="354721"/>
            <a:ext cx="4969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- PA HAAS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sp>
        <p:nvSpPr>
          <p:cNvPr id="26" name="12 CuadroTexto"/>
          <p:cNvSpPr txBox="1"/>
          <p:nvPr/>
        </p:nvSpPr>
        <p:spPr>
          <a:xfrm>
            <a:off x="4746738" y="1315502"/>
            <a:ext cx="3713693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CRITERIOS DE EVALUACIÓN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Visualización del dorso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selar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y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clinoides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posteriores en agujero magno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Simetría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las estructuras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adyacentes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Densidad óptica adecuada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26499" y="1340769"/>
            <a:ext cx="3920239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204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6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061864" y="354721"/>
            <a:ext cx="7020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– LATERAL ESTRICTA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863999" y="1382304"/>
            <a:ext cx="3391974" cy="3270832"/>
            <a:chOff x="4932040" y="1700808"/>
            <a:chExt cx="3883098" cy="3744416"/>
          </a:xfrm>
        </p:grpSpPr>
        <p:pic>
          <p:nvPicPr>
            <p:cNvPr id="12" name="7 Imagen" descr="lateral 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2040" y="1700808"/>
              <a:ext cx="3883098" cy="3744416"/>
            </a:xfrm>
            <a:prstGeom prst="rect">
              <a:avLst/>
            </a:prstGeom>
          </p:spPr>
        </p:pic>
        <p:cxnSp>
          <p:nvCxnSpPr>
            <p:cNvPr id="14" name="11 Conector recto"/>
            <p:cNvCxnSpPr/>
            <p:nvPr/>
          </p:nvCxnSpPr>
          <p:spPr>
            <a:xfrm>
              <a:off x="6398136" y="3573016"/>
              <a:ext cx="1494056" cy="7552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4 Conector recto"/>
            <p:cNvCxnSpPr>
              <a:stCxn id="19" idx="1"/>
            </p:cNvCxnSpPr>
            <p:nvPr/>
          </p:nvCxnSpPr>
          <p:spPr>
            <a:xfrm>
              <a:off x="7121464" y="1959956"/>
              <a:ext cx="13640" cy="2823260"/>
            </a:xfrm>
            <a:prstGeom prst="line">
              <a:avLst/>
            </a:prstGeom>
            <a:ln w="28575">
              <a:solidFill>
                <a:srgbClr val="33CC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6 CuadroTexto"/>
            <p:cNvSpPr txBox="1"/>
            <p:nvPr/>
          </p:nvSpPr>
          <p:spPr>
            <a:xfrm>
              <a:off x="7121464" y="182145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002060"/>
                  </a:solidFill>
                </a:rPr>
                <a:t>PS</a:t>
              </a:r>
              <a:endParaRPr lang="es-MX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20" name="17 Conector recto de flecha"/>
            <p:cNvCxnSpPr/>
            <p:nvPr/>
          </p:nvCxnSpPr>
          <p:spPr>
            <a:xfrm>
              <a:off x="7845456" y="3347264"/>
              <a:ext cx="936104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12 CuadroTexto"/>
          <p:cNvSpPr txBox="1"/>
          <p:nvPr/>
        </p:nvSpPr>
        <p:spPr>
          <a:xfrm>
            <a:off x="4361450" y="1327695"/>
            <a:ext cx="395496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Tamaño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Detector: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18x24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.,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transversal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al eje mayor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Región lateral del cráneo en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contacto con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superficie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de apoyo (SA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Plano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Sagital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paralelo a SA, sin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rotaciones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50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303748" y="354721"/>
            <a:ext cx="453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DIVISIÓN FUNCIONAL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0" name="8 Imagen" descr="Page-4-Image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4132" y="1484784"/>
            <a:ext cx="6984776" cy="4299767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9239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061864" y="354721"/>
            <a:ext cx="7020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– LATERAL ESTRICTA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863999" y="1382304"/>
            <a:ext cx="3391974" cy="3270832"/>
            <a:chOff x="4932040" y="1700808"/>
            <a:chExt cx="3883098" cy="3744416"/>
          </a:xfrm>
        </p:grpSpPr>
        <p:pic>
          <p:nvPicPr>
            <p:cNvPr id="12" name="7 Imagen" descr="lateral 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2040" y="1700808"/>
              <a:ext cx="3883098" cy="3744416"/>
            </a:xfrm>
            <a:prstGeom prst="rect">
              <a:avLst/>
            </a:prstGeom>
          </p:spPr>
        </p:pic>
        <p:cxnSp>
          <p:nvCxnSpPr>
            <p:cNvPr id="14" name="11 Conector recto"/>
            <p:cNvCxnSpPr/>
            <p:nvPr/>
          </p:nvCxnSpPr>
          <p:spPr>
            <a:xfrm>
              <a:off x="6398136" y="3573016"/>
              <a:ext cx="1494056" cy="7552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4 Conector recto"/>
            <p:cNvCxnSpPr>
              <a:stCxn id="19" idx="1"/>
            </p:cNvCxnSpPr>
            <p:nvPr/>
          </p:nvCxnSpPr>
          <p:spPr>
            <a:xfrm>
              <a:off x="7121464" y="1959956"/>
              <a:ext cx="13640" cy="2823260"/>
            </a:xfrm>
            <a:prstGeom prst="line">
              <a:avLst/>
            </a:prstGeom>
            <a:ln w="28575">
              <a:solidFill>
                <a:srgbClr val="33CC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6 CuadroTexto"/>
            <p:cNvSpPr txBox="1"/>
            <p:nvPr/>
          </p:nvSpPr>
          <p:spPr>
            <a:xfrm>
              <a:off x="7121464" y="182145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 smtClean="0">
                  <a:solidFill>
                    <a:srgbClr val="002060"/>
                  </a:solidFill>
                </a:rPr>
                <a:t>PS</a:t>
              </a:r>
              <a:endParaRPr lang="es-MX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20" name="17 Conector recto de flecha"/>
            <p:cNvCxnSpPr/>
            <p:nvPr/>
          </p:nvCxnSpPr>
          <p:spPr>
            <a:xfrm>
              <a:off x="7845456" y="3347264"/>
              <a:ext cx="936104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12 CuadroTexto"/>
          <p:cNvSpPr txBox="1"/>
          <p:nvPr/>
        </p:nvSpPr>
        <p:spPr>
          <a:xfrm>
            <a:off x="4361450" y="1327695"/>
            <a:ext cx="395496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LIOM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paralela a borde superior del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detector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Línea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Interpupila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perpendicular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a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SA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RC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sin angulaciones, incidiendo 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2,5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cms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 por anterior y por sobre el CAE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Colimación ajustada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Suspender respiración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Factores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sugeridos:</a:t>
            </a:r>
          </a:p>
          <a:p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63-70 </a:t>
            </a:r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Kv</a:t>
            </a:r>
          </a:p>
          <a:p>
            <a:r>
              <a:rPr lang="es-MX" sz="2300" b="1" dirty="0">
                <a:solidFill>
                  <a:srgbClr val="FBFBFB"/>
                </a:solidFill>
                <a:latin typeface="Montserrat SemiBold" panose="00000700000000000000" pitchFamily="2" charset="0"/>
              </a:rPr>
              <a:t>  	</a:t>
            </a: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32-50 </a:t>
            </a:r>
            <a:r>
              <a:rPr lang="es-MX" sz="2300" b="1" dirty="0" err="1">
                <a:solidFill>
                  <a:srgbClr val="FBFBFB"/>
                </a:solidFill>
                <a:latin typeface="Montserrat SemiBold" panose="00000700000000000000" pitchFamily="2" charset="0"/>
              </a:rPr>
              <a:t>mAs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726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1061864" y="354721"/>
            <a:ext cx="7020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– LATERAL ESTRICTA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2138" y="1916832"/>
            <a:ext cx="3363838" cy="325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18 Imagen" descr="Page-59-Image-197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4644008" y="1916833"/>
            <a:ext cx="3449019" cy="3240360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9512" y="17050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4092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6" name="12 CuadroTexto"/>
          <p:cNvSpPr txBox="1"/>
          <p:nvPr/>
        </p:nvSpPr>
        <p:spPr>
          <a:xfrm>
            <a:off x="5004048" y="1315502"/>
            <a:ext cx="341936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CRITERIOS DE EVALUACIÓN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Visualización de silla turca en una sola línea, sin rotaciones.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Superposición de apófisis </a:t>
            </a:r>
            <a:r>
              <a:rPr lang="es-MX" sz="2300" b="1" dirty="0" err="1" smtClean="0">
                <a:solidFill>
                  <a:srgbClr val="FBFBFB"/>
                </a:solidFill>
                <a:latin typeface="Montserrat SemiBold" panose="00000700000000000000" pitchFamily="2" charset="0"/>
              </a:rPr>
              <a:t>clinoides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3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Densidad óptica adecuada</a:t>
            </a:r>
            <a:endParaRPr lang="es-MX" sz="2300" b="1" dirty="0">
              <a:solidFill>
                <a:srgbClr val="FBFBFB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7 CuadroTexto"/>
          <p:cNvSpPr txBox="1"/>
          <p:nvPr/>
        </p:nvSpPr>
        <p:spPr>
          <a:xfrm>
            <a:off x="1061864" y="354721"/>
            <a:ext cx="7020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SILLA TURCA – LATERAL ESTRICTA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6572"/>
            <a:ext cx="4275643" cy="316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58340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707904" y="0"/>
            <a:ext cx="4752528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6" name="5 CuadroTexto"/>
          <p:cNvSpPr txBox="1"/>
          <p:nvPr/>
        </p:nvSpPr>
        <p:spPr>
          <a:xfrm>
            <a:off x="3582144" y="4797152"/>
            <a:ext cx="4878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400" b="1" dirty="0" smtClean="0">
              <a:solidFill>
                <a:srgbClr val="FBFBFB"/>
              </a:solidFill>
              <a:latin typeface="Montserrat SemiBold" panose="00000700000000000000" pitchFamily="2" charset="0"/>
            </a:endParaRPr>
          </a:p>
          <a:p>
            <a:pPr algn="ctr"/>
            <a:r>
              <a:rPr lang="es-MX" sz="24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TM. ANGELO RONCAGLIOLO</a:t>
            </a:r>
          </a:p>
          <a:p>
            <a:pPr algn="ctr"/>
            <a:endParaRPr lang="es-MX" sz="2400" b="1" dirty="0">
              <a:latin typeface="Montserrat SemiBold" panose="000007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707904" y="1340768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ESTUDIO RADIOLÓGICO DEL CRÁNEO</a:t>
            </a:r>
            <a:endParaRPr lang="es-MX" sz="3200" b="1" dirty="0">
              <a:latin typeface="Montserrat SemiBold" panose="00000700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3700636" y="3356992"/>
            <a:ext cx="4752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Montserrat SemiBold" panose="00000700000000000000" pitchFamily="2" charset="0"/>
              </a:rPr>
              <a:t>FIN</a:t>
            </a:r>
            <a:endParaRPr lang="es-MX" sz="5000" b="1" dirty="0">
              <a:solidFill>
                <a:srgbClr val="FFFF00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3247" y="160982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5666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0" y="774303"/>
            <a:ext cx="683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endParaRPr lang="es-419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  <a:p>
            <a:pPr algn="ctr"/>
            <a:r>
              <a:rPr lang="es-419" b="1" dirty="0" smtClean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  <a:p>
            <a:pPr algn="ctr"/>
            <a:r>
              <a:rPr lang="es-419" b="1" dirty="0">
                <a:solidFill>
                  <a:srgbClr val="FFFF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Á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618783" y="354721"/>
            <a:ext cx="39064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VISIÓN ANTERIOR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1" name="6 Imagen" descr="Page-11-Image-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484783"/>
            <a:ext cx="6984776" cy="4845969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170160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834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innovaciones en imagenología para este 2017 | Actualpa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r="3142"/>
          <a:stretch/>
        </p:blipFill>
        <p:spPr bwMode="auto">
          <a:xfrm flipH="1">
            <a:off x="-36512" y="-48691"/>
            <a:ext cx="9217024" cy="6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83568" y="0"/>
            <a:ext cx="7776864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7 CuadroTexto"/>
          <p:cNvSpPr txBox="1"/>
          <p:nvPr/>
        </p:nvSpPr>
        <p:spPr>
          <a:xfrm>
            <a:off x="2803304" y="354721"/>
            <a:ext cx="3537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smtClean="0">
                <a:solidFill>
                  <a:srgbClr val="FBFBFB"/>
                </a:solidFill>
                <a:latin typeface="Montserrat SemiBold" panose="00000700000000000000" pitchFamily="2" charset="0"/>
              </a:rPr>
              <a:t>VISIÓN LATERAL</a:t>
            </a:r>
            <a:endParaRPr lang="es-MX" sz="3000" b="1" dirty="0">
              <a:latin typeface="Montserrat SemiBold" panose="00000700000000000000" pitchFamily="2" charset="0"/>
            </a:endParaRPr>
          </a:p>
        </p:txBody>
      </p:sp>
      <p:pic>
        <p:nvPicPr>
          <p:cNvPr id="10" name="8 Imagen" descr="Page-9-Image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484783"/>
            <a:ext cx="6984776" cy="485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0008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2284</Words>
  <Application>Microsoft Office PowerPoint</Application>
  <PresentationFormat>Presentación en pantalla (4:3)</PresentationFormat>
  <Paragraphs>747</Paragraphs>
  <Slides>73</Slides>
  <Notes>0</Notes>
  <HiddenSlides>0</HiddenSlides>
  <MMClips>31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78" baseType="lpstr">
      <vt:lpstr>Arial</vt:lpstr>
      <vt:lpstr>Calibri</vt:lpstr>
      <vt:lpstr>Montserrat SemiBold</vt:lpstr>
      <vt:lpstr>Open Sans ExtraBold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imgtrans06</dc:creator>
  <cp:lastModifiedBy>Angelo Roncagliolo</cp:lastModifiedBy>
  <cp:revision>313</cp:revision>
  <dcterms:created xsi:type="dcterms:W3CDTF">2018-10-13T19:45:14Z</dcterms:created>
  <dcterms:modified xsi:type="dcterms:W3CDTF">2021-03-09T03:47:09Z</dcterms:modified>
</cp:coreProperties>
</file>