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embeddedFontLst>
    <p:embeddedFont>
      <p:font typeface="Robot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4" roundtripDataSignature="AMtx7mgz9dWIT6ILy+nRlE6+FbQTS7FP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49E9656-4584-4F3A-B0AC-3C03F000BDC0}">
  <a:tblStyle styleId="{449E9656-4584-4F3A-B0AC-3C03F000BDC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BA383EC9-FDA2-47D2-92DB-E946B51095F8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6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0" name="Google Shape;24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39d964c6ae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9" name="Google Shape;259;g239d964c6ae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8" name="Google Shape;27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7" name="Google Shape;29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7" name="Google Shape;31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37462b9c7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g137462b9c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1" name="Google Shape;34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37462b9c70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g137462b9c7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01f4b96613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g201f4b9661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01f4b96613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g201f4b9661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5" name="Google Shape;37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37462b9c70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g137462b9c7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3" name="Google Shape;39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3" name="Google Shape;41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37462b9c70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g137462b9c7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37462b9c70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137462b9c7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2" name="Google Shape;20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1" name="Google Shape;22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hyperlink" Target="mailto:judith.poza@uchile.cl" TargetMode="External"/><Relationship Id="rId5" Type="http://schemas.openxmlformats.org/officeDocument/2006/relationships/hyperlink" Target="mailto:gisilva@uchile.cl" TargetMode="External"/><Relationship Id="rId6" Type="http://schemas.openxmlformats.org/officeDocument/2006/relationships/hyperlink" Target="mailto:vaiti.arriagada@gmail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Relationship Id="rId4" Type="http://schemas.openxmlformats.org/officeDocument/2006/relationships/hyperlink" Target="mailto:gisilva@uchile.cl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hyperlink" Target="mailto:nicole.leyton@uchile.cl" TargetMode="External"/><Relationship Id="rId9" Type="http://schemas.openxmlformats.org/officeDocument/2006/relationships/hyperlink" Target="mailto:Vaiti.Arriagada@Gmail.com" TargetMode="External"/><Relationship Id="rId5" Type="http://schemas.openxmlformats.org/officeDocument/2006/relationships/hyperlink" Target="mailto:caritolillo97@gmail.com" TargetMode="External"/><Relationship Id="rId6" Type="http://schemas.openxmlformats.org/officeDocument/2006/relationships/hyperlink" Target="mailto:jacquelineleclerce@gmail.com" TargetMode="External"/><Relationship Id="rId7" Type="http://schemas.openxmlformats.org/officeDocument/2006/relationships/hyperlink" Target="mailto:claudia.negron@ug.uchile.cl" TargetMode="External"/><Relationship Id="rId8" Type="http://schemas.openxmlformats.org/officeDocument/2006/relationships/hyperlink" Target="mailto:gsilva@uchile.c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" name="Google Shape;86;p1"/>
          <p:cNvGrpSpPr/>
          <p:nvPr/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87" name="Google Shape;87;p1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nterfaz de usuario gráfica, Texto, Aplicación&#10;&#10;Descripción generada automáticamente" id="91" name="Google Shape;91;p1"/>
          <p:cNvPicPr preferRelativeResize="0"/>
          <p:nvPr/>
        </p:nvPicPr>
        <p:blipFill rotWithShape="1">
          <a:blip r:embed="rId3">
            <a:alphaModFix amt="22000"/>
          </a:blip>
          <a:srcRect b="0" l="0" r="0" t="0"/>
          <a:stretch/>
        </p:blipFill>
        <p:spPr>
          <a:xfrm>
            <a:off x="2668188" y="320231"/>
            <a:ext cx="6794172" cy="2836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"/>
          <p:cNvGrpSpPr/>
          <p:nvPr/>
        </p:nvGrpSpPr>
        <p:grpSpPr>
          <a:xfrm flipH="1" rot="10800000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93" name="Google Shape;93;p1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1"/>
          <p:cNvSpPr txBox="1"/>
          <p:nvPr/>
        </p:nvSpPr>
        <p:spPr>
          <a:xfrm>
            <a:off x="991881" y="3600284"/>
            <a:ext cx="51318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s-419" sz="4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CLINICA ATENCION PRIMARIA 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s-419" sz="4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6438225" y="3600275"/>
            <a:ext cx="5439000" cy="26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s-419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PEC: Prof. Asist.  Judith Poza Matus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s-419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judith.poza@uchile.cl</a:t>
            </a:r>
            <a:r>
              <a:rPr b="1" i="0" lang="es-419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s-419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Coordinadora: Prof. Asist. Gioconda Silva Escobar.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s-419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gisilva@uchile.cl</a:t>
            </a:r>
            <a:endParaRPr b="1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s-419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Vaitiare Arriagada L.</a:t>
            </a:r>
            <a:endParaRPr b="1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s-419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vaiti.arriagada@gmail.com</a:t>
            </a:r>
            <a:endParaRPr b="1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s-419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9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9"/>
          <p:cNvSpPr txBox="1"/>
          <p:nvPr>
            <p:ph idx="1" type="subTitle"/>
          </p:nvPr>
        </p:nvSpPr>
        <p:spPr>
          <a:xfrm>
            <a:off x="1513968" y="523501"/>
            <a:ext cx="9163757" cy="4504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</a:pPr>
            <a:r>
              <a:rPr b="1" lang="es-419">
                <a:solidFill>
                  <a:srgbClr val="1F3864"/>
                </a:solidFill>
              </a:rPr>
              <a:t>TALLERES PRÁCTICOS</a:t>
            </a:r>
            <a:endParaRPr/>
          </a:p>
        </p:txBody>
      </p:sp>
      <p:grpSp>
        <p:nvGrpSpPr>
          <p:cNvPr id="245" name="Google Shape;245;p9"/>
          <p:cNvGrpSpPr/>
          <p:nvPr/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246" name="Google Shape;246;p9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nterfaz de usuario gráfica, Texto, Aplicación&#10;&#10;Descripción generada automáticamente" id="250" name="Google Shape;250;p9"/>
          <p:cNvPicPr preferRelativeResize="0"/>
          <p:nvPr/>
        </p:nvPicPr>
        <p:blipFill rotWithShape="1">
          <a:blip r:embed="rId3">
            <a:alphaModFix amt="22000"/>
          </a:blip>
          <a:srcRect b="0" l="0" r="0" t="0"/>
          <a:stretch/>
        </p:blipFill>
        <p:spPr>
          <a:xfrm>
            <a:off x="2198272" y="927974"/>
            <a:ext cx="6794172" cy="2836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9"/>
          <p:cNvGrpSpPr/>
          <p:nvPr/>
        </p:nvGrpSpPr>
        <p:grpSpPr>
          <a:xfrm flipH="1" rot="10800000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52" name="Google Shape;252;p9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9"/>
          <p:cNvSpPr txBox="1"/>
          <p:nvPr/>
        </p:nvSpPr>
        <p:spPr>
          <a:xfrm>
            <a:off x="518789" y="2273837"/>
            <a:ext cx="10981108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None/>
            </a:pPr>
            <a:r>
              <a:rPr b="1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AS</a:t>
            </a:r>
            <a:r>
              <a:rPr b="1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PECTOS GENERALES DE LOS TALLERES: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Calibri"/>
              <a:buChar char="●"/>
            </a:pPr>
            <a:r>
              <a:rPr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Procedimientos </a:t>
            </a: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esenciales para la atención clínica en APS: Examen </a:t>
            </a:r>
            <a:r>
              <a:rPr lang="es-419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ginecológico</a:t>
            </a: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y P</a:t>
            </a: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AP. Esta actividad es </a:t>
            </a:r>
            <a:r>
              <a:rPr b="1" lang="es-419" sz="2400" u="sng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evaluada</a:t>
            </a:r>
            <a:r>
              <a:rPr lang="es-419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con</a:t>
            </a:r>
            <a:r>
              <a:rPr i="0" lang="es-419" sz="2400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rúbrica.</a:t>
            </a:r>
            <a:endParaRPr i="0" sz="2400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Calibri"/>
              <a:buChar char="●"/>
            </a:pP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Al final del taller se aplicará mini test.</a:t>
            </a:r>
            <a:endParaRPr b="0" i="0" sz="24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Calibri"/>
              <a:buChar char="●"/>
            </a:pP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Se dispondrá de información complementaria relacionada a los talleres para la revisión de los estudiantes en la plataforma.</a:t>
            </a:r>
            <a:endParaRPr b="0" i="0" sz="24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39d964c6ae_1_1"/>
          <p:cNvSpPr/>
          <p:nvPr/>
        </p:nvSpPr>
        <p:spPr>
          <a:xfrm>
            <a:off x="0" y="0"/>
            <a:ext cx="121917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239d964c6ae_1_1"/>
          <p:cNvSpPr/>
          <p:nvPr/>
        </p:nvSpPr>
        <p:spPr>
          <a:xfrm>
            <a:off x="305" y="0"/>
            <a:ext cx="121917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239d964c6ae_1_1"/>
          <p:cNvSpPr txBox="1"/>
          <p:nvPr>
            <p:ph idx="1" type="subTitle"/>
          </p:nvPr>
        </p:nvSpPr>
        <p:spPr>
          <a:xfrm>
            <a:off x="1513968" y="523501"/>
            <a:ext cx="91638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</a:pPr>
            <a:r>
              <a:rPr b="1" lang="es-419">
                <a:solidFill>
                  <a:srgbClr val="1F3864"/>
                </a:solidFill>
              </a:rPr>
              <a:t>SEMINARIOS </a:t>
            </a:r>
            <a:endParaRPr/>
          </a:p>
        </p:txBody>
      </p:sp>
      <p:grpSp>
        <p:nvGrpSpPr>
          <p:cNvPr id="264" name="Google Shape;264;g239d964c6ae_1_1"/>
          <p:cNvGrpSpPr/>
          <p:nvPr/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265" name="Google Shape;265;g239d964c6ae_1_1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g239d964c6ae_1_1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g239d964c6ae_1_1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g239d964c6ae_1_1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nterfaz de usuario gráfica, Texto, Aplicación&#10;&#10;Descripción generada automáticamente" id="269" name="Google Shape;269;g239d964c6ae_1_1"/>
          <p:cNvPicPr preferRelativeResize="0"/>
          <p:nvPr/>
        </p:nvPicPr>
        <p:blipFill rotWithShape="1">
          <a:blip r:embed="rId3">
            <a:alphaModFix amt="22000"/>
          </a:blip>
          <a:srcRect b="0" l="0" r="0" t="0"/>
          <a:stretch/>
        </p:blipFill>
        <p:spPr>
          <a:xfrm>
            <a:off x="2198272" y="927974"/>
            <a:ext cx="6794173" cy="2836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0" name="Google Shape;270;g239d964c6ae_1_1"/>
          <p:cNvGrpSpPr/>
          <p:nvPr/>
        </p:nvGrpSpPr>
        <p:grpSpPr>
          <a:xfrm flipH="1" rot="10800000">
            <a:off x="-305" y="4322974"/>
            <a:ext cx="3378300" cy="2535026"/>
            <a:chOff x="-305" y="-1"/>
            <a:chExt cx="3832880" cy="2876136"/>
          </a:xfrm>
        </p:grpSpPr>
        <p:sp>
          <p:nvSpPr>
            <p:cNvPr id="271" name="Google Shape;271;g239d964c6ae_1_1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g239d964c6ae_1_1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g239d964c6ae_1_1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g239d964c6ae_1_1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5" name="Google Shape;275;g239d964c6ae_1_1"/>
          <p:cNvSpPr txBox="1"/>
          <p:nvPr/>
        </p:nvSpPr>
        <p:spPr>
          <a:xfrm>
            <a:off x="518789" y="2273837"/>
            <a:ext cx="10981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None/>
            </a:pPr>
            <a:r>
              <a:rPr b="1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ASPECTOS GENERALES DE</a:t>
            </a:r>
            <a:r>
              <a:rPr b="1" lang="es-419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L SEMINARIO</a:t>
            </a:r>
            <a:r>
              <a:rPr b="1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Conductas </a:t>
            </a: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esenciales para la atención clínica en APS: </a:t>
            </a:r>
            <a:r>
              <a:rPr lang="es-419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control prenatal acorde a cada trimestre. </a:t>
            </a:r>
            <a:endParaRPr i="0" sz="2400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Esta actividad será evaluada a</a:t>
            </a: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l final </a:t>
            </a:r>
            <a:r>
              <a:rPr lang="es-419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con </a:t>
            </a: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mini test.</a:t>
            </a:r>
            <a:endParaRPr b="0" i="0" sz="24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Calibri"/>
              <a:buChar char="●"/>
            </a:pP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Se dispondrá de información complementaria relacionada a</a:t>
            </a:r>
            <a:r>
              <a:rPr lang="es-419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l seminario </a:t>
            </a: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para la revisión de los estudiantes en la plataforma.</a:t>
            </a:r>
            <a:endParaRPr b="0" i="0" sz="24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0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0"/>
          <p:cNvSpPr txBox="1"/>
          <p:nvPr>
            <p:ph idx="1" type="subTitle"/>
          </p:nvPr>
        </p:nvSpPr>
        <p:spPr>
          <a:xfrm>
            <a:off x="1239054" y="574966"/>
            <a:ext cx="9163757" cy="4504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</a:pPr>
            <a:r>
              <a:rPr b="1" lang="es-419">
                <a:solidFill>
                  <a:srgbClr val="1F3864"/>
                </a:solidFill>
              </a:rPr>
              <a:t>PRÁCTICA EN CAMPO CLÍNICO</a:t>
            </a:r>
            <a:endParaRPr b="1"/>
          </a:p>
        </p:txBody>
      </p:sp>
      <p:grpSp>
        <p:nvGrpSpPr>
          <p:cNvPr id="283" name="Google Shape;283;p10"/>
          <p:cNvGrpSpPr/>
          <p:nvPr/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284" name="Google Shape;284;p10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nterfaz de usuario gráfica, Texto, Aplicación&#10;&#10;Descripción generada automáticamente" id="288" name="Google Shape;288;p10"/>
          <p:cNvPicPr preferRelativeResize="0"/>
          <p:nvPr/>
        </p:nvPicPr>
        <p:blipFill rotWithShape="1">
          <a:blip r:embed="rId3">
            <a:alphaModFix amt="22000"/>
          </a:blip>
          <a:srcRect b="0" l="0" r="0" t="0"/>
          <a:stretch/>
        </p:blipFill>
        <p:spPr>
          <a:xfrm>
            <a:off x="1552954" y="1944162"/>
            <a:ext cx="6794172" cy="2836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9" name="Google Shape;289;p10"/>
          <p:cNvGrpSpPr/>
          <p:nvPr/>
        </p:nvGrpSpPr>
        <p:grpSpPr>
          <a:xfrm flipH="1" rot="10800000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90" name="Google Shape;290;p10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4" name="Google Shape;294;p10"/>
          <p:cNvSpPr txBox="1"/>
          <p:nvPr/>
        </p:nvSpPr>
        <p:spPr>
          <a:xfrm>
            <a:off x="561482" y="1888350"/>
            <a:ext cx="10602286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None/>
            </a:pPr>
            <a:r>
              <a:rPr b="1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ASPECTOS GENERALES: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●"/>
            </a:pP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Se realizan atenciones de usuarias/os en Cesfam de acuerdo a demanda local acompañando por Docente , en supervisión directa.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●"/>
            </a:pP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Se realizará durante 5 jornadas con horario de 8:00 a 17:00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●"/>
            </a:pP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Esta actividad es </a:t>
            </a:r>
            <a:r>
              <a:rPr b="1" i="0" lang="es-419" sz="2400" u="sng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evaluada con pauta aplicada por Docente</a:t>
            </a:r>
            <a:endParaRPr b="0" i="0" sz="24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460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3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6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6"/>
          <p:cNvSpPr txBox="1"/>
          <p:nvPr>
            <p:ph idx="1" type="subTitle"/>
          </p:nvPr>
        </p:nvSpPr>
        <p:spPr>
          <a:xfrm>
            <a:off x="1681464" y="320229"/>
            <a:ext cx="9163757" cy="4504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</a:pPr>
            <a:r>
              <a:rPr b="1" lang="es-419" sz="2000">
                <a:solidFill>
                  <a:srgbClr val="1F3864"/>
                </a:solidFill>
              </a:rPr>
              <a:t>Pauta de Evaluación Matrona/on Clínico</a:t>
            </a:r>
            <a:endParaRPr/>
          </a:p>
        </p:txBody>
      </p:sp>
      <p:grpSp>
        <p:nvGrpSpPr>
          <p:cNvPr id="302" name="Google Shape;302;p16"/>
          <p:cNvGrpSpPr/>
          <p:nvPr/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303" name="Google Shape;303;p16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nterfaz de usuario gráfica, Texto, Aplicación&#10;&#10;Descripción generada automáticamente" id="307" name="Google Shape;307;p16"/>
          <p:cNvPicPr preferRelativeResize="0"/>
          <p:nvPr/>
        </p:nvPicPr>
        <p:blipFill rotWithShape="1">
          <a:blip r:embed="rId3">
            <a:alphaModFix amt="22000"/>
          </a:blip>
          <a:srcRect b="0" l="0" r="0" t="0"/>
          <a:stretch/>
        </p:blipFill>
        <p:spPr>
          <a:xfrm>
            <a:off x="2668200" y="320220"/>
            <a:ext cx="6794150" cy="1399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8" name="Google Shape;308;p16"/>
          <p:cNvGrpSpPr/>
          <p:nvPr/>
        </p:nvGrpSpPr>
        <p:grpSpPr>
          <a:xfrm flipH="1" rot="10800000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309" name="Google Shape;309;p16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3" name="Google Shape;31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950" y="903600"/>
            <a:ext cx="5442650" cy="55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4675" y="903600"/>
            <a:ext cx="5953125" cy="552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1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1"/>
          <p:cNvSpPr txBox="1"/>
          <p:nvPr>
            <p:ph idx="1" type="subTitle"/>
          </p:nvPr>
        </p:nvSpPr>
        <p:spPr>
          <a:xfrm>
            <a:off x="1239054" y="574966"/>
            <a:ext cx="9163757" cy="4504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</a:pPr>
            <a:r>
              <a:rPr b="1" lang="es-419">
                <a:solidFill>
                  <a:srgbClr val="1F3864"/>
                </a:solidFill>
              </a:rPr>
              <a:t>CAMPOS CLÍNICOS</a:t>
            </a:r>
            <a:endParaRPr/>
          </a:p>
        </p:txBody>
      </p:sp>
      <p:grpSp>
        <p:nvGrpSpPr>
          <p:cNvPr id="322" name="Google Shape;322;p11"/>
          <p:cNvGrpSpPr/>
          <p:nvPr/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323" name="Google Shape;323;p11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nterfaz de usuario gráfica, Texto, Aplicación&#10;&#10;Descripción generada automáticamente" id="327" name="Google Shape;327;p11"/>
          <p:cNvPicPr preferRelativeResize="0"/>
          <p:nvPr/>
        </p:nvPicPr>
        <p:blipFill rotWithShape="1">
          <a:blip r:embed="rId3">
            <a:alphaModFix amt="22000"/>
          </a:blip>
          <a:srcRect b="0" l="0" r="0" t="0"/>
          <a:stretch/>
        </p:blipFill>
        <p:spPr>
          <a:xfrm>
            <a:off x="2423846" y="1549869"/>
            <a:ext cx="6794172" cy="2836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8" name="Google Shape;328;p11"/>
          <p:cNvGrpSpPr/>
          <p:nvPr/>
        </p:nvGrpSpPr>
        <p:grpSpPr>
          <a:xfrm flipH="1" rot="10800000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329" name="Google Shape;329;p11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3" name="Google Shape;333;p11"/>
          <p:cNvSpPr txBox="1"/>
          <p:nvPr/>
        </p:nvSpPr>
        <p:spPr>
          <a:xfrm>
            <a:off x="657475" y="1332899"/>
            <a:ext cx="10602300" cy="3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None/>
            </a:pPr>
            <a:r>
              <a:rPr b="1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Cesfam Cristo Vive: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None/>
            </a:pP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Av. Recoleta 4125, Recoleta, la entrada y registro de funcionarias/os es por estacionamientos.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None/>
            </a:pP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Presentarse con la Profesora </a:t>
            </a:r>
            <a:r>
              <a:rPr b="0" i="0" lang="es-419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Jacqueline Leclerc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b="0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None/>
            </a:pP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Pueden realizar cambio de ropa en el baño del respectivo box y guardar pertenencias en el mismo lugar.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None/>
            </a:pP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Cesfam cuenta con casino y lugar donde calentar alimentos.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460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3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" name="Google Shape;338;g137462b9c70_0_0"/>
          <p:cNvGraphicFramePr/>
          <p:nvPr/>
        </p:nvGraphicFramePr>
        <p:xfrm>
          <a:off x="1969350" y="529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{449E9656-4584-4F3A-B0AC-3C03F000BDC0}</a:tableStyleId>
              </a:tblPr>
              <a:tblGrid>
                <a:gridCol w="1902025"/>
                <a:gridCol w="834075"/>
                <a:gridCol w="2190700"/>
                <a:gridCol w="3895225"/>
              </a:tblGrid>
              <a:tr h="511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28575" marL="2857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NOMBRE ESTUDIANTES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FECHAS DE PRÁCTICA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5900">
                <a:tc row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419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CESFAM CRISTO VIVE</a:t>
                      </a:r>
                      <a:endParaRPr b="1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Bárbara</a:t>
                      </a:r>
                      <a:r>
                        <a:rPr lang="es-419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Maureira Bustos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17/08 AM y PM, 18/08 AM, 22/08 AM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5900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Catalina Javiera Soledad Ramirez Altamirano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17/08 AM y PM, 18/08 AM, 22/08 AM </a:t>
                      </a:r>
                      <a:endParaRPr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5900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Cintya Carolina Allendes Leiva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r>
                        <a:rPr lang="es-419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/08 AM y PM, 25/08 AM y PM  </a:t>
                      </a:r>
                      <a:endParaRPr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5900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Erika Catalina Acevedo Fuentes</a:t>
                      </a:r>
                      <a:endParaRPr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24/08 AM y PM, 25/08 AM y PM  </a:t>
                      </a:r>
                      <a:endParaRPr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5900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Fernanda Camila Rivera Cárcamo</a:t>
                      </a:r>
                      <a:endParaRPr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29/08 AM , 31/08 AM</a:t>
                      </a:r>
                      <a:endParaRPr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5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Francisca Belen Arancibia González</a:t>
                      </a:r>
                      <a:endParaRPr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29/08 AM , 31/08 AM</a:t>
                      </a:r>
                      <a:endParaRPr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2"/>
          <p:cNvSpPr txBox="1"/>
          <p:nvPr>
            <p:ph idx="1" type="subTitle"/>
          </p:nvPr>
        </p:nvSpPr>
        <p:spPr>
          <a:xfrm>
            <a:off x="1239054" y="574966"/>
            <a:ext cx="9163757" cy="4504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</a:pPr>
            <a:r>
              <a:rPr lang="es-419">
                <a:solidFill>
                  <a:srgbClr val="1F3864"/>
                </a:solidFill>
              </a:rPr>
              <a:t>Campo clínico</a:t>
            </a:r>
            <a:endParaRPr/>
          </a:p>
        </p:txBody>
      </p:sp>
      <p:pic>
        <p:nvPicPr>
          <p:cNvPr descr="Interfaz de usuario gráfica, Texto, Aplicación&#10;&#10;Descripción generada automáticamente" id="344" name="Google Shape;344;p12"/>
          <p:cNvPicPr preferRelativeResize="0"/>
          <p:nvPr/>
        </p:nvPicPr>
        <p:blipFill rotWithShape="1">
          <a:blip r:embed="rId3">
            <a:alphaModFix amt="22000"/>
          </a:blip>
          <a:srcRect b="0" l="0" r="0" t="0"/>
          <a:stretch/>
        </p:blipFill>
        <p:spPr>
          <a:xfrm>
            <a:off x="2668188" y="320231"/>
            <a:ext cx="6794172" cy="2836567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2"/>
          <p:cNvSpPr txBox="1"/>
          <p:nvPr/>
        </p:nvSpPr>
        <p:spPr>
          <a:xfrm>
            <a:off x="695050" y="994695"/>
            <a:ext cx="106023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None/>
            </a:pPr>
            <a:r>
              <a:rPr b="1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Cesfam Edgardo Enriquez: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Clotario Blest 2650, Pedro Aguirre Cerda, </a:t>
            </a:r>
            <a:r>
              <a:rPr b="0" i="0" lang="es-419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presentarse a las 08:00 en primer piso,  con la  Prof. 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Nicole Leyton</a:t>
            </a:r>
            <a:r>
              <a:rPr b="0" i="0" lang="es-419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Prof. Carolina Lillo.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alibri"/>
              <a:buChar char="●"/>
            </a:pP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Se deben cambiar de ropa allá. Cesfam cuenta con baños y un casillero, llevar candado para utilizarlo.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alibri"/>
              <a:buChar char="●"/>
            </a:pP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Llevar credencial en lugar visible.</a:t>
            </a:r>
            <a:endParaRPr b="0" i="0" sz="24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alibri"/>
              <a:buChar char="●"/>
            </a:pP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Firmar libro de asistencia (Edgardito)</a:t>
            </a:r>
            <a:endParaRPr b="0" i="0" sz="24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alibri"/>
              <a:buChar char="●"/>
            </a:pP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 la entrada se realiza control de temperatura y uso de alcohol gel.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alibri"/>
              <a:buChar char="●"/>
            </a:pP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Existe un lugar para calentar el almuerzo que es de funcionarios.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6" name="Google Shape;346;p12"/>
          <p:cNvGrpSpPr/>
          <p:nvPr/>
        </p:nvGrpSpPr>
        <p:grpSpPr>
          <a:xfrm flipH="1" rot="10800000">
            <a:off x="-305" y="4322974"/>
            <a:ext cx="3378300" cy="2535026"/>
            <a:chOff x="-305" y="-1"/>
            <a:chExt cx="3832880" cy="2876136"/>
          </a:xfrm>
        </p:grpSpPr>
        <p:sp>
          <p:nvSpPr>
            <p:cNvPr id="347" name="Google Shape;347;p12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2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2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2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z de usuario gráfica, Texto, Aplicación&#10;&#10;Descripción generada automáticamente" id="355" name="Google Shape;355;g137462b9c70_0_17"/>
          <p:cNvPicPr preferRelativeResize="0"/>
          <p:nvPr/>
        </p:nvPicPr>
        <p:blipFill rotWithShape="1">
          <a:blip r:embed="rId3">
            <a:alphaModFix amt="22000"/>
          </a:blip>
          <a:srcRect b="0" l="0" r="0" t="0"/>
          <a:stretch/>
        </p:blipFill>
        <p:spPr>
          <a:xfrm>
            <a:off x="82149" y="0"/>
            <a:ext cx="3650285" cy="1524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56" name="Google Shape;356;g137462b9c70_0_17"/>
          <p:cNvGraphicFramePr/>
          <p:nvPr/>
        </p:nvGraphicFramePr>
        <p:xfrm>
          <a:off x="1206188" y="70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{449E9656-4584-4F3A-B0AC-3C03F000BDC0}</a:tableStyleId>
              </a:tblPr>
              <a:tblGrid>
                <a:gridCol w="2248925"/>
                <a:gridCol w="837525"/>
                <a:gridCol w="2683200"/>
                <a:gridCol w="3850475"/>
              </a:tblGrid>
              <a:tr h="753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28575" marL="2857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28575" marL="28575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NOMBRE ESTUDIANTES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FECHAS DE PRÁCTICA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9025">
                <a:tc row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419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CESFAM EDGARDO ENRIQUEZ</a:t>
                      </a:r>
                      <a:endParaRPr b="1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Belén Antonia Morales Santana</a:t>
                      </a:r>
                      <a:endParaRPr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16/08 AM-PM, 17/08 AM-PM</a:t>
                      </a:r>
                      <a:endParaRPr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9025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Gabriela Carolina Oyarzún Pizarro</a:t>
                      </a:r>
                      <a:endParaRPr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>
                          <a:solidFill>
                            <a:schemeClr val="dk1"/>
                          </a:solidFill>
                        </a:rPr>
                        <a:t>16/08 AM-PM, 17/08 AM-PM</a:t>
                      </a:r>
                      <a:endParaRPr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9025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Janitza Alejandra Cornejo Flores</a:t>
                      </a:r>
                      <a:endParaRPr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18/08 AM, 22/08 AM, 23/08 AM, 25/08 AM </a:t>
                      </a:r>
                      <a:endParaRPr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9025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Macarena Belén Monreal Yáñez</a:t>
                      </a:r>
                      <a:endParaRPr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>
                          <a:solidFill>
                            <a:schemeClr val="dk1"/>
                          </a:solidFill>
                        </a:rPr>
                        <a:t>18/08 AM, 22/08 AM, 23/08 AM, 25/08 AM </a:t>
                      </a:r>
                      <a:endParaRPr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9025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Maythe Alejandra Barrios Carreño</a:t>
                      </a:r>
                      <a:endParaRPr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23/08 PM, 24/08 AM-PM, 29/08 AM</a:t>
                      </a:r>
                      <a:endParaRPr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9025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Sofia Musa Scotti</a:t>
                      </a:r>
                      <a:endParaRPr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419">
                          <a:solidFill>
                            <a:schemeClr val="dk1"/>
                          </a:solidFill>
                        </a:rPr>
                        <a:t>23/08 PM, 24/08 AM-PM, 29/08 AM</a:t>
                      </a:r>
                      <a:endParaRPr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Valentina Nicole Silva Ortiz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28/08 AM, 30/08 AMP-PM, 31/08 AM </a:t>
                      </a:r>
                      <a:endParaRPr/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01f4b96613_0_18"/>
          <p:cNvSpPr txBox="1"/>
          <p:nvPr>
            <p:ph idx="1" type="subTitle"/>
          </p:nvPr>
        </p:nvSpPr>
        <p:spPr>
          <a:xfrm>
            <a:off x="1467625" y="1027977"/>
            <a:ext cx="9144000" cy="53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787"/>
              <a:buNone/>
            </a:pPr>
            <a:r>
              <a:rPr b="1" lang="es-419" sz="9525">
                <a:solidFill>
                  <a:schemeClr val="accent1"/>
                </a:solidFill>
              </a:rPr>
              <a:t>Cesfam Pierre Dubois</a:t>
            </a:r>
            <a:endParaRPr b="1" sz="9525">
              <a:solidFill>
                <a:schemeClr val="accent1"/>
              </a:solidFill>
            </a:endParaRPr>
          </a:p>
          <a:p>
            <a:pPr indent="-379839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s-419" sz="9525"/>
              <a:t>Ubicado en calle Treinta de Octubre 3169, Pedro Aguirre Cerda, reunirse con profesora Gioconda Silva y Vaitiare Arriagada.</a:t>
            </a:r>
            <a:endParaRPr sz="9525"/>
          </a:p>
          <a:p>
            <a:pPr indent="-379839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-419" sz="9525"/>
              <a:t>Deben llevar su uniforme completo y credencial, pueden cambiarse en el Cesfam.</a:t>
            </a:r>
            <a:endParaRPr sz="9525"/>
          </a:p>
          <a:p>
            <a:pPr indent="-379839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-419" sz="9525"/>
              <a:t>Deben llevar candado, para guardar en locker sus pertenencias</a:t>
            </a:r>
            <a:endParaRPr sz="9525"/>
          </a:p>
          <a:p>
            <a:pPr indent="-379839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-419" sz="9525"/>
              <a:t>Deben firmar el libro de asistencia.</a:t>
            </a:r>
            <a:endParaRPr sz="9525"/>
          </a:p>
          <a:p>
            <a:pPr indent="-379839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-419" sz="9525"/>
              <a:t>Pueden llevar su almuerzo pues existe un lugar para calentar su comida y almorzar.</a:t>
            </a:r>
            <a:endParaRPr sz="9525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grpSp>
        <p:nvGrpSpPr>
          <p:cNvPr id="362" name="Google Shape;362;g201f4b96613_0_18"/>
          <p:cNvGrpSpPr/>
          <p:nvPr/>
        </p:nvGrpSpPr>
        <p:grpSpPr>
          <a:xfrm flipH="1" rot="10800000">
            <a:off x="-305" y="4322974"/>
            <a:ext cx="3378300" cy="2535026"/>
            <a:chOff x="-305" y="-1"/>
            <a:chExt cx="3832880" cy="2876136"/>
          </a:xfrm>
        </p:grpSpPr>
        <p:sp>
          <p:nvSpPr>
            <p:cNvPr id="363" name="Google Shape;363;g201f4b96613_0_18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g201f4b96613_0_18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g201f4b96613_0_18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g201f4b96613_0_18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01f4b96613_0_29"/>
          <p:cNvSpPr txBox="1"/>
          <p:nvPr>
            <p:ph type="ctrTitle"/>
          </p:nvPr>
        </p:nvSpPr>
        <p:spPr>
          <a:xfrm>
            <a:off x="1542775" y="1535688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/>
          </a:p>
        </p:txBody>
      </p:sp>
      <p:graphicFrame>
        <p:nvGraphicFramePr>
          <p:cNvPr id="372" name="Google Shape;372;g201f4b96613_0_29"/>
          <p:cNvGraphicFramePr/>
          <p:nvPr/>
        </p:nvGraphicFramePr>
        <p:xfrm>
          <a:off x="1317300" y="880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{449E9656-4584-4F3A-B0AC-3C03F000BDC0}</a:tableStyleId>
              </a:tblPr>
              <a:tblGrid>
                <a:gridCol w="2239125"/>
                <a:gridCol w="856525"/>
                <a:gridCol w="2743975"/>
                <a:gridCol w="4179850"/>
              </a:tblGrid>
              <a:tr h="655225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419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CESFAM PADRE PIERRE DUBOIS</a:t>
                      </a:r>
                      <a:endParaRPr b="1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Isidora Danae Alvarado Rojas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16/08 PM, 17/08 PM, 18/08 AM, 22/08 AM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02275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Keyla Kathalina Vidal Canales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16/08 PM, 17/08 PM, 18/08 AM, 22/08 AM 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64550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Lorena Alejandra Ozimisa Martínez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23/08 PM, 24/08 PM, 25/08 AM, 28/08 AM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02775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María José Berríos Aranda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23/08 PM, 24/08 PM, 25/08 AM, 28/08 AM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92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Pía Constanza Correa Barahona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29/08 AM, 30/08 PM, 28/08 AM (EEF), 30/08 AM (EEF)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82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Sophia Fernanda Godoy Bodine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29/08 AM, 30/08 PM, 31/08 AM (EEF)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nterfaz de usuario gráfica, Texto, Aplicación&#10;&#10;Descripción generada automáticamente" id="105" name="Google Shape;105;p3"/>
          <p:cNvPicPr preferRelativeResize="0"/>
          <p:nvPr/>
        </p:nvPicPr>
        <p:blipFill rotWithShape="1">
          <a:blip r:embed="rId3">
            <a:alphaModFix amt="22000"/>
          </a:blip>
          <a:srcRect b="0" l="0" r="0" t="0"/>
          <a:stretch/>
        </p:blipFill>
        <p:spPr>
          <a:xfrm>
            <a:off x="2668188" y="320231"/>
            <a:ext cx="6794172" cy="2836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3"/>
          <p:cNvGrpSpPr/>
          <p:nvPr/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07" name="Google Shape;107;p3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3"/>
          <p:cNvGrpSpPr/>
          <p:nvPr/>
        </p:nvGrpSpPr>
        <p:grpSpPr>
          <a:xfrm flipH="1" rot="10800000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112" name="Google Shape;112;p3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3"/>
          <p:cNvSpPr txBox="1"/>
          <p:nvPr>
            <p:ph idx="1" type="subTitle"/>
          </p:nvPr>
        </p:nvSpPr>
        <p:spPr>
          <a:xfrm>
            <a:off x="810507" y="2663951"/>
            <a:ext cx="10123714" cy="3024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</a:pPr>
            <a:r>
              <a:rPr b="1" lang="es-419">
                <a:solidFill>
                  <a:srgbClr val="1F3864"/>
                </a:solidFill>
              </a:rPr>
              <a:t>La asignatura Clínica de Atención Primaria I se desarrolla este semestre en modalidad presencial con actividades en la Facultad de Medicina, Centro de habilidades clínicas de Occidente, Centro de simulación clínica de nuestra escuela y en los Campos Clínicos en convenio.</a:t>
            </a:r>
            <a:endParaRPr/>
          </a:p>
          <a:p>
            <a:pPr indent="-190500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>
              <a:solidFill>
                <a:srgbClr val="1F3864"/>
              </a:solidFill>
            </a:endParaRPr>
          </a:p>
          <a:p>
            <a:pPr indent="-342900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</a:pPr>
            <a:r>
              <a:rPr b="1" lang="es-419">
                <a:solidFill>
                  <a:srgbClr val="1F3864"/>
                </a:solidFill>
              </a:rPr>
              <a:t>La CAPS I tiene una duración de 3 semanas.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3"/>
          <p:cNvSpPr txBox="1"/>
          <p:nvPr>
            <p:ph idx="1" type="subTitle"/>
          </p:nvPr>
        </p:nvSpPr>
        <p:spPr>
          <a:xfrm>
            <a:off x="1139029" y="646391"/>
            <a:ext cx="91638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</a:pPr>
            <a:r>
              <a:rPr lang="es-419">
                <a:solidFill>
                  <a:srgbClr val="1F3864"/>
                </a:solidFill>
              </a:rPr>
              <a:t>Campo clínico</a:t>
            </a:r>
            <a:endParaRPr/>
          </a:p>
        </p:txBody>
      </p:sp>
      <p:pic>
        <p:nvPicPr>
          <p:cNvPr descr="Interfaz de usuario gráfica, Texto, Aplicación&#10;&#10;Descripción generada automáticamente" id="378" name="Google Shape;378;p13"/>
          <p:cNvPicPr preferRelativeResize="0"/>
          <p:nvPr/>
        </p:nvPicPr>
        <p:blipFill rotWithShape="1">
          <a:blip r:embed="rId3">
            <a:alphaModFix amt="22000"/>
          </a:blip>
          <a:srcRect b="0" l="0" r="0" t="0"/>
          <a:stretch/>
        </p:blipFill>
        <p:spPr>
          <a:xfrm>
            <a:off x="2668188" y="320231"/>
            <a:ext cx="6794172" cy="2836567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3"/>
          <p:cNvSpPr txBox="1"/>
          <p:nvPr/>
        </p:nvSpPr>
        <p:spPr>
          <a:xfrm>
            <a:off x="652177" y="2023410"/>
            <a:ext cx="10602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None/>
            </a:pPr>
            <a:r>
              <a:rPr b="1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Cesfam Cardenal Silva Henríquez: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s-419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 Río Claro 1090, Peñalolén, con Profesora Claudia Negr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ó</a:t>
            </a:r>
            <a:r>
              <a:rPr b="0" i="0" lang="es-419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a las 8:00, entrada principal del Cesfam, con su uniforme</a:t>
            </a: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y</a:t>
            </a:r>
            <a:r>
              <a:rPr b="0" i="0" lang="es-419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credencial en lugar visible.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None/>
            </a:pPr>
            <a:r>
              <a:rPr b="0" i="0" lang="es-419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la entrada se realiza control de temperatura y uso de alcohol gel.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None/>
            </a:pPr>
            <a:r>
              <a:rPr b="0" i="0" lang="es-419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 un lugar para calentar el almuerzo que es de funcionarios.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0" name="Google Shape;380;p13"/>
          <p:cNvGrpSpPr/>
          <p:nvPr/>
        </p:nvGrpSpPr>
        <p:grpSpPr>
          <a:xfrm flipH="1" rot="10800000">
            <a:off x="-305" y="4322974"/>
            <a:ext cx="3378300" cy="2535026"/>
            <a:chOff x="-305" y="-1"/>
            <a:chExt cx="3832880" cy="2876136"/>
          </a:xfrm>
        </p:grpSpPr>
        <p:sp>
          <p:nvSpPr>
            <p:cNvPr id="381" name="Google Shape;381;p13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z de usuario gráfica, Texto, Aplicación&#10;&#10;Descripción generada automáticamente" id="389" name="Google Shape;389;g137462b9c70_0_6"/>
          <p:cNvPicPr preferRelativeResize="0"/>
          <p:nvPr/>
        </p:nvPicPr>
        <p:blipFill rotWithShape="1">
          <a:blip r:embed="rId3">
            <a:alphaModFix amt="22000"/>
          </a:blip>
          <a:srcRect b="0" l="0" r="0" t="0"/>
          <a:stretch/>
        </p:blipFill>
        <p:spPr>
          <a:xfrm>
            <a:off x="4011238" y="439119"/>
            <a:ext cx="6794173" cy="28365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0" name="Google Shape;390;g137462b9c70_0_6"/>
          <p:cNvGraphicFramePr/>
          <p:nvPr/>
        </p:nvGraphicFramePr>
        <p:xfrm>
          <a:off x="871050" y="1146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{449E9656-4584-4F3A-B0AC-3C03F000BDC0}</a:tableStyleId>
              </a:tblPr>
              <a:tblGrid>
                <a:gridCol w="2397475"/>
                <a:gridCol w="864275"/>
                <a:gridCol w="2769050"/>
                <a:gridCol w="3388175"/>
              </a:tblGrid>
              <a:tr h="677950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419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CARDENAL RAUL SILVA HENRIQUEZ</a:t>
                      </a:r>
                      <a:endParaRPr b="1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 Luisa Baumann Biancani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16/08 PM, 18/08 AM, 22/08 AM, 23/08 PM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7950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Carolynne Lisette Lizama Soto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16/08 PM, 18/08 AM, 22/08 AM, 23/08 PM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75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María Inés Concha Quintanilla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25/08 AM-PM, 29/08 AM, 30/08 PM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7950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Rosario Helena Canales Bravo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25/08 AM-PM, 29/08 AM, 30/08 PM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5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5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5"/>
          <p:cNvSpPr txBox="1"/>
          <p:nvPr>
            <p:ph idx="1" type="subTitle"/>
          </p:nvPr>
        </p:nvSpPr>
        <p:spPr>
          <a:xfrm>
            <a:off x="1483395" y="325343"/>
            <a:ext cx="9163757" cy="4504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</a:pPr>
            <a:r>
              <a:rPr lang="es-419">
                <a:solidFill>
                  <a:srgbClr val="1F3864"/>
                </a:solidFill>
              </a:rPr>
              <a:t>No olvidar en caso de inasistencias</a:t>
            </a:r>
            <a:endParaRPr/>
          </a:p>
        </p:txBody>
      </p:sp>
      <p:grpSp>
        <p:nvGrpSpPr>
          <p:cNvPr id="398" name="Google Shape;398;p15"/>
          <p:cNvGrpSpPr/>
          <p:nvPr/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399" name="Google Shape;399;p15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nterfaz de usuario gráfica, Texto, Aplicación&#10;&#10;Descripción generada automáticamente" id="403" name="Google Shape;403;p15"/>
          <p:cNvPicPr preferRelativeResize="0"/>
          <p:nvPr/>
        </p:nvPicPr>
        <p:blipFill rotWithShape="1">
          <a:blip r:embed="rId3">
            <a:alphaModFix amt="22000"/>
          </a:blip>
          <a:srcRect b="0" l="0" r="0" t="0"/>
          <a:stretch/>
        </p:blipFill>
        <p:spPr>
          <a:xfrm>
            <a:off x="2668189" y="320231"/>
            <a:ext cx="6786107" cy="28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4" name="Google Shape;404;p15"/>
          <p:cNvGrpSpPr/>
          <p:nvPr/>
        </p:nvGrpSpPr>
        <p:grpSpPr>
          <a:xfrm flipH="1" rot="10800000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405" name="Google Shape;405;p15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9" name="Google Shape;409;p15"/>
          <p:cNvSpPr txBox="1"/>
          <p:nvPr/>
        </p:nvSpPr>
        <p:spPr>
          <a:xfrm>
            <a:off x="933794" y="1089244"/>
            <a:ext cx="94641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Conducto regular</a:t>
            </a: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</a:pP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Http://dpi.Med.Uchile.Cl/estudiantes/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</a:pP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Matrona clínica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</a:pP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Matrona docente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</a:pP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Coordinadora CAP 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</a:pP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PEC CAP I</a:t>
            </a:r>
            <a:r>
              <a:rPr lang="es-419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</a:pP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Coordinadora de nivel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</a:pP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Directora de Escuela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5"/>
          <p:cNvSpPr txBox="1"/>
          <p:nvPr/>
        </p:nvSpPr>
        <p:spPr>
          <a:xfrm>
            <a:off x="826124" y="4539202"/>
            <a:ext cx="10616939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Tener en cuenta normativa vigente: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</a:pP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Normativa accidentes cortopunzantes, Normativa Seguro escolar  Ley N°16744, Declaración 769 Principios éticos de Facultad, Lineamientos generales frente a situaciones recurrentes, etc.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7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7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7"/>
          <p:cNvSpPr txBox="1"/>
          <p:nvPr>
            <p:ph idx="1" type="subTitle"/>
          </p:nvPr>
        </p:nvSpPr>
        <p:spPr>
          <a:xfrm>
            <a:off x="1543363" y="765282"/>
            <a:ext cx="9163757" cy="4504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</a:pPr>
            <a:r>
              <a:rPr b="1" lang="es-419">
                <a:solidFill>
                  <a:srgbClr val="1F3864"/>
                </a:solidFill>
              </a:rPr>
              <a:t>Informaciones generales: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>
              <a:solidFill>
                <a:srgbClr val="1F3864"/>
              </a:solidFill>
            </a:endParaRPr>
          </a:p>
        </p:txBody>
      </p:sp>
      <p:grpSp>
        <p:nvGrpSpPr>
          <p:cNvPr id="418" name="Google Shape;418;p17"/>
          <p:cNvGrpSpPr/>
          <p:nvPr/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419" name="Google Shape;419;p17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7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7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7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nterfaz de usuario gráfica, Texto, Aplicación&#10;&#10;Descripción generada automáticamente" id="423" name="Google Shape;423;p17"/>
          <p:cNvPicPr preferRelativeResize="0"/>
          <p:nvPr/>
        </p:nvPicPr>
        <p:blipFill rotWithShape="1">
          <a:blip r:embed="rId3">
            <a:alphaModFix amt="22000"/>
          </a:blip>
          <a:srcRect b="0" l="0" r="0" t="0"/>
          <a:stretch/>
        </p:blipFill>
        <p:spPr>
          <a:xfrm>
            <a:off x="467922" y="209151"/>
            <a:ext cx="5207931" cy="2174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4" name="Google Shape;424;p17"/>
          <p:cNvGrpSpPr/>
          <p:nvPr/>
        </p:nvGrpSpPr>
        <p:grpSpPr>
          <a:xfrm flipH="1" rot="10800000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425" name="Google Shape;425;p17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9" name="Google Shape;429;p17"/>
          <p:cNvSpPr txBox="1"/>
          <p:nvPr/>
        </p:nvSpPr>
        <p:spPr>
          <a:xfrm>
            <a:off x="1053927" y="2817105"/>
            <a:ext cx="98676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PEC:  Prof. Asist. Judith Poza Matus, Judith.poza@uchile.cl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Coordinación: Prof. Asist. Gioconda silva Escobar, </a:t>
            </a:r>
            <a:r>
              <a:rPr b="1" i="0" lang="es-419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gisilva@uchile.cl</a:t>
            </a:r>
            <a:r>
              <a:rPr b="1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, Vaitiare Arriagada L correo vaiti.arriagada@gmail.com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Respetar horarios y vías de comunicación.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Informar oportunamente situaciones relacionadas a prácticas clínicas e inasistencias.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g137462b9c70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8625" y="1664900"/>
            <a:ext cx="5962650" cy="397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" name="Google Shape;123;p2"/>
          <p:cNvGrpSpPr/>
          <p:nvPr/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24" name="Google Shape;124;p2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nterfaz de usuario gráfica, Texto, Aplicación&#10;&#10;Descripción generada automáticamente" id="128" name="Google Shape;128;p2"/>
          <p:cNvPicPr preferRelativeResize="0"/>
          <p:nvPr/>
        </p:nvPicPr>
        <p:blipFill rotWithShape="1">
          <a:blip r:embed="rId3">
            <a:alphaModFix amt="22000"/>
          </a:blip>
          <a:srcRect b="0" l="0" r="0" t="0"/>
          <a:stretch/>
        </p:blipFill>
        <p:spPr>
          <a:xfrm>
            <a:off x="2668188" y="320231"/>
            <a:ext cx="6794172" cy="2836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Google Shape;129;p2"/>
          <p:cNvGrpSpPr/>
          <p:nvPr/>
        </p:nvGrpSpPr>
        <p:grpSpPr>
          <a:xfrm flipH="1" rot="10800000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130" name="Google Shape;130;p2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2"/>
          <p:cNvSpPr txBox="1"/>
          <p:nvPr/>
        </p:nvSpPr>
        <p:spPr>
          <a:xfrm>
            <a:off x="1149575" y="1764301"/>
            <a:ext cx="10257900" cy="20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6945" lvl="0" marL="4572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55CC"/>
              </a:buClr>
              <a:buSzPts val="1650"/>
              <a:buFont typeface="Comfortaa"/>
              <a:buChar char="■"/>
            </a:pPr>
            <a:r>
              <a:rPr lang="es-419" sz="1700"/>
              <a:t>En la evaluación de curso en el semestre anterior recibimos sugerencia sobre las retroalimentaciones entregadas y temarios a estudiar. </a:t>
            </a:r>
            <a:endParaRPr sz="1700"/>
          </a:p>
          <a:p>
            <a:pPr indent="0" lvl="0" marL="4572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26945" lvl="0" marL="4572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55CC"/>
              </a:buClr>
              <a:buSzPts val="1650"/>
              <a:buFont typeface="Comfortaa"/>
              <a:buChar char="■"/>
            </a:pPr>
            <a:r>
              <a:rPr lang="es-419" sz="1700"/>
              <a:t>Dentro de las mejoras para esta versión:</a:t>
            </a:r>
            <a:endParaRPr sz="1700"/>
          </a:p>
          <a:p>
            <a:pPr indent="-3365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s-419" sz="1700"/>
              <a:t>Implementación de seminario sobre control prenatal (carácter formativo con mini test calificado)</a:t>
            </a:r>
            <a:endParaRPr sz="1700"/>
          </a:p>
          <a:p>
            <a:pPr indent="-3365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s-419" sz="1700"/>
              <a:t>Se mantiene actividad simulación y ECOE (cuentan con briefing y </a:t>
            </a:r>
            <a:r>
              <a:rPr lang="es-419" sz="1700"/>
              <a:t>debriefing, y simulación cuenta con retroalimentación docente luego de cada atención</a:t>
            </a:r>
            <a:r>
              <a:rPr lang="es-419" sz="1700"/>
              <a:t>). </a:t>
            </a:r>
            <a:endParaRPr sz="1700"/>
          </a:p>
          <a:p>
            <a:pPr indent="0" lvl="0" marL="4572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113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"/>
          <p:cNvSpPr txBox="1"/>
          <p:nvPr>
            <p:ph idx="1" type="subTitle"/>
          </p:nvPr>
        </p:nvSpPr>
        <p:spPr>
          <a:xfrm>
            <a:off x="1483395" y="331585"/>
            <a:ext cx="91638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None/>
            </a:pPr>
            <a:r>
              <a:rPr b="1" lang="es-419">
                <a:solidFill>
                  <a:srgbClr val="2F5496"/>
                </a:solidFill>
              </a:rPr>
              <a:t>Evaluación y mejoras </a:t>
            </a:r>
            <a:endParaRPr b="1">
              <a:solidFill>
                <a:srgbClr val="2F549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2" name="Google Shape;142;p5"/>
          <p:cNvGrpSpPr/>
          <p:nvPr/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43" name="Google Shape;143;p5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nterfaz de usuario gráfica, Texto, Aplicación&#10;&#10;Descripción generada automáticamente" id="147" name="Google Shape;147;p5"/>
          <p:cNvPicPr preferRelativeResize="0"/>
          <p:nvPr/>
        </p:nvPicPr>
        <p:blipFill rotWithShape="1">
          <a:blip r:embed="rId3">
            <a:alphaModFix amt="22000"/>
          </a:blip>
          <a:srcRect b="0" l="0" r="0" t="0"/>
          <a:stretch/>
        </p:blipFill>
        <p:spPr>
          <a:xfrm>
            <a:off x="2475683" y="1574543"/>
            <a:ext cx="6794172" cy="2836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5"/>
          <p:cNvGrpSpPr/>
          <p:nvPr/>
        </p:nvGrpSpPr>
        <p:grpSpPr>
          <a:xfrm flipH="1" rot="10800000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149" name="Google Shape;149;p5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" name="Google Shape;153;p5"/>
          <p:cNvSpPr txBox="1"/>
          <p:nvPr>
            <p:ph idx="1" type="subTitle"/>
          </p:nvPr>
        </p:nvSpPr>
        <p:spPr>
          <a:xfrm>
            <a:off x="1483395" y="331585"/>
            <a:ext cx="9163757" cy="4504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None/>
            </a:pPr>
            <a:r>
              <a:rPr b="1" lang="es-419">
                <a:solidFill>
                  <a:srgbClr val="2F5496"/>
                </a:solidFill>
              </a:rPr>
              <a:t>Equipo Docente para Campo Clínico</a:t>
            </a:r>
            <a:endParaRPr b="1">
              <a:solidFill>
                <a:srgbClr val="2F5496"/>
              </a:solidFill>
            </a:endParaRPr>
          </a:p>
        </p:txBody>
      </p:sp>
      <p:graphicFrame>
        <p:nvGraphicFramePr>
          <p:cNvPr id="154" name="Google Shape;154;p5"/>
          <p:cNvGraphicFramePr/>
          <p:nvPr/>
        </p:nvGraphicFramePr>
        <p:xfrm>
          <a:off x="1232228" y="11398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{449E9656-4584-4F3A-B0AC-3C03F000BDC0}</a:tableStyleId>
              </a:tblPr>
              <a:tblGrid>
                <a:gridCol w="3977075"/>
                <a:gridCol w="2192325"/>
                <a:gridCol w="3963025"/>
              </a:tblGrid>
              <a:tr h="58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55CC"/>
                        </a:buClr>
                        <a:buSzPts val="1200"/>
                        <a:buFont typeface="Comfortaa"/>
                        <a:buNone/>
                      </a:pPr>
                      <a:r>
                        <a:rPr b="1" lang="es-419" sz="2400" u="none" cap="none" strike="noStrike">
                          <a:solidFill>
                            <a:srgbClr val="1F38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Docente Clínico</a:t>
                      </a:r>
                      <a:endParaRPr b="1" sz="2400" u="none" cap="none" strike="noStrik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55CC"/>
                        </a:buClr>
                        <a:buSzPts val="1200"/>
                        <a:buFont typeface="Comfortaa"/>
                        <a:buNone/>
                      </a:pPr>
                      <a:r>
                        <a:rPr b="1" lang="es-419" sz="2400" u="none" cap="none" strike="noStrike">
                          <a:solidFill>
                            <a:srgbClr val="1F38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Cesfam</a:t>
                      </a:r>
                      <a:endParaRPr b="1" sz="2400" u="none" cap="none" strike="noStrik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55CC"/>
                        </a:buClr>
                        <a:buSzPts val="1200"/>
                        <a:buFont typeface="Comfortaa"/>
                        <a:buNone/>
                      </a:pPr>
                      <a:r>
                        <a:rPr b="1" lang="es-419" sz="2400" u="none" cap="none" strike="noStrike">
                          <a:solidFill>
                            <a:srgbClr val="1F38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Dirección</a:t>
                      </a:r>
                      <a:endParaRPr b="1" sz="2400" u="none" cap="none" strike="noStrik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2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Comfortaa"/>
                        <a:buNone/>
                      </a:pPr>
                      <a:r>
                        <a:rPr lang="es-419" sz="2400">
                          <a:solidFill>
                            <a:srgbClr val="1F38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Nicole Leyton R.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Comfortaa"/>
                        <a:buNone/>
                      </a:pPr>
                      <a:r>
                        <a:rPr lang="es-419" sz="2300" u="sng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4"/>
                        </a:rPr>
                        <a:t>nicole.leyton@uchile.cl</a:t>
                      </a:r>
                      <a:r>
                        <a:rPr lang="es-419" sz="2300">
                          <a:solidFill>
                            <a:srgbClr val="44474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sz="3800" u="none" cap="none" strike="noStrik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Comfortaa"/>
                        <a:buNone/>
                      </a:pPr>
                      <a:r>
                        <a:rPr lang="es-419" sz="2400" u="none" cap="none" strike="noStrike">
                          <a:solidFill>
                            <a:srgbClr val="1F38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Carolina Lillo M.</a:t>
                      </a:r>
                      <a:endParaRPr sz="2400" u="none" cap="none" strike="noStrik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Comfortaa"/>
                        <a:buNone/>
                      </a:pPr>
                      <a:r>
                        <a:rPr lang="es-419" sz="2400" u="sng" cap="none" strike="noStrik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caritolillo97@gmail.com</a:t>
                      </a:r>
                      <a:endParaRPr sz="2400" u="none" cap="none" strike="noStrik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Comfortaa"/>
                        <a:buNone/>
                      </a:pPr>
                      <a:r>
                        <a:rPr b="0" lang="es-419" sz="2400" u="none" cap="none" strike="noStrike">
                          <a:solidFill>
                            <a:srgbClr val="1F38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Edgardo Enríquez F.</a:t>
                      </a:r>
                      <a:endParaRPr b="0" sz="2400" u="none" cap="none" strike="noStrik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Comfortaa"/>
                        <a:buNone/>
                      </a:pPr>
                      <a:r>
                        <a:rPr b="0" lang="es-419" sz="2400" u="none" cap="none" strike="noStrike">
                          <a:solidFill>
                            <a:srgbClr val="1F38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Clotario Blest 2650, Pedro Aguirre Cerda</a:t>
                      </a:r>
                      <a:endParaRPr b="0" sz="2400" u="none" cap="none" strike="noStrik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2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Comfortaa"/>
                        <a:buNone/>
                      </a:pPr>
                      <a:r>
                        <a:rPr lang="es-419" sz="2400" u="none" cap="none" strike="noStrike">
                          <a:solidFill>
                            <a:srgbClr val="1F38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Jacqueline Leclerce</a:t>
                      </a:r>
                      <a:endParaRPr sz="2400" u="none" cap="none" strike="noStrik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Comfortaa"/>
                        <a:buNone/>
                      </a:pPr>
                      <a:r>
                        <a:rPr lang="es-419" sz="2400" u="sng" cap="none" strike="noStrik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/>
                        </a:rPr>
                        <a:t>jacquelineleclerce@gmail.com</a:t>
                      </a:r>
                      <a:endParaRPr sz="2400" u="none" cap="none" strike="noStrik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Comfortaa"/>
                        <a:buNone/>
                      </a:pPr>
                      <a:r>
                        <a:rPr b="0" lang="es-419" sz="2400" u="none" cap="none" strike="noStrike">
                          <a:solidFill>
                            <a:srgbClr val="1F38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Cristo Vive</a:t>
                      </a:r>
                      <a:endParaRPr b="0" sz="2400" u="none" cap="none" strike="noStrik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Comfortaa"/>
                        <a:buNone/>
                      </a:pPr>
                      <a:r>
                        <a:rPr b="0" lang="es-419" sz="2400" u="none" cap="none" strike="noStrike">
                          <a:solidFill>
                            <a:srgbClr val="1F38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Av. Recoleta 4125, Recoleta</a:t>
                      </a:r>
                      <a:endParaRPr b="0" sz="2400" u="none" cap="none" strike="noStrik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2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55CC"/>
                        </a:buClr>
                        <a:buSzPts val="1200"/>
                        <a:buFont typeface="Comfortaa"/>
                        <a:buNone/>
                      </a:pPr>
                      <a:r>
                        <a:rPr lang="es-419" sz="2400" u="none" cap="none" strike="noStrike">
                          <a:solidFill>
                            <a:srgbClr val="1F38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Claudia Negrón J.</a:t>
                      </a:r>
                      <a:endParaRPr sz="2400" u="none" cap="none" strike="noStrik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55CC"/>
                        </a:buClr>
                        <a:buSzPts val="1200"/>
                        <a:buFont typeface="Comfortaa"/>
                        <a:buNone/>
                      </a:pPr>
                      <a:r>
                        <a:rPr lang="es-419" sz="2400" u="sng" cap="none" strike="noStrik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/>
                        </a:rPr>
                        <a:t>claudia.negron@uchile.cl</a:t>
                      </a:r>
                      <a:endParaRPr b="0" sz="2400" u="none" cap="none" strike="noStrik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55CC"/>
                        </a:buClr>
                        <a:buSzPts val="1200"/>
                        <a:buFont typeface="Comfortaa"/>
                        <a:buNone/>
                      </a:pPr>
                      <a:r>
                        <a:rPr lang="es-419" sz="2400" u="none" cap="none" strike="noStrike">
                          <a:solidFill>
                            <a:srgbClr val="1F38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Cardenal Silva Henríquez</a:t>
                      </a:r>
                      <a:endParaRPr b="0" sz="2400" u="none" cap="none" strike="noStrik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55CC"/>
                        </a:buClr>
                        <a:buSzPts val="1200"/>
                        <a:buFont typeface="Comfortaa"/>
                        <a:buNone/>
                      </a:pPr>
                      <a:r>
                        <a:rPr lang="es-419" sz="2400" u="none" cap="none" strike="noStrike">
                          <a:solidFill>
                            <a:srgbClr val="1F38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Río Claro 1090, Peñalolén</a:t>
                      </a:r>
                      <a:endParaRPr b="0" sz="2400" u="none" cap="none" strike="noStrik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55" name="Google Shape;155;p5"/>
          <p:cNvGraphicFramePr/>
          <p:nvPr/>
        </p:nvGraphicFramePr>
        <p:xfrm>
          <a:off x="1232225" y="5203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{BA383EC9-FDA2-47D2-92DB-E946B51095F8}</a:tableStyleId>
              </a:tblPr>
              <a:tblGrid>
                <a:gridCol w="3977075"/>
                <a:gridCol w="2192325"/>
                <a:gridCol w="3963025"/>
              </a:tblGrid>
              <a:tr h="616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419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Gioconda Silva E.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419" sz="2400" u="sng" cap="none" strike="noStrik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8"/>
                        </a:rPr>
                        <a:t>gsilva@uchile.cl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Comfortaa"/>
                        <a:buNone/>
                      </a:pPr>
                      <a:r>
                        <a:rPr lang="es-419" sz="2400">
                          <a:solidFill>
                            <a:srgbClr val="1F38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Vaitiare Arriagada L.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Comfortaa"/>
                        <a:buNone/>
                      </a:pPr>
                      <a:r>
                        <a:rPr lang="es-419" sz="2400" u="sng">
                          <a:solidFill>
                            <a:srgbClr val="1F38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Vaiti.Arriagada@Gmail.com</a:t>
                      </a:r>
                      <a:r>
                        <a:rPr lang="es-419" sz="2400">
                          <a:solidFill>
                            <a:srgbClr val="1F38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419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Pierre Dubois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419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Treinta de Octubre 3169, Pedro Aguirre Cerda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96455" y="75150"/>
            <a:ext cx="121917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495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" name="Google Shape;162;p6"/>
          <p:cNvGrpSpPr/>
          <p:nvPr/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63" name="Google Shape;163;p6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nterfaz de usuario gráfica, Texto, Aplicación&#10;&#10;Descripción generada automáticamente" id="167" name="Google Shape;167;p6"/>
          <p:cNvPicPr preferRelativeResize="0"/>
          <p:nvPr/>
        </p:nvPicPr>
        <p:blipFill rotWithShape="1">
          <a:blip r:embed="rId3">
            <a:alphaModFix amt="22000"/>
          </a:blip>
          <a:srcRect b="0" l="0" r="0" t="0"/>
          <a:stretch/>
        </p:blipFill>
        <p:spPr>
          <a:xfrm>
            <a:off x="96444" y="277378"/>
            <a:ext cx="3378299" cy="14104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p6"/>
          <p:cNvGrpSpPr/>
          <p:nvPr/>
        </p:nvGrpSpPr>
        <p:grpSpPr>
          <a:xfrm flipH="1" rot="10800000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169" name="Google Shape;169;p6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6"/>
          <p:cNvSpPr txBox="1"/>
          <p:nvPr/>
        </p:nvSpPr>
        <p:spPr>
          <a:xfrm>
            <a:off x="3147175" y="911275"/>
            <a:ext cx="56742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s-419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Resultados de aprendizaje</a:t>
            </a:r>
            <a:endParaRPr b="1" i="0" sz="3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4251" y="1776149"/>
            <a:ext cx="9997051" cy="393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137462b9c70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825" y="193325"/>
            <a:ext cx="5454075" cy="608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137462b9c70_0_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1813" y="239449"/>
            <a:ext cx="6103487" cy="599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7"/>
          <p:cNvSpPr txBox="1"/>
          <p:nvPr>
            <p:ph idx="1" type="subTitle"/>
          </p:nvPr>
        </p:nvSpPr>
        <p:spPr>
          <a:xfrm>
            <a:off x="1474435" y="556512"/>
            <a:ext cx="9163757" cy="4504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</a:pPr>
            <a:r>
              <a:rPr b="1" lang="es-419">
                <a:solidFill>
                  <a:srgbClr val="1F3864"/>
                </a:solidFill>
              </a:rPr>
              <a:t>Estrategias metodológicas</a:t>
            </a:r>
            <a:endParaRPr/>
          </a:p>
        </p:txBody>
      </p:sp>
      <p:grpSp>
        <p:nvGrpSpPr>
          <p:cNvPr id="188" name="Google Shape;188;p7"/>
          <p:cNvGrpSpPr/>
          <p:nvPr/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89" name="Google Shape;189;p7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nterfaz de usuario gráfica, Texto, Aplicación&#10;&#10;Descripción generada automáticamente" id="193" name="Google Shape;193;p7"/>
          <p:cNvPicPr preferRelativeResize="0"/>
          <p:nvPr/>
        </p:nvPicPr>
        <p:blipFill rotWithShape="1">
          <a:blip r:embed="rId3">
            <a:alphaModFix amt="22000"/>
          </a:blip>
          <a:srcRect b="0" l="0" r="0" t="0"/>
          <a:stretch/>
        </p:blipFill>
        <p:spPr>
          <a:xfrm>
            <a:off x="534588" y="11881"/>
            <a:ext cx="6794172" cy="2836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7"/>
          <p:cNvGrpSpPr/>
          <p:nvPr/>
        </p:nvGrpSpPr>
        <p:grpSpPr>
          <a:xfrm flipH="1" rot="10800000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195" name="Google Shape;195;p7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7"/>
          <p:cNvSpPr txBox="1"/>
          <p:nvPr/>
        </p:nvSpPr>
        <p:spPr>
          <a:xfrm>
            <a:off x="948820" y="2059689"/>
            <a:ext cx="10489500" cy="4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63830" rtl="0" algn="just">
              <a:lnSpc>
                <a:spcPct val="115000"/>
              </a:lnSpc>
              <a:spcBef>
                <a:spcPts val="815"/>
              </a:spcBef>
              <a:spcAft>
                <a:spcPts val="0"/>
              </a:spcAft>
              <a:buNone/>
            </a:pPr>
            <a:r>
              <a:rPr b="1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Actividades obligatorias que se realizarán durante las rotación de 3 semanas: </a:t>
            </a:r>
            <a:endParaRPr b="1" sz="24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70739" marR="163830" rtl="0" algn="just">
              <a:lnSpc>
                <a:spcPct val="115000"/>
              </a:lnSpc>
              <a:spcBef>
                <a:spcPts val="815"/>
              </a:spcBef>
              <a:spcAft>
                <a:spcPts val="0"/>
              </a:spcAft>
              <a:buClr>
                <a:srgbClr val="0070C0"/>
              </a:buClr>
              <a:buSzPts val="2399"/>
              <a:buFont typeface="Arial"/>
              <a:buChar char="●"/>
            </a:pPr>
            <a:r>
              <a:rPr b="1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Talleres prácticos</a:t>
            </a:r>
            <a:endParaRPr b="1" sz="24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63" lvl="0" marL="470739" marR="163830" rtl="0" algn="just">
              <a:lnSpc>
                <a:spcPct val="115000"/>
              </a:lnSpc>
              <a:spcBef>
                <a:spcPts val="815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Char char="●"/>
            </a:pPr>
            <a:r>
              <a:rPr b="1" lang="es-419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Seminario control prenatal </a:t>
            </a:r>
            <a:endParaRPr b="1" sz="24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70739" marR="16637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399"/>
              <a:buFont typeface="Arial"/>
              <a:buChar char="●"/>
            </a:pPr>
            <a:r>
              <a:rPr b="1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Test de primera semana.</a:t>
            </a:r>
            <a:endParaRPr b="1" i="0" sz="24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70739" marR="16637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399"/>
              <a:buFont typeface="Arial"/>
              <a:buChar char="●"/>
            </a:pPr>
            <a:r>
              <a:rPr b="1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Práctica clínica en horario diurno, durante media jornada en un Cesfam, con supervisión docente directa y observación de matrona clínica.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70739" marR="16637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399"/>
              <a:buFont typeface="Arial"/>
              <a:buChar char="●"/>
            </a:pPr>
            <a:r>
              <a:rPr b="1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Simulación de casos clínicos.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70739" marR="16637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99"/>
              <a:buFont typeface="Arial"/>
              <a:buChar char="●"/>
            </a:pPr>
            <a:r>
              <a:rPr b="1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Tareas que debe subir a plataforma (Ficha CLAP y encuesta MRS)</a:t>
            </a:r>
            <a:endParaRPr b="1" i="0" sz="24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707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399"/>
              <a:buFont typeface="Arial"/>
              <a:buChar char="●"/>
            </a:pPr>
            <a:r>
              <a:rPr b="1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Examen: Ecoe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113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4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6" name="Google Shape;206;p14"/>
          <p:cNvGrpSpPr/>
          <p:nvPr/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207" name="Google Shape;207;p14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nterfaz de usuario gráfica, Texto, Aplicación&#10;&#10;Descripción generada automáticamente" id="211" name="Google Shape;211;p14"/>
          <p:cNvPicPr preferRelativeResize="0"/>
          <p:nvPr/>
        </p:nvPicPr>
        <p:blipFill rotWithShape="1">
          <a:blip r:embed="rId3">
            <a:alphaModFix amt="22000"/>
          </a:blip>
          <a:srcRect b="0" l="0" r="0" t="0"/>
          <a:stretch/>
        </p:blipFill>
        <p:spPr>
          <a:xfrm>
            <a:off x="1430497" y="-20202"/>
            <a:ext cx="6794172" cy="2836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14"/>
          <p:cNvGrpSpPr/>
          <p:nvPr/>
        </p:nvGrpSpPr>
        <p:grpSpPr>
          <a:xfrm flipH="1" rot="10800000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13" name="Google Shape;213;p14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" name="Google Shape;217;p14"/>
          <p:cNvSpPr txBox="1"/>
          <p:nvPr/>
        </p:nvSpPr>
        <p:spPr>
          <a:xfrm>
            <a:off x="3788223" y="441450"/>
            <a:ext cx="498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Procedimientos evaluativos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7954" y="1480129"/>
            <a:ext cx="8738351" cy="445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8"/>
          <p:cNvSpPr txBox="1"/>
          <p:nvPr>
            <p:ph idx="1" type="subTitle"/>
          </p:nvPr>
        </p:nvSpPr>
        <p:spPr>
          <a:xfrm>
            <a:off x="1689178" y="213155"/>
            <a:ext cx="9163757" cy="4504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s-419"/>
              <a:t>SIMULACIÓN CLÍNICA</a:t>
            </a:r>
            <a:endParaRPr/>
          </a:p>
        </p:txBody>
      </p:sp>
      <p:grpSp>
        <p:nvGrpSpPr>
          <p:cNvPr id="226" name="Google Shape;226;p8"/>
          <p:cNvGrpSpPr/>
          <p:nvPr/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227" name="Google Shape;227;p8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nterfaz de usuario gráfica, Texto, Aplicación&#10;&#10;Descripción generada automáticamente" id="231" name="Google Shape;231;p8"/>
          <p:cNvPicPr preferRelativeResize="0"/>
          <p:nvPr/>
        </p:nvPicPr>
        <p:blipFill rotWithShape="1">
          <a:blip r:embed="rId3">
            <a:alphaModFix amt="22000"/>
          </a:blip>
          <a:srcRect b="0" l="0" r="0" t="0"/>
          <a:stretch/>
        </p:blipFill>
        <p:spPr>
          <a:xfrm>
            <a:off x="1781934" y="711871"/>
            <a:ext cx="6794172" cy="2836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Google Shape;232;p8"/>
          <p:cNvGrpSpPr/>
          <p:nvPr/>
        </p:nvGrpSpPr>
        <p:grpSpPr>
          <a:xfrm flipH="1" rot="10800000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33" name="Google Shape;233;p8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8"/>
          <p:cNvSpPr txBox="1"/>
          <p:nvPr/>
        </p:nvSpPr>
        <p:spPr>
          <a:xfrm>
            <a:off x="681293" y="1042880"/>
            <a:ext cx="10829108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None/>
            </a:pPr>
            <a:r>
              <a:rPr b="1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ASPECTOS GENERALES DE LAS SESIONES DE SIMULACIÓN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163830" rtl="0" algn="just">
              <a:lnSpc>
                <a:spcPct val="115000"/>
              </a:lnSpc>
              <a:spcBef>
                <a:spcPts val="815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Calibri"/>
              <a:buChar char="●"/>
            </a:pP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Se realizarán atenciones de control en usuarias obstétricas y ginecológicas a través de la metodología de simulación clínica, con la participación de actores y en escenarios montados en dependencias de Centro de habilidades clínicas Occidente, donde cada estudiante deberá asumir el de profesional matrona/matrón, de acuerdo a lo solicitado en cada caso.</a:t>
            </a:r>
            <a:endParaRPr b="0" i="0" sz="24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Calibri"/>
              <a:buChar char="●"/>
            </a:pP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Tendremos 1 instancia, </a:t>
            </a:r>
            <a:r>
              <a:rPr b="1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sumativa</a:t>
            </a:r>
            <a:r>
              <a:rPr b="0" i="0" lang="es-419" sz="2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(calificada). </a:t>
            </a:r>
            <a:endParaRPr b="0" i="0" sz="24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2022-03-19T21:33:52Z</dcterms:created>
  <dc:creator>RODRIGO ORELLANA</dc:creator>
</cp:coreProperties>
</file>