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5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9" r:id="rId11"/>
    <p:sldId id="270" r:id="rId12"/>
    <p:sldId id="271" r:id="rId13"/>
    <p:sldId id="273" r:id="rId14"/>
    <p:sldId id="274" r:id="rId15"/>
    <p:sldId id="363" r:id="rId16"/>
    <p:sldId id="364" r:id="rId17"/>
    <p:sldId id="365" r:id="rId18"/>
    <p:sldId id="275" r:id="rId19"/>
    <p:sldId id="276" r:id="rId20"/>
    <p:sldId id="358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291" r:id="rId35"/>
    <p:sldId id="332" r:id="rId36"/>
    <p:sldId id="333" r:id="rId37"/>
    <p:sldId id="334" r:id="rId38"/>
    <p:sldId id="335" r:id="rId39"/>
    <p:sldId id="343" r:id="rId40"/>
    <p:sldId id="344" r:id="rId41"/>
    <p:sldId id="345" r:id="rId42"/>
    <p:sldId id="346" r:id="rId43"/>
    <p:sldId id="347" r:id="rId44"/>
    <p:sldId id="348" r:id="rId45"/>
    <p:sldId id="349" r:id="rId46"/>
    <p:sldId id="350" r:id="rId47"/>
    <p:sldId id="351" r:id="rId48"/>
    <p:sldId id="353" r:id="rId49"/>
    <p:sldId id="354" r:id="rId50"/>
    <p:sldId id="356" r:id="rId51"/>
    <p:sldId id="328" r:id="rId52"/>
    <p:sldId id="329" r:id="rId53"/>
    <p:sldId id="330" r:id="rId54"/>
  </p:sldIdLst>
  <p:sldSz cx="9144000" cy="6858000" type="screen4x3"/>
  <p:notesSz cx="6858000" cy="9144000"/>
  <p:custDataLst>
    <p:tags r:id="rId56"/>
  </p:custDataLst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6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o meneses" userId="4be10ee3f566603d" providerId="LiveId" clId="{A445E5FF-969D-42AB-A44D-C239D2EA8D82}"/>
    <pc:docChg chg="modSld">
      <pc:chgData name="claudio meneses" userId="4be10ee3f566603d" providerId="LiveId" clId="{A445E5FF-969D-42AB-A44D-C239D2EA8D82}" dt="2023-06-20T01:58:18.035" v="35" actId="20577"/>
      <pc:docMkLst>
        <pc:docMk/>
      </pc:docMkLst>
      <pc:sldChg chg="modSp mod">
        <pc:chgData name="claudio meneses" userId="4be10ee3f566603d" providerId="LiveId" clId="{A445E5FF-969D-42AB-A44D-C239D2EA8D82}" dt="2023-06-20T01:58:18.035" v="35" actId="20577"/>
        <pc:sldMkLst>
          <pc:docMk/>
          <pc:sldMk cId="0" sldId="256"/>
        </pc:sldMkLst>
        <pc:spChg chg="mod">
          <ac:chgData name="claudio meneses" userId="4be10ee3f566603d" providerId="LiveId" clId="{A445E5FF-969D-42AB-A44D-C239D2EA8D82}" dt="2023-06-20T01:58:18.035" v="35" actId="20577"/>
          <ac:spMkLst>
            <pc:docMk/>
            <pc:sldMk cId="0" sldId="256"/>
            <ac:spMk id="3075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99324E-0E6F-9B46-93A5-2B89249B9330}" type="doc">
      <dgm:prSet loTypeId="urn:microsoft.com/office/officeart/2005/8/layout/StepDownProcess" loCatId="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6359A69E-7DE1-E04F-B090-80C247650A44}">
      <dgm:prSet phldrT="[Texto]"/>
      <dgm:spPr/>
      <dgm:t>
        <a:bodyPr/>
        <a:lstStyle/>
        <a:p>
          <a:r>
            <a:rPr lang="es-ES" dirty="0"/>
            <a:t>HISTORIA</a:t>
          </a:r>
        </a:p>
        <a:p>
          <a:r>
            <a:rPr lang="es-ES" dirty="0"/>
            <a:t>+</a:t>
          </a:r>
        </a:p>
        <a:p>
          <a:r>
            <a:rPr lang="es-ES" dirty="0"/>
            <a:t>EXAMEN FÍSICO</a:t>
          </a:r>
        </a:p>
      </dgm:t>
    </dgm:pt>
    <dgm:pt modelId="{B6959151-48BE-AF45-ABD8-1BDAF06DDA21}" type="parTrans" cxnId="{4F09D875-68DF-B841-A3A1-403E64A1D756}">
      <dgm:prSet/>
      <dgm:spPr/>
      <dgm:t>
        <a:bodyPr/>
        <a:lstStyle/>
        <a:p>
          <a:endParaRPr lang="es-ES"/>
        </a:p>
      </dgm:t>
    </dgm:pt>
    <dgm:pt modelId="{E1EC51E9-40D6-6B40-BF12-0FBC99667E54}" type="sibTrans" cxnId="{4F09D875-68DF-B841-A3A1-403E64A1D756}">
      <dgm:prSet/>
      <dgm:spPr/>
      <dgm:t>
        <a:bodyPr/>
        <a:lstStyle/>
        <a:p>
          <a:endParaRPr lang="es-ES"/>
        </a:p>
      </dgm:t>
    </dgm:pt>
    <dgm:pt modelId="{B72402D5-9770-9740-8166-F73BD1E5F01A}">
      <dgm:prSet phldrT="[Texto]" custT="1"/>
      <dgm:spPr/>
      <dgm:t>
        <a:bodyPr/>
        <a:lstStyle/>
        <a:p>
          <a:r>
            <a:rPr lang="es-ES" sz="1300" dirty="0">
              <a:solidFill>
                <a:srgbClr val="000000"/>
              </a:solidFill>
            </a:rPr>
            <a:t>Dolor localizado de inicio insidioso, aparece con ejercicio, deporte c/ cambios velocidad bruscos o de estrés repetido por largos periodos y reciente cambio en hábitos de entrenamiento. </a:t>
          </a:r>
        </a:p>
      </dgm:t>
    </dgm:pt>
    <dgm:pt modelId="{7D68D544-2B1B-F24C-939B-AB68506C6E68}" type="parTrans" cxnId="{41BD725A-87FA-944A-A003-ECBCECC005D0}">
      <dgm:prSet/>
      <dgm:spPr/>
      <dgm:t>
        <a:bodyPr/>
        <a:lstStyle/>
        <a:p>
          <a:endParaRPr lang="es-ES"/>
        </a:p>
      </dgm:t>
    </dgm:pt>
    <dgm:pt modelId="{777A0CE5-3C6F-F249-AF9D-D73049EE0669}" type="sibTrans" cxnId="{41BD725A-87FA-944A-A003-ECBCECC005D0}">
      <dgm:prSet/>
      <dgm:spPr/>
      <dgm:t>
        <a:bodyPr/>
        <a:lstStyle/>
        <a:p>
          <a:endParaRPr lang="es-ES"/>
        </a:p>
      </dgm:t>
    </dgm:pt>
    <dgm:pt modelId="{44A63D1E-6086-A346-AA0A-4DAFCFC76902}">
      <dgm:prSet phldrT="[Texto]"/>
      <dgm:spPr/>
      <dgm:t>
        <a:bodyPr/>
        <a:lstStyle/>
        <a:p>
          <a:r>
            <a:rPr lang="es-ES" dirty="0"/>
            <a:t>RADIOGRAFÍA</a:t>
          </a:r>
        </a:p>
      </dgm:t>
    </dgm:pt>
    <dgm:pt modelId="{5110E1BB-E4FC-5140-B434-242E9144BFCD}" type="parTrans" cxnId="{CCDD6AE9-E9E6-CC49-B0C7-29769B1C3304}">
      <dgm:prSet/>
      <dgm:spPr/>
      <dgm:t>
        <a:bodyPr/>
        <a:lstStyle/>
        <a:p>
          <a:endParaRPr lang="es-ES"/>
        </a:p>
      </dgm:t>
    </dgm:pt>
    <dgm:pt modelId="{1930CD8D-3ECF-6145-913E-D42465D70806}" type="sibTrans" cxnId="{CCDD6AE9-E9E6-CC49-B0C7-29769B1C3304}">
      <dgm:prSet/>
      <dgm:spPr/>
      <dgm:t>
        <a:bodyPr/>
        <a:lstStyle/>
        <a:p>
          <a:endParaRPr lang="es-ES"/>
        </a:p>
      </dgm:t>
    </dgm:pt>
    <dgm:pt modelId="{4EB76028-20AF-2A4C-875E-031D93A10F28}">
      <dgm:prSet phldrT="[Texto]" custT="1"/>
      <dgm:spPr/>
      <dgm:t>
        <a:bodyPr/>
        <a:lstStyle/>
        <a:p>
          <a:r>
            <a:rPr lang="es-ES" sz="1300" dirty="0">
              <a:solidFill>
                <a:srgbClr val="000000"/>
              </a:solidFill>
            </a:rPr>
            <a:t>Normales primeras 2 a 3 semanas</a:t>
          </a:r>
        </a:p>
      </dgm:t>
    </dgm:pt>
    <dgm:pt modelId="{39D98651-B233-304A-B538-B4FCD2E6E1CF}" type="parTrans" cxnId="{7DD857D6-03D6-CD48-8424-85D5AEFE6296}">
      <dgm:prSet/>
      <dgm:spPr/>
      <dgm:t>
        <a:bodyPr/>
        <a:lstStyle/>
        <a:p>
          <a:endParaRPr lang="es-ES"/>
        </a:p>
      </dgm:t>
    </dgm:pt>
    <dgm:pt modelId="{9E29C23E-D7E3-1E42-8F05-6A66EF4D9AC7}" type="sibTrans" cxnId="{7DD857D6-03D6-CD48-8424-85D5AEFE6296}">
      <dgm:prSet/>
      <dgm:spPr/>
      <dgm:t>
        <a:bodyPr/>
        <a:lstStyle/>
        <a:p>
          <a:endParaRPr lang="es-ES"/>
        </a:p>
      </dgm:t>
    </dgm:pt>
    <dgm:pt modelId="{049046C7-B272-AE4F-8BD9-91DD03FB1DCC}">
      <dgm:prSet phldrT="[Texto]"/>
      <dgm:spPr/>
      <dgm:t>
        <a:bodyPr/>
        <a:lstStyle/>
        <a:p>
          <a:r>
            <a:rPr lang="es-ES" dirty="0"/>
            <a:t>RESONANCIA</a:t>
          </a:r>
        </a:p>
        <a:p>
          <a:r>
            <a:rPr lang="es-ES" dirty="0"/>
            <a:t>MAGNETICA</a:t>
          </a:r>
        </a:p>
      </dgm:t>
    </dgm:pt>
    <dgm:pt modelId="{43102CF3-5DDD-F748-81F9-6305157C4D4B}" type="parTrans" cxnId="{492F9DB1-AFB3-474D-AE2F-A32EDB378566}">
      <dgm:prSet/>
      <dgm:spPr/>
      <dgm:t>
        <a:bodyPr/>
        <a:lstStyle/>
        <a:p>
          <a:endParaRPr lang="es-ES"/>
        </a:p>
      </dgm:t>
    </dgm:pt>
    <dgm:pt modelId="{CBC0EA21-91E9-0945-98FF-7A8FD11CD4E8}" type="sibTrans" cxnId="{492F9DB1-AFB3-474D-AE2F-A32EDB378566}">
      <dgm:prSet/>
      <dgm:spPr/>
      <dgm:t>
        <a:bodyPr/>
        <a:lstStyle/>
        <a:p>
          <a:endParaRPr lang="es-ES"/>
        </a:p>
      </dgm:t>
    </dgm:pt>
    <dgm:pt modelId="{051F4974-3842-3642-B6F8-7CA4B015AD3D}">
      <dgm:prSet phldrT="[Texto]" custT="1"/>
      <dgm:spPr/>
      <dgm:t>
        <a:bodyPr/>
        <a:lstStyle/>
        <a:p>
          <a:r>
            <a:rPr lang="es-ES" sz="1300" dirty="0">
              <a:solidFill>
                <a:srgbClr val="000000"/>
              </a:solidFill>
            </a:rPr>
            <a:t> Gold Standard (100% E , 88% S, certeza dg 90%). </a:t>
          </a:r>
        </a:p>
      </dgm:t>
    </dgm:pt>
    <dgm:pt modelId="{F3AE1BAA-C487-7342-B658-3DC0E6584C9C}" type="parTrans" cxnId="{98EEE856-C028-ED43-99CD-DE2C9CE48BE5}">
      <dgm:prSet/>
      <dgm:spPr/>
      <dgm:t>
        <a:bodyPr/>
        <a:lstStyle/>
        <a:p>
          <a:endParaRPr lang="es-ES"/>
        </a:p>
      </dgm:t>
    </dgm:pt>
    <dgm:pt modelId="{B1E483FA-3B54-7E41-A2AA-54F4321EA5CF}" type="sibTrans" cxnId="{98EEE856-C028-ED43-99CD-DE2C9CE48BE5}">
      <dgm:prSet/>
      <dgm:spPr/>
      <dgm:t>
        <a:bodyPr/>
        <a:lstStyle/>
        <a:p>
          <a:endParaRPr lang="es-ES"/>
        </a:p>
      </dgm:t>
    </dgm:pt>
    <dgm:pt modelId="{C30F957B-B94B-B340-BF7F-B7920A695BD2}">
      <dgm:prSet phldrT="[Texto]" custT="1"/>
      <dgm:spPr/>
      <dgm:t>
        <a:bodyPr/>
        <a:lstStyle/>
        <a:p>
          <a:r>
            <a:rPr lang="es-ES" sz="1300" dirty="0">
              <a:solidFill>
                <a:srgbClr val="000000"/>
              </a:solidFill>
            </a:rPr>
            <a:t>Sensibilidad palpable localizada, dolor reproducible con presión local o saltos. </a:t>
          </a:r>
        </a:p>
      </dgm:t>
    </dgm:pt>
    <dgm:pt modelId="{138F9728-351F-634B-9324-8CBDDD97BF0F}" type="parTrans" cxnId="{E9577E6D-11E3-C44E-8076-E595211F0730}">
      <dgm:prSet/>
      <dgm:spPr/>
      <dgm:t>
        <a:bodyPr/>
        <a:lstStyle/>
        <a:p>
          <a:endParaRPr lang="es-ES"/>
        </a:p>
      </dgm:t>
    </dgm:pt>
    <dgm:pt modelId="{C1EB2C04-8293-9F4A-A01B-0ED0FDE621F5}" type="sibTrans" cxnId="{E9577E6D-11E3-C44E-8076-E595211F0730}">
      <dgm:prSet/>
      <dgm:spPr/>
      <dgm:t>
        <a:bodyPr/>
        <a:lstStyle/>
        <a:p>
          <a:endParaRPr lang="es-ES"/>
        </a:p>
      </dgm:t>
    </dgm:pt>
    <dgm:pt modelId="{3AE812AA-D7F1-BE4E-BD1F-192EE537F3F4}">
      <dgm:prSet phldrT="[Texto]" custT="1"/>
      <dgm:spPr/>
      <dgm:t>
        <a:bodyPr/>
        <a:lstStyle/>
        <a:p>
          <a:r>
            <a:rPr lang="es-ES" sz="1300" dirty="0">
              <a:solidFill>
                <a:srgbClr val="000000"/>
              </a:solidFill>
            </a:rPr>
            <a:t>Solo el 50% desarrolla algún cambio radiológico (Baja Sensibilidad)</a:t>
          </a:r>
        </a:p>
      </dgm:t>
    </dgm:pt>
    <dgm:pt modelId="{CFDDA941-EFD3-B247-9148-FE91EF45FF31}" type="parTrans" cxnId="{CD75D98E-82E3-3641-9D4D-02EF97568DA6}">
      <dgm:prSet/>
      <dgm:spPr/>
      <dgm:t>
        <a:bodyPr/>
        <a:lstStyle/>
        <a:p>
          <a:endParaRPr lang="es-ES"/>
        </a:p>
      </dgm:t>
    </dgm:pt>
    <dgm:pt modelId="{D397D583-578F-814A-8874-8BCC2FB5F053}" type="sibTrans" cxnId="{CD75D98E-82E3-3641-9D4D-02EF97568DA6}">
      <dgm:prSet/>
      <dgm:spPr/>
      <dgm:t>
        <a:bodyPr/>
        <a:lstStyle/>
        <a:p>
          <a:endParaRPr lang="es-ES"/>
        </a:p>
      </dgm:t>
    </dgm:pt>
    <dgm:pt modelId="{A581BCC1-37C8-C244-B5E0-12B595C889A7}">
      <dgm:prSet phldrT="[Texto]" custT="1"/>
      <dgm:spPr/>
      <dgm:t>
        <a:bodyPr/>
        <a:lstStyle/>
        <a:p>
          <a:r>
            <a:rPr lang="es-ES" sz="1300" dirty="0">
              <a:solidFill>
                <a:srgbClr val="000000"/>
              </a:solidFill>
            </a:rPr>
            <a:t>10-20% se diagnostican con Rx</a:t>
          </a:r>
        </a:p>
      </dgm:t>
    </dgm:pt>
    <dgm:pt modelId="{13034826-70D0-DB43-9D42-22ED7DD52BE5}" type="parTrans" cxnId="{DEF2323B-9CFF-FC44-97C6-C292483115C4}">
      <dgm:prSet/>
      <dgm:spPr/>
      <dgm:t>
        <a:bodyPr/>
        <a:lstStyle/>
        <a:p>
          <a:endParaRPr lang="es-ES"/>
        </a:p>
      </dgm:t>
    </dgm:pt>
    <dgm:pt modelId="{3D694178-BC55-814C-B0B1-D0DDEDBA3D33}" type="sibTrans" cxnId="{DEF2323B-9CFF-FC44-97C6-C292483115C4}">
      <dgm:prSet/>
      <dgm:spPr/>
      <dgm:t>
        <a:bodyPr/>
        <a:lstStyle/>
        <a:p>
          <a:endParaRPr lang="es-ES"/>
        </a:p>
      </dgm:t>
    </dgm:pt>
    <dgm:pt modelId="{2A13D72F-40A2-8D45-88BD-982C1BC5CC46}">
      <dgm:prSet phldrT="[Texto]" custT="1"/>
      <dgm:spPr/>
      <dgm:t>
        <a:bodyPr/>
        <a:lstStyle/>
        <a:p>
          <a:r>
            <a:rPr lang="es-ES" sz="1300" dirty="0">
              <a:solidFill>
                <a:srgbClr val="000000"/>
              </a:solidFill>
            </a:rPr>
            <a:t>Necesaria como estudio inicial: tumores o fracturas completas</a:t>
          </a:r>
        </a:p>
      </dgm:t>
    </dgm:pt>
    <dgm:pt modelId="{5CCB89EC-3FD4-A64D-A317-E862B80150EB}" type="parTrans" cxnId="{19817CC1-E9D2-8146-B7D7-9DFB5EB83AD0}">
      <dgm:prSet/>
      <dgm:spPr/>
      <dgm:t>
        <a:bodyPr/>
        <a:lstStyle/>
        <a:p>
          <a:endParaRPr lang="es-ES"/>
        </a:p>
      </dgm:t>
    </dgm:pt>
    <dgm:pt modelId="{BD58867B-6BEC-7945-9E47-F2B7A030B1DF}" type="sibTrans" cxnId="{19817CC1-E9D2-8146-B7D7-9DFB5EB83AD0}">
      <dgm:prSet/>
      <dgm:spPr/>
      <dgm:t>
        <a:bodyPr/>
        <a:lstStyle/>
        <a:p>
          <a:endParaRPr lang="es-ES"/>
        </a:p>
      </dgm:t>
    </dgm:pt>
    <dgm:pt modelId="{4DF7D9AE-AC3A-D747-BF8D-CE5BF77E35A7}">
      <dgm:prSet phldrT="[Texto]" custT="1"/>
      <dgm:spPr/>
      <dgm:t>
        <a:bodyPr/>
        <a:lstStyle/>
        <a:p>
          <a:r>
            <a:rPr lang="es-ES" sz="1300" dirty="0">
              <a:solidFill>
                <a:srgbClr val="000000"/>
              </a:solidFill>
            </a:rPr>
            <a:t>Hallazgos: reacción periostio, área de esclerosis, línea de fractura, callo óseo. </a:t>
          </a:r>
        </a:p>
      </dgm:t>
    </dgm:pt>
    <dgm:pt modelId="{CA276787-EC7E-174F-A1FC-5CB301E638EF}" type="parTrans" cxnId="{EEB25E6B-3F07-AE4B-82F7-8AE54EE292A6}">
      <dgm:prSet/>
      <dgm:spPr/>
      <dgm:t>
        <a:bodyPr/>
        <a:lstStyle/>
        <a:p>
          <a:endParaRPr lang="es-ES"/>
        </a:p>
      </dgm:t>
    </dgm:pt>
    <dgm:pt modelId="{58AE5423-6EB2-6A49-A5A8-A7388687D43A}" type="sibTrans" cxnId="{EEB25E6B-3F07-AE4B-82F7-8AE54EE292A6}">
      <dgm:prSet/>
      <dgm:spPr/>
      <dgm:t>
        <a:bodyPr/>
        <a:lstStyle/>
        <a:p>
          <a:endParaRPr lang="es-ES"/>
        </a:p>
      </dgm:t>
    </dgm:pt>
    <dgm:pt modelId="{42F49071-16E4-CF4E-AA8A-E1EBA085CE36}">
      <dgm:prSet phldrT="[Texto]" custT="1"/>
      <dgm:spPr/>
      <dgm:t>
        <a:bodyPr/>
        <a:lstStyle/>
        <a:p>
          <a:r>
            <a:rPr lang="es-ES" sz="1300" dirty="0">
              <a:solidFill>
                <a:srgbClr val="000000"/>
              </a:solidFill>
            </a:rPr>
            <a:t>Útiles en seguimiento</a:t>
          </a:r>
        </a:p>
      </dgm:t>
    </dgm:pt>
    <dgm:pt modelId="{2538CC33-8D90-6745-BABE-12E372EC3EBF}" type="parTrans" cxnId="{9499D910-F941-8542-A08C-20F187F6EE34}">
      <dgm:prSet/>
      <dgm:spPr/>
      <dgm:t>
        <a:bodyPr/>
        <a:lstStyle/>
        <a:p>
          <a:endParaRPr lang="es-ES"/>
        </a:p>
      </dgm:t>
    </dgm:pt>
    <dgm:pt modelId="{9A6EE91D-5E9E-D14A-A35F-E61130F6F0AB}" type="sibTrans" cxnId="{9499D910-F941-8542-A08C-20F187F6EE34}">
      <dgm:prSet/>
      <dgm:spPr/>
      <dgm:t>
        <a:bodyPr/>
        <a:lstStyle/>
        <a:p>
          <a:endParaRPr lang="es-ES"/>
        </a:p>
      </dgm:t>
    </dgm:pt>
    <dgm:pt modelId="{0355EFFF-1800-C149-83E5-C1889F472A62}">
      <dgm:prSet phldrT="[Texto]" custT="1"/>
      <dgm:spPr/>
      <dgm:t>
        <a:bodyPr/>
        <a:lstStyle/>
        <a:p>
          <a:endParaRPr lang="es-ES" sz="1300" dirty="0">
            <a:solidFill>
              <a:srgbClr val="000000"/>
            </a:solidFill>
          </a:endParaRPr>
        </a:p>
      </dgm:t>
    </dgm:pt>
    <dgm:pt modelId="{A8D3ABBE-9AC0-A249-B85E-4AB2BADE2FAD}" type="parTrans" cxnId="{2858EB7F-F167-644C-9F0E-D78FD56F6184}">
      <dgm:prSet/>
      <dgm:spPr/>
      <dgm:t>
        <a:bodyPr/>
        <a:lstStyle/>
        <a:p>
          <a:endParaRPr lang="es-ES"/>
        </a:p>
      </dgm:t>
    </dgm:pt>
    <dgm:pt modelId="{7F5F2CFE-40FD-8641-811A-6A73B0E26354}" type="sibTrans" cxnId="{2858EB7F-F167-644C-9F0E-D78FD56F6184}">
      <dgm:prSet/>
      <dgm:spPr/>
      <dgm:t>
        <a:bodyPr/>
        <a:lstStyle/>
        <a:p>
          <a:endParaRPr lang="es-ES"/>
        </a:p>
      </dgm:t>
    </dgm:pt>
    <dgm:pt modelId="{40393ADA-83B4-1542-A455-D8E40497A05A}">
      <dgm:prSet phldrT="[Texto]" custT="1"/>
      <dgm:spPr/>
      <dgm:t>
        <a:bodyPr/>
        <a:lstStyle/>
        <a:p>
          <a:r>
            <a:rPr lang="es-ES" sz="1300" dirty="0">
              <a:solidFill>
                <a:srgbClr val="000000"/>
              </a:solidFill>
            </a:rPr>
            <a:t> Valor Pronostico y duración tratamiento </a:t>
          </a:r>
        </a:p>
      </dgm:t>
    </dgm:pt>
    <dgm:pt modelId="{5AE93D3F-5249-5D4C-ACAE-72ADB3FFADB5}" type="parTrans" cxnId="{AAABB883-2195-6341-B22E-F77F49AD3800}">
      <dgm:prSet/>
      <dgm:spPr/>
      <dgm:t>
        <a:bodyPr/>
        <a:lstStyle/>
        <a:p>
          <a:endParaRPr lang="es-ES"/>
        </a:p>
      </dgm:t>
    </dgm:pt>
    <dgm:pt modelId="{6A8EF530-9922-3E48-871A-CBA0223242C3}" type="sibTrans" cxnId="{AAABB883-2195-6341-B22E-F77F49AD3800}">
      <dgm:prSet/>
      <dgm:spPr/>
      <dgm:t>
        <a:bodyPr/>
        <a:lstStyle/>
        <a:p>
          <a:endParaRPr lang="es-ES"/>
        </a:p>
      </dgm:t>
    </dgm:pt>
    <dgm:pt modelId="{4B1E9A14-B750-E94D-B702-DEAE73C61834}">
      <dgm:prSet phldrT="[Texto]" custT="1"/>
      <dgm:spPr/>
      <dgm:t>
        <a:bodyPr/>
        <a:lstStyle/>
        <a:p>
          <a:r>
            <a:rPr lang="es-ES" sz="1300" dirty="0">
              <a:solidFill>
                <a:srgbClr val="000000"/>
              </a:solidFill>
            </a:rPr>
            <a:t>Diagnostico Diferencial: tumores, osteoma osteoide, osteomielitis, lesiones ligamentarias, etc. </a:t>
          </a:r>
        </a:p>
      </dgm:t>
    </dgm:pt>
    <dgm:pt modelId="{6BC9A6B7-E184-AC43-98AB-4ECF2FA8D78F}" type="parTrans" cxnId="{8D14FF2D-4A3A-9940-95A7-573060DBE9E2}">
      <dgm:prSet/>
      <dgm:spPr/>
      <dgm:t>
        <a:bodyPr/>
        <a:lstStyle/>
        <a:p>
          <a:endParaRPr lang="es-ES"/>
        </a:p>
      </dgm:t>
    </dgm:pt>
    <dgm:pt modelId="{89EE591D-DB37-4143-869C-0DEEAB0DEB17}" type="sibTrans" cxnId="{8D14FF2D-4A3A-9940-95A7-573060DBE9E2}">
      <dgm:prSet/>
      <dgm:spPr/>
      <dgm:t>
        <a:bodyPr/>
        <a:lstStyle/>
        <a:p>
          <a:endParaRPr lang="es-ES"/>
        </a:p>
      </dgm:t>
    </dgm:pt>
    <dgm:pt modelId="{4A8157B6-C1D4-7441-BEA1-9D9E4E711337}">
      <dgm:prSet phldrT="[Texto]" custT="1"/>
      <dgm:spPr/>
      <dgm:t>
        <a:bodyPr/>
        <a:lstStyle/>
        <a:p>
          <a:r>
            <a:rPr lang="es-ES" sz="1300" dirty="0">
              <a:solidFill>
                <a:srgbClr val="000000"/>
              </a:solidFill>
            </a:rPr>
            <a:t>Cambios tempranos </a:t>
          </a:r>
        </a:p>
      </dgm:t>
    </dgm:pt>
    <dgm:pt modelId="{F84303DA-05B3-C04C-9923-570E26D67039}" type="parTrans" cxnId="{F644DE17-5C41-5B4A-99D0-6FFF886CC8EB}">
      <dgm:prSet/>
      <dgm:spPr/>
      <dgm:t>
        <a:bodyPr/>
        <a:lstStyle/>
        <a:p>
          <a:endParaRPr lang="es-ES"/>
        </a:p>
      </dgm:t>
    </dgm:pt>
    <dgm:pt modelId="{4CC8C944-F9DE-D44B-B06C-8C4A93060384}" type="sibTrans" cxnId="{F644DE17-5C41-5B4A-99D0-6FFF886CC8EB}">
      <dgm:prSet/>
      <dgm:spPr/>
      <dgm:t>
        <a:bodyPr/>
        <a:lstStyle/>
        <a:p>
          <a:endParaRPr lang="es-ES"/>
        </a:p>
      </dgm:t>
    </dgm:pt>
    <dgm:pt modelId="{719F2C6D-36C7-FE4C-8FBD-E8AE82A5A53A}" type="pres">
      <dgm:prSet presAssocID="{AC99324E-0E6F-9B46-93A5-2B89249B9330}" presName="rootnode" presStyleCnt="0">
        <dgm:presLayoutVars>
          <dgm:chMax/>
          <dgm:chPref/>
          <dgm:dir/>
          <dgm:animLvl val="lvl"/>
        </dgm:presLayoutVars>
      </dgm:prSet>
      <dgm:spPr/>
    </dgm:pt>
    <dgm:pt modelId="{2D829036-F5B5-764F-971A-A62A28FDF928}" type="pres">
      <dgm:prSet presAssocID="{6359A69E-7DE1-E04F-B090-80C247650A44}" presName="composite" presStyleCnt="0"/>
      <dgm:spPr/>
    </dgm:pt>
    <dgm:pt modelId="{B5B579E5-97E9-F448-93A3-797B79235656}" type="pres">
      <dgm:prSet presAssocID="{6359A69E-7DE1-E04F-B090-80C247650A44}" presName="bentUpArrow1" presStyleLbl="alignImgPlace1" presStyleIdx="0" presStyleCnt="2" custScaleX="77144" custScaleY="127840" custLinFactNeighborX="24920" custLinFactNeighborY="-6451"/>
      <dgm:spPr/>
    </dgm:pt>
    <dgm:pt modelId="{80550C4F-6320-1944-89F2-73F91D16869B}" type="pres">
      <dgm:prSet presAssocID="{6359A69E-7DE1-E04F-B090-80C247650A44}" presName="ParentText" presStyleLbl="node1" presStyleIdx="0" presStyleCnt="3" custScaleX="88298" custScaleY="108461" custLinFactNeighborX="-2132" custLinFactNeighborY="-30806">
        <dgm:presLayoutVars>
          <dgm:chMax val="1"/>
          <dgm:chPref val="1"/>
          <dgm:bulletEnabled val="1"/>
        </dgm:presLayoutVars>
      </dgm:prSet>
      <dgm:spPr/>
    </dgm:pt>
    <dgm:pt modelId="{9AFE1324-DB09-674E-83D6-CAA80DD8D47E}" type="pres">
      <dgm:prSet presAssocID="{6359A69E-7DE1-E04F-B090-80C247650A44}" presName="ChildText" presStyleLbl="revTx" presStyleIdx="0" presStyleCnt="3" custScaleX="549433" custLinFactX="100000" custLinFactNeighborX="116084" custLinFactNeighborY="-31976">
        <dgm:presLayoutVars>
          <dgm:chMax val="0"/>
          <dgm:chPref val="0"/>
          <dgm:bulletEnabled val="1"/>
        </dgm:presLayoutVars>
      </dgm:prSet>
      <dgm:spPr/>
    </dgm:pt>
    <dgm:pt modelId="{98B30DC5-6B40-C544-AAC1-F1A1B389F0E0}" type="pres">
      <dgm:prSet presAssocID="{E1EC51E9-40D6-6B40-BF12-0FBC99667E54}" presName="sibTrans" presStyleCnt="0"/>
      <dgm:spPr/>
    </dgm:pt>
    <dgm:pt modelId="{45B8DF92-BF21-444B-9326-5AC2E2F0FA40}" type="pres">
      <dgm:prSet presAssocID="{44A63D1E-6086-A346-AA0A-4DAFCFC76902}" presName="composite" presStyleCnt="0"/>
      <dgm:spPr/>
    </dgm:pt>
    <dgm:pt modelId="{D7728971-9F69-A240-89CD-9B4BA2EE8043}" type="pres">
      <dgm:prSet presAssocID="{44A63D1E-6086-A346-AA0A-4DAFCFC76902}" presName="bentUpArrow1" presStyleLbl="alignImgPlace1" presStyleIdx="1" presStyleCnt="2" custScaleX="79167" custScaleY="129564" custLinFactX="-7902" custLinFactNeighborX="-100000" custLinFactNeighborY="37657"/>
      <dgm:spPr/>
    </dgm:pt>
    <dgm:pt modelId="{3B92DBF3-A653-A84B-A6B7-CD0111069E5C}" type="pres">
      <dgm:prSet presAssocID="{44A63D1E-6086-A346-AA0A-4DAFCFC76902}" presName="ParentText" presStyleLbl="node1" presStyleIdx="1" presStyleCnt="3" custScaleX="83046" custScaleY="142807" custLinFactX="-1246" custLinFactNeighborX="-100000" custLinFactNeighborY="-18974">
        <dgm:presLayoutVars>
          <dgm:chMax val="1"/>
          <dgm:chPref val="1"/>
          <dgm:bulletEnabled val="1"/>
        </dgm:presLayoutVars>
      </dgm:prSet>
      <dgm:spPr/>
    </dgm:pt>
    <dgm:pt modelId="{B22655C4-A3AD-7E42-A237-435F38596415}" type="pres">
      <dgm:prSet presAssocID="{44A63D1E-6086-A346-AA0A-4DAFCFC76902}" presName="ChildText" presStyleLbl="revTx" presStyleIdx="1" presStyleCnt="3" custScaleX="529810" custLinFactNeighborX="73410" custLinFactNeighborY="-24873">
        <dgm:presLayoutVars>
          <dgm:chMax val="0"/>
          <dgm:chPref val="0"/>
          <dgm:bulletEnabled val="1"/>
        </dgm:presLayoutVars>
      </dgm:prSet>
      <dgm:spPr/>
    </dgm:pt>
    <dgm:pt modelId="{DD942CC8-DDFC-194B-8992-3122D8DFC768}" type="pres">
      <dgm:prSet presAssocID="{1930CD8D-3ECF-6145-913E-D42465D70806}" presName="sibTrans" presStyleCnt="0"/>
      <dgm:spPr/>
    </dgm:pt>
    <dgm:pt modelId="{5E564DB6-4632-E04B-9EFD-CF603DFCDB56}" type="pres">
      <dgm:prSet presAssocID="{049046C7-B272-AE4F-8BD9-91DD03FB1DCC}" presName="composite" presStyleCnt="0"/>
      <dgm:spPr/>
    </dgm:pt>
    <dgm:pt modelId="{0358E661-D537-034E-9599-2F6AE79B8EF4}" type="pres">
      <dgm:prSet presAssocID="{049046C7-B272-AE4F-8BD9-91DD03FB1DCC}" presName="ParentText" presStyleLbl="node1" presStyleIdx="2" presStyleCnt="3" custScaleX="93303" custScaleY="124749" custLinFactX="-27056" custLinFactNeighborX="-100000" custLinFactNeighborY="37190">
        <dgm:presLayoutVars>
          <dgm:chMax val="1"/>
          <dgm:chPref val="1"/>
          <dgm:bulletEnabled val="1"/>
        </dgm:presLayoutVars>
      </dgm:prSet>
      <dgm:spPr/>
    </dgm:pt>
    <dgm:pt modelId="{55494C9F-FDDD-204B-9ADF-340C53F31C27}" type="pres">
      <dgm:prSet presAssocID="{049046C7-B272-AE4F-8BD9-91DD03FB1DCC}" presName="FinalChildText" presStyleLbl="revTx" presStyleIdx="2" presStyleCnt="3" custScaleX="348217" custLinFactNeighborX="-40549" custLinFactNeighborY="59358">
        <dgm:presLayoutVars>
          <dgm:chMax val="0"/>
          <dgm:chPref val="0"/>
          <dgm:bulletEnabled val="1"/>
        </dgm:presLayoutVars>
      </dgm:prSet>
      <dgm:spPr/>
    </dgm:pt>
  </dgm:ptLst>
  <dgm:cxnLst>
    <dgm:cxn modelId="{C927250B-B341-204E-9152-03B470A8577B}" type="presOf" srcId="{4A8157B6-C1D4-7441-BEA1-9D9E4E711337}" destId="{55494C9F-FDDD-204B-9ADF-340C53F31C27}" srcOrd="0" destOrd="1" presId="urn:microsoft.com/office/officeart/2005/8/layout/StepDownProcess"/>
    <dgm:cxn modelId="{9499D910-F941-8542-A08C-20F187F6EE34}" srcId="{44A63D1E-6086-A346-AA0A-4DAFCFC76902}" destId="{42F49071-16E4-CF4E-AA8A-E1EBA085CE36}" srcOrd="5" destOrd="0" parTransId="{2538CC33-8D90-6745-BABE-12E372EC3EBF}" sibTransId="{9A6EE91D-5E9E-D14A-A35F-E61130F6F0AB}"/>
    <dgm:cxn modelId="{F644DE17-5C41-5B4A-99D0-6FFF886CC8EB}" srcId="{049046C7-B272-AE4F-8BD9-91DD03FB1DCC}" destId="{4A8157B6-C1D4-7441-BEA1-9D9E4E711337}" srcOrd="1" destOrd="0" parTransId="{F84303DA-05B3-C04C-9923-570E26D67039}" sibTransId="{4CC8C944-F9DE-D44B-B06C-8C4A93060384}"/>
    <dgm:cxn modelId="{D01B9925-0431-A749-89DD-DA7B98DAB45C}" type="presOf" srcId="{4B1E9A14-B750-E94D-B702-DEAE73C61834}" destId="{55494C9F-FDDD-204B-9ADF-340C53F31C27}" srcOrd="0" destOrd="3" presId="urn:microsoft.com/office/officeart/2005/8/layout/StepDownProcess"/>
    <dgm:cxn modelId="{8D14FF2D-4A3A-9940-95A7-573060DBE9E2}" srcId="{049046C7-B272-AE4F-8BD9-91DD03FB1DCC}" destId="{4B1E9A14-B750-E94D-B702-DEAE73C61834}" srcOrd="3" destOrd="0" parTransId="{6BC9A6B7-E184-AC43-98AB-4ECF2FA8D78F}" sibTransId="{89EE591D-DB37-4143-869C-0DEEAB0DEB17}"/>
    <dgm:cxn modelId="{F6ADD633-2B91-B645-A877-F18EB1C2CE10}" type="presOf" srcId="{049046C7-B272-AE4F-8BD9-91DD03FB1DCC}" destId="{0358E661-D537-034E-9599-2F6AE79B8EF4}" srcOrd="0" destOrd="0" presId="urn:microsoft.com/office/officeart/2005/8/layout/StepDownProcess"/>
    <dgm:cxn modelId="{DEF2323B-9CFF-FC44-97C6-C292483115C4}" srcId="{44A63D1E-6086-A346-AA0A-4DAFCFC76902}" destId="{A581BCC1-37C8-C244-B5E0-12B595C889A7}" srcOrd="2" destOrd="0" parTransId="{13034826-70D0-DB43-9D42-22ED7DD52BE5}" sibTransId="{3D694178-BC55-814C-B0B1-D0DDEDBA3D33}"/>
    <dgm:cxn modelId="{10AF8E3D-AB59-0143-994D-B22E8AF4C897}" type="presOf" srcId="{C30F957B-B94B-B340-BF7F-B7920A695BD2}" destId="{9AFE1324-DB09-674E-83D6-CAA80DD8D47E}" srcOrd="0" destOrd="2" presId="urn:microsoft.com/office/officeart/2005/8/layout/StepDownProcess"/>
    <dgm:cxn modelId="{D88AFF5F-5400-334B-852F-2A04B6B54A03}" type="presOf" srcId="{A581BCC1-37C8-C244-B5E0-12B595C889A7}" destId="{B22655C4-A3AD-7E42-A237-435F38596415}" srcOrd="0" destOrd="2" presId="urn:microsoft.com/office/officeart/2005/8/layout/StepDownProcess"/>
    <dgm:cxn modelId="{EEB25E6B-3F07-AE4B-82F7-8AE54EE292A6}" srcId="{44A63D1E-6086-A346-AA0A-4DAFCFC76902}" destId="{4DF7D9AE-AC3A-D747-BF8D-CE5BF77E35A7}" srcOrd="4" destOrd="0" parTransId="{CA276787-EC7E-174F-A1FC-5CB301E638EF}" sibTransId="{58AE5423-6EB2-6A49-A5A8-A7388687D43A}"/>
    <dgm:cxn modelId="{E9577E6D-11E3-C44E-8076-E595211F0730}" srcId="{6359A69E-7DE1-E04F-B090-80C247650A44}" destId="{C30F957B-B94B-B340-BF7F-B7920A695BD2}" srcOrd="2" destOrd="0" parTransId="{138F9728-351F-634B-9324-8CBDDD97BF0F}" sibTransId="{C1EB2C04-8293-9F4A-A01B-0ED0FDE621F5}"/>
    <dgm:cxn modelId="{09C2566E-740D-A643-B198-DC1376B7431F}" type="presOf" srcId="{44A63D1E-6086-A346-AA0A-4DAFCFC76902}" destId="{3B92DBF3-A653-A84B-A6B7-CD0111069E5C}" srcOrd="0" destOrd="0" presId="urn:microsoft.com/office/officeart/2005/8/layout/StepDownProcess"/>
    <dgm:cxn modelId="{4F09D875-68DF-B841-A3A1-403E64A1D756}" srcId="{AC99324E-0E6F-9B46-93A5-2B89249B9330}" destId="{6359A69E-7DE1-E04F-B090-80C247650A44}" srcOrd="0" destOrd="0" parTransId="{B6959151-48BE-AF45-ABD8-1BDAF06DDA21}" sibTransId="{E1EC51E9-40D6-6B40-BF12-0FBC99667E54}"/>
    <dgm:cxn modelId="{9B142156-C34A-C94A-9A1C-E509C2469BF1}" type="presOf" srcId="{4EB76028-20AF-2A4C-875E-031D93A10F28}" destId="{B22655C4-A3AD-7E42-A237-435F38596415}" srcOrd="0" destOrd="0" presId="urn:microsoft.com/office/officeart/2005/8/layout/StepDownProcess"/>
    <dgm:cxn modelId="{98EEE856-C028-ED43-99CD-DE2C9CE48BE5}" srcId="{049046C7-B272-AE4F-8BD9-91DD03FB1DCC}" destId="{051F4974-3842-3642-B6F8-7CA4B015AD3D}" srcOrd="0" destOrd="0" parTransId="{F3AE1BAA-C487-7342-B658-3DC0E6584C9C}" sibTransId="{B1E483FA-3B54-7E41-A2AA-54F4321EA5CF}"/>
    <dgm:cxn modelId="{41BD725A-87FA-944A-A003-ECBCECC005D0}" srcId="{6359A69E-7DE1-E04F-B090-80C247650A44}" destId="{B72402D5-9770-9740-8166-F73BD1E5F01A}" srcOrd="0" destOrd="0" parTransId="{7D68D544-2B1B-F24C-939B-AB68506C6E68}" sibTransId="{777A0CE5-3C6F-F249-AF9D-D73049EE0669}"/>
    <dgm:cxn modelId="{2858EB7F-F167-644C-9F0E-D78FD56F6184}" srcId="{6359A69E-7DE1-E04F-B090-80C247650A44}" destId="{0355EFFF-1800-C149-83E5-C1889F472A62}" srcOrd="1" destOrd="0" parTransId="{A8D3ABBE-9AC0-A249-B85E-4AB2BADE2FAD}" sibTransId="{7F5F2CFE-40FD-8641-811A-6A73B0E26354}"/>
    <dgm:cxn modelId="{AAABB883-2195-6341-B22E-F77F49AD3800}" srcId="{049046C7-B272-AE4F-8BD9-91DD03FB1DCC}" destId="{40393ADA-83B4-1542-A455-D8E40497A05A}" srcOrd="2" destOrd="0" parTransId="{5AE93D3F-5249-5D4C-ACAE-72ADB3FFADB5}" sibTransId="{6A8EF530-9922-3E48-871A-CBA0223242C3}"/>
    <dgm:cxn modelId="{4629C583-F4B0-3A4B-A999-AE0F84C11FE9}" type="presOf" srcId="{6359A69E-7DE1-E04F-B090-80C247650A44}" destId="{80550C4F-6320-1944-89F2-73F91D16869B}" srcOrd="0" destOrd="0" presId="urn:microsoft.com/office/officeart/2005/8/layout/StepDownProcess"/>
    <dgm:cxn modelId="{E793C786-BFC6-8B42-8D52-151A5AB952EB}" type="presOf" srcId="{0355EFFF-1800-C149-83E5-C1889F472A62}" destId="{9AFE1324-DB09-674E-83D6-CAA80DD8D47E}" srcOrd="0" destOrd="1" presId="urn:microsoft.com/office/officeart/2005/8/layout/StepDownProcess"/>
    <dgm:cxn modelId="{CD75D98E-82E3-3641-9D4D-02EF97568DA6}" srcId="{44A63D1E-6086-A346-AA0A-4DAFCFC76902}" destId="{3AE812AA-D7F1-BE4E-BD1F-192EE537F3F4}" srcOrd="1" destOrd="0" parTransId="{CFDDA941-EFD3-B247-9148-FE91EF45FF31}" sibTransId="{D397D583-578F-814A-8874-8BCC2FB5F053}"/>
    <dgm:cxn modelId="{65124395-8355-8F4B-8BAE-E897290A4878}" type="presOf" srcId="{B72402D5-9770-9740-8166-F73BD1E5F01A}" destId="{9AFE1324-DB09-674E-83D6-CAA80DD8D47E}" srcOrd="0" destOrd="0" presId="urn:microsoft.com/office/officeart/2005/8/layout/StepDownProcess"/>
    <dgm:cxn modelId="{0302729F-F490-E249-A819-B13499D4395A}" type="presOf" srcId="{4DF7D9AE-AC3A-D747-BF8D-CE5BF77E35A7}" destId="{B22655C4-A3AD-7E42-A237-435F38596415}" srcOrd="0" destOrd="4" presId="urn:microsoft.com/office/officeart/2005/8/layout/StepDownProcess"/>
    <dgm:cxn modelId="{E4FFC3B0-65C6-CF4B-8ACB-C41597F835E4}" type="presOf" srcId="{AC99324E-0E6F-9B46-93A5-2B89249B9330}" destId="{719F2C6D-36C7-FE4C-8FBD-E8AE82A5A53A}" srcOrd="0" destOrd="0" presId="urn:microsoft.com/office/officeart/2005/8/layout/StepDownProcess"/>
    <dgm:cxn modelId="{492F9DB1-AFB3-474D-AE2F-A32EDB378566}" srcId="{AC99324E-0E6F-9B46-93A5-2B89249B9330}" destId="{049046C7-B272-AE4F-8BD9-91DD03FB1DCC}" srcOrd="2" destOrd="0" parTransId="{43102CF3-5DDD-F748-81F9-6305157C4D4B}" sibTransId="{CBC0EA21-91E9-0945-98FF-7A8FD11CD4E8}"/>
    <dgm:cxn modelId="{19817CC1-E9D2-8146-B7D7-9DFB5EB83AD0}" srcId="{44A63D1E-6086-A346-AA0A-4DAFCFC76902}" destId="{2A13D72F-40A2-8D45-88BD-982C1BC5CC46}" srcOrd="3" destOrd="0" parTransId="{5CCB89EC-3FD4-A64D-A317-E862B80150EB}" sibTransId="{BD58867B-6BEC-7945-9E47-F2B7A030B1DF}"/>
    <dgm:cxn modelId="{9DCCBCC2-3317-BA41-A1A7-18856E34BBEF}" type="presOf" srcId="{3AE812AA-D7F1-BE4E-BD1F-192EE537F3F4}" destId="{B22655C4-A3AD-7E42-A237-435F38596415}" srcOrd="0" destOrd="1" presId="urn:microsoft.com/office/officeart/2005/8/layout/StepDownProcess"/>
    <dgm:cxn modelId="{7DD857D6-03D6-CD48-8424-85D5AEFE6296}" srcId="{44A63D1E-6086-A346-AA0A-4DAFCFC76902}" destId="{4EB76028-20AF-2A4C-875E-031D93A10F28}" srcOrd="0" destOrd="0" parTransId="{39D98651-B233-304A-B538-B4FCD2E6E1CF}" sibTransId="{9E29C23E-D7E3-1E42-8F05-6A66EF4D9AC7}"/>
    <dgm:cxn modelId="{BA1DB9D7-DE1F-A34D-ADBF-097795A8D121}" type="presOf" srcId="{42F49071-16E4-CF4E-AA8A-E1EBA085CE36}" destId="{B22655C4-A3AD-7E42-A237-435F38596415}" srcOrd="0" destOrd="5" presId="urn:microsoft.com/office/officeart/2005/8/layout/StepDownProcess"/>
    <dgm:cxn modelId="{5F7722E3-4851-5A4D-A3FB-9EF7147A78BD}" type="presOf" srcId="{2A13D72F-40A2-8D45-88BD-982C1BC5CC46}" destId="{B22655C4-A3AD-7E42-A237-435F38596415}" srcOrd="0" destOrd="3" presId="urn:microsoft.com/office/officeart/2005/8/layout/StepDownProcess"/>
    <dgm:cxn modelId="{CCDD6AE9-E9E6-CC49-B0C7-29769B1C3304}" srcId="{AC99324E-0E6F-9B46-93A5-2B89249B9330}" destId="{44A63D1E-6086-A346-AA0A-4DAFCFC76902}" srcOrd="1" destOrd="0" parTransId="{5110E1BB-E4FC-5140-B434-242E9144BFCD}" sibTransId="{1930CD8D-3ECF-6145-913E-D42465D70806}"/>
    <dgm:cxn modelId="{38A82BF1-2BAC-AE4B-B883-E6AD61BB41EE}" type="presOf" srcId="{051F4974-3842-3642-B6F8-7CA4B015AD3D}" destId="{55494C9F-FDDD-204B-9ADF-340C53F31C27}" srcOrd="0" destOrd="0" presId="urn:microsoft.com/office/officeart/2005/8/layout/StepDownProcess"/>
    <dgm:cxn modelId="{884E40F5-BE1E-FC41-86DE-EC63BF813DC7}" type="presOf" srcId="{40393ADA-83B4-1542-A455-D8E40497A05A}" destId="{55494C9F-FDDD-204B-9ADF-340C53F31C27}" srcOrd="0" destOrd="2" presId="urn:microsoft.com/office/officeart/2005/8/layout/StepDownProcess"/>
    <dgm:cxn modelId="{D74B2AA0-8039-324F-9031-7B0A3767902B}" type="presParOf" srcId="{719F2C6D-36C7-FE4C-8FBD-E8AE82A5A53A}" destId="{2D829036-F5B5-764F-971A-A62A28FDF928}" srcOrd="0" destOrd="0" presId="urn:microsoft.com/office/officeart/2005/8/layout/StepDownProcess"/>
    <dgm:cxn modelId="{7E2A1901-3952-E44A-A167-E5D62DDE43EA}" type="presParOf" srcId="{2D829036-F5B5-764F-971A-A62A28FDF928}" destId="{B5B579E5-97E9-F448-93A3-797B79235656}" srcOrd="0" destOrd="0" presId="urn:microsoft.com/office/officeart/2005/8/layout/StepDownProcess"/>
    <dgm:cxn modelId="{F60E4782-FB6A-1D41-8C6C-8BB3B70FFF6F}" type="presParOf" srcId="{2D829036-F5B5-764F-971A-A62A28FDF928}" destId="{80550C4F-6320-1944-89F2-73F91D16869B}" srcOrd="1" destOrd="0" presId="urn:microsoft.com/office/officeart/2005/8/layout/StepDownProcess"/>
    <dgm:cxn modelId="{B7BAFE60-DEA8-3B4E-AE68-E64E5134F3A5}" type="presParOf" srcId="{2D829036-F5B5-764F-971A-A62A28FDF928}" destId="{9AFE1324-DB09-674E-83D6-CAA80DD8D47E}" srcOrd="2" destOrd="0" presId="urn:microsoft.com/office/officeart/2005/8/layout/StepDownProcess"/>
    <dgm:cxn modelId="{EAEC9A1A-96A6-4E48-9AA3-09FAA8F1E716}" type="presParOf" srcId="{719F2C6D-36C7-FE4C-8FBD-E8AE82A5A53A}" destId="{98B30DC5-6B40-C544-AAC1-F1A1B389F0E0}" srcOrd="1" destOrd="0" presId="urn:microsoft.com/office/officeart/2005/8/layout/StepDownProcess"/>
    <dgm:cxn modelId="{80063BEE-0BBA-C64A-843F-0B86435B57A6}" type="presParOf" srcId="{719F2C6D-36C7-FE4C-8FBD-E8AE82A5A53A}" destId="{45B8DF92-BF21-444B-9326-5AC2E2F0FA40}" srcOrd="2" destOrd="0" presId="urn:microsoft.com/office/officeart/2005/8/layout/StepDownProcess"/>
    <dgm:cxn modelId="{534BB83B-31E2-E049-81BA-FCDC8CBB0C78}" type="presParOf" srcId="{45B8DF92-BF21-444B-9326-5AC2E2F0FA40}" destId="{D7728971-9F69-A240-89CD-9B4BA2EE8043}" srcOrd="0" destOrd="0" presId="urn:microsoft.com/office/officeart/2005/8/layout/StepDownProcess"/>
    <dgm:cxn modelId="{768FB529-5EE3-F347-81EA-9F6AD544374A}" type="presParOf" srcId="{45B8DF92-BF21-444B-9326-5AC2E2F0FA40}" destId="{3B92DBF3-A653-A84B-A6B7-CD0111069E5C}" srcOrd="1" destOrd="0" presId="urn:microsoft.com/office/officeart/2005/8/layout/StepDownProcess"/>
    <dgm:cxn modelId="{646EB8B9-61CE-884F-8C6F-B2E8B7481613}" type="presParOf" srcId="{45B8DF92-BF21-444B-9326-5AC2E2F0FA40}" destId="{B22655C4-A3AD-7E42-A237-435F38596415}" srcOrd="2" destOrd="0" presId="urn:microsoft.com/office/officeart/2005/8/layout/StepDownProcess"/>
    <dgm:cxn modelId="{E524E189-E2D2-0C47-A449-C39563EAC5F1}" type="presParOf" srcId="{719F2C6D-36C7-FE4C-8FBD-E8AE82A5A53A}" destId="{DD942CC8-DDFC-194B-8992-3122D8DFC768}" srcOrd="3" destOrd="0" presId="urn:microsoft.com/office/officeart/2005/8/layout/StepDownProcess"/>
    <dgm:cxn modelId="{919572EB-1EF3-634C-BBA0-7B43F767C953}" type="presParOf" srcId="{719F2C6D-36C7-FE4C-8FBD-E8AE82A5A53A}" destId="{5E564DB6-4632-E04B-9EFD-CF603DFCDB56}" srcOrd="4" destOrd="0" presId="urn:microsoft.com/office/officeart/2005/8/layout/StepDownProcess"/>
    <dgm:cxn modelId="{70F774C2-F7CA-5B46-B619-F5D5C8B8A519}" type="presParOf" srcId="{5E564DB6-4632-E04B-9EFD-CF603DFCDB56}" destId="{0358E661-D537-034E-9599-2F6AE79B8EF4}" srcOrd="0" destOrd="0" presId="urn:microsoft.com/office/officeart/2005/8/layout/StepDownProcess"/>
    <dgm:cxn modelId="{539B9BA6-EBF0-B94B-B0C6-2948E357E699}" type="presParOf" srcId="{5E564DB6-4632-E04B-9EFD-CF603DFCDB56}" destId="{55494C9F-FDDD-204B-9ADF-340C53F31C27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B579E5-97E9-F448-93A3-797B79235656}">
      <dsp:nvSpPr>
        <dsp:cNvPr id="0" name=""/>
        <dsp:cNvSpPr/>
      </dsp:nvSpPr>
      <dsp:spPr>
        <a:xfrm rot="5400000">
          <a:off x="1319520" y="2185155"/>
          <a:ext cx="1139759" cy="78301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550C4F-6320-1944-89F2-73F91D16869B}">
      <dsp:nvSpPr>
        <dsp:cNvPr id="0" name=""/>
        <dsp:cNvSpPr/>
      </dsp:nvSpPr>
      <dsp:spPr>
        <a:xfrm>
          <a:off x="1010296" y="770298"/>
          <a:ext cx="1325218" cy="1139431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HISTORIA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+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EXAMEN FÍSICO</a:t>
          </a:r>
        </a:p>
      </dsp:txBody>
      <dsp:txXfrm>
        <a:off x="1065928" y="825930"/>
        <a:ext cx="1213954" cy="1028167"/>
      </dsp:txXfrm>
    </dsp:sp>
    <dsp:sp modelId="{9AFE1324-DB09-674E-83D6-CAA80DD8D47E}">
      <dsp:nvSpPr>
        <dsp:cNvPr id="0" name=""/>
        <dsp:cNvSpPr/>
      </dsp:nvSpPr>
      <dsp:spPr>
        <a:xfrm>
          <a:off x="2361097" y="967059"/>
          <a:ext cx="5997465" cy="849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solidFill>
                <a:srgbClr val="000000"/>
              </a:solidFill>
            </a:rPr>
            <a:t>Dolor localizado de inicio insidioso, aparece con ejercicio, deporte c/ cambios velocidad bruscos o de estrés repetido por largos periodos y reciente cambio en hábitos de entrenamiento.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300" kern="1200" dirty="0">
            <a:solidFill>
              <a:srgbClr val="0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solidFill>
                <a:srgbClr val="000000"/>
              </a:solidFill>
            </a:rPr>
            <a:t>Sensibilidad palpable localizada, dolor reproducible con presión local o saltos. </a:t>
          </a:r>
        </a:p>
      </dsp:txBody>
      <dsp:txXfrm>
        <a:off x="2361097" y="967059"/>
        <a:ext cx="5997465" cy="849096"/>
      </dsp:txXfrm>
    </dsp:sp>
    <dsp:sp modelId="{D7728971-9F69-A240-89CD-9B4BA2EE8043}">
      <dsp:nvSpPr>
        <dsp:cNvPr id="0" name=""/>
        <dsp:cNvSpPr/>
      </dsp:nvSpPr>
      <dsp:spPr>
        <a:xfrm rot="5400000">
          <a:off x="2735376" y="4097199"/>
          <a:ext cx="1155129" cy="80354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92DBF3-A653-A84B-A6B7-CD0111069E5C}">
      <dsp:nvSpPr>
        <dsp:cNvPr id="0" name=""/>
        <dsp:cNvSpPr/>
      </dsp:nvSpPr>
      <dsp:spPr>
        <a:xfrm>
          <a:off x="2333841" y="2243254"/>
          <a:ext cx="1246393" cy="1500251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RADIOGRAFÍA</a:t>
          </a:r>
        </a:p>
      </dsp:txBody>
      <dsp:txXfrm>
        <a:off x="2394696" y="2304109"/>
        <a:ext cx="1124683" cy="1378541"/>
      </dsp:txXfrm>
    </dsp:sp>
    <dsp:sp modelId="{B22655C4-A3AD-7E42-A237-435F38596415}">
      <dsp:nvSpPr>
        <dsp:cNvPr id="0" name=""/>
        <dsp:cNvSpPr/>
      </dsp:nvSpPr>
      <dsp:spPr>
        <a:xfrm>
          <a:off x="3682488" y="2556435"/>
          <a:ext cx="5783265" cy="849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solidFill>
                <a:srgbClr val="000000"/>
              </a:solidFill>
            </a:rPr>
            <a:t>Normales primeras 2 a 3 semanas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solidFill>
                <a:srgbClr val="000000"/>
              </a:solidFill>
            </a:rPr>
            <a:t>Solo el 50% desarrolla algún cambio radiológico (Baja Sensibilidad)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solidFill>
                <a:srgbClr val="000000"/>
              </a:solidFill>
            </a:rPr>
            <a:t>10-20% se diagnostican con Rx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solidFill>
                <a:srgbClr val="000000"/>
              </a:solidFill>
            </a:rPr>
            <a:t>Necesaria como estudio inicial: tumores o fracturas completas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solidFill>
                <a:srgbClr val="000000"/>
              </a:solidFill>
            </a:rPr>
            <a:t>Hallazgos: reacción periostio, área de esclerosis, línea de fractura, callo óseo.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solidFill>
                <a:srgbClr val="000000"/>
              </a:solidFill>
            </a:rPr>
            <a:t>Útiles en seguimiento</a:t>
          </a:r>
        </a:p>
      </dsp:txBody>
      <dsp:txXfrm>
        <a:off x="3682488" y="2556435"/>
        <a:ext cx="5783265" cy="849096"/>
      </dsp:txXfrm>
    </dsp:sp>
    <dsp:sp modelId="{0358E661-D537-034E-9599-2F6AE79B8EF4}">
      <dsp:nvSpPr>
        <dsp:cNvPr id="0" name=""/>
        <dsp:cNvSpPr/>
      </dsp:nvSpPr>
      <dsp:spPr>
        <a:xfrm>
          <a:off x="3853031" y="4370033"/>
          <a:ext cx="1400335" cy="1310543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RESONANCIA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MAGNETICA</a:t>
          </a:r>
        </a:p>
      </dsp:txBody>
      <dsp:txXfrm>
        <a:off x="3917018" y="4434020"/>
        <a:ext cx="1272361" cy="1182569"/>
      </dsp:txXfrm>
    </dsp:sp>
    <dsp:sp modelId="{55494C9F-FDDD-204B-9ADF-340C53F31C27}">
      <dsp:nvSpPr>
        <dsp:cNvPr id="0" name=""/>
        <dsp:cNvSpPr/>
      </dsp:nvSpPr>
      <dsp:spPr>
        <a:xfrm>
          <a:off x="5413181" y="4713535"/>
          <a:ext cx="3801044" cy="849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solidFill>
                <a:srgbClr val="000000"/>
              </a:solidFill>
            </a:rPr>
            <a:t> Gold Standard (100% E , 88% S, certeza dg 90%).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solidFill>
                <a:srgbClr val="000000"/>
              </a:solidFill>
            </a:rPr>
            <a:t>Cambios tempranos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solidFill>
                <a:srgbClr val="000000"/>
              </a:solidFill>
            </a:rPr>
            <a:t> Valor Pronostico y duración tratamiento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solidFill>
                <a:srgbClr val="000000"/>
              </a:solidFill>
            </a:rPr>
            <a:t>Diagnostico Diferencial: tumores, osteoma osteoide, osteomielitis, lesiones ligamentarias, etc. </a:t>
          </a:r>
        </a:p>
      </dsp:txBody>
      <dsp:txXfrm>
        <a:off x="5413181" y="4713535"/>
        <a:ext cx="3801044" cy="849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6E24E-EA6F-2A44-A7EC-E9DF1884D82F}" type="datetimeFigureOut">
              <a:rPr lang="es-ES_tradnl" smtClean="0"/>
              <a:pPr/>
              <a:t>19/06/2023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D63AC-8BFF-4949-A3E3-8DABBF82F9D3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8306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0742F-29A1-CE4A-AB90-8F79A518DF16}" type="slidenum">
              <a:rPr lang="es-ES_tradnl">
                <a:latin typeface="Times" pitchFamily="-108" charset="0"/>
              </a:rPr>
              <a:pPr/>
              <a:t>2</a:t>
            </a:fld>
            <a:endParaRPr lang="es-ES_tradnl">
              <a:latin typeface="Times" pitchFamily="-10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>
              <a:latin typeface="Times" pitchFamily="-10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0742F-29A1-CE4A-AB90-8F79A518DF16}" type="slidenum">
              <a:rPr lang="es-ES_tradnl">
                <a:latin typeface="Times" pitchFamily="-108" charset="0"/>
              </a:rPr>
              <a:pPr/>
              <a:t>18</a:t>
            </a:fld>
            <a:endParaRPr lang="es-ES_tradnl">
              <a:latin typeface="Times" pitchFamily="-10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>
              <a:latin typeface="Times" pitchFamily="-10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0742F-29A1-CE4A-AB90-8F79A518DF16}" type="slidenum">
              <a:rPr lang="es-ES_tradnl">
                <a:latin typeface="Times" pitchFamily="-108" charset="0"/>
              </a:rPr>
              <a:pPr/>
              <a:t>19</a:t>
            </a:fld>
            <a:endParaRPr lang="es-ES_tradnl">
              <a:latin typeface="Times" pitchFamily="-10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>
              <a:latin typeface="Times" pitchFamily="-10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0742F-29A1-CE4A-AB90-8F79A518DF16}" type="slidenum">
              <a:rPr lang="es-ES_tradnl">
                <a:latin typeface="Times" pitchFamily="-108" charset="0"/>
              </a:rPr>
              <a:pPr/>
              <a:t>20</a:t>
            </a:fld>
            <a:endParaRPr lang="es-ES_tradnl">
              <a:latin typeface="Times" pitchFamily="-10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>
              <a:latin typeface="Times" pitchFamily="-10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0742F-29A1-CE4A-AB90-8F79A518DF16}" type="slidenum">
              <a:rPr lang="es-ES_tradnl">
                <a:latin typeface="Times" pitchFamily="-108" charset="0"/>
              </a:rPr>
              <a:pPr/>
              <a:t>21</a:t>
            </a:fld>
            <a:endParaRPr lang="es-ES_tradnl">
              <a:latin typeface="Times" pitchFamily="-10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>
              <a:latin typeface="Times" pitchFamily="-10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0742F-29A1-CE4A-AB90-8F79A518DF16}" type="slidenum">
              <a:rPr lang="es-ES_tradnl">
                <a:latin typeface="Times" pitchFamily="-108" charset="0"/>
              </a:rPr>
              <a:pPr/>
              <a:t>31</a:t>
            </a:fld>
            <a:endParaRPr lang="es-ES_tradnl">
              <a:latin typeface="Times" pitchFamily="-10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>
              <a:latin typeface="Times" pitchFamily="-10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0742F-29A1-CE4A-AB90-8F79A518DF16}" type="slidenum">
              <a:rPr lang="es-ES_tradnl">
                <a:latin typeface="Times" pitchFamily="-108" charset="0"/>
              </a:rPr>
              <a:pPr/>
              <a:t>32</a:t>
            </a:fld>
            <a:endParaRPr lang="es-ES_tradnl">
              <a:latin typeface="Times" pitchFamily="-10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>
              <a:latin typeface="Times" pitchFamily="-10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0742F-29A1-CE4A-AB90-8F79A518DF16}" type="slidenum">
              <a:rPr lang="es-ES_tradnl">
                <a:latin typeface="Times" pitchFamily="-108" charset="0"/>
              </a:rPr>
              <a:pPr/>
              <a:t>33</a:t>
            </a:fld>
            <a:endParaRPr lang="es-ES_tradnl">
              <a:latin typeface="Times" pitchFamily="-10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>
              <a:latin typeface="Times" pitchFamily="-10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0742F-29A1-CE4A-AB90-8F79A518DF16}" type="slidenum">
              <a:rPr lang="es-ES_tradnl">
                <a:latin typeface="Times" pitchFamily="-108" charset="0"/>
              </a:rPr>
              <a:pPr/>
              <a:t>34</a:t>
            </a:fld>
            <a:endParaRPr lang="es-ES_tradnl">
              <a:latin typeface="Times" pitchFamily="-10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>
              <a:latin typeface="Times" pitchFamily="-10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dirty="0"/>
              <a:t>Niños tienen gran potencial de regeneración.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dirty="0"/>
              <a:t>Adultos: prevalencia de hasta 20% en estudios de seguimiento en grupos de corredores.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0596E-F1FC-A84F-94F5-F0E89587DD18}" type="slidenum">
              <a:rPr lang="es-ES" smtClean="0"/>
              <a:pPr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8497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Basquetbol o tenis. </a:t>
            </a:r>
          </a:p>
          <a:p>
            <a:r>
              <a:rPr lang="es-ES" dirty="0"/>
              <a:t>Antes,</a:t>
            </a:r>
            <a:r>
              <a:rPr lang="es-ES" baseline="0" dirty="0"/>
              <a:t> era muy infrecuente en primera </a:t>
            </a:r>
            <a:r>
              <a:rPr lang="es-ES" baseline="0" dirty="0" err="1"/>
              <a:t>decada</a:t>
            </a:r>
            <a:r>
              <a:rPr lang="es-ES" baseline="0" dirty="0"/>
              <a:t> de vida, pero con inicio </a:t>
            </a:r>
            <a:r>
              <a:rPr lang="es-ES" baseline="0" dirty="0" err="1"/>
              <a:t>rpecoz</a:t>
            </a:r>
            <a:r>
              <a:rPr lang="es-ES" baseline="0" dirty="0"/>
              <a:t> de competencia hay casos reportados de hasta 6 anos de edad.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0596E-F1FC-A84F-94F5-F0E89587DD18}" type="slidenum">
              <a:rPr lang="es-ES" smtClean="0"/>
              <a:pPr/>
              <a:t>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37787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0742F-29A1-CE4A-AB90-8F79A518DF16}" type="slidenum">
              <a:rPr lang="es-ES_tradnl">
                <a:latin typeface="Times" pitchFamily="-108" charset="0"/>
              </a:rPr>
              <a:pPr/>
              <a:t>3</a:t>
            </a:fld>
            <a:endParaRPr lang="es-ES_tradnl">
              <a:latin typeface="Times" pitchFamily="-10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>
              <a:latin typeface="Times" pitchFamily="-10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Que aumenta al cargar peso, que cada vez inicia antes y dura mas hasta que llega a ser de reposo. </a:t>
            </a:r>
          </a:p>
          <a:p>
            <a:r>
              <a:rPr lang="es-ES" dirty="0"/>
              <a:t>Mas días, mas kms, incorporar subidas</a:t>
            </a:r>
            <a:r>
              <a:rPr lang="es-ES" baseline="0" dirty="0"/>
              <a:t> o cambio de superficie</a:t>
            </a:r>
          </a:p>
          <a:p>
            <a:r>
              <a:rPr lang="es-ES" baseline="0" dirty="0"/>
              <a:t>Reflejo que la </a:t>
            </a:r>
            <a:r>
              <a:rPr lang="es-ES" baseline="0" dirty="0" err="1"/>
              <a:t>fx</a:t>
            </a:r>
            <a:r>
              <a:rPr lang="es-ES" baseline="0" dirty="0"/>
              <a:t> de stress es el punto culmine de una continua reacción al estrés.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0596E-F1FC-A84F-94F5-F0E89587DD18}" type="slidenum">
              <a:rPr lang="es-ES" smtClean="0"/>
              <a:pPr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15822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Distribución es similar a los adultos</a:t>
            </a:r>
          </a:p>
          <a:p>
            <a:r>
              <a:rPr lang="es-ES" dirty="0"/>
              <a:t>Principalmente el 1/3</a:t>
            </a:r>
            <a:r>
              <a:rPr lang="es-ES" baseline="0" dirty="0"/>
              <a:t> superior. </a:t>
            </a:r>
          </a:p>
          <a:p>
            <a:r>
              <a:rPr lang="es-ES" baseline="0" dirty="0"/>
              <a:t>Deporte específico: corredores y saltadores. 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0596E-F1FC-A84F-94F5-F0E89587DD18}" type="slidenum">
              <a:rPr lang="es-ES" smtClean="0"/>
              <a:pPr/>
              <a:t>38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311586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Sobreentrenamiento: en</a:t>
            </a:r>
            <a:r>
              <a:rPr lang="es-ES" baseline="0" dirty="0"/>
              <a:t> general se observan casos con mas de 2 entrenamientos a la semana. </a:t>
            </a:r>
          </a:p>
          <a:p>
            <a:r>
              <a:rPr lang="es-ES" baseline="0" dirty="0"/>
              <a:t>Aumento peso en mas 5% últimos 6 meses. </a:t>
            </a:r>
          </a:p>
          <a:p>
            <a:r>
              <a:rPr lang="es-ES" baseline="0" dirty="0"/>
              <a:t>Estudio prospectivo en mujeres. Menor circunferencia pantorrilla, asociada a menor musculatura de estas, en un estudio se asocio a mayor riesgo fractura estrés tiba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0596E-F1FC-A84F-94F5-F0E89587DD18}" type="slidenum">
              <a:rPr lang="es-ES" smtClean="0"/>
              <a:pPr/>
              <a:t>39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72742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Osea sospecharlo</a:t>
            </a:r>
          </a:p>
          <a:p>
            <a:r>
              <a:rPr lang="es-ES" dirty="0"/>
              <a:t>Lo que incide en malos outcomes y suspensión</a:t>
            </a:r>
            <a:r>
              <a:rPr lang="es-ES" baseline="0" dirty="0"/>
              <a:t> de la actividad deportiva mas prolongada de lo necesario. </a:t>
            </a:r>
          </a:p>
          <a:p>
            <a:r>
              <a:rPr lang="es-ES" baseline="0" dirty="0"/>
              <a:t>QUE AYUDAN A CONFIRMAR Y DESCARTAR DG DIFERENCIALES.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0596E-F1FC-A84F-94F5-F0E89587DD18}" type="slidenum">
              <a:rPr lang="es-ES" smtClean="0"/>
              <a:pPr/>
              <a:t>40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666243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Cambio radiológico que demora entre</a:t>
            </a:r>
            <a:r>
              <a:rPr lang="es-ES" baseline="0" dirty="0"/>
              <a:t> 2 a 12 semanas</a:t>
            </a:r>
          </a:p>
          <a:p>
            <a:r>
              <a:rPr lang="es-ES" baseline="0" dirty="0"/>
              <a:t>Radiografía NO diagnóstica/dudosa/ o necesidad de aclarar extensión/riesgo desplazamiento o compromiso cartílago crecimiento. (recurso dependiente)</a:t>
            </a:r>
          </a:p>
          <a:p>
            <a:r>
              <a:rPr lang="es-ES" baseline="0" dirty="0"/>
              <a:t>2 puntos valiosos de rnm para atletas de elite, que el tiempo e importante y no irradiarse. </a:t>
            </a:r>
          </a:p>
          <a:p>
            <a:r>
              <a:rPr lang="es-ES" baseline="0" dirty="0"/>
              <a:t>Cambios tempranos: como s un continuo, puede identificar una “reacción a estrés, incluso antes de que haya una fractura propiamente tal.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0596E-F1FC-A84F-94F5-F0E89587DD18}" type="slidenum">
              <a:rPr lang="es-ES" smtClean="0"/>
              <a:pPr/>
              <a:t>41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704999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Radiografía simple en gimnasta de 9 años con dolor extremos superior pierna. RMN posterior muestra en corte coronal secuencia STIR una línea</a:t>
            </a:r>
            <a:r>
              <a:rPr lang="es-ES" baseline="0" dirty="0"/>
              <a:t> de baja señal que muestra el rasgo de fractura, y el edema medular circundante. 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0596E-F1FC-A84F-94F5-F0E89587DD18}" type="slidenum">
              <a:rPr lang="es-ES" smtClean="0"/>
              <a:pPr/>
              <a:t>42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33297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 un estudio retrospectivo de 66 casos, solo 5 requirieron</a:t>
            </a:r>
            <a:r>
              <a:rPr lang="es-ES" baseline="0" dirty="0"/>
              <a:t> cintigrafia y 2 biopsia para su diagnostico definitivo. </a:t>
            </a:r>
          </a:p>
          <a:p>
            <a:r>
              <a:rPr lang="es-ES" baseline="0" dirty="0" err="1"/>
              <a:t>Cintigrafia</a:t>
            </a:r>
            <a:r>
              <a:rPr lang="es-ES" baseline="0" dirty="0"/>
              <a:t> alternativa en bajos recursos.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0596E-F1FC-A84F-94F5-F0E89587DD18}" type="slidenum">
              <a:rPr lang="es-ES" smtClean="0"/>
              <a:pPr/>
              <a:t>43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66624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 un estudio retrospectivo de 66 casos, solo 5 requirieron</a:t>
            </a:r>
            <a:r>
              <a:rPr lang="es-ES" baseline="0" dirty="0"/>
              <a:t> cintigrafia y 2 biopsia para su diagnostico definitivo. </a:t>
            </a:r>
          </a:p>
          <a:p>
            <a:r>
              <a:rPr lang="es-ES" baseline="0" dirty="0" err="1"/>
              <a:t>Cintigrafia</a:t>
            </a:r>
            <a:r>
              <a:rPr lang="es-ES" baseline="0" dirty="0"/>
              <a:t> alternativa en bajos recursos.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0596E-F1FC-A84F-94F5-F0E89587DD18}" type="slidenum">
              <a:rPr lang="es-ES" smtClean="0"/>
              <a:pPr/>
              <a:t>44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666243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Infecciones puede confundirse en </a:t>
            </a:r>
            <a:r>
              <a:rPr lang="es-ES" dirty="0" err="1"/>
              <a:t>rx</a:t>
            </a:r>
            <a:r>
              <a:rPr lang="es-ES" dirty="0"/>
              <a:t> y </a:t>
            </a:r>
            <a:r>
              <a:rPr lang="es-ES" dirty="0" err="1"/>
              <a:t>ademas</a:t>
            </a:r>
            <a:r>
              <a:rPr lang="es-ES" dirty="0"/>
              <a:t> stress </a:t>
            </a:r>
            <a:r>
              <a:rPr lang="es-ES" dirty="0" err="1"/>
              <a:t>fx</a:t>
            </a:r>
            <a:r>
              <a:rPr lang="es-ES" dirty="0"/>
              <a:t> se han descrito con baja fiebre. </a:t>
            </a:r>
          </a:p>
          <a:p>
            <a:r>
              <a:rPr lang="es-ES" dirty="0"/>
              <a:t>Recalcar que el sarcoma primario</a:t>
            </a:r>
            <a:r>
              <a:rPr lang="es-ES" baseline="0" dirty="0"/>
              <a:t> es menos </a:t>
            </a:r>
            <a:r>
              <a:rPr lang="es-ES" baseline="0" dirty="0" err="1"/>
              <a:t>revalente</a:t>
            </a:r>
            <a:r>
              <a:rPr lang="es-ES" baseline="0" dirty="0"/>
              <a:t> que la </a:t>
            </a:r>
            <a:r>
              <a:rPr lang="es-ES" baseline="0" dirty="0" err="1"/>
              <a:t>fx</a:t>
            </a:r>
            <a:r>
              <a:rPr lang="es-ES" baseline="0" dirty="0"/>
              <a:t> de estrés. </a:t>
            </a:r>
          </a:p>
          <a:p>
            <a:r>
              <a:rPr lang="es-ES" baseline="0" dirty="0"/>
              <a:t>Historia + RNM en la </a:t>
            </a:r>
            <a:r>
              <a:rPr lang="es-ES" baseline="0" dirty="0" err="1"/>
              <a:t>mayoria</a:t>
            </a:r>
            <a:r>
              <a:rPr lang="es-ES" baseline="0" dirty="0"/>
              <a:t> de los casos logra dilucidar. En caso contrario se requiere utilizar la biopsia.</a:t>
            </a:r>
          </a:p>
          <a:p>
            <a:r>
              <a:rPr lang="es-ES" baseline="0" dirty="0"/>
              <a:t>Como la </a:t>
            </a:r>
            <a:r>
              <a:rPr lang="es-ES" baseline="0" dirty="0" err="1"/>
              <a:t>radiografia</a:t>
            </a:r>
            <a:r>
              <a:rPr lang="es-ES" baseline="0" dirty="0"/>
              <a:t> no es especifica, se recomienda utilizar RNM siempre que en esta no se observe el rasgo de fractura (y solo se vea reacción </a:t>
            </a:r>
            <a:r>
              <a:rPr lang="es-ES" baseline="0" dirty="0" err="1"/>
              <a:t>periosteal</a:t>
            </a:r>
            <a:r>
              <a:rPr lang="es-ES" baseline="0" dirty="0"/>
              <a:t> y esclerosis) </a:t>
            </a:r>
          </a:p>
          <a:p>
            <a:r>
              <a:rPr lang="es-ES" baseline="0" dirty="0"/>
              <a:t>Principales </a:t>
            </a:r>
            <a:r>
              <a:rPr lang="es-ES" baseline="0" dirty="0" err="1"/>
              <a:t>caracteristica</a:t>
            </a:r>
            <a:r>
              <a:rPr lang="es-ES" baseline="0" dirty="0"/>
              <a:t> </a:t>
            </a:r>
            <a:r>
              <a:rPr lang="es-ES" baseline="0" dirty="0" err="1"/>
              <a:t>spatologicas</a:t>
            </a:r>
            <a:r>
              <a:rPr lang="es-ES" baseline="0" dirty="0"/>
              <a:t> (tumor, </a:t>
            </a:r>
            <a:r>
              <a:rPr lang="es-ES" baseline="0" dirty="0" err="1"/>
              <a:t>infeccion</a:t>
            </a:r>
            <a:r>
              <a:rPr lang="es-ES" baseline="0" dirty="0"/>
              <a:t> o granuloma </a:t>
            </a:r>
            <a:r>
              <a:rPr lang="es-ES" baseline="0" dirty="0" err="1"/>
              <a:t>eosinofilo</a:t>
            </a:r>
            <a:r>
              <a:rPr lang="es-ES" baseline="0" dirty="0"/>
              <a:t>): compromiso (</a:t>
            </a:r>
            <a:r>
              <a:rPr lang="es-ES" baseline="0" dirty="0" err="1"/>
              <a:t>senales</a:t>
            </a:r>
            <a:r>
              <a:rPr lang="es-ES" baseline="0" dirty="0"/>
              <a:t> alteradas) en partes blandas circundantes, destrucción ósea, </a:t>
            </a:r>
            <a:r>
              <a:rPr lang="es-ES" baseline="0" dirty="0" err="1"/>
              <a:t>endosteal</a:t>
            </a:r>
            <a:r>
              <a:rPr lang="es-ES" baseline="0" dirty="0"/>
              <a:t> </a:t>
            </a:r>
            <a:r>
              <a:rPr lang="es-ES" baseline="0" dirty="0" err="1"/>
              <a:t>scallopping</a:t>
            </a:r>
            <a:r>
              <a:rPr lang="es-ES" baseline="0" dirty="0"/>
              <a:t>, y mas frecuentemente ocurren en las </a:t>
            </a:r>
            <a:r>
              <a:rPr lang="es-ES" baseline="0" dirty="0" err="1"/>
              <a:t>metafisis</a:t>
            </a:r>
            <a:r>
              <a:rPr lang="es-ES" baseline="0" dirty="0"/>
              <a:t> mientras las </a:t>
            </a:r>
            <a:r>
              <a:rPr lang="es-ES" baseline="0" dirty="0" err="1"/>
              <a:t>fx</a:t>
            </a:r>
            <a:r>
              <a:rPr lang="es-ES" baseline="0" dirty="0"/>
              <a:t> de stress en la diáfisis.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0596E-F1FC-A84F-94F5-F0E89587DD18}" type="slidenum">
              <a:rPr lang="es-ES" smtClean="0"/>
              <a:pPr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65155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Niño de 10 años con dolor brazo izquierdo</a:t>
            </a:r>
          </a:p>
          <a:p>
            <a:r>
              <a:rPr lang="es-ES" dirty="0" err="1"/>
              <a:t>Rx</a:t>
            </a:r>
            <a:r>
              <a:rPr lang="es-ES" dirty="0"/>
              <a:t> muestra extensa reacción </a:t>
            </a:r>
            <a:r>
              <a:rPr lang="es-ES" dirty="0" err="1"/>
              <a:t>periosteal</a:t>
            </a:r>
            <a:r>
              <a:rPr lang="es-ES" dirty="0"/>
              <a:t>, sin </a:t>
            </a:r>
            <a:r>
              <a:rPr lang="es-ES" dirty="0" err="1"/>
              <a:t>interrupcion</a:t>
            </a:r>
            <a:r>
              <a:rPr lang="es-ES" dirty="0"/>
              <a:t> cortical.</a:t>
            </a:r>
          </a:p>
          <a:p>
            <a:r>
              <a:rPr lang="es-ES" dirty="0" err="1"/>
              <a:t>Rnm</a:t>
            </a:r>
            <a:r>
              <a:rPr lang="es-ES" dirty="0"/>
              <a:t>: coronal </a:t>
            </a:r>
            <a:r>
              <a:rPr lang="es-ES" dirty="0" err="1"/>
              <a:t>stri</a:t>
            </a:r>
            <a:r>
              <a:rPr lang="es-ES" dirty="0"/>
              <a:t> </a:t>
            </a:r>
            <a:r>
              <a:rPr lang="es-ES" dirty="0" err="1"/>
              <a:t>sequence</a:t>
            </a:r>
            <a:r>
              <a:rPr lang="es-ES" dirty="0"/>
              <a:t>, que </a:t>
            </a:r>
            <a:r>
              <a:rPr lang="es-ES" dirty="0" err="1"/>
              <a:t>muestrainfiltracion</a:t>
            </a:r>
            <a:r>
              <a:rPr lang="es-ES" dirty="0"/>
              <a:t> </a:t>
            </a:r>
            <a:r>
              <a:rPr lang="es-ES" dirty="0" err="1"/>
              <a:t>meular</a:t>
            </a:r>
            <a:r>
              <a:rPr lang="es-ES" dirty="0"/>
              <a:t> extensa</a:t>
            </a:r>
            <a:r>
              <a:rPr lang="es-ES" baseline="0" dirty="0"/>
              <a:t> asociado a una</a:t>
            </a:r>
            <a:r>
              <a:rPr lang="es-ES" dirty="0"/>
              <a:t> masa de PB que interrumpe la cortical (flecha). Dg: sarcoma </a:t>
            </a:r>
            <a:r>
              <a:rPr lang="es-ES" dirty="0" err="1"/>
              <a:t>ewing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0596E-F1FC-A84F-94F5-F0E89587DD18}" type="slidenum">
              <a:rPr lang="es-ES" smtClean="0"/>
              <a:pPr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6515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0742F-29A1-CE4A-AB90-8F79A518DF16}" type="slidenum">
              <a:rPr lang="es-ES_tradnl">
                <a:latin typeface="Times" pitchFamily="-108" charset="0"/>
              </a:rPr>
              <a:pPr/>
              <a:t>4</a:t>
            </a:fld>
            <a:endParaRPr lang="es-ES_tradnl">
              <a:latin typeface="Times" pitchFamily="-10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>
              <a:latin typeface="Times" pitchFamily="-10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Niño 12 años con dolor anterior tibia. </a:t>
            </a:r>
            <a:r>
              <a:rPr lang="es-ES" dirty="0" err="1"/>
              <a:t>Rx</a:t>
            </a:r>
            <a:r>
              <a:rPr lang="es-ES" dirty="0"/>
              <a:t> simple muestra engrosamiento cortical, sin </a:t>
            </a:r>
            <a:r>
              <a:rPr lang="es-ES" dirty="0" err="1"/>
              <a:t>interrupcion</a:t>
            </a:r>
            <a:r>
              <a:rPr lang="es-ES" dirty="0"/>
              <a:t> de esta. No es concluyente,</a:t>
            </a:r>
            <a:r>
              <a:rPr lang="es-ES" baseline="0" dirty="0"/>
              <a:t> se solicita RNM.</a:t>
            </a:r>
          </a:p>
          <a:p>
            <a:r>
              <a:rPr lang="es-ES" baseline="0" dirty="0"/>
              <a:t>T1 sagital c/carga mostro un engrosamiento cortical de </a:t>
            </a:r>
            <a:r>
              <a:rPr lang="es-ES" baseline="0" dirty="0" err="1"/>
              <a:t>hipointenso</a:t>
            </a:r>
            <a:r>
              <a:rPr lang="es-ES" baseline="0" dirty="0"/>
              <a:t>, compatible con los hallazgos </a:t>
            </a:r>
            <a:r>
              <a:rPr lang="es-ES" baseline="0" dirty="0" err="1"/>
              <a:t>rx</a:t>
            </a:r>
            <a:endParaRPr lang="es-ES" baseline="0" dirty="0"/>
          </a:p>
          <a:p>
            <a:r>
              <a:rPr lang="es-ES" baseline="0" dirty="0"/>
              <a:t>T2 c/</a:t>
            </a:r>
            <a:r>
              <a:rPr lang="es-ES" baseline="0" dirty="0" err="1"/>
              <a:t>supresion</a:t>
            </a:r>
            <a:r>
              <a:rPr lang="es-ES" baseline="0" dirty="0"/>
              <a:t> grasa mostró un foco </a:t>
            </a:r>
            <a:r>
              <a:rPr lang="es-ES" baseline="0" dirty="0" err="1"/>
              <a:t>hiperintenso</a:t>
            </a:r>
            <a:r>
              <a:rPr lang="es-ES" baseline="0" dirty="0"/>
              <a:t> </a:t>
            </a:r>
            <a:r>
              <a:rPr lang="es-ES" baseline="0" dirty="0" err="1"/>
              <a:t>intracortical</a:t>
            </a:r>
            <a:r>
              <a:rPr lang="es-ES" baseline="0" dirty="0"/>
              <a:t> correspondiente a un nido, con edema circundante (flecha). Dg osteoma </a:t>
            </a:r>
            <a:r>
              <a:rPr lang="es-ES" baseline="0" dirty="0" err="1"/>
              <a:t>osteoide</a:t>
            </a:r>
            <a:r>
              <a:rPr lang="es-ES" baseline="0" dirty="0"/>
              <a:t>. </a:t>
            </a:r>
          </a:p>
          <a:p>
            <a:endParaRPr lang="es-E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0596E-F1FC-A84F-94F5-F0E89587DD18}" type="slidenum">
              <a:rPr lang="es-ES" smtClean="0"/>
              <a:pPr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65155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Prmedio</a:t>
            </a:r>
            <a:r>
              <a:rPr lang="es-ES" dirty="0"/>
              <a:t> tratamiento 8,9 semanas en estudio que propuso</a:t>
            </a:r>
            <a:r>
              <a:rPr lang="es-ES" baseline="0" dirty="0"/>
              <a:t> este algoritmo.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0596E-F1FC-A84F-94F5-F0E89587DD18}" type="slidenum">
              <a:rPr lang="es-ES" smtClean="0"/>
              <a:pPr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4610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Lo </a:t>
            </a:r>
            <a:r>
              <a:rPr lang="es-ES" dirty="0" err="1"/>
              <a:t>ma</a:t>
            </a:r>
            <a:r>
              <a:rPr lang="es-ES" dirty="0"/>
              <a:t> </a:t>
            </a:r>
            <a:r>
              <a:rPr lang="es-ES" dirty="0" err="1"/>
              <a:t>simportanet</a:t>
            </a:r>
            <a:r>
              <a:rPr lang="es-ES" dirty="0"/>
              <a:t> para evitarlas en primera instancia y para evitar </a:t>
            </a:r>
            <a:r>
              <a:rPr lang="es-ES" dirty="0" err="1"/>
              <a:t>recaidas</a:t>
            </a:r>
            <a:r>
              <a:rPr lang="es-ES" dirty="0"/>
              <a:t>… hay que mantener estos temas en mente.</a:t>
            </a:r>
            <a:r>
              <a:rPr lang="es-ES" baseline="0" dirty="0"/>
              <a:t> Educar a padres, atletas y entrenadores. </a:t>
            </a:r>
            <a:endParaRPr lang="es-E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Mantener prevención</a:t>
            </a:r>
            <a:r>
              <a:rPr lang="es-ES" baseline="0" dirty="0"/>
              <a:t> de no aumentar mas de 10% carga de entrenamiento, calzado adecuado, alternar superficies, preferir las que otorgan mejor </a:t>
            </a:r>
            <a:r>
              <a:rPr lang="es-ES" baseline="0" dirty="0" err="1"/>
              <a:t>amortiguacion</a:t>
            </a:r>
            <a:r>
              <a:rPr lang="es-ES" baseline="0" dirty="0"/>
              <a:t> y menos impacto, trabajar </a:t>
            </a:r>
            <a:r>
              <a:rPr lang="es-ES" baseline="0" dirty="0" err="1"/>
              <a:t>felxibilidad</a:t>
            </a:r>
            <a:r>
              <a:rPr lang="es-ES" baseline="0" dirty="0"/>
              <a:t>, no caer en el </a:t>
            </a:r>
            <a:r>
              <a:rPr lang="es-ES" baseline="0" dirty="0" err="1"/>
              <a:t>sobreentrenamiento</a:t>
            </a:r>
            <a:r>
              <a:rPr lang="es-ES" baseline="0" dirty="0"/>
              <a:t>. (escribirlo!!) </a:t>
            </a:r>
            <a:r>
              <a:rPr lang="es-ES" baseline="0" dirty="0" err="1"/>
              <a:t>vueta</a:t>
            </a:r>
            <a:r>
              <a:rPr lang="es-ES" baseline="0" dirty="0"/>
              <a:t> pal mismo lado en pista. 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0596E-F1FC-A84F-94F5-F0E89587DD18}" type="slidenum">
              <a:rPr lang="es-ES" smtClean="0"/>
              <a:pPr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88960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0742F-29A1-CE4A-AB90-8F79A518DF16}" type="slidenum">
              <a:rPr lang="es-ES_tradnl">
                <a:latin typeface="Times" pitchFamily="-108" charset="0"/>
              </a:rPr>
              <a:pPr/>
              <a:t>51</a:t>
            </a:fld>
            <a:endParaRPr lang="es-ES_tradnl">
              <a:latin typeface="Times" pitchFamily="-10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>
              <a:latin typeface="Times" pitchFamily="-10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0742F-29A1-CE4A-AB90-8F79A518DF16}" type="slidenum">
              <a:rPr lang="es-ES_tradnl">
                <a:latin typeface="Times" pitchFamily="-108" charset="0"/>
              </a:rPr>
              <a:pPr/>
              <a:t>52</a:t>
            </a:fld>
            <a:endParaRPr lang="es-ES_tradnl">
              <a:latin typeface="Times" pitchFamily="-10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>
              <a:latin typeface="Times" pitchFamily="-10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0742F-29A1-CE4A-AB90-8F79A518DF16}" type="slidenum">
              <a:rPr lang="es-ES_tradnl">
                <a:latin typeface="Times" pitchFamily="-108" charset="0"/>
              </a:rPr>
              <a:pPr/>
              <a:t>5</a:t>
            </a:fld>
            <a:endParaRPr lang="es-ES_tradnl">
              <a:latin typeface="Times" pitchFamily="-10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>
              <a:latin typeface="Times" pitchFamily="-10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0742F-29A1-CE4A-AB90-8F79A518DF16}" type="slidenum">
              <a:rPr lang="es-ES_tradnl">
                <a:latin typeface="Times" pitchFamily="-108" charset="0"/>
              </a:rPr>
              <a:pPr/>
              <a:t>6</a:t>
            </a:fld>
            <a:endParaRPr lang="es-ES_tradnl">
              <a:latin typeface="Times" pitchFamily="-10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>
              <a:latin typeface="Times" pitchFamily="-10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0742F-29A1-CE4A-AB90-8F79A518DF16}" type="slidenum">
              <a:rPr lang="es-ES_tradnl">
                <a:latin typeface="Times" pitchFamily="-108" charset="0"/>
              </a:rPr>
              <a:pPr/>
              <a:t>7</a:t>
            </a:fld>
            <a:endParaRPr lang="es-ES_tradnl">
              <a:latin typeface="Times" pitchFamily="-10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>
              <a:latin typeface="Times" pitchFamily="-10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0742F-29A1-CE4A-AB90-8F79A518DF16}" type="slidenum">
              <a:rPr lang="es-ES_tradnl">
                <a:latin typeface="Times" pitchFamily="-108" charset="0"/>
              </a:rPr>
              <a:pPr/>
              <a:t>8</a:t>
            </a:fld>
            <a:endParaRPr lang="es-ES_tradnl">
              <a:latin typeface="Times" pitchFamily="-10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>
              <a:latin typeface="Times" pitchFamily="-10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0742F-29A1-CE4A-AB90-8F79A518DF16}" type="slidenum">
              <a:rPr lang="es-ES_tradnl">
                <a:latin typeface="Times" pitchFamily="-108" charset="0"/>
              </a:rPr>
              <a:pPr/>
              <a:t>9</a:t>
            </a:fld>
            <a:endParaRPr lang="es-ES_tradnl">
              <a:latin typeface="Times" pitchFamily="-10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>
              <a:latin typeface="Times" pitchFamily="-10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0742F-29A1-CE4A-AB90-8F79A518DF16}" type="slidenum">
              <a:rPr lang="es-ES_tradnl">
                <a:latin typeface="Times" pitchFamily="-108" charset="0"/>
              </a:rPr>
              <a:pPr/>
              <a:t>15</a:t>
            </a:fld>
            <a:endParaRPr lang="es-ES_tradnl">
              <a:latin typeface="Times" pitchFamily="-10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>
              <a:latin typeface="Times" pitchFamily="-10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 descr="logo_schot_onlin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1650" y="622300"/>
            <a:ext cx="3125788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40809"/>
            <a:ext cx="7772400" cy="14700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4396584"/>
            <a:ext cx="6400800" cy="17526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dirty="0"/>
              <a:t>Haga clic para modificar el estilo de subtítulo del patrón</a:t>
            </a:r>
            <a:endParaRPr lang="es-A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152650" cy="61722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305550" cy="61722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A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28600" y="1676400"/>
            <a:ext cx="42291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10100" y="1676400"/>
            <a:ext cx="42291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647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 para editar título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76400"/>
            <a:ext cx="8610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pic>
        <p:nvPicPr>
          <p:cNvPr id="2" name="6 Imagen" descr="logo_schot_onlin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48475" y="250825"/>
            <a:ext cx="2039938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pitchFamily="28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pitchFamily="28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pitchFamily="28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pitchFamily="28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ea typeface="ＭＳ Ｐゴシック" pitchFamily="2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ea typeface="ＭＳ Ｐゴシック" pitchFamily="2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ea typeface="ＭＳ Ｐゴシック" pitchFamily="2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ea typeface="ＭＳ Ｐゴシック" pitchFamily="28" charset="-128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F79646"/>
        </a:buClr>
        <a:buFont typeface="Wingdings" pitchFamily="1" charset="2"/>
        <a:buChar char="§"/>
        <a:defRPr sz="2800">
          <a:solidFill>
            <a:schemeClr val="bg2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F79646"/>
        </a:buClr>
        <a:buFont typeface="Wingdings" pitchFamily="1" charset="2"/>
        <a:buChar char="§"/>
        <a:defRPr sz="2400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F79646"/>
        </a:buClr>
        <a:buFont typeface="Wingdings" pitchFamily="1" charset="2"/>
        <a:buChar char="§"/>
        <a:defRPr sz="2000"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F79646"/>
        </a:buClr>
        <a:buFont typeface="Wingdings" pitchFamily="1" charset="2"/>
        <a:buChar char="§"/>
        <a:defRPr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F79646"/>
        </a:buClr>
        <a:buFont typeface="Wingdings" pitchFamily="1" charset="2"/>
        <a:buChar char="§"/>
        <a:defRPr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3881" y="974363"/>
            <a:ext cx="7772400" cy="1397251"/>
          </a:xfrm>
        </p:spPr>
        <p:txBody>
          <a:bodyPr/>
          <a:lstStyle/>
          <a:p>
            <a:pPr eaLnBrk="1" hangingPunct="1"/>
            <a:r>
              <a:rPr lang="es-ES_tradnl" dirty="0">
                <a:solidFill>
                  <a:schemeClr val="bg1"/>
                </a:solidFill>
                <a:latin typeface="Arial" pitchFamily="-108" charset="0"/>
              </a:rPr>
              <a:t>DOLORES OSTEOARTICULARES EN NIÑOS</a:t>
            </a:r>
            <a:br>
              <a:rPr lang="es-ES_tradnl" dirty="0">
                <a:solidFill>
                  <a:schemeClr val="bg1"/>
                </a:solidFill>
                <a:latin typeface="Arial" pitchFamily="-108" charset="0"/>
              </a:rPr>
            </a:br>
            <a:endParaRPr lang="es-AR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35450"/>
            <a:ext cx="6400800" cy="1752600"/>
          </a:xfrm>
        </p:spPr>
        <p:txBody>
          <a:bodyPr/>
          <a:lstStyle/>
          <a:p>
            <a:pPr eaLnBrk="1" hangingPunct="1"/>
            <a:r>
              <a:rPr lang="es-AR" dirty="0"/>
              <a:t>Dr. Claudio Meneses Alvarado</a:t>
            </a:r>
          </a:p>
          <a:p>
            <a:pPr eaLnBrk="1" hangingPunct="1"/>
            <a:r>
              <a:rPr lang="es-AR" dirty="0"/>
              <a:t>Ortopedia y Traumatología Infantil </a:t>
            </a:r>
          </a:p>
          <a:p>
            <a:pPr eaLnBrk="1" hangingPunct="1"/>
            <a:r>
              <a:rPr lang="es-AR" dirty="0"/>
              <a:t>Hospital Clínico San Borja Arriarán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Título"/>
          <p:cNvSpPr>
            <a:spLocks noGrp="1"/>
          </p:cNvSpPr>
          <p:nvPr>
            <p:ph type="title"/>
          </p:nvPr>
        </p:nvSpPr>
        <p:spPr>
          <a:xfrm>
            <a:off x="304800" y="307111"/>
            <a:ext cx="5149668" cy="1143000"/>
          </a:xfrm>
        </p:spPr>
        <p:txBody>
          <a:bodyPr/>
          <a:lstStyle/>
          <a:p>
            <a:pPr algn="l" eaLnBrk="1" hangingPunct="1"/>
            <a:r>
              <a:rPr lang="es-ES_tradnl" b="1" dirty="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rPr>
              <a:t>2. Tumores </a:t>
            </a:r>
            <a:r>
              <a:rPr lang="es-ES_tradnl" b="1" dirty="0" err="1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rPr>
              <a:t>oseos</a:t>
            </a:r>
            <a:br>
              <a:rPr lang="es-ES_tradnl" b="1" dirty="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rPr>
            </a:br>
            <a:r>
              <a:rPr lang="es-ES_tradnl" b="1" dirty="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rPr>
              <a:t>Caso clínico 1</a:t>
            </a:r>
          </a:p>
        </p:txBody>
      </p:sp>
      <p:pic>
        <p:nvPicPr>
          <p:cNvPr id="3" name="Imagen 2" descr="IMG_1139.JPG"/>
          <p:cNvPicPr>
            <a:picLocks noChangeAspect="1"/>
          </p:cNvPicPr>
          <p:nvPr/>
        </p:nvPicPr>
        <p:blipFill>
          <a:blip r:embed="rId2">
            <a:grayscl/>
          </a:blip>
          <a:srcRect t="2400"/>
          <a:stretch>
            <a:fillRect/>
          </a:stretch>
        </p:blipFill>
        <p:spPr>
          <a:xfrm>
            <a:off x="217507" y="2963539"/>
            <a:ext cx="5236961" cy="3817483"/>
          </a:xfrm>
          <a:prstGeom prst="rect">
            <a:avLst/>
          </a:prstGeom>
        </p:spPr>
      </p:pic>
      <p:pic>
        <p:nvPicPr>
          <p:cNvPr id="4" name="Imagen 3" descr="IMG_1140-2.JPG"/>
          <p:cNvPicPr>
            <a:picLocks noChangeAspect="1"/>
          </p:cNvPicPr>
          <p:nvPr/>
        </p:nvPicPr>
        <p:blipFill>
          <a:blip r:embed="rId3">
            <a:grayscl/>
          </a:blip>
          <a:srcRect r="10513"/>
          <a:stretch>
            <a:fillRect/>
          </a:stretch>
        </p:blipFill>
        <p:spPr>
          <a:xfrm>
            <a:off x="4964202" y="3183473"/>
            <a:ext cx="3976595" cy="331893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04800" y="1268486"/>
            <a:ext cx="8111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_tradnl" dirty="0">
                <a:solidFill>
                  <a:srgbClr val="000000"/>
                </a:solidFill>
              </a:rPr>
              <a:t>Varón de 6 años, dolor de cadera </a:t>
            </a:r>
            <a:r>
              <a:rPr lang="es-ES_tradnl" dirty="0" err="1">
                <a:solidFill>
                  <a:srgbClr val="000000"/>
                </a:solidFill>
              </a:rPr>
              <a:t>der</a:t>
            </a:r>
            <a:r>
              <a:rPr lang="es-ES_tradnl" dirty="0">
                <a:solidFill>
                  <a:srgbClr val="000000"/>
                </a:solidFill>
              </a:rPr>
              <a:t>, claudicación. </a:t>
            </a:r>
          </a:p>
          <a:p>
            <a:pPr algn="l"/>
            <a:r>
              <a:rPr lang="es-ES_tradnl" dirty="0">
                <a:solidFill>
                  <a:srgbClr val="000000"/>
                </a:solidFill>
              </a:rPr>
              <a:t>Consulta en urgencia el 23 de sept.</a:t>
            </a:r>
          </a:p>
          <a:p>
            <a:pPr algn="l"/>
            <a:r>
              <a:rPr lang="es-ES_tradnl" dirty="0">
                <a:solidFill>
                  <a:srgbClr val="000000"/>
                </a:solidFill>
              </a:rPr>
              <a:t>Sin fiebre.</a:t>
            </a:r>
          </a:p>
          <a:p>
            <a:pPr algn="l"/>
            <a:r>
              <a:rPr lang="es-ES_tradnl" dirty="0">
                <a:solidFill>
                  <a:srgbClr val="000000"/>
                </a:solidFill>
              </a:rPr>
              <a:t>Hemograma normal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algn="l" eaLnBrk="1" hangingPunct="1"/>
            <a:r>
              <a:rPr lang="es-ES_tradnl" b="1" dirty="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rPr>
              <a:t>Caso clínico 1</a:t>
            </a:r>
          </a:p>
        </p:txBody>
      </p:sp>
      <p:pic>
        <p:nvPicPr>
          <p:cNvPr id="3" name="Imagen 2" descr="IMG_1141.JPG"/>
          <p:cNvPicPr>
            <a:picLocks noChangeAspect="1"/>
          </p:cNvPicPr>
          <p:nvPr/>
        </p:nvPicPr>
        <p:blipFill>
          <a:blip r:embed="rId2">
            <a:grayscl/>
          </a:blip>
          <a:srcRect l="7037" r="4630"/>
          <a:stretch>
            <a:fillRect/>
          </a:stretch>
        </p:blipFill>
        <p:spPr>
          <a:xfrm>
            <a:off x="0" y="1778000"/>
            <a:ext cx="5640773" cy="4769380"/>
          </a:xfrm>
          <a:prstGeom prst="rect">
            <a:avLst/>
          </a:prstGeom>
        </p:spPr>
      </p:pic>
      <p:pic>
        <p:nvPicPr>
          <p:cNvPr id="4" name="Imagen 3" descr="IMG_1142.JPG"/>
          <p:cNvPicPr>
            <a:picLocks noChangeAspect="1"/>
          </p:cNvPicPr>
          <p:nvPr/>
        </p:nvPicPr>
        <p:blipFill>
          <a:blip r:embed="rId3">
            <a:grayscl/>
          </a:blip>
          <a:srcRect l="2743" r="5713"/>
          <a:stretch>
            <a:fillRect/>
          </a:stretch>
        </p:blipFill>
        <p:spPr>
          <a:xfrm>
            <a:off x="2801654" y="1704888"/>
            <a:ext cx="5977466" cy="4876800"/>
          </a:xfrm>
          <a:prstGeom prst="rect">
            <a:avLst/>
          </a:prstGeom>
        </p:spPr>
      </p:pic>
      <p:pic>
        <p:nvPicPr>
          <p:cNvPr id="5" name="Imagen 4" descr="IMG_1143.JPG"/>
          <p:cNvPicPr>
            <a:picLocks noChangeAspect="1"/>
          </p:cNvPicPr>
          <p:nvPr/>
        </p:nvPicPr>
        <p:blipFill>
          <a:blip r:embed="rId4"/>
          <a:srcRect l="11072"/>
          <a:stretch>
            <a:fillRect/>
          </a:stretch>
        </p:blipFill>
        <p:spPr>
          <a:xfrm rot="16200000">
            <a:off x="6116792" y="3227015"/>
            <a:ext cx="3290684" cy="276373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04800" y="1095290"/>
            <a:ext cx="811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_tradnl" dirty="0">
                <a:solidFill>
                  <a:srgbClr val="000000"/>
                </a:solidFill>
              </a:rPr>
              <a:t>2ª consulta el 3 de octubre (10 días)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6951134" cy="620505"/>
          </a:xfrm>
        </p:spPr>
        <p:txBody>
          <a:bodyPr/>
          <a:lstStyle/>
          <a:p>
            <a:pPr algn="l" eaLnBrk="1" hangingPunct="1"/>
            <a:r>
              <a:rPr lang="es-ES_tradnl" b="1" dirty="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rPr>
              <a:t>Caso clínico 1</a:t>
            </a:r>
          </a:p>
        </p:txBody>
      </p:sp>
      <p:pic>
        <p:nvPicPr>
          <p:cNvPr id="3" name="Imagen 2" descr="IMG_1146.JPG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82071" y="963287"/>
            <a:ext cx="5801015" cy="4332633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 bwMode="auto">
          <a:xfrm>
            <a:off x="1356537" y="2178974"/>
            <a:ext cx="2236844" cy="186150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5" name="Imagen 4" descr="IMG_1148.JPG"/>
          <p:cNvPicPr>
            <a:picLocks noChangeAspect="1"/>
          </p:cNvPicPr>
          <p:nvPr/>
        </p:nvPicPr>
        <p:blipFill>
          <a:blip r:embed="rId3">
            <a:grayscl/>
          </a:blip>
          <a:srcRect l="7843"/>
          <a:stretch>
            <a:fillRect/>
          </a:stretch>
        </p:blipFill>
        <p:spPr>
          <a:xfrm rot="16200000">
            <a:off x="4692182" y="2609387"/>
            <a:ext cx="4693453" cy="380376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Título"/>
          <p:cNvSpPr>
            <a:spLocks noGrp="1"/>
          </p:cNvSpPr>
          <p:nvPr>
            <p:ph type="title"/>
          </p:nvPr>
        </p:nvSpPr>
        <p:spPr>
          <a:xfrm>
            <a:off x="115453" y="0"/>
            <a:ext cx="5540514" cy="692654"/>
          </a:xfrm>
        </p:spPr>
        <p:txBody>
          <a:bodyPr/>
          <a:lstStyle/>
          <a:p>
            <a:pPr algn="l" eaLnBrk="1" hangingPunct="1"/>
            <a:r>
              <a:rPr lang="es-ES_tradnl" b="1" dirty="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rPr>
              <a:t>Caso clínico 1</a:t>
            </a:r>
          </a:p>
        </p:txBody>
      </p:sp>
      <p:pic>
        <p:nvPicPr>
          <p:cNvPr id="3" name="Imagen 2" descr="IMG_1151.JPG"/>
          <p:cNvPicPr>
            <a:picLocks noChangeAspect="1"/>
          </p:cNvPicPr>
          <p:nvPr/>
        </p:nvPicPr>
        <p:blipFill>
          <a:blip r:embed="rId2"/>
          <a:srcRect t="15916" b="10334"/>
          <a:stretch>
            <a:fillRect/>
          </a:stretch>
        </p:blipFill>
        <p:spPr>
          <a:xfrm>
            <a:off x="4148140" y="4216392"/>
            <a:ext cx="4826530" cy="2658534"/>
          </a:xfrm>
          <a:prstGeom prst="rect">
            <a:avLst/>
          </a:prstGeom>
        </p:spPr>
      </p:pic>
      <p:pic>
        <p:nvPicPr>
          <p:cNvPr id="4" name="Imagen 3" descr="IMG_1150.JPG"/>
          <p:cNvPicPr>
            <a:picLocks noChangeAspect="1"/>
          </p:cNvPicPr>
          <p:nvPr/>
        </p:nvPicPr>
        <p:blipFill>
          <a:blip r:embed="rId3"/>
          <a:srcRect t="3407" r="15046" b="41734"/>
          <a:stretch>
            <a:fillRect/>
          </a:stretch>
        </p:blipFill>
        <p:spPr>
          <a:xfrm>
            <a:off x="101598" y="1191667"/>
            <a:ext cx="6214533" cy="2997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Título"/>
          <p:cNvSpPr>
            <a:spLocks noGrp="1"/>
          </p:cNvSpPr>
          <p:nvPr>
            <p:ph type="title"/>
          </p:nvPr>
        </p:nvSpPr>
        <p:spPr>
          <a:xfrm>
            <a:off x="88918" y="57720"/>
            <a:ext cx="7366000" cy="735946"/>
          </a:xfrm>
        </p:spPr>
        <p:txBody>
          <a:bodyPr/>
          <a:lstStyle/>
          <a:p>
            <a:pPr algn="l" eaLnBrk="1" hangingPunct="1"/>
            <a:r>
              <a:rPr lang="es-ES_tradnl" b="1" dirty="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rPr>
              <a:t>Caso clínico 1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04800" y="1371596"/>
            <a:ext cx="81110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_tradnl" sz="2800" dirty="0">
                <a:solidFill>
                  <a:srgbClr val="000000"/>
                </a:solidFill>
              </a:rPr>
              <a:t>Se interviene con </a:t>
            </a:r>
            <a:r>
              <a:rPr lang="es-ES_tradnl" sz="2800" dirty="0" err="1">
                <a:solidFill>
                  <a:srgbClr val="000000"/>
                </a:solidFill>
              </a:rPr>
              <a:t>Diag</a:t>
            </a:r>
            <a:r>
              <a:rPr lang="es-ES_tradnl" sz="2800" dirty="0">
                <a:solidFill>
                  <a:srgbClr val="000000"/>
                </a:solidFill>
              </a:rPr>
              <a:t>. Presuntivo de Osteomielitis de hueso iliaco.</a:t>
            </a:r>
          </a:p>
          <a:p>
            <a:pPr algn="l"/>
            <a:endParaRPr lang="es-ES_tradnl" sz="2800" dirty="0">
              <a:solidFill>
                <a:srgbClr val="000000"/>
              </a:solidFill>
            </a:endParaRPr>
          </a:p>
          <a:p>
            <a:pPr algn="l"/>
            <a:r>
              <a:rPr lang="es-ES_tradnl" sz="2800" dirty="0">
                <a:solidFill>
                  <a:srgbClr val="000000"/>
                </a:solidFill>
              </a:rPr>
              <a:t>Luego de </a:t>
            </a:r>
            <a:r>
              <a:rPr lang="es-ES_tradnl" sz="2800" dirty="0" err="1">
                <a:solidFill>
                  <a:srgbClr val="000000"/>
                </a:solidFill>
              </a:rPr>
              <a:t>cirugia</a:t>
            </a:r>
            <a:r>
              <a:rPr lang="es-ES_tradnl" sz="2800" dirty="0">
                <a:solidFill>
                  <a:srgbClr val="000000"/>
                </a:solidFill>
              </a:rPr>
              <a:t> se inicia tratamiento Antibiótico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06399" y="4724396"/>
            <a:ext cx="81110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s-ES_tradnl" sz="2800" dirty="0">
              <a:solidFill>
                <a:srgbClr val="000000"/>
              </a:solidFill>
            </a:endParaRPr>
          </a:p>
          <a:p>
            <a:pPr algn="l"/>
            <a:endParaRPr lang="es-ES_tradnl" sz="2800" dirty="0">
              <a:solidFill>
                <a:srgbClr val="000000"/>
              </a:solidFill>
            </a:endParaRPr>
          </a:p>
          <a:p>
            <a:pPr algn="l"/>
            <a:r>
              <a:rPr lang="es-ES_tradnl" sz="2800" dirty="0">
                <a:solidFill>
                  <a:srgbClr val="000000"/>
                </a:solidFill>
              </a:rPr>
              <a:t>Biopsia: </a:t>
            </a:r>
            <a:r>
              <a:rPr lang="es-ES_tradnl" sz="2800" dirty="0" err="1">
                <a:solidFill>
                  <a:srgbClr val="000000"/>
                </a:solidFill>
              </a:rPr>
              <a:t>Histiocitosis</a:t>
            </a:r>
            <a:r>
              <a:rPr lang="es-ES_tradnl" sz="2800" dirty="0">
                <a:solidFill>
                  <a:srgbClr val="000000"/>
                </a:solidFill>
              </a:rPr>
              <a:t> 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0" y="1125564"/>
            <a:ext cx="8568267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tabLst>
                <a:tab pos="762000" algn="l"/>
                <a:tab pos="1147763" algn="l"/>
              </a:tabLst>
            </a:pPr>
            <a:r>
              <a:rPr lang="es-ES_tradnl" sz="2800" b="1" u="sng" dirty="0">
                <a:solidFill>
                  <a:srgbClr val="4F81BD"/>
                </a:solidFill>
                <a:latin typeface="Arial" pitchFamily="-108" charset="0"/>
              </a:rPr>
              <a:t>3.-INFECCIONES OSTEOARTICULARES EN NIÑOS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sz="2400" b="1" dirty="0">
              <a:solidFill>
                <a:srgbClr val="007775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endParaRPr lang="es-ES_tradnl" sz="2400" b="1" dirty="0">
              <a:solidFill>
                <a:srgbClr val="007775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2400" b="1" dirty="0">
                <a:solidFill>
                  <a:srgbClr val="007775"/>
                </a:solidFill>
                <a:latin typeface="Arial" pitchFamily="-108" charset="0"/>
              </a:rPr>
              <a:t>-OSTEOMIELITIS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sz="2400" b="1" dirty="0">
              <a:solidFill>
                <a:srgbClr val="007775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2400" b="1" dirty="0">
                <a:solidFill>
                  <a:srgbClr val="007775"/>
                </a:solidFill>
                <a:latin typeface="Arial" pitchFamily="-108" charset="0"/>
              </a:rPr>
              <a:t>-ARTRITIS SEPTICA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sz="2400" b="1" dirty="0">
              <a:solidFill>
                <a:srgbClr val="007775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2400" b="1" dirty="0">
                <a:solidFill>
                  <a:srgbClr val="007775"/>
                </a:solidFill>
                <a:latin typeface="Arial" pitchFamily="-108" charset="0"/>
              </a:rPr>
              <a:t>-OSTEOARTRITIS SÉPTICA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531412" y="1890369"/>
            <a:ext cx="4372668" cy="4154983"/>
          </a:xfrm>
          <a:prstGeom prst="rect">
            <a:avLst/>
          </a:prstGeom>
          <a:solidFill>
            <a:srgbClr val="C0504D"/>
          </a:solidFill>
          <a:effectLst>
            <a:glow rad="63500">
              <a:schemeClr val="accent3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_tradnl" dirty="0">
                <a:solidFill>
                  <a:srgbClr val="000000"/>
                </a:solidFill>
              </a:rPr>
              <a:t>Fiebre</a:t>
            </a:r>
          </a:p>
          <a:p>
            <a:pPr>
              <a:buFont typeface="Arial"/>
              <a:buChar char="•"/>
            </a:pPr>
            <a:endParaRPr lang="es-ES_tradnl" dirty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s-ES_tradnl" dirty="0">
                <a:solidFill>
                  <a:srgbClr val="000000"/>
                </a:solidFill>
              </a:rPr>
              <a:t>Compromiso estado general</a:t>
            </a:r>
          </a:p>
          <a:p>
            <a:pPr>
              <a:buFont typeface="Arial"/>
              <a:buChar char="•"/>
            </a:pPr>
            <a:endParaRPr lang="es-ES_tradnl" dirty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s-ES_tradnl" dirty="0">
                <a:solidFill>
                  <a:srgbClr val="000000"/>
                </a:solidFill>
              </a:rPr>
              <a:t>Dolor </a:t>
            </a:r>
            <a:r>
              <a:rPr lang="es-ES_tradnl" dirty="0" err="1">
                <a:solidFill>
                  <a:srgbClr val="000000"/>
                </a:solidFill>
              </a:rPr>
              <a:t>metafisiario</a:t>
            </a:r>
            <a:r>
              <a:rPr lang="es-ES_tradnl" dirty="0">
                <a:solidFill>
                  <a:srgbClr val="000000"/>
                </a:solidFill>
              </a:rPr>
              <a:t> o articular</a:t>
            </a:r>
          </a:p>
          <a:p>
            <a:pPr>
              <a:buFont typeface="Arial"/>
              <a:buChar char="•"/>
            </a:pPr>
            <a:endParaRPr lang="es-ES_tradnl" dirty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s-ES_tradnl" dirty="0">
                <a:solidFill>
                  <a:srgbClr val="000000"/>
                </a:solidFill>
              </a:rPr>
              <a:t>Aumento de volumen o derrame</a:t>
            </a:r>
          </a:p>
          <a:p>
            <a:pPr>
              <a:buFont typeface="Arial"/>
              <a:buChar char="•"/>
            </a:pPr>
            <a:endParaRPr lang="es-ES_tradnl" dirty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s-ES_tradnl" dirty="0">
                <a:solidFill>
                  <a:srgbClr val="000000"/>
                </a:solidFill>
              </a:rPr>
              <a:t>Impotencia funcional</a:t>
            </a:r>
          </a:p>
          <a:p>
            <a:pPr>
              <a:buFont typeface="Arial"/>
              <a:buChar char="•"/>
            </a:pPr>
            <a:endParaRPr lang="es-ES_tradnl" dirty="0">
              <a:solidFill>
                <a:srgbClr val="0000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 rot="20430755">
            <a:off x="604343" y="5035227"/>
            <a:ext cx="3138080" cy="830997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rgbClr val="000000"/>
                </a:solidFill>
              </a:rPr>
              <a:t>DIAGNOSTICO NO SIEMPRE ES FÁCIL</a:t>
            </a:r>
          </a:p>
        </p:txBody>
      </p:sp>
    </p:spTree>
    <p:extLst>
      <p:ext uri="{BB962C8B-B14F-4D97-AF65-F5344CB8AC3E}">
        <p14:creationId xmlns:p14="http://schemas.microsoft.com/office/powerpoint/2010/main" val="334488293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43032" y="923539"/>
            <a:ext cx="6477000" cy="751098"/>
          </a:xfrm>
          <a:solidFill>
            <a:srgbClr val="C0504D"/>
          </a:solidFill>
        </p:spPr>
        <p:txBody>
          <a:bodyPr/>
          <a:lstStyle/>
          <a:p>
            <a:r>
              <a:rPr lang="es-ES" sz="2800" dirty="0">
                <a:latin typeface="Comic Sans MS" pitchFamily="4" charset="0"/>
              </a:rPr>
              <a:t>DIAGNOSTICO DIFERENCIAL</a:t>
            </a:r>
            <a:endParaRPr lang="es-ES_tradnl" sz="2800" dirty="0">
              <a:latin typeface="Comic Sans MS" pitchFamily="4" charset="0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s-ES" dirty="0">
                <a:solidFill>
                  <a:schemeClr val="bg2">
                    <a:lumMod val="60000"/>
                    <a:lumOff val="40000"/>
                  </a:schemeClr>
                </a:solidFill>
                <a:latin typeface="Tahoma" pitchFamily="4" charset="0"/>
              </a:rPr>
              <a:t>Sinovitis transitoria</a:t>
            </a:r>
          </a:p>
          <a:p>
            <a:r>
              <a:rPr lang="es-ES" dirty="0">
                <a:solidFill>
                  <a:schemeClr val="bg2">
                    <a:lumMod val="60000"/>
                    <a:lumOff val="40000"/>
                  </a:schemeClr>
                </a:solidFill>
                <a:latin typeface="Tahoma" pitchFamily="4" charset="0"/>
              </a:rPr>
              <a:t>Osteomielitis</a:t>
            </a:r>
          </a:p>
          <a:p>
            <a:r>
              <a:rPr lang="es-ES" dirty="0">
                <a:solidFill>
                  <a:schemeClr val="bg2">
                    <a:lumMod val="60000"/>
                    <a:lumOff val="40000"/>
                  </a:schemeClr>
                </a:solidFill>
                <a:latin typeface="Tahoma" pitchFamily="4" charset="0"/>
              </a:rPr>
              <a:t>Celulitis</a:t>
            </a:r>
          </a:p>
          <a:p>
            <a:r>
              <a:rPr lang="es-ES" dirty="0">
                <a:solidFill>
                  <a:schemeClr val="bg2">
                    <a:lumMod val="60000"/>
                    <a:lumOff val="40000"/>
                  </a:schemeClr>
                </a:solidFill>
                <a:latin typeface="Tahoma" pitchFamily="4" charset="0"/>
              </a:rPr>
              <a:t>bursitis</a:t>
            </a:r>
          </a:p>
          <a:p>
            <a:r>
              <a:rPr lang="es-ES" dirty="0">
                <a:solidFill>
                  <a:schemeClr val="bg2">
                    <a:lumMod val="60000"/>
                    <a:lumOff val="40000"/>
                  </a:schemeClr>
                </a:solidFill>
                <a:latin typeface="Tahoma" pitchFamily="4" charset="0"/>
              </a:rPr>
              <a:t>Artritis crónica juvenil</a:t>
            </a:r>
          </a:p>
          <a:p>
            <a:pPr>
              <a:buNone/>
            </a:pPr>
            <a:endParaRPr lang="es-ES" dirty="0">
              <a:solidFill>
                <a:schemeClr val="bg2">
                  <a:lumMod val="60000"/>
                  <a:lumOff val="40000"/>
                </a:schemeClr>
              </a:solidFill>
              <a:latin typeface="Tahoma" pitchFamily="4" charset="0"/>
            </a:endParaRPr>
          </a:p>
          <a:p>
            <a:endParaRPr lang="es-ES_tradnl" dirty="0">
              <a:solidFill>
                <a:schemeClr val="bg2">
                  <a:lumMod val="60000"/>
                  <a:lumOff val="40000"/>
                </a:schemeClr>
              </a:solidFill>
              <a:latin typeface="Tahoma" pitchFamily="4" charset="0"/>
            </a:endParaRP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10100" y="1676400"/>
            <a:ext cx="4533900" cy="4724400"/>
          </a:xfrm>
        </p:spPr>
        <p:txBody>
          <a:bodyPr/>
          <a:lstStyle/>
          <a:p>
            <a:r>
              <a:rPr lang="es-ES" dirty="0">
                <a:latin typeface="Tahoma" pitchFamily="4" charset="0"/>
              </a:rPr>
              <a:t>Artritis reactiva</a:t>
            </a:r>
          </a:p>
          <a:p>
            <a:r>
              <a:rPr lang="es-ES" dirty="0">
                <a:latin typeface="Tahoma" pitchFamily="4" charset="0"/>
              </a:rPr>
              <a:t>Tumores</a:t>
            </a:r>
          </a:p>
          <a:p>
            <a:r>
              <a:rPr lang="es-ES" dirty="0">
                <a:latin typeface="Tahoma" pitchFamily="4" charset="0"/>
              </a:rPr>
              <a:t>Hemartrosis</a:t>
            </a:r>
          </a:p>
          <a:p>
            <a:r>
              <a:rPr lang="es-ES" dirty="0">
                <a:latin typeface="Tahoma" pitchFamily="4" charset="0"/>
              </a:rPr>
              <a:t>Lesión traumática</a:t>
            </a:r>
          </a:p>
          <a:p>
            <a:r>
              <a:rPr lang="es-ES" dirty="0">
                <a:latin typeface="Tahoma" pitchFamily="4" charset="0"/>
              </a:rPr>
              <a:t>Otras según localización</a:t>
            </a:r>
            <a:endParaRPr lang="es-ES_tradnl" dirty="0">
              <a:latin typeface="Tahoma" pitchFamily="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62000" algn="l"/>
                <a:tab pos="1147763" algn="l"/>
              </a:tabLst>
            </a:pPr>
            <a:r>
              <a:rPr lang="es-ES_tradnl" b="1" u="sng" dirty="0">
                <a:solidFill>
                  <a:srgbClr val="4F81BD"/>
                </a:solidFill>
                <a:latin typeface="Arial" pitchFamily="-108" charset="0"/>
              </a:rPr>
              <a:t>INFECCIONES OSTEOARTICULARES EN NIÑOS</a:t>
            </a:r>
          </a:p>
        </p:txBody>
      </p:sp>
    </p:spTree>
    <p:extLst>
      <p:ext uri="{BB962C8B-B14F-4D97-AF65-F5344CB8AC3E}">
        <p14:creationId xmlns:p14="http://schemas.microsoft.com/office/powerpoint/2010/main" val="106378816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43032" y="764806"/>
            <a:ext cx="6477000" cy="751098"/>
          </a:xfrm>
          <a:solidFill>
            <a:srgbClr val="C0504D"/>
          </a:solidFill>
        </p:spPr>
        <p:txBody>
          <a:bodyPr/>
          <a:lstStyle/>
          <a:p>
            <a:r>
              <a:rPr lang="es-ES" sz="2800" dirty="0"/>
              <a:t>Cambios en ultimos años</a:t>
            </a:r>
            <a:endParaRPr lang="es-ES_tradnl" sz="2800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0876" y="1676400"/>
            <a:ext cx="8915400" cy="4724400"/>
          </a:xfrm>
        </p:spPr>
        <p:txBody>
          <a:bodyPr/>
          <a:lstStyle/>
          <a:p>
            <a:r>
              <a:rPr lang="es-E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Cambios epidemiológicos: menor frecuencia, especialmente de formas crónicas.</a:t>
            </a:r>
          </a:p>
          <a:p>
            <a:r>
              <a:rPr lang="es-E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Mejores condiciones del Huesped</a:t>
            </a:r>
          </a:p>
          <a:p>
            <a:r>
              <a:rPr lang="es-E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Nuevos Germenes: ej.: Kingella Kingae</a:t>
            </a:r>
          </a:p>
          <a:p>
            <a:r>
              <a:rPr lang="es-E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Mejores métodos diagnósticos</a:t>
            </a:r>
          </a:p>
          <a:p>
            <a:r>
              <a:rPr lang="es-E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Mejores Esquemas antibióticos</a:t>
            </a:r>
          </a:p>
          <a:p>
            <a:r>
              <a:rPr lang="es-E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Opciones de Tratamientos mas conservadores</a:t>
            </a:r>
          </a:p>
          <a:p>
            <a:endParaRPr lang="es-ES_tradnl" sz="2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62000" algn="l"/>
                <a:tab pos="1147763" algn="l"/>
              </a:tabLst>
            </a:pPr>
            <a:r>
              <a:rPr lang="es-ES_tradnl" b="1" u="sng" dirty="0">
                <a:solidFill>
                  <a:srgbClr val="4F81BD"/>
                </a:solidFill>
                <a:latin typeface="Arial" pitchFamily="-108" charset="0"/>
              </a:rPr>
              <a:t>INFECCIONES OSTEOARTICULARES EN NIÑOS</a:t>
            </a:r>
          </a:p>
        </p:txBody>
      </p:sp>
    </p:spTree>
    <p:extLst>
      <p:ext uri="{BB962C8B-B14F-4D97-AF65-F5344CB8AC3E}">
        <p14:creationId xmlns:p14="http://schemas.microsoft.com/office/powerpoint/2010/main" val="134737052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304797" y="2132310"/>
            <a:ext cx="8568267" cy="2308324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2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tabLst>
                <a:tab pos="762000" algn="l"/>
                <a:tab pos="1147763" algn="l"/>
              </a:tabLst>
            </a:pPr>
            <a:r>
              <a:rPr lang="es-ES_tradnl" sz="3600" b="1" dirty="0">
                <a:solidFill>
                  <a:srgbClr val="007775"/>
                </a:solidFill>
                <a:latin typeface="Arial" pitchFamily="-108" charset="0"/>
              </a:rPr>
              <a:t>En la consulta de Urgencia, lo importante es descartar o confirmar la presencia de Infecciones </a:t>
            </a:r>
            <a:r>
              <a:rPr lang="es-ES_tradnl" sz="3600" b="1" dirty="0" err="1">
                <a:solidFill>
                  <a:srgbClr val="007775"/>
                </a:solidFill>
                <a:latin typeface="Arial" pitchFamily="-108" charset="0"/>
              </a:rPr>
              <a:t>Osteoarticulares</a:t>
            </a:r>
            <a:r>
              <a:rPr lang="es-ES_tradnl" sz="3600" b="1" dirty="0">
                <a:solidFill>
                  <a:srgbClr val="007775"/>
                </a:solidFill>
                <a:latin typeface="Arial" pitchFamily="-108" charset="0"/>
              </a:rPr>
              <a:t> y tumores.</a:t>
            </a:r>
            <a:r>
              <a:rPr lang="es-ES_tradnl" sz="3600" dirty="0">
                <a:solidFill>
                  <a:srgbClr val="007775"/>
                </a:solidFill>
                <a:latin typeface="Arial" pitchFamily="-108" charset="0"/>
              </a:rPr>
              <a:t>	</a:t>
            </a:r>
          </a:p>
        </p:txBody>
      </p:sp>
    </p:spTree>
  </p:cSld>
  <p:clrMapOvr>
    <a:masterClrMapping/>
  </p:clrMapOvr>
  <p:transition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144310" y="1067841"/>
            <a:ext cx="899969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tabLst>
                <a:tab pos="762000" algn="l"/>
                <a:tab pos="1147763" algn="l"/>
              </a:tabLst>
            </a:pPr>
            <a:r>
              <a:rPr lang="es-ES_tradnl" sz="3200" b="1" u="sng" dirty="0">
                <a:solidFill>
                  <a:srgbClr val="000000"/>
                </a:solidFill>
                <a:latin typeface="Arial" pitchFamily="-108" charset="0"/>
              </a:rPr>
              <a:t>4.-Dolores de Crecimiento o dolor óseo recurrente benigno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sz="3200" b="1" u="sng" dirty="0">
              <a:solidFill>
                <a:srgbClr val="000000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10% de población infantil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b="1" dirty="0">
              <a:solidFill>
                <a:srgbClr val="000000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Características: dolor que localizan en extremidad inferior (rodilla, pierna), de predominio vespertino, nocturno.</a:t>
            </a: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Duración: 5-30 </a:t>
            </a:r>
            <a:r>
              <a:rPr lang="es-ES_tradnl" b="1" dirty="0" err="1">
                <a:solidFill>
                  <a:srgbClr val="000000"/>
                </a:solidFill>
                <a:latin typeface="Arial" pitchFamily="-108" charset="0"/>
              </a:rPr>
              <a:t>min</a:t>
            </a:r>
            <a:endParaRPr lang="es-ES_tradnl" b="1" dirty="0">
              <a:solidFill>
                <a:srgbClr val="000000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Ex. Físico : normal</a:t>
            </a: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Ceden con masajes, y AINE</a:t>
            </a: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Niños de 2 a 6 años: inquietos, </a:t>
            </a:r>
            <a:r>
              <a:rPr lang="es-ES_tradnl" b="1" dirty="0" err="1">
                <a:solidFill>
                  <a:srgbClr val="000000"/>
                </a:solidFill>
                <a:latin typeface="Arial" pitchFamily="-108" charset="0"/>
              </a:rPr>
              <a:t>hiperlaxos</a:t>
            </a: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. </a:t>
            </a: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Niveles </a:t>
            </a:r>
            <a:r>
              <a:rPr lang="es-ES_tradnl" b="1" dirty="0" err="1">
                <a:solidFill>
                  <a:srgbClr val="000000"/>
                </a:solidFill>
                <a:latin typeface="Arial" pitchFamily="-108" charset="0"/>
              </a:rPr>
              <a:t>plasmaticos</a:t>
            </a: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 de </a:t>
            </a:r>
            <a:r>
              <a:rPr lang="es-ES_tradnl" b="1" dirty="0" err="1">
                <a:solidFill>
                  <a:srgbClr val="000000"/>
                </a:solidFill>
                <a:latin typeface="Arial" pitchFamily="-108" charset="0"/>
              </a:rPr>
              <a:t>Vit</a:t>
            </a: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 D: aprox. 70% en niveles bajos.</a:t>
            </a:r>
            <a:endParaRPr lang="es-ES_tradnl" dirty="0">
              <a:solidFill>
                <a:srgbClr val="000000"/>
              </a:solidFill>
              <a:latin typeface="Interstate-BlackCondensed" charset="0"/>
            </a:endParaRPr>
          </a:p>
        </p:txBody>
      </p:sp>
      <p:pic>
        <p:nvPicPr>
          <p:cNvPr id="5" name="Imagen 4" descr="dolor oseo niñ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431" y="1655340"/>
            <a:ext cx="2013898" cy="1618311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rot="10800000" flipV="1">
            <a:off x="645555" y="1414166"/>
            <a:ext cx="4679572" cy="3"/>
          </a:xfrm>
          <a:prstGeom prst="line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3"/>
          <p:cNvSpPr>
            <a:spLocks noChangeArrowheads="1"/>
          </p:cNvSpPr>
          <p:nvPr/>
        </p:nvSpPr>
        <p:spPr bwMode="auto">
          <a:xfrm>
            <a:off x="259763" y="118452"/>
            <a:ext cx="723005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_tradnl" sz="3200" b="1" u="sng" dirty="0">
                <a:solidFill>
                  <a:schemeClr val="bg1"/>
                </a:solidFill>
                <a:latin typeface="Arial" pitchFamily="-108" charset="0"/>
              </a:rPr>
              <a:t>DOLORES OSTEOARTICULARES EN NIÑOS  </a:t>
            </a:r>
            <a:endParaRPr lang="es-ES_tradnl" sz="3200" u="sng" dirty="0">
              <a:solidFill>
                <a:schemeClr val="bg1"/>
              </a:solidFill>
              <a:latin typeface="Interstate-BlackCondensed" charset="0"/>
            </a:endParaRPr>
          </a:p>
        </p:txBody>
      </p:sp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303056" y="1645054"/>
            <a:ext cx="8568267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l">
              <a:buAutoNum type="arabicPeriod"/>
              <a:tabLst>
                <a:tab pos="762000" algn="l"/>
                <a:tab pos="1147763" algn="l"/>
              </a:tabLst>
            </a:pPr>
            <a:r>
              <a:rPr lang="es-ES_tradnl" sz="1800" b="1" dirty="0">
                <a:solidFill>
                  <a:schemeClr val="bg1"/>
                </a:solidFill>
                <a:latin typeface="Arial" pitchFamily="-108" charset="0"/>
              </a:rPr>
              <a:t>Generalidades</a:t>
            </a:r>
          </a:p>
          <a:p>
            <a:pPr marL="457200" indent="-457200" algn="l">
              <a:buAutoNum type="arabicPeriod"/>
              <a:tabLst>
                <a:tab pos="762000" algn="l"/>
                <a:tab pos="1147763" algn="l"/>
              </a:tabLst>
            </a:pPr>
            <a:endParaRPr lang="es-ES_tradnl" sz="1800" b="1" dirty="0">
              <a:solidFill>
                <a:schemeClr val="bg1"/>
              </a:solidFill>
              <a:latin typeface="Arial" pitchFamily="-108" charset="0"/>
            </a:endParaRPr>
          </a:p>
          <a:p>
            <a:pPr marL="457200" indent="-457200" algn="l">
              <a:buAutoNum type="arabicPeriod"/>
              <a:tabLst>
                <a:tab pos="762000" algn="l"/>
                <a:tab pos="1147763" algn="l"/>
              </a:tabLst>
            </a:pPr>
            <a:r>
              <a:rPr lang="es-ES_tradnl" sz="1800" b="1" dirty="0">
                <a:solidFill>
                  <a:schemeClr val="bg1"/>
                </a:solidFill>
                <a:latin typeface="Arial" pitchFamily="-108" charset="0"/>
              </a:rPr>
              <a:t>Tumores óseos: Casos clínicos</a:t>
            </a:r>
          </a:p>
          <a:p>
            <a:pPr marL="457200" indent="-457200" algn="l">
              <a:buAutoNum type="arabicPeriod"/>
              <a:tabLst>
                <a:tab pos="762000" algn="l"/>
                <a:tab pos="1147763" algn="l"/>
              </a:tabLst>
            </a:pPr>
            <a:endParaRPr lang="es-ES_tradnl" sz="1800" b="1" dirty="0">
              <a:solidFill>
                <a:schemeClr val="bg1"/>
              </a:solidFill>
              <a:latin typeface="Arial" pitchFamily="-108" charset="0"/>
            </a:endParaRPr>
          </a:p>
          <a:p>
            <a:pPr marL="457200" indent="-457200">
              <a:buFontTx/>
              <a:buAutoNum type="arabicPeriod"/>
              <a:tabLst>
                <a:tab pos="762000" algn="l"/>
                <a:tab pos="1147763" algn="l"/>
              </a:tabLst>
            </a:pPr>
            <a:r>
              <a:rPr lang="es-ES_tradnl" sz="1800" b="1" dirty="0">
                <a:solidFill>
                  <a:schemeClr val="bg1"/>
                </a:solidFill>
                <a:latin typeface="Arial" pitchFamily="-108" charset="0"/>
              </a:rPr>
              <a:t>Infecciones </a:t>
            </a:r>
            <a:r>
              <a:rPr lang="es-ES_tradnl" sz="1800" b="1" dirty="0" err="1">
                <a:solidFill>
                  <a:schemeClr val="bg1"/>
                </a:solidFill>
                <a:latin typeface="Arial" pitchFamily="-108" charset="0"/>
              </a:rPr>
              <a:t>Osteoarticulares</a:t>
            </a:r>
            <a:endParaRPr lang="es-ES_tradnl" sz="1800" b="1" dirty="0">
              <a:solidFill>
                <a:schemeClr val="bg1"/>
              </a:solidFill>
              <a:latin typeface="Arial" pitchFamily="-108" charset="0"/>
            </a:endParaRPr>
          </a:p>
          <a:p>
            <a:pPr marL="457200" indent="-457200">
              <a:buFontTx/>
              <a:buAutoNum type="arabicPeriod"/>
              <a:tabLst>
                <a:tab pos="762000" algn="l"/>
                <a:tab pos="1147763" algn="l"/>
              </a:tabLst>
            </a:pPr>
            <a:endParaRPr lang="es-ES_tradnl" sz="1800" b="1" dirty="0">
              <a:solidFill>
                <a:schemeClr val="bg1"/>
              </a:solidFill>
              <a:latin typeface="Arial" pitchFamily="-108" charset="0"/>
            </a:endParaRPr>
          </a:p>
          <a:p>
            <a:pPr marL="457200" indent="-457200" algn="l">
              <a:buAutoNum type="arabicPeriod"/>
              <a:tabLst>
                <a:tab pos="762000" algn="l"/>
                <a:tab pos="1147763" algn="l"/>
              </a:tabLst>
            </a:pPr>
            <a:r>
              <a:rPr lang="es-ES_tradnl" sz="1800" b="1" dirty="0">
                <a:solidFill>
                  <a:schemeClr val="bg1"/>
                </a:solidFill>
                <a:latin typeface="Arial" pitchFamily="-108" charset="0"/>
              </a:rPr>
              <a:t>Dolor óseo recurrente benigno:”dolores de crecimiento”</a:t>
            </a:r>
          </a:p>
          <a:p>
            <a:pPr marL="457200" indent="-457200" algn="l">
              <a:buAutoNum type="arabicPeriod"/>
              <a:tabLst>
                <a:tab pos="762000" algn="l"/>
                <a:tab pos="1147763" algn="l"/>
              </a:tabLst>
            </a:pPr>
            <a:endParaRPr lang="es-ES_tradnl" sz="1800" b="1" dirty="0">
              <a:solidFill>
                <a:schemeClr val="bg1"/>
              </a:solidFill>
              <a:latin typeface="Arial" pitchFamily="-108" charset="0"/>
            </a:endParaRPr>
          </a:p>
          <a:p>
            <a:pPr marL="457200" indent="-457200" algn="l">
              <a:buAutoNum type="arabicPeriod"/>
              <a:tabLst>
                <a:tab pos="762000" algn="l"/>
                <a:tab pos="1147763" algn="l"/>
              </a:tabLst>
            </a:pPr>
            <a:r>
              <a:rPr lang="es-ES_tradnl" sz="1800" b="1" dirty="0" err="1">
                <a:solidFill>
                  <a:schemeClr val="bg1"/>
                </a:solidFill>
                <a:latin typeface="Arial" pitchFamily="-108" charset="0"/>
              </a:rPr>
              <a:t>Osteocondrosis</a:t>
            </a:r>
            <a:endParaRPr lang="es-ES_tradnl" sz="1800" b="1" dirty="0">
              <a:solidFill>
                <a:schemeClr val="bg1"/>
              </a:solidFill>
              <a:latin typeface="Arial" pitchFamily="-108" charset="0"/>
            </a:endParaRPr>
          </a:p>
          <a:p>
            <a:pPr marL="457200" indent="-457200" algn="l">
              <a:buAutoNum type="arabicPeriod"/>
              <a:tabLst>
                <a:tab pos="762000" algn="l"/>
                <a:tab pos="1147763" algn="l"/>
              </a:tabLst>
            </a:pPr>
            <a:endParaRPr lang="es-ES_tradnl" sz="1800" b="1" dirty="0">
              <a:solidFill>
                <a:schemeClr val="bg1"/>
              </a:solidFill>
              <a:latin typeface="Arial" pitchFamily="-108" charset="0"/>
            </a:endParaRPr>
          </a:p>
          <a:p>
            <a:pPr marL="457200" indent="-457200" algn="l">
              <a:buAutoNum type="arabicPeriod"/>
              <a:tabLst>
                <a:tab pos="762000" algn="l"/>
                <a:tab pos="1147763" algn="l"/>
              </a:tabLst>
            </a:pPr>
            <a:r>
              <a:rPr lang="es-ES_tradnl" sz="1800" b="1" dirty="0">
                <a:solidFill>
                  <a:schemeClr val="bg1"/>
                </a:solidFill>
                <a:latin typeface="Arial" pitchFamily="-108" charset="0"/>
              </a:rPr>
              <a:t>Pronación dolorosa</a:t>
            </a:r>
          </a:p>
          <a:p>
            <a:pPr marL="457200" indent="-457200" algn="l">
              <a:buAutoNum type="arabicPeriod"/>
              <a:tabLst>
                <a:tab pos="762000" algn="l"/>
                <a:tab pos="1147763" algn="l"/>
              </a:tabLst>
            </a:pPr>
            <a:endParaRPr lang="es-ES_tradnl" sz="1800" b="1" dirty="0">
              <a:solidFill>
                <a:schemeClr val="bg1"/>
              </a:solidFill>
              <a:latin typeface="Arial" pitchFamily="-108" charset="0"/>
            </a:endParaRPr>
          </a:p>
          <a:p>
            <a:pPr marL="457200" indent="-457200" algn="l">
              <a:buAutoNum type="arabicPeriod"/>
              <a:tabLst>
                <a:tab pos="762000" algn="l"/>
                <a:tab pos="1147763" algn="l"/>
              </a:tabLst>
            </a:pPr>
            <a:r>
              <a:rPr lang="es-ES_tradnl" sz="1800" b="1" dirty="0" err="1">
                <a:solidFill>
                  <a:schemeClr val="bg1"/>
                </a:solidFill>
                <a:latin typeface="Arial" pitchFamily="-108" charset="0"/>
              </a:rPr>
              <a:t>Sd</a:t>
            </a:r>
            <a:r>
              <a:rPr lang="es-ES_tradnl" sz="1800" b="1" dirty="0">
                <a:solidFill>
                  <a:schemeClr val="bg1"/>
                </a:solidFill>
                <a:latin typeface="Arial" pitchFamily="-108" charset="0"/>
              </a:rPr>
              <a:t>. de pinzamientos</a:t>
            </a:r>
          </a:p>
          <a:p>
            <a:pPr marL="457200" indent="-457200" algn="l">
              <a:buAutoNum type="arabicPeriod"/>
              <a:tabLst>
                <a:tab pos="762000" algn="l"/>
                <a:tab pos="1147763" algn="l"/>
              </a:tabLst>
            </a:pPr>
            <a:endParaRPr lang="es-ES_tradnl" sz="1800" b="1" dirty="0">
              <a:solidFill>
                <a:schemeClr val="bg1"/>
              </a:solidFill>
              <a:latin typeface="Arial" pitchFamily="-108" charset="0"/>
            </a:endParaRPr>
          </a:p>
          <a:p>
            <a:pPr marL="457200" indent="-457200" algn="l">
              <a:buAutoNum type="arabicPeriod"/>
              <a:tabLst>
                <a:tab pos="762000" algn="l"/>
                <a:tab pos="1147763" algn="l"/>
              </a:tabLst>
            </a:pPr>
            <a:r>
              <a:rPr lang="es-ES_tradnl" sz="1800" b="1" dirty="0">
                <a:solidFill>
                  <a:schemeClr val="bg1"/>
                </a:solidFill>
                <a:latin typeface="Arial" pitchFamily="-108" charset="0"/>
              </a:rPr>
              <a:t>Lesiones ME por sobreuso</a:t>
            </a:r>
          </a:p>
          <a:p>
            <a:pPr marL="457200" indent="-457200" algn="l">
              <a:buAutoNum type="arabicPeriod"/>
              <a:tabLst>
                <a:tab pos="762000" algn="l"/>
                <a:tab pos="1147763" algn="l"/>
              </a:tabLst>
            </a:pPr>
            <a:endParaRPr lang="es-ES_tradnl" sz="1800" b="1" dirty="0">
              <a:solidFill>
                <a:schemeClr val="bg1"/>
              </a:solidFill>
              <a:latin typeface="Arial" pitchFamily="-108" charset="0"/>
            </a:endParaRPr>
          </a:p>
          <a:p>
            <a:pPr marL="457200" indent="-457200" algn="l">
              <a:buAutoNum type="arabicPeriod"/>
              <a:tabLst>
                <a:tab pos="762000" algn="l"/>
                <a:tab pos="1147763" algn="l"/>
              </a:tabLst>
            </a:pPr>
            <a:r>
              <a:rPr lang="es-ES_tradnl" sz="1800" b="1" dirty="0">
                <a:solidFill>
                  <a:schemeClr val="bg1"/>
                </a:solidFill>
                <a:latin typeface="Arial" pitchFamily="-108" charset="0"/>
              </a:rPr>
              <a:t>Resumen</a:t>
            </a:r>
          </a:p>
          <a:p>
            <a:pPr marL="457200" indent="-457200" algn="l">
              <a:tabLst>
                <a:tab pos="762000" algn="l"/>
                <a:tab pos="1147763" algn="l"/>
              </a:tabLst>
            </a:pPr>
            <a:endParaRPr lang="es-ES_tradnl" sz="1800" b="1" dirty="0">
              <a:solidFill>
                <a:schemeClr val="bg1"/>
              </a:solidFill>
              <a:latin typeface="Arial" pitchFamily="-108" charset="0"/>
            </a:endParaRPr>
          </a:p>
        </p:txBody>
      </p:sp>
    </p:spTree>
  </p:cSld>
  <p:clrMapOvr>
    <a:masterClrMapping/>
  </p:clrMapOvr>
  <p:transition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144310" y="1067841"/>
            <a:ext cx="899969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tabLst>
                <a:tab pos="762000" algn="l"/>
                <a:tab pos="1147763" algn="l"/>
              </a:tabLst>
            </a:pPr>
            <a:r>
              <a:rPr lang="es-ES_tradnl" sz="3200" b="1" u="sng" dirty="0">
                <a:solidFill>
                  <a:srgbClr val="000000"/>
                </a:solidFill>
                <a:latin typeface="Arial" pitchFamily="-108" charset="0"/>
              </a:rPr>
              <a:t>4.-Dolores de Crecimiento o dolor óseo recurrente benigno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sz="3200" b="1" u="sng" dirty="0">
              <a:solidFill>
                <a:srgbClr val="000000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Manejo:</a:t>
            </a:r>
          </a:p>
          <a:p>
            <a:pPr algn="l">
              <a:buFontTx/>
              <a:buChar char="-"/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Evaluar condiciones asociadas</a:t>
            </a:r>
          </a:p>
          <a:p>
            <a:pPr algn="l">
              <a:buFontTx/>
              <a:buChar char="-"/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Insistir en evitar malas posturas</a:t>
            </a:r>
          </a:p>
          <a:p>
            <a:pPr algn="l">
              <a:buFontTx/>
              <a:buChar char="-"/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Elongaciones previo a acostarse</a:t>
            </a:r>
          </a:p>
          <a:p>
            <a:pPr algn="l">
              <a:buFontTx/>
              <a:buChar char="-"/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Tratar deficiencia de Vitamina D, si existe</a:t>
            </a:r>
          </a:p>
          <a:p>
            <a:pPr algn="l">
              <a:buFontTx/>
              <a:buChar char="-"/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Estudiar descartando lesiones orgánicas</a:t>
            </a:r>
            <a:endParaRPr lang="es-ES_tradnl" dirty="0">
              <a:solidFill>
                <a:srgbClr val="000000"/>
              </a:solidFill>
              <a:latin typeface="Interstate-BlackCondensed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rot="10800000" flipV="1">
            <a:off x="645555" y="1414166"/>
            <a:ext cx="4679572" cy="3"/>
          </a:xfrm>
          <a:prstGeom prst="line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169330" y="952400"/>
            <a:ext cx="8568267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tabLst>
                <a:tab pos="762000" algn="l"/>
                <a:tab pos="1147763" algn="l"/>
              </a:tabLst>
            </a:pPr>
            <a:r>
              <a:rPr lang="es-ES_tradnl" sz="3200" b="1" u="sng" dirty="0">
                <a:solidFill>
                  <a:srgbClr val="376092"/>
                </a:solidFill>
                <a:latin typeface="Arial" pitchFamily="-108" charset="0"/>
              </a:rPr>
              <a:t>5.-Osteocondrosis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sz="3200" b="1" u="sng" dirty="0">
              <a:solidFill>
                <a:srgbClr val="376092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endParaRPr lang="es-ES_tradnl" sz="3200" u="sng" dirty="0">
              <a:solidFill>
                <a:srgbClr val="376092"/>
              </a:solidFill>
              <a:latin typeface="Interstate-BlackCondensed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endParaRPr lang="es-ES_tradnl" dirty="0">
              <a:solidFill>
                <a:srgbClr val="007775"/>
              </a:solidFill>
              <a:latin typeface="Interstate-BlackCondensed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1600" dirty="0">
                <a:solidFill>
                  <a:srgbClr val="007775"/>
                </a:solidFill>
                <a:latin typeface="Arial" pitchFamily="-108" charset="0"/>
              </a:rPr>
              <a:t> </a:t>
            </a: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1600" dirty="0">
                <a:solidFill>
                  <a:srgbClr val="007775"/>
                </a:solidFill>
                <a:latin typeface="Arial" pitchFamily="-108" charset="0"/>
              </a:rPr>
              <a:t>	</a:t>
            </a: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 bwMode="auto">
          <a:xfrm>
            <a:off x="397175" y="1845689"/>
            <a:ext cx="7772400" cy="3556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-108" charset="-128"/>
                <a:cs typeface="ＭＳ Ｐゴシック" pitchFamily="-108" charset="-128"/>
              </a:rPr>
              <a:t>Grupo de trastornos de la osificación </a:t>
            </a:r>
            <a:r>
              <a:rPr kumimoji="0" lang="es-ES_tradn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-108" charset="-128"/>
                <a:cs typeface="ＭＳ Ｐゴシック" pitchFamily="-108" charset="-128"/>
              </a:rPr>
              <a:t>endocondral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-108" charset="-128"/>
                <a:cs typeface="ＭＳ Ｐゴシック" pitchFamily="-108" charset="-128"/>
              </a:rPr>
              <a:t> , idiopáticas, autolimitadas, que afecta a diversas </a:t>
            </a:r>
            <a:r>
              <a:rPr kumimoji="0" lang="es-ES_tradn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-108" charset="-128"/>
                <a:cs typeface="ＭＳ Ｐゴシック" pitchFamily="-108" charset="-128"/>
              </a:rPr>
              <a:t>epifisis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-108" charset="-128"/>
                <a:cs typeface="ＭＳ Ｐゴシック" pitchFamily="-108" charset="-128"/>
              </a:rPr>
              <a:t> y </a:t>
            </a:r>
            <a:r>
              <a:rPr kumimoji="0" lang="es-ES_tradn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-108" charset="-128"/>
                <a:cs typeface="ＭＳ Ｐゴシック" pitchFamily="-108" charset="-128"/>
              </a:rPr>
              <a:t>apofisis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-108" charset="-128"/>
                <a:cs typeface="ＭＳ Ｐゴシック" pitchFamily="-108" charset="-128"/>
              </a:rPr>
              <a:t> del esqueleto en crecimiento.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31" y="3912429"/>
            <a:ext cx="2332859" cy="260787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930" y="4607034"/>
            <a:ext cx="2811151" cy="1711818"/>
          </a:xfrm>
          <a:prstGeom prst="rect">
            <a:avLst/>
          </a:prstGeom>
        </p:spPr>
      </p:pic>
      <p:pic>
        <p:nvPicPr>
          <p:cNvPr id="8" name="Imagen 7" descr="Imagen 3.png"/>
          <p:cNvPicPr>
            <a:picLocks noChangeAspect="1"/>
          </p:cNvPicPr>
          <p:nvPr/>
        </p:nvPicPr>
        <p:blipFill>
          <a:blip r:embed="rId5"/>
          <a:srcRect l="23563" t="34905" r="39847" b="12222"/>
          <a:stretch>
            <a:fillRect/>
          </a:stretch>
        </p:blipFill>
        <p:spPr>
          <a:xfrm>
            <a:off x="6418316" y="4270090"/>
            <a:ext cx="2268484" cy="2048762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9724"/>
          </a:xfrm>
        </p:spPr>
        <p:txBody>
          <a:bodyPr>
            <a:normAutofit/>
          </a:bodyPr>
          <a:lstStyle/>
          <a:p>
            <a:r>
              <a:rPr lang="es-ES_tradnl" dirty="0"/>
              <a:t>¿Por qué se producen?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7724" y="1600201"/>
            <a:ext cx="3521141" cy="2989316"/>
          </a:xfr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alpha val="7500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r>
              <a:rPr lang="es-ES_tradnl" sz="2400" dirty="0"/>
              <a:t>Multifactorial:</a:t>
            </a:r>
          </a:p>
          <a:p>
            <a:pPr lvl="1"/>
            <a:r>
              <a:rPr lang="es-ES_tradnl" sz="1800" dirty="0"/>
              <a:t>Factores Constitucionales:</a:t>
            </a:r>
          </a:p>
          <a:p>
            <a:pPr lvl="2"/>
            <a:r>
              <a:rPr lang="es-ES_tradnl" sz="1800" dirty="0"/>
              <a:t>Genéticos</a:t>
            </a:r>
          </a:p>
          <a:p>
            <a:pPr lvl="2"/>
            <a:r>
              <a:rPr lang="es-ES_tradnl" sz="1800" dirty="0"/>
              <a:t>Hormonales</a:t>
            </a:r>
          </a:p>
          <a:p>
            <a:pPr lvl="2"/>
            <a:r>
              <a:rPr lang="es-ES_tradnl" sz="1800" dirty="0"/>
              <a:t>Nutricionales</a:t>
            </a:r>
          </a:p>
          <a:p>
            <a:pPr lvl="2">
              <a:buNone/>
            </a:pPr>
            <a:endParaRPr lang="es-ES_tradnl" sz="1800" dirty="0"/>
          </a:p>
          <a:p>
            <a:pPr lvl="1"/>
            <a:r>
              <a:rPr lang="es-ES_tradnl" sz="1800" dirty="0"/>
              <a:t>Trauma (repetitivo).</a:t>
            </a:r>
          </a:p>
          <a:p>
            <a:pPr lvl="1"/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4852277" y="1592960"/>
            <a:ext cx="4011448" cy="83099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>
            <a:glow rad="63500">
              <a:schemeClr val="accent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rgbClr val="000000"/>
                </a:solidFill>
              </a:rPr>
              <a:t>Cambios circulatorios del núcleo de osificación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237479" y="4835726"/>
            <a:ext cx="3065517" cy="1200328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>
            <a:glow rad="101600">
              <a:schemeClr val="accent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rgbClr val="000000"/>
                </a:solidFill>
              </a:rPr>
              <a:t>Necrosis tejido </a:t>
            </a:r>
            <a:r>
              <a:rPr lang="es-ES_tradnl" dirty="0" err="1">
                <a:solidFill>
                  <a:srgbClr val="000000"/>
                </a:solidFill>
              </a:rPr>
              <a:t>subcondral</a:t>
            </a:r>
            <a:r>
              <a:rPr lang="es-ES_tradnl" dirty="0">
                <a:solidFill>
                  <a:srgbClr val="000000"/>
                </a:solidFill>
              </a:rPr>
              <a:t> y cartílago </a:t>
            </a:r>
            <a:r>
              <a:rPr lang="es-ES_tradnl" dirty="0" err="1">
                <a:solidFill>
                  <a:srgbClr val="000000"/>
                </a:solidFill>
              </a:rPr>
              <a:t>epifisiario</a:t>
            </a:r>
            <a:endParaRPr lang="es-ES_tradnl" dirty="0">
              <a:solidFill>
                <a:srgbClr val="000000"/>
              </a:solidFill>
            </a:endParaRPr>
          </a:p>
        </p:txBody>
      </p:sp>
      <p:sp>
        <p:nvSpPr>
          <p:cNvPr id="8" name="Flecha a la derecha con bandas 7"/>
          <p:cNvSpPr/>
          <p:nvPr/>
        </p:nvSpPr>
        <p:spPr>
          <a:xfrm>
            <a:off x="3889009" y="2435078"/>
            <a:ext cx="822960" cy="822960"/>
          </a:xfrm>
          <a:prstGeom prst="striped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Llamada de flecha hacia abajo 8"/>
          <p:cNvSpPr/>
          <p:nvPr/>
        </p:nvSpPr>
        <p:spPr>
          <a:xfrm>
            <a:off x="6499076" y="3812842"/>
            <a:ext cx="612928" cy="979291"/>
          </a:xfrm>
          <a:prstGeom prst="downArrowCallou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87" y="4720896"/>
            <a:ext cx="1611517" cy="1787853"/>
          </a:xfrm>
          <a:prstGeom prst="rect">
            <a:avLst/>
          </a:prstGeom>
        </p:spPr>
      </p:pic>
      <p:pic>
        <p:nvPicPr>
          <p:cNvPr id="12" name="Imagen 11" descr="Imagen 1.png"/>
          <p:cNvPicPr>
            <a:picLocks noChangeAspect="1"/>
          </p:cNvPicPr>
          <p:nvPr/>
        </p:nvPicPr>
        <p:blipFill>
          <a:blip r:embed="rId3"/>
          <a:srcRect l="20402" t="44403" r="31418" b="25249"/>
          <a:stretch>
            <a:fillRect/>
          </a:stretch>
        </p:blipFill>
        <p:spPr>
          <a:xfrm>
            <a:off x="5062493" y="2469934"/>
            <a:ext cx="3626246" cy="1427573"/>
          </a:xfrm>
          <a:prstGeom prst="rect">
            <a:avLst/>
          </a:prstGeom>
        </p:spPr>
      </p:pic>
      <p:pic>
        <p:nvPicPr>
          <p:cNvPr id="13" name="Imagen 12" descr="Imagen 2.png"/>
          <p:cNvPicPr>
            <a:picLocks noChangeAspect="1"/>
          </p:cNvPicPr>
          <p:nvPr/>
        </p:nvPicPr>
        <p:blipFill>
          <a:blip r:embed="rId4"/>
          <a:srcRect l="1435" t="24789" r="62452" b="63410"/>
          <a:stretch>
            <a:fillRect/>
          </a:stretch>
        </p:blipFill>
        <p:spPr>
          <a:xfrm>
            <a:off x="5237479" y="6052032"/>
            <a:ext cx="3302188" cy="674414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7000"/>
            <a:ext cx="8229600" cy="1143000"/>
          </a:xfrm>
        </p:spPr>
        <p:txBody>
          <a:bodyPr/>
          <a:lstStyle/>
          <a:p>
            <a:r>
              <a:rPr lang="es-ES_tradnl" dirty="0"/>
              <a:t>Evolución- Historia natural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57200" y="1436414"/>
            <a:ext cx="3065517" cy="1015663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>
            <a:glow rad="101600">
              <a:schemeClr val="accent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rgbClr val="000000"/>
                </a:solidFill>
              </a:rPr>
              <a:t>Necrosis tejido </a:t>
            </a:r>
            <a:r>
              <a:rPr lang="es-ES_tradnl" sz="2000" dirty="0" err="1">
                <a:solidFill>
                  <a:srgbClr val="000000"/>
                </a:solidFill>
              </a:rPr>
              <a:t>subcondral</a:t>
            </a:r>
            <a:r>
              <a:rPr lang="es-ES_tradnl" sz="2000" dirty="0">
                <a:solidFill>
                  <a:srgbClr val="000000"/>
                </a:solidFill>
              </a:rPr>
              <a:t> y cartílago </a:t>
            </a:r>
            <a:r>
              <a:rPr lang="es-ES_tradnl" sz="2000" dirty="0" err="1">
                <a:solidFill>
                  <a:srgbClr val="000000"/>
                </a:solidFill>
              </a:rPr>
              <a:t>epifisiario</a:t>
            </a:r>
            <a:endParaRPr lang="es-ES_tradnl" sz="2000" dirty="0">
              <a:solidFill>
                <a:srgbClr val="00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57200" y="5063729"/>
            <a:ext cx="3065517" cy="70788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>
            <a:glow rad="101600">
              <a:schemeClr val="accent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rgbClr val="000000"/>
                </a:solidFill>
              </a:rPr>
              <a:t>Reparación con tejido </a:t>
            </a:r>
            <a:r>
              <a:rPr lang="es-ES_tradnl" sz="2000" dirty="0" err="1">
                <a:solidFill>
                  <a:srgbClr val="000000"/>
                </a:solidFill>
              </a:rPr>
              <a:t>osteoide</a:t>
            </a:r>
            <a:endParaRPr lang="es-ES_tradnl" sz="2000" dirty="0">
              <a:solidFill>
                <a:srgbClr val="00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57195" y="4102876"/>
            <a:ext cx="3065517" cy="70788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>
            <a:glow rad="101600">
              <a:schemeClr val="accent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rgbClr val="000000"/>
                </a:solidFill>
              </a:rPr>
              <a:t>Resorción de secuestro óseo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57200" y="3075179"/>
            <a:ext cx="3065517" cy="70788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>
            <a:glow rad="101600">
              <a:schemeClr val="accent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rgbClr val="000000"/>
                </a:solidFill>
              </a:rPr>
              <a:t>Tejido de granulación e </a:t>
            </a:r>
          </a:p>
          <a:p>
            <a:pPr algn="ctr"/>
            <a:r>
              <a:rPr lang="es-ES_tradnl" sz="2000" dirty="0">
                <a:solidFill>
                  <a:srgbClr val="000000"/>
                </a:solidFill>
              </a:rPr>
              <a:t>invasión </a:t>
            </a:r>
            <a:r>
              <a:rPr lang="es-ES_tradnl" sz="2000" dirty="0" err="1">
                <a:solidFill>
                  <a:srgbClr val="000000"/>
                </a:solidFill>
              </a:rPr>
              <a:t>osteoclastica</a:t>
            </a:r>
            <a:endParaRPr lang="es-ES_tradnl" sz="2000" dirty="0">
              <a:solidFill>
                <a:srgbClr val="00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57200" y="2360644"/>
            <a:ext cx="3065517" cy="40011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>
            <a:glow rad="101600">
              <a:schemeClr val="accent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rgbClr val="000000"/>
                </a:solidFill>
              </a:rPr>
              <a:t>Revascularización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57200" y="5939248"/>
            <a:ext cx="3065517" cy="70788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>
            <a:glow rad="101600">
              <a:schemeClr val="accent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rgbClr val="000000"/>
                </a:solidFill>
              </a:rPr>
              <a:t>Formación de tejido óseo maduro</a:t>
            </a:r>
          </a:p>
        </p:txBody>
      </p:sp>
      <p:sp>
        <p:nvSpPr>
          <p:cNvPr id="10" name="Flecha curvada hacia la izquierda 9"/>
          <p:cNvSpPr/>
          <p:nvPr/>
        </p:nvSpPr>
        <p:spPr>
          <a:xfrm>
            <a:off x="3582451" y="1620869"/>
            <a:ext cx="420239" cy="884273"/>
          </a:xfrm>
          <a:prstGeom prst="curvedLef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Flecha curvada hacia la izquierda 10"/>
          <p:cNvSpPr/>
          <p:nvPr/>
        </p:nvSpPr>
        <p:spPr>
          <a:xfrm>
            <a:off x="3591210" y="2557697"/>
            <a:ext cx="428998" cy="788276"/>
          </a:xfrm>
          <a:prstGeom prst="curvedLef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lecha curvada hacia la izquierda 11"/>
          <p:cNvSpPr/>
          <p:nvPr/>
        </p:nvSpPr>
        <p:spPr>
          <a:xfrm>
            <a:off x="3591212" y="3407286"/>
            <a:ext cx="455273" cy="822960"/>
          </a:xfrm>
          <a:prstGeom prst="curvedLef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lecha curvada hacia la izquierda 12"/>
          <p:cNvSpPr/>
          <p:nvPr/>
        </p:nvSpPr>
        <p:spPr>
          <a:xfrm>
            <a:off x="3582451" y="4335697"/>
            <a:ext cx="446516" cy="989543"/>
          </a:xfrm>
          <a:prstGeom prst="curvedLef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lecha curvada hacia la izquierda 13"/>
          <p:cNvSpPr/>
          <p:nvPr/>
        </p:nvSpPr>
        <p:spPr>
          <a:xfrm>
            <a:off x="3573692" y="5325240"/>
            <a:ext cx="455275" cy="1059793"/>
          </a:xfrm>
          <a:prstGeom prst="curvedLef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rcRect r="58794" b="51128"/>
          <a:stretch>
            <a:fillRect/>
          </a:stretch>
        </p:blipFill>
        <p:spPr>
          <a:xfrm>
            <a:off x="4020208" y="1350075"/>
            <a:ext cx="1974440" cy="161909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rcRect l="58863" b="50677"/>
          <a:stretch>
            <a:fillRect/>
          </a:stretch>
        </p:blipFill>
        <p:spPr>
          <a:xfrm>
            <a:off x="6715673" y="2258170"/>
            <a:ext cx="1971127" cy="163401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rcRect t="50798" r="58758"/>
          <a:stretch>
            <a:fillRect/>
          </a:stretch>
        </p:blipFill>
        <p:spPr>
          <a:xfrm>
            <a:off x="6710608" y="5063729"/>
            <a:ext cx="1976192" cy="163003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2"/>
          <a:srcRect l="60545" t="52807"/>
          <a:stretch>
            <a:fillRect/>
          </a:stretch>
        </p:blipFill>
        <p:spPr>
          <a:xfrm>
            <a:off x="4104100" y="3817859"/>
            <a:ext cx="1890548" cy="1563473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81628"/>
          </a:xfrm>
        </p:spPr>
        <p:txBody>
          <a:bodyPr/>
          <a:lstStyle/>
          <a:p>
            <a:r>
              <a:rPr lang="es-CL" dirty="0"/>
              <a:t>Clasificación 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044" y="1703315"/>
            <a:ext cx="19440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7533111" y="3302136"/>
            <a:ext cx="128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dirty="0" err="1">
                <a:solidFill>
                  <a:srgbClr val="000000"/>
                </a:solidFill>
              </a:rPr>
              <a:t>Panner</a:t>
            </a:r>
            <a:endParaRPr lang="es-CL" sz="1800" dirty="0">
              <a:solidFill>
                <a:srgbClr val="0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988255" y="4955058"/>
            <a:ext cx="1569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err="1">
                <a:solidFill>
                  <a:srgbClr val="000000"/>
                </a:solidFill>
              </a:rPr>
              <a:t>Blount</a:t>
            </a:r>
            <a:endParaRPr lang="es-CL" sz="2000" dirty="0">
              <a:solidFill>
                <a:srgbClr val="00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320958" y="4460436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err="1">
                <a:solidFill>
                  <a:srgbClr val="000000"/>
                </a:solidFill>
              </a:rPr>
              <a:t>Preiser</a:t>
            </a:r>
            <a:endParaRPr lang="es-CL" sz="2000" dirty="0">
              <a:solidFill>
                <a:srgbClr val="00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174875" y="5703493"/>
            <a:ext cx="1321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err="1">
                <a:solidFill>
                  <a:srgbClr val="000000"/>
                </a:solidFill>
              </a:rPr>
              <a:t>Sever</a:t>
            </a:r>
            <a:endParaRPr lang="es-CL" sz="2000" dirty="0">
              <a:solidFill>
                <a:srgbClr val="00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127513" y="584262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dirty="0" err="1">
                <a:solidFill>
                  <a:srgbClr val="000000"/>
                </a:solidFill>
              </a:rPr>
              <a:t>Köhler</a:t>
            </a:r>
            <a:endParaRPr lang="es-CL" sz="1800" dirty="0">
              <a:solidFill>
                <a:srgbClr val="00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294566" y="3330491"/>
            <a:ext cx="2112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err="1">
                <a:solidFill>
                  <a:srgbClr val="000000"/>
                </a:solidFill>
              </a:rPr>
              <a:t>Scheuermann</a:t>
            </a:r>
            <a:endParaRPr lang="es-CL" sz="2000" dirty="0">
              <a:solidFill>
                <a:srgbClr val="00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283751" y="4950732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 err="1">
                <a:solidFill>
                  <a:srgbClr val="000000"/>
                </a:solidFill>
              </a:rPr>
              <a:t>König</a:t>
            </a:r>
            <a:endParaRPr lang="es-CL" sz="1600" dirty="0">
              <a:solidFill>
                <a:srgbClr val="00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466349" y="427577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dirty="0" err="1">
                <a:solidFill>
                  <a:srgbClr val="000000"/>
                </a:solidFill>
              </a:rPr>
              <a:t>Legg</a:t>
            </a:r>
            <a:r>
              <a:rPr lang="es-CL" sz="1800" dirty="0">
                <a:solidFill>
                  <a:srgbClr val="000000"/>
                </a:solidFill>
              </a:rPr>
              <a:t>- Calvé- </a:t>
            </a:r>
            <a:r>
              <a:rPr lang="es-CL" sz="1800" dirty="0" err="1">
                <a:solidFill>
                  <a:srgbClr val="000000"/>
                </a:solidFill>
              </a:rPr>
              <a:t>Perthes</a:t>
            </a:r>
            <a:endParaRPr lang="es-CL" sz="1800" dirty="0">
              <a:solidFill>
                <a:srgbClr val="00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7132272" y="536782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CL" sz="1800" dirty="0" err="1">
                <a:solidFill>
                  <a:srgbClr val="000000"/>
                </a:solidFill>
              </a:rPr>
              <a:t>Osgood-Schlatter</a:t>
            </a:r>
            <a:endParaRPr lang="es-CL" sz="1800" dirty="0">
              <a:solidFill>
                <a:srgbClr val="00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825515" y="6294518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err="1">
                <a:solidFill>
                  <a:srgbClr val="000000"/>
                </a:solidFill>
              </a:rPr>
              <a:t>Freiberg</a:t>
            </a:r>
            <a:endParaRPr lang="es-CL" sz="2000" dirty="0">
              <a:solidFill>
                <a:srgbClr val="000000"/>
              </a:solidFill>
            </a:endParaRPr>
          </a:p>
        </p:txBody>
      </p:sp>
      <p:cxnSp>
        <p:nvCxnSpPr>
          <p:cNvPr id="19" name="18 Conector recto de flecha"/>
          <p:cNvCxnSpPr/>
          <p:nvPr/>
        </p:nvCxnSpPr>
        <p:spPr>
          <a:xfrm>
            <a:off x="4175185" y="3558952"/>
            <a:ext cx="180245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>
            <a:off x="4607233" y="4460436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 flipH="1">
            <a:off x="7032926" y="3558952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>
            <a:off x="4069431" y="5135398"/>
            <a:ext cx="15121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/>
          <p:nvPr/>
        </p:nvCxnSpPr>
        <p:spPr>
          <a:xfrm flipV="1">
            <a:off x="3998009" y="5901993"/>
            <a:ext cx="1615747" cy="299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>
          <a:xfrm flipH="1">
            <a:off x="6263417" y="6027286"/>
            <a:ext cx="61682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 flipH="1">
            <a:off x="6164923" y="5211874"/>
            <a:ext cx="71532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>
            <a:stCxn id="16" idx="1"/>
          </p:cNvCxnSpPr>
          <p:nvPr/>
        </p:nvCxnSpPr>
        <p:spPr>
          <a:xfrm rot="10800000">
            <a:off x="6234552" y="5315616"/>
            <a:ext cx="897720" cy="2368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/>
          <p:nvPr/>
        </p:nvCxnSpPr>
        <p:spPr>
          <a:xfrm flipV="1">
            <a:off x="5504650" y="6160902"/>
            <a:ext cx="0" cy="2672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 flipH="1" flipV="1">
            <a:off x="6567254" y="4112214"/>
            <a:ext cx="753704" cy="532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1" name="40 CuadroTexto"/>
          <p:cNvSpPr txBox="1"/>
          <p:nvPr/>
        </p:nvSpPr>
        <p:spPr>
          <a:xfrm>
            <a:off x="7202821" y="4083865"/>
            <a:ext cx="1416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err="1">
                <a:solidFill>
                  <a:srgbClr val="000000"/>
                </a:solidFill>
              </a:rPr>
              <a:t>Kienböck</a:t>
            </a:r>
            <a:endParaRPr lang="es-CL" sz="2000" dirty="0">
              <a:solidFill>
                <a:srgbClr val="000000"/>
              </a:solidFill>
            </a:endParaRPr>
          </a:p>
        </p:txBody>
      </p:sp>
      <p:cxnSp>
        <p:nvCxnSpPr>
          <p:cNvPr id="42" name="41 Conector recto de flecha"/>
          <p:cNvCxnSpPr>
            <a:stCxn id="41" idx="1"/>
          </p:cNvCxnSpPr>
          <p:nvPr/>
        </p:nvCxnSpPr>
        <p:spPr>
          <a:xfrm rot="10800000">
            <a:off x="6567253" y="4112222"/>
            <a:ext cx="635568" cy="1716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0" name="49 CuadroTexto"/>
          <p:cNvSpPr txBox="1"/>
          <p:nvPr/>
        </p:nvSpPr>
        <p:spPr>
          <a:xfrm>
            <a:off x="2222413" y="5331795"/>
            <a:ext cx="295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 err="1">
                <a:solidFill>
                  <a:srgbClr val="000000"/>
                </a:solidFill>
              </a:rPr>
              <a:t>Sinding</a:t>
            </a:r>
            <a:r>
              <a:rPr lang="es-ES" sz="1800" dirty="0">
                <a:solidFill>
                  <a:srgbClr val="000000"/>
                </a:solidFill>
              </a:rPr>
              <a:t>-</a:t>
            </a:r>
            <a:r>
              <a:rPr lang="es-ES" sz="1800" dirty="0" err="1">
                <a:solidFill>
                  <a:srgbClr val="000000"/>
                </a:solidFill>
              </a:rPr>
              <a:t>Larsen</a:t>
            </a:r>
            <a:r>
              <a:rPr lang="es-ES" sz="1800" dirty="0">
                <a:solidFill>
                  <a:srgbClr val="000000"/>
                </a:solidFill>
              </a:rPr>
              <a:t>-Johansson</a:t>
            </a:r>
            <a:endParaRPr lang="es-CL" sz="1800" dirty="0">
              <a:solidFill>
                <a:srgbClr val="000000"/>
              </a:solidFill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457200" y="1707930"/>
            <a:ext cx="4338719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s-ES_tradnl" b="1" dirty="0">
                <a:solidFill>
                  <a:srgbClr val="FF0000"/>
                </a:solidFill>
              </a:rPr>
              <a:t>Más de 50 </a:t>
            </a:r>
            <a:r>
              <a:rPr lang="es-ES_tradnl" b="1" dirty="0" err="1">
                <a:solidFill>
                  <a:srgbClr val="FF0000"/>
                </a:solidFill>
              </a:rPr>
              <a:t>osteocondrosis</a:t>
            </a:r>
            <a:r>
              <a:rPr lang="es-ES_tradnl" b="1" dirty="0">
                <a:solidFill>
                  <a:srgbClr val="FF0000"/>
                </a:solidFill>
              </a:rPr>
              <a:t> han sido descritas, cada uno nominada por el médico que la describió. </a:t>
            </a:r>
          </a:p>
        </p:txBody>
      </p:sp>
      <p:cxnSp>
        <p:nvCxnSpPr>
          <p:cNvPr id="31" name="26 Conector recto de flecha"/>
          <p:cNvCxnSpPr/>
          <p:nvPr/>
        </p:nvCxnSpPr>
        <p:spPr>
          <a:xfrm flipV="1">
            <a:off x="5120044" y="5135398"/>
            <a:ext cx="542533" cy="373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010464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6259"/>
          </a:xfrm>
        </p:spPr>
        <p:txBody>
          <a:bodyPr>
            <a:normAutofit/>
          </a:bodyPr>
          <a:lstStyle/>
          <a:p>
            <a:r>
              <a:rPr lang="es-ES_tradnl" dirty="0"/>
              <a:t>Clasificación</a:t>
            </a:r>
          </a:p>
        </p:txBody>
      </p:sp>
      <p:pic>
        <p:nvPicPr>
          <p:cNvPr id="4" name="Marcador de contenido 3" descr="Imagen 4.png"/>
          <p:cNvPicPr>
            <a:picLocks noGrp="1" noChangeAspect="1"/>
          </p:cNvPicPr>
          <p:nvPr>
            <p:ph idx="1"/>
          </p:nvPr>
        </p:nvPicPr>
        <p:blipFill>
          <a:blip r:embed="rId2"/>
          <a:srcRect l="4281" t="43987" r="79874" b="22921"/>
          <a:stretch>
            <a:fillRect/>
          </a:stretch>
        </p:blipFill>
        <p:spPr>
          <a:xfrm>
            <a:off x="5447860" y="1707930"/>
            <a:ext cx="2899105" cy="3784328"/>
          </a:xfrm>
        </p:spPr>
      </p:pic>
      <p:sp>
        <p:nvSpPr>
          <p:cNvPr id="5" name="CuadroTexto 4"/>
          <p:cNvSpPr txBox="1"/>
          <p:nvPr/>
        </p:nvSpPr>
        <p:spPr>
          <a:xfrm>
            <a:off x="457200" y="1305047"/>
            <a:ext cx="4745421" cy="504753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s-ES_tradnl" sz="1400" dirty="0">
                <a:solidFill>
                  <a:srgbClr val="000000"/>
                </a:solidFill>
              </a:rPr>
              <a:t>Las podemos agrupar en 3 tipos:</a:t>
            </a:r>
          </a:p>
          <a:p>
            <a:pPr algn="l"/>
            <a:endParaRPr lang="es-ES_tradnl" sz="1400" dirty="0">
              <a:solidFill>
                <a:srgbClr val="000000"/>
              </a:solidFill>
            </a:endParaRPr>
          </a:p>
          <a:p>
            <a:pPr algn="l"/>
            <a:r>
              <a:rPr lang="es-ES_tradnl" sz="1400" dirty="0">
                <a:solidFill>
                  <a:srgbClr val="000000"/>
                </a:solidFill>
              </a:rPr>
              <a:t>I.- OC articulares: </a:t>
            </a:r>
            <a:r>
              <a:rPr lang="es-ES_tradnl" sz="1400" dirty="0" err="1">
                <a:solidFill>
                  <a:srgbClr val="000000"/>
                </a:solidFill>
              </a:rPr>
              <a:t>epifisiarias</a:t>
            </a:r>
            <a:endParaRPr lang="es-ES_tradnl" sz="1400" dirty="0">
              <a:solidFill>
                <a:srgbClr val="000000"/>
              </a:solidFill>
            </a:endParaRPr>
          </a:p>
          <a:p>
            <a:pPr marL="800100" lvl="1" indent="-342900" algn="l">
              <a:buFont typeface="+mj-lt"/>
              <a:buAutoNum type="alphaUcPeriod"/>
            </a:pPr>
            <a:r>
              <a:rPr lang="es-ES_tradnl" sz="1400" dirty="0">
                <a:solidFill>
                  <a:srgbClr val="000000"/>
                </a:solidFill>
              </a:rPr>
              <a:t>Afectación primaria del cartílago articular y </a:t>
            </a:r>
            <a:r>
              <a:rPr lang="es-ES_tradnl" sz="1400" dirty="0" err="1">
                <a:solidFill>
                  <a:srgbClr val="000000"/>
                </a:solidFill>
              </a:rPr>
              <a:t>epifisiario</a:t>
            </a:r>
            <a:r>
              <a:rPr lang="es-ES_tradnl" sz="1400" dirty="0">
                <a:solidFill>
                  <a:srgbClr val="000000"/>
                </a:solidFill>
              </a:rPr>
              <a:t> y osificación </a:t>
            </a:r>
            <a:r>
              <a:rPr lang="es-ES_tradnl" sz="1400" dirty="0" err="1">
                <a:solidFill>
                  <a:srgbClr val="000000"/>
                </a:solidFill>
              </a:rPr>
              <a:t>encondral</a:t>
            </a:r>
            <a:r>
              <a:rPr lang="es-ES_tradnl" sz="1400" dirty="0">
                <a:solidFill>
                  <a:srgbClr val="000000"/>
                </a:solidFill>
              </a:rPr>
              <a:t> subyacente: </a:t>
            </a:r>
            <a:r>
              <a:rPr lang="es-ES_tradnl" sz="1400" dirty="0" err="1">
                <a:solidFill>
                  <a:srgbClr val="000000"/>
                </a:solidFill>
              </a:rPr>
              <a:t>Ej</a:t>
            </a:r>
            <a:r>
              <a:rPr lang="es-ES_tradnl" sz="1400" dirty="0">
                <a:solidFill>
                  <a:srgbClr val="000000"/>
                </a:solidFill>
              </a:rPr>
              <a:t>: </a:t>
            </a:r>
            <a:r>
              <a:rPr lang="es-ES_tradnl" sz="1400" dirty="0" err="1">
                <a:solidFill>
                  <a:srgbClr val="000000"/>
                </a:solidFill>
              </a:rPr>
              <a:t>Panner</a:t>
            </a:r>
            <a:r>
              <a:rPr lang="es-ES_tradnl" sz="1400" dirty="0">
                <a:solidFill>
                  <a:srgbClr val="000000"/>
                </a:solidFill>
              </a:rPr>
              <a:t> (cóndilo humeral), </a:t>
            </a:r>
            <a:r>
              <a:rPr lang="es-ES_tradnl" sz="1400" dirty="0" err="1">
                <a:solidFill>
                  <a:srgbClr val="000000"/>
                </a:solidFill>
              </a:rPr>
              <a:t>Freiberg</a:t>
            </a:r>
            <a:r>
              <a:rPr lang="es-ES_tradnl" sz="1400" dirty="0">
                <a:solidFill>
                  <a:srgbClr val="000000"/>
                </a:solidFill>
              </a:rPr>
              <a:t> (cabeza el metatarsiano).</a:t>
            </a:r>
          </a:p>
          <a:p>
            <a:pPr marL="800100" lvl="1" indent="-342900" algn="l">
              <a:buFont typeface="+mj-lt"/>
              <a:buAutoNum type="alphaUcPeriod"/>
            </a:pPr>
            <a:r>
              <a:rPr lang="es-ES_tradnl" sz="1400" dirty="0">
                <a:solidFill>
                  <a:srgbClr val="000000"/>
                </a:solidFill>
              </a:rPr>
              <a:t>Afectación secundaria del cartílago articular y </a:t>
            </a:r>
            <a:r>
              <a:rPr lang="es-ES_tradnl" sz="1400" dirty="0" err="1">
                <a:solidFill>
                  <a:srgbClr val="000000"/>
                </a:solidFill>
              </a:rPr>
              <a:t>epifisiario</a:t>
            </a:r>
            <a:r>
              <a:rPr lang="es-ES_tradnl" sz="1400" dirty="0">
                <a:solidFill>
                  <a:srgbClr val="000000"/>
                </a:solidFill>
              </a:rPr>
              <a:t> como consecuencia de necrosis del hueso subyacente: Ej. </a:t>
            </a:r>
            <a:r>
              <a:rPr lang="es-ES_tradnl" sz="1400" dirty="0" err="1">
                <a:solidFill>
                  <a:srgbClr val="000000"/>
                </a:solidFill>
              </a:rPr>
              <a:t>Perthes</a:t>
            </a:r>
            <a:r>
              <a:rPr lang="es-ES_tradnl" sz="1400" dirty="0">
                <a:solidFill>
                  <a:srgbClr val="000000"/>
                </a:solidFill>
              </a:rPr>
              <a:t>, </a:t>
            </a:r>
            <a:r>
              <a:rPr lang="es-ES_tradnl" sz="1400" dirty="0" err="1">
                <a:solidFill>
                  <a:srgbClr val="000000"/>
                </a:solidFill>
              </a:rPr>
              <a:t>Köhler</a:t>
            </a:r>
            <a:r>
              <a:rPr lang="es-ES_tradnl" sz="1400" dirty="0">
                <a:solidFill>
                  <a:srgbClr val="000000"/>
                </a:solidFill>
              </a:rPr>
              <a:t>.</a:t>
            </a:r>
          </a:p>
          <a:p>
            <a:pPr marL="800100" lvl="1" indent="-342900" algn="l"/>
            <a:endParaRPr lang="es-ES_tradnl" sz="1400" dirty="0">
              <a:solidFill>
                <a:srgbClr val="000000"/>
              </a:solidFill>
            </a:endParaRPr>
          </a:p>
          <a:p>
            <a:pPr marL="400050" indent="-400050" algn="l"/>
            <a:r>
              <a:rPr lang="es-ES_tradnl" sz="1400" dirty="0">
                <a:solidFill>
                  <a:srgbClr val="000000"/>
                </a:solidFill>
              </a:rPr>
              <a:t>II.- OC no articulares: </a:t>
            </a:r>
            <a:r>
              <a:rPr lang="es-ES_tradnl" sz="1400" dirty="0" err="1">
                <a:solidFill>
                  <a:srgbClr val="000000"/>
                </a:solidFill>
              </a:rPr>
              <a:t>apofisiarias</a:t>
            </a:r>
            <a:endParaRPr lang="es-ES_tradnl" sz="1400" dirty="0">
              <a:solidFill>
                <a:srgbClr val="000000"/>
              </a:solidFill>
            </a:endParaRPr>
          </a:p>
          <a:p>
            <a:pPr marL="857250" lvl="1" indent="-400050" algn="l">
              <a:buFont typeface="+mj-lt"/>
              <a:buAutoNum type="alphaUcPeriod"/>
            </a:pPr>
            <a:r>
              <a:rPr lang="es-ES_tradnl" sz="1400" dirty="0">
                <a:solidFill>
                  <a:srgbClr val="000000"/>
                </a:solidFill>
              </a:rPr>
              <a:t>En puntos de inserción tendinosa, </a:t>
            </a:r>
            <a:r>
              <a:rPr lang="es-ES_tradnl" sz="1400" dirty="0" err="1">
                <a:solidFill>
                  <a:srgbClr val="000000"/>
                </a:solidFill>
              </a:rPr>
              <a:t>Ej</a:t>
            </a:r>
            <a:r>
              <a:rPr lang="es-ES_tradnl" sz="1400" dirty="0">
                <a:solidFill>
                  <a:srgbClr val="000000"/>
                </a:solidFill>
              </a:rPr>
              <a:t>: Osgood-</a:t>
            </a:r>
            <a:r>
              <a:rPr lang="es-ES_tradnl" sz="1400" dirty="0" err="1">
                <a:solidFill>
                  <a:srgbClr val="000000"/>
                </a:solidFill>
              </a:rPr>
              <a:t>Schlatter</a:t>
            </a:r>
            <a:r>
              <a:rPr lang="es-ES_tradnl" sz="1400" dirty="0">
                <a:solidFill>
                  <a:srgbClr val="000000"/>
                </a:solidFill>
              </a:rPr>
              <a:t>, </a:t>
            </a:r>
            <a:r>
              <a:rPr lang="es-ES_tradnl" sz="1400" dirty="0" err="1">
                <a:solidFill>
                  <a:srgbClr val="000000"/>
                </a:solidFill>
              </a:rPr>
              <a:t>Iselin</a:t>
            </a:r>
            <a:endParaRPr lang="es-ES_tradnl" sz="1400" dirty="0">
              <a:solidFill>
                <a:srgbClr val="000000"/>
              </a:solidFill>
            </a:endParaRPr>
          </a:p>
          <a:p>
            <a:pPr marL="857250" lvl="1" indent="-400050" algn="l">
              <a:buFont typeface="+mj-lt"/>
              <a:buAutoNum type="alphaUcPeriod"/>
            </a:pPr>
            <a:r>
              <a:rPr lang="es-ES_tradnl" sz="1400" dirty="0">
                <a:solidFill>
                  <a:srgbClr val="000000"/>
                </a:solidFill>
              </a:rPr>
              <a:t>En puntos de inserción de ligamentos, </a:t>
            </a:r>
            <a:r>
              <a:rPr lang="es-ES_tradnl" sz="1400" dirty="0" err="1">
                <a:solidFill>
                  <a:srgbClr val="000000"/>
                </a:solidFill>
              </a:rPr>
              <a:t>Ej</a:t>
            </a:r>
            <a:r>
              <a:rPr lang="es-ES_tradnl" sz="1400" dirty="0">
                <a:solidFill>
                  <a:srgbClr val="000000"/>
                </a:solidFill>
              </a:rPr>
              <a:t>: anillo Vertebral.</a:t>
            </a:r>
          </a:p>
          <a:p>
            <a:pPr marL="857250" lvl="1" indent="-400050" algn="l">
              <a:buFont typeface="+mj-lt"/>
              <a:buAutoNum type="alphaUcPeriod"/>
            </a:pPr>
            <a:r>
              <a:rPr lang="es-ES_tradnl" sz="1400" dirty="0">
                <a:solidFill>
                  <a:srgbClr val="000000"/>
                </a:solidFill>
              </a:rPr>
              <a:t>En sitios de impactos, </a:t>
            </a:r>
            <a:r>
              <a:rPr lang="es-ES_tradnl" sz="1400" dirty="0" err="1">
                <a:solidFill>
                  <a:srgbClr val="000000"/>
                </a:solidFill>
              </a:rPr>
              <a:t>Ej</a:t>
            </a:r>
            <a:r>
              <a:rPr lang="es-ES_tradnl" sz="1400" dirty="0">
                <a:solidFill>
                  <a:srgbClr val="000000"/>
                </a:solidFill>
              </a:rPr>
              <a:t>: </a:t>
            </a:r>
            <a:r>
              <a:rPr lang="es-ES_tradnl" sz="1400" dirty="0" err="1">
                <a:solidFill>
                  <a:srgbClr val="000000"/>
                </a:solidFill>
              </a:rPr>
              <a:t>Sever</a:t>
            </a:r>
            <a:endParaRPr lang="es-ES_tradnl" sz="1400" dirty="0">
              <a:solidFill>
                <a:srgbClr val="000000"/>
              </a:solidFill>
            </a:endParaRPr>
          </a:p>
          <a:p>
            <a:pPr marL="857250" lvl="1" indent="-400050" algn="l">
              <a:buFont typeface="+mj-lt"/>
              <a:buAutoNum type="alphaUcPeriod"/>
            </a:pPr>
            <a:endParaRPr lang="es-ES_tradnl" sz="1400" dirty="0">
              <a:solidFill>
                <a:srgbClr val="000000"/>
              </a:solidFill>
            </a:endParaRPr>
          </a:p>
          <a:p>
            <a:pPr marL="400050" indent="-400050" algn="l"/>
            <a:r>
              <a:rPr lang="es-ES_tradnl" sz="1400" dirty="0">
                <a:solidFill>
                  <a:srgbClr val="000000"/>
                </a:solidFill>
              </a:rPr>
              <a:t>III.- OC </a:t>
            </a:r>
            <a:r>
              <a:rPr lang="es-ES_tradnl" sz="1400" dirty="0" err="1">
                <a:solidFill>
                  <a:srgbClr val="000000"/>
                </a:solidFill>
              </a:rPr>
              <a:t>fisiaria</a:t>
            </a:r>
            <a:r>
              <a:rPr lang="es-ES_tradnl" sz="1400" dirty="0">
                <a:solidFill>
                  <a:srgbClr val="000000"/>
                </a:solidFill>
              </a:rPr>
              <a:t>:</a:t>
            </a:r>
          </a:p>
          <a:p>
            <a:pPr marL="857250" lvl="1" indent="-400050" algn="l">
              <a:buFont typeface="+mj-lt"/>
              <a:buAutoNum type="alphaUcPeriod"/>
            </a:pPr>
            <a:r>
              <a:rPr lang="es-ES_tradnl" sz="1400" dirty="0">
                <a:solidFill>
                  <a:srgbClr val="000000"/>
                </a:solidFill>
              </a:rPr>
              <a:t>Huesos largos: </a:t>
            </a:r>
            <a:r>
              <a:rPr lang="es-ES_tradnl" sz="1400" dirty="0" err="1">
                <a:solidFill>
                  <a:srgbClr val="000000"/>
                </a:solidFill>
              </a:rPr>
              <a:t>Enf</a:t>
            </a:r>
            <a:r>
              <a:rPr lang="es-ES_tradnl" sz="1400" dirty="0">
                <a:solidFill>
                  <a:srgbClr val="000000"/>
                </a:solidFill>
              </a:rPr>
              <a:t>. de </a:t>
            </a:r>
            <a:r>
              <a:rPr lang="es-ES_tradnl" sz="1400" dirty="0" err="1">
                <a:solidFill>
                  <a:srgbClr val="000000"/>
                </a:solidFill>
              </a:rPr>
              <a:t>Blount</a:t>
            </a:r>
            <a:r>
              <a:rPr lang="es-ES_tradnl" sz="1400" dirty="0">
                <a:solidFill>
                  <a:srgbClr val="000000"/>
                </a:solidFill>
              </a:rPr>
              <a:t> (tibia proximal)</a:t>
            </a:r>
          </a:p>
          <a:p>
            <a:pPr marL="857250" lvl="1" indent="-400050" algn="l">
              <a:buFont typeface="+mj-lt"/>
              <a:buAutoNum type="alphaUcPeriod"/>
            </a:pPr>
            <a:r>
              <a:rPr lang="es-ES_tradnl" sz="1400" dirty="0" err="1">
                <a:solidFill>
                  <a:srgbClr val="000000"/>
                </a:solidFill>
              </a:rPr>
              <a:t>Vertebras</a:t>
            </a:r>
            <a:r>
              <a:rPr lang="es-ES_tradnl" sz="1400" dirty="0">
                <a:solidFill>
                  <a:srgbClr val="000000"/>
                </a:solidFill>
              </a:rPr>
              <a:t>: </a:t>
            </a:r>
            <a:r>
              <a:rPr lang="es-ES_tradnl" sz="1400" dirty="0" err="1">
                <a:solidFill>
                  <a:srgbClr val="000000"/>
                </a:solidFill>
              </a:rPr>
              <a:t>Enf</a:t>
            </a:r>
            <a:r>
              <a:rPr lang="es-ES_tradnl" sz="1400" dirty="0">
                <a:solidFill>
                  <a:srgbClr val="000000"/>
                </a:solidFill>
              </a:rPr>
              <a:t>. de </a:t>
            </a:r>
            <a:r>
              <a:rPr lang="es-ES_tradnl" sz="1400" dirty="0" err="1">
                <a:solidFill>
                  <a:srgbClr val="000000"/>
                </a:solidFill>
              </a:rPr>
              <a:t>Scheuerman</a:t>
            </a:r>
            <a:endParaRPr lang="es-ES_tradnl" sz="1400" dirty="0">
              <a:solidFill>
                <a:srgbClr val="000000"/>
              </a:solidFill>
            </a:endParaRPr>
          </a:p>
          <a:p>
            <a:pPr marL="857250" lvl="1" indent="-400050" algn="l">
              <a:buFont typeface="+mj-lt"/>
              <a:buAutoNum type="alphaUcPeriod"/>
            </a:pPr>
            <a:endParaRPr lang="es-ES_tradnl" sz="1400" dirty="0">
              <a:solidFill>
                <a:srgbClr val="000000"/>
              </a:solidFill>
            </a:endParaRPr>
          </a:p>
          <a:p>
            <a:pPr marL="857250" lvl="1" indent="-400050" algn="l">
              <a:buFont typeface="+mj-lt"/>
              <a:buAutoNum type="alphaUcPeriod"/>
            </a:pPr>
            <a:endParaRPr lang="es-ES_tradnl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6259"/>
          </a:xfrm>
        </p:spPr>
        <p:txBody>
          <a:bodyPr>
            <a:normAutofit/>
          </a:bodyPr>
          <a:lstStyle/>
          <a:p>
            <a:r>
              <a:rPr lang="es-ES_tradnl" dirty="0"/>
              <a:t>Clasificación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57200" y="1084918"/>
            <a:ext cx="8091214" cy="255454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s-ES_tradnl" sz="2000" dirty="0">
                <a:solidFill>
                  <a:srgbClr val="000000"/>
                </a:solidFill>
              </a:rPr>
              <a:t>I.- OC articulares: </a:t>
            </a:r>
            <a:r>
              <a:rPr lang="es-ES_tradnl" sz="2000" dirty="0" err="1">
                <a:solidFill>
                  <a:srgbClr val="000000"/>
                </a:solidFill>
              </a:rPr>
              <a:t>epifisiarias</a:t>
            </a:r>
            <a:r>
              <a:rPr lang="es-ES_tradnl" sz="2000" dirty="0">
                <a:solidFill>
                  <a:srgbClr val="000000"/>
                </a:solidFill>
              </a:rPr>
              <a:t>.</a:t>
            </a:r>
          </a:p>
          <a:p>
            <a:pPr algn="l"/>
            <a:endParaRPr lang="es-ES_tradnl" sz="2000" dirty="0">
              <a:solidFill>
                <a:srgbClr val="000000"/>
              </a:solidFill>
            </a:endParaRPr>
          </a:p>
          <a:p>
            <a:pPr algn="l"/>
            <a:r>
              <a:rPr lang="es-ES_tradnl" sz="2000" dirty="0">
                <a:solidFill>
                  <a:srgbClr val="000000"/>
                </a:solidFill>
              </a:rPr>
              <a:t>Como secuela del compromiso articular, pueden dejar alteraciones anatómicas que condicionen el desarrollo de una artrosis, con dolor y/o limitación del movimiento.</a:t>
            </a:r>
          </a:p>
          <a:p>
            <a:pPr algn="l"/>
            <a:endParaRPr lang="es-ES_tradnl" sz="2000" dirty="0">
              <a:solidFill>
                <a:srgbClr val="000000"/>
              </a:solidFill>
            </a:endParaRPr>
          </a:p>
          <a:p>
            <a:pPr algn="l"/>
            <a:r>
              <a:rPr lang="es-ES_tradnl" sz="2000" dirty="0">
                <a:solidFill>
                  <a:srgbClr val="000000"/>
                </a:solidFill>
              </a:rPr>
              <a:t>Su manejo va orientado a minimizar estos cambios.</a:t>
            </a:r>
          </a:p>
          <a:p>
            <a:pPr marL="857250" lvl="1" indent="-400050" algn="l">
              <a:buFont typeface="+mj-lt"/>
              <a:buAutoNum type="alphaUcPeriod"/>
            </a:pPr>
            <a:endParaRPr lang="es-ES_tradnl" sz="2000" dirty="0">
              <a:solidFill>
                <a:srgbClr val="000000"/>
              </a:solidFill>
            </a:endParaRPr>
          </a:p>
        </p:txBody>
      </p:sp>
      <p:pic>
        <p:nvPicPr>
          <p:cNvPr id="4" name="Picture 3" descr="C:\Users\Javier Besomi\Documents\Traumatología\Traumatología Infantil\LCPD\rxs san borja claudio meneses\DSC02339.JPG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 l="13111" r="16669"/>
          <a:stretch>
            <a:fillRect/>
          </a:stretch>
        </p:blipFill>
        <p:spPr bwMode="auto">
          <a:xfrm>
            <a:off x="5372544" y="3478530"/>
            <a:ext cx="2930972" cy="3130479"/>
          </a:xfrm>
          <a:prstGeom prst="rect">
            <a:avLst/>
          </a:prstGeom>
          <a:noFill/>
        </p:spPr>
      </p:pic>
      <p:pic>
        <p:nvPicPr>
          <p:cNvPr id="6" name="Picture 1" descr="C:\Users\Javier Besomi\Documents\Traumatología\Traumatología Infantil\LCPD\rxs san borja claudio meneses\DSC02348.JPG"/>
          <p:cNvPicPr>
            <a:picLocks noChangeAspect="1" noChangeArrowheads="1"/>
          </p:cNvPicPr>
          <p:nvPr/>
        </p:nvPicPr>
        <p:blipFill>
          <a:blip r:embed="rId3" cstate="print"/>
          <a:srcRect l="6667" t="19334" r="48889" b="17852"/>
          <a:stretch>
            <a:fillRect/>
          </a:stretch>
        </p:blipFill>
        <p:spPr bwMode="auto">
          <a:xfrm>
            <a:off x="864745" y="3478530"/>
            <a:ext cx="2953282" cy="3130480"/>
          </a:xfrm>
          <a:prstGeom prst="rect">
            <a:avLst/>
          </a:prstGeom>
          <a:noFill/>
        </p:spPr>
      </p:pic>
      <p:sp>
        <p:nvSpPr>
          <p:cNvPr id="7" name="Flecha derecha 6"/>
          <p:cNvSpPr/>
          <p:nvPr/>
        </p:nvSpPr>
        <p:spPr>
          <a:xfrm>
            <a:off x="4366062" y="4620098"/>
            <a:ext cx="82296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757"/>
            <a:ext cx="8229600" cy="636259"/>
          </a:xfrm>
        </p:spPr>
        <p:txBody>
          <a:bodyPr>
            <a:normAutofit/>
          </a:bodyPr>
          <a:lstStyle/>
          <a:p>
            <a:r>
              <a:rPr lang="es-ES_tradnl" dirty="0"/>
              <a:t>Clasificación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81544" y="629129"/>
            <a:ext cx="8686800" cy="163121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00050" indent="-400050" algn="l"/>
            <a:r>
              <a:rPr lang="es-ES_tradnl" sz="2000" dirty="0">
                <a:solidFill>
                  <a:srgbClr val="000000"/>
                </a:solidFill>
              </a:rPr>
              <a:t>II.- OC no articulares: </a:t>
            </a:r>
            <a:r>
              <a:rPr lang="es-ES_tradnl" sz="2000" dirty="0" err="1">
                <a:solidFill>
                  <a:srgbClr val="000000"/>
                </a:solidFill>
              </a:rPr>
              <a:t>apofisiarias</a:t>
            </a:r>
            <a:endParaRPr lang="es-ES_tradnl" sz="2000" dirty="0">
              <a:solidFill>
                <a:srgbClr val="000000"/>
              </a:solidFill>
            </a:endParaRPr>
          </a:p>
          <a:p>
            <a:pPr marL="400050" indent="-400050" algn="l"/>
            <a:endParaRPr lang="es-ES_tradnl" sz="2000" dirty="0">
              <a:solidFill>
                <a:srgbClr val="000000"/>
              </a:solidFill>
            </a:endParaRPr>
          </a:p>
          <a:p>
            <a:pPr marL="400050" indent="-400050" algn="l"/>
            <a:r>
              <a:rPr lang="es-ES_tradnl" sz="2000" dirty="0">
                <a:solidFill>
                  <a:srgbClr val="000000"/>
                </a:solidFill>
              </a:rPr>
              <a:t>Se caracterizan por el dolor con la actividad ,asociado a cambios inflamatorios locales.</a:t>
            </a:r>
          </a:p>
          <a:p>
            <a:pPr marL="400050" indent="-400050" algn="l"/>
            <a:r>
              <a:rPr lang="es-ES_tradnl" sz="2000" dirty="0">
                <a:solidFill>
                  <a:srgbClr val="000000"/>
                </a:solidFill>
              </a:rPr>
              <a:t>Eventualmente puede ocurrir fracturas avulsivas.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rcRect t="5986" r="42345" b="14855"/>
          <a:stretch>
            <a:fillRect/>
          </a:stretch>
        </p:blipFill>
        <p:spPr>
          <a:xfrm flipH="1">
            <a:off x="691883" y="4623024"/>
            <a:ext cx="2879903" cy="22349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01" y="2331739"/>
            <a:ext cx="3447948" cy="223497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918" y="2300688"/>
            <a:ext cx="3704882" cy="219823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3368" y="4500661"/>
            <a:ext cx="1944967" cy="2267449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6259"/>
          </a:xfrm>
        </p:spPr>
        <p:txBody>
          <a:bodyPr>
            <a:normAutofit/>
          </a:bodyPr>
          <a:lstStyle/>
          <a:p>
            <a:r>
              <a:rPr lang="es-ES_tradnl" dirty="0"/>
              <a:t>Clasificación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57200" y="1305047"/>
            <a:ext cx="8460480" cy="156966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00050" indent="-400050" algn="l"/>
            <a:r>
              <a:rPr lang="es-ES_tradnl" dirty="0">
                <a:solidFill>
                  <a:srgbClr val="000000"/>
                </a:solidFill>
              </a:rPr>
              <a:t>III.- OC </a:t>
            </a:r>
            <a:r>
              <a:rPr lang="es-ES_tradnl" dirty="0" err="1">
                <a:solidFill>
                  <a:srgbClr val="000000"/>
                </a:solidFill>
              </a:rPr>
              <a:t>fisiaria</a:t>
            </a:r>
            <a:r>
              <a:rPr lang="es-ES_tradnl" dirty="0">
                <a:solidFill>
                  <a:srgbClr val="000000"/>
                </a:solidFill>
              </a:rPr>
              <a:t>: El compromiso del cartílago de crecimiento puede resultar en menor crecimiento o en un crecimiento asimétrico, con desviación angular.</a:t>
            </a:r>
          </a:p>
          <a:p>
            <a:pPr marL="857250" lvl="1" indent="-400050" algn="l">
              <a:buFont typeface="+mj-lt"/>
              <a:buAutoNum type="alphaUcPeriod"/>
            </a:pPr>
            <a:endParaRPr lang="es-ES_tradnl" dirty="0">
              <a:solidFill>
                <a:srgbClr val="00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02" y="2712909"/>
            <a:ext cx="3136900" cy="2540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25502" y="5701209"/>
            <a:ext cx="313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solidFill>
                  <a:srgbClr val="000000"/>
                </a:solidFill>
              </a:rPr>
              <a:t>Enf</a:t>
            </a:r>
            <a:r>
              <a:rPr lang="es-ES_tradnl" dirty="0">
                <a:solidFill>
                  <a:srgbClr val="000000"/>
                </a:solidFill>
              </a:rPr>
              <a:t>. de </a:t>
            </a:r>
            <a:r>
              <a:rPr lang="es-ES_tradnl" dirty="0" err="1">
                <a:solidFill>
                  <a:srgbClr val="000000"/>
                </a:solidFill>
              </a:rPr>
              <a:t>Blount</a:t>
            </a:r>
            <a:endParaRPr lang="es-ES_tradnl" dirty="0">
              <a:solidFill>
                <a:srgbClr val="00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795835" y="5686779"/>
            <a:ext cx="313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_tradnl" dirty="0" err="1">
                <a:solidFill>
                  <a:srgbClr val="000000"/>
                </a:solidFill>
              </a:rPr>
              <a:t>Scheuermann</a:t>
            </a:r>
            <a:endParaRPr lang="es-ES_tradnl" dirty="0">
              <a:solidFill>
                <a:srgbClr val="00000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341" y="2630301"/>
            <a:ext cx="1864343" cy="266601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235" y="2523964"/>
            <a:ext cx="2129328" cy="414509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020"/>
          </a:xfrm>
        </p:spPr>
        <p:txBody>
          <a:bodyPr>
            <a:normAutofit/>
          </a:bodyPr>
          <a:lstStyle/>
          <a:p>
            <a:r>
              <a:rPr lang="es-ES_tradnl" dirty="0"/>
              <a:t>Diagnóstico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96517"/>
            <a:ext cx="4136756" cy="4525963"/>
          </a:xfrm>
          <a:ln w="19050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r>
              <a:rPr lang="es-ES_tradnl" dirty="0"/>
              <a:t>Clínico: </a:t>
            </a:r>
          </a:p>
          <a:p>
            <a:pPr lvl="1"/>
            <a:r>
              <a:rPr lang="es-ES_tradnl" dirty="0"/>
              <a:t>Dolor</a:t>
            </a:r>
          </a:p>
          <a:p>
            <a:pPr lvl="1"/>
            <a:r>
              <a:rPr lang="es-ES_tradnl" dirty="0"/>
              <a:t>Claudicación</a:t>
            </a:r>
          </a:p>
          <a:p>
            <a:pPr lvl="1"/>
            <a:r>
              <a:rPr lang="es-ES_tradnl" dirty="0"/>
              <a:t>Aumento de volumen</a:t>
            </a:r>
          </a:p>
          <a:p>
            <a:pPr lvl="1"/>
            <a:r>
              <a:rPr lang="es-ES_tradnl" dirty="0"/>
              <a:t>Deformidad</a:t>
            </a:r>
          </a:p>
          <a:p>
            <a:pPr lvl="1">
              <a:buNone/>
            </a:pPr>
            <a:endParaRPr lang="es-ES_tradnl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4746356" y="1482078"/>
            <a:ext cx="4136756" cy="4525963"/>
          </a:xfrm>
          <a:prstGeom prst="rect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Imagenológico</a:t>
            </a:r>
            <a:endParaRPr kumimoji="0" lang="es-ES_trad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Rx: signos tardíos</a:t>
            </a:r>
          </a:p>
          <a:p>
            <a:pPr marL="1200150" lvl="2" indent="-285750" algn="l">
              <a:spcBef>
                <a:spcPct val="20000"/>
              </a:spcBef>
              <a:buFont typeface="Arial"/>
              <a:buChar char="–"/>
            </a:pPr>
            <a:r>
              <a:rPr kumimoji="0" lang="es-ES_tradn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esclerosis (mayor densidad radiológica)</a:t>
            </a:r>
          </a:p>
          <a:p>
            <a:pPr marL="1200150" lvl="2" indent="-285750" algn="l">
              <a:spcBef>
                <a:spcPct val="20000"/>
              </a:spcBef>
              <a:buFont typeface="Arial"/>
              <a:buChar char="–"/>
            </a:pPr>
            <a:r>
              <a:rPr lang="es-ES_tradnl" dirty="0">
                <a:solidFill>
                  <a:srgbClr val="000000"/>
                </a:solidFill>
              </a:rPr>
              <a:t>Fragmentación</a:t>
            </a:r>
          </a:p>
          <a:p>
            <a:pPr marL="1200150" lvl="2" indent="-285750" algn="l">
              <a:spcBef>
                <a:spcPct val="20000"/>
              </a:spcBef>
              <a:buFont typeface="Arial"/>
              <a:buChar char="–"/>
            </a:pPr>
            <a:r>
              <a:rPr kumimoji="0" lang="es-ES_tradn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Reparación</a:t>
            </a:r>
          </a:p>
          <a:p>
            <a:pPr marL="1200150" lvl="2" indent="-285750" algn="l">
              <a:spcBef>
                <a:spcPct val="20000"/>
              </a:spcBef>
              <a:buFont typeface="Arial"/>
              <a:buChar char="–"/>
            </a:pPr>
            <a:r>
              <a:rPr lang="es-ES_tradnl" dirty="0">
                <a:solidFill>
                  <a:srgbClr val="000000"/>
                </a:solidFill>
              </a:rPr>
              <a:t>Remodelación</a:t>
            </a:r>
          </a:p>
          <a:p>
            <a:pPr marL="742950" lvl="1" indent="-285750" algn="l">
              <a:spcBef>
                <a:spcPct val="20000"/>
              </a:spcBef>
              <a:buFont typeface="Arial"/>
              <a:buChar char="–"/>
            </a:pPr>
            <a:r>
              <a:rPr lang="es-ES_tradnl" sz="2800" noProof="0" dirty="0">
                <a:solidFill>
                  <a:srgbClr val="000000"/>
                </a:solidFill>
              </a:rPr>
              <a:t>Cintigrafía ósea</a:t>
            </a:r>
          </a:p>
          <a:p>
            <a:pPr marL="742950" lvl="1" indent="-285750" algn="l">
              <a:spcBef>
                <a:spcPct val="20000"/>
              </a:spcBef>
              <a:buFont typeface="Arial"/>
              <a:buChar char="–"/>
            </a:pPr>
            <a:r>
              <a:rPr lang="es-ES_tradnl" sz="2800" noProof="0" dirty="0">
                <a:solidFill>
                  <a:srgbClr val="000000"/>
                </a:solidFill>
              </a:rPr>
              <a:t>Resonancia</a:t>
            </a:r>
            <a:endParaRPr kumimoji="0" lang="es-ES_trad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ES_trad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212624" y="1010122"/>
            <a:ext cx="8568267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tabLst>
                <a:tab pos="762000" algn="l"/>
                <a:tab pos="1147763" algn="l"/>
              </a:tabLst>
            </a:pPr>
            <a:r>
              <a:rPr lang="es-ES_tradnl" b="1" u="sng" dirty="0">
                <a:solidFill>
                  <a:srgbClr val="000000"/>
                </a:solidFill>
                <a:latin typeface="Arial" pitchFamily="-108" charset="0"/>
              </a:rPr>
              <a:t>1.GENERALIDADES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b="1" dirty="0">
              <a:solidFill>
                <a:schemeClr val="bg1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chemeClr val="bg1"/>
                </a:solidFill>
                <a:latin typeface="Arial" pitchFamily="-108" charset="0"/>
              </a:rPr>
              <a:t>-Consulta de alta frecuencia en atención primaria como en servicios de urgencias: </a:t>
            </a: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chemeClr val="bg1"/>
                </a:solidFill>
                <a:latin typeface="Arial" pitchFamily="-108" charset="0"/>
              </a:rPr>
              <a:t>            3,6 a 6,1 % en menores de 3 años</a:t>
            </a: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chemeClr val="bg1"/>
                </a:solidFill>
                <a:latin typeface="Arial" pitchFamily="-108" charset="0"/>
              </a:rPr>
              <a:t>            11,6 % entre los 11 y 14 años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b="1" dirty="0">
              <a:solidFill>
                <a:schemeClr val="bg1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chemeClr val="bg1"/>
                </a:solidFill>
                <a:latin typeface="Arial" pitchFamily="-108" charset="0"/>
              </a:rPr>
              <a:t>-De causa muy variada, siendo el trauma la más frecuente con un 44%, pero para efectos de la clase nos enfocaremos en los dolores </a:t>
            </a:r>
            <a:r>
              <a:rPr lang="es-ES_tradnl" b="1" dirty="0" err="1">
                <a:solidFill>
                  <a:schemeClr val="bg1"/>
                </a:solidFill>
                <a:latin typeface="Arial" pitchFamily="-108" charset="0"/>
              </a:rPr>
              <a:t>osteoarticulares</a:t>
            </a:r>
            <a:r>
              <a:rPr lang="es-ES_tradnl" b="1" dirty="0">
                <a:solidFill>
                  <a:schemeClr val="bg1"/>
                </a:solidFill>
                <a:latin typeface="Arial" pitchFamily="-108" charset="0"/>
              </a:rPr>
              <a:t> de origen no traumático: Inflamatorios, infecciosos, tumores, por sobrecarga e  idiopáticos</a:t>
            </a:r>
            <a:endParaRPr lang="es-ES_tradnl" dirty="0">
              <a:solidFill>
                <a:schemeClr val="bg1"/>
              </a:solidFill>
              <a:latin typeface="Interstate-BlackCondensed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endParaRPr lang="es-ES_tradnl" dirty="0">
              <a:solidFill>
                <a:srgbClr val="007775"/>
              </a:solidFill>
              <a:latin typeface="Interstate-BlackCondensed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1600" dirty="0">
                <a:solidFill>
                  <a:srgbClr val="007775"/>
                </a:solidFill>
                <a:latin typeface="Arial" pitchFamily="-108" charset="0"/>
              </a:rPr>
              <a:t> </a:t>
            </a: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1600" dirty="0">
                <a:solidFill>
                  <a:srgbClr val="007775"/>
                </a:solidFill>
                <a:latin typeface="Arial" pitchFamily="-108" charset="0"/>
              </a:rPr>
              <a:t>	</a:t>
            </a: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0" y="0"/>
            <a:ext cx="58621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s-ES_tradnl" b="1" dirty="0">
                <a:solidFill>
                  <a:srgbClr val="376092"/>
                </a:solidFill>
                <a:latin typeface="Arial" pitchFamily="-108" charset="0"/>
              </a:rPr>
              <a:t>DOLOR OSTEOARTICULAR EN NIÑOS  </a:t>
            </a:r>
            <a:endParaRPr lang="es-ES_tradnl" dirty="0">
              <a:solidFill>
                <a:srgbClr val="376092"/>
              </a:solidFill>
              <a:latin typeface="Interstate-BlackCondensed" charset="0"/>
            </a:endParaRPr>
          </a:p>
        </p:txBody>
      </p:sp>
    </p:spTree>
  </p:cSld>
  <p:clrMapOvr>
    <a:masterClrMapping/>
  </p:clrMapOvr>
  <p:transition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70489"/>
            <a:ext cx="8229600" cy="711590"/>
          </a:xfrm>
        </p:spPr>
        <p:txBody>
          <a:bodyPr>
            <a:normAutofit/>
          </a:bodyPr>
          <a:lstStyle/>
          <a:p>
            <a:pPr algn="l"/>
            <a:r>
              <a:rPr lang="es-ES_tradnl" sz="3200" dirty="0"/>
              <a:t>Tratamiento </a:t>
            </a:r>
            <a:r>
              <a:rPr lang="es-ES_tradnl" sz="3200" dirty="0" err="1"/>
              <a:t>Osteocondrosis</a:t>
            </a:r>
            <a:endParaRPr lang="es-ES_tradnl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2675" y="1798466"/>
            <a:ext cx="8755539" cy="4937285"/>
          </a:xfrm>
        </p:spPr>
        <p:txBody>
          <a:bodyPr>
            <a:normAutofit fontScale="92500" lnSpcReduction="10000"/>
          </a:bodyPr>
          <a:lstStyle/>
          <a:p>
            <a:r>
              <a:rPr lang="es-ES_tradnl" dirty="0"/>
              <a:t>Generalidades</a:t>
            </a:r>
          </a:p>
          <a:p>
            <a:pPr lvl="1"/>
            <a:r>
              <a:rPr lang="es-ES_tradnl" dirty="0"/>
              <a:t>Reposo: evitar traumas, restringir actividad deportiva, descarga.</a:t>
            </a:r>
          </a:p>
          <a:p>
            <a:pPr lvl="1"/>
            <a:r>
              <a:rPr lang="es-ES_tradnl" dirty="0"/>
              <a:t>Disminuir tracción sobre </a:t>
            </a:r>
            <a:r>
              <a:rPr lang="es-ES_tradnl" dirty="0" err="1"/>
              <a:t>apofisis</a:t>
            </a:r>
            <a:r>
              <a:rPr lang="es-ES_tradnl" dirty="0"/>
              <a:t>: ejercicios de elongación muscular. Balancear grupos musculares</a:t>
            </a:r>
          </a:p>
          <a:p>
            <a:pPr lvl="1"/>
            <a:r>
              <a:rPr lang="es-ES_tradnl" dirty="0"/>
              <a:t>Medidas </a:t>
            </a:r>
            <a:r>
              <a:rPr lang="es-ES_tradnl" dirty="0" err="1"/>
              <a:t>antinflamatorias</a:t>
            </a:r>
            <a:r>
              <a:rPr lang="es-ES_tradnl" dirty="0"/>
              <a:t>: </a:t>
            </a:r>
            <a:r>
              <a:rPr lang="es-ES_tradnl" dirty="0" err="1"/>
              <a:t>AINEs</a:t>
            </a:r>
            <a:r>
              <a:rPr lang="es-ES_tradnl" dirty="0"/>
              <a:t>, hielo local.</a:t>
            </a:r>
          </a:p>
          <a:p>
            <a:pPr lvl="1"/>
            <a:r>
              <a:rPr lang="es-ES_tradnl" dirty="0"/>
              <a:t>Uso de </a:t>
            </a:r>
            <a:r>
              <a:rPr lang="es-ES_tradnl" dirty="0" err="1"/>
              <a:t>Ortesis</a:t>
            </a:r>
            <a:r>
              <a:rPr lang="es-ES_tradnl" dirty="0"/>
              <a:t>: como medio de contención, descarga, alineamiento</a:t>
            </a:r>
          </a:p>
          <a:p>
            <a:pPr lvl="1"/>
            <a:r>
              <a:rPr lang="es-ES_tradnl" dirty="0"/>
              <a:t>Cirugía.</a:t>
            </a: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663837" y="233892"/>
            <a:ext cx="80229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_tradnl" b="1" dirty="0">
                <a:solidFill>
                  <a:schemeClr val="accent1"/>
                </a:solidFill>
                <a:latin typeface="Arial" pitchFamily="-108" charset="0"/>
              </a:rPr>
              <a:t>DOLOR OSTEOARTICULAR EN NIÑOS  </a:t>
            </a:r>
            <a:endParaRPr lang="es-ES_tradnl" dirty="0">
              <a:solidFill>
                <a:schemeClr val="accent1"/>
              </a:solidFill>
              <a:latin typeface="Interstate-BlackCondensed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169330" y="274176"/>
            <a:ext cx="856826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tabLst>
                <a:tab pos="762000" algn="l"/>
                <a:tab pos="1147763" algn="l"/>
              </a:tabLst>
            </a:pPr>
            <a:r>
              <a:rPr lang="es-ES_tradnl" b="1" u="sng" dirty="0">
                <a:solidFill>
                  <a:srgbClr val="000000"/>
                </a:solidFill>
                <a:latin typeface="Arial" pitchFamily="-108" charset="0"/>
              </a:rPr>
              <a:t>6</a:t>
            </a:r>
            <a:r>
              <a:rPr lang="es-ES_tradnl" sz="2400" b="1" u="sng" dirty="0">
                <a:solidFill>
                  <a:srgbClr val="000000"/>
                </a:solidFill>
                <a:latin typeface="Arial" pitchFamily="-108" charset="0"/>
              </a:rPr>
              <a:t>.- PRONACION DOLOROSA</a:t>
            </a:r>
            <a:endParaRPr lang="es-ES_tradnl" sz="2400" u="sng" dirty="0">
              <a:solidFill>
                <a:srgbClr val="000000"/>
              </a:solidFill>
              <a:latin typeface="Interstate-BlackCondensed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endParaRPr lang="es-ES_tradnl" dirty="0">
              <a:solidFill>
                <a:srgbClr val="000000"/>
              </a:solidFill>
              <a:latin typeface="Interstate-BlackCondensed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1600" dirty="0">
                <a:solidFill>
                  <a:srgbClr val="000000"/>
                </a:solidFill>
                <a:latin typeface="Arial" pitchFamily="-108" charset="0"/>
              </a:rPr>
              <a:t> </a:t>
            </a: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1600" dirty="0">
                <a:solidFill>
                  <a:srgbClr val="000000"/>
                </a:solidFill>
                <a:latin typeface="Arial" pitchFamily="-108" charset="0"/>
              </a:rPr>
              <a:t>	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951" y="1517988"/>
            <a:ext cx="4560849" cy="286959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89616" y="1871540"/>
            <a:ext cx="3771119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/>
              <a:buChar char="•"/>
            </a:pPr>
            <a:r>
              <a:rPr lang="es-ES_tradnl" dirty="0">
                <a:solidFill>
                  <a:srgbClr val="000000"/>
                </a:solidFill>
              </a:rPr>
              <a:t>Dolor agudo con impotencia funcional de </a:t>
            </a:r>
            <a:r>
              <a:rPr lang="es-ES_tradnl" sz="2800" dirty="0">
                <a:solidFill>
                  <a:srgbClr val="000000"/>
                </a:solidFill>
              </a:rPr>
              <a:t>codo</a:t>
            </a:r>
            <a:r>
              <a:rPr lang="es-ES_tradnl" dirty="0">
                <a:solidFill>
                  <a:srgbClr val="000000"/>
                </a:solidFill>
              </a:rPr>
              <a:t>, luego de ser </a:t>
            </a:r>
            <a:r>
              <a:rPr lang="es-ES_tradnl" dirty="0" err="1">
                <a:solidFill>
                  <a:srgbClr val="000000"/>
                </a:solidFill>
              </a:rPr>
              <a:t>traccionado</a:t>
            </a:r>
            <a:r>
              <a:rPr lang="es-ES_tradnl" dirty="0">
                <a:solidFill>
                  <a:srgbClr val="000000"/>
                </a:solidFill>
              </a:rPr>
              <a:t> por una tercera persona.</a:t>
            </a:r>
          </a:p>
          <a:p>
            <a:pPr algn="l"/>
            <a:endParaRPr lang="es-ES_tradnl" dirty="0">
              <a:solidFill>
                <a:srgbClr val="000000"/>
              </a:solidFill>
            </a:endParaRPr>
          </a:p>
          <a:p>
            <a:pPr algn="l">
              <a:buFont typeface="Arial"/>
              <a:buChar char="•"/>
            </a:pPr>
            <a:r>
              <a:rPr lang="es-ES_tradnl" dirty="0">
                <a:solidFill>
                  <a:srgbClr val="000000"/>
                </a:solidFill>
              </a:rPr>
              <a:t>Habitualmente en menores de 6 años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618197" y="4464556"/>
            <a:ext cx="3251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_tradnl" dirty="0"/>
              <a:t>Niños de 1 a 5 años</a:t>
            </a:r>
          </a:p>
          <a:p>
            <a:pPr algn="l"/>
            <a:r>
              <a:rPr lang="es-ES_tradnl" dirty="0"/>
              <a:t>Rx: normal</a:t>
            </a:r>
          </a:p>
        </p:txBody>
      </p:sp>
    </p:spTree>
  </p:cSld>
  <p:clrMapOvr>
    <a:masterClrMapping/>
  </p:clrMapOvr>
  <p:transition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169330" y="148471"/>
            <a:ext cx="856826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tabLst>
                <a:tab pos="762000" algn="l"/>
                <a:tab pos="1147763" algn="l"/>
              </a:tabLst>
            </a:pPr>
            <a:r>
              <a:rPr lang="es-ES_tradnl" b="1" u="sng" dirty="0">
                <a:solidFill>
                  <a:srgbClr val="000000"/>
                </a:solidFill>
                <a:latin typeface="Arial" pitchFamily="-108" charset="0"/>
              </a:rPr>
              <a:t>PRONACION DOLOROSA</a:t>
            </a:r>
            <a:endParaRPr lang="es-ES_tradnl" u="sng" dirty="0">
              <a:solidFill>
                <a:srgbClr val="000000"/>
              </a:solidFill>
              <a:latin typeface="Interstate-BlackCondensed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endParaRPr lang="es-ES_tradnl" dirty="0">
              <a:solidFill>
                <a:srgbClr val="000000"/>
              </a:solidFill>
              <a:latin typeface="Interstate-BlackCondensed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1600" dirty="0">
                <a:solidFill>
                  <a:srgbClr val="000000"/>
                </a:solidFill>
                <a:latin typeface="Arial" pitchFamily="-108" charset="0"/>
              </a:rPr>
              <a:t> </a:t>
            </a: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1600" dirty="0">
                <a:solidFill>
                  <a:srgbClr val="000000"/>
                </a:solidFill>
                <a:latin typeface="Arial" pitchFamily="-108" charset="0"/>
              </a:rPr>
              <a:t>	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0" y="1395166"/>
            <a:ext cx="41994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/>
              <a:buChar char="•"/>
            </a:pPr>
            <a:r>
              <a:rPr lang="es-ES_tradnl" dirty="0">
                <a:solidFill>
                  <a:srgbClr val="000000"/>
                </a:solidFill>
              </a:rPr>
              <a:t>Se debe a un </a:t>
            </a:r>
            <a:r>
              <a:rPr lang="es-ES_tradnl" dirty="0" err="1">
                <a:solidFill>
                  <a:srgbClr val="000000"/>
                </a:solidFill>
              </a:rPr>
              <a:t>pellizcamiento</a:t>
            </a:r>
            <a:r>
              <a:rPr lang="es-ES_tradnl" dirty="0">
                <a:solidFill>
                  <a:srgbClr val="000000"/>
                </a:solidFill>
              </a:rPr>
              <a:t> del ligamento anular</a:t>
            </a:r>
          </a:p>
          <a:p>
            <a:pPr algn="l">
              <a:buFont typeface="Arial"/>
              <a:buChar char="•"/>
            </a:pPr>
            <a:endParaRPr lang="es-ES_tradnl" dirty="0">
              <a:solidFill>
                <a:srgbClr val="000000"/>
              </a:solidFill>
            </a:endParaRPr>
          </a:p>
          <a:p>
            <a:pPr algn="l">
              <a:buFont typeface="Arial"/>
              <a:buChar char="•"/>
            </a:pPr>
            <a:endParaRPr lang="es-ES_tradnl" dirty="0">
              <a:solidFill>
                <a:srgbClr val="000000"/>
              </a:solidFill>
            </a:endParaRPr>
          </a:p>
          <a:p>
            <a:pPr algn="l"/>
            <a:endParaRPr lang="es-ES_tradnl" dirty="0">
              <a:solidFill>
                <a:srgbClr val="000000"/>
              </a:solidFill>
            </a:endParaRPr>
          </a:p>
          <a:p>
            <a:pPr algn="l">
              <a:buFont typeface="Arial"/>
              <a:buChar char="•"/>
            </a:pPr>
            <a:r>
              <a:rPr lang="es-ES_tradnl" dirty="0">
                <a:solidFill>
                  <a:srgbClr val="000000"/>
                </a:solidFill>
              </a:rPr>
              <a:t>Se alivia “</a:t>
            </a:r>
            <a:r>
              <a:rPr lang="es-ES_tradnl" dirty="0" err="1">
                <a:solidFill>
                  <a:srgbClr val="000000"/>
                </a:solidFill>
              </a:rPr>
              <a:t>magicamente</a:t>
            </a:r>
            <a:r>
              <a:rPr lang="es-ES_tradnl" dirty="0">
                <a:solidFill>
                  <a:srgbClr val="000000"/>
                </a:solidFill>
              </a:rPr>
              <a:t>” con una maniobra de reducción: </a:t>
            </a:r>
            <a:r>
              <a:rPr lang="es-ES_tradnl" dirty="0" err="1">
                <a:solidFill>
                  <a:srgbClr val="000000"/>
                </a:solidFill>
              </a:rPr>
              <a:t>hiperpronación</a:t>
            </a:r>
            <a:r>
              <a:rPr lang="es-ES_tradnl" dirty="0">
                <a:solidFill>
                  <a:srgbClr val="000000"/>
                </a:solidFill>
              </a:rPr>
              <a:t>, u otras.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860" y="1424026"/>
            <a:ext cx="4218343" cy="236837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811" y="4041189"/>
            <a:ext cx="2285202" cy="182816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264" y="4041191"/>
            <a:ext cx="2309255" cy="1847404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169331" y="331897"/>
            <a:ext cx="6545570" cy="612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tabLst>
                <a:tab pos="762000" algn="l"/>
                <a:tab pos="1147763" algn="l"/>
              </a:tabLst>
            </a:pPr>
            <a:r>
              <a:rPr lang="es-ES_tradnl" b="1" u="sng" dirty="0">
                <a:solidFill>
                  <a:srgbClr val="000000"/>
                </a:solidFill>
                <a:latin typeface="Arial" pitchFamily="-108" charset="0"/>
              </a:rPr>
              <a:t>7</a:t>
            </a:r>
            <a:r>
              <a:rPr lang="es-ES_tradnl" sz="2400" b="1" u="sng" dirty="0">
                <a:solidFill>
                  <a:srgbClr val="000000"/>
                </a:solidFill>
                <a:latin typeface="Arial" pitchFamily="-108" charset="0"/>
              </a:rPr>
              <a:t>.- SÍNDROMES DE PINZAMIENTO ARTICULAR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b="1" dirty="0">
              <a:solidFill>
                <a:srgbClr val="000000"/>
              </a:solidFill>
              <a:latin typeface="Arial" pitchFamily="-108" charset="0"/>
            </a:endParaRPr>
          </a:p>
          <a:p>
            <a:pPr algn="l">
              <a:buFont typeface="Arial"/>
              <a:buChar char="•"/>
              <a:tabLst>
                <a:tab pos="762000" algn="l"/>
                <a:tab pos="1147763" algn="l"/>
              </a:tabLst>
            </a:pPr>
            <a:r>
              <a:rPr lang="es-ES_tradnl" b="1" u="sng" dirty="0" err="1">
                <a:solidFill>
                  <a:srgbClr val="000000"/>
                </a:solidFill>
                <a:latin typeface="Arial" pitchFamily="-108" charset="0"/>
              </a:rPr>
              <a:t>Femoroacetabular</a:t>
            </a:r>
            <a:r>
              <a:rPr lang="es-ES_tradnl" dirty="0">
                <a:solidFill>
                  <a:srgbClr val="000000"/>
                </a:solidFill>
                <a:latin typeface="Arial" pitchFamily="-108" charset="0"/>
              </a:rPr>
              <a:t>: por alteraciones anatómicas mínimas en cuello  femoral (tipo CAM) o en </a:t>
            </a:r>
            <a:r>
              <a:rPr lang="es-ES_tradnl" dirty="0" err="1">
                <a:solidFill>
                  <a:srgbClr val="000000"/>
                </a:solidFill>
                <a:latin typeface="Arial" pitchFamily="-108" charset="0"/>
              </a:rPr>
              <a:t>acetabulo</a:t>
            </a:r>
            <a:r>
              <a:rPr lang="es-ES_tradnl" dirty="0">
                <a:solidFill>
                  <a:srgbClr val="000000"/>
                </a:solidFill>
                <a:latin typeface="Arial" pitchFamily="-108" charset="0"/>
              </a:rPr>
              <a:t> (</a:t>
            </a:r>
            <a:r>
              <a:rPr lang="es-ES_tradnl" dirty="0" err="1">
                <a:solidFill>
                  <a:srgbClr val="000000"/>
                </a:solidFill>
                <a:latin typeface="Arial" pitchFamily="-108" charset="0"/>
              </a:rPr>
              <a:t>Pincer</a:t>
            </a:r>
            <a:r>
              <a:rPr lang="es-ES_tradnl" dirty="0">
                <a:solidFill>
                  <a:srgbClr val="000000"/>
                </a:solidFill>
                <a:latin typeface="Arial" pitchFamily="-108" charset="0"/>
              </a:rPr>
              <a:t>) o ambas, se produce dolor por daño del </a:t>
            </a:r>
            <a:r>
              <a:rPr lang="es-ES_tradnl" dirty="0" err="1">
                <a:solidFill>
                  <a:srgbClr val="000000"/>
                </a:solidFill>
                <a:latin typeface="Arial" pitchFamily="-108" charset="0"/>
              </a:rPr>
              <a:t>Labrum</a:t>
            </a:r>
            <a:r>
              <a:rPr lang="es-ES_tradnl" dirty="0">
                <a:solidFill>
                  <a:srgbClr val="000000"/>
                </a:solidFill>
                <a:latin typeface="Arial" pitchFamily="-108" charset="0"/>
              </a:rPr>
              <a:t>.</a:t>
            </a:r>
          </a:p>
          <a:p>
            <a:pPr algn="l">
              <a:buFont typeface="Arial"/>
              <a:buChar char="•"/>
              <a:tabLst>
                <a:tab pos="762000" algn="l"/>
                <a:tab pos="1147763" algn="l"/>
              </a:tabLst>
            </a:pPr>
            <a:endParaRPr lang="es-ES_tradnl" b="1" dirty="0">
              <a:solidFill>
                <a:srgbClr val="000000"/>
              </a:solidFill>
              <a:latin typeface="Arial" pitchFamily="-108" charset="0"/>
            </a:endParaRPr>
          </a:p>
          <a:p>
            <a:pPr algn="l">
              <a:buFont typeface="Arial"/>
              <a:buChar char="•"/>
              <a:tabLst>
                <a:tab pos="762000" algn="l"/>
                <a:tab pos="1147763" algn="l"/>
              </a:tabLst>
            </a:pPr>
            <a:r>
              <a:rPr lang="es-ES_tradnl" dirty="0">
                <a:solidFill>
                  <a:srgbClr val="000000"/>
                </a:solidFill>
                <a:latin typeface="Arial" pitchFamily="-108" charset="0"/>
              </a:rPr>
              <a:t>Causa importante de coxalgia en adolescentes y adultos </a:t>
            </a:r>
            <a:r>
              <a:rPr lang="es-ES_tradnl" dirty="0" err="1">
                <a:solidFill>
                  <a:srgbClr val="000000"/>
                </a:solidFill>
                <a:latin typeface="Arial" pitchFamily="-108" charset="0"/>
              </a:rPr>
              <a:t>jovenes</a:t>
            </a:r>
            <a:r>
              <a:rPr lang="es-ES_tradnl" dirty="0">
                <a:solidFill>
                  <a:srgbClr val="000000"/>
                </a:solidFill>
                <a:latin typeface="Arial" pitchFamily="-108" charset="0"/>
              </a:rPr>
              <a:t>.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dirty="0">
              <a:solidFill>
                <a:srgbClr val="000000"/>
              </a:solidFill>
              <a:latin typeface="Arial" pitchFamily="-108" charset="0"/>
            </a:endParaRPr>
          </a:p>
          <a:p>
            <a:pPr algn="l">
              <a:buFont typeface="Arial"/>
              <a:buChar char="•"/>
              <a:tabLst>
                <a:tab pos="762000" algn="l"/>
                <a:tab pos="1147763" algn="l"/>
              </a:tabLst>
            </a:pPr>
            <a:r>
              <a:rPr lang="es-ES_tradnl" dirty="0">
                <a:solidFill>
                  <a:srgbClr val="000000"/>
                </a:solidFill>
                <a:latin typeface="Arial" pitchFamily="-108" charset="0"/>
              </a:rPr>
              <a:t>Puede ser secuela de </a:t>
            </a:r>
            <a:r>
              <a:rPr lang="es-ES_tradnl" dirty="0" err="1">
                <a:solidFill>
                  <a:srgbClr val="000000"/>
                </a:solidFill>
                <a:latin typeface="Arial" pitchFamily="-108" charset="0"/>
              </a:rPr>
              <a:t>enf</a:t>
            </a:r>
            <a:r>
              <a:rPr lang="es-ES_tradnl" dirty="0">
                <a:solidFill>
                  <a:srgbClr val="000000"/>
                </a:solidFill>
                <a:latin typeface="Arial" pitchFamily="-108" charset="0"/>
              </a:rPr>
              <a:t>. de la cadera de la infancia: </a:t>
            </a:r>
            <a:r>
              <a:rPr lang="es-ES_tradnl" dirty="0" err="1">
                <a:solidFill>
                  <a:srgbClr val="000000"/>
                </a:solidFill>
                <a:latin typeface="Arial" pitchFamily="-108" charset="0"/>
              </a:rPr>
              <a:t>perthes</a:t>
            </a:r>
            <a:r>
              <a:rPr lang="es-ES_tradnl" dirty="0">
                <a:solidFill>
                  <a:srgbClr val="000000"/>
                </a:solidFill>
                <a:latin typeface="Arial" pitchFamily="-108" charset="0"/>
              </a:rPr>
              <a:t>, </a:t>
            </a:r>
            <a:r>
              <a:rPr lang="es-ES_tradnl" dirty="0" err="1">
                <a:solidFill>
                  <a:srgbClr val="000000"/>
                </a:solidFill>
                <a:latin typeface="Arial" pitchFamily="-108" charset="0"/>
              </a:rPr>
              <a:t>epifisiolisis</a:t>
            </a:r>
            <a:r>
              <a:rPr lang="es-ES_tradnl" dirty="0">
                <a:solidFill>
                  <a:srgbClr val="000000"/>
                </a:solidFill>
                <a:latin typeface="Arial" pitchFamily="-108" charset="0"/>
              </a:rPr>
              <a:t>, DLC</a:t>
            </a:r>
          </a:p>
          <a:p>
            <a:pPr algn="l">
              <a:buFont typeface="Arial"/>
              <a:buChar char="•"/>
              <a:tabLst>
                <a:tab pos="762000" algn="l"/>
                <a:tab pos="1147763" algn="l"/>
              </a:tabLst>
            </a:pPr>
            <a:endParaRPr lang="es-ES_tradnl" b="1" dirty="0">
              <a:solidFill>
                <a:srgbClr val="000000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endParaRPr lang="es-ES_tradnl" dirty="0">
              <a:solidFill>
                <a:srgbClr val="000000"/>
              </a:solidFill>
              <a:latin typeface="Interstate-BlackCondensed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1600" dirty="0">
                <a:solidFill>
                  <a:srgbClr val="000000"/>
                </a:solidFill>
                <a:latin typeface="Arial" pitchFamily="-108" charset="0"/>
              </a:rPr>
              <a:t> </a:t>
            </a: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1600" dirty="0">
                <a:solidFill>
                  <a:srgbClr val="000000"/>
                </a:solidFill>
                <a:latin typeface="Arial" pitchFamily="-108" charset="0"/>
              </a:rPr>
              <a:t>	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457" y="1731955"/>
            <a:ext cx="2585823" cy="285383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538" y="4907161"/>
            <a:ext cx="2678462" cy="167850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</p:cSld>
  <p:clrMapOvr>
    <a:masterClrMapping/>
  </p:clrMapOvr>
  <p:transition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0" y="533921"/>
            <a:ext cx="856826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tabLst>
                <a:tab pos="762000" algn="l"/>
                <a:tab pos="1147763" algn="l"/>
              </a:tabLst>
            </a:pPr>
            <a:r>
              <a:rPr lang="es-ES_tradnl" sz="2400" b="1" u="sng" dirty="0">
                <a:solidFill>
                  <a:srgbClr val="4F81BD"/>
                </a:solidFill>
                <a:latin typeface="Arial" pitchFamily="-108" charset="0"/>
              </a:rPr>
              <a:t>SÍNDROMES DE PINZAMIENTO ARTICULAR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sz="2400" b="1" u="sng" dirty="0">
              <a:solidFill>
                <a:srgbClr val="4F81BD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endParaRPr lang="es-ES_tradnl" sz="2400" b="1" dirty="0">
              <a:solidFill>
                <a:srgbClr val="007775"/>
              </a:solidFill>
              <a:latin typeface="Arial" pitchFamily="-108" charset="0"/>
            </a:endParaRPr>
          </a:p>
          <a:p>
            <a:pPr algn="l">
              <a:buFont typeface="Arial"/>
              <a:buChar char="•"/>
              <a:tabLst>
                <a:tab pos="762000" algn="l"/>
                <a:tab pos="1147763" algn="l"/>
              </a:tabLst>
            </a:pPr>
            <a:r>
              <a:rPr lang="es-ES_tradnl" sz="2400" b="1" u="sng" dirty="0">
                <a:solidFill>
                  <a:srgbClr val="000000"/>
                </a:solidFill>
                <a:latin typeface="Arial" pitchFamily="-108" charset="0"/>
              </a:rPr>
              <a:t>Tobillo</a:t>
            </a:r>
            <a:r>
              <a:rPr lang="es-ES_tradnl" sz="2400" dirty="0">
                <a:solidFill>
                  <a:srgbClr val="000000"/>
                </a:solidFill>
                <a:latin typeface="Arial" pitchFamily="-108" charset="0"/>
              </a:rPr>
              <a:t>: Se produce cuando </a:t>
            </a:r>
            <a:r>
              <a:rPr lang="es-ES_tradnl" sz="2400" dirty="0">
                <a:solidFill>
                  <a:srgbClr val="000000"/>
                </a:solidFill>
                <a:latin typeface="Arial"/>
                <a:cs typeface="Arial"/>
              </a:rPr>
              <a:t>algún tejido, ya sea blando o de hueso, se interpone entre los huesos del tobillo en movimiento (astrágalo y tibia-peroné), produciendo dolor y limitación para mover.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00" y="4416924"/>
            <a:ext cx="3982763" cy="1690359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955" y="4426065"/>
            <a:ext cx="4420326" cy="1674211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</p:spTree>
  </p:cSld>
  <p:clrMapOvr>
    <a:masterClrMapping/>
  </p:clrMapOvr>
  <p:transition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7946" y="2456188"/>
            <a:ext cx="8010607" cy="4428980"/>
          </a:xfrm>
        </p:spPr>
        <p:txBody>
          <a:bodyPr>
            <a:normAutofit fontScale="70000" lnSpcReduction="20000"/>
          </a:bodyPr>
          <a:lstStyle/>
          <a:p>
            <a:r>
              <a:rPr lang="es-ES" dirty="0"/>
              <a:t>Edad pediátrica es muchísimo </a:t>
            </a:r>
            <a:r>
              <a:rPr lang="es-ES" dirty="0">
                <a:solidFill>
                  <a:srgbClr val="FF6700"/>
                </a:solidFill>
              </a:rPr>
              <a:t>menos frecuente que en adultos.</a:t>
            </a:r>
          </a:p>
          <a:p>
            <a:pPr marL="0" indent="0" algn="r">
              <a:buNone/>
            </a:pPr>
            <a:r>
              <a:rPr lang="es-ES" sz="900" dirty="0" err="1">
                <a:solidFill>
                  <a:srgbClr val="7F7F7F"/>
                </a:solidFill>
              </a:rPr>
              <a:t>Brudvig</a:t>
            </a:r>
            <a:r>
              <a:rPr lang="es-ES" sz="900" dirty="0">
                <a:solidFill>
                  <a:srgbClr val="7F7F7F"/>
                </a:solidFill>
              </a:rPr>
              <a:t> TJ, </a:t>
            </a:r>
            <a:r>
              <a:rPr lang="es-ES" sz="900" dirty="0" err="1">
                <a:solidFill>
                  <a:srgbClr val="7F7F7F"/>
                </a:solidFill>
              </a:rPr>
              <a:t>Gudger</a:t>
            </a:r>
            <a:r>
              <a:rPr lang="es-ES" sz="900" dirty="0">
                <a:solidFill>
                  <a:srgbClr val="7F7F7F"/>
                </a:solidFill>
              </a:rPr>
              <a:t> TD, </a:t>
            </a:r>
            <a:r>
              <a:rPr lang="es-ES" sz="900" dirty="0" err="1">
                <a:solidFill>
                  <a:srgbClr val="7F7F7F"/>
                </a:solidFill>
              </a:rPr>
              <a:t>Obermeyer</a:t>
            </a:r>
            <a:r>
              <a:rPr lang="es-ES" sz="900" dirty="0">
                <a:solidFill>
                  <a:srgbClr val="7F7F7F"/>
                </a:solidFill>
              </a:rPr>
              <a:t> L. </a:t>
            </a:r>
          </a:p>
          <a:p>
            <a:pPr marL="0" indent="0" algn="r">
              <a:buNone/>
            </a:pPr>
            <a:r>
              <a:rPr lang="es-ES" sz="900" dirty="0">
                <a:solidFill>
                  <a:srgbClr val="7F7F7F"/>
                </a:solidFill>
              </a:rPr>
              <a:t>Stress fractures in 295 </a:t>
            </a:r>
            <a:r>
              <a:rPr lang="es-ES" sz="900" dirty="0" err="1">
                <a:solidFill>
                  <a:srgbClr val="7F7F7F"/>
                </a:solidFill>
              </a:rPr>
              <a:t>trainees</a:t>
            </a:r>
            <a:r>
              <a:rPr lang="es-ES" sz="900" dirty="0">
                <a:solidFill>
                  <a:srgbClr val="7F7F7F"/>
                </a:solidFill>
              </a:rPr>
              <a:t>: a </a:t>
            </a:r>
            <a:r>
              <a:rPr lang="es-ES" sz="900" dirty="0" err="1">
                <a:solidFill>
                  <a:srgbClr val="7F7F7F"/>
                </a:solidFill>
              </a:rPr>
              <a:t>one-year</a:t>
            </a:r>
            <a:r>
              <a:rPr lang="es-ES" sz="900" dirty="0">
                <a:solidFill>
                  <a:srgbClr val="7F7F7F"/>
                </a:solidFill>
              </a:rPr>
              <a:t> </a:t>
            </a:r>
            <a:r>
              <a:rPr lang="es-ES" sz="900" dirty="0" err="1">
                <a:solidFill>
                  <a:srgbClr val="7F7F7F"/>
                </a:solidFill>
              </a:rPr>
              <a:t>study</a:t>
            </a:r>
            <a:r>
              <a:rPr lang="es-ES" sz="900" dirty="0">
                <a:solidFill>
                  <a:srgbClr val="7F7F7F"/>
                </a:solidFill>
              </a:rPr>
              <a:t> of </a:t>
            </a:r>
            <a:r>
              <a:rPr lang="es-ES" sz="900" dirty="0" err="1">
                <a:solidFill>
                  <a:srgbClr val="7F7F7F"/>
                </a:solidFill>
              </a:rPr>
              <a:t>incidence</a:t>
            </a:r>
            <a:r>
              <a:rPr lang="es-ES" sz="900" dirty="0">
                <a:solidFill>
                  <a:srgbClr val="7F7F7F"/>
                </a:solidFill>
              </a:rPr>
              <a:t> as </a:t>
            </a:r>
            <a:r>
              <a:rPr lang="es-ES" sz="900" dirty="0" err="1">
                <a:solidFill>
                  <a:srgbClr val="7F7F7F"/>
                </a:solidFill>
              </a:rPr>
              <a:t>related</a:t>
            </a:r>
            <a:r>
              <a:rPr lang="es-ES" sz="900" dirty="0">
                <a:solidFill>
                  <a:srgbClr val="7F7F7F"/>
                </a:solidFill>
              </a:rPr>
              <a:t> </a:t>
            </a:r>
            <a:r>
              <a:rPr lang="es-ES" sz="900" dirty="0" err="1">
                <a:solidFill>
                  <a:srgbClr val="7F7F7F"/>
                </a:solidFill>
              </a:rPr>
              <a:t>to</a:t>
            </a:r>
            <a:r>
              <a:rPr lang="es-ES" sz="900" dirty="0">
                <a:solidFill>
                  <a:srgbClr val="7F7F7F"/>
                </a:solidFill>
              </a:rPr>
              <a:t> </a:t>
            </a:r>
            <a:r>
              <a:rPr lang="es-ES" sz="900" dirty="0" err="1">
                <a:solidFill>
                  <a:srgbClr val="7F7F7F"/>
                </a:solidFill>
              </a:rPr>
              <a:t>age</a:t>
            </a:r>
            <a:r>
              <a:rPr lang="es-ES" sz="900" dirty="0">
                <a:solidFill>
                  <a:srgbClr val="7F7F7F"/>
                </a:solidFill>
              </a:rPr>
              <a:t>, sex, and </a:t>
            </a:r>
            <a:r>
              <a:rPr lang="es-ES" sz="900" dirty="0" err="1">
                <a:solidFill>
                  <a:srgbClr val="7F7F7F"/>
                </a:solidFill>
              </a:rPr>
              <a:t>race</a:t>
            </a:r>
            <a:r>
              <a:rPr lang="es-ES" sz="900" dirty="0">
                <a:solidFill>
                  <a:srgbClr val="7F7F7F"/>
                </a:solidFill>
              </a:rPr>
              <a:t>. Mil </a:t>
            </a:r>
            <a:r>
              <a:rPr lang="es-ES" sz="900" dirty="0" err="1">
                <a:solidFill>
                  <a:srgbClr val="7F7F7F"/>
                </a:solidFill>
              </a:rPr>
              <a:t>Med</a:t>
            </a:r>
            <a:r>
              <a:rPr lang="es-ES" sz="900" dirty="0">
                <a:solidFill>
                  <a:srgbClr val="7F7F7F"/>
                </a:solidFill>
              </a:rPr>
              <a:t> 1983; 148: 666–667</a:t>
            </a:r>
          </a:p>
          <a:p>
            <a:pPr marL="0" indent="0" algn="r">
              <a:buNone/>
            </a:pPr>
            <a:endParaRPr lang="es-ES" sz="900" dirty="0">
              <a:solidFill>
                <a:srgbClr val="FF6700"/>
              </a:solidFill>
            </a:endParaRPr>
          </a:p>
          <a:p>
            <a:pPr marL="0" indent="0" algn="r">
              <a:buNone/>
            </a:pPr>
            <a:endParaRPr lang="es-ES" sz="900" dirty="0">
              <a:solidFill>
                <a:srgbClr val="FF6700"/>
              </a:solidFill>
            </a:endParaRPr>
          </a:p>
          <a:p>
            <a:pPr marL="0" indent="0">
              <a:buNone/>
            </a:pPr>
            <a:endParaRPr lang="es-ES" sz="900" dirty="0"/>
          </a:p>
          <a:p>
            <a:r>
              <a:rPr lang="es-ES" dirty="0"/>
              <a:t>Estudio retrospectivo de </a:t>
            </a:r>
            <a:r>
              <a:rPr lang="es-ES" dirty="0">
                <a:solidFill>
                  <a:srgbClr val="FF6700"/>
                </a:solidFill>
              </a:rPr>
              <a:t>368 fracturas </a:t>
            </a:r>
            <a:r>
              <a:rPr lang="es-ES" dirty="0"/>
              <a:t>por estrés sólo el </a:t>
            </a:r>
            <a:r>
              <a:rPr lang="es-ES" dirty="0">
                <a:solidFill>
                  <a:srgbClr val="FF6700"/>
                </a:solidFill>
              </a:rPr>
              <a:t>9%</a:t>
            </a:r>
            <a:r>
              <a:rPr lang="es-ES" dirty="0"/>
              <a:t> se presentaban en </a:t>
            </a:r>
            <a:r>
              <a:rPr lang="es-ES" dirty="0">
                <a:solidFill>
                  <a:srgbClr val="FF6700"/>
                </a:solidFill>
              </a:rPr>
              <a:t>menores de 16 años. </a:t>
            </a:r>
          </a:p>
          <a:p>
            <a:pPr marL="329184" lvl="1" indent="0" algn="r">
              <a:buNone/>
            </a:pPr>
            <a:r>
              <a:rPr lang="es-ES" sz="900" dirty="0" err="1">
                <a:solidFill>
                  <a:srgbClr val="7F7F7F"/>
                </a:solidFill>
                <a:latin typeface="+mj-lt"/>
              </a:rPr>
              <a:t>Orava</a:t>
            </a:r>
            <a:r>
              <a:rPr lang="es-ES" sz="900" dirty="0">
                <a:solidFill>
                  <a:srgbClr val="7F7F7F"/>
                </a:solidFill>
                <a:latin typeface="+mj-lt"/>
              </a:rPr>
              <a:t> S, </a:t>
            </a:r>
            <a:r>
              <a:rPr lang="es-ES" sz="900" dirty="0" err="1">
                <a:solidFill>
                  <a:srgbClr val="7F7F7F"/>
                </a:solidFill>
                <a:latin typeface="+mj-lt"/>
              </a:rPr>
              <a:t>Jormakka</a:t>
            </a:r>
            <a:r>
              <a:rPr lang="es-ES" sz="900" dirty="0">
                <a:solidFill>
                  <a:srgbClr val="7F7F7F"/>
                </a:solidFill>
                <a:latin typeface="+mj-lt"/>
              </a:rPr>
              <a:t> E, </a:t>
            </a:r>
            <a:r>
              <a:rPr lang="es-ES" sz="900" dirty="0" err="1">
                <a:solidFill>
                  <a:srgbClr val="7F7F7F"/>
                </a:solidFill>
                <a:latin typeface="+mj-lt"/>
              </a:rPr>
              <a:t>Hulkko</a:t>
            </a:r>
            <a:r>
              <a:rPr lang="es-ES" sz="900" dirty="0">
                <a:solidFill>
                  <a:srgbClr val="7F7F7F"/>
                </a:solidFill>
                <a:latin typeface="+mj-lt"/>
              </a:rPr>
              <a:t> A. Stress Fracture in Young </a:t>
            </a:r>
            <a:r>
              <a:rPr lang="es-ES" sz="900" dirty="0" err="1">
                <a:solidFill>
                  <a:srgbClr val="7F7F7F"/>
                </a:solidFill>
                <a:latin typeface="+mj-lt"/>
              </a:rPr>
              <a:t>Athletes</a:t>
            </a:r>
            <a:r>
              <a:rPr lang="es-ES" sz="900" dirty="0">
                <a:solidFill>
                  <a:srgbClr val="7F7F7F"/>
                </a:solidFill>
                <a:latin typeface="+mj-lt"/>
              </a:rPr>
              <a:t>. </a:t>
            </a:r>
            <a:r>
              <a:rPr lang="es-ES" sz="900" dirty="0" err="1">
                <a:solidFill>
                  <a:srgbClr val="7F7F7F"/>
                </a:solidFill>
                <a:latin typeface="+mj-lt"/>
              </a:rPr>
              <a:t>Arch</a:t>
            </a:r>
            <a:r>
              <a:rPr lang="es-ES" sz="9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s-ES" sz="900" dirty="0" err="1">
                <a:solidFill>
                  <a:srgbClr val="7F7F7F"/>
                </a:solidFill>
                <a:latin typeface="+mj-lt"/>
              </a:rPr>
              <a:t>Orthop</a:t>
            </a:r>
            <a:r>
              <a:rPr lang="es-ES" sz="900" dirty="0">
                <a:solidFill>
                  <a:srgbClr val="7F7F7F"/>
                </a:solidFill>
                <a:latin typeface="+mj-lt"/>
              </a:rPr>
              <a:t> Trauma </a:t>
            </a:r>
            <a:r>
              <a:rPr lang="es-ES" sz="900" dirty="0" err="1">
                <a:solidFill>
                  <a:srgbClr val="7F7F7F"/>
                </a:solidFill>
                <a:latin typeface="+mj-lt"/>
              </a:rPr>
              <a:t>Surg</a:t>
            </a:r>
            <a:r>
              <a:rPr lang="es-ES" sz="900" dirty="0">
                <a:solidFill>
                  <a:srgbClr val="7F7F7F"/>
                </a:solidFill>
                <a:latin typeface="+mj-lt"/>
              </a:rPr>
              <a:t>. 1981;98(4):271-4</a:t>
            </a:r>
          </a:p>
          <a:p>
            <a:pPr marL="329184" lvl="1" indent="0" algn="r">
              <a:buNone/>
            </a:pPr>
            <a:endParaRPr lang="es-ES" sz="900" dirty="0">
              <a:solidFill>
                <a:srgbClr val="7F7F7F"/>
              </a:solidFill>
              <a:latin typeface="+mj-lt"/>
            </a:endParaRPr>
          </a:p>
          <a:p>
            <a:pPr marL="329184" lvl="1" indent="0" algn="r">
              <a:buNone/>
            </a:pPr>
            <a:endParaRPr lang="es-ES" sz="8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329184" lvl="1" indent="0" algn="r">
              <a:buNone/>
            </a:pPr>
            <a:endParaRPr lang="es-ES" sz="8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329184" lvl="1" indent="0" algn="r">
              <a:buNone/>
            </a:pP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</a:t>
            </a:r>
            <a:endParaRPr lang="es-ES" dirty="0"/>
          </a:p>
          <a:p>
            <a:r>
              <a:rPr lang="es-ES" dirty="0"/>
              <a:t>Estudio retrospectivo </a:t>
            </a:r>
            <a:r>
              <a:rPr lang="es-ES" dirty="0">
                <a:solidFill>
                  <a:srgbClr val="FF6700"/>
                </a:solidFill>
              </a:rPr>
              <a:t>3000 niños atletas </a:t>
            </a:r>
            <a:r>
              <a:rPr lang="es-ES" dirty="0"/>
              <a:t>mostró prevalencia del </a:t>
            </a:r>
            <a:r>
              <a:rPr lang="es-ES" dirty="0">
                <a:solidFill>
                  <a:srgbClr val="FF6700"/>
                </a:solidFill>
              </a:rPr>
              <a:t>1,9%.</a:t>
            </a:r>
          </a:p>
          <a:p>
            <a:pPr marL="0" indent="0" algn="r">
              <a:buNone/>
            </a:pPr>
            <a:r>
              <a:rPr lang="es-ES" sz="900" dirty="0" err="1">
                <a:solidFill>
                  <a:srgbClr val="7F7F7F"/>
                </a:solidFill>
              </a:rPr>
              <a:t>Hulkko</a:t>
            </a:r>
            <a:r>
              <a:rPr lang="es-ES" sz="900" dirty="0">
                <a:solidFill>
                  <a:srgbClr val="7F7F7F"/>
                </a:solidFill>
              </a:rPr>
              <a:t> </a:t>
            </a:r>
            <a:r>
              <a:rPr lang="es-ES" sz="900" dirty="0" err="1">
                <a:solidFill>
                  <a:srgbClr val="7F7F7F"/>
                </a:solidFill>
              </a:rPr>
              <a:t>A,Orava</a:t>
            </a:r>
            <a:r>
              <a:rPr lang="es-ES" sz="900" dirty="0">
                <a:solidFill>
                  <a:srgbClr val="7F7F7F"/>
                </a:solidFill>
              </a:rPr>
              <a:t> S. Stress fractures in </a:t>
            </a:r>
            <a:r>
              <a:rPr lang="es-ES" sz="900" dirty="0" err="1">
                <a:solidFill>
                  <a:srgbClr val="7F7F7F"/>
                </a:solidFill>
              </a:rPr>
              <a:t>athletes</a:t>
            </a:r>
            <a:r>
              <a:rPr lang="es-ES" sz="900" dirty="0">
                <a:solidFill>
                  <a:srgbClr val="7F7F7F"/>
                </a:solidFill>
              </a:rPr>
              <a:t>. </a:t>
            </a:r>
            <a:r>
              <a:rPr lang="es-ES" sz="900" dirty="0" err="1">
                <a:solidFill>
                  <a:srgbClr val="7F7F7F"/>
                </a:solidFill>
              </a:rPr>
              <a:t>Int</a:t>
            </a:r>
            <a:r>
              <a:rPr lang="es-ES" sz="900" dirty="0">
                <a:solidFill>
                  <a:srgbClr val="7F7F7F"/>
                </a:solidFill>
              </a:rPr>
              <a:t> J </a:t>
            </a:r>
            <a:r>
              <a:rPr lang="es-ES" sz="900" dirty="0" err="1">
                <a:solidFill>
                  <a:srgbClr val="7F7F7F"/>
                </a:solidFill>
              </a:rPr>
              <a:t>Sports</a:t>
            </a:r>
            <a:r>
              <a:rPr lang="es-ES" sz="900" dirty="0">
                <a:solidFill>
                  <a:srgbClr val="7F7F7F"/>
                </a:solidFill>
              </a:rPr>
              <a:t> </a:t>
            </a:r>
            <a:r>
              <a:rPr lang="es-ES" sz="900" dirty="0" err="1">
                <a:solidFill>
                  <a:srgbClr val="7F7F7F"/>
                </a:solidFill>
              </a:rPr>
              <a:t>Med</a:t>
            </a:r>
            <a:r>
              <a:rPr lang="es-ES" sz="900" dirty="0">
                <a:solidFill>
                  <a:srgbClr val="7F7F7F"/>
                </a:solidFill>
              </a:rPr>
              <a:t> 1987;8: 221–226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51443" y="336295"/>
            <a:ext cx="6220757" cy="1442674"/>
          </a:xfrm>
        </p:spPr>
        <p:txBody>
          <a:bodyPr/>
          <a:lstStyle/>
          <a:p>
            <a:pPr algn="l"/>
            <a:r>
              <a:rPr lang="es-ES" dirty="0">
                <a:solidFill>
                  <a:srgbClr val="000000"/>
                </a:solidFill>
              </a:rPr>
              <a:t>8.- Fractura por Estrés</a:t>
            </a:r>
            <a:br>
              <a:rPr lang="es-ES" dirty="0">
                <a:solidFill>
                  <a:srgbClr val="000000"/>
                </a:solidFill>
              </a:rPr>
            </a:br>
            <a:r>
              <a:rPr lang="es-ES" sz="2400" dirty="0">
                <a:solidFill>
                  <a:srgbClr val="000000"/>
                </a:solidFill>
              </a:rPr>
              <a:t>EPIDEMIOLOGÍA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674" y="286159"/>
            <a:ext cx="2443808" cy="182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66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8505" y="152459"/>
            <a:ext cx="7088129" cy="1442674"/>
          </a:xfrm>
        </p:spPr>
        <p:txBody>
          <a:bodyPr/>
          <a:lstStyle/>
          <a:p>
            <a:pPr algn="l"/>
            <a:r>
              <a:rPr lang="es-ES" dirty="0">
                <a:solidFill>
                  <a:srgbClr val="000000"/>
                </a:solidFill>
              </a:rPr>
              <a:t>Fractura por Estrés</a:t>
            </a:r>
            <a:br>
              <a:rPr lang="es-ES" dirty="0">
                <a:solidFill>
                  <a:srgbClr val="000000"/>
                </a:solidFill>
              </a:rPr>
            </a:br>
            <a:r>
              <a:rPr lang="es-ES" sz="2400" dirty="0">
                <a:solidFill>
                  <a:srgbClr val="000000"/>
                </a:solidFill>
              </a:rPr>
              <a:t>EPIDEMIOLOGÍA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7217" y="1971539"/>
            <a:ext cx="6767859" cy="459609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s-E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2200" b="1" dirty="0">
                <a:solidFill>
                  <a:srgbClr val="1F497D"/>
                </a:solidFill>
              </a:rPr>
              <a:t>1,5 – 3,9% de las lesiones de sobreuso en adolescentes. </a:t>
            </a:r>
          </a:p>
          <a:p>
            <a:pPr marL="0" indent="0" algn="r">
              <a:buNone/>
            </a:pPr>
            <a:r>
              <a:rPr lang="es-ES" sz="1000" dirty="0">
                <a:solidFill>
                  <a:srgbClr val="7F7F7F"/>
                </a:solidFill>
              </a:rPr>
              <a:t>Dalton SE. </a:t>
            </a:r>
            <a:r>
              <a:rPr lang="es-ES" sz="1000" dirty="0" err="1">
                <a:solidFill>
                  <a:srgbClr val="7F7F7F"/>
                </a:solidFill>
              </a:rPr>
              <a:t>Overuse</a:t>
            </a:r>
            <a:r>
              <a:rPr lang="es-ES" sz="1000" dirty="0">
                <a:solidFill>
                  <a:srgbClr val="7F7F7F"/>
                </a:solidFill>
              </a:rPr>
              <a:t> injuries in </a:t>
            </a:r>
            <a:r>
              <a:rPr lang="es-ES" sz="1000" dirty="0" err="1">
                <a:solidFill>
                  <a:srgbClr val="7F7F7F"/>
                </a:solidFill>
              </a:rPr>
              <a:t>adolescent</a:t>
            </a:r>
            <a:r>
              <a:rPr lang="es-ES" sz="1000" dirty="0">
                <a:solidFill>
                  <a:srgbClr val="7F7F7F"/>
                </a:solidFill>
              </a:rPr>
              <a:t> </a:t>
            </a:r>
            <a:r>
              <a:rPr lang="es-ES" sz="1000" dirty="0" err="1">
                <a:solidFill>
                  <a:srgbClr val="7F7F7F"/>
                </a:solidFill>
              </a:rPr>
              <a:t>athletes</a:t>
            </a:r>
            <a:r>
              <a:rPr lang="es-ES" sz="1000" dirty="0">
                <a:solidFill>
                  <a:srgbClr val="7F7F7F"/>
                </a:solidFill>
              </a:rPr>
              <a:t>. </a:t>
            </a:r>
            <a:r>
              <a:rPr lang="es-ES" sz="1000" dirty="0" err="1">
                <a:solidFill>
                  <a:srgbClr val="7F7F7F"/>
                </a:solidFill>
              </a:rPr>
              <a:t>Sports</a:t>
            </a:r>
            <a:r>
              <a:rPr lang="es-ES" sz="1000" dirty="0">
                <a:solidFill>
                  <a:srgbClr val="7F7F7F"/>
                </a:solidFill>
              </a:rPr>
              <a:t> </a:t>
            </a:r>
            <a:r>
              <a:rPr lang="es-ES" sz="1000" dirty="0" err="1">
                <a:solidFill>
                  <a:srgbClr val="7F7F7F"/>
                </a:solidFill>
              </a:rPr>
              <a:t>Med</a:t>
            </a:r>
            <a:r>
              <a:rPr lang="es-ES" sz="1000" dirty="0">
                <a:solidFill>
                  <a:srgbClr val="7F7F7F"/>
                </a:solidFill>
              </a:rPr>
              <a:t> 1992;13: 58– 70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sz="2200" dirty="0"/>
              <a:t>Edad Presentación: </a:t>
            </a:r>
            <a:r>
              <a:rPr lang="es-ES" sz="2200" dirty="0">
                <a:solidFill>
                  <a:srgbClr val="FF6700"/>
                </a:solidFill>
              </a:rPr>
              <a:t>Adolescencia media y tardía. </a:t>
            </a:r>
          </a:p>
          <a:p>
            <a:pPr marL="0" indent="0">
              <a:buNone/>
            </a:pPr>
            <a:endParaRPr lang="es-ES" sz="2200" dirty="0"/>
          </a:p>
          <a:p>
            <a:r>
              <a:rPr lang="es-ES" sz="2200" dirty="0"/>
              <a:t>Más común en </a:t>
            </a:r>
            <a:r>
              <a:rPr lang="es-ES" sz="2200" dirty="0">
                <a:solidFill>
                  <a:srgbClr val="FF6700"/>
                </a:solidFill>
              </a:rPr>
              <a:t>deportes organizados</a:t>
            </a:r>
            <a:r>
              <a:rPr lang="es-ES" sz="2200" dirty="0"/>
              <a:t>, y sobretodo los de </a:t>
            </a:r>
            <a:r>
              <a:rPr lang="es-ES" sz="2200" dirty="0">
                <a:solidFill>
                  <a:srgbClr val="FF6700"/>
                </a:solidFill>
              </a:rPr>
              <a:t>resistencia </a:t>
            </a:r>
            <a:r>
              <a:rPr lang="es-ES" sz="2200" dirty="0"/>
              <a:t>o que involucren </a:t>
            </a:r>
            <a:r>
              <a:rPr lang="es-ES" sz="2200" dirty="0">
                <a:solidFill>
                  <a:srgbClr val="FF6700"/>
                </a:solidFill>
              </a:rPr>
              <a:t>cambios bruscos de velocidad/dirección. </a:t>
            </a:r>
          </a:p>
          <a:p>
            <a:endParaRPr lang="es-ES" sz="2200" dirty="0">
              <a:solidFill>
                <a:srgbClr val="FF6700"/>
              </a:solidFill>
            </a:endParaRPr>
          </a:p>
          <a:p>
            <a:r>
              <a:rPr lang="es-ES" sz="2200" dirty="0">
                <a:solidFill>
                  <a:srgbClr val="1F497D"/>
                </a:solidFill>
              </a:rPr>
              <a:t>Runners, gimnastas, basquetbol, fútbol, ballet, voleibol y tenis. </a:t>
            </a:r>
          </a:p>
          <a:p>
            <a:endParaRPr lang="es-ES" sz="2200" dirty="0">
              <a:solidFill>
                <a:srgbClr val="1F497D"/>
              </a:solidFill>
            </a:endParaRPr>
          </a:p>
          <a:p>
            <a:r>
              <a:rPr lang="es-ES" sz="2200" dirty="0">
                <a:solidFill>
                  <a:srgbClr val="1F497D"/>
                </a:solidFill>
              </a:rPr>
              <a:t>No hay consenso sobre diferencia de géneros. </a:t>
            </a:r>
          </a:p>
          <a:p>
            <a:endParaRPr lang="es-ES" dirty="0">
              <a:solidFill>
                <a:srgbClr val="262626"/>
              </a:solidFill>
            </a:endParaRPr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3119" t="18234" r="11314" b="6502"/>
          <a:stretch/>
        </p:blipFill>
        <p:spPr>
          <a:xfrm>
            <a:off x="7102039" y="2030696"/>
            <a:ext cx="1808152" cy="23611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2567" t="6764" r="32536" b="2813"/>
          <a:stretch/>
        </p:blipFill>
        <p:spPr>
          <a:xfrm>
            <a:off x="7102040" y="4477176"/>
            <a:ext cx="1808152" cy="21667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16944" r="14905"/>
          <a:stretch/>
        </p:blipFill>
        <p:spPr>
          <a:xfrm>
            <a:off x="7085330" y="100269"/>
            <a:ext cx="1808433" cy="184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336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57226" y="1731636"/>
            <a:ext cx="6070309" cy="4629414"/>
          </a:xfrm>
        </p:spPr>
        <p:txBody>
          <a:bodyPr>
            <a:normAutofit fontScale="55000" lnSpcReduction="20000"/>
          </a:bodyPr>
          <a:lstStyle/>
          <a:p>
            <a:r>
              <a:rPr lang="es-ES" dirty="0"/>
              <a:t>SÍNTOMAS: </a:t>
            </a:r>
          </a:p>
          <a:p>
            <a:pPr lvl="2"/>
            <a:r>
              <a:rPr lang="es-ES" sz="2545" b="1" dirty="0">
                <a:solidFill>
                  <a:srgbClr val="1F497D"/>
                </a:solidFill>
              </a:rPr>
              <a:t>Dolor con ejercicio, de inicio insidioso y progresivo. </a:t>
            </a:r>
          </a:p>
          <a:p>
            <a:pPr lvl="2"/>
            <a:r>
              <a:rPr lang="es-ES" sz="2545" b="1" dirty="0">
                <a:solidFill>
                  <a:srgbClr val="1F497D"/>
                </a:solidFill>
              </a:rPr>
              <a:t>Dolor en reposo</a:t>
            </a:r>
          </a:p>
          <a:p>
            <a:pPr lvl="2"/>
            <a:r>
              <a:rPr lang="es-ES" sz="2545" b="1" dirty="0">
                <a:solidFill>
                  <a:srgbClr val="1F497D"/>
                </a:solidFill>
              </a:rPr>
              <a:t>Claudicación </a:t>
            </a:r>
          </a:p>
          <a:p>
            <a:pPr lvl="2"/>
            <a:endParaRPr lang="es-ES" dirty="0"/>
          </a:p>
          <a:p>
            <a:r>
              <a:rPr lang="es-ES" dirty="0"/>
              <a:t>SIGNOS: </a:t>
            </a:r>
          </a:p>
          <a:p>
            <a:pPr lvl="2"/>
            <a:r>
              <a:rPr lang="es-ES" sz="2182" b="1" dirty="0">
                <a:solidFill>
                  <a:srgbClr val="1F497D"/>
                </a:solidFill>
              </a:rPr>
              <a:t>Sensibilidad localizada</a:t>
            </a:r>
          </a:p>
          <a:p>
            <a:pPr lvl="2"/>
            <a:r>
              <a:rPr lang="es-ES" sz="2182" b="1" dirty="0">
                <a:solidFill>
                  <a:srgbClr val="1F497D"/>
                </a:solidFill>
              </a:rPr>
              <a:t>Reproducible (saltar o aplicar presión local)</a:t>
            </a:r>
          </a:p>
          <a:p>
            <a:pPr lvl="2"/>
            <a:r>
              <a:rPr lang="es-ES" sz="2182" b="1" dirty="0">
                <a:solidFill>
                  <a:srgbClr val="1F497D"/>
                </a:solidFill>
              </a:rPr>
              <a:t>Aumento de volumen</a:t>
            </a:r>
          </a:p>
          <a:p>
            <a:pPr lvl="2"/>
            <a:r>
              <a:rPr lang="es-ES" sz="2182" b="1" dirty="0">
                <a:solidFill>
                  <a:srgbClr val="1F497D"/>
                </a:solidFill>
              </a:rPr>
              <a:t>Callo palpable</a:t>
            </a:r>
          </a:p>
          <a:p>
            <a:pPr lvl="2"/>
            <a:endParaRPr lang="es-ES" dirty="0"/>
          </a:p>
          <a:p>
            <a:r>
              <a:rPr lang="es-ES" dirty="0"/>
              <a:t>HISTORIA: </a:t>
            </a:r>
          </a:p>
          <a:p>
            <a:pPr lvl="2"/>
            <a:r>
              <a:rPr lang="es-ES" b="1" dirty="0">
                <a:solidFill>
                  <a:srgbClr val="1F497D"/>
                </a:solidFill>
              </a:rPr>
              <a:t>precedido (3-7sems) por cambio en intensidad del entrenamiento. </a:t>
            </a:r>
          </a:p>
          <a:p>
            <a:pPr lvl="2"/>
            <a:r>
              <a:rPr lang="es-ES" b="1" dirty="0">
                <a:solidFill>
                  <a:srgbClr val="1F497D"/>
                </a:solidFill>
              </a:rPr>
              <a:t>Muchas veces dolor se ubica donde previamente hubo periostitis o entesopatías. </a:t>
            </a:r>
          </a:p>
          <a:p>
            <a:endParaRPr lang="es-ES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51280" y="302867"/>
            <a:ext cx="8041440" cy="1442674"/>
          </a:xfrm>
        </p:spPr>
        <p:txBody>
          <a:bodyPr/>
          <a:lstStyle/>
          <a:p>
            <a:pPr algn="l"/>
            <a:r>
              <a:rPr lang="es-ES" dirty="0">
                <a:solidFill>
                  <a:srgbClr val="000000"/>
                </a:solidFill>
              </a:rPr>
              <a:t>Fractura por Estrés</a:t>
            </a:r>
            <a:br>
              <a:rPr lang="es-ES" dirty="0">
                <a:solidFill>
                  <a:srgbClr val="000000"/>
                </a:solidFill>
              </a:rPr>
            </a:br>
            <a:r>
              <a:rPr lang="es-ES" sz="2400" dirty="0">
                <a:solidFill>
                  <a:srgbClr val="000000"/>
                </a:solidFill>
              </a:rPr>
              <a:t>CLÍNICA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7071" r="22313"/>
          <a:stretch/>
        </p:blipFill>
        <p:spPr>
          <a:xfrm>
            <a:off x="615944" y="1962059"/>
            <a:ext cx="195495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888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9996" r="30799" b="7625"/>
          <a:stretch/>
        </p:blipFill>
        <p:spPr>
          <a:xfrm>
            <a:off x="3859779" y="1816492"/>
            <a:ext cx="3007620" cy="4692656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1800" y="1789357"/>
            <a:ext cx="3815704" cy="474485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s-ES" dirty="0"/>
          </a:p>
          <a:p>
            <a:r>
              <a:rPr lang="es-ES" u="sng" dirty="0">
                <a:solidFill>
                  <a:srgbClr val="FF6700"/>
                </a:solidFill>
              </a:rPr>
              <a:t>Tibia (50%)</a:t>
            </a:r>
          </a:p>
          <a:p>
            <a:endParaRPr lang="es-ES" dirty="0"/>
          </a:p>
          <a:p>
            <a:pPr lvl="1"/>
            <a:r>
              <a:rPr lang="es-ES" dirty="0"/>
              <a:t>Metatarsianos</a:t>
            </a:r>
          </a:p>
          <a:p>
            <a:pPr lvl="1"/>
            <a:r>
              <a:rPr lang="es-ES" dirty="0"/>
              <a:t>Peroné</a:t>
            </a:r>
          </a:p>
          <a:p>
            <a:pPr lvl="1"/>
            <a:r>
              <a:rPr lang="es-ES" dirty="0"/>
              <a:t>Navicular</a:t>
            </a:r>
          </a:p>
          <a:p>
            <a:pPr lvl="1"/>
            <a:r>
              <a:rPr lang="es-ES" dirty="0"/>
              <a:t>Columna</a:t>
            </a:r>
          </a:p>
          <a:p>
            <a:pPr lvl="1"/>
            <a:r>
              <a:rPr lang="es-ES" dirty="0"/>
              <a:t>Fémur</a:t>
            </a:r>
          </a:p>
          <a:p>
            <a:endParaRPr lang="es-ES" dirty="0"/>
          </a:p>
          <a:p>
            <a:pPr lvl="2"/>
            <a:r>
              <a:rPr lang="es-ES" dirty="0"/>
              <a:t>EESS: Olecranon, Húmero Proximal, Radio distal.  </a:t>
            </a:r>
          </a:p>
          <a:p>
            <a:pPr lvl="1"/>
            <a:endParaRPr lang="es-ES" dirty="0"/>
          </a:p>
          <a:p>
            <a:pPr lvl="1"/>
            <a:endParaRPr lang="es-ES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dirty="0">
                <a:solidFill>
                  <a:srgbClr val="000000"/>
                </a:solidFill>
              </a:rPr>
              <a:t>Fractura por Estrés</a:t>
            </a:r>
            <a:br>
              <a:rPr lang="es-ES" dirty="0">
                <a:solidFill>
                  <a:srgbClr val="000000"/>
                </a:solidFill>
              </a:rPr>
            </a:br>
            <a:r>
              <a:rPr lang="es-ES" sz="2400" dirty="0">
                <a:solidFill>
                  <a:srgbClr val="000000"/>
                </a:solidFill>
              </a:rPr>
              <a:t>CLÍNICA – Ubicación Anatómica </a:t>
            </a:r>
          </a:p>
        </p:txBody>
      </p:sp>
      <p:sp>
        <p:nvSpPr>
          <p:cNvPr id="5" name="Flecha derecha 4"/>
          <p:cNvSpPr/>
          <p:nvPr/>
        </p:nvSpPr>
        <p:spPr>
          <a:xfrm rot="2401460">
            <a:off x="2160021" y="3904965"/>
            <a:ext cx="3690062" cy="19881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475" y="4010145"/>
            <a:ext cx="2291007" cy="2323536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>
            <a:off x="6033044" y="5572999"/>
            <a:ext cx="601897" cy="144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95853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1281" y="2038388"/>
            <a:ext cx="5697886" cy="4545960"/>
          </a:xfrm>
        </p:spPr>
        <p:txBody>
          <a:bodyPr>
            <a:normAutofit fontScale="55000" lnSpcReduction="20000"/>
          </a:bodyPr>
          <a:lstStyle/>
          <a:p>
            <a:r>
              <a:rPr lang="es-ES" u="sng" dirty="0"/>
              <a:t>AMBIENTALES</a:t>
            </a:r>
          </a:p>
          <a:p>
            <a:endParaRPr lang="es-ES" dirty="0"/>
          </a:p>
          <a:p>
            <a:pPr lvl="1">
              <a:lnSpc>
                <a:spcPct val="120000"/>
              </a:lnSpc>
            </a:pPr>
            <a:r>
              <a:rPr lang="es-ES" sz="2526" b="1" dirty="0">
                <a:solidFill>
                  <a:srgbClr val="1F497D"/>
                </a:solidFill>
              </a:rPr>
              <a:t>Superficie dura</a:t>
            </a:r>
          </a:p>
          <a:p>
            <a:pPr lvl="1">
              <a:lnSpc>
                <a:spcPct val="120000"/>
              </a:lnSpc>
            </a:pPr>
            <a:r>
              <a:rPr lang="es-ES" sz="2526" b="1" dirty="0">
                <a:solidFill>
                  <a:srgbClr val="1F497D"/>
                </a:solidFill>
              </a:rPr>
              <a:t>Calzado deportivo inadecuado</a:t>
            </a:r>
          </a:p>
          <a:p>
            <a:pPr lvl="1">
              <a:lnSpc>
                <a:spcPct val="120000"/>
              </a:lnSpc>
            </a:pPr>
            <a:r>
              <a:rPr lang="es-ES" sz="2526" b="1" dirty="0">
                <a:solidFill>
                  <a:srgbClr val="1F497D"/>
                </a:solidFill>
              </a:rPr>
              <a:t>Intensidad Entrenamiento</a:t>
            </a:r>
          </a:p>
          <a:p>
            <a:pPr lvl="1"/>
            <a:endParaRPr lang="es-ES" dirty="0"/>
          </a:p>
          <a:p>
            <a:r>
              <a:rPr lang="es-ES" u="sng" dirty="0"/>
              <a:t>INDIVIDUALES</a:t>
            </a:r>
          </a:p>
          <a:p>
            <a:pPr lvl="1">
              <a:lnSpc>
                <a:spcPct val="120000"/>
              </a:lnSpc>
              <a:buNone/>
            </a:pPr>
            <a:endParaRPr lang="es-ES" dirty="0">
              <a:solidFill>
                <a:srgbClr val="FF67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s-ES" b="1" dirty="0">
                <a:solidFill>
                  <a:srgbClr val="1F497D"/>
                </a:solidFill>
              </a:rPr>
              <a:t>Malalineación </a:t>
            </a:r>
          </a:p>
          <a:p>
            <a:pPr lvl="2">
              <a:lnSpc>
                <a:spcPct val="120000"/>
              </a:lnSpc>
            </a:pPr>
            <a:r>
              <a:rPr lang="es-ES" sz="1400" b="1" dirty="0">
                <a:solidFill>
                  <a:srgbClr val="1F497D"/>
                </a:solidFill>
              </a:rPr>
              <a:t>anteversión femoral, patella alta, </a:t>
            </a:r>
            <a:r>
              <a:rPr lang="es-ES" sz="1400" b="1" dirty="0" err="1">
                <a:solidFill>
                  <a:srgbClr val="1F497D"/>
                </a:solidFill>
              </a:rPr>
              <a:t>genu</a:t>
            </a:r>
            <a:r>
              <a:rPr lang="es-ES" sz="1400" b="1" dirty="0">
                <a:solidFill>
                  <a:srgbClr val="1F497D"/>
                </a:solidFill>
              </a:rPr>
              <a:t> </a:t>
            </a:r>
            <a:r>
              <a:rPr lang="es-ES" sz="1400" b="1" dirty="0" err="1">
                <a:solidFill>
                  <a:srgbClr val="1F497D"/>
                </a:solidFill>
              </a:rPr>
              <a:t>valgum</a:t>
            </a:r>
            <a:r>
              <a:rPr lang="es-ES" sz="1400" b="1" dirty="0">
                <a:solidFill>
                  <a:srgbClr val="1F497D"/>
                </a:solidFill>
              </a:rPr>
              <a:t>, tibia vara y rotación externa cadera)</a:t>
            </a:r>
          </a:p>
          <a:p>
            <a:pPr lvl="1">
              <a:lnSpc>
                <a:spcPct val="120000"/>
              </a:lnSpc>
            </a:pPr>
            <a:r>
              <a:rPr lang="es-ES" b="1" dirty="0">
                <a:solidFill>
                  <a:srgbClr val="1F497D"/>
                </a:solidFill>
              </a:rPr>
              <a:t>Desbalances Musculo-tendíneos (flexibilidad)</a:t>
            </a:r>
          </a:p>
          <a:p>
            <a:pPr lvl="1">
              <a:lnSpc>
                <a:spcPct val="120000"/>
              </a:lnSpc>
            </a:pPr>
            <a:r>
              <a:rPr lang="es-ES" b="1" dirty="0">
                <a:solidFill>
                  <a:srgbClr val="1F497D"/>
                </a:solidFill>
              </a:rPr>
              <a:t>Crecimiento (“estirón”)</a:t>
            </a:r>
          </a:p>
          <a:p>
            <a:pPr lvl="1">
              <a:lnSpc>
                <a:spcPct val="120000"/>
              </a:lnSpc>
            </a:pPr>
            <a:r>
              <a:rPr lang="es-ES" b="1" dirty="0">
                <a:solidFill>
                  <a:srgbClr val="1F497D"/>
                </a:solidFill>
              </a:rPr>
              <a:t>Aumento peso</a:t>
            </a:r>
          </a:p>
          <a:p>
            <a:pPr marL="329184" lvl="1" indent="0">
              <a:buNone/>
            </a:pPr>
            <a:endParaRPr lang="es-ES" dirty="0">
              <a:solidFill>
                <a:srgbClr val="FF6700"/>
              </a:solidFill>
            </a:endParaRPr>
          </a:p>
          <a:p>
            <a:pPr lvl="1">
              <a:buNone/>
            </a:pPr>
            <a:endParaRPr lang="es-ES" dirty="0"/>
          </a:p>
          <a:p>
            <a:pPr marL="0" indent="0" algn="r">
              <a:buNone/>
            </a:pPr>
            <a:r>
              <a:rPr lang="es-ES" sz="1200" dirty="0" err="1"/>
              <a:t>Bennell</a:t>
            </a:r>
            <a:r>
              <a:rPr lang="es-ES" sz="1200" dirty="0"/>
              <a:t> KL, </a:t>
            </a:r>
            <a:r>
              <a:rPr lang="es-ES" sz="1200" dirty="0" err="1"/>
              <a:t>Brukner</a:t>
            </a:r>
            <a:r>
              <a:rPr lang="es-ES" sz="1200" dirty="0"/>
              <a:t> PD. </a:t>
            </a:r>
            <a:r>
              <a:rPr lang="es-ES" sz="1200" dirty="0" err="1"/>
              <a:t>Epidemiology</a:t>
            </a:r>
            <a:r>
              <a:rPr lang="es-ES" sz="1200" dirty="0"/>
              <a:t> and </a:t>
            </a:r>
            <a:r>
              <a:rPr lang="es-ES" sz="1200" dirty="0" err="1"/>
              <a:t>site</a:t>
            </a:r>
            <a:r>
              <a:rPr lang="es-ES" sz="1200" dirty="0"/>
              <a:t> </a:t>
            </a:r>
            <a:r>
              <a:rPr lang="es-ES" sz="1200" dirty="0" err="1"/>
              <a:t>specificity</a:t>
            </a:r>
            <a:r>
              <a:rPr lang="es-ES" sz="1200" dirty="0"/>
              <a:t> of stress </a:t>
            </a:r>
            <a:r>
              <a:rPr lang="en-US" sz="1200" dirty="0"/>
              <a:t>fractures. </a:t>
            </a:r>
          </a:p>
          <a:p>
            <a:pPr marL="0" indent="0" algn="r">
              <a:buNone/>
            </a:pPr>
            <a:r>
              <a:rPr lang="en-US" sz="1200" dirty="0" err="1"/>
              <a:t>Clin</a:t>
            </a:r>
            <a:r>
              <a:rPr lang="en-US" sz="1200" dirty="0"/>
              <a:t> Sports Med 1997; 16: 179–196</a:t>
            </a:r>
            <a:endParaRPr lang="es-ES" sz="1200" dirty="0"/>
          </a:p>
          <a:p>
            <a:pPr lvl="1"/>
            <a:endParaRPr lang="es-ES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04512" cy="1143000"/>
          </a:xfrm>
        </p:spPr>
        <p:txBody>
          <a:bodyPr/>
          <a:lstStyle/>
          <a:p>
            <a:pPr algn="l"/>
            <a:r>
              <a:rPr lang="es-ES" dirty="0">
                <a:solidFill>
                  <a:srgbClr val="000000"/>
                </a:solidFill>
              </a:rPr>
              <a:t>Fractura por Estrés</a:t>
            </a:r>
            <a:br>
              <a:rPr lang="es-ES" dirty="0">
                <a:solidFill>
                  <a:srgbClr val="000000"/>
                </a:solidFill>
              </a:rPr>
            </a:br>
            <a:r>
              <a:rPr lang="es-ES" sz="2400" dirty="0">
                <a:solidFill>
                  <a:srgbClr val="000000"/>
                </a:solidFill>
              </a:rPr>
              <a:t>FACTORES DE RIESGO - PREDISPONENTES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166" y="4930156"/>
            <a:ext cx="2205588" cy="16541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127" y="1879237"/>
            <a:ext cx="3335627" cy="221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85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3"/>
          <p:cNvSpPr>
            <a:spLocks noChangeArrowheads="1"/>
          </p:cNvSpPr>
          <p:nvPr/>
        </p:nvSpPr>
        <p:spPr bwMode="auto">
          <a:xfrm>
            <a:off x="0" y="0"/>
            <a:ext cx="58621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s-ES_tradnl" b="1" dirty="0">
                <a:solidFill>
                  <a:srgbClr val="376092"/>
                </a:solidFill>
                <a:latin typeface="Arial" pitchFamily="-108" charset="0"/>
              </a:rPr>
              <a:t>DOLOR OSTEOARTICULAR EN NIÑOS  </a:t>
            </a:r>
            <a:endParaRPr lang="es-ES_tradnl" dirty="0">
              <a:solidFill>
                <a:srgbClr val="376092"/>
              </a:solidFill>
              <a:latin typeface="Interstate-BlackCondensed" charset="0"/>
            </a:endParaRPr>
          </a:p>
        </p:txBody>
      </p:sp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169330" y="1004148"/>
            <a:ext cx="8974670" cy="575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tabLst>
                <a:tab pos="762000" algn="l"/>
                <a:tab pos="1147763" algn="l"/>
              </a:tabLst>
            </a:pPr>
            <a:r>
              <a:rPr lang="es-ES_tradnl" b="1" u="sng" dirty="0">
                <a:solidFill>
                  <a:srgbClr val="000000"/>
                </a:solidFill>
                <a:latin typeface="Arial" pitchFamily="-108" charset="0"/>
              </a:rPr>
              <a:t>COMO ENFRENTAR EN PRIMERA CONSULTA</a:t>
            </a:r>
            <a:r>
              <a:rPr lang="es-ES_tradnl" b="1" u="sng" dirty="0">
                <a:solidFill>
                  <a:srgbClr val="007775"/>
                </a:solidFill>
                <a:latin typeface="Arial" pitchFamily="-108" charset="0"/>
              </a:rPr>
              <a:t>.</a:t>
            </a:r>
          </a:p>
          <a:p>
            <a:pPr algn="ctr">
              <a:tabLst>
                <a:tab pos="762000" algn="l"/>
                <a:tab pos="1147763" algn="l"/>
              </a:tabLst>
            </a:pPr>
            <a:endParaRPr lang="es-ES_tradnl" b="1" dirty="0">
              <a:solidFill>
                <a:srgbClr val="007775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CONSIDERAR:</a:t>
            </a:r>
          </a:p>
          <a:p>
            <a:pPr algn="l">
              <a:buFont typeface="Arial"/>
              <a:buChar char="•"/>
              <a:tabLst>
                <a:tab pos="762000" algn="l"/>
                <a:tab pos="1147763" algn="l"/>
              </a:tabLst>
            </a:pPr>
            <a:endParaRPr lang="es-ES_tradnl" b="1" dirty="0">
              <a:solidFill>
                <a:srgbClr val="007775"/>
              </a:solidFill>
              <a:latin typeface="Arial" pitchFamily="-108" charset="0"/>
            </a:endParaRPr>
          </a:p>
          <a:p>
            <a:pPr algn="l">
              <a:buFont typeface="Arial"/>
              <a:buChar char="•"/>
              <a:tabLst>
                <a:tab pos="762000" algn="l"/>
                <a:tab pos="1147763" algn="l"/>
              </a:tabLst>
            </a:pPr>
            <a:r>
              <a:rPr lang="es-ES_tradnl" b="1" i="1" dirty="0">
                <a:ln>
                  <a:solidFill>
                    <a:schemeClr val="tx2"/>
                  </a:solidFill>
                </a:ln>
                <a:solidFill>
                  <a:srgbClr val="000000"/>
                </a:solidFill>
                <a:latin typeface="Arial Black"/>
                <a:cs typeface="Arial Black"/>
              </a:rPr>
              <a:t>EDAD</a:t>
            </a:r>
          </a:p>
          <a:p>
            <a:pPr algn="l">
              <a:buFont typeface="Arial"/>
              <a:buChar char="•"/>
              <a:tabLst>
                <a:tab pos="762000" algn="l"/>
                <a:tab pos="1147763" algn="l"/>
              </a:tabLst>
            </a:pPr>
            <a:endParaRPr lang="es-ES_tradnl" i="1" dirty="0">
              <a:ln>
                <a:solidFill>
                  <a:schemeClr val="tx2"/>
                </a:solidFill>
              </a:ln>
              <a:solidFill>
                <a:srgbClr val="000000"/>
              </a:solidFill>
              <a:latin typeface="Arial Black"/>
              <a:cs typeface="Arial Black"/>
            </a:endParaRPr>
          </a:p>
          <a:p>
            <a:pPr algn="l">
              <a:buFont typeface="Arial"/>
              <a:buChar char="•"/>
              <a:tabLst>
                <a:tab pos="762000" algn="l"/>
                <a:tab pos="1147763" algn="l"/>
              </a:tabLst>
            </a:pPr>
            <a:r>
              <a:rPr lang="es-ES_tradnl" i="1" dirty="0">
                <a:ln>
                  <a:solidFill>
                    <a:schemeClr val="tx2"/>
                  </a:solidFill>
                </a:ln>
                <a:solidFill>
                  <a:srgbClr val="000000"/>
                </a:solidFill>
                <a:latin typeface="Arial Black"/>
                <a:cs typeface="Arial Black"/>
              </a:rPr>
              <a:t>SINTOMAS ASOCIADOS</a:t>
            </a:r>
          </a:p>
          <a:p>
            <a:pPr algn="l">
              <a:buFont typeface="Arial"/>
              <a:buChar char="•"/>
              <a:tabLst>
                <a:tab pos="762000" algn="l"/>
                <a:tab pos="1147763" algn="l"/>
              </a:tabLst>
            </a:pPr>
            <a:endParaRPr lang="es-ES_tradnl" i="1" dirty="0">
              <a:ln>
                <a:solidFill>
                  <a:schemeClr val="tx2"/>
                </a:solidFill>
              </a:ln>
              <a:solidFill>
                <a:srgbClr val="000000"/>
              </a:solidFill>
              <a:latin typeface="Arial Black"/>
              <a:cs typeface="Arial Black"/>
            </a:endParaRPr>
          </a:p>
          <a:p>
            <a:pPr algn="l">
              <a:buFont typeface="Arial"/>
              <a:buChar char="•"/>
              <a:tabLst>
                <a:tab pos="762000" algn="l"/>
                <a:tab pos="1147763" algn="l"/>
              </a:tabLst>
            </a:pPr>
            <a:r>
              <a:rPr lang="es-ES_tradnl" i="1" dirty="0">
                <a:ln>
                  <a:solidFill>
                    <a:schemeClr val="tx2"/>
                  </a:solidFill>
                </a:ln>
                <a:solidFill>
                  <a:srgbClr val="000000"/>
                </a:solidFill>
                <a:latin typeface="Arial Black"/>
                <a:cs typeface="Arial Black"/>
              </a:rPr>
              <a:t>TIEMPO DE EVOLUCIÓN</a:t>
            </a:r>
          </a:p>
          <a:p>
            <a:pPr algn="l">
              <a:buFont typeface="Arial"/>
              <a:buChar char="•"/>
              <a:tabLst>
                <a:tab pos="762000" algn="l"/>
                <a:tab pos="1147763" algn="l"/>
              </a:tabLst>
            </a:pPr>
            <a:endParaRPr lang="es-ES_tradnl" i="1" dirty="0">
              <a:ln>
                <a:solidFill>
                  <a:schemeClr val="tx2"/>
                </a:solidFill>
              </a:ln>
              <a:solidFill>
                <a:srgbClr val="000000"/>
              </a:solidFill>
              <a:latin typeface="Arial Black"/>
              <a:cs typeface="Arial Black"/>
            </a:endParaRPr>
          </a:p>
          <a:p>
            <a:pPr algn="l">
              <a:buFont typeface="Arial"/>
              <a:buChar char="•"/>
              <a:tabLst>
                <a:tab pos="762000" algn="l"/>
                <a:tab pos="1147763" algn="l"/>
              </a:tabLst>
            </a:pPr>
            <a:r>
              <a:rPr lang="es-ES_tradnl" i="1" dirty="0">
                <a:ln>
                  <a:solidFill>
                    <a:schemeClr val="tx2"/>
                  </a:solidFill>
                </a:ln>
                <a:solidFill>
                  <a:srgbClr val="000000"/>
                </a:solidFill>
                <a:latin typeface="Arial Black"/>
                <a:cs typeface="Arial Black"/>
              </a:rPr>
              <a:t>EXAMEN FÍSICO</a:t>
            </a:r>
          </a:p>
          <a:p>
            <a:pPr algn="l">
              <a:buFont typeface="Arial"/>
              <a:buChar char="•"/>
              <a:tabLst>
                <a:tab pos="762000" algn="l"/>
                <a:tab pos="1147763" algn="l"/>
              </a:tabLst>
            </a:pPr>
            <a:endParaRPr lang="es-ES_tradnl" i="1" dirty="0">
              <a:ln>
                <a:solidFill>
                  <a:schemeClr val="tx2"/>
                </a:solidFill>
              </a:ln>
              <a:solidFill>
                <a:srgbClr val="000000"/>
              </a:solidFill>
              <a:latin typeface="Arial Black"/>
              <a:cs typeface="Arial Black"/>
            </a:endParaRPr>
          </a:p>
          <a:p>
            <a:pPr algn="l">
              <a:buFont typeface="Arial"/>
              <a:buChar char="•"/>
              <a:tabLst>
                <a:tab pos="762000" algn="l"/>
                <a:tab pos="1147763" algn="l"/>
              </a:tabLst>
            </a:pPr>
            <a:r>
              <a:rPr lang="es-ES_tradnl" i="1" dirty="0">
                <a:ln>
                  <a:solidFill>
                    <a:schemeClr val="tx2"/>
                  </a:solidFill>
                </a:ln>
                <a:solidFill>
                  <a:srgbClr val="000000"/>
                </a:solidFill>
                <a:latin typeface="Arial Black"/>
                <a:cs typeface="Arial Black"/>
              </a:rPr>
              <a:t>EXAMENES DE APOYO: LABORATORIO, IMAGENES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dirty="0">
              <a:solidFill>
                <a:srgbClr val="000000"/>
              </a:solidFill>
              <a:latin typeface="Interstate-BlackCondensed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1600" dirty="0">
                <a:solidFill>
                  <a:srgbClr val="000000"/>
                </a:solidFill>
                <a:latin typeface="Arial" pitchFamily="-108" charset="0"/>
              </a:rPr>
              <a:t> </a:t>
            </a: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1600" dirty="0">
                <a:solidFill>
                  <a:srgbClr val="007775"/>
                </a:solidFill>
                <a:latin typeface="Arial" pitchFamily="-108" charset="0"/>
              </a:rPr>
              <a:t>	</a:t>
            </a:r>
          </a:p>
        </p:txBody>
      </p:sp>
    </p:spTree>
  </p:cSld>
  <p:clrMapOvr>
    <a:masterClrMapping/>
  </p:clrMapOvr>
  <p:transition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4401" y="1443030"/>
            <a:ext cx="7950734" cy="5015818"/>
          </a:xfrm>
        </p:spPr>
        <p:txBody>
          <a:bodyPr>
            <a:normAutofit fontScale="40000" lnSpcReduction="20000"/>
          </a:bodyPr>
          <a:lstStyle/>
          <a:p>
            <a:r>
              <a:rPr lang="es-ES" sz="3500" b="1" dirty="0"/>
              <a:t>Desafío: diagnostico precoz </a:t>
            </a:r>
          </a:p>
          <a:p>
            <a:pPr marL="0" indent="0">
              <a:buNone/>
            </a:pPr>
            <a:endParaRPr lang="es-ES" sz="3500" b="1" dirty="0"/>
          </a:p>
          <a:p>
            <a:r>
              <a:rPr lang="es-ES" sz="3500" b="1" dirty="0"/>
              <a:t>Retraso diagnostico de </a:t>
            </a:r>
            <a:r>
              <a:rPr lang="es-ES" sz="3500" b="1" dirty="0">
                <a:solidFill>
                  <a:srgbClr val="FF6700"/>
                </a:solidFill>
              </a:rPr>
              <a:t>1-3 meses </a:t>
            </a:r>
            <a:r>
              <a:rPr lang="es-ES" sz="3500" b="1" dirty="0"/>
              <a:t>desde inicio síntomas. </a:t>
            </a:r>
          </a:p>
          <a:p>
            <a:pPr marL="0" indent="0" algn="r">
              <a:buNone/>
            </a:pPr>
            <a:r>
              <a:rPr lang="es-ES" sz="2526" b="1" dirty="0" err="1">
                <a:solidFill>
                  <a:srgbClr val="7F7F7F"/>
                </a:solidFill>
              </a:rPr>
              <a:t>Courtenay</a:t>
            </a:r>
            <a:r>
              <a:rPr lang="es-ES" sz="2526" b="1" dirty="0">
                <a:solidFill>
                  <a:srgbClr val="7F7F7F"/>
                </a:solidFill>
              </a:rPr>
              <a:t> BG, </a:t>
            </a:r>
            <a:r>
              <a:rPr lang="es-ES" sz="2526" b="1" dirty="0" err="1">
                <a:solidFill>
                  <a:srgbClr val="7F7F7F"/>
                </a:solidFill>
              </a:rPr>
              <a:t>Bowers</a:t>
            </a:r>
            <a:r>
              <a:rPr lang="es-ES" sz="2526" b="1" dirty="0">
                <a:solidFill>
                  <a:srgbClr val="7F7F7F"/>
                </a:solidFill>
              </a:rPr>
              <a:t> DM: Stress fractures: </a:t>
            </a:r>
            <a:r>
              <a:rPr lang="es-ES" sz="2526" b="1" dirty="0" err="1">
                <a:solidFill>
                  <a:srgbClr val="7F7F7F"/>
                </a:solidFill>
              </a:rPr>
              <a:t>Clinical</a:t>
            </a:r>
            <a:r>
              <a:rPr lang="es-ES" sz="2526" b="1" dirty="0">
                <a:solidFill>
                  <a:srgbClr val="7F7F7F"/>
                </a:solidFill>
              </a:rPr>
              <a:t> </a:t>
            </a:r>
            <a:r>
              <a:rPr lang="es-ES" sz="2526" b="1" dirty="0" err="1">
                <a:solidFill>
                  <a:srgbClr val="7F7F7F"/>
                </a:solidFill>
              </a:rPr>
              <a:t>features</a:t>
            </a:r>
            <a:r>
              <a:rPr lang="es-ES" sz="2526" b="1" dirty="0">
                <a:solidFill>
                  <a:srgbClr val="7F7F7F"/>
                </a:solidFill>
              </a:rPr>
              <a:t> and </a:t>
            </a:r>
            <a:r>
              <a:rPr lang="es-ES" sz="2526" b="1" dirty="0" err="1">
                <a:solidFill>
                  <a:srgbClr val="7F7F7F"/>
                </a:solidFill>
              </a:rPr>
              <a:t>investigation</a:t>
            </a:r>
            <a:r>
              <a:rPr lang="es-ES" sz="2526" b="1" dirty="0">
                <a:solidFill>
                  <a:srgbClr val="7F7F7F"/>
                </a:solidFill>
              </a:rPr>
              <a:t>. </a:t>
            </a:r>
          </a:p>
          <a:p>
            <a:pPr marL="0" indent="0" algn="r">
              <a:buNone/>
            </a:pPr>
            <a:r>
              <a:rPr lang="es-ES" sz="2526" b="1" dirty="0" err="1">
                <a:solidFill>
                  <a:srgbClr val="7F7F7F"/>
                </a:solidFill>
              </a:rPr>
              <a:t>Med</a:t>
            </a:r>
            <a:r>
              <a:rPr lang="es-ES" sz="2526" b="1" dirty="0">
                <a:solidFill>
                  <a:srgbClr val="7F7F7F"/>
                </a:solidFill>
              </a:rPr>
              <a:t> J Australia 153:155, 1990</a:t>
            </a:r>
          </a:p>
          <a:p>
            <a:endParaRPr lang="es-ES" sz="2526" b="1" dirty="0"/>
          </a:p>
          <a:p>
            <a:r>
              <a:rPr lang="es-ES" sz="3500" b="1" dirty="0"/>
              <a:t>Diagnostico requiere:</a:t>
            </a:r>
          </a:p>
          <a:p>
            <a:pPr marL="0" indent="0">
              <a:buNone/>
            </a:pPr>
            <a:endParaRPr lang="es-ES" sz="3500" b="1" dirty="0"/>
          </a:p>
          <a:p>
            <a:pPr marL="329184" lvl="1" indent="0">
              <a:buNone/>
            </a:pPr>
            <a:endParaRPr lang="es-ES" sz="3500" b="1" dirty="0"/>
          </a:p>
          <a:p>
            <a:pPr marL="329184" lvl="1" indent="0" algn="ctr">
              <a:buNone/>
            </a:pPr>
            <a:r>
              <a:rPr lang="es-ES" sz="3500" b="1" dirty="0">
                <a:solidFill>
                  <a:srgbClr val="FF6700"/>
                </a:solidFill>
              </a:rPr>
              <a:t>CUADRO CLINICO COMPATIBLE</a:t>
            </a:r>
          </a:p>
          <a:p>
            <a:pPr marL="329184" lvl="1" indent="0" algn="ctr">
              <a:buNone/>
            </a:pPr>
            <a:endParaRPr lang="es-ES" sz="3500" b="1" dirty="0">
              <a:solidFill>
                <a:srgbClr val="FF6700"/>
              </a:solidFill>
            </a:endParaRPr>
          </a:p>
          <a:p>
            <a:pPr marL="329184" lvl="1" indent="0" algn="ctr">
              <a:buNone/>
            </a:pPr>
            <a:r>
              <a:rPr lang="es-ES" sz="3500" b="1" dirty="0">
                <a:solidFill>
                  <a:srgbClr val="FF6700"/>
                </a:solidFill>
              </a:rPr>
              <a:t>+ </a:t>
            </a:r>
          </a:p>
          <a:p>
            <a:pPr marL="329184" lvl="1" indent="0" algn="ctr">
              <a:buNone/>
            </a:pPr>
            <a:endParaRPr lang="es-ES" sz="3500" b="1" dirty="0">
              <a:solidFill>
                <a:srgbClr val="FF6700"/>
              </a:solidFill>
            </a:endParaRPr>
          </a:p>
          <a:p>
            <a:pPr marL="329184" lvl="1" indent="0" algn="ctr">
              <a:buNone/>
            </a:pPr>
            <a:r>
              <a:rPr lang="es-ES" sz="3500" b="1" dirty="0">
                <a:solidFill>
                  <a:srgbClr val="FF6700"/>
                </a:solidFill>
              </a:rPr>
              <a:t>IMÁGENES CONCORDANTES</a:t>
            </a:r>
          </a:p>
          <a:p>
            <a:pPr marL="329184" lvl="1" indent="0">
              <a:buNone/>
            </a:pPr>
            <a:endParaRPr lang="es-ES" dirty="0"/>
          </a:p>
          <a:p>
            <a:pPr marL="329184" lvl="1" indent="0">
              <a:buNone/>
            </a:pPr>
            <a:r>
              <a:rPr lang="es-ES" dirty="0"/>
              <a:t> 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dirty="0">
                <a:solidFill>
                  <a:srgbClr val="000000"/>
                </a:solidFill>
              </a:rPr>
              <a:t>Fractura por Estrés</a:t>
            </a:r>
            <a:br>
              <a:rPr lang="es-ES" dirty="0">
                <a:solidFill>
                  <a:srgbClr val="000000"/>
                </a:solidFill>
              </a:rPr>
            </a:br>
            <a:r>
              <a:rPr lang="es-ES" sz="2400" dirty="0">
                <a:solidFill>
                  <a:srgbClr val="000000"/>
                </a:solidFill>
              </a:rPr>
              <a:t>DIAGNÓSTICO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04" y="4002212"/>
            <a:ext cx="2290189" cy="2095279"/>
          </a:xfrm>
          <a:prstGeom prst="rect">
            <a:avLst/>
          </a:prstGeom>
        </p:spPr>
      </p:pic>
      <p:pic>
        <p:nvPicPr>
          <p:cNvPr id="6" name="Imagen 5" descr="Screen shot 2011-08-18 at 5.26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897" y="4001670"/>
            <a:ext cx="1246431" cy="199554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47606"/>
          <a:stretch/>
        </p:blipFill>
        <p:spPr>
          <a:xfrm>
            <a:off x="6662237" y="4002212"/>
            <a:ext cx="1030903" cy="199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853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51280" y="-215205"/>
            <a:ext cx="8041440" cy="1442674"/>
          </a:xfrm>
        </p:spPr>
        <p:txBody>
          <a:bodyPr/>
          <a:lstStyle/>
          <a:p>
            <a:pPr algn="l"/>
            <a:r>
              <a:rPr lang="es-ES" dirty="0">
                <a:solidFill>
                  <a:srgbClr val="000000"/>
                </a:solidFill>
              </a:rPr>
              <a:t>Fractura por Estrés</a:t>
            </a:r>
            <a:br>
              <a:rPr lang="es-ES" dirty="0">
                <a:solidFill>
                  <a:srgbClr val="000000"/>
                </a:solidFill>
              </a:rPr>
            </a:br>
            <a:r>
              <a:rPr lang="es-ES" sz="2400" dirty="0">
                <a:solidFill>
                  <a:srgbClr val="000000"/>
                </a:solidFill>
              </a:rPr>
              <a:t>ALGORITMO DIAGNÓSTICO 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1964227"/>
              </p:ext>
            </p:extLst>
          </p:nvPr>
        </p:nvGraphicFramePr>
        <p:xfrm>
          <a:off x="-515230" y="701883"/>
          <a:ext cx="9659230" cy="6383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995853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 descr="Screen shot 2011-08-18 at 6.29.47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6" b="17226"/>
          <a:stretch>
            <a:fillRect/>
          </a:stretch>
        </p:blipFill>
        <p:spPr>
          <a:xfrm>
            <a:off x="2545634" y="1879237"/>
            <a:ext cx="6047086" cy="3199699"/>
          </a:xfr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dirty="0">
                <a:solidFill>
                  <a:srgbClr val="000000"/>
                </a:solidFill>
              </a:rPr>
              <a:t>Fractura por Estrés</a:t>
            </a:r>
            <a:br>
              <a:rPr lang="es-ES" dirty="0">
                <a:solidFill>
                  <a:srgbClr val="000000"/>
                </a:solidFill>
              </a:rPr>
            </a:br>
            <a:r>
              <a:rPr lang="es-ES" sz="2400" dirty="0">
                <a:solidFill>
                  <a:srgbClr val="000000"/>
                </a:solidFill>
              </a:rPr>
              <a:t>IMÁGENES DIAGNÓSTICAS </a:t>
            </a:r>
          </a:p>
        </p:txBody>
      </p:sp>
      <p:pic>
        <p:nvPicPr>
          <p:cNvPr id="5" name="Imagen 4" descr="fx stres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80" y="1443283"/>
            <a:ext cx="1365071" cy="481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85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dirty="0">
                <a:solidFill>
                  <a:srgbClr val="000000"/>
                </a:solidFill>
              </a:rPr>
              <a:t>Fractura por Estrés</a:t>
            </a:r>
            <a:br>
              <a:rPr lang="es-ES" dirty="0">
                <a:solidFill>
                  <a:srgbClr val="000000"/>
                </a:solidFill>
              </a:rPr>
            </a:br>
            <a:r>
              <a:rPr lang="es-ES" sz="2400" dirty="0">
                <a:solidFill>
                  <a:srgbClr val="000000"/>
                </a:solidFill>
              </a:rPr>
              <a:t>DIAGNÓSTICO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838200" y="2038388"/>
            <a:ext cx="7467600" cy="4600590"/>
          </a:xfrm>
        </p:spPr>
        <p:txBody>
          <a:bodyPr>
            <a:normAutofit fontScale="92500" lnSpcReduction="20000"/>
          </a:bodyPr>
          <a:lstStyle/>
          <a:p>
            <a:r>
              <a:rPr lang="es-ES" sz="2000" u="sng" dirty="0"/>
              <a:t>CINTIGRAFÍA OSEA</a:t>
            </a:r>
          </a:p>
          <a:p>
            <a:pPr marL="0" indent="0">
              <a:buNone/>
            </a:pPr>
            <a:endParaRPr lang="es-ES" sz="2000" u="sng" dirty="0"/>
          </a:p>
          <a:p>
            <a:pPr lvl="1"/>
            <a:r>
              <a:rPr lang="es-ES" sz="2000" dirty="0"/>
              <a:t>Uso opcional. </a:t>
            </a:r>
          </a:p>
          <a:p>
            <a:pPr lvl="1"/>
            <a:r>
              <a:rPr lang="es-ES" sz="2000" dirty="0"/>
              <a:t>Sensibilidad 100%, pero muy </a:t>
            </a:r>
            <a:r>
              <a:rPr lang="es-ES" sz="2000" dirty="0">
                <a:solidFill>
                  <a:schemeClr val="accent3"/>
                </a:solidFill>
              </a:rPr>
              <a:t>inespecífica</a:t>
            </a:r>
            <a:r>
              <a:rPr lang="es-ES" sz="2000" dirty="0"/>
              <a:t>.</a:t>
            </a:r>
          </a:p>
          <a:p>
            <a:pPr lvl="1"/>
            <a:r>
              <a:rPr lang="es-ES" sz="2000" dirty="0"/>
              <a:t>Cambios muy </a:t>
            </a:r>
            <a:r>
              <a:rPr lang="es-ES" sz="2000" dirty="0">
                <a:solidFill>
                  <a:srgbClr val="FF6700"/>
                </a:solidFill>
              </a:rPr>
              <a:t>precoces: 48 – 72hrs</a:t>
            </a:r>
          </a:p>
          <a:p>
            <a:pPr lvl="1"/>
            <a:r>
              <a:rPr lang="es-ES" sz="2000" dirty="0"/>
              <a:t>Útil para </a:t>
            </a:r>
            <a:r>
              <a:rPr lang="es-ES" sz="2000" dirty="0">
                <a:solidFill>
                  <a:srgbClr val="FF6700"/>
                </a:solidFill>
              </a:rPr>
              <a:t>descartar fractura de estrés</a:t>
            </a:r>
            <a:r>
              <a:rPr lang="es-ES" sz="2000" dirty="0"/>
              <a:t>. </a:t>
            </a:r>
          </a:p>
          <a:p>
            <a:pPr lvl="1"/>
            <a:endParaRPr lang="es-ES" sz="2000" dirty="0"/>
          </a:p>
          <a:p>
            <a:pPr marL="329184" lvl="1" indent="0">
              <a:buNone/>
            </a:pPr>
            <a:endParaRPr lang="es-ES" sz="2000" dirty="0"/>
          </a:p>
          <a:p>
            <a:pPr marL="329184" lvl="1" indent="0">
              <a:buNone/>
            </a:pPr>
            <a:endParaRPr lang="es-ES" sz="2000" dirty="0"/>
          </a:p>
          <a:p>
            <a:pPr>
              <a:buNone/>
            </a:pPr>
            <a:r>
              <a:rPr lang="es-ES" sz="2000" dirty="0"/>
              <a:t> </a:t>
            </a:r>
          </a:p>
        </p:txBody>
      </p:sp>
      <p:pic>
        <p:nvPicPr>
          <p:cNvPr id="8" name="Imagen 7" descr="Screen shot 2011-08-18 at 6.40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286" y="1927462"/>
            <a:ext cx="1973356" cy="367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338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51280" y="147903"/>
            <a:ext cx="8041440" cy="1442674"/>
          </a:xfrm>
        </p:spPr>
        <p:txBody>
          <a:bodyPr/>
          <a:lstStyle/>
          <a:p>
            <a:pPr algn="l"/>
            <a:r>
              <a:rPr lang="es-ES" dirty="0">
                <a:solidFill>
                  <a:srgbClr val="000000"/>
                </a:solidFill>
              </a:rPr>
              <a:t>Fractura por Estrés</a:t>
            </a:r>
            <a:br>
              <a:rPr lang="es-ES" dirty="0">
                <a:solidFill>
                  <a:srgbClr val="000000"/>
                </a:solidFill>
              </a:rPr>
            </a:br>
            <a:r>
              <a:rPr lang="es-ES" sz="2400" dirty="0">
                <a:solidFill>
                  <a:srgbClr val="000000"/>
                </a:solidFill>
              </a:rPr>
              <a:t>DIAGNÓSTICO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838200" y="2038388"/>
            <a:ext cx="7467600" cy="4600590"/>
          </a:xfrm>
        </p:spPr>
        <p:txBody>
          <a:bodyPr>
            <a:normAutofit fontScale="85000" lnSpcReduction="10000"/>
          </a:bodyPr>
          <a:lstStyle/>
          <a:p>
            <a:r>
              <a:rPr lang="es-ES" sz="2000" u="sng" dirty="0">
                <a:solidFill>
                  <a:srgbClr val="000000"/>
                </a:solidFill>
              </a:rPr>
              <a:t>CINTIGRAFÍA OSEA: Spect-tc</a:t>
            </a:r>
          </a:p>
          <a:p>
            <a:pPr marL="0" indent="0">
              <a:buNone/>
            </a:pPr>
            <a:endParaRPr lang="es-ES" sz="2000" u="sng" dirty="0">
              <a:solidFill>
                <a:srgbClr val="000000"/>
              </a:solidFill>
            </a:endParaRPr>
          </a:p>
          <a:p>
            <a:pPr lvl="1">
              <a:buNone/>
            </a:pPr>
            <a:endParaRPr lang="es-ES" sz="2000" dirty="0">
              <a:solidFill>
                <a:srgbClr val="000000"/>
              </a:solidFill>
            </a:endParaRPr>
          </a:p>
          <a:p>
            <a:pPr lvl="1"/>
            <a:endParaRPr lang="es-ES" sz="2000" dirty="0">
              <a:solidFill>
                <a:srgbClr val="000000"/>
              </a:solidFill>
            </a:endParaRPr>
          </a:p>
          <a:p>
            <a:pPr marL="329184" lvl="1" indent="0">
              <a:buNone/>
            </a:pPr>
            <a:endParaRPr lang="es-ES" sz="2000" dirty="0">
              <a:solidFill>
                <a:srgbClr val="000000"/>
              </a:solidFill>
            </a:endParaRPr>
          </a:p>
          <a:p>
            <a:pPr marL="329184" lvl="1" indent="0">
              <a:buNone/>
            </a:pPr>
            <a:endParaRPr lang="es-ES" sz="2000" dirty="0">
              <a:solidFill>
                <a:srgbClr val="000000"/>
              </a:solidFill>
            </a:endParaRPr>
          </a:p>
          <a:p>
            <a:pPr marL="329184" lvl="1" indent="0">
              <a:buNone/>
            </a:pPr>
            <a:endParaRPr lang="es-ES" sz="2000" dirty="0">
              <a:solidFill>
                <a:srgbClr val="000000"/>
              </a:solidFill>
            </a:endParaRPr>
          </a:p>
          <a:p>
            <a:pPr marL="329184" lvl="1" indent="0">
              <a:buNone/>
            </a:pPr>
            <a:endParaRPr lang="es-ES" sz="2000" dirty="0">
              <a:solidFill>
                <a:srgbClr val="000000"/>
              </a:solidFill>
            </a:endParaRPr>
          </a:p>
          <a:p>
            <a:r>
              <a:rPr lang="es-ES" sz="2000" u="sng" dirty="0">
                <a:solidFill>
                  <a:srgbClr val="000000"/>
                </a:solidFill>
              </a:rPr>
              <a:t>BIOPSIA:</a:t>
            </a:r>
          </a:p>
          <a:p>
            <a:pPr lvl="1"/>
            <a:r>
              <a:rPr lang="es-ES" sz="2000" dirty="0">
                <a:solidFill>
                  <a:srgbClr val="000000"/>
                </a:solidFill>
              </a:rPr>
              <a:t>Sólo si persisten dudas sobre neoplasia/infección con RNM.</a:t>
            </a:r>
          </a:p>
          <a:p>
            <a:pPr lvl="1"/>
            <a:r>
              <a:rPr lang="es-ES" sz="2000" dirty="0">
                <a:solidFill>
                  <a:srgbClr val="000000"/>
                </a:solidFill>
              </a:rPr>
              <a:t>Uso excepcional. </a:t>
            </a:r>
          </a:p>
        </p:txBody>
      </p:sp>
      <p:pic>
        <p:nvPicPr>
          <p:cNvPr id="6" name="Imagen 5" descr="sofia padilla 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918" y="1634264"/>
            <a:ext cx="3658927" cy="365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338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dirty="0">
                <a:solidFill>
                  <a:srgbClr val="000000"/>
                </a:solidFill>
              </a:rPr>
              <a:t>Fractura por Estrés</a:t>
            </a:r>
            <a:br>
              <a:rPr lang="es-ES" dirty="0">
                <a:solidFill>
                  <a:srgbClr val="000000"/>
                </a:solidFill>
              </a:rPr>
            </a:br>
            <a:r>
              <a:rPr lang="es-ES" sz="2400" dirty="0">
                <a:solidFill>
                  <a:srgbClr val="000000"/>
                </a:solidFill>
              </a:rPr>
              <a:t>DIAGNÓSTICO DIFERENCIAL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118763"/>
            <a:ext cx="7467600" cy="3951337"/>
          </a:xfrm>
        </p:spPr>
        <p:txBody>
          <a:bodyPr>
            <a:normAutofit fontScale="55000" lnSpcReduction="20000"/>
          </a:bodyPr>
          <a:lstStyle/>
          <a:p>
            <a:r>
              <a:rPr lang="es-ES" dirty="0">
                <a:solidFill>
                  <a:srgbClr val="000000"/>
                </a:solidFill>
              </a:rPr>
              <a:t>Neoplasias</a:t>
            </a:r>
          </a:p>
          <a:p>
            <a:endParaRPr lang="es-ES" dirty="0">
              <a:solidFill>
                <a:srgbClr val="000000"/>
              </a:solidFill>
            </a:endParaRPr>
          </a:p>
          <a:p>
            <a:r>
              <a:rPr lang="es-ES" dirty="0">
                <a:solidFill>
                  <a:srgbClr val="000000"/>
                </a:solidFill>
              </a:rPr>
              <a:t>Infecciones </a:t>
            </a:r>
          </a:p>
          <a:p>
            <a:endParaRPr lang="es-ES" dirty="0">
              <a:solidFill>
                <a:srgbClr val="000000"/>
              </a:solidFill>
            </a:endParaRPr>
          </a:p>
          <a:p>
            <a:r>
              <a:rPr lang="es-ES" dirty="0">
                <a:solidFill>
                  <a:srgbClr val="000000"/>
                </a:solidFill>
              </a:rPr>
              <a:t>Tendinitis</a:t>
            </a:r>
          </a:p>
          <a:p>
            <a:endParaRPr lang="es-ES" dirty="0">
              <a:solidFill>
                <a:srgbClr val="000000"/>
              </a:solidFill>
            </a:endParaRPr>
          </a:p>
          <a:p>
            <a:r>
              <a:rPr lang="es-ES" dirty="0">
                <a:solidFill>
                  <a:srgbClr val="000000"/>
                </a:solidFill>
              </a:rPr>
              <a:t>Fascitis</a:t>
            </a:r>
          </a:p>
          <a:p>
            <a:endParaRPr lang="es-ES" dirty="0">
              <a:solidFill>
                <a:srgbClr val="000000"/>
              </a:solidFill>
            </a:endParaRPr>
          </a:p>
          <a:p>
            <a:r>
              <a:rPr lang="es-ES" dirty="0">
                <a:solidFill>
                  <a:srgbClr val="000000"/>
                </a:solidFill>
              </a:rPr>
              <a:t>Bursitis</a:t>
            </a:r>
          </a:p>
          <a:p>
            <a:endParaRPr lang="es-ES" dirty="0">
              <a:solidFill>
                <a:srgbClr val="000000"/>
              </a:solidFill>
            </a:endParaRPr>
          </a:p>
          <a:p>
            <a:r>
              <a:rPr lang="es-ES" dirty="0">
                <a:solidFill>
                  <a:srgbClr val="000000"/>
                </a:solidFill>
              </a:rPr>
              <a:t>Osteoma Osteoide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311" y="2154050"/>
            <a:ext cx="4899689" cy="368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039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1280" y="186391"/>
            <a:ext cx="8041440" cy="895881"/>
          </a:xfrm>
        </p:spPr>
        <p:txBody>
          <a:bodyPr/>
          <a:lstStyle/>
          <a:p>
            <a:pPr algn="l"/>
            <a:r>
              <a:rPr lang="es-ES" dirty="0">
                <a:solidFill>
                  <a:srgbClr val="000000"/>
                </a:solidFill>
              </a:rPr>
              <a:t>Fractura por Estrés</a:t>
            </a:r>
            <a:br>
              <a:rPr lang="es-ES" dirty="0">
                <a:solidFill>
                  <a:srgbClr val="000000"/>
                </a:solidFill>
              </a:rPr>
            </a:br>
            <a:r>
              <a:rPr lang="es-ES" sz="2400" dirty="0">
                <a:solidFill>
                  <a:srgbClr val="000000"/>
                </a:solidFill>
              </a:rPr>
              <a:t>DIAGNÓSTICO DIFERENCIAL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4" name="Imagen 3" descr="Screen shot 2011-08-18 at 7.19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80" y="3050869"/>
            <a:ext cx="2904616" cy="3454733"/>
          </a:xfrm>
          <a:prstGeom prst="rect">
            <a:avLst/>
          </a:prstGeom>
        </p:spPr>
      </p:pic>
      <p:pic>
        <p:nvPicPr>
          <p:cNvPr id="5" name="Imagen 4" descr="Screen shot 2011-08-18 at 7.20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29" y="2997868"/>
            <a:ext cx="2816271" cy="350773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51280" y="1313692"/>
            <a:ext cx="8592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000000"/>
                </a:solidFill>
              </a:rPr>
              <a:t>Niño de 10 años con dolor brazo izquierdo</a:t>
            </a:r>
          </a:p>
          <a:p>
            <a:r>
              <a:rPr lang="es-ES" sz="2000" dirty="0">
                <a:solidFill>
                  <a:srgbClr val="000000"/>
                </a:solidFill>
              </a:rPr>
              <a:t>Rx muestra extensa reacción periosteal, sin interrupcion cortical.</a:t>
            </a:r>
          </a:p>
          <a:p>
            <a:r>
              <a:rPr lang="es-ES" sz="2000" dirty="0">
                <a:solidFill>
                  <a:srgbClr val="000000"/>
                </a:solidFill>
              </a:rPr>
              <a:t>Rnm: muestra infiltracion medular extensa asociado a una masa de PB que interrumpe la cortical (flecha). </a:t>
            </a:r>
          </a:p>
          <a:p>
            <a:r>
              <a:rPr lang="es-ES" sz="2000" dirty="0">
                <a:solidFill>
                  <a:srgbClr val="000000"/>
                </a:solidFill>
              </a:rPr>
              <a:t>Dg: Sarcoma ewing</a:t>
            </a:r>
            <a:endParaRPr lang="es-ES_tradnl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871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8229" y="69330"/>
            <a:ext cx="8041440" cy="1138259"/>
          </a:xfrm>
        </p:spPr>
        <p:txBody>
          <a:bodyPr/>
          <a:lstStyle/>
          <a:p>
            <a:pPr algn="l"/>
            <a:r>
              <a:rPr lang="es-ES" dirty="0">
                <a:solidFill>
                  <a:srgbClr val="000000"/>
                </a:solidFill>
              </a:rPr>
              <a:t>Fractura por Estrés</a:t>
            </a:r>
            <a:br>
              <a:rPr lang="es-ES" dirty="0">
                <a:solidFill>
                  <a:srgbClr val="000000"/>
                </a:solidFill>
              </a:rPr>
            </a:br>
            <a:r>
              <a:rPr lang="es-ES" sz="2400" dirty="0">
                <a:solidFill>
                  <a:srgbClr val="000000"/>
                </a:solidFill>
              </a:rPr>
              <a:t>DIAGNÓSTICO DIFERENCIAL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5" name="Imagen 4" descr="Screen shot 2011-08-18 at 7.21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5" y="1156032"/>
            <a:ext cx="2988217" cy="4024454"/>
          </a:xfrm>
          <a:prstGeom prst="rect">
            <a:avLst/>
          </a:prstGeom>
        </p:spPr>
      </p:pic>
      <p:pic>
        <p:nvPicPr>
          <p:cNvPr id="6" name="Imagen 5" descr="Screen shot 2011-08-18 at 7.35.1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9" y="4877440"/>
            <a:ext cx="2449015" cy="198055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535658" y="1424059"/>
            <a:ext cx="53004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0000"/>
                </a:solidFill>
              </a:rPr>
              <a:t>Niño 12 años con dolor anterior tibia. </a:t>
            </a:r>
          </a:p>
          <a:p>
            <a:r>
              <a:rPr lang="es-ES" dirty="0">
                <a:solidFill>
                  <a:srgbClr val="000000"/>
                </a:solidFill>
              </a:rPr>
              <a:t>Rx simple muestra engrosamiento cortical, sin interrupcion de esta. No es concluyente, se solicita RNM:engrosamiento cortical, compatible con los hallazgos rx</a:t>
            </a:r>
          </a:p>
          <a:p>
            <a:r>
              <a:rPr lang="es-ES" dirty="0">
                <a:solidFill>
                  <a:srgbClr val="000000"/>
                </a:solidFill>
              </a:rPr>
              <a:t>T2 c/supresion grasa mostró un foco hiperintenso intracortical correspondiente a un nido, con edema circundante (flecha). </a:t>
            </a:r>
          </a:p>
          <a:p>
            <a:endParaRPr lang="es-ES" dirty="0">
              <a:solidFill>
                <a:srgbClr val="000000"/>
              </a:solidFill>
            </a:endParaRPr>
          </a:p>
          <a:p>
            <a:r>
              <a:rPr lang="es-ES" dirty="0">
                <a:solidFill>
                  <a:srgbClr val="000000"/>
                </a:solidFill>
              </a:rPr>
              <a:t>Dg: Osteoma osteoide. </a:t>
            </a:r>
          </a:p>
          <a:p>
            <a:endParaRPr lang="es-ES" dirty="0">
              <a:solidFill>
                <a:srgbClr val="000000"/>
              </a:solidFill>
            </a:endParaRPr>
          </a:p>
          <a:p>
            <a:endParaRPr lang="es-ES_tradn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871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dirty="0">
                <a:solidFill>
                  <a:srgbClr val="000000"/>
                </a:solidFill>
              </a:rPr>
              <a:t>Fractura por Estrés</a:t>
            </a:r>
            <a:br>
              <a:rPr lang="es-ES" dirty="0">
                <a:solidFill>
                  <a:srgbClr val="000000"/>
                </a:solidFill>
              </a:rPr>
            </a:br>
            <a:r>
              <a:rPr lang="es-ES" sz="2400" dirty="0">
                <a:solidFill>
                  <a:srgbClr val="000000"/>
                </a:solidFill>
              </a:rPr>
              <a:t>TRATAMIENTO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2036" y="1342018"/>
            <a:ext cx="5209681" cy="4950261"/>
          </a:xfrm>
        </p:spPr>
        <p:txBody>
          <a:bodyPr>
            <a:noAutofit/>
          </a:bodyPr>
          <a:lstStyle/>
          <a:p>
            <a:r>
              <a:rPr lang="es-ES" sz="1600" b="1" dirty="0">
                <a:solidFill>
                  <a:srgbClr val="1F497D"/>
                </a:solidFill>
              </a:rPr>
              <a:t>Romper ciclo de trauma repetitivo.</a:t>
            </a:r>
          </a:p>
          <a:p>
            <a:r>
              <a:rPr lang="es-ES" sz="1600" b="1" dirty="0">
                <a:solidFill>
                  <a:srgbClr val="1F497D"/>
                </a:solidFill>
              </a:rPr>
              <a:t>Se decide en función de:</a:t>
            </a:r>
          </a:p>
          <a:p>
            <a:pPr lvl="2"/>
            <a:r>
              <a:rPr lang="es-ES" sz="1600" b="1" dirty="0">
                <a:solidFill>
                  <a:srgbClr val="1F497D"/>
                </a:solidFill>
              </a:rPr>
              <a:t>Estabilidad / riesgo de desplazamiento</a:t>
            </a:r>
          </a:p>
          <a:p>
            <a:pPr lvl="2"/>
            <a:r>
              <a:rPr lang="es-ES" sz="1600" b="1" dirty="0">
                <a:solidFill>
                  <a:srgbClr val="1F497D"/>
                </a:solidFill>
              </a:rPr>
              <a:t>Sitio</a:t>
            </a:r>
          </a:p>
          <a:p>
            <a:pPr lvl="2"/>
            <a:r>
              <a:rPr lang="es-ES" sz="1600" b="1" dirty="0">
                <a:solidFill>
                  <a:srgbClr val="1F497D"/>
                </a:solidFill>
              </a:rPr>
              <a:t>Extensión</a:t>
            </a:r>
          </a:p>
          <a:p>
            <a:pPr lvl="2"/>
            <a:r>
              <a:rPr lang="es-ES" sz="1600" b="1" dirty="0">
                <a:solidFill>
                  <a:srgbClr val="1F497D"/>
                </a:solidFill>
              </a:rPr>
              <a:t>Riesgo pseudoartrosis o consolidación viciosa</a:t>
            </a:r>
          </a:p>
          <a:p>
            <a:r>
              <a:rPr lang="es-ES" sz="1600" b="1" dirty="0">
                <a:solidFill>
                  <a:srgbClr val="1F497D"/>
                </a:solidFill>
              </a:rPr>
              <a:t>Requieren un mayor período de descarga que la mayoría de las fracturas que se presentan en niños. </a:t>
            </a:r>
          </a:p>
          <a:p>
            <a:endParaRPr lang="es-ES" sz="1600" b="1" dirty="0">
              <a:solidFill>
                <a:srgbClr val="1F497D"/>
              </a:solidFill>
            </a:endParaRPr>
          </a:p>
          <a:p>
            <a:r>
              <a:rPr lang="es-ES" sz="1600" b="1" dirty="0">
                <a:solidFill>
                  <a:srgbClr val="1F497D"/>
                </a:solidFill>
              </a:rPr>
              <a:t>Alternativas a “reposo deportivo absoluto”: agua, bicicleta estática, </a:t>
            </a:r>
            <a:r>
              <a:rPr lang="es-ES" sz="1600" b="1" dirty="0" err="1">
                <a:solidFill>
                  <a:srgbClr val="1F497D"/>
                </a:solidFill>
              </a:rPr>
              <a:t>etc</a:t>
            </a:r>
            <a:endParaRPr lang="es-ES" sz="1600" b="1" dirty="0">
              <a:solidFill>
                <a:srgbClr val="1F497D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713" y="3944689"/>
            <a:ext cx="2210007" cy="15282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138" y="2640745"/>
            <a:ext cx="2086581" cy="92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491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82650" y="206374"/>
            <a:ext cx="1626943" cy="4603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/>
              <a:t>FRACTURA ESTRÉS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898525" y="1320799"/>
            <a:ext cx="1626943" cy="4603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¿INESTABLE?</a:t>
            </a:r>
          </a:p>
        </p:txBody>
      </p:sp>
      <p:sp>
        <p:nvSpPr>
          <p:cNvPr id="9" name="Rectángulo 8"/>
          <p:cNvSpPr/>
          <p:nvPr/>
        </p:nvSpPr>
        <p:spPr>
          <a:xfrm>
            <a:off x="898525" y="2409824"/>
            <a:ext cx="1626943" cy="503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¿COMPROMISO ARTICULAR?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819149" y="3530599"/>
            <a:ext cx="2038238" cy="4603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¿RIESGO PSEUDOARTROSIS?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914400" y="4603749"/>
            <a:ext cx="1626943" cy="4603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ADHERENCIA </a:t>
            </a:r>
          </a:p>
          <a:p>
            <a:pPr algn="ctr"/>
            <a:r>
              <a:rPr lang="es-ES" sz="1400" dirty="0"/>
              <a:t>PACIENTE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898525" y="5556250"/>
            <a:ext cx="2705100" cy="9842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u="sng" dirty="0"/>
              <a:t>TERAPIA FUNCIONAL: </a:t>
            </a:r>
          </a:p>
          <a:p>
            <a:pPr algn="ctr"/>
            <a:r>
              <a:rPr lang="es-ES" sz="1600" dirty="0"/>
              <a:t>sin deporte, descarga total/parcial por 4-8 semanas, AINES, hielo, KNT</a:t>
            </a:r>
          </a:p>
        </p:txBody>
      </p:sp>
      <p:sp>
        <p:nvSpPr>
          <p:cNvPr id="6" name="Flecha derecha 5"/>
          <p:cNvSpPr/>
          <p:nvPr/>
        </p:nvSpPr>
        <p:spPr>
          <a:xfrm rot="5400000">
            <a:off x="1394751" y="962124"/>
            <a:ext cx="503999" cy="72000"/>
          </a:xfrm>
          <a:prstGeom prst="rightArrow">
            <a:avLst/>
          </a:prstGeom>
          <a:solidFill>
            <a:srgbClr val="C0504D">
              <a:alpha val="94000"/>
            </a:srgbClr>
          </a:solidFill>
          <a:ln>
            <a:solidFill>
              <a:srgbClr val="1F497D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 derecha 13"/>
          <p:cNvSpPr/>
          <p:nvPr/>
        </p:nvSpPr>
        <p:spPr>
          <a:xfrm rot="5400000">
            <a:off x="1395776" y="2082900"/>
            <a:ext cx="503999" cy="72000"/>
          </a:xfrm>
          <a:prstGeom prst="rightArrow">
            <a:avLst/>
          </a:prstGeom>
          <a:solidFill>
            <a:srgbClr val="C0504D"/>
          </a:solidFill>
          <a:ln>
            <a:solidFill>
              <a:srgbClr val="1F497D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/>
          <p:cNvSpPr txBox="1"/>
          <p:nvPr/>
        </p:nvSpPr>
        <p:spPr>
          <a:xfrm>
            <a:off x="1645593" y="1920875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1F497D"/>
                </a:solidFill>
              </a:rPr>
              <a:t>NO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1665917" y="3057525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1F497D"/>
                </a:solidFill>
              </a:rPr>
              <a:t>NO</a:t>
            </a:r>
          </a:p>
        </p:txBody>
      </p:sp>
      <p:sp>
        <p:nvSpPr>
          <p:cNvPr id="18" name="Flecha derecha 17"/>
          <p:cNvSpPr/>
          <p:nvPr/>
        </p:nvSpPr>
        <p:spPr>
          <a:xfrm rot="5400000">
            <a:off x="1395776" y="3193323"/>
            <a:ext cx="503999" cy="72000"/>
          </a:xfrm>
          <a:prstGeom prst="rightArrow">
            <a:avLst/>
          </a:prstGeom>
          <a:solidFill>
            <a:srgbClr val="C0504D"/>
          </a:solidFill>
          <a:ln>
            <a:solidFill>
              <a:srgbClr val="1F497D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3444875" y="2612252"/>
            <a:ext cx="228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s-ES" sz="1500" dirty="0">
                <a:solidFill>
                  <a:prstClr val="white"/>
                </a:solidFill>
              </a:rPr>
              <a:t>¿RIESGO PSEUDOARTROSIS?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1683776" y="4105275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1F497D"/>
                </a:solidFill>
              </a:rPr>
              <a:t>NO</a:t>
            </a:r>
          </a:p>
        </p:txBody>
      </p:sp>
      <p:sp>
        <p:nvSpPr>
          <p:cNvPr id="21" name="Flecha derecha 20"/>
          <p:cNvSpPr/>
          <p:nvPr/>
        </p:nvSpPr>
        <p:spPr>
          <a:xfrm rot="5400000">
            <a:off x="1403318" y="4284000"/>
            <a:ext cx="503999" cy="72000"/>
          </a:xfrm>
          <a:prstGeom prst="rightArrow">
            <a:avLst/>
          </a:prstGeom>
          <a:solidFill>
            <a:srgbClr val="C0504D"/>
          </a:solidFill>
          <a:ln>
            <a:solidFill>
              <a:srgbClr val="1F497D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Flecha derecha 21"/>
          <p:cNvSpPr/>
          <p:nvPr/>
        </p:nvSpPr>
        <p:spPr>
          <a:xfrm rot="5400000">
            <a:off x="1503918" y="5257626"/>
            <a:ext cx="323997" cy="72000"/>
          </a:xfrm>
          <a:prstGeom prst="rightArrow">
            <a:avLst/>
          </a:prstGeom>
          <a:solidFill>
            <a:schemeClr val="tx1">
              <a:lumMod val="65000"/>
              <a:lumOff val="35000"/>
              <a:alpha val="9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/>
          <p:cNvSpPr txBox="1"/>
          <p:nvPr/>
        </p:nvSpPr>
        <p:spPr>
          <a:xfrm>
            <a:off x="977901" y="5116098"/>
            <a:ext cx="704953" cy="307777"/>
          </a:xfrm>
          <a:prstGeom prst="rect">
            <a:avLst/>
          </a:prstGeom>
          <a:solidFill>
            <a:srgbClr val="C0504D"/>
          </a:solidFill>
          <a:ln>
            <a:solidFill>
              <a:srgbClr val="1F497D"/>
            </a:solidFill>
          </a:ln>
        </p:spPr>
        <p:txBody>
          <a:bodyPr wrap="none" rtlCol="0">
            <a:spAutoFit/>
          </a:bodyPr>
          <a:lstStyle/>
          <a:p>
            <a:r>
              <a:rPr lang="es-ES" sz="1400" dirty="0"/>
              <a:t>BUENA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5699124" y="1555749"/>
            <a:ext cx="2111375" cy="4603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REQUIERE</a:t>
            </a:r>
          </a:p>
          <a:p>
            <a:pPr algn="ctr"/>
            <a:r>
              <a:rPr lang="es-ES" sz="1600" dirty="0"/>
              <a:t>INMOVILIZACIÓN</a:t>
            </a:r>
          </a:p>
        </p:txBody>
      </p:sp>
      <p:sp>
        <p:nvSpPr>
          <p:cNvPr id="25" name="Flecha derecha 24"/>
          <p:cNvSpPr/>
          <p:nvPr/>
        </p:nvSpPr>
        <p:spPr>
          <a:xfrm>
            <a:off x="2511148" y="1525124"/>
            <a:ext cx="2951987" cy="72000"/>
          </a:xfrm>
          <a:prstGeom prst="rightArrow">
            <a:avLst/>
          </a:prstGeom>
          <a:solidFill>
            <a:srgbClr val="C0504D"/>
          </a:solidFill>
          <a:ln>
            <a:solidFill>
              <a:srgbClr val="1F497D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Flecha derecha 25"/>
          <p:cNvSpPr/>
          <p:nvPr/>
        </p:nvSpPr>
        <p:spPr>
          <a:xfrm rot="20570709">
            <a:off x="2464848" y="2132604"/>
            <a:ext cx="3059987" cy="72000"/>
          </a:xfrm>
          <a:prstGeom prst="rightArrow">
            <a:avLst/>
          </a:prstGeom>
          <a:solidFill>
            <a:srgbClr val="C0504D"/>
          </a:solidFill>
          <a:ln>
            <a:solidFill>
              <a:srgbClr val="1F497D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Flecha derecha 26"/>
          <p:cNvSpPr/>
          <p:nvPr/>
        </p:nvSpPr>
        <p:spPr>
          <a:xfrm rot="19672433">
            <a:off x="2354282" y="2791675"/>
            <a:ext cx="3383987" cy="72000"/>
          </a:xfrm>
          <a:prstGeom prst="rightArrow">
            <a:avLst/>
          </a:prstGeom>
          <a:solidFill>
            <a:srgbClr val="C0504D"/>
          </a:solidFill>
          <a:ln>
            <a:solidFill>
              <a:srgbClr val="1F497D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Flecha derecha 27"/>
          <p:cNvSpPr/>
          <p:nvPr/>
        </p:nvSpPr>
        <p:spPr>
          <a:xfrm rot="19139827">
            <a:off x="2026009" y="3401417"/>
            <a:ext cx="4031987" cy="72000"/>
          </a:xfrm>
          <a:prstGeom prst="rightArrow">
            <a:avLst/>
          </a:prstGeom>
          <a:solidFill>
            <a:srgbClr val="C0504D"/>
          </a:solidFill>
          <a:ln>
            <a:solidFill>
              <a:srgbClr val="1F497D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CuadroTexto 29"/>
          <p:cNvSpPr txBox="1"/>
          <p:nvPr/>
        </p:nvSpPr>
        <p:spPr>
          <a:xfrm>
            <a:off x="3508375" y="1249097"/>
            <a:ext cx="312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SI</a:t>
            </a:r>
          </a:p>
        </p:txBody>
      </p:sp>
      <p:sp>
        <p:nvSpPr>
          <p:cNvPr id="31" name="CuadroTexto 30"/>
          <p:cNvSpPr txBox="1"/>
          <p:nvPr/>
        </p:nvSpPr>
        <p:spPr>
          <a:xfrm rot="20890600">
            <a:off x="3567656" y="1892299"/>
            <a:ext cx="400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SI</a:t>
            </a:r>
          </a:p>
        </p:txBody>
      </p:sp>
      <p:sp>
        <p:nvSpPr>
          <p:cNvPr id="32" name="CuadroTexto 31"/>
          <p:cNvSpPr txBox="1"/>
          <p:nvPr/>
        </p:nvSpPr>
        <p:spPr>
          <a:xfrm rot="20026047">
            <a:off x="3640104" y="2606658"/>
            <a:ext cx="539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SI</a:t>
            </a:r>
          </a:p>
        </p:txBody>
      </p:sp>
      <p:sp>
        <p:nvSpPr>
          <p:cNvPr id="33" name="CuadroTexto 32"/>
          <p:cNvSpPr txBox="1"/>
          <p:nvPr/>
        </p:nvSpPr>
        <p:spPr>
          <a:xfrm rot="19178715">
            <a:off x="3093755" y="3437375"/>
            <a:ext cx="1069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insatisfactoria</a:t>
            </a:r>
          </a:p>
        </p:txBody>
      </p:sp>
      <p:sp>
        <p:nvSpPr>
          <p:cNvPr id="34" name="Rectángulo 33"/>
          <p:cNvSpPr/>
          <p:nvPr/>
        </p:nvSpPr>
        <p:spPr>
          <a:xfrm>
            <a:off x="7146926" y="3186823"/>
            <a:ext cx="1492250" cy="4603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ESTABLE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5118136" y="3182125"/>
            <a:ext cx="1492250" cy="4603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INESTABLE</a:t>
            </a:r>
          </a:p>
        </p:txBody>
      </p:sp>
      <p:sp>
        <p:nvSpPr>
          <p:cNvPr id="36" name="Flecha derecha 35"/>
          <p:cNvSpPr/>
          <p:nvPr/>
        </p:nvSpPr>
        <p:spPr>
          <a:xfrm rot="6342212">
            <a:off x="5869443" y="2581423"/>
            <a:ext cx="971996" cy="72000"/>
          </a:xfrm>
          <a:prstGeom prst="rightArrow">
            <a:avLst/>
          </a:prstGeom>
          <a:solidFill>
            <a:srgbClr val="C0504D"/>
          </a:solidFill>
          <a:ln>
            <a:solidFill>
              <a:srgbClr val="1F497D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Flecha derecha 36"/>
          <p:cNvSpPr/>
          <p:nvPr/>
        </p:nvSpPr>
        <p:spPr>
          <a:xfrm rot="4355275">
            <a:off x="6817573" y="2565563"/>
            <a:ext cx="971996" cy="72000"/>
          </a:xfrm>
          <a:prstGeom prst="rightArrow">
            <a:avLst/>
          </a:prstGeom>
          <a:solidFill>
            <a:srgbClr val="C0504D"/>
          </a:solidFill>
          <a:ln>
            <a:solidFill>
              <a:srgbClr val="1F497D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37"/>
          <p:cNvSpPr/>
          <p:nvPr/>
        </p:nvSpPr>
        <p:spPr>
          <a:xfrm>
            <a:off x="5118136" y="4011623"/>
            <a:ext cx="1492250" cy="6782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Reducción abierta y Fijación interna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7146926" y="4131302"/>
            <a:ext cx="1492250" cy="4603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Brace o Yeso</a:t>
            </a:r>
          </a:p>
          <a:p>
            <a:pPr algn="ctr"/>
            <a:r>
              <a:rPr lang="es-ES" sz="1600" dirty="0"/>
              <a:t>2-6 semanas</a:t>
            </a:r>
          </a:p>
        </p:txBody>
      </p:sp>
      <p:sp>
        <p:nvSpPr>
          <p:cNvPr id="40" name="Flecha derecha 39"/>
          <p:cNvSpPr/>
          <p:nvPr/>
        </p:nvSpPr>
        <p:spPr>
          <a:xfrm rot="5400000">
            <a:off x="5750904" y="3834573"/>
            <a:ext cx="287997" cy="72000"/>
          </a:xfrm>
          <a:prstGeom prst="rightArrow">
            <a:avLst/>
          </a:prstGeom>
          <a:solidFill>
            <a:srgbClr val="C0504D">
              <a:alpha val="94000"/>
            </a:srgbClr>
          </a:solidFill>
          <a:ln>
            <a:solidFill>
              <a:srgbClr val="1F497D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Flecha derecha 40"/>
          <p:cNvSpPr/>
          <p:nvPr/>
        </p:nvSpPr>
        <p:spPr>
          <a:xfrm rot="5400000">
            <a:off x="7824179" y="3834573"/>
            <a:ext cx="287997" cy="72000"/>
          </a:xfrm>
          <a:prstGeom prst="rightArrow">
            <a:avLst/>
          </a:prstGeom>
          <a:solidFill>
            <a:srgbClr val="C0504D">
              <a:alpha val="94000"/>
            </a:srgbClr>
          </a:solidFill>
          <a:ln>
            <a:solidFill>
              <a:srgbClr val="1F497D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Rectángulo 41"/>
          <p:cNvSpPr/>
          <p:nvPr/>
        </p:nvSpPr>
        <p:spPr>
          <a:xfrm>
            <a:off x="5281838" y="5858702"/>
            <a:ext cx="3655788" cy="6817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u="sng" dirty="0"/>
              <a:t>TRAS 14 DÍAS ASINTOMATICO</a:t>
            </a:r>
            <a:r>
              <a:rPr lang="es-ES" sz="1600" dirty="0"/>
              <a:t>: inicio lentamente gradual de la actividad física</a:t>
            </a:r>
          </a:p>
        </p:txBody>
      </p:sp>
      <p:sp>
        <p:nvSpPr>
          <p:cNvPr id="43" name="Flecha derecha 42"/>
          <p:cNvSpPr/>
          <p:nvPr/>
        </p:nvSpPr>
        <p:spPr>
          <a:xfrm>
            <a:off x="3719453" y="6105625"/>
            <a:ext cx="1511991" cy="72000"/>
          </a:xfrm>
          <a:prstGeom prst="rightArrow">
            <a:avLst/>
          </a:prstGeom>
          <a:solidFill>
            <a:srgbClr val="C0504D">
              <a:alpha val="94000"/>
            </a:srgbClr>
          </a:solidFill>
          <a:ln>
            <a:solidFill>
              <a:srgbClr val="1F497D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CuadroTexto 43"/>
          <p:cNvSpPr txBox="1"/>
          <p:nvPr/>
        </p:nvSpPr>
        <p:spPr>
          <a:xfrm>
            <a:off x="3793674" y="6301715"/>
            <a:ext cx="1292366" cy="461665"/>
          </a:xfrm>
          <a:prstGeom prst="rect">
            <a:avLst/>
          </a:prstGeom>
          <a:solidFill>
            <a:srgbClr val="C0504D"/>
          </a:solidFill>
          <a:ln>
            <a:solidFill>
              <a:srgbClr val="1F497D"/>
            </a:solidFill>
          </a:ln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rgbClr val="1F497D"/>
                </a:solidFill>
              </a:rPr>
              <a:t>Asintomático en </a:t>
            </a:r>
          </a:p>
          <a:p>
            <a:r>
              <a:rPr lang="es-ES" sz="1200" dirty="0" err="1">
                <a:solidFill>
                  <a:srgbClr val="1F497D"/>
                </a:solidFill>
              </a:rPr>
              <a:t>activ</a:t>
            </a:r>
            <a:r>
              <a:rPr lang="es-ES" sz="1200" dirty="0">
                <a:solidFill>
                  <a:srgbClr val="1F497D"/>
                </a:solidFill>
              </a:rPr>
              <a:t>. cotidianas</a:t>
            </a:r>
          </a:p>
        </p:txBody>
      </p:sp>
      <p:sp>
        <p:nvSpPr>
          <p:cNvPr id="51" name="Flecha derecha 50"/>
          <p:cNvSpPr/>
          <p:nvPr/>
        </p:nvSpPr>
        <p:spPr>
          <a:xfrm rot="16200000">
            <a:off x="7520189" y="5199260"/>
            <a:ext cx="927727" cy="72000"/>
          </a:xfrm>
          <a:prstGeom prst="rightArrow">
            <a:avLst/>
          </a:prstGeom>
          <a:solidFill>
            <a:srgbClr val="C0504D"/>
          </a:solidFill>
          <a:ln>
            <a:solidFill>
              <a:srgbClr val="1F497D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Rectángulo 53"/>
          <p:cNvSpPr/>
          <p:nvPr/>
        </p:nvSpPr>
        <p:spPr>
          <a:xfrm>
            <a:off x="2905125" y="5064123"/>
            <a:ext cx="4905374" cy="36000"/>
          </a:xfrm>
          <a:prstGeom prst="rect">
            <a:avLst/>
          </a:prstGeom>
          <a:solidFill>
            <a:srgbClr val="595959"/>
          </a:solidFill>
          <a:ln>
            <a:solidFill>
              <a:srgbClr val="59595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Rectángulo 54"/>
          <p:cNvSpPr/>
          <p:nvPr/>
        </p:nvSpPr>
        <p:spPr>
          <a:xfrm>
            <a:off x="3771903" y="5661023"/>
            <a:ext cx="4211995" cy="36000"/>
          </a:xfrm>
          <a:prstGeom prst="rect">
            <a:avLst/>
          </a:prstGeom>
          <a:solidFill>
            <a:srgbClr val="595959"/>
          </a:solidFill>
          <a:ln>
            <a:solidFill>
              <a:srgbClr val="59595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Flecha derecha 55"/>
          <p:cNvSpPr/>
          <p:nvPr/>
        </p:nvSpPr>
        <p:spPr>
          <a:xfrm rot="5400000">
            <a:off x="2707125" y="5226123"/>
            <a:ext cx="395998" cy="72000"/>
          </a:xfrm>
          <a:prstGeom prst="rightArrow">
            <a:avLst/>
          </a:prstGeom>
          <a:solidFill>
            <a:srgbClr val="C0504D">
              <a:alpha val="94000"/>
            </a:srgbClr>
          </a:solidFill>
          <a:ln>
            <a:solidFill>
              <a:srgbClr val="1F497D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Rectángulo 56"/>
          <p:cNvSpPr/>
          <p:nvPr/>
        </p:nvSpPr>
        <p:spPr>
          <a:xfrm rot="16200000">
            <a:off x="5624904" y="4808530"/>
            <a:ext cx="467999" cy="36000"/>
          </a:xfrm>
          <a:prstGeom prst="rect">
            <a:avLst/>
          </a:prstGeom>
          <a:solidFill>
            <a:srgbClr val="595959"/>
          </a:solidFill>
          <a:ln>
            <a:solidFill>
              <a:srgbClr val="59595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Rectángulo 57"/>
          <p:cNvSpPr/>
          <p:nvPr/>
        </p:nvSpPr>
        <p:spPr>
          <a:xfrm rot="16200000">
            <a:off x="7558500" y="4819749"/>
            <a:ext cx="467999" cy="36000"/>
          </a:xfrm>
          <a:prstGeom prst="rect">
            <a:avLst/>
          </a:prstGeom>
          <a:solidFill>
            <a:srgbClr val="595959"/>
          </a:solidFill>
          <a:ln>
            <a:solidFill>
              <a:srgbClr val="59595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CuadroTexto 58"/>
          <p:cNvSpPr txBox="1"/>
          <p:nvPr/>
        </p:nvSpPr>
        <p:spPr>
          <a:xfrm>
            <a:off x="4199493" y="5433581"/>
            <a:ext cx="27897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1F497D"/>
                </a:solidFill>
              </a:rPr>
              <a:t>Síntomas persisten tras 14 días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5840903" y="90958"/>
            <a:ext cx="3063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900" dirty="0" err="1">
                <a:solidFill>
                  <a:srgbClr val="7F7F7F"/>
                </a:solidFill>
              </a:rPr>
              <a:t>Niemeyer</a:t>
            </a:r>
            <a:r>
              <a:rPr lang="es-ES" sz="900" dirty="0">
                <a:solidFill>
                  <a:srgbClr val="7F7F7F"/>
                </a:solidFill>
              </a:rPr>
              <a:t> P et al. Stress Fractures in </a:t>
            </a:r>
            <a:r>
              <a:rPr lang="es-ES" sz="900" dirty="0" err="1">
                <a:solidFill>
                  <a:srgbClr val="7F7F7F"/>
                </a:solidFill>
              </a:rPr>
              <a:t>Juvenile</a:t>
            </a:r>
            <a:r>
              <a:rPr lang="es-ES" sz="900" dirty="0">
                <a:solidFill>
                  <a:srgbClr val="7F7F7F"/>
                </a:solidFill>
              </a:rPr>
              <a:t> </a:t>
            </a:r>
            <a:r>
              <a:rPr lang="es-ES" sz="900" dirty="0" err="1">
                <a:solidFill>
                  <a:srgbClr val="7F7F7F"/>
                </a:solidFill>
              </a:rPr>
              <a:t>Skeletal</a:t>
            </a:r>
            <a:r>
              <a:rPr lang="es-ES" sz="900" dirty="0">
                <a:solidFill>
                  <a:srgbClr val="7F7F7F"/>
                </a:solidFill>
              </a:rPr>
              <a:t> </a:t>
            </a:r>
            <a:r>
              <a:rPr lang="es-ES" sz="900" dirty="0" err="1">
                <a:solidFill>
                  <a:srgbClr val="7F7F7F"/>
                </a:solidFill>
              </a:rPr>
              <a:t>System</a:t>
            </a:r>
            <a:r>
              <a:rPr lang="es-ES" sz="900" dirty="0">
                <a:solidFill>
                  <a:srgbClr val="7F7F7F"/>
                </a:solidFill>
              </a:rPr>
              <a:t>.</a:t>
            </a:r>
          </a:p>
          <a:p>
            <a:pPr algn="r"/>
            <a:r>
              <a:rPr lang="es-ES" sz="900" dirty="0" err="1">
                <a:solidFill>
                  <a:srgbClr val="7F7F7F"/>
                </a:solidFill>
              </a:rPr>
              <a:t>Int</a:t>
            </a:r>
            <a:r>
              <a:rPr lang="es-ES" sz="900" dirty="0">
                <a:solidFill>
                  <a:srgbClr val="7F7F7F"/>
                </a:solidFill>
              </a:rPr>
              <a:t> J </a:t>
            </a:r>
            <a:r>
              <a:rPr lang="es-ES" sz="900" dirty="0" err="1">
                <a:solidFill>
                  <a:srgbClr val="7F7F7F"/>
                </a:solidFill>
              </a:rPr>
              <a:t>Sports</a:t>
            </a:r>
            <a:r>
              <a:rPr lang="es-ES" sz="900" dirty="0">
                <a:solidFill>
                  <a:srgbClr val="7F7F7F"/>
                </a:solidFill>
              </a:rPr>
              <a:t> </a:t>
            </a:r>
            <a:r>
              <a:rPr lang="es-ES" sz="900" dirty="0" err="1">
                <a:solidFill>
                  <a:srgbClr val="7F7F7F"/>
                </a:solidFill>
              </a:rPr>
              <a:t>Med</a:t>
            </a:r>
            <a:r>
              <a:rPr lang="es-ES" sz="900" dirty="0">
                <a:solidFill>
                  <a:srgbClr val="7F7F7F"/>
                </a:solidFill>
              </a:rPr>
              <a:t> 2006; 27: 242–249</a:t>
            </a:r>
          </a:p>
        </p:txBody>
      </p:sp>
    </p:spTree>
    <p:extLst>
      <p:ext uri="{BB962C8B-B14F-4D97-AF65-F5344CB8AC3E}">
        <p14:creationId xmlns:p14="http://schemas.microsoft.com/office/powerpoint/2010/main" val="354220492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187603" y="1140016"/>
            <a:ext cx="8568267" cy="338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tabLst>
                <a:tab pos="762000" algn="l"/>
                <a:tab pos="1147763" algn="l"/>
              </a:tabLst>
            </a:pPr>
            <a:r>
              <a:rPr lang="es-ES_tradnl" b="1" u="sng" dirty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 pitchFamily="-108" charset="0"/>
              </a:rPr>
              <a:t>EDAD</a:t>
            </a:r>
            <a:r>
              <a:rPr lang="es-ES_tradnl" b="1" dirty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 pitchFamily="-108" charset="0"/>
              </a:rPr>
              <a:t>: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b="1" dirty="0">
              <a:solidFill>
                <a:srgbClr val="007775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Las causas van a ser diferentes según la edad: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b="1" dirty="0">
              <a:solidFill>
                <a:srgbClr val="000000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-Menores 1 año:  Artritis Séptica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b="1" dirty="0">
              <a:solidFill>
                <a:srgbClr val="000000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-Entre 1-6 años:  Sinovitis, artritis séptica, tumores,    </a:t>
            </a:r>
            <a:r>
              <a:rPr lang="es-ES_tradnl" b="1" dirty="0" err="1">
                <a:solidFill>
                  <a:srgbClr val="000000"/>
                </a:solidFill>
                <a:latin typeface="Arial" pitchFamily="-108" charset="0"/>
              </a:rPr>
              <a:t>osteocondrosis</a:t>
            </a: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, “dolor de crecimiento”.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b="1" dirty="0">
              <a:solidFill>
                <a:srgbClr val="000000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-Mayores de 6 años: lesiones por sobrecarga, </a:t>
            </a:r>
            <a:r>
              <a:rPr lang="es-ES_tradnl" b="1" dirty="0" err="1">
                <a:solidFill>
                  <a:srgbClr val="000000"/>
                </a:solidFill>
                <a:latin typeface="Arial" pitchFamily="-108" charset="0"/>
              </a:rPr>
              <a:t>osteocondrosis</a:t>
            </a: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, tumores, ACI, </a:t>
            </a:r>
            <a:r>
              <a:rPr lang="es-ES_tradnl" b="1" dirty="0" err="1">
                <a:solidFill>
                  <a:srgbClr val="000000"/>
                </a:solidFill>
                <a:latin typeface="Arial" pitchFamily="-108" charset="0"/>
              </a:rPr>
              <a:t>epifisiolisis</a:t>
            </a: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, </a:t>
            </a:r>
            <a:r>
              <a:rPr lang="es-ES_tradnl" b="1" dirty="0" err="1">
                <a:solidFill>
                  <a:srgbClr val="000000"/>
                </a:solidFill>
                <a:latin typeface="Arial" pitchFamily="-108" charset="0"/>
              </a:rPr>
              <a:t>Sindromes</a:t>
            </a: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 de pinzamiento articular.</a:t>
            </a:r>
            <a:r>
              <a:rPr lang="es-ES_tradnl" sz="1600" dirty="0">
                <a:solidFill>
                  <a:srgbClr val="000000"/>
                </a:solidFill>
                <a:latin typeface="Arial" pitchFamily="-108" charset="0"/>
              </a:rPr>
              <a:t> </a:t>
            </a: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1600" dirty="0">
                <a:solidFill>
                  <a:srgbClr val="000000"/>
                </a:solidFill>
                <a:latin typeface="Arial" pitchFamily="-108" charset="0"/>
              </a:rPr>
              <a:t>	</a:t>
            </a: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0" y="0"/>
            <a:ext cx="58621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s-ES_tradnl" b="1" dirty="0">
                <a:solidFill>
                  <a:srgbClr val="376092"/>
                </a:solidFill>
                <a:latin typeface="Arial" pitchFamily="-108" charset="0"/>
              </a:rPr>
              <a:t>DOLOR OSTEOARTICULAR EN NIÑOS  </a:t>
            </a:r>
            <a:endParaRPr lang="es-ES_tradnl" dirty="0">
              <a:solidFill>
                <a:srgbClr val="376092"/>
              </a:solidFill>
              <a:latin typeface="Interstate-BlackCondensed" charset="0"/>
            </a:endParaRPr>
          </a:p>
        </p:txBody>
      </p:sp>
    </p:spTree>
  </p:cSld>
  <p:clrMapOvr>
    <a:masterClrMapping/>
  </p:clrMapOvr>
  <p:transition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8243" y="392616"/>
            <a:ext cx="8041440" cy="1021553"/>
          </a:xfrm>
        </p:spPr>
        <p:txBody>
          <a:bodyPr/>
          <a:lstStyle/>
          <a:p>
            <a:pPr algn="l"/>
            <a:r>
              <a:rPr lang="es-ES" dirty="0">
                <a:solidFill>
                  <a:srgbClr val="000000"/>
                </a:solidFill>
              </a:rPr>
              <a:t>Fractura por Estrés</a:t>
            </a:r>
            <a:br>
              <a:rPr lang="es-ES" dirty="0">
                <a:solidFill>
                  <a:srgbClr val="000000"/>
                </a:solidFill>
              </a:rPr>
            </a:br>
            <a:r>
              <a:rPr lang="es-ES" sz="2400" dirty="0">
                <a:solidFill>
                  <a:srgbClr val="000000"/>
                </a:solidFill>
              </a:rPr>
              <a:t>PREVENCIÓN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17487" y="1558472"/>
            <a:ext cx="7988313" cy="4581661"/>
          </a:xfrm>
        </p:spPr>
        <p:txBody>
          <a:bodyPr/>
          <a:lstStyle/>
          <a:p>
            <a:r>
              <a:rPr lang="es-ES" dirty="0"/>
              <a:t>Claves para un </a:t>
            </a:r>
            <a:r>
              <a:rPr lang="es-ES" dirty="0">
                <a:solidFill>
                  <a:schemeClr val="accent3"/>
                </a:solidFill>
              </a:rPr>
              <a:t>correcto entrenamiento</a:t>
            </a:r>
            <a:r>
              <a:rPr lang="es-ES" dirty="0"/>
              <a:t>:</a:t>
            </a:r>
          </a:p>
          <a:p>
            <a:endParaRPr lang="es-ES" dirty="0"/>
          </a:p>
          <a:p>
            <a:pPr lvl="1">
              <a:lnSpc>
                <a:spcPct val="120000"/>
              </a:lnSpc>
            </a:pPr>
            <a:r>
              <a:rPr lang="es-ES" dirty="0"/>
              <a:t>Aumento carga entrenamiento 10% semanal</a:t>
            </a:r>
          </a:p>
          <a:p>
            <a:pPr lvl="1">
              <a:lnSpc>
                <a:spcPct val="120000"/>
              </a:lnSpc>
            </a:pPr>
            <a:r>
              <a:rPr lang="es-ES" dirty="0"/>
              <a:t>Calzado adecuado</a:t>
            </a:r>
          </a:p>
          <a:p>
            <a:pPr lvl="1">
              <a:lnSpc>
                <a:spcPct val="120000"/>
              </a:lnSpc>
            </a:pPr>
            <a:r>
              <a:rPr lang="es-ES" dirty="0"/>
              <a:t>Alternar superficie</a:t>
            </a:r>
          </a:p>
          <a:p>
            <a:pPr lvl="1">
              <a:lnSpc>
                <a:spcPct val="120000"/>
              </a:lnSpc>
            </a:pPr>
            <a:r>
              <a:rPr lang="es-ES" dirty="0"/>
              <a:t>Trabajar flexibilidad</a:t>
            </a:r>
          </a:p>
          <a:p>
            <a:pPr lvl="1">
              <a:lnSpc>
                <a:spcPct val="120000"/>
              </a:lnSpc>
            </a:pPr>
            <a:r>
              <a:rPr lang="es-ES" dirty="0"/>
              <a:t>Correcta alimentación</a:t>
            </a:r>
          </a:p>
          <a:p>
            <a:pPr lvl="1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128" y="4553756"/>
            <a:ext cx="4264872" cy="196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594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3"/>
          <p:cNvSpPr>
            <a:spLocks noChangeArrowheads="1"/>
          </p:cNvSpPr>
          <p:nvPr/>
        </p:nvSpPr>
        <p:spPr bwMode="auto">
          <a:xfrm>
            <a:off x="447369" y="233892"/>
            <a:ext cx="72234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DOLOR OSTEOARTICULAR EN NIÑOS  </a:t>
            </a:r>
            <a:endParaRPr lang="es-ES_tradnl" dirty="0">
              <a:solidFill>
                <a:srgbClr val="000000"/>
              </a:solidFill>
              <a:latin typeface="Interstate-BlackCondensed" charset="0"/>
            </a:endParaRPr>
          </a:p>
        </p:txBody>
      </p:sp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169330" y="1337202"/>
            <a:ext cx="8568267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tabLst>
                <a:tab pos="762000" algn="l"/>
                <a:tab pos="1147763" algn="l"/>
              </a:tabLst>
            </a:pPr>
            <a:r>
              <a:rPr lang="es-ES_tradnl" sz="3600" b="1" u="sng" dirty="0">
                <a:solidFill>
                  <a:schemeClr val="accent1"/>
                </a:solidFill>
                <a:latin typeface="Arial" pitchFamily="-108" charset="0"/>
              </a:rPr>
              <a:t>9.- RESUMEN</a:t>
            </a:r>
          </a:p>
          <a:p>
            <a:pPr algn="l">
              <a:buFont typeface="Arial"/>
              <a:buChar char="•"/>
              <a:tabLst>
                <a:tab pos="762000" algn="l"/>
                <a:tab pos="1147763" algn="l"/>
              </a:tabLst>
            </a:pPr>
            <a:endParaRPr lang="es-ES_tradnl" sz="3200" b="1" u="sng" dirty="0">
              <a:solidFill>
                <a:srgbClr val="007775"/>
              </a:solidFill>
              <a:latin typeface="Arial" pitchFamily="-108" charset="0"/>
            </a:endParaRPr>
          </a:p>
          <a:p>
            <a:pPr algn="l">
              <a:buFont typeface="Arial"/>
              <a:buChar char="•"/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AL ENFRENTAR EL DOLOR ARTICULAR EN NIÑOS EN URGENCIAS, LO IMPORTANTE ES DESCARTAR O CONFIRMAR LA POSIBILIDAD DE LA INFECCION OSTEOARTICULAR O LA POSIBILIDAD DE ALGÚN TUMOR.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b="1" dirty="0">
              <a:solidFill>
                <a:srgbClr val="000000"/>
              </a:solidFill>
              <a:latin typeface="Arial" pitchFamily="-108" charset="0"/>
            </a:endParaRPr>
          </a:p>
          <a:p>
            <a:pPr algn="l">
              <a:buFont typeface="Arial"/>
              <a:buChar char="•"/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PARTIR CON ESTUDIO BASICO: RX SIMPLE, HEMOGRAMA, VHS, PCR. ECOGRAFIA SEGÚN DISPONIBILIDAD.</a:t>
            </a:r>
          </a:p>
          <a:p>
            <a:pPr algn="l">
              <a:buFont typeface="Arial"/>
              <a:buChar char="•"/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RESTO DE EXS SON DE SEGUNDA LINEA.</a:t>
            </a:r>
            <a:endParaRPr lang="es-ES_tradnl" sz="1600" dirty="0">
              <a:solidFill>
                <a:srgbClr val="007775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1600" dirty="0">
                <a:solidFill>
                  <a:srgbClr val="007775"/>
                </a:solidFill>
                <a:latin typeface="Arial" pitchFamily="-108" charset="0"/>
              </a:rPr>
              <a:t>	</a:t>
            </a:r>
          </a:p>
        </p:txBody>
      </p:sp>
    </p:spTree>
  </p:cSld>
  <p:clrMapOvr>
    <a:masterClrMapping/>
  </p:clrMapOvr>
  <p:transition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3"/>
          <p:cNvSpPr>
            <a:spLocks noChangeArrowheads="1"/>
          </p:cNvSpPr>
          <p:nvPr/>
        </p:nvSpPr>
        <p:spPr bwMode="auto">
          <a:xfrm>
            <a:off x="1808691" y="233892"/>
            <a:ext cx="69289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s-ES_tradnl" b="1" dirty="0">
                <a:latin typeface="Arial" pitchFamily="-108" charset="0"/>
              </a:rPr>
              <a:t>DOLOR OSTEOARTICULAR EN NIÑOS  </a:t>
            </a:r>
            <a:endParaRPr lang="es-ES_tradnl" dirty="0">
              <a:latin typeface="Interstate-BlackCondensed" charset="0"/>
            </a:endParaRPr>
          </a:p>
        </p:txBody>
      </p:sp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169330" y="1471910"/>
            <a:ext cx="8568267" cy="384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tabLst>
                <a:tab pos="762000" algn="l"/>
                <a:tab pos="1147763" algn="l"/>
              </a:tabLst>
            </a:pPr>
            <a:r>
              <a:rPr lang="es-ES_tradnl" sz="3200" b="1" dirty="0">
                <a:solidFill>
                  <a:srgbClr val="4F81BD"/>
                </a:solidFill>
                <a:latin typeface="Arial" pitchFamily="-108" charset="0"/>
              </a:rPr>
              <a:t>Cuando llamar o derivar al Ortopedista: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b="1" dirty="0">
              <a:solidFill>
                <a:srgbClr val="007775"/>
              </a:solidFill>
              <a:latin typeface="Arial" pitchFamily="-108" charset="0"/>
            </a:endParaRPr>
          </a:p>
          <a:p>
            <a:pPr algn="l">
              <a:buFontTx/>
              <a:buChar char="-"/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Sospecha de Infección: fiebre, compromiso de estado general o </a:t>
            </a:r>
            <a:r>
              <a:rPr lang="es-ES_tradnl" b="1" dirty="0" err="1">
                <a:solidFill>
                  <a:srgbClr val="000000"/>
                </a:solidFill>
                <a:latin typeface="Arial" pitchFamily="-108" charset="0"/>
              </a:rPr>
              <a:t>exs</a:t>
            </a: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. Hematológicos alterados y/o lesión radiológica</a:t>
            </a:r>
          </a:p>
          <a:p>
            <a:pPr algn="l">
              <a:buFontTx/>
              <a:buChar char="-"/>
              <a:tabLst>
                <a:tab pos="762000" algn="l"/>
                <a:tab pos="1147763" algn="l"/>
              </a:tabLst>
            </a:pPr>
            <a:endParaRPr lang="es-ES_tradnl" b="1" dirty="0">
              <a:solidFill>
                <a:srgbClr val="000000"/>
              </a:solidFill>
              <a:latin typeface="Arial" pitchFamily="-108" charset="0"/>
            </a:endParaRPr>
          </a:p>
          <a:p>
            <a:pPr algn="l">
              <a:buFontTx/>
              <a:buChar char="-"/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Presencia de derrame articular: clínica (rodilla) o </a:t>
            </a:r>
            <a:r>
              <a:rPr lang="es-ES_tradnl" b="1" dirty="0" err="1">
                <a:solidFill>
                  <a:srgbClr val="000000"/>
                </a:solidFill>
                <a:latin typeface="Arial" pitchFamily="-108" charset="0"/>
              </a:rPr>
              <a:t>ecográfica</a:t>
            </a: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.</a:t>
            </a:r>
          </a:p>
          <a:p>
            <a:pPr algn="l">
              <a:buFontTx/>
              <a:buChar char="-"/>
              <a:tabLst>
                <a:tab pos="762000" algn="l"/>
                <a:tab pos="1147763" algn="l"/>
              </a:tabLst>
            </a:pPr>
            <a:endParaRPr lang="es-ES_tradnl" b="1" dirty="0">
              <a:solidFill>
                <a:srgbClr val="000000"/>
              </a:solidFill>
              <a:latin typeface="Arial" pitchFamily="-108" charset="0"/>
            </a:endParaRPr>
          </a:p>
          <a:p>
            <a:pPr algn="l">
              <a:buFontTx/>
              <a:buChar char="-"/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Lesión radiológica sospecha de tumor</a:t>
            </a:r>
          </a:p>
          <a:p>
            <a:pPr algn="l">
              <a:buFontTx/>
              <a:buChar char="-"/>
              <a:tabLst>
                <a:tab pos="762000" algn="l"/>
                <a:tab pos="1147763" algn="l"/>
              </a:tabLst>
            </a:pPr>
            <a:endParaRPr lang="es-ES_tradnl" b="1" dirty="0">
              <a:solidFill>
                <a:srgbClr val="000000"/>
              </a:solidFill>
              <a:latin typeface="Arial" pitchFamily="-108" charset="0"/>
            </a:endParaRPr>
          </a:p>
          <a:p>
            <a:pPr algn="l">
              <a:buFontTx/>
              <a:buChar char="-"/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Arial" pitchFamily="-108" charset="0"/>
              </a:rPr>
              <a:t>Dolor significativo de causa no precisada</a:t>
            </a:r>
            <a:endParaRPr lang="es-ES_tradnl" dirty="0">
              <a:solidFill>
                <a:srgbClr val="000000"/>
              </a:solidFill>
              <a:latin typeface="Interstate-BlackCondensed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endParaRPr lang="es-ES_tradnl" dirty="0">
              <a:solidFill>
                <a:srgbClr val="007775"/>
              </a:solidFill>
              <a:latin typeface="Interstate-BlackCondensed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1600" dirty="0">
                <a:solidFill>
                  <a:srgbClr val="007775"/>
                </a:solidFill>
                <a:latin typeface="Arial" pitchFamily="-108" charset="0"/>
              </a:rPr>
              <a:t> </a:t>
            </a: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1600" dirty="0">
                <a:solidFill>
                  <a:srgbClr val="007775"/>
                </a:solidFill>
                <a:latin typeface="Arial" pitchFamily="-108" charset="0"/>
              </a:rPr>
              <a:t>	</a:t>
            </a:r>
          </a:p>
        </p:txBody>
      </p:sp>
    </p:spTree>
  </p:cSld>
  <p:clrMapOvr>
    <a:masterClrMapping/>
  </p:clrMapOvr>
  <p:transition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Muchas Gracias</a:t>
            </a:r>
          </a:p>
        </p:txBody>
      </p:sp>
      <p:pic>
        <p:nvPicPr>
          <p:cNvPr id="6" name="Marcador de contenido 5" descr="tumblr_inline_ncrhu2IAC31svbv0m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7909" r="-47909"/>
          <a:stretch>
            <a:fillRect/>
          </a:stretch>
        </p:blipFill>
        <p:spPr>
          <a:xfrm>
            <a:off x="-76783" y="1840015"/>
            <a:ext cx="6351407" cy="3493029"/>
          </a:xfrm>
        </p:spPr>
      </p:pic>
      <p:pic>
        <p:nvPicPr>
          <p:cNvPr id="7" name="Imagen 6" descr="tumblr_inline_ncrhu2IAC31svbv0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864" y="1417638"/>
            <a:ext cx="3391102" cy="365195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3"/>
          <p:cNvSpPr>
            <a:spLocks noChangeArrowheads="1"/>
          </p:cNvSpPr>
          <p:nvPr/>
        </p:nvSpPr>
        <p:spPr bwMode="auto">
          <a:xfrm>
            <a:off x="203206" y="60731"/>
            <a:ext cx="58621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s-ES_tradnl" b="1" dirty="0">
                <a:solidFill>
                  <a:srgbClr val="376092"/>
                </a:solidFill>
                <a:latin typeface="Arial" pitchFamily="-108" charset="0"/>
              </a:rPr>
              <a:t>DOLOR OSTEOARTICULAR EN NIÑOS  </a:t>
            </a:r>
            <a:endParaRPr lang="es-ES_tradnl" dirty="0">
              <a:solidFill>
                <a:srgbClr val="376092"/>
              </a:solidFill>
              <a:latin typeface="Interstate-BlackCondensed" charset="0"/>
            </a:endParaRPr>
          </a:p>
        </p:txBody>
      </p:sp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152397" y="1179735"/>
            <a:ext cx="8568267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tabLst>
                <a:tab pos="762000" algn="l"/>
                <a:tab pos="1147763" algn="l"/>
              </a:tabLst>
            </a:pPr>
            <a:r>
              <a:rPr lang="es-ES_tradnl" b="1" u="sng" dirty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 pitchFamily="-108" charset="0"/>
              </a:rPr>
              <a:t>SÍNTOMAS Y SIGNOS ASOCIADOS</a:t>
            </a:r>
            <a:r>
              <a:rPr lang="es-ES_tradnl" b="1" dirty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 pitchFamily="-108" charset="0"/>
              </a:rPr>
              <a:t>: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b="1" dirty="0">
              <a:solidFill>
                <a:srgbClr val="007775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2000" b="1" dirty="0">
                <a:solidFill>
                  <a:srgbClr val="000000"/>
                </a:solidFill>
                <a:latin typeface="Arial" pitchFamily="-108" charset="0"/>
              </a:rPr>
              <a:t>-</a:t>
            </a:r>
            <a:r>
              <a:rPr lang="es-ES_tradnl" sz="20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pitchFamily="-108" charset="0"/>
              </a:rPr>
              <a:t>Fiebre o hipotermia (RN):  Artritis Séptica, tumores (leucemias, linfomas, </a:t>
            </a:r>
            <a:r>
              <a:rPr lang="es-ES_tradnl" sz="200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pitchFamily="-108" charset="0"/>
              </a:rPr>
              <a:t>neuroblastomas</a:t>
            </a:r>
            <a:r>
              <a:rPr lang="es-ES_tradnl" sz="20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pitchFamily="-108" charset="0"/>
              </a:rPr>
              <a:t>), procesos inflamatorios ACI, LES.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sz="200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20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pitchFamily="-108" charset="0"/>
              </a:rPr>
              <a:t>-Aumento de volumen, cambios inflamatorios locales.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sz="200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20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pitchFamily="-108" charset="0"/>
              </a:rPr>
              <a:t>-</a:t>
            </a:r>
            <a:r>
              <a:rPr lang="es-ES_tradnl" sz="200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pitchFamily="-108" charset="0"/>
              </a:rPr>
              <a:t>Hiperlaxitud</a:t>
            </a:r>
            <a:r>
              <a:rPr lang="es-ES_tradnl" sz="20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pitchFamily="-108" charset="0"/>
              </a:rPr>
              <a:t> ligamentosa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sz="200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20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pitchFamily="-108" charset="0"/>
              </a:rPr>
              <a:t>-Adenopatías, </a:t>
            </a:r>
            <a:r>
              <a:rPr lang="es-ES_tradnl" sz="200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pitchFamily="-108" charset="0"/>
              </a:rPr>
              <a:t>visceromegalia</a:t>
            </a:r>
            <a:r>
              <a:rPr lang="es-ES_tradnl" sz="20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pitchFamily="-108" charset="0"/>
              </a:rPr>
              <a:t>, compromiso del estado general.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sz="200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20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pitchFamily="-108" charset="0"/>
              </a:rPr>
              <a:t>-</a:t>
            </a:r>
            <a:r>
              <a:rPr lang="es-ES_tradnl" sz="200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pitchFamily="-108" charset="0"/>
              </a:rPr>
              <a:t>Hipotrofías</a:t>
            </a:r>
            <a:r>
              <a:rPr lang="es-ES_tradnl" sz="20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pitchFamily="-108" charset="0"/>
              </a:rPr>
              <a:t> musculares, asimetrías  (cronicidad)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sz="200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20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Arial" pitchFamily="-108" charset="0"/>
              </a:rPr>
              <a:t>-Rigidez o menor movilidad articular</a:t>
            </a: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1600" dirty="0">
                <a:solidFill>
                  <a:srgbClr val="007775"/>
                </a:solidFill>
                <a:latin typeface="Arial" pitchFamily="-108" charset="0"/>
              </a:rPr>
              <a:t> </a:t>
            </a: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1600" dirty="0">
                <a:solidFill>
                  <a:srgbClr val="007775"/>
                </a:solidFill>
                <a:latin typeface="Arial" pitchFamily="-108" charset="0"/>
              </a:rPr>
              <a:t>	</a:t>
            </a:r>
          </a:p>
        </p:txBody>
      </p:sp>
    </p:spTree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3"/>
          <p:cNvSpPr>
            <a:spLocks noChangeArrowheads="1"/>
          </p:cNvSpPr>
          <p:nvPr/>
        </p:nvSpPr>
        <p:spPr bwMode="auto">
          <a:xfrm>
            <a:off x="179177" y="75160"/>
            <a:ext cx="58621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s-ES_tradnl" b="1" dirty="0">
                <a:solidFill>
                  <a:srgbClr val="376092"/>
                </a:solidFill>
                <a:latin typeface="Arial" pitchFamily="-108" charset="0"/>
              </a:rPr>
              <a:t>DOLOR OSTEOARTICULAR EN NIÑOS  </a:t>
            </a:r>
            <a:endParaRPr lang="es-ES_tradnl" dirty="0">
              <a:solidFill>
                <a:srgbClr val="376092"/>
              </a:solidFill>
              <a:latin typeface="Interstate-BlackCondensed" charset="0"/>
            </a:endParaRPr>
          </a:p>
        </p:txBody>
      </p:sp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239563" y="979468"/>
            <a:ext cx="8568267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tabLst>
                <a:tab pos="762000" algn="l"/>
                <a:tab pos="1147763" algn="l"/>
              </a:tabLst>
            </a:pPr>
            <a:r>
              <a:rPr lang="es-ES_tradnl" b="1" u="sng" dirty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Interstate-BlackCondensed" charset="0"/>
              </a:rPr>
              <a:t>EXAMENES DE APOYO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b="1" dirty="0">
              <a:solidFill>
                <a:srgbClr val="000000"/>
              </a:solidFill>
              <a:latin typeface="Interstate-BlackCondensed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Interstate-BlackCondensed" charset="0"/>
              </a:rPr>
              <a:t>Inicial: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b="1" dirty="0">
              <a:solidFill>
                <a:srgbClr val="000000"/>
              </a:solidFill>
              <a:latin typeface="Interstate-BlackCondensed" charset="0"/>
            </a:endParaRPr>
          </a:p>
          <a:p>
            <a:pPr algn="l">
              <a:buFontTx/>
              <a:buChar char="-"/>
              <a:tabLst>
                <a:tab pos="762000" algn="l"/>
                <a:tab pos="1147763" algn="l"/>
              </a:tabLst>
            </a:pPr>
            <a:r>
              <a:rPr lang="es-ES_tradnl" sz="2000" b="1" dirty="0">
                <a:solidFill>
                  <a:srgbClr val="000000"/>
                </a:solidFill>
                <a:latin typeface="Interstate-BlackCondensed" charset="0"/>
              </a:rPr>
              <a:t>Hemograma, VHS, PCR</a:t>
            </a:r>
          </a:p>
          <a:p>
            <a:pPr algn="l">
              <a:buFontTx/>
              <a:buChar char="-"/>
              <a:tabLst>
                <a:tab pos="762000" algn="l"/>
                <a:tab pos="1147763" algn="l"/>
              </a:tabLst>
            </a:pPr>
            <a:r>
              <a:rPr lang="es-ES_tradnl" sz="2000" b="1" dirty="0">
                <a:solidFill>
                  <a:srgbClr val="000000"/>
                </a:solidFill>
                <a:latin typeface="Interstate-BlackCondensed" charset="0"/>
              </a:rPr>
              <a:t>Radiografía en 2 planos, a veces estudio comparativo</a:t>
            </a:r>
          </a:p>
          <a:p>
            <a:pPr algn="l">
              <a:buFontTx/>
              <a:buChar char="-"/>
              <a:tabLst>
                <a:tab pos="762000" algn="l"/>
                <a:tab pos="1147763" algn="l"/>
              </a:tabLst>
            </a:pPr>
            <a:endParaRPr lang="es-ES_tradnl" b="1" dirty="0">
              <a:solidFill>
                <a:srgbClr val="000000"/>
              </a:solidFill>
              <a:latin typeface="Interstate-BlackCondensed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b="1" dirty="0">
                <a:solidFill>
                  <a:srgbClr val="000000"/>
                </a:solidFill>
                <a:latin typeface="Interstate-BlackCondensed" charset="0"/>
              </a:rPr>
              <a:t>Complementario: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b="1" dirty="0">
              <a:solidFill>
                <a:srgbClr val="000000"/>
              </a:solidFill>
              <a:latin typeface="Interstate-BlackCondensed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2000" b="1" dirty="0">
                <a:solidFill>
                  <a:srgbClr val="000000"/>
                </a:solidFill>
                <a:latin typeface="Interstate-BlackCondensed" charset="0"/>
              </a:rPr>
              <a:t>-Ecografía</a:t>
            </a: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2000" b="1" dirty="0">
                <a:solidFill>
                  <a:srgbClr val="000000"/>
                </a:solidFill>
                <a:latin typeface="Interstate-BlackCondensed" charset="0"/>
              </a:rPr>
              <a:t>-Cintigrafía ósea trifásico</a:t>
            </a: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2000" b="1" dirty="0">
                <a:solidFill>
                  <a:srgbClr val="000000"/>
                </a:solidFill>
                <a:latin typeface="Interstate-BlackCondensed" charset="0"/>
              </a:rPr>
              <a:t>-RM</a:t>
            </a: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2000" b="1" dirty="0">
                <a:solidFill>
                  <a:srgbClr val="000000"/>
                </a:solidFill>
                <a:latin typeface="Interstate-BlackCondensed" charset="0"/>
              </a:rPr>
              <a:t>-Estudio Reumatológico</a:t>
            </a: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2000" b="1" dirty="0">
                <a:solidFill>
                  <a:srgbClr val="000000"/>
                </a:solidFill>
                <a:latin typeface="Interstate-BlackCondensed" charset="0"/>
              </a:rPr>
              <a:t>-CK</a:t>
            </a: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2000" b="1" dirty="0">
                <a:solidFill>
                  <a:srgbClr val="000000"/>
                </a:solidFill>
                <a:latin typeface="Interstate-BlackCondensed" charset="0"/>
              </a:rPr>
              <a:t>-Cultivos y estudio de liquido articular</a:t>
            </a: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2000" b="1" dirty="0">
                <a:solidFill>
                  <a:srgbClr val="000000"/>
                </a:solidFill>
                <a:latin typeface="Interstate-BlackCondensed" charset="0"/>
              </a:rPr>
              <a:t>-Niveles de </a:t>
            </a:r>
            <a:r>
              <a:rPr lang="es-ES_tradnl" sz="2000" b="1" dirty="0" err="1">
                <a:solidFill>
                  <a:srgbClr val="000000"/>
                </a:solidFill>
                <a:latin typeface="Interstate-BlackCondensed" charset="0"/>
              </a:rPr>
              <a:t>Vit</a:t>
            </a:r>
            <a:r>
              <a:rPr lang="es-ES_tradnl" sz="2000" b="1" dirty="0">
                <a:solidFill>
                  <a:srgbClr val="000000"/>
                </a:solidFill>
                <a:latin typeface="Interstate-BlackCondensed" charset="0"/>
              </a:rPr>
              <a:t> D</a:t>
            </a: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2000" b="1" dirty="0">
                <a:solidFill>
                  <a:srgbClr val="000000"/>
                </a:solidFill>
                <a:latin typeface="Interstate-BlackCondensed" charset="0"/>
              </a:rPr>
              <a:t>-Endocrinológico: pruebas tiroideas y </a:t>
            </a:r>
            <a:r>
              <a:rPr lang="es-ES_tradnl" sz="2000" b="1" dirty="0" err="1">
                <a:solidFill>
                  <a:srgbClr val="000000"/>
                </a:solidFill>
                <a:latin typeface="Interstate-BlackCondensed" charset="0"/>
              </a:rPr>
              <a:t>paratiroideas</a:t>
            </a:r>
            <a:endParaRPr lang="es-ES_tradnl" sz="2000" b="1" dirty="0">
              <a:solidFill>
                <a:srgbClr val="000000"/>
              </a:solidFill>
              <a:latin typeface="Arial" pitchFamily="-108" charset="0"/>
            </a:endParaRPr>
          </a:p>
        </p:txBody>
      </p:sp>
    </p:spTree>
  </p:cSld>
  <p:clrMapOvr>
    <a:masterClrMapping/>
  </p:clrMapOvr>
  <p:transition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3"/>
          <p:cNvSpPr>
            <a:spLocks noChangeArrowheads="1"/>
          </p:cNvSpPr>
          <p:nvPr/>
        </p:nvSpPr>
        <p:spPr bwMode="auto">
          <a:xfrm>
            <a:off x="14431" y="75162"/>
            <a:ext cx="58621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s-ES_tradnl" b="1" dirty="0">
                <a:solidFill>
                  <a:schemeClr val="bg2"/>
                </a:solidFill>
                <a:latin typeface="Arial" pitchFamily="-108" charset="0"/>
              </a:rPr>
              <a:t>DOLOR OSTEOARTICULAR EN NIÑOS  </a:t>
            </a:r>
            <a:endParaRPr lang="es-ES_tradnl" dirty="0">
              <a:solidFill>
                <a:schemeClr val="bg2"/>
              </a:solidFill>
              <a:latin typeface="Interstate-BlackCondensed" charset="0"/>
            </a:endParaRPr>
          </a:p>
        </p:txBody>
      </p:sp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304797" y="2132310"/>
            <a:ext cx="8568267" cy="2308324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2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tabLst>
                <a:tab pos="762000" algn="l"/>
                <a:tab pos="1147763" algn="l"/>
              </a:tabLst>
            </a:pPr>
            <a:r>
              <a:rPr lang="es-ES_tradnl" sz="3600" b="1" dirty="0">
                <a:solidFill>
                  <a:srgbClr val="007775"/>
                </a:solidFill>
                <a:latin typeface="Arial" pitchFamily="-108" charset="0"/>
              </a:rPr>
              <a:t>En la consulta inicial, lo importante es descartar o confirmar la presencia de Infecciones </a:t>
            </a:r>
            <a:r>
              <a:rPr lang="es-ES_tradnl" sz="3600" b="1" dirty="0" err="1">
                <a:solidFill>
                  <a:srgbClr val="007775"/>
                </a:solidFill>
                <a:latin typeface="Arial" pitchFamily="-108" charset="0"/>
              </a:rPr>
              <a:t>Osteoarticulares</a:t>
            </a:r>
            <a:r>
              <a:rPr lang="es-ES_tradnl" sz="3600" b="1" dirty="0">
                <a:solidFill>
                  <a:srgbClr val="007775"/>
                </a:solidFill>
                <a:latin typeface="Arial" pitchFamily="-108" charset="0"/>
              </a:rPr>
              <a:t> y tumores.</a:t>
            </a:r>
            <a:r>
              <a:rPr lang="es-ES_tradnl" sz="3600" dirty="0">
                <a:solidFill>
                  <a:srgbClr val="007775"/>
                </a:solidFill>
                <a:latin typeface="Arial" pitchFamily="-108" charset="0"/>
              </a:rPr>
              <a:t>	</a:t>
            </a:r>
          </a:p>
        </p:txBody>
      </p:sp>
    </p:spTree>
  </p:cSld>
  <p:clrMapOvr>
    <a:masterClrMapping/>
  </p:clrMapOvr>
  <p:transition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3"/>
          <p:cNvSpPr>
            <a:spLocks noChangeArrowheads="1"/>
          </p:cNvSpPr>
          <p:nvPr/>
        </p:nvSpPr>
        <p:spPr bwMode="auto">
          <a:xfrm>
            <a:off x="191277" y="0"/>
            <a:ext cx="58621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s-ES_tradnl" b="1" dirty="0">
                <a:solidFill>
                  <a:srgbClr val="1F497D"/>
                </a:solidFill>
                <a:latin typeface="Arial" pitchFamily="-108" charset="0"/>
              </a:rPr>
              <a:t>DOLOR OSTEOARTICULAR EN NIÑOS  </a:t>
            </a:r>
            <a:endParaRPr lang="es-ES_tradnl" dirty="0">
              <a:solidFill>
                <a:srgbClr val="1F497D"/>
              </a:solidFill>
              <a:latin typeface="Interstate-BlackCondensed" charset="0"/>
            </a:endParaRPr>
          </a:p>
        </p:txBody>
      </p:sp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169330" y="735945"/>
            <a:ext cx="6772101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tabLst>
                <a:tab pos="762000" algn="l"/>
                <a:tab pos="1147763" algn="l"/>
              </a:tabLst>
            </a:pPr>
            <a:r>
              <a:rPr lang="es-ES_tradnl" sz="3200" b="1" dirty="0">
                <a:solidFill>
                  <a:schemeClr val="bg1"/>
                </a:solidFill>
                <a:latin typeface="Arial" pitchFamily="-108" charset="0"/>
              </a:rPr>
              <a:t>Particularidades de articulaciones mas afectadas:</a:t>
            </a:r>
          </a:p>
          <a:p>
            <a:pPr algn="l">
              <a:tabLst>
                <a:tab pos="762000" algn="l"/>
                <a:tab pos="1147763" algn="l"/>
              </a:tabLst>
            </a:pPr>
            <a:endParaRPr lang="es-ES_tradnl" b="1" dirty="0">
              <a:solidFill>
                <a:srgbClr val="007775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endParaRPr lang="es-ES_tradnl" b="1" dirty="0">
              <a:solidFill>
                <a:srgbClr val="007775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endParaRPr lang="es-ES_tradnl" b="1" dirty="0">
              <a:solidFill>
                <a:srgbClr val="007775"/>
              </a:solidFill>
              <a:latin typeface="Arial" pitchFamily="-108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endParaRPr lang="es-ES_tradnl" dirty="0">
              <a:solidFill>
                <a:srgbClr val="007775"/>
              </a:solidFill>
              <a:latin typeface="Interstate-BlackCondensed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endParaRPr lang="es-ES_tradnl" dirty="0">
              <a:solidFill>
                <a:srgbClr val="007775"/>
              </a:solidFill>
              <a:latin typeface="Interstate-BlackCondensed" charset="0"/>
            </a:endParaRP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1600" dirty="0">
                <a:solidFill>
                  <a:srgbClr val="007775"/>
                </a:solidFill>
                <a:latin typeface="Arial" pitchFamily="-108" charset="0"/>
              </a:rPr>
              <a:t> </a:t>
            </a:r>
          </a:p>
          <a:p>
            <a:pPr algn="l">
              <a:tabLst>
                <a:tab pos="762000" algn="l"/>
                <a:tab pos="1147763" algn="l"/>
              </a:tabLst>
            </a:pPr>
            <a:r>
              <a:rPr lang="es-ES_tradnl" sz="1600" dirty="0">
                <a:solidFill>
                  <a:srgbClr val="007775"/>
                </a:solidFill>
                <a:latin typeface="Arial" pitchFamily="-108" charset="0"/>
              </a:rPr>
              <a:t>	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40267" y="1845733"/>
            <a:ext cx="3403600" cy="32932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/>
              <a:t>CADERA</a:t>
            </a:r>
          </a:p>
          <a:p>
            <a:pPr algn="ctr"/>
            <a:endParaRPr lang="es-ES_tradnl" dirty="0"/>
          </a:p>
          <a:p>
            <a:pPr algn="l">
              <a:buFont typeface="Arial"/>
              <a:buChar char="•"/>
            </a:pPr>
            <a:r>
              <a:rPr lang="es-ES_tradnl" sz="1600" dirty="0"/>
              <a:t>ARTICULACIÓN PROFUNDA</a:t>
            </a:r>
          </a:p>
          <a:p>
            <a:pPr algn="l">
              <a:buFont typeface="Arial"/>
              <a:buChar char="•"/>
            </a:pPr>
            <a:endParaRPr lang="es-ES_tradnl" sz="1600" dirty="0"/>
          </a:p>
          <a:p>
            <a:pPr algn="l">
              <a:buFont typeface="Arial"/>
              <a:buChar char="•"/>
            </a:pPr>
            <a:r>
              <a:rPr lang="es-ES_tradnl" sz="1600" dirty="0"/>
              <a:t>IRRADIA DOLOR A RODILLA</a:t>
            </a:r>
          </a:p>
          <a:p>
            <a:pPr algn="l">
              <a:buFont typeface="Arial"/>
              <a:buChar char="•"/>
            </a:pPr>
            <a:endParaRPr lang="es-ES_tradnl" sz="1600" dirty="0"/>
          </a:p>
          <a:p>
            <a:pPr algn="l">
              <a:buFont typeface="Arial"/>
              <a:buChar char="•"/>
            </a:pPr>
            <a:r>
              <a:rPr lang="es-ES_tradnl" sz="1600" dirty="0"/>
              <a:t>ABUNDANTE MUSCULATURA PERIARTICULAR</a:t>
            </a:r>
          </a:p>
          <a:p>
            <a:pPr algn="l">
              <a:buFont typeface="Arial"/>
              <a:buChar char="•"/>
            </a:pPr>
            <a:endParaRPr lang="es-ES_tradnl" sz="1600" dirty="0"/>
          </a:p>
          <a:p>
            <a:pPr algn="l">
              <a:buFont typeface="Arial"/>
              <a:buChar char="•"/>
            </a:pPr>
            <a:r>
              <a:rPr lang="es-ES_tradnl" sz="1600" dirty="0"/>
              <a:t>RECIBE IRRADIACION DE OTRAS ZONAS: LUMBAR, ABDOMINAL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978400" y="1761069"/>
            <a:ext cx="3403600" cy="35394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/>
              <a:t>RODILLA</a:t>
            </a:r>
          </a:p>
          <a:p>
            <a:pPr algn="ctr"/>
            <a:endParaRPr lang="es-ES_tradnl" dirty="0"/>
          </a:p>
          <a:p>
            <a:pPr algn="l">
              <a:buFont typeface="Arial"/>
              <a:buChar char="•"/>
            </a:pPr>
            <a:r>
              <a:rPr lang="es-ES_tradnl" sz="1600" dirty="0"/>
              <a:t>ARTICULACIÓN SUPERFICIAL</a:t>
            </a:r>
          </a:p>
          <a:p>
            <a:pPr algn="l">
              <a:buFont typeface="Arial"/>
              <a:buChar char="•"/>
            </a:pPr>
            <a:endParaRPr lang="es-ES_tradnl" sz="1600" dirty="0"/>
          </a:p>
          <a:p>
            <a:pPr algn="l">
              <a:buFont typeface="Arial"/>
              <a:buChar char="•"/>
            </a:pPr>
            <a:r>
              <a:rPr lang="es-ES_tradnl" sz="1600" dirty="0"/>
              <a:t>CAMBIOS INFLAMATORIOS FÁCILMENTE PESQUISABLES</a:t>
            </a:r>
          </a:p>
          <a:p>
            <a:pPr algn="l"/>
            <a:endParaRPr lang="es-ES_tradnl" sz="1600" dirty="0"/>
          </a:p>
          <a:p>
            <a:pPr algn="l">
              <a:buFont typeface="Arial"/>
              <a:buChar char="•"/>
            </a:pPr>
            <a:endParaRPr lang="es-ES_tradnl" sz="1600" dirty="0"/>
          </a:p>
          <a:p>
            <a:pPr algn="l">
              <a:buFont typeface="Arial"/>
              <a:buChar char="•"/>
            </a:pPr>
            <a:r>
              <a:rPr lang="es-ES_tradnl" sz="1600" dirty="0"/>
              <a:t>ESCASA MUSCULATURA PERIARTICULAR</a:t>
            </a:r>
          </a:p>
          <a:p>
            <a:pPr algn="l">
              <a:buFont typeface="Arial"/>
              <a:buChar char="•"/>
            </a:pPr>
            <a:endParaRPr lang="es-ES_tradnl" sz="1600" dirty="0"/>
          </a:p>
          <a:p>
            <a:pPr algn="l">
              <a:buFont typeface="Arial"/>
              <a:buChar char="•"/>
            </a:pPr>
            <a:r>
              <a:rPr lang="es-ES_tradnl" sz="1600" dirty="0"/>
              <a:t>RECIBE IRRADIACION DE OTRAS ZONAS: CADERA</a:t>
            </a:r>
          </a:p>
        </p:txBody>
      </p:sp>
      <p:pic>
        <p:nvPicPr>
          <p:cNvPr id="8" name="Picture 4" descr="npo00008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7597" y="5413640"/>
            <a:ext cx="3513667" cy="142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4" y="4982973"/>
            <a:ext cx="1689100" cy="1824228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e749917c2d2b525421de4362ba1082485d892523"/>
</p:tagLst>
</file>

<file path=ppt/theme/theme1.xml><?xml version="1.0" encoding="utf-8"?>
<a:theme xmlns:a="http://schemas.openxmlformats.org/drawingml/2006/main" name="Presentación en blanc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ción en blanc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lnDef>
  </a:objectDefaults>
  <a:extraClrSchemeLst>
    <a:extraClrScheme>
      <a:clrScheme name="Presentación 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11697</TotalTime>
  <Words>3134</Words>
  <Application>Microsoft Office PowerPoint</Application>
  <PresentationFormat>Presentación en pantalla (4:3)</PresentationFormat>
  <Paragraphs>619</Paragraphs>
  <Slides>53</Slides>
  <Notes>34</Notes>
  <HiddenSlides>1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62" baseType="lpstr">
      <vt:lpstr>Arial</vt:lpstr>
      <vt:lpstr>Arial Black</vt:lpstr>
      <vt:lpstr>Calibri</vt:lpstr>
      <vt:lpstr>Comic Sans MS</vt:lpstr>
      <vt:lpstr>Interstate-BlackCondensed</vt:lpstr>
      <vt:lpstr>Tahoma</vt:lpstr>
      <vt:lpstr>Times</vt:lpstr>
      <vt:lpstr>Wingdings</vt:lpstr>
      <vt:lpstr>Presentación en blanco</vt:lpstr>
      <vt:lpstr>DOLORES OSTEOARTICULARES EN NIÑOS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2. Tumores oseos Caso clínico 1</vt:lpstr>
      <vt:lpstr>Caso clínico 1</vt:lpstr>
      <vt:lpstr>Caso clínico 1</vt:lpstr>
      <vt:lpstr>Caso clínico 1</vt:lpstr>
      <vt:lpstr>Caso clínico 1</vt:lpstr>
      <vt:lpstr>Presentación de PowerPoint</vt:lpstr>
      <vt:lpstr>DIAGNOSTICO DIFERENCIAL</vt:lpstr>
      <vt:lpstr>Cambios en ultimos años</vt:lpstr>
      <vt:lpstr>Presentación de PowerPoint</vt:lpstr>
      <vt:lpstr>Presentación de PowerPoint</vt:lpstr>
      <vt:lpstr>Presentación de PowerPoint</vt:lpstr>
      <vt:lpstr>Presentación de PowerPoint</vt:lpstr>
      <vt:lpstr>¿Por qué se producen?</vt:lpstr>
      <vt:lpstr>Evolución- Historia natural</vt:lpstr>
      <vt:lpstr>Clasificación </vt:lpstr>
      <vt:lpstr>Clasificación</vt:lpstr>
      <vt:lpstr>Clasificación</vt:lpstr>
      <vt:lpstr>Clasificación</vt:lpstr>
      <vt:lpstr>Clasificación</vt:lpstr>
      <vt:lpstr>Diagnóstico</vt:lpstr>
      <vt:lpstr>Tratamiento Osteocondrosis</vt:lpstr>
      <vt:lpstr>Presentación de PowerPoint</vt:lpstr>
      <vt:lpstr>Presentación de PowerPoint</vt:lpstr>
      <vt:lpstr>Presentación de PowerPoint</vt:lpstr>
      <vt:lpstr>Presentación de PowerPoint</vt:lpstr>
      <vt:lpstr>8.- Fractura por Estrés EPIDEMIOLOGÍA </vt:lpstr>
      <vt:lpstr>Fractura por Estrés EPIDEMIOLOGÍA </vt:lpstr>
      <vt:lpstr>Fractura por Estrés CLÍNICA </vt:lpstr>
      <vt:lpstr>Fractura por Estrés CLÍNICA – Ubicación Anatómica </vt:lpstr>
      <vt:lpstr>Fractura por Estrés FACTORES DE RIESGO - PREDISPONENTES</vt:lpstr>
      <vt:lpstr>Fractura por Estrés DIAGNÓSTICO</vt:lpstr>
      <vt:lpstr>Fractura por Estrés ALGORITMO DIAGNÓSTICO </vt:lpstr>
      <vt:lpstr>Fractura por Estrés IMÁGENES DIAGNÓSTICAS </vt:lpstr>
      <vt:lpstr>Fractura por Estrés DIAGNÓSTICO</vt:lpstr>
      <vt:lpstr>Fractura por Estrés DIAGNÓSTICO</vt:lpstr>
      <vt:lpstr>Fractura por Estrés DIAGNÓSTICO DIFERENCIAL</vt:lpstr>
      <vt:lpstr>Fractura por Estrés DIAGNÓSTICO DIFERENCIAL</vt:lpstr>
      <vt:lpstr>Fractura por Estrés DIAGNÓSTICO DIFERENCIAL</vt:lpstr>
      <vt:lpstr>Fractura por Estrés TRATAMIENTO</vt:lpstr>
      <vt:lpstr>Presentación de PowerPoint</vt:lpstr>
      <vt:lpstr>Fractura por Estrés PREVENCIÓN</vt:lpstr>
      <vt:lpstr>Presentación de PowerPoint</vt:lpstr>
      <vt:lpstr>Presentación de PowerPoint</vt:lpstr>
      <vt:lpstr>Muchas Gracias</vt:lpstr>
    </vt:vector>
  </TitlesOfParts>
  <Company>mlf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mlf</dc:creator>
  <cp:lastModifiedBy>claudio meneses</cp:lastModifiedBy>
  <cp:revision>40</cp:revision>
  <dcterms:created xsi:type="dcterms:W3CDTF">2017-04-25T02:39:51Z</dcterms:created>
  <dcterms:modified xsi:type="dcterms:W3CDTF">2023-06-20T01:59:01Z</dcterms:modified>
</cp:coreProperties>
</file>