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58" r:id="rId4"/>
    <p:sldId id="261" r:id="rId5"/>
    <p:sldId id="259" r:id="rId6"/>
    <p:sldId id="260" r:id="rId7"/>
    <p:sldId id="262" r:id="rId8"/>
    <p:sldId id="265" r:id="rId9"/>
    <p:sldId id="263" r:id="rId10"/>
    <p:sldId id="264" r:id="rId11"/>
    <p:sldId id="266" r:id="rId12"/>
    <p:sldId id="268" r:id="rId13"/>
    <p:sldId id="269" r:id="rId14"/>
    <p:sldId id="267" r:id="rId15"/>
    <p:sldId id="270" r:id="rId16"/>
    <p:sldId id="271" r:id="rId17"/>
    <p:sldId id="272" r:id="rId18"/>
    <p:sldId id="273" r:id="rId19"/>
    <p:sldId id="274" r:id="rId20"/>
    <p:sldId id="275" r:id="rId21"/>
    <p:sldId id="276" r:id="rId22"/>
    <p:sldId id="277" r:id="rId23"/>
    <p:sldId id="278" r:id="rId24"/>
    <p:sldId id="280" r:id="rId25"/>
    <p:sldId id="279"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01"/>
    <p:restoredTop sz="69684"/>
  </p:normalViewPr>
  <p:slideViewPr>
    <p:cSldViewPr snapToGrid="0" snapToObjects="1">
      <p:cViewPr varScale="1">
        <p:scale>
          <a:sx n="86" d="100"/>
          <a:sy n="86" d="100"/>
        </p:scale>
        <p:origin x="84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A848D-1762-4D9A-953E-DBA568D14D0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0F8A736-C266-46B4-B18B-FBF0833209FF}">
      <dgm:prSet/>
      <dgm:spPr/>
      <dgm:t>
        <a:bodyPr/>
        <a:lstStyle/>
        <a:p>
          <a:r>
            <a:rPr lang="es-CL" dirty="0"/>
            <a:t>Complicaciones: </a:t>
          </a:r>
          <a:endParaRPr lang="en-US" dirty="0"/>
        </a:p>
      </dgm:t>
    </dgm:pt>
    <dgm:pt modelId="{80D01CD9-89E6-4B9B-9FB1-2F4C2D5A7047}" type="parTrans" cxnId="{BBA65ECE-47CC-40E9-818A-3E36FDE71D8F}">
      <dgm:prSet/>
      <dgm:spPr/>
      <dgm:t>
        <a:bodyPr/>
        <a:lstStyle/>
        <a:p>
          <a:endParaRPr lang="en-US"/>
        </a:p>
      </dgm:t>
    </dgm:pt>
    <dgm:pt modelId="{2F6C0C79-8380-4453-BC09-1EC96C11D964}" type="sibTrans" cxnId="{BBA65ECE-47CC-40E9-818A-3E36FDE71D8F}">
      <dgm:prSet/>
      <dgm:spPr/>
      <dgm:t>
        <a:bodyPr/>
        <a:lstStyle/>
        <a:p>
          <a:endParaRPr lang="en-US"/>
        </a:p>
      </dgm:t>
    </dgm:pt>
    <dgm:pt modelId="{D793DC61-212A-4FD7-8962-45E279A19A96}">
      <dgm:prSet/>
      <dgm:spPr/>
      <dgm:t>
        <a:bodyPr/>
        <a:lstStyle/>
        <a:p>
          <a:r>
            <a:rPr lang="es-CL" dirty="0"/>
            <a:t>-Perdida de reducción</a:t>
          </a:r>
          <a:endParaRPr lang="en-US" dirty="0"/>
        </a:p>
      </dgm:t>
    </dgm:pt>
    <dgm:pt modelId="{63AA9A40-2E02-4278-B3BF-C55498D1BDF7}" type="parTrans" cxnId="{13ED6E68-950F-4961-82B7-0E005EC17522}">
      <dgm:prSet/>
      <dgm:spPr/>
      <dgm:t>
        <a:bodyPr/>
        <a:lstStyle/>
        <a:p>
          <a:endParaRPr lang="en-US"/>
        </a:p>
      </dgm:t>
    </dgm:pt>
    <dgm:pt modelId="{B6AC1B4F-F1CC-43D5-B4DB-29EBA1E5155E}" type="sibTrans" cxnId="{13ED6E68-950F-4961-82B7-0E005EC17522}">
      <dgm:prSet/>
      <dgm:spPr/>
      <dgm:t>
        <a:bodyPr/>
        <a:lstStyle/>
        <a:p>
          <a:endParaRPr lang="en-US"/>
        </a:p>
      </dgm:t>
    </dgm:pt>
    <dgm:pt modelId="{ECAEB4E0-8803-4915-A40B-96B097BFDD05}">
      <dgm:prSet/>
      <dgm:spPr/>
      <dgm:t>
        <a:bodyPr/>
        <a:lstStyle/>
        <a:p>
          <a:r>
            <a:rPr lang="es-CL" dirty="0"/>
            <a:t>-Alteraciones de crecimiento</a:t>
          </a:r>
          <a:endParaRPr lang="en-US" dirty="0"/>
        </a:p>
      </dgm:t>
    </dgm:pt>
    <dgm:pt modelId="{3F3E3DDF-0305-40F9-B70D-A04B0B41E928}" type="parTrans" cxnId="{0887CF88-D8A7-4BEC-A8F8-20116D2728E3}">
      <dgm:prSet/>
      <dgm:spPr/>
      <dgm:t>
        <a:bodyPr/>
        <a:lstStyle/>
        <a:p>
          <a:endParaRPr lang="en-US"/>
        </a:p>
      </dgm:t>
    </dgm:pt>
    <dgm:pt modelId="{DC57C46C-0CCF-4B08-B4AE-BA021FAD27BD}" type="sibTrans" cxnId="{0887CF88-D8A7-4BEC-A8F8-20116D2728E3}">
      <dgm:prSet/>
      <dgm:spPr/>
      <dgm:t>
        <a:bodyPr/>
        <a:lstStyle/>
        <a:p>
          <a:endParaRPr lang="en-US"/>
        </a:p>
      </dgm:t>
    </dgm:pt>
    <dgm:pt modelId="{A8C93BFF-0CDB-441D-BD1C-DAAD9B10C485}">
      <dgm:prSet/>
      <dgm:spPr/>
      <dgm:t>
        <a:bodyPr/>
        <a:lstStyle/>
        <a:p>
          <a:r>
            <a:rPr lang="es-CL" dirty="0"/>
            <a:t>-</a:t>
          </a:r>
          <a:r>
            <a:rPr lang="es-CL" dirty="0" err="1"/>
            <a:t>Sd</a:t>
          </a:r>
          <a:r>
            <a:rPr lang="es-CL" dirty="0"/>
            <a:t>. Compartimental</a:t>
          </a:r>
          <a:endParaRPr lang="en-US" dirty="0"/>
        </a:p>
      </dgm:t>
    </dgm:pt>
    <dgm:pt modelId="{286EBF9B-1979-4633-BCCB-DB8DCBF0814F}" type="parTrans" cxnId="{FC3ED8FB-852F-4C2E-9AF1-8B101819A08C}">
      <dgm:prSet/>
      <dgm:spPr/>
      <dgm:t>
        <a:bodyPr/>
        <a:lstStyle/>
        <a:p>
          <a:endParaRPr lang="en-US"/>
        </a:p>
      </dgm:t>
    </dgm:pt>
    <dgm:pt modelId="{2069585D-1828-4BC5-B4FC-60581601945B}" type="sibTrans" cxnId="{FC3ED8FB-852F-4C2E-9AF1-8B101819A08C}">
      <dgm:prSet/>
      <dgm:spPr/>
      <dgm:t>
        <a:bodyPr/>
        <a:lstStyle/>
        <a:p>
          <a:endParaRPr lang="en-US"/>
        </a:p>
      </dgm:t>
    </dgm:pt>
    <dgm:pt modelId="{8F76035D-99BE-441A-AC1F-7E5A021F6297}">
      <dgm:prSet/>
      <dgm:spPr/>
      <dgm:t>
        <a:bodyPr/>
        <a:lstStyle/>
        <a:p>
          <a:r>
            <a:rPr lang="es-CL" dirty="0"/>
            <a:t>-Inestabilidad  Ligamentaria</a:t>
          </a:r>
          <a:endParaRPr lang="en-US" dirty="0"/>
        </a:p>
      </dgm:t>
    </dgm:pt>
    <dgm:pt modelId="{5E8904B8-3C04-4025-8BF3-220B1535687A}" type="parTrans" cxnId="{68CA0809-6A02-4FF0-A23F-FEA5CFA4FCA4}">
      <dgm:prSet/>
      <dgm:spPr/>
      <dgm:t>
        <a:bodyPr/>
        <a:lstStyle/>
        <a:p>
          <a:endParaRPr lang="en-US"/>
        </a:p>
      </dgm:t>
    </dgm:pt>
    <dgm:pt modelId="{1E4C8519-B48C-4440-9AE3-D9FBE4D24D65}" type="sibTrans" cxnId="{68CA0809-6A02-4FF0-A23F-FEA5CFA4FCA4}">
      <dgm:prSet/>
      <dgm:spPr/>
      <dgm:t>
        <a:bodyPr/>
        <a:lstStyle/>
        <a:p>
          <a:endParaRPr lang="en-US"/>
        </a:p>
      </dgm:t>
    </dgm:pt>
    <dgm:pt modelId="{033E48AA-FD2D-044E-B549-3EF706F55BD8}" type="pres">
      <dgm:prSet presAssocID="{524A848D-1762-4D9A-953E-DBA568D14D02}" presName="vert0" presStyleCnt="0">
        <dgm:presLayoutVars>
          <dgm:dir/>
          <dgm:animOne val="branch"/>
          <dgm:animLvl val="lvl"/>
        </dgm:presLayoutVars>
      </dgm:prSet>
      <dgm:spPr/>
    </dgm:pt>
    <dgm:pt modelId="{AD49A74D-BC27-F246-8059-C0AFF0553FFD}" type="pres">
      <dgm:prSet presAssocID="{20F8A736-C266-46B4-B18B-FBF0833209FF}" presName="thickLine" presStyleLbl="alignNode1" presStyleIdx="0" presStyleCnt="5"/>
      <dgm:spPr/>
    </dgm:pt>
    <dgm:pt modelId="{179659C0-18AE-D44A-B551-AEB3A327B381}" type="pres">
      <dgm:prSet presAssocID="{20F8A736-C266-46B4-B18B-FBF0833209FF}" presName="horz1" presStyleCnt="0"/>
      <dgm:spPr/>
    </dgm:pt>
    <dgm:pt modelId="{4645BAAA-09ED-CA45-AA12-ECFF2E39D182}" type="pres">
      <dgm:prSet presAssocID="{20F8A736-C266-46B4-B18B-FBF0833209FF}" presName="tx1" presStyleLbl="revTx" presStyleIdx="0" presStyleCnt="5"/>
      <dgm:spPr/>
    </dgm:pt>
    <dgm:pt modelId="{7AF34C3B-1322-6144-9CE5-BDF4D59F4376}" type="pres">
      <dgm:prSet presAssocID="{20F8A736-C266-46B4-B18B-FBF0833209FF}" presName="vert1" presStyleCnt="0"/>
      <dgm:spPr/>
    </dgm:pt>
    <dgm:pt modelId="{36D60DA1-0A25-464B-A401-017D20C0A4FF}" type="pres">
      <dgm:prSet presAssocID="{D793DC61-212A-4FD7-8962-45E279A19A96}" presName="thickLine" presStyleLbl="alignNode1" presStyleIdx="1" presStyleCnt="5"/>
      <dgm:spPr/>
    </dgm:pt>
    <dgm:pt modelId="{2F6B3612-56F3-BD4C-BBA4-119E6261A753}" type="pres">
      <dgm:prSet presAssocID="{D793DC61-212A-4FD7-8962-45E279A19A96}" presName="horz1" presStyleCnt="0"/>
      <dgm:spPr/>
    </dgm:pt>
    <dgm:pt modelId="{4864D0F8-A818-B340-80AA-D02522ADB040}" type="pres">
      <dgm:prSet presAssocID="{D793DC61-212A-4FD7-8962-45E279A19A96}" presName="tx1" presStyleLbl="revTx" presStyleIdx="1" presStyleCnt="5"/>
      <dgm:spPr/>
    </dgm:pt>
    <dgm:pt modelId="{86B759F6-1304-5B47-926B-087FEDCAF816}" type="pres">
      <dgm:prSet presAssocID="{D793DC61-212A-4FD7-8962-45E279A19A96}" presName="vert1" presStyleCnt="0"/>
      <dgm:spPr/>
    </dgm:pt>
    <dgm:pt modelId="{1981F662-5155-D448-AE62-A14FF8F060CD}" type="pres">
      <dgm:prSet presAssocID="{ECAEB4E0-8803-4915-A40B-96B097BFDD05}" presName="thickLine" presStyleLbl="alignNode1" presStyleIdx="2" presStyleCnt="5"/>
      <dgm:spPr/>
    </dgm:pt>
    <dgm:pt modelId="{A796D779-1075-9447-BB43-99BABB4A42CD}" type="pres">
      <dgm:prSet presAssocID="{ECAEB4E0-8803-4915-A40B-96B097BFDD05}" presName="horz1" presStyleCnt="0"/>
      <dgm:spPr/>
    </dgm:pt>
    <dgm:pt modelId="{220D66D4-93D9-754D-B67C-A4D3F16A0721}" type="pres">
      <dgm:prSet presAssocID="{ECAEB4E0-8803-4915-A40B-96B097BFDD05}" presName="tx1" presStyleLbl="revTx" presStyleIdx="2" presStyleCnt="5"/>
      <dgm:spPr/>
    </dgm:pt>
    <dgm:pt modelId="{161A0467-7DE7-9D40-B6D2-27EE1073E6F6}" type="pres">
      <dgm:prSet presAssocID="{ECAEB4E0-8803-4915-A40B-96B097BFDD05}" presName="vert1" presStyleCnt="0"/>
      <dgm:spPr/>
    </dgm:pt>
    <dgm:pt modelId="{DF4817A6-CB10-1945-ADC2-9BEA2099D6CA}" type="pres">
      <dgm:prSet presAssocID="{A8C93BFF-0CDB-441D-BD1C-DAAD9B10C485}" presName="thickLine" presStyleLbl="alignNode1" presStyleIdx="3" presStyleCnt="5"/>
      <dgm:spPr/>
    </dgm:pt>
    <dgm:pt modelId="{7FFA5D58-353B-F145-9C15-109F37157C9E}" type="pres">
      <dgm:prSet presAssocID="{A8C93BFF-0CDB-441D-BD1C-DAAD9B10C485}" presName="horz1" presStyleCnt="0"/>
      <dgm:spPr/>
    </dgm:pt>
    <dgm:pt modelId="{1E2A2555-E401-0C4C-BB4F-92D8EC40B458}" type="pres">
      <dgm:prSet presAssocID="{A8C93BFF-0CDB-441D-BD1C-DAAD9B10C485}" presName="tx1" presStyleLbl="revTx" presStyleIdx="3" presStyleCnt="5"/>
      <dgm:spPr/>
    </dgm:pt>
    <dgm:pt modelId="{7DD1CC09-9830-4242-8F8B-965DF6A136C9}" type="pres">
      <dgm:prSet presAssocID="{A8C93BFF-0CDB-441D-BD1C-DAAD9B10C485}" presName="vert1" presStyleCnt="0"/>
      <dgm:spPr/>
    </dgm:pt>
    <dgm:pt modelId="{8A75339F-FDC1-D542-83A3-90F0F1F9C17E}" type="pres">
      <dgm:prSet presAssocID="{8F76035D-99BE-441A-AC1F-7E5A021F6297}" presName="thickLine" presStyleLbl="alignNode1" presStyleIdx="4" presStyleCnt="5"/>
      <dgm:spPr/>
    </dgm:pt>
    <dgm:pt modelId="{9ADB2AE9-04E0-8641-92C4-D640DCBF6E15}" type="pres">
      <dgm:prSet presAssocID="{8F76035D-99BE-441A-AC1F-7E5A021F6297}" presName="horz1" presStyleCnt="0"/>
      <dgm:spPr/>
    </dgm:pt>
    <dgm:pt modelId="{467AFE3D-9F25-3C4B-AFA3-880085F68D51}" type="pres">
      <dgm:prSet presAssocID="{8F76035D-99BE-441A-AC1F-7E5A021F6297}" presName="tx1" presStyleLbl="revTx" presStyleIdx="4" presStyleCnt="5"/>
      <dgm:spPr/>
    </dgm:pt>
    <dgm:pt modelId="{34301AA5-155D-9841-9458-2CB9A75026AF}" type="pres">
      <dgm:prSet presAssocID="{8F76035D-99BE-441A-AC1F-7E5A021F6297}" presName="vert1" presStyleCnt="0"/>
      <dgm:spPr/>
    </dgm:pt>
  </dgm:ptLst>
  <dgm:cxnLst>
    <dgm:cxn modelId="{68CA0809-6A02-4FF0-A23F-FEA5CFA4FCA4}" srcId="{524A848D-1762-4D9A-953E-DBA568D14D02}" destId="{8F76035D-99BE-441A-AC1F-7E5A021F6297}" srcOrd="4" destOrd="0" parTransId="{5E8904B8-3C04-4025-8BF3-220B1535687A}" sibTransId="{1E4C8519-B48C-4440-9AE3-D9FBE4D24D65}"/>
    <dgm:cxn modelId="{13ED6E68-950F-4961-82B7-0E005EC17522}" srcId="{524A848D-1762-4D9A-953E-DBA568D14D02}" destId="{D793DC61-212A-4FD7-8962-45E279A19A96}" srcOrd="1" destOrd="0" parTransId="{63AA9A40-2E02-4278-B3BF-C55498D1BDF7}" sibTransId="{B6AC1B4F-F1CC-43D5-B4DB-29EBA1E5155E}"/>
    <dgm:cxn modelId="{ED588F71-717A-5F44-855E-E7F185E4CA75}" type="presOf" srcId="{D793DC61-212A-4FD7-8962-45E279A19A96}" destId="{4864D0F8-A818-B340-80AA-D02522ADB040}" srcOrd="0" destOrd="0" presId="urn:microsoft.com/office/officeart/2008/layout/LinedList"/>
    <dgm:cxn modelId="{0887CF88-D8A7-4BEC-A8F8-20116D2728E3}" srcId="{524A848D-1762-4D9A-953E-DBA568D14D02}" destId="{ECAEB4E0-8803-4915-A40B-96B097BFDD05}" srcOrd="2" destOrd="0" parTransId="{3F3E3DDF-0305-40F9-B70D-A04B0B41E928}" sibTransId="{DC57C46C-0CCF-4B08-B4AE-BA021FAD27BD}"/>
    <dgm:cxn modelId="{B26BBE89-D18F-E24A-83B8-98DCE1B58A8C}" type="presOf" srcId="{524A848D-1762-4D9A-953E-DBA568D14D02}" destId="{033E48AA-FD2D-044E-B549-3EF706F55BD8}" srcOrd="0" destOrd="0" presId="urn:microsoft.com/office/officeart/2008/layout/LinedList"/>
    <dgm:cxn modelId="{623EF5A2-1EEE-4547-930E-6B7BD61B8243}" type="presOf" srcId="{ECAEB4E0-8803-4915-A40B-96B097BFDD05}" destId="{220D66D4-93D9-754D-B67C-A4D3F16A0721}" srcOrd="0" destOrd="0" presId="urn:microsoft.com/office/officeart/2008/layout/LinedList"/>
    <dgm:cxn modelId="{ED2333B1-870F-EA4A-BA03-BC5A77925410}" type="presOf" srcId="{8F76035D-99BE-441A-AC1F-7E5A021F6297}" destId="{467AFE3D-9F25-3C4B-AFA3-880085F68D51}" srcOrd="0" destOrd="0" presId="urn:microsoft.com/office/officeart/2008/layout/LinedList"/>
    <dgm:cxn modelId="{BBA65ECE-47CC-40E9-818A-3E36FDE71D8F}" srcId="{524A848D-1762-4D9A-953E-DBA568D14D02}" destId="{20F8A736-C266-46B4-B18B-FBF0833209FF}" srcOrd="0" destOrd="0" parTransId="{80D01CD9-89E6-4B9B-9FB1-2F4C2D5A7047}" sibTransId="{2F6C0C79-8380-4453-BC09-1EC96C11D964}"/>
    <dgm:cxn modelId="{A0D92BF7-AF2C-F346-AD23-C227507E8CBF}" type="presOf" srcId="{A8C93BFF-0CDB-441D-BD1C-DAAD9B10C485}" destId="{1E2A2555-E401-0C4C-BB4F-92D8EC40B458}" srcOrd="0" destOrd="0" presId="urn:microsoft.com/office/officeart/2008/layout/LinedList"/>
    <dgm:cxn modelId="{71D5F7F7-1669-964D-BE9F-9BF13024AE3D}" type="presOf" srcId="{20F8A736-C266-46B4-B18B-FBF0833209FF}" destId="{4645BAAA-09ED-CA45-AA12-ECFF2E39D182}" srcOrd="0" destOrd="0" presId="urn:microsoft.com/office/officeart/2008/layout/LinedList"/>
    <dgm:cxn modelId="{FC3ED8FB-852F-4C2E-9AF1-8B101819A08C}" srcId="{524A848D-1762-4D9A-953E-DBA568D14D02}" destId="{A8C93BFF-0CDB-441D-BD1C-DAAD9B10C485}" srcOrd="3" destOrd="0" parTransId="{286EBF9B-1979-4633-BCCB-DB8DCBF0814F}" sibTransId="{2069585D-1828-4BC5-B4FC-60581601945B}"/>
    <dgm:cxn modelId="{32AE5284-556B-6542-A07E-476E9EBDCB18}" type="presParOf" srcId="{033E48AA-FD2D-044E-B549-3EF706F55BD8}" destId="{AD49A74D-BC27-F246-8059-C0AFF0553FFD}" srcOrd="0" destOrd="0" presId="urn:microsoft.com/office/officeart/2008/layout/LinedList"/>
    <dgm:cxn modelId="{E4D3C317-56D5-3344-A4FC-BA0D36B809C2}" type="presParOf" srcId="{033E48AA-FD2D-044E-B549-3EF706F55BD8}" destId="{179659C0-18AE-D44A-B551-AEB3A327B381}" srcOrd="1" destOrd="0" presId="urn:microsoft.com/office/officeart/2008/layout/LinedList"/>
    <dgm:cxn modelId="{7BB9509C-6DE9-274F-8DD0-FDAA5F5A9C8A}" type="presParOf" srcId="{179659C0-18AE-D44A-B551-AEB3A327B381}" destId="{4645BAAA-09ED-CA45-AA12-ECFF2E39D182}" srcOrd="0" destOrd="0" presId="urn:microsoft.com/office/officeart/2008/layout/LinedList"/>
    <dgm:cxn modelId="{17C2ACCC-0F36-0345-88C4-0BDF243B54C0}" type="presParOf" srcId="{179659C0-18AE-D44A-B551-AEB3A327B381}" destId="{7AF34C3B-1322-6144-9CE5-BDF4D59F4376}" srcOrd="1" destOrd="0" presId="urn:microsoft.com/office/officeart/2008/layout/LinedList"/>
    <dgm:cxn modelId="{89F6179D-0D40-A34C-9699-AE7963849EAE}" type="presParOf" srcId="{033E48AA-FD2D-044E-B549-3EF706F55BD8}" destId="{36D60DA1-0A25-464B-A401-017D20C0A4FF}" srcOrd="2" destOrd="0" presId="urn:microsoft.com/office/officeart/2008/layout/LinedList"/>
    <dgm:cxn modelId="{49DA8FEA-6886-6E4B-9A3E-58EEC9FC778D}" type="presParOf" srcId="{033E48AA-FD2D-044E-B549-3EF706F55BD8}" destId="{2F6B3612-56F3-BD4C-BBA4-119E6261A753}" srcOrd="3" destOrd="0" presId="urn:microsoft.com/office/officeart/2008/layout/LinedList"/>
    <dgm:cxn modelId="{D1133DE1-6A65-CA4B-9996-6762DE394FDD}" type="presParOf" srcId="{2F6B3612-56F3-BD4C-BBA4-119E6261A753}" destId="{4864D0F8-A818-B340-80AA-D02522ADB040}" srcOrd="0" destOrd="0" presId="urn:microsoft.com/office/officeart/2008/layout/LinedList"/>
    <dgm:cxn modelId="{F2170138-3150-7242-8503-081C3C22CD48}" type="presParOf" srcId="{2F6B3612-56F3-BD4C-BBA4-119E6261A753}" destId="{86B759F6-1304-5B47-926B-087FEDCAF816}" srcOrd="1" destOrd="0" presId="urn:microsoft.com/office/officeart/2008/layout/LinedList"/>
    <dgm:cxn modelId="{E1CF8E6B-6C39-894D-B634-0EF746A84064}" type="presParOf" srcId="{033E48AA-FD2D-044E-B549-3EF706F55BD8}" destId="{1981F662-5155-D448-AE62-A14FF8F060CD}" srcOrd="4" destOrd="0" presId="urn:microsoft.com/office/officeart/2008/layout/LinedList"/>
    <dgm:cxn modelId="{C55E5262-D105-F84C-B6B0-746E75ACDD3D}" type="presParOf" srcId="{033E48AA-FD2D-044E-B549-3EF706F55BD8}" destId="{A796D779-1075-9447-BB43-99BABB4A42CD}" srcOrd="5" destOrd="0" presId="urn:microsoft.com/office/officeart/2008/layout/LinedList"/>
    <dgm:cxn modelId="{840D8DD7-82B8-DE44-9895-B66DD21F52A8}" type="presParOf" srcId="{A796D779-1075-9447-BB43-99BABB4A42CD}" destId="{220D66D4-93D9-754D-B67C-A4D3F16A0721}" srcOrd="0" destOrd="0" presId="urn:microsoft.com/office/officeart/2008/layout/LinedList"/>
    <dgm:cxn modelId="{01B46C06-65D2-7B48-B633-5E327EF03C9D}" type="presParOf" srcId="{A796D779-1075-9447-BB43-99BABB4A42CD}" destId="{161A0467-7DE7-9D40-B6D2-27EE1073E6F6}" srcOrd="1" destOrd="0" presId="urn:microsoft.com/office/officeart/2008/layout/LinedList"/>
    <dgm:cxn modelId="{54FE2F06-31EE-BF46-813E-859D26817A96}" type="presParOf" srcId="{033E48AA-FD2D-044E-B549-3EF706F55BD8}" destId="{DF4817A6-CB10-1945-ADC2-9BEA2099D6CA}" srcOrd="6" destOrd="0" presId="urn:microsoft.com/office/officeart/2008/layout/LinedList"/>
    <dgm:cxn modelId="{CC2D46BB-B859-6541-A6B0-71460FF166C9}" type="presParOf" srcId="{033E48AA-FD2D-044E-B549-3EF706F55BD8}" destId="{7FFA5D58-353B-F145-9C15-109F37157C9E}" srcOrd="7" destOrd="0" presId="urn:microsoft.com/office/officeart/2008/layout/LinedList"/>
    <dgm:cxn modelId="{85126DD3-1482-1144-AF2E-8403EE7371F7}" type="presParOf" srcId="{7FFA5D58-353B-F145-9C15-109F37157C9E}" destId="{1E2A2555-E401-0C4C-BB4F-92D8EC40B458}" srcOrd="0" destOrd="0" presId="urn:microsoft.com/office/officeart/2008/layout/LinedList"/>
    <dgm:cxn modelId="{FE540426-8425-B043-8D63-DB00812A2AD7}" type="presParOf" srcId="{7FFA5D58-353B-F145-9C15-109F37157C9E}" destId="{7DD1CC09-9830-4242-8F8B-965DF6A136C9}" srcOrd="1" destOrd="0" presId="urn:microsoft.com/office/officeart/2008/layout/LinedList"/>
    <dgm:cxn modelId="{49F619B3-6C58-CC4C-AED0-EC406F4F49C7}" type="presParOf" srcId="{033E48AA-FD2D-044E-B549-3EF706F55BD8}" destId="{8A75339F-FDC1-D542-83A3-90F0F1F9C17E}" srcOrd="8" destOrd="0" presId="urn:microsoft.com/office/officeart/2008/layout/LinedList"/>
    <dgm:cxn modelId="{FF3C1CF2-8BAB-8F48-A66E-96E9643C61B9}" type="presParOf" srcId="{033E48AA-FD2D-044E-B549-3EF706F55BD8}" destId="{9ADB2AE9-04E0-8641-92C4-D640DCBF6E15}" srcOrd="9" destOrd="0" presId="urn:microsoft.com/office/officeart/2008/layout/LinedList"/>
    <dgm:cxn modelId="{271EC73D-BC51-2445-A023-2A89D2FBA952}" type="presParOf" srcId="{9ADB2AE9-04E0-8641-92C4-D640DCBF6E15}" destId="{467AFE3D-9F25-3C4B-AFA3-880085F68D51}" srcOrd="0" destOrd="0" presId="urn:microsoft.com/office/officeart/2008/layout/LinedList"/>
    <dgm:cxn modelId="{3F57E625-1BF3-9A48-AE1B-E04DCF87E692}" type="presParOf" srcId="{9ADB2AE9-04E0-8641-92C4-D640DCBF6E15}" destId="{34301AA5-155D-9841-9458-2CB9A75026A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90A87F-D76F-4D95-ACBC-865EE0CAB77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10E0622-7AD8-4880-8B32-B615A5F01665}">
      <dgm:prSet/>
      <dgm:spPr/>
      <dgm:t>
        <a:bodyPr/>
        <a:lstStyle/>
        <a:p>
          <a:r>
            <a:rPr lang="es-CL"/>
            <a:t>Introducción </a:t>
          </a:r>
          <a:endParaRPr lang="en-US"/>
        </a:p>
      </dgm:t>
    </dgm:pt>
    <dgm:pt modelId="{95D7D51F-0F94-4F6F-8B64-A2D21E54AAA8}" type="parTrans" cxnId="{FA507D62-A145-483D-947A-B5562D9652B8}">
      <dgm:prSet/>
      <dgm:spPr/>
      <dgm:t>
        <a:bodyPr/>
        <a:lstStyle/>
        <a:p>
          <a:endParaRPr lang="en-US"/>
        </a:p>
      </dgm:t>
    </dgm:pt>
    <dgm:pt modelId="{8AD4D1DB-5AE7-4810-BDCA-887AFFFC7892}" type="sibTrans" cxnId="{FA507D62-A145-483D-947A-B5562D9652B8}">
      <dgm:prSet/>
      <dgm:spPr/>
      <dgm:t>
        <a:bodyPr/>
        <a:lstStyle/>
        <a:p>
          <a:endParaRPr lang="en-US"/>
        </a:p>
      </dgm:t>
    </dgm:pt>
    <dgm:pt modelId="{C875413D-19A6-4C92-8756-A64A91757FB1}">
      <dgm:prSet/>
      <dgm:spPr/>
      <dgm:t>
        <a:bodyPr/>
        <a:lstStyle/>
        <a:p>
          <a:r>
            <a:rPr lang="es-CL"/>
            <a:t>Fracturas que ocurren en un periodo de 18 meses previos al cierre completo de la fisis de la tibia distal . (14 años mujeres, 16 años hombres).</a:t>
          </a:r>
          <a:endParaRPr lang="en-US"/>
        </a:p>
      </dgm:t>
    </dgm:pt>
    <dgm:pt modelId="{3D63C5CF-635D-4C77-AC08-C5F36AF5E27E}" type="parTrans" cxnId="{9BC5B157-BCED-4311-BBBF-D053AF15B61F}">
      <dgm:prSet/>
      <dgm:spPr/>
      <dgm:t>
        <a:bodyPr/>
        <a:lstStyle/>
        <a:p>
          <a:endParaRPr lang="en-US"/>
        </a:p>
      </dgm:t>
    </dgm:pt>
    <dgm:pt modelId="{B97B6EF8-4CE7-4835-85C3-4A5692FAEAAE}" type="sibTrans" cxnId="{9BC5B157-BCED-4311-BBBF-D053AF15B61F}">
      <dgm:prSet/>
      <dgm:spPr/>
      <dgm:t>
        <a:bodyPr/>
        <a:lstStyle/>
        <a:p>
          <a:endParaRPr lang="en-US"/>
        </a:p>
      </dgm:t>
    </dgm:pt>
    <dgm:pt modelId="{918E61CF-EF15-489D-AD61-9ACE9E113782}">
      <dgm:prSet/>
      <dgm:spPr/>
      <dgm:t>
        <a:bodyPr/>
        <a:lstStyle/>
        <a:p>
          <a:r>
            <a:rPr lang="es-CL"/>
            <a:t>Lesión a menudo deportiva, provocada por  rotación externa y/o supinación del pie.</a:t>
          </a:r>
          <a:endParaRPr lang="en-US"/>
        </a:p>
      </dgm:t>
    </dgm:pt>
    <dgm:pt modelId="{4F1DD351-523F-4247-9A70-3E650B92D924}" type="parTrans" cxnId="{EEA63DD0-0CB5-4346-913E-20DC2042F3A1}">
      <dgm:prSet/>
      <dgm:spPr/>
      <dgm:t>
        <a:bodyPr/>
        <a:lstStyle/>
        <a:p>
          <a:endParaRPr lang="en-US"/>
        </a:p>
      </dgm:t>
    </dgm:pt>
    <dgm:pt modelId="{D970A8D8-59D1-4F66-AD4B-CF4A05BCADB7}" type="sibTrans" cxnId="{EEA63DD0-0CB5-4346-913E-20DC2042F3A1}">
      <dgm:prSet/>
      <dgm:spPr/>
      <dgm:t>
        <a:bodyPr/>
        <a:lstStyle/>
        <a:p>
          <a:endParaRPr lang="en-US"/>
        </a:p>
      </dgm:t>
    </dgm:pt>
    <dgm:pt modelId="{932EF161-C92B-4C0C-8576-71CFE4BEEFFB}">
      <dgm:prSet/>
      <dgm:spPr/>
      <dgm:t>
        <a:bodyPr/>
        <a:lstStyle/>
        <a:p>
          <a:r>
            <a:rPr lang="es-CL"/>
            <a:t>7-15% de las disyunción fractura en los adolescentes.</a:t>
          </a:r>
          <a:endParaRPr lang="en-US"/>
        </a:p>
      </dgm:t>
    </dgm:pt>
    <dgm:pt modelId="{03CAD68E-D9BC-449E-AD75-9BC3991BC2B8}" type="parTrans" cxnId="{1F1A2049-5F36-440C-9074-5C7302DC9633}">
      <dgm:prSet/>
      <dgm:spPr/>
      <dgm:t>
        <a:bodyPr/>
        <a:lstStyle/>
        <a:p>
          <a:endParaRPr lang="en-US"/>
        </a:p>
      </dgm:t>
    </dgm:pt>
    <dgm:pt modelId="{AE35F69F-2B57-4B61-84DD-869014CC96BC}" type="sibTrans" cxnId="{1F1A2049-5F36-440C-9074-5C7302DC9633}">
      <dgm:prSet/>
      <dgm:spPr/>
      <dgm:t>
        <a:bodyPr/>
        <a:lstStyle/>
        <a:p>
          <a:endParaRPr lang="en-US"/>
        </a:p>
      </dgm:t>
    </dgm:pt>
    <dgm:pt modelId="{8D4E7D15-562C-1A46-BE9E-67C48964246C}" type="pres">
      <dgm:prSet presAssocID="{5090A87F-D76F-4D95-ACBC-865EE0CAB777}" presName="vert0" presStyleCnt="0">
        <dgm:presLayoutVars>
          <dgm:dir/>
          <dgm:animOne val="branch"/>
          <dgm:animLvl val="lvl"/>
        </dgm:presLayoutVars>
      </dgm:prSet>
      <dgm:spPr/>
    </dgm:pt>
    <dgm:pt modelId="{369A6669-9BAC-4B43-A584-1A9E6BE7BC4E}" type="pres">
      <dgm:prSet presAssocID="{810E0622-7AD8-4880-8B32-B615A5F01665}" presName="thickLine" presStyleLbl="alignNode1" presStyleIdx="0" presStyleCnt="1"/>
      <dgm:spPr/>
    </dgm:pt>
    <dgm:pt modelId="{68519729-7B7E-4846-B808-FD548579B8D3}" type="pres">
      <dgm:prSet presAssocID="{810E0622-7AD8-4880-8B32-B615A5F01665}" presName="horz1" presStyleCnt="0"/>
      <dgm:spPr/>
    </dgm:pt>
    <dgm:pt modelId="{9C7FC0D9-4C87-5341-A23F-08DBCB3B4016}" type="pres">
      <dgm:prSet presAssocID="{810E0622-7AD8-4880-8B32-B615A5F01665}" presName="tx1" presStyleLbl="revTx" presStyleIdx="0" presStyleCnt="4"/>
      <dgm:spPr/>
    </dgm:pt>
    <dgm:pt modelId="{41E73FD8-5EB1-7741-8CA6-4927BA62B09E}" type="pres">
      <dgm:prSet presAssocID="{810E0622-7AD8-4880-8B32-B615A5F01665}" presName="vert1" presStyleCnt="0"/>
      <dgm:spPr/>
    </dgm:pt>
    <dgm:pt modelId="{099CD1D3-DA68-7540-8369-89D265E9CE43}" type="pres">
      <dgm:prSet presAssocID="{C875413D-19A6-4C92-8756-A64A91757FB1}" presName="vertSpace2a" presStyleCnt="0"/>
      <dgm:spPr/>
    </dgm:pt>
    <dgm:pt modelId="{0324062D-E0BF-1542-A4F3-54A42069FF54}" type="pres">
      <dgm:prSet presAssocID="{C875413D-19A6-4C92-8756-A64A91757FB1}" presName="horz2" presStyleCnt="0"/>
      <dgm:spPr/>
    </dgm:pt>
    <dgm:pt modelId="{8B541DF4-FB4A-F741-A5DE-DC4F68F587A6}" type="pres">
      <dgm:prSet presAssocID="{C875413D-19A6-4C92-8756-A64A91757FB1}" presName="horzSpace2" presStyleCnt="0"/>
      <dgm:spPr/>
    </dgm:pt>
    <dgm:pt modelId="{C4F2BAF7-CFA9-4841-A51E-AAD1928913DE}" type="pres">
      <dgm:prSet presAssocID="{C875413D-19A6-4C92-8756-A64A91757FB1}" presName="tx2" presStyleLbl="revTx" presStyleIdx="1" presStyleCnt="4"/>
      <dgm:spPr/>
    </dgm:pt>
    <dgm:pt modelId="{F51AA560-C223-9845-888F-F97FEF9A239A}" type="pres">
      <dgm:prSet presAssocID="{C875413D-19A6-4C92-8756-A64A91757FB1}" presName="vert2" presStyleCnt="0"/>
      <dgm:spPr/>
    </dgm:pt>
    <dgm:pt modelId="{8FC9762B-09B6-7841-9B54-AAFE3823F4CE}" type="pres">
      <dgm:prSet presAssocID="{C875413D-19A6-4C92-8756-A64A91757FB1}" presName="thinLine2b" presStyleLbl="callout" presStyleIdx="0" presStyleCnt="3"/>
      <dgm:spPr/>
    </dgm:pt>
    <dgm:pt modelId="{00AC69EF-9935-434F-9657-87A591DFDFCB}" type="pres">
      <dgm:prSet presAssocID="{C875413D-19A6-4C92-8756-A64A91757FB1}" presName="vertSpace2b" presStyleCnt="0"/>
      <dgm:spPr/>
    </dgm:pt>
    <dgm:pt modelId="{6BD4B45E-6842-A443-9BB3-E4582269265C}" type="pres">
      <dgm:prSet presAssocID="{918E61CF-EF15-489D-AD61-9ACE9E113782}" presName="horz2" presStyleCnt="0"/>
      <dgm:spPr/>
    </dgm:pt>
    <dgm:pt modelId="{7C36B105-8614-DE43-8120-DA271290E66A}" type="pres">
      <dgm:prSet presAssocID="{918E61CF-EF15-489D-AD61-9ACE9E113782}" presName="horzSpace2" presStyleCnt="0"/>
      <dgm:spPr/>
    </dgm:pt>
    <dgm:pt modelId="{8FCCCA38-45B7-3D4A-B049-DD4CDB1CF4E6}" type="pres">
      <dgm:prSet presAssocID="{918E61CF-EF15-489D-AD61-9ACE9E113782}" presName="tx2" presStyleLbl="revTx" presStyleIdx="2" presStyleCnt="4"/>
      <dgm:spPr/>
    </dgm:pt>
    <dgm:pt modelId="{35BC528D-6585-964D-A272-2D9A574EA2D9}" type="pres">
      <dgm:prSet presAssocID="{918E61CF-EF15-489D-AD61-9ACE9E113782}" presName="vert2" presStyleCnt="0"/>
      <dgm:spPr/>
    </dgm:pt>
    <dgm:pt modelId="{4728CEE3-45C2-6149-BCF7-56536400E112}" type="pres">
      <dgm:prSet presAssocID="{918E61CF-EF15-489D-AD61-9ACE9E113782}" presName="thinLine2b" presStyleLbl="callout" presStyleIdx="1" presStyleCnt="3"/>
      <dgm:spPr/>
    </dgm:pt>
    <dgm:pt modelId="{66DEE671-FAD5-2248-9FA7-C439ED3848C6}" type="pres">
      <dgm:prSet presAssocID="{918E61CF-EF15-489D-AD61-9ACE9E113782}" presName="vertSpace2b" presStyleCnt="0"/>
      <dgm:spPr/>
    </dgm:pt>
    <dgm:pt modelId="{9A258D18-D2BB-064E-8E89-3F1F0890CEB3}" type="pres">
      <dgm:prSet presAssocID="{932EF161-C92B-4C0C-8576-71CFE4BEEFFB}" presName="horz2" presStyleCnt="0"/>
      <dgm:spPr/>
    </dgm:pt>
    <dgm:pt modelId="{A1850259-042A-024F-B3F9-44D4AB99DDB2}" type="pres">
      <dgm:prSet presAssocID="{932EF161-C92B-4C0C-8576-71CFE4BEEFFB}" presName="horzSpace2" presStyleCnt="0"/>
      <dgm:spPr/>
    </dgm:pt>
    <dgm:pt modelId="{042F40CD-6FA4-5447-B574-796837453DDE}" type="pres">
      <dgm:prSet presAssocID="{932EF161-C92B-4C0C-8576-71CFE4BEEFFB}" presName="tx2" presStyleLbl="revTx" presStyleIdx="3" presStyleCnt="4"/>
      <dgm:spPr/>
    </dgm:pt>
    <dgm:pt modelId="{1E4006D5-BB4A-5A47-AE9A-3FDCF9146208}" type="pres">
      <dgm:prSet presAssocID="{932EF161-C92B-4C0C-8576-71CFE4BEEFFB}" presName="vert2" presStyleCnt="0"/>
      <dgm:spPr/>
    </dgm:pt>
    <dgm:pt modelId="{E2BD37F5-F471-4D47-A5E9-0C0BD3567597}" type="pres">
      <dgm:prSet presAssocID="{932EF161-C92B-4C0C-8576-71CFE4BEEFFB}" presName="thinLine2b" presStyleLbl="callout" presStyleIdx="2" presStyleCnt="3"/>
      <dgm:spPr/>
    </dgm:pt>
    <dgm:pt modelId="{975654EA-84EE-FB46-AE43-7B0B59AD4E83}" type="pres">
      <dgm:prSet presAssocID="{932EF161-C92B-4C0C-8576-71CFE4BEEFFB}" presName="vertSpace2b" presStyleCnt="0"/>
      <dgm:spPr/>
    </dgm:pt>
  </dgm:ptLst>
  <dgm:cxnLst>
    <dgm:cxn modelId="{83F90407-5DA4-3345-AF4D-9FD9C7E69A49}" type="presOf" srcId="{810E0622-7AD8-4880-8B32-B615A5F01665}" destId="{9C7FC0D9-4C87-5341-A23F-08DBCB3B4016}" srcOrd="0" destOrd="0" presId="urn:microsoft.com/office/officeart/2008/layout/LinedList"/>
    <dgm:cxn modelId="{1F1A2049-5F36-440C-9074-5C7302DC9633}" srcId="{810E0622-7AD8-4880-8B32-B615A5F01665}" destId="{932EF161-C92B-4C0C-8576-71CFE4BEEFFB}" srcOrd="2" destOrd="0" parTransId="{03CAD68E-D9BC-449E-AD75-9BC3991BC2B8}" sibTransId="{AE35F69F-2B57-4B61-84DD-869014CC96BC}"/>
    <dgm:cxn modelId="{2F7F034D-2D51-744F-AA5F-F0BF2ADE1EA0}" type="presOf" srcId="{932EF161-C92B-4C0C-8576-71CFE4BEEFFB}" destId="{042F40CD-6FA4-5447-B574-796837453DDE}" srcOrd="0" destOrd="0" presId="urn:microsoft.com/office/officeart/2008/layout/LinedList"/>
    <dgm:cxn modelId="{9BC5B157-BCED-4311-BBBF-D053AF15B61F}" srcId="{810E0622-7AD8-4880-8B32-B615A5F01665}" destId="{C875413D-19A6-4C92-8756-A64A91757FB1}" srcOrd="0" destOrd="0" parTransId="{3D63C5CF-635D-4C77-AC08-C5F36AF5E27E}" sibTransId="{B97B6EF8-4CE7-4835-85C3-4A5692FAEAAE}"/>
    <dgm:cxn modelId="{E8090060-2386-5541-ADFF-C3CE8BC031DC}" type="presOf" srcId="{C875413D-19A6-4C92-8756-A64A91757FB1}" destId="{C4F2BAF7-CFA9-4841-A51E-AAD1928913DE}" srcOrd="0" destOrd="0" presId="urn:microsoft.com/office/officeart/2008/layout/LinedList"/>
    <dgm:cxn modelId="{FA507D62-A145-483D-947A-B5562D9652B8}" srcId="{5090A87F-D76F-4D95-ACBC-865EE0CAB777}" destId="{810E0622-7AD8-4880-8B32-B615A5F01665}" srcOrd="0" destOrd="0" parTransId="{95D7D51F-0F94-4F6F-8B64-A2D21E54AAA8}" sibTransId="{8AD4D1DB-5AE7-4810-BDCA-887AFFFC7892}"/>
    <dgm:cxn modelId="{0B4D4989-81D6-1B4E-A2C5-DE2B83035BA0}" type="presOf" srcId="{918E61CF-EF15-489D-AD61-9ACE9E113782}" destId="{8FCCCA38-45B7-3D4A-B049-DD4CDB1CF4E6}" srcOrd="0" destOrd="0" presId="urn:microsoft.com/office/officeart/2008/layout/LinedList"/>
    <dgm:cxn modelId="{EEA63DD0-0CB5-4346-913E-20DC2042F3A1}" srcId="{810E0622-7AD8-4880-8B32-B615A5F01665}" destId="{918E61CF-EF15-489D-AD61-9ACE9E113782}" srcOrd="1" destOrd="0" parTransId="{4F1DD351-523F-4247-9A70-3E650B92D924}" sibTransId="{D970A8D8-59D1-4F66-AD4B-CF4A05BCADB7}"/>
    <dgm:cxn modelId="{664005E5-9869-E34C-9702-379AB161B3E4}" type="presOf" srcId="{5090A87F-D76F-4D95-ACBC-865EE0CAB777}" destId="{8D4E7D15-562C-1A46-BE9E-67C48964246C}" srcOrd="0" destOrd="0" presId="urn:microsoft.com/office/officeart/2008/layout/LinedList"/>
    <dgm:cxn modelId="{DE874908-D0E2-3B45-8B9B-5B1297A677B1}" type="presParOf" srcId="{8D4E7D15-562C-1A46-BE9E-67C48964246C}" destId="{369A6669-9BAC-4B43-A584-1A9E6BE7BC4E}" srcOrd="0" destOrd="0" presId="urn:microsoft.com/office/officeart/2008/layout/LinedList"/>
    <dgm:cxn modelId="{106BC1E1-6AD3-DC4A-8B5B-4AC7D8303169}" type="presParOf" srcId="{8D4E7D15-562C-1A46-BE9E-67C48964246C}" destId="{68519729-7B7E-4846-B808-FD548579B8D3}" srcOrd="1" destOrd="0" presId="urn:microsoft.com/office/officeart/2008/layout/LinedList"/>
    <dgm:cxn modelId="{274A4CD5-1296-2942-91FD-D034E8DB507E}" type="presParOf" srcId="{68519729-7B7E-4846-B808-FD548579B8D3}" destId="{9C7FC0D9-4C87-5341-A23F-08DBCB3B4016}" srcOrd="0" destOrd="0" presId="urn:microsoft.com/office/officeart/2008/layout/LinedList"/>
    <dgm:cxn modelId="{68E26D9C-EBDA-5942-97FE-70827321415A}" type="presParOf" srcId="{68519729-7B7E-4846-B808-FD548579B8D3}" destId="{41E73FD8-5EB1-7741-8CA6-4927BA62B09E}" srcOrd="1" destOrd="0" presId="urn:microsoft.com/office/officeart/2008/layout/LinedList"/>
    <dgm:cxn modelId="{6DB24F00-7018-194F-BC2F-6ECE9C297211}" type="presParOf" srcId="{41E73FD8-5EB1-7741-8CA6-4927BA62B09E}" destId="{099CD1D3-DA68-7540-8369-89D265E9CE43}" srcOrd="0" destOrd="0" presId="urn:microsoft.com/office/officeart/2008/layout/LinedList"/>
    <dgm:cxn modelId="{46C1E28D-9A47-0D4B-8F6F-810C7B855226}" type="presParOf" srcId="{41E73FD8-5EB1-7741-8CA6-4927BA62B09E}" destId="{0324062D-E0BF-1542-A4F3-54A42069FF54}" srcOrd="1" destOrd="0" presId="urn:microsoft.com/office/officeart/2008/layout/LinedList"/>
    <dgm:cxn modelId="{D0686F8D-8D16-954D-B5F8-8F4AA81A5EB0}" type="presParOf" srcId="{0324062D-E0BF-1542-A4F3-54A42069FF54}" destId="{8B541DF4-FB4A-F741-A5DE-DC4F68F587A6}" srcOrd="0" destOrd="0" presId="urn:microsoft.com/office/officeart/2008/layout/LinedList"/>
    <dgm:cxn modelId="{FFDD7DAC-FD94-FD45-A228-6CAA72C51713}" type="presParOf" srcId="{0324062D-E0BF-1542-A4F3-54A42069FF54}" destId="{C4F2BAF7-CFA9-4841-A51E-AAD1928913DE}" srcOrd="1" destOrd="0" presId="urn:microsoft.com/office/officeart/2008/layout/LinedList"/>
    <dgm:cxn modelId="{56109CC4-6BBB-A748-8EB9-99C7D22273A1}" type="presParOf" srcId="{0324062D-E0BF-1542-A4F3-54A42069FF54}" destId="{F51AA560-C223-9845-888F-F97FEF9A239A}" srcOrd="2" destOrd="0" presId="urn:microsoft.com/office/officeart/2008/layout/LinedList"/>
    <dgm:cxn modelId="{9D3B9700-C6EF-2749-A587-137D4F3E0468}" type="presParOf" srcId="{41E73FD8-5EB1-7741-8CA6-4927BA62B09E}" destId="{8FC9762B-09B6-7841-9B54-AAFE3823F4CE}" srcOrd="2" destOrd="0" presId="urn:microsoft.com/office/officeart/2008/layout/LinedList"/>
    <dgm:cxn modelId="{DF860FFC-88AA-3645-9BBD-4D33A3DF19E5}" type="presParOf" srcId="{41E73FD8-5EB1-7741-8CA6-4927BA62B09E}" destId="{00AC69EF-9935-434F-9657-87A591DFDFCB}" srcOrd="3" destOrd="0" presId="urn:microsoft.com/office/officeart/2008/layout/LinedList"/>
    <dgm:cxn modelId="{145DBE07-15DE-3545-9B8D-7AA562083233}" type="presParOf" srcId="{41E73FD8-5EB1-7741-8CA6-4927BA62B09E}" destId="{6BD4B45E-6842-A443-9BB3-E4582269265C}" srcOrd="4" destOrd="0" presId="urn:microsoft.com/office/officeart/2008/layout/LinedList"/>
    <dgm:cxn modelId="{B4447475-3C29-2644-9555-C827512856F2}" type="presParOf" srcId="{6BD4B45E-6842-A443-9BB3-E4582269265C}" destId="{7C36B105-8614-DE43-8120-DA271290E66A}" srcOrd="0" destOrd="0" presId="urn:microsoft.com/office/officeart/2008/layout/LinedList"/>
    <dgm:cxn modelId="{62728B0D-DAF7-A949-BF2A-9CAE1456BCD7}" type="presParOf" srcId="{6BD4B45E-6842-A443-9BB3-E4582269265C}" destId="{8FCCCA38-45B7-3D4A-B049-DD4CDB1CF4E6}" srcOrd="1" destOrd="0" presId="urn:microsoft.com/office/officeart/2008/layout/LinedList"/>
    <dgm:cxn modelId="{09DB0066-D93D-E342-BB1B-A34231BDD4FD}" type="presParOf" srcId="{6BD4B45E-6842-A443-9BB3-E4582269265C}" destId="{35BC528D-6585-964D-A272-2D9A574EA2D9}" srcOrd="2" destOrd="0" presId="urn:microsoft.com/office/officeart/2008/layout/LinedList"/>
    <dgm:cxn modelId="{1F07D0A8-714C-0E4C-B885-545243E75B9F}" type="presParOf" srcId="{41E73FD8-5EB1-7741-8CA6-4927BA62B09E}" destId="{4728CEE3-45C2-6149-BCF7-56536400E112}" srcOrd="5" destOrd="0" presId="urn:microsoft.com/office/officeart/2008/layout/LinedList"/>
    <dgm:cxn modelId="{370FADD5-1AF9-0149-9133-32DFD727CC93}" type="presParOf" srcId="{41E73FD8-5EB1-7741-8CA6-4927BA62B09E}" destId="{66DEE671-FAD5-2248-9FA7-C439ED3848C6}" srcOrd="6" destOrd="0" presId="urn:microsoft.com/office/officeart/2008/layout/LinedList"/>
    <dgm:cxn modelId="{56ECB3C4-6FC7-0749-A90C-8835854EE9CF}" type="presParOf" srcId="{41E73FD8-5EB1-7741-8CA6-4927BA62B09E}" destId="{9A258D18-D2BB-064E-8E89-3F1F0890CEB3}" srcOrd="7" destOrd="0" presId="urn:microsoft.com/office/officeart/2008/layout/LinedList"/>
    <dgm:cxn modelId="{E465EED3-2097-B84E-804E-565053C834ED}" type="presParOf" srcId="{9A258D18-D2BB-064E-8E89-3F1F0890CEB3}" destId="{A1850259-042A-024F-B3F9-44D4AB99DDB2}" srcOrd="0" destOrd="0" presId="urn:microsoft.com/office/officeart/2008/layout/LinedList"/>
    <dgm:cxn modelId="{098CCB34-F0AB-2141-813B-A00F3B17AA32}" type="presParOf" srcId="{9A258D18-D2BB-064E-8E89-3F1F0890CEB3}" destId="{042F40CD-6FA4-5447-B574-796837453DDE}" srcOrd="1" destOrd="0" presId="urn:microsoft.com/office/officeart/2008/layout/LinedList"/>
    <dgm:cxn modelId="{B5F07802-33C4-A546-9211-211B97837781}" type="presParOf" srcId="{9A258D18-D2BB-064E-8E89-3F1F0890CEB3}" destId="{1E4006D5-BB4A-5A47-AE9A-3FDCF9146208}" srcOrd="2" destOrd="0" presId="urn:microsoft.com/office/officeart/2008/layout/LinedList"/>
    <dgm:cxn modelId="{EA8F8986-2907-974E-8E87-C726756E5579}" type="presParOf" srcId="{41E73FD8-5EB1-7741-8CA6-4927BA62B09E}" destId="{E2BD37F5-F471-4D47-A5E9-0C0BD3567597}" srcOrd="8" destOrd="0" presId="urn:microsoft.com/office/officeart/2008/layout/LinedList"/>
    <dgm:cxn modelId="{D34E87BE-A030-CA42-981F-325DFC120D87}" type="presParOf" srcId="{41E73FD8-5EB1-7741-8CA6-4927BA62B09E}" destId="{975654EA-84EE-FB46-AE43-7B0B59AD4E83}"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9A74D-BC27-F246-8059-C0AFF0553FFD}">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5BAAA-09ED-CA45-AA12-ECFF2E39D182}">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s-CL" sz="4400" kern="1200" dirty="0"/>
            <a:t>Complicaciones: </a:t>
          </a:r>
          <a:endParaRPr lang="en-US" sz="4400" kern="1200" dirty="0"/>
        </a:p>
      </dsp:txBody>
      <dsp:txXfrm>
        <a:off x="0" y="675"/>
        <a:ext cx="6900512" cy="1106957"/>
      </dsp:txXfrm>
    </dsp:sp>
    <dsp:sp modelId="{36D60DA1-0A25-464B-A401-017D20C0A4FF}">
      <dsp:nvSpPr>
        <dsp:cNvPr id="0" name=""/>
        <dsp:cNvSpPr/>
      </dsp:nvSpPr>
      <dsp:spPr>
        <a:xfrm>
          <a:off x="0" y="1107633"/>
          <a:ext cx="690051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4D0F8-A818-B340-80AA-D02522ADB040}">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s-CL" sz="4400" kern="1200" dirty="0"/>
            <a:t>-Perdida de reducción</a:t>
          </a:r>
          <a:endParaRPr lang="en-US" sz="4400" kern="1200" dirty="0"/>
        </a:p>
      </dsp:txBody>
      <dsp:txXfrm>
        <a:off x="0" y="1107633"/>
        <a:ext cx="6900512" cy="1106957"/>
      </dsp:txXfrm>
    </dsp:sp>
    <dsp:sp modelId="{1981F662-5155-D448-AE62-A14FF8F060CD}">
      <dsp:nvSpPr>
        <dsp:cNvPr id="0" name=""/>
        <dsp:cNvSpPr/>
      </dsp:nvSpPr>
      <dsp:spPr>
        <a:xfrm>
          <a:off x="0" y="221459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D66D4-93D9-754D-B67C-A4D3F16A0721}">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s-CL" sz="4400" kern="1200" dirty="0"/>
            <a:t>-Alteraciones de crecimiento</a:t>
          </a:r>
          <a:endParaRPr lang="en-US" sz="4400" kern="1200" dirty="0"/>
        </a:p>
      </dsp:txBody>
      <dsp:txXfrm>
        <a:off x="0" y="2214591"/>
        <a:ext cx="6900512" cy="1106957"/>
      </dsp:txXfrm>
    </dsp:sp>
    <dsp:sp modelId="{DF4817A6-CB10-1945-ADC2-9BEA2099D6CA}">
      <dsp:nvSpPr>
        <dsp:cNvPr id="0" name=""/>
        <dsp:cNvSpPr/>
      </dsp:nvSpPr>
      <dsp:spPr>
        <a:xfrm>
          <a:off x="0" y="3321549"/>
          <a:ext cx="690051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A2555-E401-0C4C-BB4F-92D8EC40B458}">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s-CL" sz="4400" kern="1200" dirty="0"/>
            <a:t>-</a:t>
          </a:r>
          <a:r>
            <a:rPr lang="es-CL" sz="4400" kern="1200" dirty="0" err="1"/>
            <a:t>Sd</a:t>
          </a:r>
          <a:r>
            <a:rPr lang="es-CL" sz="4400" kern="1200" dirty="0"/>
            <a:t>. Compartimental</a:t>
          </a:r>
          <a:endParaRPr lang="en-US" sz="4400" kern="1200" dirty="0"/>
        </a:p>
      </dsp:txBody>
      <dsp:txXfrm>
        <a:off x="0" y="3321549"/>
        <a:ext cx="6900512" cy="1106957"/>
      </dsp:txXfrm>
    </dsp:sp>
    <dsp:sp modelId="{8A75339F-FDC1-D542-83A3-90F0F1F9C17E}">
      <dsp:nvSpPr>
        <dsp:cNvPr id="0" name=""/>
        <dsp:cNvSpPr/>
      </dsp:nvSpPr>
      <dsp:spPr>
        <a:xfrm>
          <a:off x="0" y="4428507"/>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AFE3D-9F25-3C4B-AFA3-880085F68D51}">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s-CL" sz="4400" kern="1200" dirty="0"/>
            <a:t>-Inestabilidad  Ligamentaria</a:t>
          </a:r>
          <a:endParaRPr lang="en-US" sz="4400" kern="1200" dirty="0"/>
        </a:p>
      </dsp:txBody>
      <dsp:txXfrm>
        <a:off x="0" y="4428507"/>
        <a:ext cx="6900512"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A6669-9BAC-4B43-A584-1A9E6BE7BC4E}">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FC0D9-4C87-5341-A23F-08DBCB3B4016}">
      <dsp:nvSpPr>
        <dsp:cNvPr id="0" name=""/>
        <dsp:cNvSpPr/>
      </dsp:nvSpPr>
      <dsp:spPr>
        <a:xfrm>
          <a:off x="0" y="0"/>
          <a:ext cx="210312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CL" sz="2800" kern="1200"/>
            <a:t>Introducción </a:t>
          </a:r>
          <a:endParaRPr lang="en-US" sz="2800" kern="1200"/>
        </a:p>
      </dsp:txBody>
      <dsp:txXfrm>
        <a:off x="0" y="0"/>
        <a:ext cx="2103120" cy="4351338"/>
      </dsp:txXfrm>
    </dsp:sp>
    <dsp:sp modelId="{C4F2BAF7-CFA9-4841-A51E-AAD1928913DE}">
      <dsp:nvSpPr>
        <dsp:cNvPr id="0" name=""/>
        <dsp:cNvSpPr/>
      </dsp:nvSpPr>
      <dsp:spPr>
        <a:xfrm>
          <a:off x="2260854" y="67989"/>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CL" sz="2700" kern="1200"/>
            <a:t>Fracturas que ocurren en un periodo de 18 meses previos al cierre completo de la fisis de la tibia distal . (14 años mujeres, 16 años hombres).</a:t>
          </a:r>
          <a:endParaRPr lang="en-US" sz="2700" kern="1200"/>
        </a:p>
      </dsp:txBody>
      <dsp:txXfrm>
        <a:off x="2260854" y="67989"/>
        <a:ext cx="8254746" cy="1359793"/>
      </dsp:txXfrm>
    </dsp:sp>
    <dsp:sp modelId="{8FC9762B-09B6-7841-9B54-AAFE3823F4CE}">
      <dsp:nvSpPr>
        <dsp:cNvPr id="0" name=""/>
        <dsp:cNvSpPr/>
      </dsp:nvSpPr>
      <dsp:spPr>
        <a:xfrm>
          <a:off x="2103120" y="142778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CCCA38-45B7-3D4A-B049-DD4CDB1CF4E6}">
      <dsp:nvSpPr>
        <dsp:cNvPr id="0" name=""/>
        <dsp:cNvSpPr/>
      </dsp:nvSpPr>
      <dsp:spPr>
        <a:xfrm>
          <a:off x="2260854" y="1495772"/>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CL" sz="2700" kern="1200"/>
            <a:t>Lesión a menudo deportiva, provocada por  rotación externa y/o supinación del pie.</a:t>
          </a:r>
          <a:endParaRPr lang="en-US" sz="2700" kern="1200"/>
        </a:p>
      </dsp:txBody>
      <dsp:txXfrm>
        <a:off x="2260854" y="1495772"/>
        <a:ext cx="8254746" cy="1359793"/>
      </dsp:txXfrm>
    </dsp:sp>
    <dsp:sp modelId="{4728CEE3-45C2-6149-BCF7-56536400E112}">
      <dsp:nvSpPr>
        <dsp:cNvPr id="0" name=""/>
        <dsp:cNvSpPr/>
      </dsp:nvSpPr>
      <dsp:spPr>
        <a:xfrm>
          <a:off x="2103120" y="285556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2F40CD-6FA4-5447-B574-796837453DDE}">
      <dsp:nvSpPr>
        <dsp:cNvPr id="0" name=""/>
        <dsp:cNvSpPr/>
      </dsp:nvSpPr>
      <dsp:spPr>
        <a:xfrm>
          <a:off x="2260854" y="2923555"/>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CL" sz="2700" kern="1200"/>
            <a:t>7-15% de las disyunción fractura en los adolescentes.</a:t>
          </a:r>
          <a:endParaRPr lang="en-US" sz="2700" kern="1200"/>
        </a:p>
      </dsp:txBody>
      <dsp:txXfrm>
        <a:off x="2260854" y="2923555"/>
        <a:ext cx="8254746" cy="1359793"/>
      </dsp:txXfrm>
    </dsp:sp>
    <dsp:sp modelId="{E2BD37F5-F471-4D47-A5E9-0C0BD3567597}">
      <dsp:nvSpPr>
        <dsp:cNvPr id="0" name=""/>
        <dsp:cNvSpPr/>
      </dsp:nvSpPr>
      <dsp:spPr>
        <a:xfrm>
          <a:off x="2103120" y="428334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B6EEE-B9F3-0E4E-83C4-0CEEA5CBDA81}" type="datetimeFigureOut">
              <a:rPr lang="es-CL" smtClean="0"/>
              <a:t>24-05-23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83E7A-A716-934E-AE3E-26472E4CD5C7}" type="slidenum">
              <a:rPr lang="es-CL" smtClean="0"/>
              <a:t>‹Nº›</a:t>
            </a:fld>
            <a:endParaRPr lang="es-CL"/>
          </a:p>
        </p:txBody>
      </p:sp>
    </p:spTree>
    <p:extLst>
      <p:ext uri="{BB962C8B-B14F-4D97-AF65-F5344CB8AC3E}">
        <p14:creationId xmlns:p14="http://schemas.microsoft.com/office/powerpoint/2010/main" val="92835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L" dirty="0"/>
              <a:t>de ser posible, tomar la AP en 10-15° RI y una ligera abduccion</a:t>
            </a:r>
            <a:endParaRPr dirty="0"/>
          </a:p>
          <a:p>
            <a:pPr marL="0" lvl="0" indent="0" algn="l" rtl="0">
              <a:lnSpc>
                <a:spcPct val="100000"/>
              </a:lnSpc>
              <a:spcBef>
                <a:spcPts val="0"/>
              </a:spcBef>
              <a:spcAft>
                <a:spcPts val="0"/>
              </a:spcAft>
              <a:buSzPts val="1400"/>
              <a:buNone/>
            </a:pPr>
            <a:r>
              <a:rPr lang="es-CL" dirty="0"/>
              <a:t>se prefiere cross table que  frog popr el riesgo de desplazamiento de la fx</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s-CL" dirty="0"/>
              <a:t>29% son fx cuello desplazadas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s-CL" dirty="0"/>
              <a:t>RX suele ser sufuicientes</a:t>
            </a:r>
            <a:endParaRPr dirty="0"/>
          </a:p>
          <a:p>
            <a:pPr marL="0" lvl="0" indent="0" algn="l" rtl="0">
              <a:lnSpc>
                <a:spcPct val="100000"/>
              </a:lnSpc>
              <a:spcBef>
                <a:spcPts val="0"/>
              </a:spcBef>
              <a:spcAft>
                <a:spcPts val="0"/>
              </a:spcAft>
              <a:buSzPts val="1400"/>
              <a:buNone/>
            </a:pPr>
            <a:r>
              <a:rPr lang="es-CL" dirty="0"/>
              <a:t> </a:t>
            </a:r>
            <a:endParaRPr dirty="0"/>
          </a:p>
          <a:p>
            <a:pPr marL="0" lvl="0" indent="0" algn="l" rtl="0">
              <a:lnSpc>
                <a:spcPct val="100000"/>
              </a:lnSpc>
              <a:spcBef>
                <a:spcPts val="0"/>
              </a:spcBef>
              <a:spcAft>
                <a:spcPts val="0"/>
              </a:spcAft>
              <a:buSzPts val="1400"/>
              <a:buNone/>
            </a:pPr>
            <a:r>
              <a:rPr lang="es-CL" dirty="0"/>
              <a:t>RM en fx ocualtas o fx por estres</a:t>
            </a:r>
            <a:endParaRPr dirty="0"/>
          </a:p>
          <a:p>
            <a:pPr marL="0" lvl="0" indent="0" algn="l" rtl="0">
              <a:lnSpc>
                <a:spcPct val="100000"/>
              </a:lnSpc>
              <a:spcBef>
                <a:spcPts val="0"/>
              </a:spcBef>
              <a:spcAft>
                <a:spcPts val="0"/>
              </a:spcAft>
              <a:buSzPts val="1400"/>
              <a:buNone/>
            </a:pPr>
            <a:r>
              <a:rPr lang="es-CL" dirty="0"/>
              <a:t>TC: fx por trauma ocultas. evaluar mejor  la anatomia, si RM no disponible. ecvalua mejor fx concomitantes, en poli trauma, acetabulo o pelvis. bien para huesos patologicos</a:t>
            </a: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025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877fa9cb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9877fa9cb8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L"/>
              <a:t>tipo II y III a menudo se desplazan, son las mas frecuentes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CL"/>
              <a:t>fijacion suplemetaria con agujas por riesgo de no union, mal union offset,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CL"/>
              <a:t>aquellos rasgos inestables: pueden requerir  metodos laternativos, placas, por riesgo de  fallo. coxavara post traumatica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CL"/>
              <a:t>SHS: tornillo deslizante + placa femoral bloqueada o pllaca de hoja</a:t>
            </a:r>
            <a:endParaRPr/>
          </a:p>
          <a:p>
            <a:pPr marL="0" lvl="0" indent="0" algn="l" rtl="0">
              <a:lnSpc>
                <a:spcPct val="100000"/>
              </a:lnSpc>
              <a:spcBef>
                <a:spcPts val="0"/>
              </a:spcBef>
              <a:spcAft>
                <a:spcPts val="0"/>
              </a:spcAft>
              <a:buSzPts val="1400"/>
              <a:buNone/>
            </a:pPr>
            <a:r>
              <a:rPr lang="es-CL"/>
              <a:t>respetar fisis 10 años</a:t>
            </a:r>
            <a:endParaRPr/>
          </a:p>
          <a:p>
            <a:pPr marL="0" lvl="0" indent="0" algn="l" rtl="0">
              <a:lnSpc>
                <a:spcPct val="100000"/>
              </a:lnSpc>
              <a:spcBef>
                <a:spcPts val="0"/>
              </a:spcBef>
              <a:spcAft>
                <a:spcPts val="0"/>
              </a:spcAft>
              <a:buSzPts val="1400"/>
              <a:buNone/>
            </a:pPr>
            <a:r>
              <a:rPr lang="es-CL"/>
              <a:t>usar una aguja antirotatoria</a:t>
            </a:r>
            <a:endParaRPr/>
          </a:p>
        </p:txBody>
      </p:sp>
      <p:sp>
        <p:nvSpPr>
          <p:cNvPr id="163" name="Google Shape;163;g9877fa9cb8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CL"/>
              <a:t>10</a:t>
            </a:fld>
            <a:endParaRPr/>
          </a:p>
        </p:txBody>
      </p:sp>
    </p:spTree>
    <p:extLst>
      <p:ext uri="{BB962C8B-B14F-4D97-AF65-F5344CB8AC3E}">
        <p14:creationId xmlns:p14="http://schemas.microsoft.com/office/powerpoint/2010/main" val="81313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No retrasar intervención  si se sospecha Sd Compartimental </a:t>
            </a:r>
          </a:p>
          <a:p>
            <a:endParaRPr lang="es-CL" dirty="0"/>
          </a:p>
        </p:txBody>
      </p:sp>
      <p:sp>
        <p:nvSpPr>
          <p:cNvPr id="4" name="Marcador de número de diapositiva 3"/>
          <p:cNvSpPr>
            <a:spLocks noGrp="1"/>
          </p:cNvSpPr>
          <p:nvPr>
            <p:ph type="sldNum" sz="quarter" idx="5"/>
          </p:nvPr>
        </p:nvSpPr>
        <p:spPr/>
        <p:txBody>
          <a:bodyPr/>
          <a:lstStyle/>
          <a:p>
            <a:fld id="{FB883E7A-A716-934E-AE3E-26472E4CD5C7}" type="slidenum">
              <a:rPr lang="es-CL" smtClean="0"/>
              <a:t>26</a:t>
            </a:fld>
            <a:endParaRPr lang="es-CL"/>
          </a:p>
        </p:txBody>
      </p:sp>
    </p:spTree>
    <p:extLst>
      <p:ext uri="{BB962C8B-B14F-4D97-AF65-F5344CB8AC3E}">
        <p14:creationId xmlns:p14="http://schemas.microsoft.com/office/powerpoint/2010/main" val="386428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fisis tibial distal se cierra aproximadamente a los 14 años en las niñas y a los 16 años en los niños.6 Antes del cierre completo de la fisis, hay una transición</a:t>
            </a:r>
          </a:p>
          <a:p>
            <a:r>
              <a:rPr lang="es-CL" dirty="0"/>
              <a:t>período que dura aproximadamente 18 meses en el que la fisis comienza a cerrarse de manera constante. El cierre comienza en el centro, seguido del cierre anteromedial, posteromedial y lateral. Las fracturas de transición ocurren en este período. Mientras que la fisis permanece abierta, la cara lateral de la fisis tibial distal es más débil, lo que hace que esta área sea más susceptible a lesionarse cuando está estresada. La rotación externa de un pie en supinación, una lesión común relacionada con los deportes, puede</a:t>
            </a:r>
          </a:p>
          <a:p>
            <a:r>
              <a:rPr lang="es-CL" dirty="0"/>
              <a:t>conducen a la separación del cuadrante anterolateral del cuadrante anteromedial de la epífisis.25 Aproximadamente del 7% al 15% de todas las fracturas fisarias en adolescentes son fracturas transicionales.20 Estas fracturas que involucran sólo la epífisis son fracturas juveniles de Tillaux. Las fracturas de triplano se extienden hacia la metáfisis.</a:t>
            </a:r>
          </a:p>
          <a:p>
            <a:r>
              <a:rPr lang="es-CL" dirty="0"/>
              <a:t>de la tibia distal.</a:t>
            </a:r>
          </a:p>
        </p:txBody>
      </p:sp>
      <p:sp>
        <p:nvSpPr>
          <p:cNvPr id="4" name="Marcador de número de diapositiva 3"/>
          <p:cNvSpPr>
            <a:spLocks noGrp="1"/>
          </p:cNvSpPr>
          <p:nvPr>
            <p:ph type="sldNum" sz="quarter" idx="5"/>
          </p:nvPr>
        </p:nvSpPr>
        <p:spPr/>
        <p:txBody>
          <a:bodyPr/>
          <a:lstStyle/>
          <a:p>
            <a:fld id="{FB883E7A-A716-934E-AE3E-26472E4CD5C7}" type="slidenum">
              <a:rPr lang="es-CL" smtClean="0"/>
              <a:t>42</a:t>
            </a:fld>
            <a:endParaRPr lang="es-CL"/>
          </a:p>
        </p:txBody>
      </p:sp>
    </p:spTree>
    <p:extLst>
      <p:ext uri="{BB962C8B-B14F-4D97-AF65-F5344CB8AC3E}">
        <p14:creationId xmlns:p14="http://schemas.microsoft.com/office/powerpoint/2010/main" val="2304446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B883E7A-A716-934E-AE3E-26472E4CD5C7}" type="slidenum">
              <a:rPr lang="es-CL" smtClean="0"/>
              <a:t>47</a:t>
            </a:fld>
            <a:endParaRPr lang="es-CL"/>
          </a:p>
        </p:txBody>
      </p:sp>
    </p:spTree>
    <p:extLst>
      <p:ext uri="{BB962C8B-B14F-4D97-AF65-F5344CB8AC3E}">
        <p14:creationId xmlns:p14="http://schemas.microsoft.com/office/powerpoint/2010/main" val="350035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FED40-143F-F14E-BD92-CB16EABFE6E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BD3329C0-E992-CD4D-ABFA-2275420AE9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75322832-C66B-E940-8ACF-6933DA8C4E63}"/>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5" name="Marcador de pie de página 4">
            <a:extLst>
              <a:ext uri="{FF2B5EF4-FFF2-40B4-BE49-F238E27FC236}">
                <a16:creationId xmlns:a16="http://schemas.microsoft.com/office/drawing/2014/main" id="{45DA9E08-D97B-4844-B940-B1E7FD9ACBD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617A35B-F809-BA47-94E8-F59B478D7DAC}"/>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175244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A5763-87D6-4A44-8302-23647DFA981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E115023-246D-CB49-8264-D44351EFDF9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A7BEE6D-05E1-5C4E-ACAE-9BF4366D12A6}"/>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5" name="Marcador de pie de página 4">
            <a:extLst>
              <a:ext uri="{FF2B5EF4-FFF2-40B4-BE49-F238E27FC236}">
                <a16:creationId xmlns:a16="http://schemas.microsoft.com/office/drawing/2014/main" id="{3469ED25-E259-094C-8A82-B5ED6A421C2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C614CAC-32EA-CD47-A66C-089D77C8E2AF}"/>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792636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F3AEB5-3EB0-C040-8DD4-EA730EFB564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42697F29-A505-C340-919F-3B06891D441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BC4E7FF-7077-2345-ABFE-9468F7FCFD01}"/>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5" name="Marcador de pie de página 4">
            <a:extLst>
              <a:ext uri="{FF2B5EF4-FFF2-40B4-BE49-F238E27FC236}">
                <a16:creationId xmlns:a16="http://schemas.microsoft.com/office/drawing/2014/main" id="{32DE5284-8484-5340-9C7D-82C785ADA91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8C20EBC-D071-F440-A5FD-72A46FC79D35}"/>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3243260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9FE2E2-6376-2446-AC5E-3BFC1D51B96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6562F7A-4650-B545-A442-6607D74E65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D70A939-6098-914E-BB0C-12B47B49333D}"/>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5" name="Marcador de pie de página 4">
            <a:extLst>
              <a:ext uri="{FF2B5EF4-FFF2-40B4-BE49-F238E27FC236}">
                <a16:creationId xmlns:a16="http://schemas.microsoft.com/office/drawing/2014/main" id="{1DBF9716-A96C-0049-88FA-BEB02FC8DFE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D979FC5-FB88-3A43-A1C5-B66172C38CD2}"/>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169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666583-03DC-BB4E-988B-30A5423E8F8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345288B-4D36-C746-8F88-8EC1EE5684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0B9E8D9-328C-E343-B64B-2F990AEF7400}"/>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5" name="Marcador de pie de página 4">
            <a:extLst>
              <a:ext uri="{FF2B5EF4-FFF2-40B4-BE49-F238E27FC236}">
                <a16:creationId xmlns:a16="http://schemas.microsoft.com/office/drawing/2014/main" id="{0FB723A5-D835-6B46-82C1-23D0CD556E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EAEB96F-FCAE-2446-B25D-D5B2B78AD5CA}"/>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44226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84ABD-BAC3-9147-AFEA-EFA922D27B3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6C9065F-FE0B-3A47-8DA1-85EAE68DF10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90F6AF9E-64FA-CC48-84EC-FD058EF0970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A43A419B-524F-F444-B336-7FDF4B429C23}"/>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6" name="Marcador de pie de página 5">
            <a:extLst>
              <a:ext uri="{FF2B5EF4-FFF2-40B4-BE49-F238E27FC236}">
                <a16:creationId xmlns:a16="http://schemas.microsoft.com/office/drawing/2014/main" id="{B0A342E9-247B-314F-A53D-B141F530A03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A608B1B-3E5C-3A4A-A758-EF12545C10AF}"/>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234731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C59ECC-C5FC-B344-B3FA-0F391919183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6168F8F-CE13-7B4C-B094-825A59CB88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23D6587-A670-8C42-A6EF-CF31E74481C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A6BE41F9-FB07-9447-A64A-31883BB78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5ACB0BA-84E7-8B4A-B0F5-7179740C036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657C6C2A-494F-C14E-BB02-035E4D80EBC3}"/>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8" name="Marcador de pie de página 7">
            <a:extLst>
              <a:ext uri="{FF2B5EF4-FFF2-40B4-BE49-F238E27FC236}">
                <a16:creationId xmlns:a16="http://schemas.microsoft.com/office/drawing/2014/main" id="{1859625C-9AA1-8C46-8D89-EB68FDC618F4}"/>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9CF5189-E3BC-2448-BAB5-F4FC4319D026}"/>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367290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C77E2B-DA09-3645-A4B8-14EF2E5417B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2337C824-DE3C-C34B-81AD-AAD1582BAE76}"/>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4" name="Marcador de pie de página 3">
            <a:extLst>
              <a:ext uri="{FF2B5EF4-FFF2-40B4-BE49-F238E27FC236}">
                <a16:creationId xmlns:a16="http://schemas.microsoft.com/office/drawing/2014/main" id="{AADBDA4C-68C5-3449-9C05-CEAFFD322AB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DFAC8EA5-FB37-3849-A735-EC5EC469802E}"/>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318768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99D001-CBD3-3143-9177-6357505C720C}"/>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3" name="Marcador de pie de página 2">
            <a:extLst>
              <a:ext uri="{FF2B5EF4-FFF2-40B4-BE49-F238E27FC236}">
                <a16:creationId xmlns:a16="http://schemas.microsoft.com/office/drawing/2014/main" id="{9A7C7479-D167-EE4A-8906-6F1E96EB3EBF}"/>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C05ED83-4C66-8245-AE1D-0F7F7BF46EF8}"/>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308897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D8A53A-E7A3-594C-B70D-0FF43CA72C3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F91C512-409A-3044-A262-E8FC96E51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16B1FFA5-F2C1-D642-9F93-80B2D0802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76AF62F-3DF4-5B4F-B9D4-A1D307E0035D}"/>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6" name="Marcador de pie de página 5">
            <a:extLst>
              <a:ext uri="{FF2B5EF4-FFF2-40B4-BE49-F238E27FC236}">
                <a16:creationId xmlns:a16="http://schemas.microsoft.com/office/drawing/2014/main" id="{20CA78C7-2670-C249-B700-22E1DFD414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26DE9AD-9C53-1548-886C-7068A3B31DE4}"/>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400253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4F94B-A650-C44C-97B4-B5E7E9F9EB0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1F5E7A86-ACF6-A049-B0E3-ED50CC1BAC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775FA07-289C-2145-8D63-7C551F252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78DAE0-37F1-2143-B5B5-AF5C17105D03}"/>
              </a:ext>
            </a:extLst>
          </p:cNvPr>
          <p:cNvSpPr>
            <a:spLocks noGrp="1"/>
          </p:cNvSpPr>
          <p:nvPr>
            <p:ph type="dt" sz="half" idx="10"/>
          </p:nvPr>
        </p:nvSpPr>
        <p:spPr/>
        <p:txBody>
          <a:bodyPr/>
          <a:lstStyle/>
          <a:p>
            <a:fld id="{B994717E-C075-F541-8F44-F98AF55D952D}" type="datetimeFigureOut">
              <a:rPr lang="es-CL" smtClean="0"/>
              <a:t>24-05-23</a:t>
            </a:fld>
            <a:endParaRPr lang="es-CL"/>
          </a:p>
        </p:txBody>
      </p:sp>
      <p:sp>
        <p:nvSpPr>
          <p:cNvPr id="6" name="Marcador de pie de página 5">
            <a:extLst>
              <a:ext uri="{FF2B5EF4-FFF2-40B4-BE49-F238E27FC236}">
                <a16:creationId xmlns:a16="http://schemas.microsoft.com/office/drawing/2014/main" id="{3662C5BD-3AAD-AA48-AAE9-48E53950EFA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C1B4470-8054-A146-9953-E23E362C213B}"/>
              </a:ext>
            </a:extLst>
          </p:cNvPr>
          <p:cNvSpPr>
            <a:spLocks noGrp="1"/>
          </p:cNvSpPr>
          <p:nvPr>
            <p:ph type="sldNum" sz="quarter" idx="12"/>
          </p:nvPr>
        </p:nvSpPr>
        <p:spPr/>
        <p:txBody>
          <a:bodyPr/>
          <a:lstStyle/>
          <a:p>
            <a:fld id="{340EB023-60B6-F14A-8D02-BE56D8C40F49}" type="slidenum">
              <a:rPr lang="es-CL" smtClean="0"/>
              <a:t>‹Nº›</a:t>
            </a:fld>
            <a:endParaRPr lang="es-CL"/>
          </a:p>
        </p:txBody>
      </p:sp>
    </p:spTree>
    <p:extLst>
      <p:ext uri="{BB962C8B-B14F-4D97-AF65-F5344CB8AC3E}">
        <p14:creationId xmlns:p14="http://schemas.microsoft.com/office/powerpoint/2010/main" val="76745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AF040B1-8031-E144-9327-ECCEAC63A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187A092-14FE-5646-8963-12A7106FF8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0FE1C23-D174-D048-BCAF-82B6AE8A3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4717E-C075-F541-8F44-F98AF55D952D}" type="datetimeFigureOut">
              <a:rPr lang="es-CL" smtClean="0"/>
              <a:t>24-05-23</a:t>
            </a:fld>
            <a:endParaRPr lang="es-CL"/>
          </a:p>
        </p:txBody>
      </p:sp>
      <p:sp>
        <p:nvSpPr>
          <p:cNvPr id="5" name="Marcador de pie de página 4">
            <a:extLst>
              <a:ext uri="{FF2B5EF4-FFF2-40B4-BE49-F238E27FC236}">
                <a16:creationId xmlns:a16="http://schemas.microsoft.com/office/drawing/2014/main" id="{D9BCE675-D99B-AE4A-A669-38CD7803F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85F77A55-5AEF-024B-8128-996B55FAD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EB023-60B6-F14A-8D02-BE56D8C40F49}" type="slidenum">
              <a:rPr lang="es-CL" smtClean="0"/>
              <a:t>‹Nº›</a:t>
            </a:fld>
            <a:endParaRPr lang="es-CL"/>
          </a:p>
        </p:txBody>
      </p:sp>
    </p:spTree>
    <p:extLst>
      <p:ext uri="{BB962C8B-B14F-4D97-AF65-F5344CB8AC3E}">
        <p14:creationId xmlns:p14="http://schemas.microsoft.com/office/powerpoint/2010/main" val="15201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3366BE-7210-A740-B41A-75A531C45B74}"/>
              </a:ext>
            </a:extLst>
          </p:cNvPr>
          <p:cNvSpPr>
            <a:spLocks noGrp="1"/>
          </p:cNvSpPr>
          <p:nvPr>
            <p:ph type="ctrTitle"/>
          </p:nvPr>
        </p:nvSpPr>
        <p:spPr>
          <a:xfrm>
            <a:off x="5775961" y="962526"/>
            <a:ext cx="5384800" cy="3210689"/>
          </a:xfrm>
        </p:spPr>
        <p:txBody>
          <a:bodyPr anchor="b">
            <a:normAutofit/>
          </a:bodyPr>
          <a:lstStyle/>
          <a:p>
            <a:pPr algn="l"/>
            <a:r>
              <a:rPr lang="es-CL" sz="5600"/>
              <a:t>Lesiones traumáticas  EEII en esqueleto inmaduro</a:t>
            </a:r>
          </a:p>
        </p:txBody>
      </p:sp>
      <p:sp>
        <p:nvSpPr>
          <p:cNvPr id="3" name="Subtítulo 2">
            <a:extLst>
              <a:ext uri="{FF2B5EF4-FFF2-40B4-BE49-F238E27FC236}">
                <a16:creationId xmlns:a16="http://schemas.microsoft.com/office/drawing/2014/main" id="{3C9EF379-6BC8-624A-B4BA-44C68396A40D}"/>
              </a:ext>
            </a:extLst>
          </p:cNvPr>
          <p:cNvSpPr>
            <a:spLocks noGrp="1"/>
          </p:cNvSpPr>
          <p:nvPr>
            <p:ph type="subTitle" idx="1"/>
          </p:nvPr>
        </p:nvSpPr>
        <p:spPr>
          <a:xfrm>
            <a:off x="5775961" y="4269462"/>
            <a:ext cx="4048760" cy="1095017"/>
          </a:xfrm>
        </p:spPr>
        <p:txBody>
          <a:bodyPr anchor="t">
            <a:normAutofit/>
          </a:bodyPr>
          <a:lstStyle/>
          <a:p>
            <a:pPr algn="l"/>
            <a:r>
              <a:rPr lang="es-CL" sz="1700"/>
              <a:t>Dr Nicolás Melgarejo A</a:t>
            </a:r>
          </a:p>
          <a:p>
            <a:pPr algn="l"/>
            <a:r>
              <a:rPr lang="es-CL" sz="1700"/>
              <a:t>Servicio Traumatología y Ortopedia infantil </a:t>
            </a:r>
          </a:p>
          <a:p>
            <a:pPr algn="l"/>
            <a:r>
              <a:rPr lang="es-CL" sz="1700"/>
              <a:t>Hospital Clínico San Borja Arriaran </a:t>
            </a:r>
          </a:p>
        </p:txBody>
      </p:sp>
      <p:pic>
        <p:nvPicPr>
          <p:cNvPr id="5" name="Imagen 4" descr="Logotipo, nombre de la empresa&#10;&#10;Descripción generada automáticamente">
            <a:extLst>
              <a:ext uri="{FF2B5EF4-FFF2-40B4-BE49-F238E27FC236}">
                <a16:creationId xmlns:a16="http://schemas.microsoft.com/office/drawing/2014/main" id="{EBDDAAAE-131E-6A49-AD43-FA5EA099D198}"/>
              </a:ext>
            </a:extLst>
          </p:cNvPr>
          <p:cNvPicPr>
            <a:picLocks noChangeAspect="1"/>
          </p:cNvPicPr>
          <p:nvPr/>
        </p:nvPicPr>
        <p:blipFill>
          <a:blip r:embed="rId2"/>
          <a:stretch>
            <a:fillRect/>
          </a:stretch>
        </p:blipFill>
        <p:spPr>
          <a:xfrm>
            <a:off x="2050306" y="1266742"/>
            <a:ext cx="2002644" cy="1992631"/>
          </a:xfrm>
          <a:prstGeom prst="rect">
            <a:avLst/>
          </a:prstGeom>
        </p:spPr>
      </p:pic>
      <p:pic>
        <p:nvPicPr>
          <p:cNvPr id="7" name="Imagen 6" descr="Imagen que contiene Aplicación&#10;&#10;Descripción generada automáticamente">
            <a:extLst>
              <a:ext uri="{FF2B5EF4-FFF2-40B4-BE49-F238E27FC236}">
                <a16:creationId xmlns:a16="http://schemas.microsoft.com/office/drawing/2014/main" id="{47261E38-6876-784F-BE1E-87EF9610CCA7}"/>
              </a:ext>
            </a:extLst>
          </p:cNvPr>
          <p:cNvPicPr>
            <a:picLocks noChangeAspect="1"/>
          </p:cNvPicPr>
          <p:nvPr/>
        </p:nvPicPr>
        <p:blipFill>
          <a:blip r:embed="rId3"/>
          <a:stretch>
            <a:fillRect/>
          </a:stretch>
        </p:blipFill>
        <p:spPr>
          <a:xfrm>
            <a:off x="2056212" y="3581108"/>
            <a:ext cx="1992632" cy="1992632"/>
          </a:xfrm>
          <a:prstGeom prst="rect">
            <a:avLst/>
          </a:prstGeom>
        </p:spPr>
      </p:pic>
    </p:spTree>
    <p:extLst>
      <p:ext uri="{BB962C8B-B14F-4D97-AF65-F5344CB8AC3E}">
        <p14:creationId xmlns:p14="http://schemas.microsoft.com/office/powerpoint/2010/main" val="1929097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9877fa9cb8_0_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800"/>
            </a:pPr>
            <a:r>
              <a:rPr lang="es-CL"/>
              <a:t>Tratamiento</a:t>
            </a:r>
            <a:endParaRPr/>
          </a:p>
        </p:txBody>
      </p:sp>
      <p:sp>
        <p:nvSpPr>
          <p:cNvPr id="166" name="Google Shape;166;g9877fa9cb8_0_7"/>
          <p:cNvSpPr txBox="1"/>
          <p:nvPr/>
        </p:nvSpPr>
        <p:spPr>
          <a:xfrm>
            <a:off x="477077" y="6334727"/>
            <a:ext cx="11072191" cy="646200"/>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s-CL" sz="1200" b="1" i="1" dirty="0">
                <a:solidFill>
                  <a:schemeClr val="dk1"/>
                </a:solidFill>
                <a:latin typeface="Calibri"/>
                <a:ea typeface="Calibri"/>
                <a:cs typeface="Calibri"/>
                <a:sym typeface="Calibri"/>
              </a:rPr>
              <a:t>Patterson, J., Tangtiphaiboontana, J., &amp; Pandya, N. (2018). Management of Pediatric Femoral Neck Fracture. Journal Of The American Academy Of Orthopaedic Surgeons, 26(12), 411-419. doi: 10.5435/jaaos-d-16-00362 </a:t>
            </a:r>
            <a:br>
              <a:rPr lang="es-CL" sz="1200" dirty="0">
                <a:solidFill>
                  <a:schemeClr val="dk1"/>
                </a:solidFill>
                <a:latin typeface="Calibri"/>
                <a:ea typeface="Calibri"/>
                <a:cs typeface="Calibri"/>
                <a:sym typeface="Calibri"/>
              </a:rPr>
            </a:br>
            <a:endParaRPr sz="1200" dirty="0">
              <a:solidFill>
                <a:schemeClr val="dk1"/>
              </a:solidFill>
              <a:latin typeface="Calibri"/>
              <a:ea typeface="Calibri"/>
              <a:cs typeface="Calibri"/>
              <a:sym typeface="Calibri"/>
            </a:endParaRPr>
          </a:p>
        </p:txBody>
      </p:sp>
      <p:grpSp>
        <p:nvGrpSpPr>
          <p:cNvPr id="167" name="Google Shape;167;g9877fa9cb8_0_7"/>
          <p:cNvGrpSpPr/>
          <p:nvPr/>
        </p:nvGrpSpPr>
        <p:grpSpPr>
          <a:xfrm>
            <a:off x="954157" y="1204196"/>
            <a:ext cx="10018643" cy="1743066"/>
            <a:chOff x="123525" y="1204225"/>
            <a:chExt cx="8896949" cy="2561825"/>
          </a:xfrm>
        </p:grpSpPr>
        <p:pic>
          <p:nvPicPr>
            <p:cNvPr id="168" name="Google Shape;168;g9877fa9cb8_0_7"/>
            <p:cNvPicPr preferRelativeResize="0"/>
            <p:nvPr/>
          </p:nvPicPr>
          <p:blipFill rotWithShape="1">
            <a:blip r:embed="rId3">
              <a:alphaModFix/>
            </a:blip>
            <a:srcRect l="26140" t="40595" r="22823" b="33280"/>
            <a:stretch/>
          </p:blipFill>
          <p:spPr>
            <a:xfrm>
              <a:off x="123525" y="1204225"/>
              <a:ext cx="8896949" cy="2561825"/>
            </a:xfrm>
            <a:prstGeom prst="rect">
              <a:avLst/>
            </a:prstGeom>
            <a:noFill/>
            <a:ln>
              <a:noFill/>
            </a:ln>
          </p:spPr>
        </p:pic>
        <p:sp>
          <p:nvSpPr>
            <p:cNvPr id="169" name="Google Shape;169;g9877fa9cb8_0_7"/>
            <p:cNvSpPr txBox="1"/>
            <p:nvPr/>
          </p:nvSpPr>
          <p:spPr>
            <a:xfrm>
              <a:off x="219800" y="1304200"/>
              <a:ext cx="468900" cy="527400"/>
            </a:xfrm>
            <a:prstGeom prst="rect">
              <a:avLst/>
            </a:prstGeom>
            <a:noFill/>
            <a:ln>
              <a:noFill/>
            </a:ln>
          </p:spPr>
          <p:txBody>
            <a:bodyPr spcFirstLastPara="1" wrap="square" lIns="91425" tIns="91425" rIns="91425" bIns="91425" anchor="t" anchorCtr="0">
              <a:noAutofit/>
            </a:bodyPr>
            <a:lstStyle/>
            <a:p>
              <a:pPr>
                <a:buClr>
                  <a:srgbClr val="000000"/>
                </a:buClr>
                <a:buSzPts val="2800"/>
              </a:pPr>
              <a:r>
                <a:rPr lang="es-CL" sz="2700">
                  <a:solidFill>
                    <a:srgbClr val="000000"/>
                  </a:solidFill>
                  <a:latin typeface="Calibri"/>
                  <a:ea typeface="Calibri"/>
                  <a:cs typeface="Calibri"/>
                  <a:sym typeface="Calibri"/>
                </a:rPr>
                <a:t>I</a:t>
              </a:r>
              <a:endParaRPr sz="2700">
                <a:solidFill>
                  <a:srgbClr val="000000"/>
                </a:solidFill>
                <a:latin typeface="Calibri"/>
                <a:ea typeface="Calibri"/>
                <a:cs typeface="Calibri"/>
                <a:sym typeface="Calibri"/>
              </a:endParaRPr>
            </a:p>
          </p:txBody>
        </p:sp>
        <p:sp>
          <p:nvSpPr>
            <p:cNvPr id="170" name="Google Shape;170;g9877fa9cb8_0_7"/>
            <p:cNvSpPr txBox="1"/>
            <p:nvPr/>
          </p:nvSpPr>
          <p:spPr>
            <a:xfrm>
              <a:off x="2335825" y="1304200"/>
              <a:ext cx="468900" cy="527400"/>
            </a:xfrm>
            <a:prstGeom prst="rect">
              <a:avLst/>
            </a:prstGeom>
            <a:noFill/>
            <a:ln>
              <a:noFill/>
            </a:ln>
          </p:spPr>
          <p:txBody>
            <a:bodyPr spcFirstLastPara="1" wrap="square" lIns="91425" tIns="91425" rIns="91425" bIns="91425" anchor="t" anchorCtr="0">
              <a:noAutofit/>
            </a:bodyPr>
            <a:lstStyle/>
            <a:p>
              <a:pPr>
                <a:buClr>
                  <a:srgbClr val="000000"/>
                </a:buClr>
                <a:buSzPts val="2800"/>
              </a:pPr>
              <a:r>
                <a:rPr lang="es-CL" sz="2700">
                  <a:solidFill>
                    <a:srgbClr val="000000"/>
                  </a:solidFill>
                  <a:latin typeface="Calibri"/>
                  <a:ea typeface="Calibri"/>
                  <a:cs typeface="Calibri"/>
                  <a:sym typeface="Calibri"/>
                </a:rPr>
                <a:t>II</a:t>
              </a:r>
              <a:endParaRPr sz="2700">
                <a:solidFill>
                  <a:srgbClr val="000000"/>
                </a:solidFill>
                <a:latin typeface="Calibri"/>
                <a:ea typeface="Calibri"/>
                <a:cs typeface="Calibri"/>
                <a:sym typeface="Calibri"/>
              </a:endParaRPr>
            </a:p>
          </p:txBody>
        </p:sp>
        <p:sp>
          <p:nvSpPr>
            <p:cNvPr id="171" name="Google Shape;171;g9877fa9cb8_0_7"/>
            <p:cNvSpPr txBox="1"/>
            <p:nvPr/>
          </p:nvSpPr>
          <p:spPr>
            <a:xfrm>
              <a:off x="4832850" y="1304200"/>
              <a:ext cx="545100" cy="527400"/>
            </a:xfrm>
            <a:prstGeom prst="rect">
              <a:avLst/>
            </a:prstGeom>
            <a:noFill/>
            <a:ln>
              <a:noFill/>
            </a:ln>
          </p:spPr>
          <p:txBody>
            <a:bodyPr spcFirstLastPara="1" wrap="square" lIns="91425" tIns="91425" rIns="91425" bIns="91425" anchor="t" anchorCtr="0">
              <a:noAutofit/>
            </a:bodyPr>
            <a:lstStyle/>
            <a:p>
              <a:pPr>
                <a:buClr>
                  <a:srgbClr val="000000"/>
                </a:buClr>
                <a:buSzPts val="2800"/>
              </a:pPr>
              <a:r>
                <a:rPr lang="es-CL" sz="2700">
                  <a:solidFill>
                    <a:srgbClr val="000000"/>
                  </a:solidFill>
                  <a:latin typeface="Calibri"/>
                  <a:ea typeface="Calibri"/>
                  <a:cs typeface="Calibri"/>
                  <a:sym typeface="Calibri"/>
                </a:rPr>
                <a:t>III</a:t>
              </a:r>
              <a:endParaRPr sz="2700">
                <a:solidFill>
                  <a:srgbClr val="000000"/>
                </a:solidFill>
                <a:latin typeface="Calibri"/>
                <a:ea typeface="Calibri"/>
                <a:cs typeface="Calibri"/>
                <a:sym typeface="Calibri"/>
              </a:endParaRPr>
            </a:p>
          </p:txBody>
        </p:sp>
        <p:sp>
          <p:nvSpPr>
            <p:cNvPr id="172" name="Google Shape;172;g9877fa9cb8_0_7"/>
            <p:cNvSpPr txBox="1"/>
            <p:nvPr/>
          </p:nvSpPr>
          <p:spPr>
            <a:xfrm>
              <a:off x="7095400" y="1304200"/>
              <a:ext cx="545100" cy="527400"/>
            </a:xfrm>
            <a:prstGeom prst="rect">
              <a:avLst/>
            </a:prstGeom>
            <a:noFill/>
            <a:ln>
              <a:noFill/>
            </a:ln>
          </p:spPr>
          <p:txBody>
            <a:bodyPr spcFirstLastPara="1" wrap="square" lIns="91425" tIns="91425" rIns="91425" bIns="91425" anchor="t" anchorCtr="0">
              <a:noAutofit/>
            </a:bodyPr>
            <a:lstStyle/>
            <a:p>
              <a:pPr>
                <a:buClr>
                  <a:srgbClr val="000000"/>
                </a:buClr>
                <a:buSzPts val="2800"/>
              </a:pPr>
              <a:r>
                <a:rPr lang="es-CL" sz="2700">
                  <a:solidFill>
                    <a:srgbClr val="000000"/>
                  </a:solidFill>
                  <a:latin typeface="Calibri"/>
                  <a:ea typeface="Calibri"/>
                  <a:cs typeface="Calibri"/>
                  <a:sym typeface="Calibri"/>
                </a:rPr>
                <a:t>IV</a:t>
              </a:r>
              <a:endParaRPr sz="2700">
                <a:solidFill>
                  <a:srgbClr val="000000"/>
                </a:solidFill>
                <a:latin typeface="Calibri"/>
                <a:ea typeface="Calibri"/>
                <a:cs typeface="Calibri"/>
                <a:sym typeface="Calibri"/>
              </a:endParaRPr>
            </a:p>
          </p:txBody>
        </p:sp>
      </p:grpSp>
      <p:graphicFrame>
        <p:nvGraphicFramePr>
          <p:cNvPr id="173" name="Google Shape;173;g9877fa9cb8_0_7"/>
          <p:cNvGraphicFramePr/>
          <p:nvPr>
            <p:extLst>
              <p:ext uri="{D42A27DB-BD31-4B8C-83A1-F6EECF244321}">
                <p14:modId xmlns:p14="http://schemas.microsoft.com/office/powerpoint/2010/main" val="3722215697"/>
              </p:ext>
            </p:extLst>
          </p:nvPr>
        </p:nvGraphicFramePr>
        <p:xfrm>
          <a:off x="477078" y="3032800"/>
          <a:ext cx="11072191" cy="3291750"/>
        </p:xfrm>
        <a:graphic>
          <a:graphicData uri="http://schemas.openxmlformats.org/drawingml/2006/table">
            <a:tbl>
              <a:tblPr>
                <a:noFill/>
              </a:tblPr>
              <a:tblGrid>
                <a:gridCol w="3087489">
                  <a:extLst>
                    <a:ext uri="{9D8B030D-6E8A-4147-A177-3AD203B41FA5}">
                      <a16:colId xmlns:a16="http://schemas.microsoft.com/office/drawing/2014/main" val="20000"/>
                    </a:ext>
                  </a:extLst>
                </a:gridCol>
                <a:gridCol w="2692904">
                  <a:extLst>
                    <a:ext uri="{9D8B030D-6E8A-4147-A177-3AD203B41FA5}">
                      <a16:colId xmlns:a16="http://schemas.microsoft.com/office/drawing/2014/main" val="20001"/>
                    </a:ext>
                  </a:extLst>
                </a:gridCol>
                <a:gridCol w="2523750">
                  <a:extLst>
                    <a:ext uri="{9D8B030D-6E8A-4147-A177-3AD203B41FA5}">
                      <a16:colId xmlns:a16="http://schemas.microsoft.com/office/drawing/2014/main" val="20002"/>
                    </a:ext>
                  </a:extLst>
                </a:gridCol>
                <a:gridCol w="2768048">
                  <a:extLst>
                    <a:ext uri="{9D8B030D-6E8A-4147-A177-3AD203B41FA5}">
                      <a16:colId xmlns:a16="http://schemas.microsoft.com/office/drawing/2014/main" val="20003"/>
                    </a:ext>
                  </a:extLst>
                </a:gridCol>
              </a:tblGrid>
              <a:tr h="957014">
                <a:tc>
                  <a:txBody>
                    <a:bodyPr/>
                    <a:lstStyle/>
                    <a:p>
                      <a:pPr marL="0" lvl="0" indent="0" algn="l" rtl="0">
                        <a:spcBef>
                          <a:spcPts val="0"/>
                        </a:spcBef>
                        <a:spcAft>
                          <a:spcPts val="0"/>
                        </a:spcAft>
                        <a:buNone/>
                      </a:pPr>
                      <a:r>
                        <a:rPr lang="es-CL"/>
                        <a:t>Minimo desplazamiento, reducción cerrada.</a:t>
                      </a:r>
                      <a:endParaRPr/>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tc>
                  <a:txBody>
                    <a:bodyPr/>
                    <a:lstStyle/>
                    <a:p>
                      <a:pPr marL="0" lvl="0" indent="0" algn="l" rtl="0">
                        <a:spcBef>
                          <a:spcPts val="0"/>
                        </a:spcBef>
                        <a:spcAft>
                          <a:spcPts val="0"/>
                        </a:spcAft>
                        <a:buNone/>
                      </a:pPr>
                      <a:r>
                        <a:rPr lang="es-CL"/>
                        <a:t>Reducción aceptable &gt;5° angulación y &lt;2mm  traslación cortical</a:t>
                      </a:r>
                      <a:endParaRPr/>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tc>
                  <a:txBody>
                    <a:bodyPr/>
                    <a:lstStyle/>
                    <a:p>
                      <a:pPr marL="0" lvl="0" indent="0" algn="l" rtl="0">
                        <a:spcBef>
                          <a:spcPts val="0"/>
                        </a:spcBef>
                        <a:spcAft>
                          <a:spcPts val="0"/>
                        </a:spcAft>
                        <a:buNone/>
                      </a:pPr>
                      <a:r>
                        <a:rPr lang="es-CL"/>
                        <a:t>Reducción aceptable: angulación 10°</a:t>
                      </a:r>
                      <a:endParaRPr/>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tc>
                  <a:txBody>
                    <a:bodyPr/>
                    <a:lstStyle/>
                    <a:p>
                      <a:pPr marL="0" lvl="0" indent="0" algn="l" rtl="0">
                        <a:spcBef>
                          <a:spcPts val="0"/>
                        </a:spcBef>
                        <a:spcAft>
                          <a:spcPts val="0"/>
                        </a:spcAft>
                        <a:buNone/>
                      </a:pPr>
                      <a:r>
                        <a:rPr lang="es-CL"/>
                        <a:t>minimo desplazamiento o aceptable &gt;10° angulacion</a:t>
                      </a:r>
                      <a:endParaRPr/>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extLst>
                  <a:ext uri="{0D108BD9-81ED-4DB2-BD59-A6C34878D82A}">
                    <a16:rowId xmlns:a16="http://schemas.microsoft.com/office/drawing/2014/main" val="10000"/>
                  </a:ext>
                </a:extLst>
              </a:tr>
              <a:tr h="1162094">
                <a:tc>
                  <a:txBody>
                    <a:bodyPr/>
                    <a:lstStyle/>
                    <a:p>
                      <a:pPr marL="0" lvl="0" indent="0" algn="l" rtl="0">
                        <a:spcBef>
                          <a:spcPts val="0"/>
                        </a:spcBef>
                        <a:spcAft>
                          <a:spcPts val="0"/>
                        </a:spcAft>
                        <a:buNone/>
                      </a:pPr>
                      <a:r>
                        <a:rPr lang="es-CL" b="1"/>
                        <a:t>&lt;2 años:</a:t>
                      </a:r>
                      <a:r>
                        <a:rPr lang="es-CL"/>
                        <a:t> yeso</a:t>
                      </a:r>
                      <a:endParaRPr/>
                    </a:p>
                    <a:p>
                      <a:pPr marL="0" lvl="0" indent="0" algn="l" rtl="0">
                        <a:spcBef>
                          <a:spcPts val="0"/>
                        </a:spcBef>
                        <a:spcAft>
                          <a:spcPts val="0"/>
                        </a:spcAft>
                        <a:buNone/>
                      </a:pPr>
                      <a:r>
                        <a:rPr lang="es-CL" b="1"/>
                        <a:t>2-10 años:</a:t>
                      </a:r>
                      <a:r>
                        <a:rPr lang="es-CL"/>
                        <a:t> 2 agujas + yeso</a:t>
                      </a:r>
                      <a:endParaRPr/>
                    </a:p>
                    <a:p>
                      <a:pPr marL="0" lvl="0" indent="0" algn="l" rtl="0">
                        <a:spcBef>
                          <a:spcPts val="0"/>
                        </a:spcBef>
                        <a:spcAft>
                          <a:spcPts val="0"/>
                        </a:spcAft>
                        <a:buNone/>
                      </a:pPr>
                      <a:r>
                        <a:rPr lang="es-CL" b="1"/>
                        <a:t>&gt;10 años: </a:t>
                      </a:r>
                      <a:r>
                        <a:rPr lang="es-CL"/>
                        <a:t>Fijacion transfisis (T. canulados)</a:t>
                      </a:r>
                      <a:endParaRPr/>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tc gridSpan="2">
                  <a:txBody>
                    <a:bodyPr/>
                    <a:lstStyle/>
                    <a:p>
                      <a:pPr marL="0" lvl="0" indent="0" algn="l" rtl="0">
                        <a:spcBef>
                          <a:spcPts val="0"/>
                        </a:spcBef>
                        <a:spcAft>
                          <a:spcPts val="0"/>
                        </a:spcAft>
                        <a:buNone/>
                      </a:pPr>
                      <a:r>
                        <a:rPr lang="es-CL" dirty="0"/>
                        <a:t>no desplazadas  o aceptable: </a:t>
                      </a:r>
                      <a:r>
                        <a:rPr lang="es-CL" b="1" dirty="0">
                          <a:solidFill>
                            <a:schemeClr val="dk1"/>
                          </a:solidFill>
                        </a:rPr>
                        <a:t>&lt;2 años:</a:t>
                      </a:r>
                      <a:r>
                        <a:rPr lang="es-CL" dirty="0">
                          <a:solidFill>
                            <a:schemeClr val="dk1"/>
                          </a:solidFill>
                        </a:rPr>
                        <a:t> yeso</a:t>
                      </a:r>
                      <a:endParaRPr dirty="0">
                        <a:solidFill>
                          <a:schemeClr val="dk1"/>
                        </a:solidFill>
                      </a:endParaRPr>
                    </a:p>
                    <a:p>
                      <a:pPr marL="0" lvl="0" indent="0" algn="l" rtl="0">
                        <a:spcBef>
                          <a:spcPts val="0"/>
                        </a:spcBef>
                        <a:spcAft>
                          <a:spcPts val="0"/>
                        </a:spcAft>
                        <a:buClr>
                          <a:schemeClr val="dk1"/>
                        </a:buClr>
                        <a:buSzPts val="1100"/>
                        <a:buFont typeface="Arial"/>
                        <a:buNone/>
                      </a:pPr>
                      <a:r>
                        <a:rPr lang="es-CL" b="1" dirty="0">
                          <a:solidFill>
                            <a:schemeClr val="dk1"/>
                          </a:solidFill>
                        </a:rPr>
                        <a:t>2-6 años:</a:t>
                      </a:r>
                      <a:r>
                        <a:rPr lang="es-CL" dirty="0">
                          <a:solidFill>
                            <a:schemeClr val="dk1"/>
                          </a:solidFill>
                        </a:rPr>
                        <a:t> 2 agujas + yeso</a:t>
                      </a:r>
                      <a:endParaRPr dirty="0">
                        <a:solidFill>
                          <a:schemeClr val="dk1"/>
                        </a:solidFill>
                      </a:endParaRPr>
                    </a:p>
                    <a:p>
                      <a:pPr marL="0" lvl="0" indent="0" algn="l" rtl="0">
                        <a:spcBef>
                          <a:spcPts val="0"/>
                        </a:spcBef>
                        <a:spcAft>
                          <a:spcPts val="0"/>
                        </a:spcAft>
                        <a:buNone/>
                      </a:pPr>
                      <a:endParaRPr dirty="0"/>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tc hMerge="1">
                  <a:txBody>
                    <a:bodyPr/>
                    <a:lstStyle/>
                    <a:p>
                      <a:endParaRPr lang="es-CL"/>
                    </a:p>
                  </a:txBody>
                  <a:tcPr/>
                </a:tc>
                <a:tc>
                  <a:txBody>
                    <a:bodyPr/>
                    <a:lstStyle/>
                    <a:p>
                      <a:pPr marL="0" lvl="0" indent="0" algn="l" rtl="0">
                        <a:spcBef>
                          <a:spcPts val="0"/>
                        </a:spcBef>
                        <a:spcAft>
                          <a:spcPts val="0"/>
                        </a:spcAft>
                        <a:buNone/>
                      </a:pPr>
                      <a:r>
                        <a:rPr lang="es-CL"/>
                        <a:t>&lt;2 años: yeso </a:t>
                      </a:r>
                      <a:endParaRPr/>
                    </a:p>
                    <a:p>
                      <a:pPr marL="0" lvl="0" indent="0" algn="l" rtl="0">
                        <a:spcBef>
                          <a:spcPts val="0"/>
                        </a:spcBef>
                        <a:spcAft>
                          <a:spcPts val="0"/>
                        </a:spcAft>
                        <a:buNone/>
                      </a:pPr>
                      <a:r>
                        <a:rPr lang="es-CL"/>
                        <a:t>2-6 años: yeso + agujas</a:t>
                      </a:r>
                      <a:endParaRPr/>
                    </a:p>
                    <a:p>
                      <a:pPr marL="0" lvl="0" indent="0" algn="l" rtl="0">
                        <a:spcBef>
                          <a:spcPts val="0"/>
                        </a:spcBef>
                        <a:spcAft>
                          <a:spcPts val="0"/>
                        </a:spcAft>
                        <a:buNone/>
                      </a:pPr>
                      <a:endParaRPr/>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extLst>
                  <a:ext uri="{0D108BD9-81ED-4DB2-BD59-A6C34878D82A}">
                    <a16:rowId xmlns:a16="http://schemas.microsoft.com/office/drawing/2014/main" val="10001"/>
                  </a:ext>
                </a:extLst>
              </a:tr>
              <a:tr h="751935">
                <a:tc>
                  <a:txBody>
                    <a:bodyPr/>
                    <a:lstStyle/>
                    <a:p>
                      <a:pPr marL="0" lvl="0" indent="0" algn="l" rtl="0">
                        <a:spcBef>
                          <a:spcPts val="0"/>
                        </a:spcBef>
                        <a:spcAft>
                          <a:spcPts val="0"/>
                        </a:spcAft>
                        <a:buNone/>
                      </a:pPr>
                      <a:r>
                        <a:rPr lang="es-CL" b="1"/>
                        <a:t>Epifisis desplazada:</a:t>
                      </a:r>
                      <a:r>
                        <a:rPr lang="es-CL"/>
                        <a:t> ORIF</a:t>
                      </a:r>
                      <a:endParaRPr/>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tc gridSpan="2">
                  <a:txBody>
                    <a:bodyPr/>
                    <a:lstStyle/>
                    <a:p>
                      <a:pPr marL="0" lvl="0" indent="0" algn="l" rtl="0">
                        <a:spcBef>
                          <a:spcPts val="0"/>
                        </a:spcBef>
                        <a:spcAft>
                          <a:spcPts val="0"/>
                        </a:spcAft>
                        <a:buNone/>
                      </a:pPr>
                      <a:r>
                        <a:rPr lang="es-CL"/>
                        <a:t>ORIF: &lt;4 años: aguja K.</a:t>
                      </a:r>
                      <a:endParaRPr/>
                    </a:p>
                    <a:p>
                      <a:pPr marL="0" lvl="0" indent="0" algn="l" rtl="0">
                        <a:spcBef>
                          <a:spcPts val="0"/>
                        </a:spcBef>
                        <a:spcAft>
                          <a:spcPts val="0"/>
                        </a:spcAft>
                        <a:buNone/>
                      </a:pPr>
                      <a:r>
                        <a:rPr lang="es-CL"/>
                        <a:t>4-9 años: T. canulado preservando fisis</a:t>
                      </a:r>
                      <a:endParaRPr/>
                    </a:p>
                    <a:p>
                      <a:pPr marL="0" lvl="0" indent="0" algn="l" rtl="0">
                        <a:spcBef>
                          <a:spcPts val="0"/>
                        </a:spcBef>
                        <a:spcAft>
                          <a:spcPts val="0"/>
                        </a:spcAft>
                        <a:buNone/>
                      </a:pPr>
                      <a:r>
                        <a:rPr lang="es-CL"/>
                        <a:t>&gt;10 años: T. canulados transfisis</a:t>
                      </a:r>
                      <a:endParaRPr/>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tc hMerge="1">
                  <a:txBody>
                    <a:bodyPr/>
                    <a:lstStyle/>
                    <a:p>
                      <a:endParaRPr lang="es-CL"/>
                    </a:p>
                  </a:txBody>
                  <a:tcPr/>
                </a:tc>
                <a:tc>
                  <a:txBody>
                    <a:bodyPr/>
                    <a:lstStyle/>
                    <a:p>
                      <a:pPr marL="0" lvl="0" indent="0" algn="l" rtl="0">
                        <a:spcBef>
                          <a:spcPts val="0"/>
                        </a:spcBef>
                        <a:spcAft>
                          <a:spcPts val="0"/>
                        </a:spcAft>
                        <a:buNone/>
                      </a:pPr>
                      <a:r>
                        <a:rPr lang="es-CL" dirty="0"/>
                        <a:t>&gt;6 años: SHS + placa</a:t>
                      </a:r>
                      <a:endParaRPr dirty="0"/>
                    </a:p>
                    <a:p>
                      <a:pPr marL="0" lvl="0" indent="0" algn="l" rtl="0">
                        <a:spcBef>
                          <a:spcPts val="0"/>
                        </a:spcBef>
                        <a:spcAft>
                          <a:spcPts val="0"/>
                        </a:spcAft>
                        <a:buNone/>
                      </a:pPr>
                      <a:endParaRPr dirty="0"/>
                    </a:p>
                  </a:txBody>
                  <a:tcPr marL="91425" marR="91425" marT="91425" marB="91425">
                    <a:lnL w="28575" cap="flat" cmpd="sng">
                      <a:solidFill>
                        <a:srgbClr val="38761D"/>
                      </a:solidFill>
                      <a:prstDash val="solid"/>
                      <a:round/>
                      <a:headEnd type="none" w="sm" len="sm"/>
                      <a:tailEnd type="none" w="sm" len="sm"/>
                    </a:lnL>
                    <a:lnR w="28575" cap="flat" cmpd="sng">
                      <a:solidFill>
                        <a:srgbClr val="38761D"/>
                      </a:solidFill>
                      <a:prstDash val="solid"/>
                      <a:round/>
                      <a:headEnd type="none" w="sm" len="sm"/>
                      <a:tailEnd type="none" w="sm" len="sm"/>
                    </a:lnR>
                    <a:lnT w="28575" cap="flat" cmpd="sng">
                      <a:solidFill>
                        <a:srgbClr val="38761D"/>
                      </a:solidFill>
                      <a:prstDash val="solid"/>
                      <a:round/>
                      <a:headEnd type="none" w="sm" len="sm"/>
                      <a:tailEnd type="none" w="sm" len="sm"/>
                    </a:lnT>
                    <a:lnB w="28575" cap="flat" cmpd="sng">
                      <a:solidFill>
                        <a:srgbClr val="38761D"/>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41162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3048F53-A1F5-E944-9E4E-3F091796DED5}"/>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a:solidFill>
                  <a:srgbClr val="FFFFFF"/>
                </a:solidFill>
                <a:latin typeface="+mj-lt"/>
                <a:ea typeface="+mj-ea"/>
                <a:cs typeface="+mj-cs"/>
              </a:rPr>
              <a:t>Fractura diafisiaria de femur </a:t>
            </a:r>
          </a:p>
        </p:txBody>
      </p:sp>
      <p:sp>
        <p:nvSpPr>
          <p:cNvPr id="3" name="Marcador de contenido 2">
            <a:extLst>
              <a:ext uri="{FF2B5EF4-FFF2-40B4-BE49-F238E27FC236}">
                <a16:creationId xmlns:a16="http://schemas.microsoft.com/office/drawing/2014/main" id="{34EFB356-A0F4-B04A-8783-7032F9AACD5B}"/>
              </a:ext>
            </a:extLst>
          </p:cNvPr>
          <p:cNvSpPr>
            <a:spLocks noGrp="1"/>
          </p:cNvSpPr>
          <p:nvPr>
            <p:ph idx="1"/>
          </p:nvPr>
        </p:nvSpPr>
        <p:spPr>
          <a:xfrm>
            <a:off x="4380855" y="1412489"/>
            <a:ext cx="3427283" cy="4363844"/>
          </a:xfrm>
        </p:spPr>
        <p:txBody>
          <a:bodyPr vert="horz" lIns="91440" tIns="45720" rIns="91440" bIns="45720" rtlCol="0">
            <a:normAutofit/>
          </a:bodyPr>
          <a:lstStyle/>
          <a:p>
            <a:r>
              <a:rPr lang="en-US" sz="2200" dirty="0" err="1"/>
              <a:t>Incidencia</a:t>
            </a:r>
            <a:r>
              <a:rPr lang="en-US" sz="2200" dirty="0"/>
              <a:t> 19/100.000 </a:t>
            </a:r>
          </a:p>
          <a:p>
            <a:r>
              <a:rPr lang="en-US" sz="2200" dirty="0"/>
              <a:t>1.4-1.7% de las </a:t>
            </a:r>
            <a:r>
              <a:rPr lang="en-US" sz="2200" dirty="0" err="1"/>
              <a:t>fx</a:t>
            </a:r>
            <a:r>
              <a:rPr lang="en-US" sz="2200" dirty="0"/>
              <a:t> </a:t>
            </a:r>
            <a:r>
              <a:rPr lang="en-US" sz="2200" dirty="0" err="1"/>
              <a:t>en</a:t>
            </a:r>
            <a:r>
              <a:rPr lang="en-US" sz="2200" dirty="0"/>
              <a:t> </a:t>
            </a:r>
            <a:r>
              <a:rPr lang="en-US" sz="2200" dirty="0" err="1"/>
              <a:t>niños</a:t>
            </a:r>
            <a:endParaRPr lang="en-US" sz="2200" dirty="0"/>
          </a:p>
          <a:p>
            <a:r>
              <a:rPr lang="en-US" sz="2200" dirty="0"/>
              <a:t>3° </a:t>
            </a:r>
            <a:r>
              <a:rPr lang="en-US" sz="2200" dirty="0" err="1"/>
              <a:t>frecuencia</a:t>
            </a:r>
            <a:r>
              <a:rPr lang="en-US" sz="2200" dirty="0"/>
              <a:t> </a:t>
            </a:r>
            <a:r>
              <a:rPr lang="en-US" sz="2200" dirty="0" err="1"/>
              <a:t>fx</a:t>
            </a:r>
            <a:r>
              <a:rPr lang="en-US" sz="2200" dirty="0"/>
              <a:t> </a:t>
            </a:r>
            <a:r>
              <a:rPr lang="en-US" sz="2200" dirty="0" err="1"/>
              <a:t>en</a:t>
            </a:r>
            <a:r>
              <a:rPr lang="en-US" sz="2200" dirty="0"/>
              <a:t> </a:t>
            </a:r>
            <a:r>
              <a:rPr lang="en-US" sz="2200" dirty="0" err="1"/>
              <a:t>niños</a:t>
            </a:r>
            <a:r>
              <a:rPr lang="en-US" sz="2200" dirty="0"/>
              <a:t> </a:t>
            </a:r>
            <a:r>
              <a:rPr lang="en-US" sz="2200" dirty="0" err="1"/>
              <a:t>hospitalizados</a:t>
            </a:r>
            <a:endParaRPr lang="en-US" sz="2200" dirty="0"/>
          </a:p>
          <a:p>
            <a:r>
              <a:rPr lang="en-US" sz="2200" dirty="0"/>
              <a:t>&gt; </a:t>
            </a:r>
            <a:r>
              <a:rPr lang="en-US" sz="2200" dirty="0" err="1"/>
              <a:t>frecuencia</a:t>
            </a:r>
            <a:r>
              <a:rPr lang="en-US" sz="2200" dirty="0"/>
              <a:t> </a:t>
            </a:r>
            <a:r>
              <a:rPr lang="en-US" sz="2200" dirty="0" err="1"/>
              <a:t>en</a:t>
            </a:r>
            <a:r>
              <a:rPr lang="en-US" sz="2200" dirty="0"/>
              <a:t> </a:t>
            </a:r>
            <a:r>
              <a:rPr lang="en-US" sz="2200" dirty="0" err="1"/>
              <a:t>varones</a:t>
            </a:r>
            <a:r>
              <a:rPr lang="en-US" sz="2200" dirty="0"/>
              <a:t> (3:1)</a:t>
            </a:r>
          </a:p>
          <a:p>
            <a:r>
              <a:rPr lang="en-US" sz="2200" dirty="0"/>
              <a:t>70% </a:t>
            </a:r>
            <a:r>
              <a:rPr lang="en-US" sz="2200" dirty="0" err="1"/>
              <a:t>en</a:t>
            </a:r>
            <a:r>
              <a:rPr lang="en-US" sz="2200" dirty="0"/>
              <a:t> tercio medio</a:t>
            </a:r>
          </a:p>
          <a:p>
            <a:r>
              <a:rPr lang="en-US" sz="2200" dirty="0" err="1"/>
              <a:t>Edad</a:t>
            </a:r>
            <a:r>
              <a:rPr lang="en-US" sz="2200" dirty="0"/>
              <a:t> </a:t>
            </a:r>
            <a:r>
              <a:rPr lang="en-US" sz="2200" dirty="0" err="1"/>
              <a:t>presentacion</a:t>
            </a:r>
            <a:r>
              <a:rPr lang="en-US" sz="2200" dirty="0"/>
              <a:t> bimodal:   3-5 </a:t>
            </a:r>
            <a:r>
              <a:rPr lang="en-US" sz="2200" dirty="0" err="1"/>
              <a:t>años</a:t>
            </a:r>
            <a:r>
              <a:rPr lang="en-US" sz="2200" dirty="0"/>
              <a:t> /14-16 </a:t>
            </a:r>
            <a:r>
              <a:rPr lang="en-US" sz="2200" dirty="0" err="1"/>
              <a:t>años</a:t>
            </a:r>
            <a:endParaRPr lang="en-US" sz="2200" dirty="0"/>
          </a:p>
          <a:p>
            <a:pPr marL="0"/>
            <a:endParaRPr lang="en-US" sz="1300" dirty="0"/>
          </a:p>
          <a:p>
            <a:endParaRPr lang="en-US" sz="1300" dirty="0"/>
          </a:p>
          <a:p>
            <a:endParaRPr lang="en-US" sz="13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Google Shape;189;g98ebde958e_0_0">
            <a:extLst>
              <a:ext uri="{FF2B5EF4-FFF2-40B4-BE49-F238E27FC236}">
                <a16:creationId xmlns:a16="http://schemas.microsoft.com/office/drawing/2014/main" id="{1A26DA89-F24E-D84D-B4CB-7A8FE63D2D3E}"/>
              </a:ext>
            </a:extLst>
          </p:cNvPr>
          <p:cNvSpPr txBox="1"/>
          <p:nvPr/>
        </p:nvSpPr>
        <p:spPr>
          <a:xfrm>
            <a:off x="4098332" y="5639714"/>
            <a:ext cx="8712561" cy="4363844"/>
          </a:xfrm>
          <a:prstGeom prst="rect">
            <a:avLst/>
          </a:prstGeom>
        </p:spPr>
        <p:txBody>
          <a:bodyPr spcFirstLastPara="1" vert="horz" lIns="91440" tIns="45720" rIns="91440" bIns="45720" rtlCol="0" anchorCtr="0">
            <a:normAutofit/>
          </a:bodyPr>
          <a:lstStyle/>
          <a:p>
            <a:pPr marL="0" lvl="0" indent="-228600">
              <a:lnSpc>
                <a:spcPct val="90000"/>
              </a:lnSpc>
              <a:spcBef>
                <a:spcPts val="0"/>
              </a:spcBef>
              <a:spcAft>
                <a:spcPts val="600"/>
              </a:spcAft>
              <a:buFont typeface="Arial" panose="020B0604020202020204" pitchFamily="34" charset="0"/>
              <a:buChar char="•"/>
            </a:pPr>
            <a:r>
              <a:rPr lang="en-US" sz="1200" b="1" i="1" dirty="0" err="1">
                <a:highlight>
                  <a:srgbClr val="FFFFFF"/>
                </a:highlight>
              </a:rPr>
              <a:t>Jevsevar</a:t>
            </a:r>
            <a:r>
              <a:rPr lang="en-US" sz="1200" b="1" i="1" dirty="0">
                <a:highlight>
                  <a:srgbClr val="FFFFFF"/>
                </a:highlight>
              </a:rPr>
              <a:t>, D., Shea, K., Murray, J., &amp; </a:t>
            </a:r>
            <a:r>
              <a:rPr lang="en-US" sz="1200" b="1" i="1" dirty="0" err="1">
                <a:highlight>
                  <a:srgbClr val="FFFFFF"/>
                </a:highlight>
              </a:rPr>
              <a:t>Sevarino</a:t>
            </a:r>
            <a:r>
              <a:rPr lang="en-US" sz="1200" b="1" i="1" dirty="0">
                <a:highlight>
                  <a:srgbClr val="FFFFFF"/>
                </a:highlight>
              </a:rPr>
              <a:t>, K. (2015). AAOS Clinical Practice Guideline on the Treatment of Pediatric Diaphyseal Femur Fractures. Journal Of The American Academy Of </a:t>
            </a:r>
            <a:r>
              <a:rPr lang="en-US" sz="1200" b="1" i="1" dirty="0" err="1">
                <a:highlight>
                  <a:srgbClr val="FFFFFF"/>
                </a:highlight>
              </a:rPr>
              <a:t>Orthopaedic</a:t>
            </a:r>
            <a:r>
              <a:rPr lang="en-US" sz="1200" b="1" i="1" dirty="0">
                <a:highlight>
                  <a:srgbClr val="FFFFFF"/>
                </a:highlight>
              </a:rPr>
              <a:t> Surgeons, 23(12), e101. </a:t>
            </a:r>
            <a:r>
              <a:rPr lang="en-US" sz="1200" b="1" i="1" dirty="0" err="1">
                <a:highlight>
                  <a:srgbClr val="FFFFFF"/>
                </a:highlight>
              </a:rPr>
              <a:t>doi</a:t>
            </a:r>
            <a:r>
              <a:rPr lang="en-US" sz="1200" b="1" i="1" dirty="0">
                <a:highlight>
                  <a:srgbClr val="FFFFFF"/>
                </a:highlight>
              </a:rPr>
              <a:t>: 10.5435/jaaos-d-15-00523</a:t>
            </a:r>
            <a:endParaRPr lang="en-US" sz="1200" b="1" i="1" dirty="0">
              <a:sym typeface="Calibri"/>
            </a:endParaRPr>
          </a:p>
        </p:txBody>
      </p:sp>
      <p:sp>
        <p:nvSpPr>
          <p:cNvPr id="5" name="Marcador de contenido 2">
            <a:extLst>
              <a:ext uri="{FF2B5EF4-FFF2-40B4-BE49-F238E27FC236}">
                <a16:creationId xmlns:a16="http://schemas.microsoft.com/office/drawing/2014/main" id="{3B3ED1C4-EA54-F32A-5500-7B7F9611FA0B}"/>
              </a:ext>
            </a:extLst>
          </p:cNvPr>
          <p:cNvSpPr txBox="1">
            <a:spLocks/>
          </p:cNvSpPr>
          <p:nvPr/>
        </p:nvSpPr>
        <p:spPr>
          <a:xfrm>
            <a:off x="8169154" y="1412488"/>
            <a:ext cx="3912910" cy="4363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300" dirty="0"/>
          </a:p>
          <a:p>
            <a:r>
              <a:rPr lang="en-US" sz="2000" dirty="0"/>
              <a:t>Causa</a:t>
            </a:r>
          </a:p>
          <a:p>
            <a:pPr lvl="1"/>
            <a:r>
              <a:rPr lang="en-US" sz="2000" dirty="0"/>
              <a:t>&lt; 1 </a:t>
            </a:r>
            <a:r>
              <a:rPr lang="en-US" sz="2000" dirty="0" err="1"/>
              <a:t>año</a:t>
            </a:r>
            <a:r>
              <a:rPr lang="en-US" sz="2000" dirty="0"/>
              <a:t> : </a:t>
            </a:r>
            <a:r>
              <a:rPr lang="en-US" sz="2000" dirty="0" err="1"/>
              <a:t>Maltrato</a:t>
            </a:r>
            <a:endParaRPr lang="en-US" sz="2000" dirty="0"/>
          </a:p>
          <a:p>
            <a:pPr lvl="1"/>
            <a:r>
              <a:rPr lang="en-US" sz="2000" dirty="0" err="1"/>
              <a:t>indirectos</a:t>
            </a:r>
            <a:r>
              <a:rPr lang="en-US" sz="2000" dirty="0"/>
              <a:t>    (</a:t>
            </a:r>
            <a:r>
              <a:rPr lang="en-US" sz="2000" dirty="0" err="1"/>
              <a:t>niños</a:t>
            </a:r>
            <a:r>
              <a:rPr lang="en-US" sz="2000" dirty="0"/>
              <a:t> </a:t>
            </a:r>
            <a:r>
              <a:rPr lang="en-US" sz="2000" dirty="0" err="1"/>
              <a:t>pequeños</a:t>
            </a:r>
            <a:r>
              <a:rPr lang="en-US" sz="2000" dirty="0"/>
              <a:t>)</a:t>
            </a:r>
          </a:p>
          <a:p>
            <a:pPr lvl="1"/>
            <a:r>
              <a:rPr lang="en-US" sz="2000" dirty="0" err="1"/>
              <a:t>hueso</a:t>
            </a:r>
            <a:r>
              <a:rPr lang="en-US" sz="2000" dirty="0"/>
              <a:t> </a:t>
            </a:r>
            <a:r>
              <a:rPr lang="en-US" sz="2000" dirty="0" err="1"/>
              <a:t>patológico</a:t>
            </a:r>
            <a:r>
              <a:rPr lang="en-US" sz="2000" dirty="0"/>
              <a:t> -</a:t>
            </a:r>
            <a:r>
              <a:rPr lang="en-US" sz="2000" dirty="0" err="1"/>
              <a:t>maltrato</a:t>
            </a:r>
            <a:endParaRPr lang="en-US" sz="2000" dirty="0"/>
          </a:p>
          <a:p>
            <a:pPr lvl="1"/>
            <a:r>
              <a:rPr lang="en-US" sz="2000" dirty="0" err="1"/>
              <a:t>Mayores</a:t>
            </a:r>
            <a:r>
              <a:rPr lang="en-US" sz="2000" dirty="0"/>
              <a:t> </a:t>
            </a:r>
            <a:r>
              <a:rPr lang="en-US" sz="2000" dirty="0" err="1"/>
              <a:t>accidentes</a:t>
            </a:r>
            <a:r>
              <a:rPr lang="en-US" sz="2000" dirty="0"/>
              <a:t> </a:t>
            </a:r>
            <a:r>
              <a:rPr lang="en-US" sz="2000" dirty="0" err="1"/>
              <a:t>vehiculos</a:t>
            </a:r>
            <a:r>
              <a:rPr lang="en-US" sz="2000" dirty="0"/>
              <a:t> / </a:t>
            </a:r>
            <a:r>
              <a:rPr lang="en-US" sz="2000" dirty="0" err="1"/>
              <a:t>deportivos</a:t>
            </a:r>
            <a:endParaRPr lang="en-US" sz="2000" dirty="0"/>
          </a:p>
          <a:p>
            <a:pPr lvl="1"/>
            <a:r>
              <a:rPr lang="en-US" sz="2000" dirty="0"/>
              <a:t>&gt;</a:t>
            </a:r>
            <a:r>
              <a:rPr lang="en-US" sz="2000" dirty="0" err="1"/>
              <a:t>riesgo</a:t>
            </a:r>
            <a:r>
              <a:rPr lang="en-US" sz="2000" dirty="0"/>
              <a:t>: </a:t>
            </a:r>
            <a:r>
              <a:rPr lang="en-US" sz="2000" dirty="0" err="1"/>
              <a:t>niños</a:t>
            </a:r>
            <a:r>
              <a:rPr lang="en-US" sz="2000" dirty="0"/>
              <a:t>,  &lt;</a:t>
            </a:r>
            <a:r>
              <a:rPr lang="en-US" sz="2000" dirty="0" err="1"/>
              <a:t>nivel</a:t>
            </a:r>
            <a:r>
              <a:rPr lang="en-US" sz="2000" dirty="0"/>
              <a:t> </a:t>
            </a:r>
            <a:r>
              <a:rPr lang="en-US" sz="2000" dirty="0" err="1"/>
              <a:t>socioeconómico</a:t>
            </a:r>
            <a:endParaRPr lang="en-US" sz="2000" dirty="0"/>
          </a:p>
          <a:p>
            <a:endParaRPr lang="en-US" sz="1300" dirty="0"/>
          </a:p>
          <a:p>
            <a:endParaRPr lang="en-US" sz="1300" dirty="0"/>
          </a:p>
        </p:txBody>
      </p:sp>
    </p:spTree>
    <p:extLst>
      <p:ext uri="{BB962C8B-B14F-4D97-AF65-F5344CB8AC3E}">
        <p14:creationId xmlns:p14="http://schemas.microsoft.com/office/powerpoint/2010/main" val="2796241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BDD18F-27B3-B84C-9DE9-DFF6F57A8AF1}"/>
              </a:ext>
            </a:extLst>
          </p:cNvPr>
          <p:cNvSpPr>
            <a:spLocks noGrp="1"/>
          </p:cNvSpPr>
          <p:nvPr>
            <p:ph type="title"/>
          </p:nvPr>
        </p:nvSpPr>
        <p:spPr/>
        <p:txBody>
          <a:bodyPr/>
          <a:lstStyle/>
          <a:p>
            <a:r>
              <a:rPr lang="es-CL" dirty="0"/>
              <a:t>Consideración </a:t>
            </a:r>
          </a:p>
        </p:txBody>
      </p:sp>
      <p:sp>
        <p:nvSpPr>
          <p:cNvPr id="3" name="Marcador de contenido 2">
            <a:extLst>
              <a:ext uri="{FF2B5EF4-FFF2-40B4-BE49-F238E27FC236}">
                <a16:creationId xmlns:a16="http://schemas.microsoft.com/office/drawing/2014/main" id="{200D823D-B4BC-3941-A4D3-CFE0EF0881E1}"/>
              </a:ext>
            </a:extLst>
          </p:cNvPr>
          <p:cNvSpPr>
            <a:spLocks noGrp="1"/>
          </p:cNvSpPr>
          <p:nvPr>
            <p:ph idx="1"/>
          </p:nvPr>
        </p:nvSpPr>
        <p:spPr>
          <a:xfrm>
            <a:off x="5526156" y="1825625"/>
            <a:ext cx="5827644" cy="4351338"/>
          </a:xfrm>
        </p:spPr>
        <p:txBody>
          <a:bodyPr>
            <a:normAutofit/>
          </a:bodyPr>
          <a:lstStyle/>
          <a:p>
            <a:r>
              <a:rPr lang="es-CL" dirty="0"/>
              <a:t>Triada de Wadell</a:t>
            </a:r>
          </a:p>
          <a:p>
            <a:endParaRPr lang="es-CL" dirty="0"/>
          </a:p>
          <a:p>
            <a:pPr lvl="1"/>
            <a:r>
              <a:rPr lang="es-CL" dirty="0"/>
              <a:t>Fx diáfisis femoral</a:t>
            </a:r>
          </a:p>
          <a:p>
            <a:pPr lvl="1"/>
            <a:endParaRPr lang="es-CL" dirty="0"/>
          </a:p>
          <a:p>
            <a:pPr lvl="1"/>
            <a:r>
              <a:rPr lang="es-CL" dirty="0"/>
              <a:t>Lesión intra abdominal/torácica</a:t>
            </a:r>
          </a:p>
          <a:p>
            <a:pPr lvl="1"/>
            <a:endParaRPr lang="es-CL" dirty="0"/>
          </a:p>
          <a:p>
            <a:pPr lvl="1"/>
            <a:r>
              <a:rPr lang="es-CL" dirty="0"/>
              <a:t>Lesión cabeza contralateral</a:t>
            </a:r>
          </a:p>
          <a:p>
            <a:endParaRPr lang="es-CL" dirty="0"/>
          </a:p>
          <a:p>
            <a:endParaRPr lang="es-CL" dirty="0"/>
          </a:p>
        </p:txBody>
      </p:sp>
      <p:pic>
        <p:nvPicPr>
          <p:cNvPr id="4" name="Google Shape;197;p10">
            <a:extLst>
              <a:ext uri="{FF2B5EF4-FFF2-40B4-BE49-F238E27FC236}">
                <a16:creationId xmlns:a16="http://schemas.microsoft.com/office/drawing/2014/main" id="{B95465B9-B5E7-544E-BE71-A7E9EBB6511E}"/>
              </a:ext>
            </a:extLst>
          </p:cNvPr>
          <p:cNvPicPr preferRelativeResize="0"/>
          <p:nvPr/>
        </p:nvPicPr>
        <p:blipFill>
          <a:blip r:embed="rId2">
            <a:alphaModFix/>
          </a:blip>
          <a:stretch>
            <a:fillRect/>
          </a:stretch>
        </p:blipFill>
        <p:spPr>
          <a:xfrm>
            <a:off x="255037" y="2273001"/>
            <a:ext cx="5271119" cy="3273034"/>
          </a:xfrm>
          <a:prstGeom prst="rect">
            <a:avLst/>
          </a:prstGeom>
          <a:noFill/>
          <a:ln>
            <a:noFill/>
          </a:ln>
        </p:spPr>
      </p:pic>
      <p:sp>
        <p:nvSpPr>
          <p:cNvPr id="5" name="Google Shape;196;p10">
            <a:extLst>
              <a:ext uri="{FF2B5EF4-FFF2-40B4-BE49-F238E27FC236}">
                <a16:creationId xmlns:a16="http://schemas.microsoft.com/office/drawing/2014/main" id="{F64B2655-58B7-AD4F-A3D7-52670CCABDC4}"/>
              </a:ext>
            </a:extLst>
          </p:cNvPr>
          <p:cNvSpPr txBox="1"/>
          <p:nvPr/>
        </p:nvSpPr>
        <p:spPr>
          <a:xfrm>
            <a:off x="-14976" y="6336575"/>
            <a:ext cx="12041323" cy="6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CL" sz="1200" b="1" i="1" dirty="0">
                <a:solidFill>
                  <a:schemeClr val="dk1"/>
                </a:solidFill>
                <a:highlight>
                  <a:srgbClr val="FFFFFF"/>
                </a:highlight>
              </a:rPr>
              <a:t>Caldwell, L., Chan, C., Sanders, J., &amp; Gorczyca, J. (2017). Detection of Femoral Neck Fractures in Pediatric Patients With Femoral Shaft Fractures. Journal Of Pediatric Orthopaedics, 37(3), e164-e167. doi: 10.1097/bpo.0000000000000800</a:t>
            </a:r>
            <a:endParaRPr sz="1600" b="1" i="1" dirty="0">
              <a:latin typeface="Calibri"/>
              <a:ea typeface="Calibri"/>
              <a:cs typeface="Calibri"/>
              <a:sym typeface="Calibri"/>
            </a:endParaRPr>
          </a:p>
        </p:txBody>
      </p:sp>
    </p:spTree>
    <p:extLst>
      <p:ext uri="{BB962C8B-B14F-4D97-AF65-F5344CB8AC3E}">
        <p14:creationId xmlns:p14="http://schemas.microsoft.com/office/powerpoint/2010/main" val="1783484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9CA71-B466-D746-BE4D-617BEFBF5E2D}"/>
              </a:ext>
            </a:extLst>
          </p:cNvPr>
          <p:cNvSpPr>
            <a:spLocks noGrp="1"/>
          </p:cNvSpPr>
          <p:nvPr>
            <p:ph type="title"/>
          </p:nvPr>
        </p:nvSpPr>
        <p:spPr/>
        <p:txBody>
          <a:bodyPr/>
          <a:lstStyle/>
          <a:p>
            <a:r>
              <a:rPr lang="es-CL" dirty="0"/>
              <a:t>Fractura diafisiaria de femur </a:t>
            </a:r>
          </a:p>
        </p:txBody>
      </p:sp>
      <p:sp>
        <p:nvSpPr>
          <p:cNvPr id="3" name="Marcador de contenido 2">
            <a:extLst>
              <a:ext uri="{FF2B5EF4-FFF2-40B4-BE49-F238E27FC236}">
                <a16:creationId xmlns:a16="http://schemas.microsoft.com/office/drawing/2014/main" id="{475B7E63-EE58-E648-B44F-8ADC27E922D9}"/>
              </a:ext>
            </a:extLst>
          </p:cNvPr>
          <p:cNvSpPr>
            <a:spLocks noGrp="1"/>
          </p:cNvSpPr>
          <p:nvPr>
            <p:ph idx="1"/>
          </p:nvPr>
        </p:nvSpPr>
        <p:spPr/>
        <p:txBody>
          <a:bodyPr>
            <a:normAutofit/>
          </a:bodyPr>
          <a:lstStyle/>
          <a:p>
            <a:r>
              <a:rPr lang="es-CL" dirty="0"/>
              <a:t>Diagnóstico</a:t>
            </a:r>
          </a:p>
          <a:p>
            <a:r>
              <a:rPr lang="es-CL" dirty="0"/>
              <a:t>Clínica  :</a:t>
            </a:r>
          </a:p>
          <a:p>
            <a:pPr lvl="1"/>
            <a:r>
              <a:rPr lang="es-CL" dirty="0"/>
              <a:t>Dolor </a:t>
            </a:r>
          </a:p>
          <a:p>
            <a:pPr lvl="1"/>
            <a:r>
              <a:rPr lang="es-CL" dirty="0"/>
              <a:t>Impotencia funcional</a:t>
            </a:r>
          </a:p>
          <a:p>
            <a:pPr lvl="1"/>
            <a:r>
              <a:rPr lang="es-CL" dirty="0"/>
              <a:t>Rotación  ,acortamiento</a:t>
            </a:r>
          </a:p>
          <a:p>
            <a:pPr lvl="1"/>
            <a:r>
              <a:rPr lang="es-CL" dirty="0"/>
              <a:t>Deformidad, mov.anormal</a:t>
            </a:r>
          </a:p>
          <a:p>
            <a:pPr lvl="1"/>
            <a:r>
              <a:rPr lang="es-CL" dirty="0"/>
              <a:t>Estado neurovascular</a:t>
            </a:r>
          </a:p>
          <a:p>
            <a:pPr lvl="1"/>
            <a:r>
              <a:rPr lang="es-CL" dirty="0"/>
              <a:t>Hipovolemia - shock	</a:t>
            </a:r>
          </a:p>
        </p:txBody>
      </p:sp>
      <p:pic>
        <p:nvPicPr>
          <p:cNvPr id="5" name="Imagen 4" descr="Imagen que contiene persona, interior, sostener, mujer&#10;&#10;Descripción generada automáticamente">
            <a:extLst>
              <a:ext uri="{FF2B5EF4-FFF2-40B4-BE49-F238E27FC236}">
                <a16:creationId xmlns:a16="http://schemas.microsoft.com/office/drawing/2014/main" id="{78EFED5D-3DED-B747-95EB-8AED12DFB1AD}"/>
              </a:ext>
            </a:extLst>
          </p:cNvPr>
          <p:cNvPicPr>
            <a:picLocks noChangeAspect="1"/>
          </p:cNvPicPr>
          <p:nvPr/>
        </p:nvPicPr>
        <p:blipFill>
          <a:blip r:embed="rId2"/>
          <a:stretch>
            <a:fillRect/>
          </a:stretch>
        </p:blipFill>
        <p:spPr>
          <a:xfrm rot="16200000">
            <a:off x="7034426" y="1687754"/>
            <a:ext cx="5278783" cy="3959087"/>
          </a:xfrm>
          <a:prstGeom prst="rect">
            <a:avLst/>
          </a:prstGeom>
        </p:spPr>
      </p:pic>
      <p:sp>
        <p:nvSpPr>
          <p:cNvPr id="6" name="Redondear rectángulo de esquina del mismo lado 5">
            <a:extLst>
              <a:ext uri="{FF2B5EF4-FFF2-40B4-BE49-F238E27FC236}">
                <a16:creationId xmlns:a16="http://schemas.microsoft.com/office/drawing/2014/main" id="{7B1638B6-72F2-4B46-9C16-2469EBC73F02}"/>
              </a:ext>
            </a:extLst>
          </p:cNvPr>
          <p:cNvSpPr/>
          <p:nvPr/>
        </p:nvSpPr>
        <p:spPr>
          <a:xfrm>
            <a:off x="8835656" y="1298351"/>
            <a:ext cx="914400" cy="91440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31146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CBD62210-8E2C-F348-83D5-E52268FF8288}"/>
              </a:ext>
            </a:extLst>
          </p:cNvPr>
          <p:cNvSpPr>
            <a:spLocks noGrp="1"/>
          </p:cNvSpPr>
          <p:nvPr>
            <p:ph type="title"/>
          </p:nvPr>
        </p:nvSpPr>
        <p:spPr>
          <a:xfrm>
            <a:off x="1137034" y="609600"/>
            <a:ext cx="4784796" cy="1330840"/>
          </a:xfrm>
        </p:spPr>
        <p:txBody>
          <a:bodyPr>
            <a:normAutofit/>
          </a:bodyPr>
          <a:lstStyle/>
          <a:p>
            <a:r>
              <a:rPr lang="es-CL" dirty="0"/>
              <a:t>Imagenologia </a:t>
            </a:r>
          </a:p>
        </p:txBody>
      </p:sp>
      <p:sp>
        <p:nvSpPr>
          <p:cNvPr id="3" name="Marcador de contenido 2">
            <a:extLst>
              <a:ext uri="{FF2B5EF4-FFF2-40B4-BE49-F238E27FC236}">
                <a16:creationId xmlns:a16="http://schemas.microsoft.com/office/drawing/2014/main" id="{F477754A-B482-AC42-91F2-0E7005C4E1D3}"/>
              </a:ext>
            </a:extLst>
          </p:cNvPr>
          <p:cNvSpPr>
            <a:spLocks noGrp="1"/>
          </p:cNvSpPr>
          <p:nvPr>
            <p:ph idx="1"/>
          </p:nvPr>
        </p:nvSpPr>
        <p:spPr>
          <a:xfrm>
            <a:off x="1137034" y="2194102"/>
            <a:ext cx="4438036" cy="3908585"/>
          </a:xfrm>
        </p:spPr>
        <p:txBody>
          <a:bodyPr>
            <a:normAutofit/>
          </a:bodyPr>
          <a:lstStyle/>
          <a:p>
            <a:r>
              <a:rPr lang="es-CL" sz="2000" dirty="0"/>
              <a:t>RX AP/LAT </a:t>
            </a:r>
            <a:r>
              <a:rPr lang="es-CL" sz="2000" dirty="0" err="1"/>
              <a:t>Femur</a:t>
            </a:r>
            <a:r>
              <a:rPr lang="es-CL" sz="2000" dirty="0"/>
              <a:t> </a:t>
            </a:r>
          </a:p>
          <a:p>
            <a:r>
              <a:rPr lang="es-CL" sz="2000" dirty="0"/>
              <a:t>RX Pelvis</a:t>
            </a:r>
          </a:p>
          <a:p>
            <a:pPr marL="0" indent="0">
              <a:buNone/>
            </a:pPr>
            <a:endParaRPr lang="es-CL" sz="2000" dirty="0"/>
          </a:p>
          <a:p>
            <a:pPr marL="0" indent="0">
              <a:buNone/>
            </a:pPr>
            <a:endParaRPr lang="es-CL" sz="2000" dirty="0"/>
          </a:p>
          <a:p>
            <a:r>
              <a:rPr lang="es-CL" sz="2000" dirty="0"/>
              <a:t>Clasificación</a:t>
            </a:r>
          </a:p>
          <a:p>
            <a:pPr lvl="1"/>
            <a:r>
              <a:rPr lang="es-CL" sz="2000" dirty="0"/>
              <a:t>Cerrada -  Abierta</a:t>
            </a:r>
          </a:p>
          <a:p>
            <a:pPr lvl="1"/>
            <a:r>
              <a:rPr lang="es-CL" sz="2000" dirty="0"/>
              <a:t>Tipo de rasgo de fractura </a:t>
            </a:r>
          </a:p>
          <a:p>
            <a:endParaRPr lang="es-CL" sz="2000" dirty="0"/>
          </a:p>
          <a:p>
            <a:endParaRPr lang="es-CL" sz="2000" dirty="0"/>
          </a:p>
          <a:p>
            <a:endParaRPr lang="es-CL" sz="2000" dirty="0"/>
          </a:p>
          <a:p>
            <a:endParaRPr lang="es-CL" sz="2000" dirty="0"/>
          </a:p>
        </p:txBody>
      </p:sp>
      <p:pic>
        <p:nvPicPr>
          <p:cNvPr id="4" name="Picture 4" descr="npo000011">
            <a:extLst>
              <a:ext uri="{FF2B5EF4-FFF2-40B4-BE49-F238E27FC236}">
                <a16:creationId xmlns:a16="http://schemas.microsoft.com/office/drawing/2014/main" id="{114529F4-2ACE-074A-81A0-8F7DCE16A8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80610" y="1663738"/>
            <a:ext cx="4737650" cy="3552738"/>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21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5CF486-D9E5-4A66-898A-F3D62B81B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5"/>
            <a:ext cx="12193149" cy="2200064"/>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 name="connsiteX0" fmla="*/ 1148 w 12193149"/>
              <a:gd name="connsiteY0" fmla="*/ 818782 h 3163521"/>
              <a:gd name="connsiteX1" fmla="*/ 12181789 w 12193149"/>
              <a:gd name="connsiteY1" fmla="*/ 0 h 3163521"/>
              <a:gd name="connsiteX2" fmla="*/ 12193149 w 12193149"/>
              <a:gd name="connsiteY2" fmla="*/ 1398521 h 3163521"/>
              <a:gd name="connsiteX3" fmla="*/ 12185986 w 12193149"/>
              <a:gd name="connsiteY3" fmla="*/ 1402971 h 3163521"/>
              <a:gd name="connsiteX4" fmla="*/ 12156363 w 12193149"/>
              <a:gd name="connsiteY4" fmla="*/ 1416148 h 3163521"/>
              <a:gd name="connsiteX5" fmla="*/ 12139215 w 12193149"/>
              <a:gd name="connsiteY5" fmla="*/ 1441961 h 3163521"/>
              <a:gd name="connsiteX6" fmla="*/ 12126327 w 12193149"/>
              <a:gd name="connsiteY6" fmla="*/ 1443472 h 3163521"/>
              <a:gd name="connsiteX7" fmla="*/ 12124007 w 12193149"/>
              <a:gd name="connsiteY7" fmla="*/ 1443576 h 3163521"/>
              <a:gd name="connsiteX8" fmla="*/ 12116854 w 12193149"/>
              <a:gd name="connsiteY8" fmla="*/ 1447390 h 3163521"/>
              <a:gd name="connsiteX9" fmla="*/ 12099497 w 12193149"/>
              <a:gd name="connsiteY9" fmla="*/ 1446921 h 3163521"/>
              <a:gd name="connsiteX10" fmla="*/ 12087073 w 12193149"/>
              <a:gd name="connsiteY10" fmla="*/ 1455123 h 3163521"/>
              <a:gd name="connsiteX11" fmla="*/ 12031073 w 12193149"/>
              <a:gd name="connsiteY11" fmla="*/ 1498791 h 3163521"/>
              <a:gd name="connsiteX12" fmla="*/ 11995833 w 12193149"/>
              <a:gd name="connsiteY12" fmla="*/ 1522240 h 3163521"/>
              <a:gd name="connsiteX13" fmla="*/ 11979717 w 12193149"/>
              <a:gd name="connsiteY13" fmla="*/ 1526943 h 3163521"/>
              <a:gd name="connsiteX14" fmla="*/ 11959046 w 12193149"/>
              <a:gd name="connsiteY14" fmla="*/ 1536340 h 3163521"/>
              <a:gd name="connsiteX15" fmla="*/ 11920454 w 12193149"/>
              <a:gd name="connsiteY15" fmla="*/ 1549665 h 3163521"/>
              <a:gd name="connsiteX16" fmla="*/ 11903656 w 12193149"/>
              <a:gd name="connsiteY16" fmla="*/ 1561208 h 3163521"/>
              <a:gd name="connsiteX17" fmla="*/ 11895048 w 12193149"/>
              <a:gd name="connsiteY17" fmla="*/ 1563573 h 3163521"/>
              <a:gd name="connsiteX18" fmla="*/ 11891968 w 12193149"/>
              <a:gd name="connsiteY18" fmla="*/ 1574511 h 3163521"/>
              <a:gd name="connsiteX19" fmla="*/ 11870776 w 12193149"/>
              <a:gd name="connsiteY19" fmla="*/ 1596598 h 3163521"/>
              <a:gd name="connsiteX20" fmla="*/ 11813376 w 12193149"/>
              <a:gd name="connsiteY20" fmla="*/ 1616441 h 3163521"/>
              <a:gd name="connsiteX21" fmla="*/ 11590693 w 12193149"/>
              <a:gd name="connsiteY21" fmla="*/ 1782559 h 3163521"/>
              <a:gd name="connsiteX22" fmla="*/ 11506817 w 12193149"/>
              <a:gd name="connsiteY22" fmla="*/ 1852405 h 3163521"/>
              <a:gd name="connsiteX23" fmla="*/ 11280332 w 12193149"/>
              <a:gd name="connsiteY23" fmla="*/ 2042353 h 3163521"/>
              <a:gd name="connsiteX24" fmla="*/ 11228309 w 12193149"/>
              <a:gd name="connsiteY24" fmla="*/ 2095018 h 3163521"/>
              <a:gd name="connsiteX25" fmla="*/ 11218087 w 12193149"/>
              <a:gd name="connsiteY25" fmla="*/ 2094743 h 3163521"/>
              <a:gd name="connsiteX26" fmla="*/ 11217184 w 12193149"/>
              <a:gd name="connsiteY26" fmla="*/ 2093800 h 3163521"/>
              <a:gd name="connsiteX27" fmla="*/ 11188885 w 12193149"/>
              <a:gd name="connsiteY27" fmla="*/ 2111165 h 3163521"/>
              <a:gd name="connsiteX28" fmla="*/ 11184501 w 12193149"/>
              <a:gd name="connsiteY28" fmla="*/ 2111307 h 3163521"/>
              <a:gd name="connsiteX29" fmla="*/ 11166854 w 12193149"/>
              <a:gd name="connsiteY29" fmla="*/ 2125394 h 3163521"/>
              <a:gd name="connsiteX30" fmla="*/ 11157311 w 12193149"/>
              <a:gd name="connsiteY30" fmla="*/ 2131196 h 3163521"/>
              <a:gd name="connsiteX31" fmla="*/ 11155496 w 12193149"/>
              <a:gd name="connsiteY31" fmla="*/ 2135879 h 3163521"/>
              <a:gd name="connsiteX32" fmla="*/ 11140961 w 12193149"/>
              <a:gd name="connsiteY32" fmla="*/ 2142897 h 3163521"/>
              <a:gd name="connsiteX33" fmla="*/ 11138961 w 12193149"/>
              <a:gd name="connsiteY33" fmla="*/ 2142554 h 3163521"/>
              <a:gd name="connsiteX34" fmla="*/ 11128208 w 12193149"/>
              <a:gd name="connsiteY34" fmla="*/ 2152614 h 3163521"/>
              <a:gd name="connsiteX35" fmla="*/ 11120691 w 12193149"/>
              <a:gd name="connsiteY35" fmla="*/ 2166206 h 3163521"/>
              <a:gd name="connsiteX36" fmla="*/ 10894683 w 12193149"/>
              <a:gd name="connsiteY36" fmla="*/ 2292181 h 3163521"/>
              <a:gd name="connsiteX37" fmla="*/ 10773300 w 12193149"/>
              <a:gd name="connsiteY37" fmla="*/ 2341973 h 3163521"/>
              <a:gd name="connsiteX38" fmla="*/ 10627668 w 12193149"/>
              <a:gd name="connsiteY38" fmla="*/ 2378011 h 3163521"/>
              <a:gd name="connsiteX39" fmla="*/ 10581895 w 12193149"/>
              <a:gd name="connsiteY39" fmla="*/ 2387471 h 3163521"/>
              <a:gd name="connsiteX40" fmla="*/ 10547790 w 12193149"/>
              <a:gd name="connsiteY40" fmla="*/ 2417205 h 3163521"/>
              <a:gd name="connsiteX41" fmla="*/ 10529643 w 12193149"/>
              <a:gd name="connsiteY41" fmla="*/ 2415689 h 3163521"/>
              <a:gd name="connsiteX42" fmla="*/ 10526446 w 12193149"/>
              <a:gd name="connsiteY42" fmla="*/ 2415193 h 3163521"/>
              <a:gd name="connsiteX43" fmla="*/ 10515129 w 12193149"/>
              <a:gd name="connsiteY43" fmla="*/ 2418319 h 3163521"/>
              <a:gd name="connsiteX44" fmla="*/ 10491735 w 12193149"/>
              <a:gd name="connsiteY44" fmla="*/ 2412938 h 3163521"/>
              <a:gd name="connsiteX45" fmla="*/ 10471418 w 12193149"/>
              <a:gd name="connsiteY45" fmla="*/ 2420475 h 3163521"/>
              <a:gd name="connsiteX46" fmla="*/ 10377042 w 12193149"/>
              <a:gd name="connsiteY46" fmla="*/ 2463380 h 3163521"/>
              <a:gd name="connsiteX47" fmla="*/ 10319338 w 12193149"/>
              <a:gd name="connsiteY47" fmla="*/ 2485003 h 3163521"/>
              <a:gd name="connsiteX48" fmla="*/ 10295467 w 12193149"/>
              <a:gd name="connsiteY48" fmla="*/ 2486861 h 3163521"/>
              <a:gd name="connsiteX49" fmla="*/ 10263443 w 12193149"/>
              <a:gd name="connsiteY49" fmla="*/ 2493730 h 3163521"/>
              <a:gd name="connsiteX50" fmla="*/ 10205418 w 12193149"/>
              <a:gd name="connsiteY50" fmla="*/ 2500931 h 3163521"/>
              <a:gd name="connsiteX51" fmla="*/ 10177759 w 12193149"/>
              <a:gd name="connsiteY51" fmla="*/ 2511725 h 3163521"/>
              <a:gd name="connsiteX52" fmla="*/ 10165070 w 12193149"/>
              <a:gd name="connsiteY52" fmla="*/ 2512521 h 3163521"/>
              <a:gd name="connsiteX53" fmla="*/ 10156308 w 12193149"/>
              <a:gd name="connsiteY53" fmla="*/ 2526269 h 3163521"/>
              <a:gd name="connsiteX54" fmla="*/ 10118267 w 12193149"/>
              <a:gd name="connsiteY54" fmla="*/ 2549924 h 3163521"/>
              <a:gd name="connsiteX55" fmla="*/ 10083317 w 12193149"/>
              <a:gd name="connsiteY55" fmla="*/ 2562078 h 3163521"/>
              <a:gd name="connsiteX56" fmla="*/ 10040388 w 12193149"/>
              <a:gd name="connsiteY56" fmla="*/ 2560414 h 3163521"/>
              <a:gd name="connsiteX57" fmla="*/ 9961167 w 12193149"/>
              <a:gd name="connsiteY57" fmla="*/ 2575929 h 3163521"/>
              <a:gd name="connsiteX58" fmla="*/ 9848940 w 12193149"/>
              <a:gd name="connsiteY58" fmla="*/ 2582697 h 3163521"/>
              <a:gd name="connsiteX59" fmla="*/ 9729457 w 12193149"/>
              <a:gd name="connsiteY59" fmla="*/ 2602904 h 3163521"/>
              <a:gd name="connsiteX60" fmla="*/ 9613704 w 12193149"/>
              <a:gd name="connsiteY60" fmla="*/ 2631153 h 3163521"/>
              <a:gd name="connsiteX61" fmla="*/ 9338590 w 12193149"/>
              <a:gd name="connsiteY61" fmla="*/ 2688075 h 3163521"/>
              <a:gd name="connsiteX62" fmla="*/ 9232518 w 12193149"/>
              <a:gd name="connsiteY62" fmla="*/ 2711931 h 3163521"/>
              <a:gd name="connsiteX63" fmla="*/ 9156690 w 12193149"/>
              <a:gd name="connsiteY63" fmla="*/ 2722010 h 3163521"/>
              <a:gd name="connsiteX64" fmla="*/ 9054601 w 12193149"/>
              <a:gd name="connsiteY64" fmla="*/ 2729537 h 3163521"/>
              <a:gd name="connsiteX65" fmla="*/ 9006634 w 12193149"/>
              <a:gd name="connsiteY65" fmla="*/ 2732822 h 3163521"/>
              <a:gd name="connsiteX66" fmla="*/ 9006349 w 12193149"/>
              <a:gd name="connsiteY66" fmla="*/ 2732582 h 3163521"/>
              <a:gd name="connsiteX67" fmla="*/ 8997380 w 12193149"/>
              <a:gd name="connsiteY67" fmla="*/ 2733793 h 3163521"/>
              <a:gd name="connsiteX68" fmla="*/ 8991542 w 12193149"/>
              <a:gd name="connsiteY68" fmla="*/ 2735854 h 3163521"/>
              <a:gd name="connsiteX69" fmla="*/ 8975485 w 12193149"/>
              <a:gd name="connsiteY69" fmla="*/ 2739080 h 3163521"/>
              <a:gd name="connsiteX70" fmla="*/ 8969159 w 12193149"/>
              <a:gd name="connsiteY70" fmla="*/ 2738380 h 3163521"/>
              <a:gd name="connsiteX71" fmla="*/ 8964196 w 12193149"/>
              <a:gd name="connsiteY71" fmla="*/ 2736155 h 3163521"/>
              <a:gd name="connsiteX72" fmla="*/ 8930136 w 12193149"/>
              <a:gd name="connsiteY72" fmla="*/ 2732967 h 3163521"/>
              <a:gd name="connsiteX73" fmla="*/ 8753592 w 12193149"/>
              <a:gd name="connsiteY73" fmla="*/ 2752199 h 3163521"/>
              <a:gd name="connsiteX74" fmla="*/ 8708995 w 12193149"/>
              <a:gd name="connsiteY74" fmla="*/ 2754300 h 3163521"/>
              <a:gd name="connsiteX75" fmla="*/ 8597219 w 12193149"/>
              <a:gd name="connsiteY75" fmla="*/ 2762872 h 3163521"/>
              <a:gd name="connsiteX76" fmla="*/ 8526378 w 12193149"/>
              <a:gd name="connsiteY76" fmla="*/ 2748030 h 3163521"/>
              <a:gd name="connsiteX77" fmla="*/ 8512131 w 12193149"/>
              <a:gd name="connsiteY77" fmla="*/ 2753945 h 3163521"/>
              <a:gd name="connsiteX78" fmla="*/ 8507315 w 12193149"/>
              <a:gd name="connsiteY78" fmla="*/ 2756946 h 3163521"/>
              <a:gd name="connsiteX79" fmla="*/ 8499116 w 12193149"/>
              <a:gd name="connsiteY79" fmla="*/ 2759684 h 3163521"/>
              <a:gd name="connsiteX80" fmla="*/ 8498742 w 12193149"/>
              <a:gd name="connsiteY80" fmla="*/ 2759505 h 3163521"/>
              <a:gd name="connsiteX81" fmla="*/ 8491397 w 12193149"/>
              <a:gd name="connsiteY81" fmla="*/ 2762555 h 3163521"/>
              <a:gd name="connsiteX82" fmla="*/ 8368330 w 12193149"/>
              <a:gd name="connsiteY82" fmla="*/ 2776597 h 3163521"/>
              <a:gd name="connsiteX83" fmla="*/ 8354947 w 12193149"/>
              <a:gd name="connsiteY83" fmla="*/ 2776791 h 3163521"/>
              <a:gd name="connsiteX84" fmla="*/ 8321252 w 12193149"/>
              <a:gd name="connsiteY84" fmla="*/ 2793369 h 3163521"/>
              <a:gd name="connsiteX85" fmla="*/ 8315581 w 12193149"/>
              <a:gd name="connsiteY85" fmla="*/ 2793695 h 3163521"/>
              <a:gd name="connsiteX86" fmla="*/ 8296322 w 12193149"/>
              <a:gd name="connsiteY86" fmla="*/ 2807590 h 3163521"/>
              <a:gd name="connsiteX87" fmla="*/ 8285424 w 12193149"/>
              <a:gd name="connsiteY87" fmla="*/ 2813413 h 3163521"/>
              <a:gd name="connsiteX88" fmla="*/ 8284298 w 12193149"/>
              <a:gd name="connsiteY88" fmla="*/ 2817856 h 3163521"/>
              <a:gd name="connsiteX89" fmla="*/ 8267224 w 12193149"/>
              <a:gd name="connsiteY89" fmla="*/ 2825031 h 3163521"/>
              <a:gd name="connsiteX90" fmla="*/ 8264525 w 12193149"/>
              <a:gd name="connsiteY90" fmla="*/ 2824801 h 3163521"/>
              <a:gd name="connsiteX91" fmla="*/ 8253181 w 12193149"/>
              <a:gd name="connsiteY91" fmla="*/ 2834644 h 3163521"/>
              <a:gd name="connsiteX92" fmla="*/ 8246982 w 12193149"/>
              <a:gd name="connsiteY92" fmla="*/ 2847636 h 3163521"/>
              <a:gd name="connsiteX93" fmla="*/ 8091420 w 12193149"/>
              <a:gd name="connsiteY93" fmla="*/ 2893797 h 3163521"/>
              <a:gd name="connsiteX94" fmla="*/ 7906555 w 12193149"/>
              <a:gd name="connsiteY94" fmla="*/ 2935770 h 3163521"/>
              <a:gd name="connsiteX95" fmla="*/ 7719893 w 12193149"/>
              <a:gd name="connsiteY95" fmla="*/ 2961485 h 3163521"/>
              <a:gd name="connsiteX96" fmla="*/ 7615495 w 12193149"/>
              <a:gd name="connsiteY96" fmla="*/ 2958014 h 3163521"/>
              <a:gd name="connsiteX97" fmla="*/ 7528691 w 12193149"/>
              <a:gd name="connsiteY97" fmla="*/ 2963842 h 3163521"/>
              <a:gd name="connsiteX98" fmla="*/ 7520719 w 12193149"/>
              <a:gd name="connsiteY98" fmla="*/ 2966395 h 3163521"/>
              <a:gd name="connsiteX99" fmla="*/ 7508559 w 12193149"/>
              <a:gd name="connsiteY99" fmla="*/ 2967730 h 3163521"/>
              <a:gd name="connsiteX100" fmla="*/ 7508188 w 12193149"/>
              <a:gd name="connsiteY100" fmla="*/ 2967403 h 3163521"/>
              <a:gd name="connsiteX101" fmla="*/ 7496943 w 12193149"/>
              <a:gd name="connsiteY101" fmla="*/ 2969355 h 3163521"/>
              <a:gd name="connsiteX102" fmla="*/ 7219707 w 12193149"/>
              <a:gd name="connsiteY102" fmla="*/ 2975462 h 3163521"/>
              <a:gd name="connsiteX103" fmla="*/ 7202249 w 12193149"/>
              <a:gd name="connsiteY103" fmla="*/ 2980012 h 3163521"/>
              <a:gd name="connsiteX104" fmla="*/ 7198152 w 12193149"/>
              <a:gd name="connsiteY104" fmla="*/ 2985370 h 3163521"/>
              <a:gd name="connsiteX105" fmla="*/ 7171956 w 12193149"/>
              <a:gd name="connsiteY105" fmla="*/ 2990018 h 3163521"/>
              <a:gd name="connsiteX106" fmla="*/ 7098136 w 12193149"/>
              <a:gd name="connsiteY106" fmla="*/ 3002246 h 3163521"/>
              <a:gd name="connsiteX107" fmla="*/ 7019644 w 12193149"/>
              <a:gd name="connsiteY107" fmla="*/ 3001872 h 3163521"/>
              <a:gd name="connsiteX108" fmla="*/ 6905294 w 12193149"/>
              <a:gd name="connsiteY108" fmla="*/ 3031378 h 3163521"/>
              <a:gd name="connsiteX109" fmla="*/ 6709370 w 12193149"/>
              <a:gd name="connsiteY109" fmla="*/ 3059333 h 3163521"/>
              <a:gd name="connsiteX110" fmla="*/ 6550602 w 12193149"/>
              <a:gd name="connsiteY110" fmla="*/ 3088109 h 3163521"/>
              <a:gd name="connsiteX111" fmla="*/ 6318708 w 12193149"/>
              <a:gd name="connsiteY111" fmla="*/ 3134909 h 3163521"/>
              <a:gd name="connsiteX112" fmla="*/ 6169822 w 12193149"/>
              <a:gd name="connsiteY112" fmla="*/ 3136996 h 3163521"/>
              <a:gd name="connsiteX113" fmla="*/ 6074996 w 12193149"/>
              <a:gd name="connsiteY113" fmla="*/ 3157458 h 3163521"/>
              <a:gd name="connsiteX114" fmla="*/ 6069677 w 12193149"/>
              <a:gd name="connsiteY114" fmla="*/ 3155921 h 3163521"/>
              <a:gd name="connsiteX115" fmla="*/ 6049786 w 12193149"/>
              <a:gd name="connsiteY115" fmla="*/ 3156604 h 3163521"/>
              <a:gd name="connsiteX116" fmla="*/ 6042433 w 12193149"/>
              <a:gd name="connsiteY116" fmla="*/ 3148255 h 3163521"/>
              <a:gd name="connsiteX117" fmla="*/ 6011238 w 12193149"/>
              <a:gd name="connsiteY117" fmla="*/ 3143162 h 3163521"/>
              <a:gd name="connsiteX118" fmla="*/ 5958523 w 12193149"/>
              <a:gd name="connsiteY118" fmla="*/ 3146806 h 3163521"/>
              <a:gd name="connsiteX119" fmla="*/ 5760067 w 12193149"/>
              <a:gd name="connsiteY119" fmla="*/ 3162498 h 3163521"/>
              <a:gd name="connsiteX120" fmla="*/ 5628108 w 12193149"/>
              <a:gd name="connsiteY120" fmla="*/ 3163521 h 3163521"/>
              <a:gd name="connsiteX121" fmla="*/ 5472054 w 12193149"/>
              <a:gd name="connsiteY121" fmla="*/ 3149501 h 3163521"/>
              <a:gd name="connsiteX122" fmla="*/ 5433909 w 12193149"/>
              <a:gd name="connsiteY122" fmla="*/ 3138248 h 3163521"/>
              <a:gd name="connsiteX123" fmla="*/ 5382817 w 12193149"/>
              <a:gd name="connsiteY123" fmla="*/ 3120546 h 3163521"/>
              <a:gd name="connsiteX124" fmla="*/ 5262912 w 12193149"/>
              <a:gd name="connsiteY124" fmla="*/ 3100129 h 3163521"/>
              <a:gd name="connsiteX125" fmla="*/ 5224109 w 12193149"/>
              <a:gd name="connsiteY125" fmla="*/ 3089005 h 3163521"/>
              <a:gd name="connsiteX126" fmla="*/ 5175808 w 12193149"/>
              <a:gd name="connsiteY126" fmla="*/ 3086015 h 3163521"/>
              <a:gd name="connsiteX127" fmla="*/ 5157702 w 12193149"/>
              <a:gd name="connsiteY127" fmla="*/ 3078792 h 3163521"/>
              <a:gd name="connsiteX128" fmla="*/ 5143747 w 12193149"/>
              <a:gd name="connsiteY128" fmla="*/ 3075392 h 3163521"/>
              <a:gd name="connsiteX129" fmla="*/ 5140744 w 12193149"/>
              <a:gd name="connsiteY129" fmla="*/ 3073291 h 3163521"/>
              <a:gd name="connsiteX130" fmla="*/ 5122807 w 12193149"/>
              <a:gd name="connsiteY130" fmla="*/ 3062438 h 3163521"/>
              <a:gd name="connsiteX131" fmla="*/ 5066938 w 12193149"/>
              <a:gd name="connsiteY131" fmla="*/ 3069009 h 3163521"/>
              <a:gd name="connsiteX132" fmla="*/ 5012662 w 12193149"/>
              <a:gd name="connsiteY132" fmla="*/ 3052628 h 3163521"/>
              <a:gd name="connsiteX133" fmla="*/ 4841589 w 12193149"/>
              <a:gd name="connsiteY133" fmla="*/ 3028611 h 3163521"/>
              <a:gd name="connsiteX134" fmla="*/ 4763595 w 12193149"/>
              <a:gd name="connsiteY134" fmla="*/ 3000843 h 3163521"/>
              <a:gd name="connsiteX135" fmla="*/ 4724334 w 12193149"/>
              <a:gd name="connsiteY135" fmla="*/ 2991829 h 3163521"/>
              <a:gd name="connsiteX136" fmla="*/ 4722324 w 12193149"/>
              <a:gd name="connsiteY136" fmla="*/ 2991080 h 3163521"/>
              <a:gd name="connsiteX137" fmla="*/ 4723259 w 12193149"/>
              <a:gd name="connsiteY137" fmla="*/ 2990869 h 3163521"/>
              <a:gd name="connsiteX138" fmla="*/ 4718350 w 12193149"/>
              <a:gd name="connsiteY138" fmla="*/ 2989599 h 3163521"/>
              <a:gd name="connsiteX139" fmla="*/ 4722324 w 12193149"/>
              <a:gd name="connsiteY139" fmla="*/ 2991080 h 3163521"/>
              <a:gd name="connsiteX140" fmla="*/ 4716674 w 12193149"/>
              <a:gd name="connsiteY140" fmla="*/ 2992355 h 3163521"/>
              <a:gd name="connsiteX141" fmla="*/ 4516962 w 12193149"/>
              <a:gd name="connsiteY141" fmla="*/ 2982453 h 3163521"/>
              <a:gd name="connsiteX142" fmla="*/ 4429691 w 12193149"/>
              <a:gd name="connsiteY142" fmla="*/ 2971802 h 3163521"/>
              <a:gd name="connsiteX143" fmla="*/ 4364023 w 12193149"/>
              <a:gd name="connsiteY143" fmla="*/ 2970456 h 3163521"/>
              <a:gd name="connsiteX144" fmla="*/ 4318114 w 12193149"/>
              <a:gd name="connsiteY144" fmla="*/ 2977071 h 3163521"/>
              <a:gd name="connsiteX145" fmla="*/ 4316258 w 12193149"/>
              <a:gd name="connsiteY145" fmla="*/ 2975730 h 3163521"/>
              <a:gd name="connsiteX146" fmla="*/ 4296292 w 12193149"/>
              <a:gd name="connsiteY146" fmla="*/ 2973851 h 3163521"/>
              <a:gd name="connsiteX147" fmla="*/ 4291212 w 12193149"/>
              <a:gd name="connsiteY147" fmla="*/ 2976768 h 3163521"/>
              <a:gd name="connsiteX148" fmla="*/ 4277290 w 12193149"/>
              <a:gd name="connsiteY148" fmla="*/ 2976522 h 3163521"/>
              <a:gd name="connsiteX149" fmla="*/ 4249265 w 12193149"/>
              <a:gd name="connsiteY149" fmla="*/ 2978846 h 3163521"/>
              <a:gd name="connsiteX150" fmla="*/ 4203199 w 12193149"/>
              <a:gd name="connsiteY150" fmla="*/ 2976051 h 3163521"/>
              <a:gd name="connsiteX151" fmla="*/ 4202893 w 12193149"/>
              <a:gd name="connsiteY151" fmla="*/ 2974792 h 3163521"/>
              <a:gd name="connsiteX152" fmla="*/ 4192396 w 12193149"/>
              <a:gd name="connsiteY152" fmla="*/ 2969158 h 3163521"/>
              <a:gd name="connsiteX153" fmla="*/ 4143893 w 12193149"/>
              <a:gd name="connsiteY153" fmla="*/ 2953293 h 3163521"/>
              <a:gd name="connsiteX154" fmla="*/ 4084245 w 12193149"/>
              <a:gd name="connsiteY154" fmla="*/ 2926760 h 3163521"/>
              <a:gd name="connsiteX155" fmla="*/ 4075694 w 12193149"/>
              <a:gd name="connsiteY155" fmla="*/ 2925925 h 3163521"/>
              <a:gd name="connsiteX156" fmla="*/ 4075575 w 12193149"/>
              <a:gd name="connsiteY156" fmla="*/ 2925626 h 3163521"/>
              <a:gd name="connsiteX157" fmla="*/ 4066658 w 12193149"/>
              <a:gd name="connsiteY157" fmla="*/ 2924182 h 3163521"/>
              <a:gd name="connsiteX158" fmla="*/ 4060102 w 12193149"/>
              <a:gd name="connsiteY158" fmla="*/ 2924400 h 3163521"/>
              <a:gd name="connsiteX159" fmla="*/ 4043512 w 12193149"/>
              <a:gd name="connsiteY159" fmla="*/ 2922779 h 3163521"/>
              <a:gd name="connsiteX160" fmla="*/ 4038145 w 12193149"/>
              <a:gd name="connsiteY160" fmla="*/ 2920345 h 3163521"/>
              <a:gd name="connsiteX161" fmla="*/ 4036511 w 12193149"/>
              <a:gd name="connsiteY161" fmla="*/ 2916678 h 3163521"/>
              <a:gd name="connsiteX162" fmla="*/ 4034926 w 12193149"/>
              <a:gd name="connsiteY162" fmla="*/ 2916913 h 3163521"/>
              <a:gd name="connsiteX163" fmla="*/ 4005686 w 12193149"/>
              <a:gd name="connsiteY163" fmla="*/ 2904345 h 3163521"/>
              <a:gd name="connsiteX164" fmla="*/ 3937994 w 12193149"/>
              <a:gd name="connsiteY164" fmla="*/ 2886888 h 3163521"/>
              <a:gd name="connsiteX165" fmla="*/ 3898423 w 12193149"/>
              <a:gd name="connsiteY165" fmla="*/ 2881233 h 3163521"/>
              <a:gd name="connsiteX166" fmla="*/ 3790908 w 12193149"/>
              <a:gd name="connsiteY166" fmla="*/ 2860995 h 3163521"/>
              <a:gd name="connsiteX167" fmla="*/ 3683661 w 12193149"/>
              <a:gd name="connsiteY167" fmla="*/ 2837072 h 3163521"/>
              <a:gd name="connsiteX168" fmla="*/ 3611183 w 12193149"/>
              <a:gd name="connsiteY168" fmla="*/ 2804801 h 3163521"/>
              <a:gd name="connsiteX169" fmla="*/ 3605003 w 12193149"/>
              <a:gd name="connsiteY169" fmla="*/ 2806163 h 3163521"/>
              <a:gd name="connsiteX170" fmla="*/ 3595884 w 12193149"/>
              <a:gd name="connsiteY170" fmla="*/ 2806327 h 3163521"/>
              <a:gd name="connsiteX171" fmla="*/ 3595649 w 12193149"/>
              <a:gd name="connsiteY171" fmla="*/ 2806058 h 3163521"/>
              <a:gd name="connsiteX172" fmla="*/ 3587126 w 12193149"/>
              <a:gd name="connsiteY172" fmla="*/ 2806748 h 3163521"/>
              <a:gd name="connsiteX173" fmla="*/ 3537283 w 12193149"/>
              <a:gd name="connsiteY173" fmla="*/ 2797049 h 3163521"/>
              <a:gd name="connsiteX174" fmla="*/ 3474371 w 12193149"/>
              <a:gd name="connsiteY174" fmla="*/ 2793388 h 3163521"/>
              <a:gd name="connsiteX175" fmla="*/ 3401876 w 12193149"/>
              <a:gd name="connsiteY175" fmla="*/ 2781340 h 3163521"/>
              <a:gd name="connsiteX176" fmla="*/ 3365036 w 12193149"/>
              <a:gd name="connsiteY176" fmla="*/ 2798292 h 3163521"/>
              <a:gd name="connsiteX177" fmla="*/ 3345174 w 12193149"/>
              <a:gd name="connsiteY177" fmla="*/ 2799974 h 3163521"/>
              <a:gd name="connsiteX178" fmla="*/ 3342846 w 12193149"/>
              <a:gd name="connsiteY178" fmla="*/ 2798999 h 3163521"/>
              <a:gd name="connsiteX179" fmla="*/ 3263504 w 12193149"/>
              <a:gd name="connsiteY179" fmla="*/ 2804876 h 3163521"/>
              <a:gd name="connsiteX180" fmla="*/ 3143704 w 12193149"/>
              <a:gd name="connsiteY180" fmla="*/ 2812651 h 3163521"/>
              <a:gd name="connsiteX181" fmla="*/ 3031439 w 12193149"/>
              <a:gd name="connsiteY181" fmla="*/ 2815294 h 3163521"/>
              <a:gd name="connsiteX182" fmla="*/ 2782717 w 12193149"/>
              <a:gd name="connsiteY182" fmla="*/ 2837115 h 3163521"/>
              <a:gd name="connsiteX183" fmla="*/ 2647675 w 12193149"/>
              <a:gd name="connsiteY183" fmla="*/ 2847651 h 3163521"/>
              <a:gd name="connsiteX184" fmla="*/ 2569176 w 12193149"/>
              <a:gd name="connsiteY184" fmla="*/ 2821410 h 3163521"/>
              <a:gd name="connsiteX185" fmla="*/ 2444403 w 12193149"/>
              <a:gd name="connsiteY185" fmla="*/ 2835311 h 3163521"/>
              <a:gd name="connsiteX186" fmla="*/ 2316260 w 12193149"/>
              <a:gd name="connsiteY186" fmla="*/ 2843778 h 3163521"/>
              <a:gd name="connsiteX187" fmla="*/ 2209726 w 12193149"/>
              <a:gd name="connsiteY187" fmla="*/ 2838545 h 3163521"/>
              <a:gd name="connsiteX188" fmla="*/ 2095813 w 12193149"/>
              <a:gd name="connsiteY188" fmla="*/ 2821834 h 3163521"/>
              <a:gd name="connsiteX189" fmla="*/ 1998504 w 12193149"/>
              <a:gd name="connsiteY189" fmla="*/ 2813814 h 3163521"/>
              <a:gd name="connsiteX190" fmla="*/ 1929320 w 12193149"/>
              <a:gd name="connsiteY190" fmla="*/ 2835759 h 3163521"/>
              <a:gd name="connsiteX191" fmla="*/ 1922798 w 12193149"/>
              <a:gd name="connsiteY191" fmla="*/ 2830928 h 3163521"/>
              <a:gd name="connsiteX192" fmla="*/ 1874228 w 12193149"/>
              <a:gd name="connsiteY192" fmla="*/ 2832523 h 3163521"/>
              <a:gd name="connsiteX193" fmla="*/ 1787803 w 12193149"/>
              <a:gd name="connsiteY193" fmla="*/ 2860145 h 3163521"/>
              <a:gd name="connsiteX194" fmla="*/ 1739352 w 12193149"/>
              <a:gd name="connsiteY194" fmla="*/ 2855094 h 3163521"/>
              <a:gd name="connsiteX195" fmla="*/ 1676219 w 12193149"/>
              <a:gd name="connsiteY195" fmla="*/ 2838745 h 3163521"/>
              <a:gd name="connsiteX196" fmla="*/ 1609817 w 12193149"/>
              <a:gd name="connsiteY196" fmla="*/ 2831848 h 3163521"/>
              <a:gd name="connsiteX197" fmla="*/ 1497258 w 12193149"/>
              <a:gd name="connsiteY197" fmla="*/ 2806258 h 3163521"/>
              <a:gd name="connsiteX198" fmla="*/ 1151127 w 12193149"/>
              <a:gd name="connsiteY198" fmla="*/ 2756823 h 3163521"/>
              <a:gd name="connsiteX199" fmla="*/ 859417 w 12193149"/>
              <a:gd name="connsiteY199" fmla="*/ 2747390 h 3163521"/>
              <a:gd name="connsiteX200" fmla="*/ 838688 w 12193149"/>
              <a:gd name="connsiteY200" fmla="*/ 2748603 h 3163521"/>
              <a:gd name="connsiteX201" fmla="*/ 817957 w 12193149"/>
              <a:gd name="connsiteY201" fmla="*/ 2746639 h 3163521"/>
              <a:gd name="connsiteX202" fmla="*/ 812654 w 12193149"/>
              <a:gd name="connsiteY202" fmla="*/ 2749533 h 3163521"/>
              <a:gd name="connsiteX203" fmla="*/ 721195 w 12193149"/>
              <a:gd name="connsiteY203" fmla="*/ 2748443 h 3163521"/>
              <a:gd name="connsiteX204" fmla="*/ 720890 w 12193149"/>
              <a:gd name="connsiteY204" fmla="*/ 2747181 h 3163521"/>
              <a:gd name="connsiteX205" fmla="*/ 710023 w 12193149"/>
              <a:gd name="connsiteY205" fmla="*/ 2741504 h 3163521"/>
              <a:gd name="connsiteX206" fmla="*/ 597940 w 12193149"/>
              <a:gd name="connsiteY206" fmla="*/ 2698646 h 3163521"/>
              <a:gd name="connsiteX207" fmla="*/ 579683 w 12193149"/>
              <a:gd name="connsiteY207" fmla="*/ 2695994 h 3163521"/>
              <a:gd name="connsiteX208" fmla="*/ 572865 w 12193149"/>
              <a:gd name="connsiteY208" fmla="*/ 2696183 h 3163521"/>
              <a:gd name="connsiteX209" fmla="*/ 446247 w 12193149"/>
              <a:gd name="connsiteY209" fmla="*/ 2658153 h 3163521"/>
              <a:gd name="connsiteX210" fmla="*/ 405163 w 12193149"/>
              <a:gd name="connsiteY210" fmla="*/ 2652330 h 3163521"/>
              <a:gd name="connsiteX211" fmla="*/ 293583 w 12193149"/>
              <a:gd name="connsiteY211" fmla="*/ 2631634 h 3163521"/>
              <a:gd name="connsiteX212" fmla="*/ 119529 w 12193149"/>
              <a:gd name="connsiteY212" fmla="*/ 2579829 h 3163521"/>
              <a:gd name="connsiteX213" fmla="*/ 16674 w 12193149"/>
              <a:gd name="connsiteY213" fmla="*/ 2576973 h 3163521"/>
              <a:gd name="connsiteX214" fmla="*/ 1150 w 12193149"/>
              <a:gd name="connsiteY214" fmla="*/ 2571504 h 3163521"/>
              <a:gd name="connsiteX215" fmla="*/ 1148 w 12193149"/>
              <a:gd name="connsiteY215" fmla="*/ 1040995 h 3163521"/>
              <a:gd name="connsiteX216" fmla="*/ 1148 w 12193149"/>
              <a:gd name="connsiteY216" fmla="*/ 818782 h 3163521"/>
              <a:gd name="connsiteX0" fmla="*/ 1148 w 12193149"/>
              <a:gd name="connsiteY0" fmla="*/ 0 h 3171710"/>
              <a:gd name="connsiteX1" fmla="*/ 12181789 w 12193149"/>
              <a:gd name="connsiteY1" fmla="*/ 8189 h 3171710"/>
              <a:gd name="connsiteX2" fmla="*/ 12193149 w 12193149"/>
              <a:gd name="connsiteY2" fmla="*/ 1406710 h 3171710"/>
              <a:gd name="connsiteX3" fmla="*/ 12185986 w 12193149"/>
              <a:gd name="connsiteY3" fmla="*/ 1411160 h 3171710"/>
              <a:gd name="connsiteX4" fmla="*/ 12156363 w 12193149"/>
              <a:gd name="connsiteY4" fmla="*/ 1424337 h 3171710"/>
              <a:gd name="connsiteX5" fmla="*/ 12139215 w 12193149"/>
              <a:gd name="connsiteY5" fmla="*/ 1450150 h 3171710"/>
              <a:gd name="connsiteX6" fmla="*/ 12126327 w 12193149"/>
              <a:gd name="connsiteY6" fmla="*/ 1451661 h 3171710"/>
              <a:gd name="connsiteX7" fmla="*/ 12124007 w 12193149"/>
              <a:gd name="connsiteY7" fmla="*/ 1451765 h 3171710"/>
              <a:gd name="connsiteX8" fmla="*/ 12116854 w 12193149"/>
              <a:gd name="connsiteY8" fmla="*/ 1455579 h 3171710"/>
              <a:gd name="connsiteX9" fmla="*/ 12099497 w 12193149"/>
              <a:gd name="connsiteY9" fmla="*/ 1455110 h 3171710"/>
              <a:gd name="connsiteX10" fmla="*/ 12087073 w 12193149"/>
              <a:gd name="connsiteY10" fmla="*/ 1463312 h 3171710"/>
              <a:gd name="connsiteX11" fmla="*/ 12031073 w 12193149"/>
              <a:gd name="connsiteY11" fmla="*/ 1506980 h 3171710"/>
              <a:gd name="connsiteX12" fmla="*/ 11995833 w 12193149"/>
              <a:gd name="connsiteY12" fmla="*/ 1530429 h 3171710"/>
              <a:gd name="connsiteX13" fmla="*/ 11979717 w 12193149"/>
              <a:gd name="connsiteY13" fmla="*/ 1535132 h 3171710"/>
              <a:gd name="connsiteX14" fmla="*/ 11959046 w 12193149"/>
              <a:gd name="connsiteY14" fmla="*/ 1544529 h 3171710"/>
              <a:gd name="connsiteX15" fmla="*/ 11920454 w 12193149"/>
              <a:gd name="connsiteY15" fmla="*/ 1557854 h 3171710"/>
              <a:gd name="connsiteX16" fmla="*/ 11903656 w 12193149"/>
              <a:gd name="connsiteY16" fmla="*/ 1569397 h 3171710"/>
              <a:gd name="connsiteX17" fmla="*/ 11895048 w 12193149"/>
              <a:gd name="connsiteY17" fmla="*/ 1571762 h 3171710"/>
              <a:gd name="connsiteX18" fmla="*/ 11891968 w 12193149"/>
              <a:gd name="connsiteY18" fmla="*/ 1582700 h 3171710"/>
              <a:gd name="connsiteX19" fmla="*/ 11870776 w 12193149"/>
              <a:gd name="connsiteY19" fmla="*/ 1604787 h 3171710"/>
              <a:gd name="connsiteX20" fmla="*/ 11813376 w 12193149"/>
              <a:gd name="connsiteY20" fmla="*/ 1624630 h 3171710"/>
              <a:gd name="connsiteX21" fmla="*/ 11590693 w 12193149"/>
              <a:gd name="connsiteY21" fmla="*/ 1790748 h 3171710"/>
              <a:gd name="connsiteX22" fmla="*/ 11506817 w 12193149"/>
              <a:gd name="connsiteY22" fmla="*/ 1860594 h 3171710"/>
              <a:gd name="connsiteX23" fmla="*/ 11280332 w 12193149"/>
              <a:gd name="connsiteY23" fmla="*/ 2050542 h 3171710"/>
              <a:gd name="connsiteX24" fmla="*/ 11228309 w 12193149"/>
              <a:gd name="connsiteY24" fmla="*/ 2103207 h 3171710"/>
              <a:gd name="connsiteX25" fmla="*/ 11218087 w 12193149"/>
              <a:gd name="connsiteY25" fmla="*/ 2102932 h 3171710"/>
              <a:gd name="connsiteX26" fmla="*/ 11217184 w 12193149"/>
              <a:gd name="connsiteY26" fmla="*/ 2101989 h 3171710"/>
              <a:gd name="connsiteX27" fmla="*/ 11188885 w 12193149"/>
              <a:gd name="connsiteY27" fmla="*/ 2119354 h 3171710"/>
              <a:gd name="connsiteX28" fmla="*/ 11184501 w 12193149"/>
              <a:gd name="connsiteY28" fmla="*/ 2119496 h 3171710"/>
              <a:gd name="connsiteX29" fmla="*/ 11166854 w 12193149"/>
              <a:gd name="connsiteY29" fmla="*/ 2133583 h 3171710"/>
              <a:gd name="connsiteX30" fmla="*/ 11157311 w 12193149"/>
              <a:gd name="connsiteY30" fmla="*/ 2139385 h 3171710"/>
              <a:gd name="connsiteX31" fmla="*/ 11155496 w 12193149"/>
              <a:gd name="connsiteY31" fmla="*/ 2144068 h 3171710"/>
              <a:gd name="connsiteX32" fmla="*/ 11140961 w 12193149"/>
              <a:gd name="connsiteY32" fmla="*/ 2151086 h 3171710"/>
              <a:gd name="connsiteX33" fmla="*/ 11138961 w 12193149"/>
              <a:gd name="connsiteY33" fmla="*/ 2150743 h 3171710"/>
              <a:gd name="connsiteX34" fmla="*/ 11128208 w 12193149"/>
              <a:gd name="connsiteY34" fmla="*/ 2160803 h 3171710"/>
              <a:gd name="connsiteX35" fmla="*/ 11120691 w 12193149"/>
              <a:gd name="connsiteY35" fmla="*/ 2174395 h 3171710"/>
              <a:gd name="connsiteX36" fmla="*/ 10894683 w 12193149"/>
              <a:gd name="connsiteY36" fmla="*/ 2300370 h 3171710"/>
              <a:gd name="connsiteX37" fmla="*/ 10773300 w 12193149"/>
              <a:gd name="connsiteY37" fmla="*/ 2350162 h 3171710"/>
              <a:gd name="connsiteX38" fmla="*/ 10627668 w 12193149"/>
              <a:gd name="connsiteY38" fmla="*/ 2386200 h 3171710"/>
              <a:gd name="connsiteX39" fmla="*/ 10581895 w 12193149"/>
              <a:gd name="connsiteY39" fmla="*/ 2395660 h 3171710"/>
              <a:gd name="connsiteX40" fmla="*/ 10547790 w 12193149"/>
              <a:gd name="connsiteY40" fmla="*/ 2425394 h 3171710"/>
              <a:gd name="connsiteX41" fmla="*/ 10529643 w 12193149"/>
              <a:gd name="connsiteY41" fmla="*/ 2423878 h 3171710"/>
              <a:gd name="connsiteX42" fmla="*/ 10526446 w 12193149"/>
              <a:gd name="connsiteY42" fmla="*/ 2423382 h 3171710"/>
              <a:gd name="connsiteX43" fmla="*/ 10515129 w 12193149"/>
              <a:gd name="connsiteY43" fmla="*/ 2426508 h 3171710"/>
              <a:gd name="connsiteX44" fmla="*/ 10491735 w 12193149"/>
              <a:gd name="connsiteY44" fmla="*/ 2421127 h 3171710"/>
              <a:gd name="connsiteX45" fmla="*/ 10471418 w 12193149"/>
              <a:gd name="connsiteY45" fmla="*/ 2428664 h 3171710"/>
              <a:gd name="connsiteX46" fmla="*/ 10377042 w 12193149"/>
              <a:gd name="connsiteY46" fmla="*/ 2471569 h 3171710"/>
              <a:gd name="connsiteX47" fmla="*/ 10319338 w 12193149"/>
              <a:gd name="connsiteY47" fmla="*/ 2493192 h 3171710"/>
              <a:gd name="connsiteX48" fmla="*/ 10295467 w 12193149"/>
              <a:gd name="connsiteY48" fmla="*/ 2495050 h 3171710"/>
              <a:gd name="connsiteX49" fmla="*/ 10263443 w 12193149"/>
              <a:gd name="connsiteY49" fmla="*/ 2501919 h 3171710"/>
              <a:gd name="connsiteX50" fmla="*/ 10205418 w 12193149"/>
              <a:gd name="connsiteY50" fmla="*/ 2509120 h 3171710"/>
              <a:gd name="connsiteX51" fmla="*/ 10177759 w 12193149"/>
              <a:gd name="connsiteY51" fmla="*/ 2519914 h 3171710"/>
              <a:gd name="connsiteX52" fmla="*/ 10165070 w 12193149"/>
              <a:gd name="connsiteY52" fmla="*/ 2520710 h 3171710"/>
              <a:gd name="connsiteX53" fmla="*/ 10156308 w 12193149"/>
              <a:gd name="connsiteY53" fmla="*/ 2534458 h 3171710"/>
              <a:gd name="connsiteX54" fmla="*/ 10118267 w 12193149"/>
              <a:gd name="connsiteY54" fmla="*/ 2558113 h 3171710"/>
              <a:gd name="connsiteX55" fmla="*/ 10083317 w 12193149"/>
              <a:gd name="connsiteY55" fmla="*/ 2570267 h 3171710"/>
              <a:gd name="connsiteX56" fmla="*/ 10040388 w 12193149"/>
              <a:gd name="connsiteY56" fmla="*/ 2568603 h 3171710"/>
              <a:gd name="connsiteX57" fmla="*/ 9961167 w 12193149"/>
              <a:gd name="connsiteY57" fmla="*/ 2584118 h 3171710"/>
              <a:gd name="connsiteX58" fmla="*/ 9848940 w 12193149"/>
              <a:gd name="connsiteY58" fmla="*/ 2590886 h 3171710"/>
              <a:gd name="connsiteX59" fmla="*/ 9729457 w 12193149"/>
              <a:gd name="connsiteY59" fmla="*/ 2611093 h 3171710"/>
              <a:gd name="connsiteX60" fmla="*/ 9613704 w 12193149"/>
              <a:gd name="connsiteY60" fmla="*/ 2639342 h 3171710"/>
              <a:gd name="connsiteX61" fmla="*/ 9338590 w 12193149"/>
              <a:gd name="connsiteY61" fmla="*/ 2696264 h 3171710"/>
              <a:gd name="connsiteX62" fmla="*/ 9232518 w 12193149"/>
              <a:gd name="connsiteY62" fmla="*/ 2720120 h 3171710"/>
              <a:gd name="connsiteX63" fmla="*/ 9156690 w 12193149"/>
              <a:gd name="connsiteY63" fmla="*/ 2730199 h 3171710"/>
              <a:gd name="connsiteX64" fmla="*/ 9054601 w 12193149"/>
              <a:gd name="connsiteY64" fmla="*/ 2737726 h 3171710"/>
              <a:gd name="connsiteX65" fmla="*/ 9006634 w 12193149"/>
              <a:gd name="connsiteY65" fmla="*/ 2741011 h 3171710"/>
              <a:gd name="connsiteX66" fmla="*/ 9006349 w 12193149"/>
              <a:gd name="connsiteY66" fmla="*/ 2740771 h 3171710"/>
              <a:gd name="connsiteX67" fmla="*/ 8997380 w 12193149"/>
              <a:gd name="connsiteY67" fmla="*/ 2741982 h 3171710"/>
              <a:gd name="connsiteX68" fmla="*/ 8991542 w 12193149"/>
              <a:gd name="connsiteY68" fmla="*/ 2744043 h 3171710"/>
              <a:gd name="connsiteX69" fmla="*/ 8975485 w 12193149"/>
              <a:gd name="connsiteY69" fmla="*/ 2747269 h 3171710"/>
              <a:gd name="connsiteX70" fmla="*/ 8969159 w 12193149"/>
              <a:gd name="connsiteY70" fmla="*/ 2746569 h 3171710"/>
              <a:gd name="connsiteX71" fmla="*/ 8964196 w 12193149"/>
              <a:gd name="connsiteY71" fmla="*/ 2744344 h 3171710"/>
              <a:gd name="connsiteX72" fmla="*/ 8930136 w 12193149"/>
              <a:gd name="connsiteY72" fmla="*/ 2741156 h 3171710"/>
              <a:gd name="connsiteX73" fmla="*/ 8753592 w 12193149"/>
              <a:gd name="connsiteY73" fmla="*/ 2760388 h 3171710"/>
              <a:gd name="connsiteX74" fmla="*/ 8708995 w 12193149"/>
              <a:gd name="connsiteY74" fmla="*/ 2762489 h 3171710"/>
              <a:gd name="connsiteX75" fmla="*/ 8597219 w 12193149"/>
              <a:gd name="connsiteY75" fmla="*/ 2771061 h 3171710"/>
              <a:gd name="connsiteX76" fmla="*/ 8526378 w 12193149"/>
              <a:gd name="connsiteY76" fmla="*/ 2756219 h 3171710"/>
              <a:gd name="connsiteX77" fmla="*/ 8512131 w 12193149"/>
              <a:gd name="connsiteY77" fmla="*/ 2762134 h 3171710"/>
              <a:gd name="connsiteX78" fmla="*/ 8507315 w 12193149"/>
              <a:gd name="connsiteY78" fmla="*/ 2765135 h 3171710"/>
              <a:gd name="connsiteX79" fmla="*/ 8499116 w 12193149"/>
              <a:gd name="connsiteY79" fmla="*/ 2767873 h 3171710"/>
              <a:gd name="connsiteX80" fmla="*/ 8498742 w 12193149"/>
              <a:gd name="connsiteY80" fmla="*/ 2767694 h 3171710"/>
              <a:gd name="connsiteX81" fmla="*/ 8491397 w 12193149"/>
              <a:gd name="connsiteY81" fmla="*/ 2770744 h 3171710"/>
              <a:gd name="connsiteX82" fmla="*/ 8368330 w 12193149"/>
              <a:gd name="connsiteY82" fmla="*/ 2784786 h 3171710"/>
              <a:gd name="connsiteX83" fmla="*/ 8354947 w 12193149"/>
              <a:gd name="connsiteY83" fmla="*/ 2784980 h 3171710"/>
              <a:gd name="connsiteX84" fmla="*/ 8321252 w 12193149"/>
              <a:gd name="connsiteY84" fmla="*/ 2801558 h 3171710"/>
              <a:gd name="connsiteX85" fmla="*/ 8315581 w 12193149"/>
              <a:gd name="connsiteY85" fmla="*/ 2801884 h 3171710"/>
              <a:gd name="connsiteX86" fmla="*/ 8296322 w 12193149"/>
              <a:gd name="connsiteY86" fmla="*/ 2815779 h 3171710"/>
              <a:gd name="connsiteX87" fmla="*/ 8285424 w 12193149"/>
              <a:gd name="connsiteY87" fmla="*/ 2821602 h 3171710"/>
              <a:gd name="connsiteX88" fmla="*/ 8284298 w 12193149"/>
              <a:gd name="connsiteY88" fmla="*/ 2826045 h 3171710"/>
              <a:gd name="connsiteX89" fmla="*/ 8267224 w 12193149"/>
              <a:gd name="connsiteY89" fmla="*/ 2833220 h 3171710"/>
              <a:gd name="connsiteX90" fmla="*/ 8264525 w 12193149"/>
              <a:gd name="connsiteY90" fmla="*/ 2832990 h 3171710"/>
              <a:gd name="connsiteX91" fmla="*/ 8253181 w 12193149"/>
              <a:gd name="connsiteY91" fmla="*/ 2842833 h 3171710"/>
              <a:gd name="connsiteX92" fmla="*/ 8246982 w 12193149"/>
              <a:gd name="connsiteY92" fmla="*/ 2855825 h 3171710"/>
              <a:gd name="connsiteX93" fmla="*/ 8091420 w 12193149"/>
              <a:gd name="connsiteY93" fmla="*/ 2901986 h 3171710"/>
              <a:gd name="connsiteX94" fmla="*/ 7906555 w 12193149"/>
              <a:gd name="connsiteY94" fmla="*/ 2943959 h 3171710"/>
              <a:gd name="connsiteX95" fmla="*/ 7719893 w 12193149"/>
              <a:gd name="connsiteY95" fmla="*/ 2969674 h 3171710"/>
              <a:gd name="connsiteX96" fmla="*/ 7615495 w 12193149"/>
              <a:gd name="connsiteY96" fmla="*/ 2966203 h 3171710"/>
              <a:gd name="connsiteX97" fmla="*/ 7528691 w 12193149"/>
              <a:gd name="connsiteY97" fmla="*/ 2972031 h 3171710"/>
              <a:gd name="connsiteX98" fmla="*/ 7520719 w 12193149"/>
              <a:gd name="connsiteY98" fmla="*/ 2974584 h 3171710"/>
              <a:gd name="connsiteX99" fmla="*/ 7508559 w 12193149"/>
              <a:gd name="connsiteY99" fmla="*/ 2975919 h 3171710"/>
              <a:gd name="connsiteX100" fmla="*/ 7508188 w 12193149"/>
              <a:gd name="connsiteY100" fmla="*/ 2975592 h 3171710"/>
              <a:gd name="connsiteX101" fmla="*/ 7496943 w 12193149"/>
              <a:gd name="connsiteY101" fmla="*/ 2977544 h 3171710"/>
              <a:gd name="connsiteX102" fmla="*/ 7219707 w 12193149"/>
              <a:gd name="connsiteY102" fmla="*/ 2983651 h 3171710"/>
              <a:gd name="connsiteX103" fmla="*/ 7202249 w 12193149"/>
              <a:gd name="connsiteY103" fmla="*/ 2988201 h 3171710"/>
              <a:gd name="connsiteX104" fmla="*/ 7198152 w 12193149"/>
              <a:gd name="connsiteY104" fmla="*/ 2993559 h 3171710"/>
              <a:gd name="connsiteX105" fmla="*/ 7171956 w 12193149"/>
              <a:gd name="connsiteY105" fmla="*/ 2998207 h 3171710"/>
              <a:gd name="connsiteX106" fmla="*/ 7098136 w 12193149"/>
              <a:gd name="connsiteY106" fmla="*/ 3010435 h 3171710"/>
              <a:gd name="connsiteX107" fmla="*/ 7019644 w 12193149"/>
              <a:gd name="connsiteY107" fmla="*/ 3010061 h 3171710"/>
              <a:gd name="connsiteX108" fmla="*/ 6905294 w 12193149"/>
              <a:gd name="connsiteY108" fmla="*/ 3039567 h 3171710"/>
              <a:gd name="connsiteX109" fmla="*/ 6709370 w 12193149"/>
              <a:gd name="connsiteY109" fmla="*/ 3067522 h 3171710"/>
              <a:gd name="connsiteX110" fmla="*/ 6550602 w 12193149"/>
              <a:gd name="connsiteY110" fmla="*/ 3096298 h 3171710"/>
              <a:gd name="connsiteX111" fmla="*/ 6318708 w 12193149"/>
              <a:gd name="connsiteY111" fmla="*/ 3143098 h 3171710"/>
              <a:gd name="connsiteX112" fmla="*/ 6169822 w 12193149"/>
              <a:gd name="connsiteY112" fmla="*/ 3145185 h 3171710"/>
              <a:gd name="connsiteX113" fmla="*/ 6074996 w 12193149"/>
              <a:gd name="connsiteY113" fmla="*/ 3165647 h 3171710"/>
              <a:gd name="connsiteX114" fmla="*/ 6069677 w 12193149"/>
              <a:gd name="connsiteY114" fmla="*/ 3164110 h 3171710"/>
              <a:gd name="connsiteX115" fmla="*/ 6049786 w 12193149"/>
              <a:gd name="connsiteY115" fmla="*/ 3164793 h 3171710"/>
              <a:gd name="connsiteX116" fmla="*/ 6042433 w 12193149"/>
              <a:gd name="connsiteY116" fmla="*/ 3156444 h 3171710"/>
              <a:gd name="connsiteX117" fmla="*/ 6011238 w 12193149"/>
              <a:gd name="connsiteY117" fmla="*/ 3151351 h 3171710"/>
              <a:gd name="connsiteX118" fmla="*/ 5958523 w 12193149"/>
              <a:gd name="connsiteY118" fmla="*/ 3154995 h 3171710"/>
              <a:gd name="connsiteX119" fmla="*/ 5760067 w 12193149"/>
              <a:gd name="connsiteY119" fmla="*/ 3170687 h 3171710"/>
              <a:gd name="connsiteX120" fmla="*/ 5628108 w 12193149"/>
              <a:gd name="connsiteY120" fmla="*/ 3171710 h 3171710"/>
              <a:gd name="connsiteX121" fmla="*/ 5472054 w 12193149"/>
              <a:gd name="connsiteY121" fmla="*/ 3157690 h 3171710"/>
              <a:gd name="connsiteX122" fmla="*/ 5433909 w 12193149"/>
              <a:gd name="connsiteY122" fmla="*/ 3146437 h 3171710"/>
              <a:gd name="connsiteX123" fmla="*/ 5382817 w 12193149"/>
              <a:gd name="connsiteY123" fmla="*/ 3128735 h 3171710"/>
              <a:gd name="connsiteX124" fmla="*/ 5262912 w 12193149"/>
              <a:gd name="connsiteY124" fmla="*/ 3108318 h 3171710"/>
              <a:gd name="connsiteX125" fmla="*/ 5224109 w 12193149"/>
              <a:gd name="connsiteY125" fmla="*/ 3097194 h 3171710"/>
              <a:gd name="connsiteX126" fmla="*/ 5175808 w 12193149"/>
              <a:gd name="connsiteY126" fmla="*/ 3094204 h 3171710"/>
              <a:gd name="connsiteX127" fmla="*/ 5157702 w 12193149"/>
              <a:gd name="connsiteY127" fmla="*/ 3086981 h 3171710"/>
              <a:gd name="connsiteX128" fmla="*/ 5143747 w 12193149"/>
              <a:gd name="connsiteY128" fmla="*/ 3083581 h 3171710"/>
              <a:gd name="connsiteX129" fmla="*/ 5140744 w 12193149"/>
              <a:gd name="connsiteY129" fmla="*/ 3081480 h 3171710"/>
              <a:gd name="connsiteX130" fmla="*/ 5122807 w 12193149"/>
              <a:gd name="connsiteY130" fmla="*/ 3070627 h 3171710"/>
              <a:gd name="connsiteX131" fmla="*/ 5066938 w 12193149"/>
              <a:gd name="connsiteY131" fmla="*/ 3077198 h 3171710"/>
              <a:gd name="connsiteX132" fmla="*/ 5012662 w 12193149"/>
              <a:gd name="connsiteY132" fmla="*/ 3060817 h 3171710"/>
              <a:gd name="connsiteX133" fmla="*/ 4841589 w 12193149"/>
              <a:gd name="connsiteY133" fmla="*/ 3036800 h 3171710"/>
              <a:gd name="connsiteX134" fmla="*/ 4763595 w 12193149"/>
              <a:gd name="connsiteY134" fmla="*/ 3009032 h 3171710"/>
              <a:gd name="connsiteX135" fmla="*/ 4724334 w 12193149"/>
              <a:gd name="connsiteY135" fmla="*/ 3000018 h 3171710"/>
              <a:gd name="connsiteX136" fmla="*/ 4722324 w 12193149"/>
              <a:gd name="connsiteY136" fmla="*/ 2999269 h 3171710"/>
              <a:gd name="connsiteX137" fmla="*/ 4723259 w 12193149"/>
              <a:gd name="connsiteY137" fmla="*/ 2999058 h 3171710"/>
              <a:gd name="connsiteX138" fmla="*/ 4718350 w 12193149"/>
              <a:gd name="connsiteY138" fmla="*/ 2997788 h 3171710"/>
              <a:gd name="connsiteX139" fmla="*/ 4722324 w 12193149"/>
              <a:gd name="connsiteY139" fmla="*/ 2999269 h 3171710"/>
              <a:gd name="connsiteX140" fmla="*/ 4716674 w 12193149"/>
              <a:gd name="connsiteY140" fmla="*/ 3000544 h 3171710"/>
              <a:gd name="connsiteX141" fmla="*/ 4516962 w 12193149"/>
              <a:gd name="connsiteY141" fmla="*/ 2990642 h 3171710"/>
              <a:gd name="connsiteX142" fmla="*/ 4429691 w 12193149"/>
              <a:gd name="connsiteY142" fmla="*/ 2979991 h 3171710"/>
              <a:gd name="connsiteX143" fmla="*/ 4364023 w 12193149"/>
              <a:gd name="connsiteY143" fmla="*/ 2978645 h 3171710"/>
              <a:gd name="connsiteX144" fmla="*/ 4318114 w 12193149"/>
              <a:gd name="connsiteY144" fmla="*/ 2985260 h 3171710"/>
              <a:gd name="connsiteX145" fmla="*/ 4316258 w 12193149"/>
              <a:gd name="connsiteY145" fmla="*/ 2983919 h 3171710"/>
              <a:gd name="connsiteX146" fmla="*/ 4296292 w 12193149"/>
              <a:gd name="connsiteY146" fmla="*/ 2982040 h 3171710"/>
              <a:gd name="connsiteX147" fmla="*/ 4291212 w 12193149"/>
              <a:gd name="connsiteY147" fmla="*/ 2984957 h 3171710"/>
              <a:gd name="connsiteX148" fmla="*/ 4277290 w 12193149"/>
              <a:gd name="connsiteY148" fmla="*/ 2984711 h 3171710"/>
              <a:gd name="connsiteX149" fmla="*/ 4249265 w 12193149"/>
              <a:gd name="connsiteY149" fmla="*/ 2987035 h 3171710"/>
              <a:gd name="connsiteX150" fmla="*/ 4203199 w 12193149"/>
              <a:gd name="connsiteY150" fmla="*/ 2984240 h 3171710"/>
              <a:gd name="connsiteX151" fmla="*/ 4202893 w 12193149"/>
              <a:gd name="connsiteY151" fmla="*/ 2982981 h 3171710"/>
              <a:gd name="connsiteX152" fmla="*/ 4192396 w 12193149"/>
              <a:gd name="connsiteY152" fmla="*/ 2977347 h 3171710"/>
              <a:gd name="connsiteX153" fmla="*/ 4143893 w 12193149"/>
              <a:gd name="connsiteY153" fmla="*/ 2961482 h 3171710"/>
              <a:gd name="connsiteX154" fmla="*/ 4084245 w 12193149"/>
              <a:gd name="connsiteY154" fmla="*/ 2934949 h 3171710"/>
              <a:gd name="connsiteX155" fmla="*/ 4075694 w 12193149"/>
              <a:gd name="connsiteY155" fmla="*/ 2934114 h 3171710"/>
              <a:gd name="connsiteX156" fmla="*/ 4075575 w 12193149"/>
              <a:gd name="connsiteY156" fmla="*/ 2933815 h 3171710"/>
              <a:gd name="connsiteX157" fmla="*/ 4066658 w 12193149"/>
              <a:gd name="connsiteY157" fmla="*/ 2932371 h 3171710"/>
              <a:gd name="connsiteX158" fmla="*/ 4060102 w 12193149"/>
              <a:gd name="connsiteY158" fmla="*/ 2932589 h 3171710"/>
              <a:gd name="connsiteX159" fmla="*/ 4043512 w 12193149"/>
              <a:gd name="connsiteY159" fmla="*/ 2930968 h 3171710"/>
              <a:gd name="connsiteX160" fmla="*/ 4038145 w 12193149"/>
              <a:gd name="connsiteY160" fmla="*/ 2928534 h 3171710"/>
              <a:gd name="connsiteX161" fmla="*/ 4036511 w 12193149"/>
              <a:gd name="connsiteY161" fmla="*/ 2924867 h 3171710"/>
              <a:gd name="connsiteX162" fmla="*/ 4034926 w 12193149"/>
              <a:gd name="connsiteY162" fmla="*/ 2925102 h 3171710"/>
              <a:gd name="connsiteX163" fmla="*/ 4005686 w 12193149"/>
              <a:gd name="connsiteY163" fmla="*/ 2912534 h 3171710"/>
              <a:gd name="connsiteX164" fmla="*/ 3937994 w 12193149"/>
              <a:gd name="connsiteY164" fmla="*/ 2895077 h 3171710"/>
              <a:gd name="connsiteX165" fmla="*/ 3898423 w 12193149"/>
              <a:gd name="connsiteY165" fmla="*/ 2889422 h 3171710"/>
              <a:gd name="connsiteX166" fmla="*/ 3790908 w 12193149"/>
              <a:gd name="connsiteY166" fmla="*/ 2869184 h 3171710"/>
              <a:gd name="connsiteX167" fmla="*/ 3683661 w 12193149"/>
              <a:gd name="connsiteY167" fmla="*/ 2845261 h 3171710"/>
              <a:gd name="connsiteX168" fmla="*/ 3611183 w 12193149"/>
              <a:gd name="connsiteY168" fmla="*/ 2812990 h 3171710"/>
              <a:gd name="connsiteX169" fmla="*/ 3605003 w 12193149"/>
              <a:gd name="connsiteY169" fmla="*/ 2814352 h 3171710"/>
              <a:gd name="connsiteX170" fmla="*/ 3595884 w 12193149"/>
              <a:gd name="connsiteY170" fmla="*/ 2814516 h 3171710"/>
              <a:gd name="connsiteX171" fmla="*/ 3595649 w 12193149"/>
              <a:gd name="connsiteY171" fmla="*/ 2814247 h 3171710"/>
              <a:gd name="connsiteX172" fmla="*/ 3587126 w 12193149"/>
              <a:gd name="connsiteY172" fmla="*/ 2814937 h 3171710"/>
              <a:gd name="connsiteX173" fmla="*/ 3537283 w 12193149"/>
              <a:gd name="connsiteY173" fmla="*/ 2805238 h 3171710"/>
              <a:gd name="connsiteX174" fmla="*/ 3474371 w 12193149"/>
              <a:gd name="connsiteY174" fmla="*/ 2801577 h 3171710"/>
              <a:gd name="connsiteX175" fmla="*/ 3401876 w 12193149"/>
              <a:gd name="connsiteY175" fmla="*/ 2789529 h 3171710"/>
              <a:gd name="connsiteX176" fmla="*/ 3365036 w 12193149"/>
              <a:gd name="connsiteY176" fmla="*/ 2806481 h 3171710"/>
              <a:gd name="connsiteX177" fmla="*/ 3345174 w 12193149"/>
              <a:gd name="connsiteY177" fmla="*/ 2808163 h 3171710"/>
              <a:gd name="connsiteX178" fmla="*/ 3342846 w 12193149"/>
              <a:gd name="connsiteY178" fmla="*/ 2807188 h 3171710"/>
              <a:gd name="connsiteX179" fmla="*/ 3263504 w 12193149"/>
              <a:gd name="connsiteY179" fmla="*/ 2813065 h 3171710"/>
              <a:gd name="connsiteX180" fmla="*/ 3143704 w 12193149"/>
              <a:gd name="connsiteY180" fmla="*/ 2820840 h 3171710"/>
              <a:gd name="connsiteX181" fmla="*/ 3031439 w 12193149"/>
              <a:gd name="connsiteY181" fmla="*/ 2823483 h 3171710"/>
              <a:gd name="connsiteX182" fmla="*/ 2782717 w 12193149"/>
              <a:gd name="connsiteY182" fmla="*/ 2845304 h 3171710"/>
              <a:gd name="connsiteX183" fmla="*/ 2647675 w 12193149"/>
              <a:gd name="connsiteY183" fmla="*/ 2855840 h 3171710"/>
              <a:gd name="connsiteX184" fmla="*/ 2569176 w 12193149"/>
              <a:gd name="connsiteY184" fmla="*/ 2829599 h 3171710"/>
              <a:gd name="connsiteX185" fmla="*/ 2444403 w 12193149"/>
              <a:gd name="connsiteY185" fmla="*/ 2843500 h 3171710"/>
              <a:gd name="connsiteX186" fmla="*/ 2316260 w 12193149"/>
              <a:gd name="connsiteY186" fmla="*/ 2851967 h 3171710"/>
              <a:gd name="connsiteX187" fmla="*/ 2209726 w 12193149"/>
              <a:gd name="connsiteY187" fmla="*/ 2846734 h 3171710"/>
              <a:gd name="connsiteX188" fmla="*/ 2095813 w 12193149"/>
              <a:gd name="connsiteY188" fmla="*/ 2830023 h 3171710"/>
              <a:gd name="connsiteX189" fmla="*/ 1998504 w 12193149"/>
              <a:gd name="connsiteY189" fmla="*/ 2822003 h 3171710"/>
              <a:gd name="connsiteX190" fmla="*/ 1929320 w 12193149"/>
              <a:gd name="connsiteY190" fmla="*/ 2843948 h 3171710"/>
              <a:gd name="connsiteX191" fmla="*/ 1922798 w 12193149"/>
              <a:gd name="connsiteY191" fmla="*/ 2839117 h 3171710"/>
              <a:gd name="connsiteX192" fmla="*/ 1874228 w 12193149"/>
              <a:gd name="connsiteY192" fmla="*/ 2840712 h 3171710"/>
              <a:gd name="connsiteX193" fmla="*/ 1787803 w 12193149"/>
              <a:gd name="connsiteY193" fmla="*/ 2868334 h 3171710"/>
              <a:gd name="connsiteX194" fmla="*/ 1739352 w 12193149"/>
              <a:gd name="connsiteY194" fmla="*/ 2863283 h 3171710"/>
              <a:gd name="connsiteX195" fmla="*/ 1676219 w 12193149"/>
              <a:gd name="connsiteY195" fmla="*/ 2846934 h 3171710"/>
              <a:gd name="connsiteX196" fmla="*/ 1609817 w 12193149"/>
              <a:gd name="connsiteY196" fmla="*/ 2840037 h 3171710"/>
              <a:gd name="connsiteX197" fmla="*/ 1497258 w 12193149"/>
              <a:gd name="connsiteY197" fmla="*/ 2814447 h 3171710"/>
              <a:gd name="connsiteX198" fmla="*/ 1151127 w 12193149"/>
              <a:gd name="connsiteY198" fmla="*/ 2765012 h 3171710"/>
              <a:gd name="connsiteX199" fmla="*/ 859417 w 12193149"/>
              <a:gd name="connsiteY199" fmla="*/ 2755579 h 3171710"/>
              <a:gd name="connsiteX200" fmla="*/ 838688 w 12193149"/>
              <a:gd name="connsiteY200" fmla="*/ 2756792 h 3171710"/>
              <a:gd name="connsiteX201" fmla="*/ 817957 w 12193149"/>
              <a:gd name="connsiteY201" fmla="*/ 2754828 h 3171710"/>
              <a:gd name="connsiteX202" fmla="*/ 812654 w 12193149"/>
              <a:gd name="connsiteY202" fmla="*/ 2757722 h 3171710"/>
              <a:gd name="connsiteX203" fmla="*/ 721195 w 12193149"/>
              <a:gd name="connsiteY203" fmla="*/ 2756632 h 3171710"/>
              <a:gd name="connsiteX204" fmla="*/ 720890 w 12193149"/>
              <a:gd name="connsiteY204" fmla="*/ 2755370 h 3171710"/>
              <a:gd name="connsiteX205" fmla="*/ 710023 w 12193149"/>
              <a:gd name="connsiteY205" fmla="*/ 2749693 h 3171710"/>
              <a:gd name="connsiteX206" fmla="*/ 597940 w 12193149"/>
              <a:gd name="connsiteY206" fmla="*/ 2706835 h 3171710"/>
              <a:gd name="connsiteX207" fmla="*/ 579683 w 12193149"/>
              <a:gd name="connsiteY207" fmla="*/ 2704183 h 3171710"/>
              <a:gd name="connsiteX208" fmla="*/ 572865 w 12193149"/>
              <a:gd name="connsiteY208" fmla="*/ 2704372 h 3171710"/>
              <a:gd name="connsiteX209" fmla="*/ 446247 w 12193149"/>
              <a:gd name="connsiteY209" fmla="*/ 2666342 h 3171710"/>
              <a:gd name="connsiteX210" fmla="*/ 405163 w 12193149"/>
              <a:gd name="connsiteY210" fmla="*/ 2660519 h 3171710"/>
              <a:gd name="connsiteX211" fmla="*/ 293583 w 12193149"/>
              <a:gd name="connsiteY211" fmla="*/ 2639823 h 3171710"/>
              <a:gd name="connsiteX212" fmla="*/ 119529 w 12193149"/>
              <a:gd name="connsiteY212" fmla="*/ 2588018 h 3171710"/>
              <a:gd name="connsiteX213" fmla="*/ 16674 w 12193149"/>
              <a:gd name="connsiteY213" fmla="*/ 2585162 h 3171710"/>
              <a:gd name="connsiteX214" fmla="*/ 1150 w 12193149"/>
              <a:gd name="connsiteY214" fmla="*/ 2579693 h 3171710"/>
              <a:gd name="connsiteX215" fmla="*/ 1148 w 12193149"/>
              <a:gd name="connsiteY215" fmla="*/ 1049184 h 3171710"/>
              <a:gd name="connsiteX216" fmla="*/ 1148 w 12193149"/>
              <a:gd name="connsiteY216" fmla="*/ 0 h 31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3171710">
                <a:moveTo>
                  <a:pt x="1148" y="0"/>
                </a:moveTo>
                <a:lnTo>
                  <a:pt x="12181789" y="8189"/>
                </a:lnTo>
                <a:cubicBezTo>
                  <a:pt x="12181789" y="201435"/>
                  <a:pt x="12193149" y="1213464"/>
                  <a:pt x="12193149" y="1406710"/>
                </a:cubicBezTo>
                <a:lnTo>
                  <a:pt x="12185986" y="1411160"/>
                </a:lnTo>
                <a:cubicBezTo>
                  <a:pt x="12156393" y="1404401"/>
                  <a:pt x="12176978" y="1415299"/>
                  <a:pt x="12156363" y="1424337"/>
                </a:cubicBezTo>
                <a:cubicBezTo>
                  <a:pt x="12172308" y="1438279"/>
                  <a:pt x="12127905" y="1429847"/>
                  <a:pt x="12139215" y="1450150"/>
                </a:cubicBezTo>
                <a:cubicBezTo>
                  <a:pt x="12135103" y="1451151"/>
                  <a:pt x="12130766" y="1451483"/>
                  <a:pt x="12126327" y="1451661"/>
                </a:cubicBezTo>
                <a:lnTo>
                  <a:pt x="12124007" y="1451765"/>
                </a:lnTo>
                <a:lnTo>
                  <a:pt x="12116854" y="1455579"/>
                </a:lnTo>
                <a:lnTo>
                  <a:pt x="12099497" y="1455110"/>
                </a:lnTo>
                <a:cubicBezTo>
                  <a:pt x="12095162" y="1456775"/>
                  <a:pt x="12090978" y="1459336"/>
                  <a:pt x="12087073" y="1463312"/>
                </a:cubicBezTo>
                <a:cubicBezTo>
                  <a:pt x="12078890" y="1483714"/>
                  <a:pt x="12040481" y="1480817"/>
                  <a:pt x="12031073" y="1506980"/>
                </a:cubicBezTo>
                <a:cubicBezTo>
                  <a:pt x="12026399" y="1515225"/>
                  <a:pt x="12004497" y="1532326"/>
                  <a:pt x="11995833" y="1530429"/>
                </a:cubicBezTo>
                <a:cubicBezTo>
                  <a:pt x="11990333" y="1532938"/>
                  <a:pt x="11986699" y="1539016"/>
                  <a:pt x="11979717" y="1535132"/>
                </a:cubicBezTo>
                <a:cubicBezTo>
                  <a:pt x="11970382" y="1531211"/>
                  <a:pt x="11963763" y="1554233"/>
                  <a:pt x="11959046" y="1544529"/>
                </a:cubicBezTo>
                <a:lnTo>
                  <a:pt x="11920454" y="1557854"/>
                </a:lnTo>
                <a:cubicBezTo>
                  <a:pt x="11919152" y="1564914"/>
                  <a:pt x="11912619" y="1567116"/>
                  <a:pt x="11903656" y="1569397"/>
                </a:cubicBezTo>
                <a:lnTo>
                  <a:pt x="11895048" y="1571762"/>
                </a:lnTo>
                <a:lnTo>
                  <a:pt x="11891968" y="1582700"/>
                </a:lnTo>
                <a:cubicBezTo>
                  <a:pt x="11881074" y="1573372"/>
                  <a:pt x="11884523" y="1604713"/>
                  <a:pt x="11870776" y="1604787"/>
                </a:cubicBezTo>
                <a:lnTo>
                  <a:pt x="11813376" y="1624630"/>
                </a:lnTo>
                <a:lnTo>
                  <a:pt x="11590693" y="1790748"/>
                </a:lnTo>
                <a:cubicBezTo>
                  <a:pt x="11550201" y="1817685"/>
                  <a:pt x="11542649" y="1767741"/>
                  <a:pt x="11506817" y="1860594"/>
                </a:cubicBezTo>
                <a:cubicBezTo>
                  <a:pt x="11450023" y="1916431"/>
                  <a:pt x="11337127" y="2017145"/>
                  <a:pt x="11280332" y="2050542"/>
                </a:cubicBezTo>
                <a:cubicBezTo>
                  <a:pt x="11267547" y="2058142"/>
                  <a:pt x="11229147" y="2123560"/>
                  <a:pt x="11228309" y="2103207"/>
                </a:cubicBezTo>
                <a:cubicBezTo>
                  <a:pt x="11223950" y="2105174"/>
                  <a:pt x="11220761" y="2104651"/>
                  <a:pt x="11218087" y="2102932"/>
                </a:cubicBezTo>
                <a:lnTo>
                  <a:pt x="11217184" y="2101989"/>
                </a:lnTo>
                <a:lnTo>
                  <a:pt x="11188885" y="2119354"/>
                </a:lnTo>
                <a:lnTo>
                  <a:pt x="11184501" y="2119496"/>
                </a:lnTo>
                <a:lnTo>
                  <a:pt x="11166854" y="2133583"/>
                </a:lnTo>
                <a:lnTo>
                  <a:pt x="11157311" y="2139385"/>
                </a:lnTo>
                <a:lnTo>
                  <a:pt x="11155496" y="2144068"/>
                </a:lnTo>
                <a:cubicBezTo>
                  <a:pt x="11153045" y="2147436"/>
                  <a:pt x="11148902" y="2150083"/>
                  <a:pt x="11140961" y="2151086"/>
                </a:cubicBezTo>
                <a:lnTo>
                  <a:pt x="11138961" y="2150743"/>
                </a:lnTo>
                <a:lnTo>
                  <a:pt x="11128208" y="2160803"/>
                </a:lnTo>
                <a:cubicBezTo>
                  <a:pt x="11124962" y="2164785"/>
                  <a:pt x="11122359" y="2169258"/>
                  <a:pt x="11120691" y="2174395"/>
                </a:cubicBezTo>
                <a:cubicBezTo>
                  <a:pt x="11081770" y="2197656"/>
                  <a:pt x="10952581" y="2271077"/>
                  <a:pt x="10894683" y="2300370"/>
                </a:cubicBezTo>
                <a:cubicBezTo>
                  <a:pt x="10861781" y="2315405"/>
                  <a:pt x="10817803" y="2335857"/>
                  <a:pt x="10773300" y="2350162"/>
                </a:cubicBezTo>
                <a:cubicBezTo>
                  <a:pt x="10733414" y="2394390"/>
                  <a:pt x="10677791" y="2353706"/>
                  <a:pt x="10627668" y="2386200"/>
                </a:cubicBezTo>
                <a:cubicBezTo>
                  <a:pt x="10590276" y="2369074"/>
                  <a:pt x="10613693" y="2389253"/>
                  <a:pt x="10581895" y="2395660"/>
                </a:cubicBezTo>
                <a:cubicBezTo>
                  <a:pt x="10597733" y="2418627"/>
                  <a:pt x="10540912" y="2395212"/>
                  <a:pt x="10547790" y="2425394"/>
                </a:cubicBezTo>
                <a:cubicBezTo>
                  <a:pt x="10541784" y="2425603"/>
                  <a:pt x="10535750" y="2424857"/>
                  <a:pt x="10529643" y="2423878"/>
                </a:cubicBezTo>
                <a:lnTo>
                  <a:pt x="10526446" y="2423382"/>
                </a:lnTo>
                <a:lnTo>
                  <a:pt x="10515129" y="2426508"/>
                </a:lnTo>
                <a:lnTo>
                  <a:pt x="10491735" y="2421127"/>
                </a:lnTo>
                <a:cubicBezTo>
                  <a:pt x="10485147" y="2422161"/>
                  <a:pt x="10478389" y="2424430"/>
                  <a:pt x="10471418" y="2428664"/>
                </a:cubicBezTo>
                <a:cubicBezTo>
                  <a:pt x="10451763" y="2453636"/>
                  <a:pt x="10400774" y="2439247"/>
                  <a:pt x="10377042" y="2471569"/>
                </a:cubicBezTo>
                <a:cubicBezTo>
                  <a:pt x="10367240" y="2481286"/>
                  <a:pt x="10330319" y="2498097"/>
                  <a:pt x="10319338" y="2493192"/>
                </a:cubicBezTo>
                <a:cubicBezTo>
                  <a:pt x="10310813" y="2495031"/>
                  <a:pt x="10303331" y="2502144"/>
                  <a:pt x="10295467" y="2495050"/>
                </a:cubicBezTo>
                <a:cubicBezTo>
                  <a:pt x="10284420" y="2487261"/>
                  <a:pt x="10265794" y="2516157"/>
                  <a:pt x="10263443" y="2501919"/>
                </a:cubicBezTo>
                <a:lnTo>
                  <a:pt x="10205418" y="2509120"/>
                </a:lnTo>
                <a:cubicBezTo>
                  <a:pt x="10200696" y="2518180"/>
                  <a:pt x="10190895" y="2519327"/>
                  <a:pt x="10177759" y="2519914"/>
                </a:cubicBezTo>
                <a:lnTo>
                  <a:pt x="10165070" y="2520710"/>
                </a:lnTo>
                <a:lnTo>
                  <a:pt x="10156308" y="2534458"/>
                </a:lnTo>
                <a:cubicBezTo>
                  <a:pt x="10145406" y="2519028"/>
                  <a:pt x="10136981" y="2561781"/>
                  <a:pt x="10118267" y="2558113"/>
                </a:cubicBezTo>
                <a:lnTo>
                  <a:pt x="10083317" y="2570267"/>
                </a:lnTo>
                <a:cubicBezTo>
                  <a:pt x="10075718" y="2568198"/>
                  <a:pt x="10048011" y="2569526"/>
                  <a:pt x="10040388" y="2568603"/>
                </a:cubicBezTo>
                <a:cubicBezTo>
                  <a:pt x="9999609" y="2578704"/>
                  <a:pt x="9985545" y="2579194"/>
                  <a:pt x="9961167" y="2584118"/>
                </a:cubicBezTo>
                <a:cubicBezTo>
                  <a:pt x="9920131" y="2584260"/>
                  <a:pt x="9889892" y="2581061"/>
                  <a:pt x="9848940" y="2590886"/>
                </a:cubicBezTo>
                <a:lnTo>
                  <a:pt x="9729457" y="2611093"/>
                </a:lnTo>
                <a:cubicBezTo>
                  <a:pt x="9676207" y="2601507"/>
                  <a:pt x="9631235" y="2626730"/>
                  <a:pt x="9613704" y="2639342"/>
                </a:cubicBezTo>
                <a:cubicBezTo>
                  <a:pt x="9548152" y="2653618"/>
                  <a:pt x="9410970" y="2690964"/>
                  <a:pt x="9338590" y="2696264"/>
                </a:cubicBezTo>
                <a:lnTo>
                  <a:pt x="9232518" y="2720120"/>
                </a:lnTo>
                <a:lnTo>
                  <a:pt x="9156690" y="2730199"/>
                </a:lnTo>
                <a:lnTo>
                  <a:pt x="9054601" y="2737726"/>
                </a:lnTo>
                <a:lnTo>
                  <a:pt x="9006634" y="2741011"/>
                </a:lnTo>
                <a:lnTo>
                  <a:pt x="9006349" y="2740771"/>
                </a:lnTo>
                <a:cubicBezTo>
                  <a:pt x="9004294" y="2740551"/>
                  <a:pt x="9001475" y="2740879"/>
                  <a:pt x="8997380" y="2741982"/>
                </a:cubicBezTo>
                <a:lnTo>
                  <a:pt x="8991542" y="2744043"/>
                </a:lnTo>
                <a:lnTo>
                  <a:pt x="8975485" y="2747269"/>
                </a:lnTo>
                <a:lnTo>
                  <a:pt x="8969159" y="2746569"/>
                </a:lnTo>
                <a:lnTo>
                  <a:pt x="8964196" y="2744344"/>
                </a:lnTo>
                <a:cubicBezTo>
                  <a:pt x="8955841" y="2752295"/>
                  <a:pt x="8956668" y="2761243"/>
                  <a:pt x="8930136" y="2741156"/>
                </a:cubicBezTo>
                <a:cubicBezTo>
                  <a:pt x="8899182" y="2742176"/>
                  <a:pt x="8790451" y="2756831"/>
                  <a:pt x="8753592" y="2760388"/>
                </a:cubicBezTo>
                <a:cubicBezTo>
                  <a:pt x="8720970" y="2771108"/>
                  <a:pt x="8749345" y="2757447"/>
                  <a:pt x="8708995" y="2762489"/>
                </a:cubicBezTo>
                <a:cubicBezTo>
                  <a:pt x="8672757" y="2782024"/>
                  <a:pt x="8640293" y="2765584"/>
                  <a:pt x="8597219" y="2771061"/>
                </a:cubicBezTo>
                <a:lnTo>
                  <a:pt x="8526378" y="2756219"/>
                </a:lnTo>
                <a:lnTo>
                  <a:pt x="8512131" y="2762134"/>
                </a:lnTo>
                <a:lnTo>
                  <a:pt x="8507315" y="2765135"/>
                </a:lnTo>
                <a:cubicBezTo>
                  <a:pt x="8503797" y="2766912"/>
                  <a:pt x="8501196" y="2767723"/>
                  <a:pt x="8499116" y="2767873"/>
                </a:cubicBezTo>
                <a:lnTo>
                  <a:pt x="8498742" y="2767694"/>
                </a:lnTo>
                <a:lnTo>
                  <a:pt x="8491397" y="2770744"/>
                </a:lnTo>
                <a:lnTo>
                  <a:pt x="8368330" y="2784786"/>
                </a:lnTo>
                <a:cubicBezTo>
                  <a:pt x="8363173" y="2786811"/>
                  <a:pt x="8358881" y="2786463"/>
                  <a:pt x="8354947" y="2784980"/>
                </a:cubicBezTo>
                <a:lnTo>
                  <a:pt x="8321252" y="2801558"/>
                </a:lnTo>
                <a:lnTo>
                  <a:pt x="8315581" y="2801884"/>
                </a:lnTo>
                <a:lnTo>
                  <a:pt x="8296322" y="2815779"/>
                </a:lnTo>
                <a:lnTo>
                  <a:pt x="8285424" y="2821602"/>
                </a:lnTo>
                <a:lnTo>
                  <a:pt x="8284298" y="2826045"/>
                </a:lnTo>
                <a:cubicBezTo>
                  <a:pt x="8281994" y="2829290"/>
                  <a:pt x="8277300" y="2831938"/>
                  <a:pt x="8267224" y="2833220"/>
                </a:cubicBezTo>
                <a:lnTo>
                  <a:pt x="8264525" y="2832990"/>
                </a:lnTo>
                <a:lnTo>
                  <a:pt x="8253181" y="2842833"/>
                </a:lnTo>
                <a:cubicBezTo>
                  <a:pt x="8250007" y="2846683"/>
                  <a:pt x="8247795" y="2850965"/>
                  <a:pt x="8246982" y="2855825"/>
                </a:cubicBezTo>
                <a:cubicBezTo>
                  <a:pt x="8182975" y="2852918"/>
                  <a:pt x="8148279" y="2887040"/>
                  <a:pt x="8091420" y="2901986"/>
                </a:cubicBezTo>
                <a:cubicBezTo>
                  <a:pt x="8026616" y="2925128"/>
                  <a:pt x="7968218" y="2946364"/>
                  <a:pt x="7906555" y="2943959"/>
                </a:cubicBezTo>
                <a:cubicBezTo>
                  <a:pt x="7836267" y="2958871"/>
                  <a:pt x="7782114" y="2961102"/>
                  <a:pt x="7719893" y="2969674"/>
                </a:cubicBezTo>
                <a:lnTo>
                  <a:pt x="7615495" y="2966203"/>
                </a:lnTo>
                <a:lnTo>
                  <a:pt x="7528691" y="2972031"/>
                </a:lnTo>
                <a:lnTo>
                  <a:pt x="7520719" y="2974584"/>
                </a:lnTo>
                <a:cubicBezTo>
                  <a:pt x="7515141" y="2975923"/>
                  <a:pt x="7511320" y="2976273"/>
                  <a:pt x="7508559" y="2975919"/>
                </a:cubicBezTo>
                <a:lnTo>
                  <a:pt x="7508188" y="2975592"/>
                </a:lnTo>
                <a:lnTo>
                  <a:pt x="7496943" y="2977544"/>
                </a:lnTo>
                <a:lnTo>
                  <a:pt x="7219707" y="2983651"/>
                </a:lnTo>
                <a:lnTo>
                  <a:pt x="7202249" y="2988201"/>
                </a:lnTo>
                <a:lnTo>
                  <a:pt x="7198152" y="2993559"/>
                </a:lnTo>
                <a:cubicBezTo>
                  <a:pt x="7193259" y="2997082"/>
                  <a:pt x="7185654" y="2999221"/>
                  <a:pt x="7171956" y="2998207"/>
                </a:cubicBezTo>
                <a:lnTo>
                  <a:pt x="7098136" y="3010435"/>
                </a:lnTo>
                <a:cubicBezTo>
                  <a:pt x="7062296" y="3011413"/>
                  <a:pt x="7051336" y="3012390"/>
                  <a:pt x="7019644" y="3010061"/>
                </a:cubicBezTo>
                <a:cubicBezTo>
                  <a:pt x="6938675" y="3020999"/>
                  <a:pt x="6944793" y="3045165"/>
                  <a:pt x="6905294" y="3039567"/>
                </a:cubicBezTo>
                <a:cubicBezTo>
                  <a:pt x="6873070" y="3034359"/>
                  <a:pt x="6789137" y="3053433"/>
                  <a:pt x="6709370" y="3067522"/>
                </a:cubicBezTo>
                <a:cubicBezTo>
                  <a:pt x="6650254" y="3076977"/>
                  <a:pt x="6629253" y="3091078"/>
                  <a:pt x="6550602" y="3096298"/>
                </a:cubicBezTo>
                <a:cubicBezTo>
                  <a:pt x="6473302" y="3140388"/>
                  <a:pt x="6410843" y="3116665"/>
                  <a:pt x="6318708" y="3143098"/>
                </a:cubicBezTo>
                <a:cubicBezTo>
                  <a:pt x="6298698" y="3158620"/>
                  <a:pt x="6210439" y="3141427"/>
                  <a:pt x="6169822" y="3145185"/>
                </a:cubicBezTo>
                <a:cubicBezTo>
                  <a:pt x="6129203" y="3148943"/>
                  <a:pt x="6091688" y="3162491"/>
                  <a:pt x="6074996" y="3165647"/>
                </a:cubicBezTo>
                <a:lnTo>
                  <a:pt x="6069677" y="3164110"/>
                </a:lnTo>
                <a:lnTo>
                  <a:pt x="6049786" y="3164793"/>
                </a:lnTo>
                <a:lnTo>
                  <a:pt x="6042433" y="3156444"/>
                </a:lnTo>
                <a:lnTo>
                  <a:pt x="6011238" y="3151351"/>
                </a:lnTo>
                <a:cubicBezTo>
                  <a:pt x="5999830" y="3150764"/>
                  <a:pt x="5971276" y="3151677"/>
                  <a:pt x="5958523" y="3154995"/>
                </a:cubicBezTo>
                <a:lnTo>
                  <a:pt x="5760067" y="3170687"/>
                </a:lnTo>
                <a:lnTo>
                  <a:pt x="5628108" y="3171710"/>
                </a:lnTo>
                <a:lnTo>
                  <a:pt x="5472054" y="3157690"/>
                </a:lnTo>
                <a:cubicBezTo>
                  <a:pt x="5479284" y="3144662"/>
                  <a:pt x="5440157" y="3158728"/>
                  <a:pt x="5433909" y="3146437"/>
                </a:cubicBezTo>
                <a:cubicBezTo>
                  <a:pt x="5430517" y="3136405"/>
                  <a:pt x="5392976" y="3131721"/>
                  <a:pt x="5382817" y="3128735"/>
                </a:cubicBezTo>
                <a:lnTo>
                  <a:pt x="5262912" y="3108318"/>
                </a:lnTo>
                <a:cubicBezTo>
                  <a:pt x="5252746" y="3108134"/>
                  <a:pt x="5231699" y="3099824"/>
                  <a:pt x="5224109" y="3097194"/>
                </a:cubicBezTo>
                <a:lnTo>
                  <a:pt x="5175808" y="3094204"/>
                </a:lnTo>
                <a:lnTo>
                  <a:pt x="5157702" y="3086981"/>
                </a:lnTo>
                <a:lnTo>
                  <a:pt x="5143747" y="3083581"/>
                </a:lnTo>
                <a:lnTo>
                  <a:pt x="5140744" y="3081480"/>
                </a:lnTo>
                <a:cubicBezTo>
                  <a:pt x="5135026" y="3077440"/>
                  <a:pt x="5129229" y="3073629"/>
                  <a:pt x="5122807" y="3070627"/>
                </a:cubicBezTo>
                <a:cubicBezTo>
                  <a:pt x="5109467" y="3099246"/>
                  <a:pt x="5066004" y="3049810"/>
                  <a:pt x="5066938" y="3077198"/>
                </a:cubicBezTo>
                <a:cubicBezTo>
                  <a:pt x="5029345" y="3065682"/>
                  <a:pt x="5040096" y="3094771"/>
                  <a:pt x="5012662" y="3060817"/>
                </a:cubicBezTo>
                <a:cubicBezTo>
                  <a:pt x="4938174" y="3061200"/>
                  <a:pt x="4917504" y="3074207"/>
                  <a:pt x="4841589" y="3036800"/>
                </a:cubicBezTo>
                <a:cubicBezTo>
                  <a:pt x="4807890" y="3020158"/>
                  <a:pt x="4785258" y="3009012"/>
                  <a:pt x="4763595" y="3009032"/>
                </a:cubicBezTo>
                <a:cubicBezTo>
                  <a:pt x="4742475" y="3004532"/>
                  <a:pt x="4730631" y="3001709"/>
                  <a:pt x="4724334" y="3000018"/>
                </a:cubicBezTo>
                <a:lnTo>
                  <a:pt x="4722324" y="2999269"/>
                </a:lnTo>
                <a:lnTo>
                  <a:pt x="4723259" y="2999058"/>
                </a:lnTo>
                <a:cubicBezTo>
                  <a:pt x="4722296" y="2998416"/>
                  <a:pt x="4719415" y="2997810"/>
                  <a:pt x="4718350" y="2997788"/>
                </a:cubicBezTo>
                <a:lnTo>
                  <a:pt x="4722324" y="2999269"/>
                </a:lnTo>
                <a:lnTo>
                  <a:pt x="4716674" y="3000544"/>
                </a:lnTo>
                <a:cubicBezTo>
                  <a:pt x="4681300" y="2993588"/>
                  <a:pt x="4525895" y="2992780"/>
                  <a:pt x="4516962" y="2990642"/>
                </a:cubicBezTo>
                <a:cubicBezTo>
                  <a:pt x="4458971" y="2977530"/>
                  <a:pt x="4463810" y="2976789"/>
                  <a:pt x="4429691" y="2979991"/>
                </a:cubicBezTo>
                <a:cubicBezTo>
                  <a:pt x="4424455" y="2983362"/>
                  <a:pt x="4370126" y="2977068"/>
                  <a:pt x="4364023" y="2978645"/>
                </a:cubicBezTo>
                <a:lnTo>
                  <a:pt x="4318114" y="2985260"/>
                </a:lnTo>
                <a:lnTo>
                  <a:pt x="4316258" y="2983919"/>
                </a:lnTo>
                <a:cubicBezTo>
                  <a:pt x="4307275" y="2980548"/>
                  <a:pt x="4301145" y="2980549"/>
                  <a:pt x="4296292" y="2982040"/>
                </a:cubicBezTo>
                <a:lnTo>
                  <a:pt x="4291212" y="2984957"/>
                </a:lnTo>
                <a:lnTo>
                  <a:pt x="4277290" y="2984711"/>
                </a:lnTo>
                <a:lnTo>
                  <a:pt x="4249265" y="2987035"/>
                </a:lnTo>
                <a:lnTo>
                  <a:pt x="4203199" y="2984240"/>
                </a:lnTo>
                <a:cubicBezTo>
                  <a:pt x="4203096" y="2983820"/>
                  <a:pt x="4202995" y="2983401"/>
                  <a:pt x="4202893" y="2982981"/>
                </a:cubicBezTo>
                <a:cubicBezTo>
                  <a:pt x="4201267" y="2980144"/>
                  <a:pt x="4198292" y="2978025"/>
                  <a:pt x="4192396" y="2977347"/>
                </a:cubicBezTo>
                <a:cubicBezTo>
                  <a:pt x="4205365" y="2960058"/>
                  <a:pt x="4162425" y="2961953"/>
                  <a:pt x="4143893" y="2961482"/>
                </a:cubicBezTo>
                <a:cubicBezTo>
                  <a:pt x="4125868" y="2954416"/>
                  <a:pt x="4100250" y="2940836"/>
                  <a:pt x="4084245" y="2934949"/>
                </a:cubicBezTo>
                <a:lnTo>
                  <a:pt x="4075694" y="2934114"/>
                </a:lnTo>
                <a:cubicBezTo>
                  <a:pt x="4075655" y="2934013"/>
                  <a:pt x="4075614" y="2933914"/>
                  <a:pt x="4075575" y="2933815"/>
                </a:cubicBezTo>
                <a:cubicBezTo>
                  <a:pt x="4073829" y="2933031"/>
                  <a:pt x="4071057" y="2932530"/>
                  <a:pt x="4066658" y="2932371"/>
                </a:cubicBezTo>
                <a:lnTo>
                  <a:pt x="4060102" y="2932589"/>
                </a:lnTo>
                <a:lnTo>
                  <a:pt x="4043512" y="2930968"/>
                </a:lnTo>
                <a:lnTo>
                  <a:pt x="4038145" y="2928534"/>
                </a:lnTo>
                <a:lnTo>
                  <a:pt x="4036511" y="2924867"/>
                </a:lnTo>
                <a:lnTo>
                  <a:pt x="4034926" y="2925102"/>
                </a:lnTo>
                <a:cubicBezTo>
                  <a:pt x="4022576" y="2929966"/>
                  <a:pt x="4018025" y="2938342"/>
                  <a:pt x="4005686" y="2912534"/>
                </a:cubicBezTo>
                <a:lnTo>
                  <a:pt x="3937994" y="2895077"/>
                </a:lnTo>
                <a:cubicBezTo>
                  <a:pt x="3921658" y="2902801"/>
                  <a:pt x="3909686" y="2898112"/>
                  <a:pt x="3898423" y="2889422"/>
                </a:cubicBezTo>
                <a:cubicBezTo>
                  <a:pt x="3862243" y="2889918"/>
                  <a:pt x="3830779" y="2876048"/>
                  <a:pt x="3790908" y="2869184"/>
                </a:cubicBezTo>
                <a:cubicBezTo>
                  <a:pt x="3742158" y="2854478"/>
                  <a:pt x="3726280" y="2852501"/>
                  <a:pt x="3683661" y="2845261"/>
                </a:cubicBezTo>
                <a:lnTo>
                  <a:pt x="3611183" y="2812990"/>
                </a:lnTo>
                <a:lnTo>
                  <a:pt x="3605003" y="2814352"/>
                </a:lnTo>
                <a:cubicBezTo>
                  <a:pt x="3600731" y="2814971"/>
                  <a:pt x="3597877" y="2814971"/>
                  <a:pt x="3595884" y="2814516"/>
                </a:cubicBezTo>
                <a:lnTo>
                  <a:pt x="3595649" y="2814247"/>
                </a:lnTo>
                <a:lnTo>
                  <a:pt x="3587126" y="2814937"/>
                </a:lnTo>
                <a:cubicBezTo>
                  <a:pt x="3572774" y="2816728"/>
                  <a:pt x="3550540" y="2802529"/>
                  <a:pt x="3537283" y="2805238"/>
                </a:cubicBezTo>
                <a:cubicBezTo>
                  <a:pt x="3515092" y="2800942"/>
                  <a:pt x="3489773" y="2807207"/>
                  <a:pt x="3474371" y="2801577"/>
                </a:cubicBezTo>
                <a:lnTo>
                  <a:pt x="3401876" y="2789529"/>
                </a:lnTo>
                <a:lnTo>
                  <a:pt x="3365036" y="2806481"/>
                </a:lnTo>
                <a:cubicBezTo>
                  <a:pt x="3361007" y="2808779"/>
                  <a:pt x="3355145" y="2809857"/>
                  <a:pt x="3345174" y="2808163"/>
                </a:cubicBezTo>
                <a:lnTo>
                  <a:pt x="3342846" y="2807188"/>
                </a:lnTo>
                <a:cubicBezTo>
                  <a:pt x="3337528" y="2809659"/>
                  <a:pt x="3296694" y="2810789"/>
                  <a:pt x="3263504" y="2813065"/>
                </a:cubicBezTo>
                <a:cubicBezTo>
                  <a:pt x="3210873" y="2815406"/>
                  <a:pt x="3204538" y="2823378"/>
                  <a:pt x="3143704" y="2820840"/>
                </a:cubicBezTo>
                <a:cubicBezTo>
                  <a:pt x="3083839" y="2822069"/>
                  <a:pt x="3073438" y="2828075"/>
                  <a:pt x="3031439" y="2823483"/>
                </a:cubicBezTo>
                <a:lnTo>
                  <a:pt x="2782717" y="2845304"/>
                </a:lnTo>
                <a:cubicBezTo>
                  <a:pt x="2720447" y="2872959"/>
                  <a:pt x="2718750" y="2842390"/>
                  <a:pt x="2647675" y="2855840"/>
                </a:cubicBezTo>
                <a:cubicBezTo>
                  <a:pt x="2583664" y="2795905"/>
                  <a:pt x="2609849" y="2834173"/>
                  <a:pt x="2569176" y="2829599"/>
                </a:cubicBezTo>
                <a:lnTo>
                  <a:pt x="2444403" y="2843500"/>
                </a:lnTo>
                <a:cubicBezTo>
                  <a:pt x="2412730" y="2860060"/>
                  <a:pt x="2355175" y="2829971"/>
                  <a:pt x="2316260" y="2851967"/>
                </a:cubicBezTo>
                <a:cubicBezTo>
                  <a:pt x="2277148" y="2852505"/>
                  <a:pt x="2234330" y="2848310"/>
                  <a:pt x="2209726" y="2846734"/>
                </a:cubicBezTo>
                <a:cubicBezTo>
                  <a:pt x="2172984" y="2843077"/>
                  <a:pt x="2131016" y="2834145"/>
                  <a:pt x="2095813" y="2830023"/>
                </a:cubicBezTo>
                <a:cubicBezTo>
                  <a:pt x="2078687" y="2843632"/>
                  <a:pt x="2046700" y="2821328"/>
                  <a:pt x="1998504" y="2822003"/>
                </a:cubicBezTo>
                <a:cubicBezTo>
                  <a:pt x="1979851" y="2837650"/>
                  <a:pt x="1965997" y="2822267"/>
                  <a:pt x="1929320" y="2843948"/>
                </a:cubicBezTo>
                <a:cubicBezTo>
                  <a:pt x="1927506" y="2842156"/>
                  <a:pt x="1925308" y="2840529"/>
                  <a:pt x="1922798" y="2839117"/>
                </a:cubicBezTo>
                <a:cubicBezTo>
                  <a:pt x="1908224" y="2830923"/>
                  <a:pt x="1886476" y="2831636"/>
                  <a:pt x="1874228" y="2840712"/>
                </a:cubicBezTo>
                <a:cubicBezTo>
                  <a:pt x="1844711" y="2855471"/>
                  <a:pt x="1815838" y="2863248"/>
                  <a:pt x="1787803" y="2868334"/>
                </a:cubicBezTo>
                <a:lnTo>
                  <a:pt x="1739352" y="2863283"/>
                </a:lnTo>
                <a:cubicBezTo>
                  <a:pt x="1720756" y="2859717"/>
                  <a:pt x="1697809" y="2850808"/>
                  <a:pt x="1676219" y="2846934"/>
                </a:cubicBezTo>
                <a:cubicBezTo>
                  <a:pt x="1653856" y="2845729"/>
                  <a:pt x="1629782" y="2852334"/>
                  <a:pt x="1609817" y="2840037"/>
                </a:cubicBezTo>
                <a:cubicBezTo>
                  <a:pt x="1570834" y="2828361"/>
                  <a:pt x="1525521" y="2848516"/>
                  <a:pt x="1497258" y="2814447"/>
                </a:cubicBezTo>
                <a:cubicBezTo>
                  <a:pt x="1419429" y="2799738"/>
                  <a:pt x="1265224" y="2779725"/>
                  <a:pt x="1151127" y="2765012"/>
                </a:cubicBezTo>
                <a:cubicBezTo>
                  <a:pt x="1044820" y="2755201"/>
                  <a:pt x="911490" y="2756949"/>
                  <a:pt x="859417" y="2755579"/>
                </a:cubicBezTo>
                <a:lnTo>
                  <a:pt x="838688" y="2756792"/>
                </a:lnTo>
                <a:cubicBezTo>
                  <a:pt x="829380" y="2753383"/>
                  <a:pt x="823010" y="2753358"/>
                  <a:pt x="817957" y="2754828"/>
                </a:cubicBezTo>
                <a:lnTo>
                  <a:pt x="812654" y="2757722"/>
                </a:lnTo>
                <a:lnTo>
                  <a:pt x="721195" y="2756632"/>
                </a:lnTo>
                <a:cubicBezTo>
                  <a:pt x="721095" y="2756212"/>
                  <a:pt x="720991" y="2755791"/>
                  <a:pt x="720890" y="2755370"/>
                </a:cubicBezTo>
                <a:cubicBezTo>
                  <a:pt x="719222" y="2752527"/>
                  <a:pt x="716144" y="2750395"/>
                  <a:pt x="710023" y="2749693"/>
                </a:cubicBezTo>
                <a:cubicBezTo>
                  <a:pt x="689532" y="2741604"/>
                  <a:pt x="619665" y="2714421"/>
                  <a:pt x="597940" y="2706835"/>
                </a:cubicBezTo>
                <a:cubicBezTo>
                  <a:pt x="587430" y="2706236"/>
                  <a:pt x="583862" y="2704593"/>
                  <a:pt x="579683" y="2704183"/>
                </a:cubicBezTo>
                <a:lnTo>
                  <a:pt x="572865" y="2704372"/>
                </a:lnTo>
                <a:cubicBezTo>
                  <a:pt x="550627" y="2698066"/>
                  <a:pt x="474197" y="2673651"/>
                  <a:pt x="446247" y="2666342"/>
                </a:cubicBezTo>
                <a:cubicBezTo>
                  <a:pt x="429213" y="2673994"/>
                  <a:pt x="416808" y="2669256"/>
                  <a:pt x="405163" y="2660519"/>
                </a:cubicBezTo>
                <a:cubicBezTo>
                  <a:pt x="367566" y="2660861"/>
                  <a:pt x="334968" y="2646856"/>
                  <a:pt x="293583" y="2639823"/>
                </a:cubicBezTo>
                <a:lnTo>
                  <a:pt x="119529" y="2588018"/>
                </a:lnTo>
                <a:cubicBezTo>
                  <a:pt x="73377" y="2578908"/>
                  <a:pt x="36403" y="2586550"/>
                  <a:pt x="16674" y="2585162"/>
                </a:cubicBezTo>
                <a:lnTo>
                  <a:pt x="1150" y="2579693"/>
                </a:lnTo>
                <a:cubicBezTo>
                  <a:pt x="-1438" y="2323697"/>
                  <a:pt x="1148" y="1341304"/>
                  <a:pt x="1148" y="1049184"/>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08298CB1-3A09-C142-9EE0-3B67C73393EB}"/>
              </a:ext>
            </a:extLst>
          </p:cNvPr>
          <p:cNvSpPr>
            <a:spLocks noGrp="1"/>
          </p:cNvSpPr>
          <p:nvPr>
            <p:ph type="title"/>
          </p:nvPr>
        </p:nvSpPr>
        <p:spPr>
          <a:xfrm>
            <a:off x="1137036" y="548640"/>
            <a:ext cx="9916632" cy="1188720"/>
          </a:xfrm>
        </p:spPr>
        <p:txBody>
          <a:bodyPr>
            <a:normAutofit/>
          </a:bodyPr>
          <a:lstStyle/>
          <a:p>
            <a:r>
              <a:rPr lang="es-CL">
                <a:solidFill>
                  <a:schemeClr val="tx1">
                    <a:lumMod val="85000"/>
                    <a:lumOff val="15000"/>
                  </a:schemeClr>
                </a:solidFill>
              </a:rPr>
              <a:t>Fractura diafisiaria de femur </a:t>
            </a:r>
          </a:p>
        </p:txBody>
      </p:sp>
      <p:sp>
        <p:nvSpPr>
          <p:cNvPr id="3" name="Marcador de contenido 2">
            <a:extLst>
              <a:ext uri="{FF2B5EF4-FFF2-40B4-BE49-F238E27FC236}">
                <a16:creationId xmlns:a16="http://schemas.microsoft.com/office/drawing/2014/main" id="{5ACD5B00-B477-174C-8680-6E9C55D3C877}"/>
              </a:ext>
            </a:extLst>
          </p:cNvPr>
          <p:cNvSpPr>
            <a:spLocks noGrp="1"/>
          </p:cNvSpPr>
          <p:nvPr>
            <p:ph idx="1"/>
          </p:nvPr>
        </p:nvSpPr>
        <p:spPr>
          <a:xfrm>
            <a:off x="1957987" y="1737360"/>
            <a:ext cx="8276026" cy="4379563"/>
          </a:xfrm>
        </p:spPr>
        <p:txBody>
          <a:bodyPr anchor="ctr">
            <a:normAutofit/>
          </a:bodyPr>
          <a:lstStyle/>
          <a:p>
            <a:r>
              <a:rPr lang="es-CL" sz="2000" dirty="0">
                <a:solidFill>
                  <a:schemeClr val="tx1">
                    <a:lumMod val="85000"/>
                    <a:lumOff val="15000"/>
                  </a:schemeClr>
                </a:solidFill>
              </a:rPr>
              <a:t>Tratamiento </a:t>
            </a:r>
          </a:p>
          <a:p>
            <a:endParaRPr lang="es-CL" sz="2000" dirty="0">
              <a:solidFill>
                <a:schemeClr val="tx1">
                  <a:lumMod val="85000"/>
                  <a:lumOff val="15000"/>
                </a:schemeClr>
              </a:solidFill>
            </a:endParaRPr>
          </a:p>
          <a:p>
            <a:r>
              <a:rPr lang="es-CL" sz="2000" dirty="0">
                <a:solidFill>
                  <a:schemeClr val="tx1">
                    <a:lumMod val="85000"/>
                    <a:lumOff val="15000"/>
                  </a:schemeClr>
                </a:solidFill>
              </a:rPr>
              <a:t>Urgencia : Estabilización</a:t>
            </a:r>
          </a:p>
          <a:p>
            <a:pPr marL="0" indent="0">
              <a:buNone/>
            </a:pPr>
            <a:r>
              <a:rPr lang="es-CL" sz="2000" dirty="0">
                <a:solidFill>
                  <a:schemeClr val="tx1">
                    <a:lumMod val="85000"/>
                    <a:lumOff val="15000"/>
                  </a:schemeClr>
                </a:solidFill>
              </a:rPr>
              <a:t>	          Contención, analgesia</a:t>
            </a:r>
          </a:p>
          <a:p>
            <a:pPr marL="0" indent="0">
              <a:buNone/>
            </a:pPr>
            <a:r>
              <a:rPr lang="es-CL" sz="2000" dirty="0">
                <a:solidFill>
                  <a:schemeClr val="tx1">
                    <a:lumMod val="85000"/>
                    <a:lumOff val="15000"/>
                  </a:schemeClr>
                </a:solidFill>
              </a:rPr>
              <a:t>	          Traslado</a:t>
            </a:r>
          </a:p>
          <a:p>
            <a:endParaRPr lang="es-CL" sz="2000" dirty="0">
              <a:solidFill>
                <a:schemeClr val="tx1">
                  <a:lumMod val="85000"/>
                  <a:lumOff val="15000"/>
                </a:schemeClr>
              </a:solidFill>
            </a:endParaRPr>
          </a:p>
          <a:p>
            <a:r>
              <a:rPr lang="es-CL" sz="2000" dirty="0">
                <a:solidFill>
                  <a:schemeClr val="tx1">
                    <a:lumMod val="85000"/>
                    <a:lumOff val="15000"/>
                  </a:schemeClr>
                </a:solidFill>
              </a:rPr>
              <a:t>Definitivo :  Patología asociada_   tipo de </a:t>
            </a:r>
            <a:r>
              <a:rPr lang="es-CL" sz="2000" dirty="0" err="1">
                <a:solidFill>
                  <a:schemeClr val="tx1">
                    <a:lumMod val="85000"/>
                    <a:lumOff val="15000"/>
                  </a:schemeClr>
                </a:solidFill>
              </a:rPr>
              <a:t>fx</a:t>
            </a:r>
            <a:endParaRPr lang="es-CL" sz="2000" dirty="0">
              <a:solidFill>
                <a:schemeClr val="tx1">
                  <a:lumMod val="85000"/>
                  <a:lumOff val="15000"/>
                </a:schemeClr>
              </a:solidFill>
            </a:endParaRPr>
          </a:p>
          <a:p>
            <a:pPr marL="0" indent="0">
              <a:buNone/>
            </a:pPr>
            <a:r>
              <a:rPr lang="es-CL" sz="2000" dirty="0">
                <a:solidFill>
                  <a:schemeClr val="tx1">
                    <a:lumMod val="85000"/>
                    <a:lumOff val="15000"/>
                  </a:schemeClr>
                </a:solidFill>
              </a:rPr>
              <a:t>                        Edad, peso</a:t>
            </a:r>
          </a:p>
          <a:p>
            <a:pPr marL="0" indent="0">
              <a:buNone/>
            </a:pPr>
            <a:r>
              <a:rPr lang="es-CL" sz="2000" dirty="0">
                <a:solidFill>
                  <a:schemeClr val="tx1">
                    <a:lumMod val="85000"/>
                    <a:lumOff val="15000"/>
                  </a:schemeClr>
                </a:solidFill>
              </a:rPr>
              <a:t>                        Experiencia</a:t>
            </a:r>
          </a:p>
          <a:p>
            <a:pPr marL="0" indent="0">
              <a:buNone/>
            </a:pPr>
            <a:r>
              <a:rPr lang="es-CL" sz="2000" dirty="0">
                <a:solidFill>
                  <a:schemeClr val="tx1">
                    <a:lumMod val="85000"/>
                    <a:lumOff val="15000"/>
                  </a:schemeClr>
                </a:solidFill>
              </a:rPr>
              <a:t>                      </a:t>
            </a:r>
          </a:p>
        </p:txBody>
      </p:sp>
    </p:spTree>
    <p:extLst>
      <p:ext uri="{BB962C8B-B14F-4D97-AF65-F5344CB8AC3E}">
        <p14:creationId xmlns:p14="http://schemas.microsoft.com/office/powerpoint/2010/main" val="82396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298CB1-3A09-C142-9EE0-3B67C73393EB}"/>
              </a:ext>
            </a:extLst>
          </p:cNvPr>
          <p:cNvSpPr>
            <a:spLocks noGrp="1"/>
          </p:cNvSpPr>
          <p:nvPr>
            <p:ph type="title"/>
          </p:nvPr>
        </p:nvSpPr>
        <p:spPr>
          <a:xfrm>
            <a:off x="640080" y="329184"/>
            <a:ext cx="6894576" cy="1783080"/>
          </a:xfrm>
        </p:spPr>
        <p:txBody>
          <a:bodyPr anchor="b">
            <a:normAutofit/>
          </a:bodyPr>
          <a:lstStyle/>
          <a:p>
            <a:r>
              <a:rPr lang="es-CL" sz="5400"/>
              <a:t>Fractura diafisiaria de femur </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ACD5B00-B477-174C-8680-6E9C55D3C877}"/>
              </a:ext>
            </a:extLst>
          </p:cNvPr>
          <p:cNvSpPr>
            <a:spLocks noGrp="1"/>
          </p:cNvSpPr>
          <p:nvPr>
            <p:ph idx="1"/>
          </p:nvPr>
        </p:nvSpPr>
        <p:spPr>
          <a:xfrm>
            <a:off x="640080" y="2706624"/>
            <a:ext cx="6894576" cy="3483864"/>
          </a:xfrm>
        </p:spPr>
        <p:txBody>
          <a:bodyPr>
            <a:normAutofit/>
          </a:bodyPr>
          <a:lstStyle/>
          <a:p>
            <a:r>
              <a:rPr lang="es-CL" sz="2200"/>
              <a:t>Tratamiento </a:t>
            </a:r>
          </a:p>
          <a:p>
            <a:r>
              <a:rPr lang="es-CL" sz="2200"/>
              <a:t>No quirúrgico : -tracciones</a:t>
            </a:r>
          </a:p>
          <a:p>
            <a:pPr marL="0" indent="0">
              <a:buNone/>
            </a:pPr>
            <a:r>
              <a:rPr lang="es-CL" sz="2200"/>
              <a:t>                               -reducción yeso pp</a:t>
            </a:r>
          </a:p>
          <a:p>
            <a:r>
              <a:rPr lang="es-CL" sz="2200"/>
              <a:t>Quirúrgico      : -politraumatizado</a:t>
            </a:r>
          </a:p>
          <a:p>
            <a:pPr marL="0" indent="0">
              <a:buNone/>
            </a:pPr>
            <a:r>
              <a:rPr lang="es-CL" sz="2200"/>
              <a:t>		        -expuestas</a:t>
            </a:r>
          </a:p>
          <a:p>
            <a:pPr marL="0" indent="0">
              <a:buNone/>
            </a:pPr>
            <a:r>
              <a:rPr lang="es-CL" sz="2200"/>
              <a:t>                               -múltiples </a:t>
            </a:r>
          </a:p>
          <a:p>
            <a:pPr marL="0" indent="0">
              <a:buNone/>
            </a:pPr>
            <a:r>
              <a:rPr lang="es-CL" sz="2200"/>
              <a:t>	                     -hueso patológico</a:t>
            </a:r>
          </a:p>
          <a:p>
            <a:pPr marL="0" indent="0">
              <a:buNone/>
            </a:pPr>
            <a:r>
              <a:rPr lang="es-CL" sz="2200"/>
              <a:t>                               -&gt;10a        &gt;6a</a:t>
            </a:r>
          </a:p>
          <a:p>
            <a:endParaRPr lang="es-CL" sz="2200"/>
          </a:p>
          <a:p>
            <a:endParaRPr lang="es-CL" sz="2200"/>
          </a:p>
        </p:txBody>
      </p:sp>
      <p:pic>
        <p:nvPicPr>
          <p:cNvPr id="5" name="Picture 3" descr="npo000014">
            <a:extLst>
              <a:ext uri="{FF2B5EF4-FFF2-40B4-BE49-F238E27FC236}">
                <a16:creationId xmlns:a16="http://schemas.microsoft.com/office/drawing/2014/main" id="{52B0A515-594D-4243-9F17-74284878DD9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75054" y="329183"/>
            <a:ext cx="3391787" cy="3429969"/>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npo000012">
            <a:extLst>
              <a:ext uri="{FF2B5EF4-FFF2-40B4-BE49-F238E27FC236}">
                <a16:creationId xmlns:a16="http://schemas.microsoft.com/office/drawing/2014/main" id="{9DB01399-4D18-F743-8E3B-D84410F973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11155" y="4079193"/>
            <a:ext cx="2901298" cy="21762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73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298CB1-3A09-C142-9EE0-3B67C73393EB}"/>
              </a:ext>
            </a:extLst>
          </p:cNvPr>
          <p:cNvSpPr>
            <a:spLocks noGrp="1"/>
          </p:cNvSpPr>
          <p:nvPr>
            <p:ph type="title"/>
          </p:nvPr>
        </p:nvSpPr>
        <p:spPr>
          <a:xfrm>
            <a:off x="4653887" y="609600"/>
            <a:ext cx="6564574" cy="1330518"/>
          </a:xfrm>
        </p:spPr>
        <p:txBody>
          <a:bodyPr>
            <a:normAutofit/>
          </a:bodyPr>
          <a:lstStyle/>
          <a:p>
            <a:r>
              <a:rPr lang="es-CL"/>
              <a:t>Fractura diafisiaria de femur </a:t>
            </a:r>
            <a:endParaRPr lang="es-CL" dirty="0"/>
          </a:p>
        </p:txBody>
      </p:sp>
      <p:pic>
        <p:nvPicPr>
          <p:cNvPr id="6" name="Picture 2" descr="npo000018">
            <a:extLst>
              <a:ext uri="{FF2B5EF4-FFF2-40B4-BE49-F238E27FC236}">
                <a16:creationId xmlns:a16="http://schemas.microsoft.com/office/drawing/2014/main" id="{D0D511EB-D181-8E49-995E-9224D70700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988" b="-1"/>
          <a:stretch/>
        </p:blipFill>
        <p:spPr bwMode="auto">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npo00001a">
            <a:extLst>
              <a:ext uri="{FF2B5EF4-FFF2-40B4-BE49-F238E27FC236}">
                <a16:creationId xmlns:a16="http://schemas.microsoft.com/office/drawing/2014/main" id="{F061F8A3-73F8-9340-9912-2621F0975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93" r="-2" b="-2"/>
          <a:stretch/>
        </p:blipFill>
        <p:spPr bwMode="auto">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contenido 2">
            <a:extLst>
              <a:ext uri="{FF2B5EF4-FFF2-40B4-BE49-F238E27FC236}">
                <a16:creationId xmlns:a16="http://schemas.microsoft.com/office/drawing/2014/main" id="{5ACD5B00-B477-174C-8680-6E9C55D3C877}"/>
              </a:ext>
            </a:extLst>
          </p:cNvPr>
          <p:cNvSpPr>
            <a:spLocks noGrp="1"/>
          </p:cNvSpPr>
          <p:nvPr>
            <p:ph idx="1"/>
          </p:nvPr>
        </p:nvSpPr>
        <p:spPr>
          <a:xfrm>
            <a:off x="4653887" y="2193779"/>
            <a:ext cx="6564573" cy="3908909"/>
          </a:xfrm>
        </p:spPr>
        <p:txBody>
          <a:bodyPr>
            <a:normAutofit/>
          </a:bodyPr>
          <a:lstStyle/>
          <a:p>
            <a:r>
              <a:rPr lang="es-CL" sz="2000" dirty="0"/>
              <a:t>Tratamiento </a:t>
            </a:r>
          </a:p>
          <a:p>
            <a:r>
              <a:rPr lang="es-CL" sz="2000" dirty="0"/>
              <a:t>No quirúrgico : -tracciones</a:t>
            </a:r>
          </a:p>
          <a:p>
            <a:pPr marL="0" indent="0">
              <a:buNone/>
            </a:pPr>
            <a:r>
              <a:rPr lang="es-CL" sz="2000" dirty="0"/>
              <a:t>                               -reducción yeso </a:t>
            </a:r>
            <a:r>
              <a:rPr lang="es-CL" sz="2000" dirty="0" err="1"/>
              <a:t>pp</a:t>
            </a:r>
            <a:endParaRPr lang="es-CL" sz="2000" dirty="0"/>
          </a:p>
          <a:p>
            <a:r>
              <a:rPr lang="es-CL" sz="2000" dirty="0"/>
              <a:t>Quirúrgico      : -politraumatizado</a:t>
            </a:r>
          </a:p>
          <a:p>
            <a:pPr marL="0" indent="0">
              <a:buNone/>
            </a:pPr>
            <a:r>
              <a:rPr lang="es-CL" sz="2000" dirty="0"/>
              <a:t>	               -expuestas</a:t>
            </a:r>
          </a:p>
          <a:p>
            <a:pPr marL="0" indent="0">
              <a:buNone/>
            </a:pPr>
            <a:r>
              <a:rPr lang="es-CL" sz="2000" dirty="0"/>
              <a:t>                               -hueso patológico</a:t>
            </a:r>
          </a:p>
          <a:p>
            <a:pPr marL="0" indent="0">
              <a:buNone/>
            </a:pPr>
            <a:r>
              <a:rPr lang="es-CL" sz="2000" dirty="0"/>
              <a:t>                               -&gt;10a        &gt;6a</a:t>
            </a:r>
          </a:p>
          <a:p>
            <a:endParaRPr lang="es-CL" sz="2000" dirty="0"/>
          </a:p>
          <a:p>
            <a:endParaRPr lang="es-CL" sz="2000" dirty="0"/>
          </a:p>
        </p:txBody>
      </p:sp>
    </p:spTree>
    <p:extLst>
      <p:ext uri="{BB962C8B-B14F-4D97-AF65-F5344CB8AC3E}">
        <p14:creationId xmlns:p14="http://schemas.microsoft.com/office/powerpoint/2010/main" val="198494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ECF3A0A-9E9A-9342-8DF9-9B5FF01235D2}"/>
              </a:ext>
            </a:extLst>
          </p:cNvPr>
          <p:cNvSpPr>
            <a:spLocks noGrp="1"/>
          </p:cNvSpPr>
          <p:nvPr>
            <p:ph type="title"/>
          </p:nvPr>
        </p:nvSpPr>
        <p:spPr>
          <a:xfrm>
            <a:off x="466722" y="586855"/>
            <a:ext cx="3201366" cy="3387497"/>
          </a:xfrm>
        </p:spPr>
        <p:txBody>
          <a:bodyPr anchor="b">
            <a:normAutofit/>
          </a:bodyPr>
          <a:lstStyle/>
          <a:p>
            <a:pPr algn="r"/>
            <a:r>
              <a:rPr lang="es-CL" sz="4000">
                <a:solidFill>
                  <a:srgbClr val="FFFFFF"/>
                </a:solidFill>
              </a:rPr>
              <a:t>Fractura femur distal </a:t>
            </a:r>
          </a:p>
        </p:txBody>
      </p:sp>
      <p:sp>
        <p:nvSpPr>
          <p:cNvPr id="3" name="Marcador de contenido 2">
            <a:extLst>
              <a:ext uri="{FF2B5EF4-FFF2-40B4-BE49-F238E27FC236}">
                <a16:creationId xmlns:a16="http://schemas.microsoft.com/office/drawing/2014/main" id="{65C3741D-79FF-5E4E-B730-8E6B3BFD30A1}"/>
              </a:ext>
            </a:extLst>
          </p:cNvPr>
          <p:cNvSpPr>
            <a:spLocks noGrp="1"/>
          </p:cNvSpPr>
          <p:nvPr>
            <p:ph idx="1"/>
          </p:nvPr>
        </p:nvSpPr>
        <p:spPr>
          <a:xfrm>
            <a:off x="4581727" y="649480"/>
            <a:ext cx="3025303" cy="5546047"/>
          </a:xfrm>
        </p:spPr>
        <p:txBody>
          <a:bodyPr anchor="ctr">
            <a:normAutofit/>
          </a:bodyPr>
          <a:lstStyle/>
          <a:p>
            <a:r>
              <a:rPr lang="es-CL" sz="2000"/>
              <a:t>Disyunción fractura distal del fémur </a:t>
            </a:r>
          </a:p>
          <a:p>
            <a:r>
              <a:rPr lang="es-CL" sz="2000"/>
              <a:t>Lo mas frecuente Salter Harris II  (Epifisiolisis distal)</a:t>
            </a:r>
          </a:p>
          <a:p>
            <a:pPr marL="0" indent="0">
              <a:buNone/>
            </a:pPr>
            <a:endParaRPr lang="es-CL" sz="2000"/>
          </a:p>
          <a:p>
            <a:pPr marL="0" indent="0">
              <a:buNone/>
            </a:pPr>
            <a:r>
              <a:rPr lang="es-CL" sz="2000"/>
              <a:t>Diagnostico:</a:t>
            </a:r>
          </a:p>
          <a:p>
            <a:r>
              <a:rPr lang="es-CL" sz="2000"/>
              <a:t>Rx Rodilla AP-L-Axial de Rotula</a:t>
            </a:r>
          </a:p>
          <a:p>
            <a:r>
              <a:rPr lang="es-CL" sz="2000"/>
              <a:t>RNM o ECO son el GS si se sospecha Fx Fisiaria</a:t>
            </a:r>
          </a:p>
          <a:p>
            <a:r>
              <a:rPr lang="es-CL" sz="2000"/>
              <a:t>Rx a las 2-3 semanas de Yeso pueden confirmar lesión Fisis</a:t>
            </a:r>
          </a:p>
          <a:p>
            <a:pPr marL="0" indent="0">
              <a:buNone/>
            </a:pPr>
            <a:endParaRPr lang="es-CL" sz="2000"/>
          </a:p>
          <a:p>
            <a:endParaRPr lang="es-CL" sz="2000"/>
          </a:p>
        </p:txBody>
      </p:sp>
      <p:pic>
        <p:nvPicPr>
          <p:cNvPr id="4" name="Picture 2" descr="npo00001c">
            <a:extLst>
              <a:ext uri="{FF2B5EF4-FFF2-40B4-BE49-F238E27FC236}">
                <a16:creationId xmlns:a16="http://schemas.microsoft.com/office/drawing/2014/main" id="{6DF777C3-A37D-454E-89D7-146ADDB55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05" r="7483" b="-3"/>
          <a:stretch/>
        </p:blipFill>
        <p:spPr bwMode="auto">
          <a:xfrm>
            <a:off x="8109502" y="10"/>
            <a:ext cx="4082498"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195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npo00001c">
            <a:extLst>
              <a:ext uri="{FF2B5EF4-FFF2-40B4-BE49-F238E27FC236}">
                <a16:creationId xmlns:a16="http://schemas.microsoft.com/office/drawing/2014/main" id="{6DF777C3-A37D-454E-89D7-146ADDB55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44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4ECF3A0A-9E9A-9342-8DF9-9B5FF01235D2}"/>
              </a:ext>
            </a:extLst>
          </p:cNvPr>
          <p:cNvSpPr>
            <a:spLocks noGrp="1"/>
          </p:cNvSpPr>
          <p:nvPr>
            <p:ph type="title"/>
          </p:nvPr>
        </p:nvSpPr>
        <p:spPr>
          <a:xfrm>
            <a:off x="5827048" y="407987"/>
            <a:ext cx="5721484" cy="1325563"/>
          </a:xfrm>
        </p:spPr>
        <p:txBody>
          <a:bodyPr>
            <a:normAutofit/>
          </a:bodyPr>
          <a:lstStyle/>
          <a:p>
            <a:r>
              <a:rPr lang="es-CL"/>
              <a:t>Fractura femur distal </a:t>
            </a:r>
            <a:endParaRPr lang="es-CL" dirty="0"/>
          </a:p>
        </p:txBody>
      </p:sp>
      <p:sp>
        <p:nvSpPr>
          <p:cNvPr id="3" name="Marcador de contenido 2">
            <a:extLst>
              <a:ext uri="{FF2B5EF4-FFF2-40B4-BE49-F238E27FC236}">
                <a16:creationId xmlns:a16="http://schemas.microsoft.com/office/drawing/2014/main" id="{65C3741D-79FF-5E4E-B730-8E6B3BFD30A1}"/>
              </a:ext>
            </a:extLst>
          </p:cNvPr>
          <p:cNvSpPr>
            <a:spLocks noGrp="1"/>
          </p:cNvSpPr>
          <p:nvPr>
            <p:ph idx="1"/>
          </p:nvPr>
        </p:nvSpPr>
        <p:spPr>
          <a:xfrm>
            <a:off x="5827048" y="1868487"/>
            <a:ext cx="5721484" cy="4351338"/>
          </a:xfrm>
        </p:spPr>
        <p:txBody>
          <a:bodyPr>
            <a:normAutofit/>
          </a:bodyPr>
          <a:lstStyle/>
          <a:p>
            <a:r>
              <a:rPr lang="es-CL"/>
              <a:t>Deformidad </a:t>
            </a:r>
          </a:p>
          <a:p>
            <a:pPr lvl="1"/>
            <a:r>
              <a:rPr lang="es-CL"/>
              <a:t>Resultado de daño fisiario </a:t>
            </a:r>
            <a:r>
              <a:rPr lang="es-CL">
                <a:sym typeface="Wingdings" panose="05000000000000000000" pitchFamily="2" charset="2"/>
              </a:rPr>
              <a:t> Discrepancia longitud, deformidad angular. </a:t>
            </a:r>
            <a:endParaRPr lang="es-CL"/>
          </a:p>
          <a:p>
            <a:pPr lvl="1"/>
            <a:r>
              <a:rPr lang="es-CL"/>
              <a:t>Ocurre en 30-50% de Fx desplazadas.</a:t>
            </a:r>
          </a:p>
          <a:p>
            <a:pPr lvl="1"/>
            <a:r>
              <a:rPr lang="es-CL"/>
              <a:t>Se puede prevenir con </a:t>
            </a:r>
          </a:p>
          <a:p>
            <a:pPr lvl="2"/>
            <a:r>
              <a:rPr lang="es-CL"/>
              <a:t>Alineamiento anatómico de fisis.</a:t>
            </a:r>
          </a:p>
          <a:p>
            <a:pPr lvl="2"/>
            <a:r>
              <a:rPr lang="es-CL"/>
              <a:t>Seguimiento estricto</a:t>
            </a:r>
          </a:p>
          <a:p>
            <a:endParaRPr lang="es-CL" dirty="0"/>
          </a:p>
        </p:txBody>
      </p:sp>
    </p:spTree>
    <p:extLst>
      <p:ext uri="{BB962C8B-B14F-4D97-AF65-F5344CB8AC3E}">
        <p14:creationId xmlns:p14="http://schemas.microsoft.com/office/powerpoint/2010/main" val="6160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3EB0652-FE36-1A49-BAD1-D42FC8CBAC8C}"/>
              </a:ext>
            </a:extLst>
          </p:cNvPr>
          <p:cNvSpPr>
            <a:spLocks noGrp="1"/>
          </p:cNvSpPr>
          <p:nvPr>
            <p:ph type="title"/>
          </p:nvPr>
        </p:nvSpPr>
        <p:spPr>
          <a:xfrm>
            <a:off x="1075767" y="1188637"/>
            <a:ext cx="2988234" cy="4480726"/>
          </a:xfrm>
        </p:spPr>
        <p:txBody>
          <a:bodyPr>
            <a:normAutofit/>
          </a:bodyPr>
          <a:lstStyle/>
          <a:p>
            <a:pPr algn="r"/>
            <a:r>
              <a:rPr lang="es-CL" sz="3600"/>
              <a:t>Generalidades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8D00D981-9A7F-AD41-A753-2E6761265726}"/>
              </a:ext>
            </a:extLst>
          </p:cNvPr>
          <p:cNvSpPr>
            <a:spLocks noGrp="1"/>
          </p:cNvSpPr>
          <p:nvPr>
            <p:ph idx="1"/>
          </p:nvPr>
        </p:nvSpPr>
        <p:spPr>
          <a:xfrm>
            <a:off x="5255260" y="1648870"/>
            <a:ext cx="4702848" cy="3560260"/>
          </a:xfrm>
        </p:spPr>
        <p:txBody>
          <a:bodyPr anchor="ctr">
            <a:normAutofit/>
          </a:bodyPr>
          <a:lstStyle/>
          <a:p>
            <a:r>
              <a:rPr lang="es-CL" sz="2400"/>
              <a:t>Considerar edad y desarrollo psicomotor en el diagnóstico y manejo </a:t>
            </a:r>
          </a:p>
          <a:p>
            <a:endParaRPr lang="es-CL" sz="2400"/>
          </a:p>
          <a:p>
            <a:r>
              <a:rPr lang="es-CL" sz="2400"/>
              <a:t>Requieren de controles a largo plazo </a:t>
            </a:r>
          </a:p>
          <a:p>
            <a:endParaRPr lang="es-CL" sz="2400"/>
          </a:p>
          <a:p>
            <a:r>
              <a:rPr lang="es-CL" sz="2400"/>
              <a:t>Podrían generar secuelas </a:t>
            </a:r>
          </a:p>
          <a:p>
            <a:pPr marL="0" indent="0">
              <a:buNone/>
            </a:pPr>
            <a:endParaRPr lang="es-CL" sz="2400"/>
          </a:p>
        </p:txBody>
      </p:sp>
    </p:spTree>
    <p:extLst>
      <p:ext uri="{BB962C8B-B14F-4D97-AF65-F5344CB8AC3E}">
        <p14:creationId xmlns:p14="http://schemas.microsoft.com/office/powerpoint/2010/main" val="4176327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EF768D8-7D5B-3648-9D55-F92B83F6663C}"/>
              </a:ext>
            </a:extLst>
          </p:cNvPr>
          <p:cNvSpPr>
            <a:spLocks noGrp="1"/>
          </p:cNvSpPr>
          <p:nvPr>
            <p:ph type="title"/>
          </p:nvPr>
        </p:nvSpPr>
        <p:spPr>
          <a:xfrm>
            <a:off x="5297762" y="329184"/>
            <a:ext cx="6251110" cy="1783080"/>
          </a:xfrm>
        </p:spPr>
        <p:txBody>
          <a:bodyPr anchor="b">
            <a:normAutofit/>
          </a:bodyPr>
          <a:lstStyle/>
          <a:p>
            <a:r>
              <a:rPr lang="es-CL" sz="5400"/>
              <a:t>Fractura de espinas Tibiales </a:t>
            </a:r>
          </a:p>
        </p:txBody>
      </p:sp>
      <p:pic>
        <p:nvPicPr>
          <p:cNvPr id="5" name="Picture 3">
            <a:extLst>
              <a:ext uri="{FF2B5EF4-FFF2-40B4-BE49-F238E27FC236}">
                <a16:creationId xmlns:a16="http://schemas.microsoft.com/office/drawing/2014/main" id="{BA56636E-E711-7744-BF23-EBDB5F4DC9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4" r="941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8C0E91DE-D77B-364B-B67B-BF6D610F3ACF}"/>
              </a:ext>
            </a:extLst>
          </p:cNvPr>
          <p:cNvSpPr>
            <a:spLocks noGrp="1"/>
          </p:cNvSpPr>
          <p:nvPr>
            <p:ph idx="1"/>
          </p:nvPr>
        </p:nvSpPr>
        <p:spPr>
          <a:xfrm>
            <a:off x="5297762" y="2706624"/>
            <a:ext cx="6251110" cy="3483864"/>
          </a:xfrm>
        </p:spPr>
        <p:txBody>
          <a:bodyPr>
            <a:normAutofit fontScale="85000" lnSpcReduction="20000"/>
          </a:bodyPr>
          <a:lstStyle/>
          <a:p>
            <a:r>
              <a:rPr lang="es-CL" sz="1800" dirty="0"/>
              <a:t>Fractura avulsiva del sitio inserción del LCA</a:t>
            </a:r>
          </a:p>
          <a:p>
            <a:r>
              <a:rPr lang="es-CL" sz="1800" dirty="0"/>
              <a:t>Epidemiologia</a:t>
            </a:r>
          </a:p>
          <a:p>
            <a:pPr lvl="1"/>
            <a:r>
              <a:rPr lang="es-CL" sz="1800" dirty="0"/>
              <a:t>Baja incidencia</a:t>
            </a:r>
          </a:p>
          <a:p>
            <a:pPr lvl="1"/>
            <a:r>
              <a:rPr lang="es-CL" sz="1800" dirty="0"/>
              <a:t>8-14 años</a:t>
            </a:r>
          </a:p>
          <a:p>
            <a:r>
              <a:rPr lang="es-CL" sz="1800" dirty="0"/>
              <a:t>Mecanismo </a:t>
            </a:r>
          </a:p>
          <a:p>
            <a:pPr lvl="1"/>
            <a:r>
              <a:rPr lang="es-CL" sz="1800" dirty="0"/>
              <a:t>traumático</a:t>
            </a:r>
          </a:p>
          <a:p>
            <a:pPr lvl="2"/>
            <a:r>
              <a:rPr lang="es-CL" sz="1800" dirty="0"/>
              <a:t>rápida desaceleración o hiperextensión de rodilla</a:t>
            </a:r>
          </a:p>
          <a:p>
            <a:pPr lvl="2"/>
            <a:r>
              <a:rPr lang="es-CL" sz="1800" dirty="0"/>
              <a:t>Mismo mecanismo de rotura LCA en adulto </a:t>
            </a:r>
          </a:p>
          <a:p>
            <a:r>
              <a:rPr lang="es-CL" sz="1800" dirty="0"/>
              <a:t>Lesiones asociadas</a:t>
            </a:r>
          </a:p>
          <a:p>
            <a:pPr lvl="1"/>
            <a:r>
              <a:rPr lang="es-CL" sz="1800" dirty="0"/>
              <a:t>En 40 % </a:t>
            </a:r>
          </a:p>
          <a:p>
            <a:pPr lvl="2"/>
            <a:r>
              <a:rPr lang="es-CL" sz="1800" dirty="0"/>
              <a:t>Lesión menisco</a:t>
            </a:r>
          </a:p>
          <a:p>
            <a:pPr lvl="2"/>
            <a:r>
              <a:rPr lang="es-CL" sz="1800" dirty="0"/>
              <a:t>LCM</a:t>
            </a:r>
          </a:p>
          <a:p>
            <a:pPr lvl="2"/>
            <a:r>
              <a:rPr lang="es-CL" sz="1800" dirty="0"/>
              <a:t>Daño  capsular</a:t>
            </a:r>
          </a:p>
          <a:p>
            <a:pPr lvl="2"/>
            <a:r>
              <a:rPr lang="es-CL" sz="1800" dirty="0"/>
              <a:t>Fractura osteocondral</a:t>
            </a:r>
          </a:p>
          <a:p>
            <a:endParaRPr lang="es-CL" sz="1200" dirty="0"/>
          </a:p>
        </p:txBody>
      </p:sp>
    </p:spTree>
    <p:extLst>
      <p:ext uri="{BB962C8B-B14F-4D97-AF65-F5344CB8AC3E}">
        <p14:creationId xmlns:p14="http://schemas.microsoft.com/office/powerpoint/2010/main" val="722453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219268E-E951-1641-81AE-DAAD771D7A56}"/>
              </a:ext>
            </a:extLst>
          </p:cNvPr>
          <p:cNvSpPr>
            <a:spLocks noGrp="1"/>
          </p:cNvSpPr>
          <p:nvPr>
            <p:ph type="title"/>
          </p:nvPr>
        </p:nvSpPr>
        <p:spPr>
          <a:xfrm>
            <a:off x="612648" y="365125"/>
            <a:ext cx="6986015" cy="1776484"/>
          </a:xfrm>
        </p:spPr>
        <p:txBody>
          <a:bodyPr anchor="b">
            <a:normAutofit/>
          </a:bodyPr>
          <a:lstStyle/>
          <a:p>
            <a:r>
              <a:rPr lang="es-CL" sz="5400"/>
              <a:t>Fracturas de espina tibiales </a:t>
            </a:r>
          </a:p>
        </p:txBody>
      </p:sp>
      <p:pic>
        <p:nvPicPr>
          <p:cNvPr id="5" name="Picture 5">
            <a:extLst>
              <a:ext uri="{FF2B5EF4-FFF2-40B4-BE49-F238E27FC236}">
                <a16:creationId xmlns:a16="http://schemas.microsoft.com/office/drawing/2014/main" id="{132529EF-3762-1445-85EF-50D3D39C0D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61822" y="261991"/>
            <a:ext cx="1167210" cy="18902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49835268-4D89-0740-A700-A0744FE40204}"/>
              </a:ext>
            </a:extLst>
          </p:cNvPr>
          <p:cNvSpPr>
            <a:spLocks noGrp="1"/>
          </p:cNvSpPr>
          <p:nvPr>
            <p:ph idx="1"/>
          </p:nvPr>
        </p:nvSpPr>
        <p:spPr>
          <a:xfrm>
            <a:off x="612648" y="2504819"/>
            <a:ext cx="6986016" cy="3672144"/>
          </a:xfrm>
        </p:spPr>
        <p:txBody>
          <a:bodyPr>
            <a:normAutofit/>
          </a:bodyPr>
          <a:lstStyle/>
          <a:p>
            <a:r>
              <a:rPr lang="es-CL" sz="2200" b="1"/>
              <a:t>Clasificación Meyers y McKeever</a:t>
            </a:r>
          </a:p>
          <a:p>
            <a:pPr lvl="1"/>
            <a:r>
              <a:rPr lang="es-CL" sz="2200"/>
              <a:t>I No desplazada</a:t>
            </a:r>
          </a:p>
          <a:p>
            <a:pPr lvl="1"/>
            <a:r>
              <a:rPr lang="es-CL" sz="2200"/>
              <a:t>II Desplazada con contacto posterior</a:t>
            </a:r>
          </a:p>
          <a:p>
            <a:pPr lvl="1"/>
            <a:r>
              <a:rPr lang="es-CL" sz="2200"/>
              <a:t>III Completamente desplazada</a:t>
            </a:r>
          </a:p>
          <a:p>
            <a:endParaRPr lang="es-CL" sz="2200"/>
          </a:p>
          <a:p>
            <a:r>
              <a:rPr lang="es-CL" sz="2200" b="1"/>
              <a:t>Estudio</a:t>
            </a:r>
            <a:r>
              <a:rPr lang="es-CL" sz="2200"/>
              <a:t> </a:t>
            </a:r>
          </a:p>
          <a:p>
            <a:r>
              <a:rPr lang="es-CL" sz="2200"/>
              <a:t>Rx AP-L- Axial Rotula</a:t>
            </a:r>
          </a:p>
          <a:p>
            <a:r>
              <a:rPr lang="es-CL" sz="2200"/>
              <a:t>TAC pre op o duda diagnostica</a:t>
            </a:r>
          </a:p>
          <a:p>
            <a:r>
              <a:rPr lang="es-CL" sz="2200"/>
              <a:t>RNM gold standard : Lesiones asociadas </a:t>
            </a:r>
          </a:p>
          <a:p>
            <a:pPr marL="0" indent="0">
              <a:buNone/>
            </a:pPr>
            <a:endParaRPr lang="es-CL" sz="2200"/>
          </a:p>
        </p:txBody>
      </p:sp>
      <p:pic>
        <p:nvPicPr>
          <p:cNvPr id="8" name="Picture 8">
            <a:extLst>
              <a:ext uri="{FF2B5EF4-FFF2-40B4-BE49-F238E27FC236}">
                <a16:creationId xmlns:a16="http://schemas.microsoft.com/office/drawing/2014/main" id="{B41FA622-D3D8-3043-BFAC-DB57AEBA35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5382" y="2310086"/>
            <a:ext cx="1001816" cy="18902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Diagrama&#10;&#10;Descripción generada automáticamente">
            <a:extLst>
              <a:ext uri="{FF2B5EF4-FFF2-40B4-BE49-F238E27FC236}">
                <a16:creationId xmlns:a16="http://schemas.microsoft.com/office/drawing/2014/main" id="{CCE925A3-1C4F-5445-958C-8F3A720F65F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07578" y="4358181"/>
            <a:ext cx="1077425" cy="18902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705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BFC7C88B-11D1-B341-B321-9AB8D5DE8213}"/>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vert="horz" lIns="91440" tIns="45720" rIns="91440" bIns="45720" rtlCol="0" anchor="ctr">
            <a:normAutofit/>
          </a:bodyPr>
          <a:lstStyle/>
          <a:p>
            <a:pPr algn="ctr"/>
            <a:r>
              <a:rPr lang="en-US" sz="3600" kern="1200">
                <a:solidFill>
                  <a:srgbClr val="3F3F3F"/>
                </a:solidFill>
                <a:latin typeface="+mj-lt"/>
                <a:ea typeface="+mj-ea"/>
                <a:cs typeface="+mj-cs"/>
              </a:rPr>
              <a:t>Fracturas de espinas tibiales </a:t>
            </a:r>
          </a:p>
        </p:txBody>
      </p:sp>
      <p:sp>
        <p:nvSpPr>
          <p:cNvPr id="3" name="Marcador de contenido 2">
            <a:extLst>
              <a:ext uri="{FF2B5EF4-FFF2-40B4-BE49-F238E27FC236}">
                <a16:creationId xmlns:a16="http://schemas.microsoft.com/office/drawing/2014/main" id="{2195B7F9-DFD2-2B4F-84B6-62A91E8C49E3}"/>
              </a:ext>
            </a:extLst>
          </p:cNvPr>
          <p:cNvSpPr>
            <a:spLocks noGrp="1"/>
          </p:cNvSpPr>
          <p:nvPr>
            <p:ph idx="1"/>
          </p:nvPr>
        </p:nvSpPr>
        <p:spPr>
          <a:xfrm>
            <a:off x="1476915" y="2888250"/>
            <a:ext cx="4297351" cy="2959777"/>
          </a:xfrm>
        </p:spPr>
        <p:txBody>
          <a:bodyPr vert="horz" lIns="91440" tIns="45720" rIns="91440" bIns="45720" rtlCol="0" anchor="t">
            <a:normAutofit/>
          </a:bodyPr>
          <a:lstStyle/>
          <a:p>
            <a:r>
              <a:rPr lang="en-US" sz="1700"/>
              <a:t>No Qx</a:t>
            </a:r>
          </a:p>
          <a:p>
            <a:r>
              <a:rPr lang="en-US" sz="1700"/>
              <a:t>Reducción cerrada, Artrocentesis ( manejo de hemartrosis) Inmovilizar a 0-20°</a:t>
            </a:r>
          </a:p>
          <a:p>
            <a:r>
              <a:rPr lang="en-US" sz="1700"/>
              <a:t>Tipo I y Tipo II que se reduzcan fácil. </a:t>
            </a:r>
          </a:p>
          <a:p>
            <a:endParaRPr lang="en-US" sz="1700"/>
          </a:p>
          <a:p>
            <a:r>
              <a:rPr lang="en-US" sz="1700"/>
              <a:t>Qx</a:t>
            </a:r>
          </a:p>
          <a:p>
            <a:r>
              <a:rPr lang="en-US" sz="1700"/>
              <a:t>RAFI o Artroscopia</a:t>
            </a:r>
          </a:p>
          <a:p>
            <a:r>
              <a:rPr lang="en-US" sz="1700"/>
              <a:t>Tipo III o Tipo II que no se reducen. </a:t>
            </a:r>
          </a:p>
          <a:p>
            <a:endParaRPr lang="en-US" sz="1700"/>
          </a:p>
          <a:p>
            <a:endParaRPr lang="en-US" sz="1700"/>
          </a:p>
        </p:txBody>
      </p:sp>
      <p:cxnSp>
        <p:nvCxnSpPr>
          <p:cNvPr id="14" name="Straight Connector 13">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7" name="Marcador de contenido 2">
            <a:extLst>
              <a:ext uri="{FF2B5EF4-FFF2-40B4-BE49-F238E27FC236}">
                <a16:creationId xmlns:a16="http://schemas.microsoft.com/office/drawing/2014/main" id="{EF250C84-B6FA-7046-9981-A306ABE54E0A}"/>
              </a:ext>
            </a:extLst>
          </p:cNvPr>
          <p:cNvSpPr txBox="1">
            <a:spLocks/>
          </p:cNvSpPr>
          <p:nvPr/>
        </p:nvSpPr>
        <p:spPr>
          <a:xfrm>
            <a:off x="6417731" y="2888250"/>
            <a:ext cx="4292594" cy="29597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Complicaciones </a:t>
            </a:r>
          </a:p>
          <a:p>
            <a:r>
              <a:rPr lang="en-US" sz="2000"/>
              <a:t>Artrofibrosis</a:t>
            </a:r>
          </a:p>
          <a:p>
            <a:pPr lvl="1"/>
            <a:r>
              <a:rPr lang="en-US" sz="2000"/>
              <a:t>Más común con manejo quirúrgico</a:t>
            </a:r>
          </a:p>
          <a:p>
            <a:r>
              <a:rPr lang="en-US" sz="2000"/>
              <a:t>Alteraciones fisis</a:t>
            </a:r>
          </a:p>
          <a:p>
            <a:r>
              <a:rPr lang="en-US" sz="2000"/>
              <a:t>Laxitud LCA</a:t>
            </a:r>
          </a:p>
          <a:p>
            <a:pPr marL="0"/>
            <a:endParaRPr lang="en-US" sz="2000"/>
          </a:p>
          <a:p>
            <a:endParaRPr lang="en-US" sz="2000"/>
          </a:p>
          <a:p>
            <a:endParaRPr lang="en-US" sz="2000"/>
          </a:p>
        </p:txBody>
      </p:sp>
    </p:spTree>
    <p:extLst>
      <p:ext uri="{BB962C8B-B14F-4D97-AF65-F5344CB8AC3E}">
        <p14:creationId xmlns:p14="http://schemas.microsoft.com/office/powerpoint/2010/main" val="306410617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0C1287D-A198-CA46-B94F-C9F4C2896E77}"/>
              </a:ext>
            </a:extLst>
          </p:cNvPr>
          <p:cNvSpPr>
            <a:spLocks noGrp="1"/>
          </p:cNvSpPr>
          <p:nvPr>
            <p:ph type="title"/>
          </p:nvPr>
        </p:nvSpPr>
        <p:spPr>
          <a:xfrm>
            <a:off x="836679" y="723898"/>
            <a:ext cx="6002110" cy="1495425"/>
          </a:xfrm>
        </p:spPr>
        <p:txBody>
          <a:bodyPr>
            <a:normAutofit/>
          </a:bodyPr>
          <a:lstStyle/>
          <a:p>
            <a:r>
              <a:rPr lang="es-CL" sz="4000"/>
              <a:t>Fracturas de TAT</a:t>
            </a:r>
          </a:p>
        </p:txBody>
      </p:sp>
      <p:sp>
        <p:nvSpPr>
          <p:cNvPr id="3" name="Marcador de contenido 2">
            <a:extLst>
              <a:ext uri="{FF2B5EF4-FFF2-40B4-BE49-F238E27FC236}">
                <a16:creationId xmlns:a16="http://schemas.microsoft.com/office/drawing/2014/main" id="{3A6C7406-35B4-3744-8FB4-6E391DF7F170}"/>
              </a:ext>
            </a:extLst>
          </p:cNvPr>
          <p:cNvSpPr>
            <a:spLocks noGrp="1"/>
          </p:cNvSpPr>
          <p:nvPr>
            <p:ph idx="1"/>
          </p:nvPr>
        </p:nvSpPr>
        <p:spPr>
          <a:xfrm>
            <a:off x="836680" y="2405067"/>
            <a:ext cx="6002110" cy="3729034"/>
          </a:xfrm>
        </p:spPr>
        <p:txBody>
          <a:bodyPr>
            <a:normAutofit/>
          </a:bodyPr>
          <a:lstStyle/>
          <a:p>
            <a:r>
              <a:rPr lang="es-CL" sz="1300"/>
              <a:t>Generalemente en adoscentes </a:t>
            </a:r>
          </a:p>
          <a:p>
            <a:r>
              <a:rPr lang="es-CL" sz="1300"/>
              <a:t>Epidemiologia</a:t>
            </a:r>
          </a:p>
          <a:p>
            <a:pPr lvl="1"/>
            <a:r>
              <a:rPr lang="es-CL" sz="1300"/>
              <a:t>Menos del 1% de las fx pediatricas</a:t>
            </a:r>
          </a:p>
          <a:p>
            <a:pPr lvl="1"/>
            <a:r>
              <a:rPr lang="es-CL" sz="1300"/>
              <a:t>H&gt;&gt; M</a:t>
            </a:r>
          </a:p>
          <a:p>
            <a:pPr lvl="1"/>
            <a:r>
              <a:rPr lang="es-CL" sz="1300"/>
              <a:t>Edad 12 - 15 </a:t>
            </a:r>
          </a:p>
          <a:p>
            <a:r>
              <a:rPr lang="es-CL" sz="1300"/>
              <a:t>Mecanismo</a:t>
            </a:r>
          </a:p>
          <a:p>
            <a:pPr lvl="1"/>
            <a:r>
              <a:rPr lang="es-CL" sz="1300"/>
              <a:t>Extensión brusca y activa de cuadriceps. (Salto, Carrera)</a:t>
            </a:r>
          </a:p>
          <a:p>
            <a:pPr lvl="1"/>
            <a:r>
              <a:rPr lang="es-CL" sz="1300"/>
              <a:t>Común en Basketball, Futbol, Velocistas.</a:t>
            </a:r>
          </a:p>
          <a:p>
            <a:r>
              <a:rPr lang="es-CL" sz="1300"/>
              <a:t>Lesiones asociadas</a:t>
            </a:r>
          </a:p>
          <a:p>
            <a:pPr lvl="1"/>
            <a:r>
              <a:rPr lang="es-CL" sz="1300"/>
              <a:t>Sindorme compartimental</a:t>
            </a:r>
          </a:p>
          <a:p>
            <a:pPr lvl="1"/>
            <a:r>
              <a:rPr lang="es-CL" sz="1300"/>
              <a:t>Deficit de extensión</a:t>
            </a:r>
          </a:p>
          <a:p>
            <a:r>
              <a:rPr lang="es-CL" sz="1300"/>
              <a:t>Pronostico</a:t>
            </a:r>
          </a:p>
          <a:p>
            <a:pPr lvl="1"/>
            <a:r>
              <a:rPr lang="es-CL" sz="1300"/>
              <a:t>Alta recuperación deportiva</a:t>
            </a:r>
          </a:p>
          <a:p>
            <a:pPr lvl="1"/>
            <a:r>
              <a:rPr lang="es-CL" sz="1300"/>
              <a:t>Baja discrepancia de longitud.</a:t>
            </a:r>
          </a:p>
          <a:p>
            <a:endParaRPr lang="es-CL" sz="1300"/>
          </a:p>
        </p:txBody>
      </p:sp>
      <p:pic>
        <p:nvPicPr>
          <p:cNvPr id="4" name="Imagen 3">
            <a:extLst>
              <a:ext uri="{FF2B5EF4-FFF2-40B4-BE49-F238E27FC236}">
                <a16:creationId xmlns:a16="http://schemas.microsoft.com/office/drawing/2014/main" id="{436A6BDE-EAE6-004A-8A22-865548260E59}"/>
              </a:ext>
            </a:extLst>
          </p:cNvPr>
          <p:cNvPicPr>
            <a:picLocks noChangeAspect="1"/>
          </p:cNvPicPr>
          <p:nvPr/>
        </p:nvPicPr>
        <p:blipFill rotWithShape="1">
          <a:blip r:embed="rId2"/>
          <a:srcRect r="2935"/>
          <a:stretch/>
        </p:blipFill>
        <p:spPr>
          <a:xfrm>
            <a:off x="7199440" y="10"/>
            <a:ext cx="4992560" cy="6857990"/>
          </a:xfrm>
          <a:prstGeom prst="rect">
            <a:avLst/>
          </a:prstGeom>
          <a:effectLst/>
        </p:spPr>
      </p:pic>
    </p:spTree>
    <p:extLst>
      <p:ext uri="{BB962C8B-B14F-4D97-AF65-F5344CB8AC3E}">
        <p14:creationId xmlns:p14="http://schemas.microsoft.com/office/powerpoint/2010/main" val="2258992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16337C-FA56-3447-8E32-B27AE75A2F68}"/>
              </a:ext>
            </a:extLst>
          </p:cNvPr>
          <p:cNvSpPr>
            <a:spLocks noGrp="1"/>
          </p:cNvSpPr>
          <p:nvPr>
            <p:ph type="title"/>
          </p:nvPr>
        </p:nvSpPr>
        <p:spPr/>
        <p:txBody>
          <a:bodyPr/>
          <a:lstStyle/>
          <a:p>
            <a:r>
              <a:rPr lang="es-CL" dirty="0"/>
              <a:t>Fractura TAT</a:t>
            </a:r>
          </a:p>
        </p:txBody>
      </p:sp>
      <p:sp>
        <p:nvSpPr>
          <p:cNvPr id="5" name="Marcador de contenido 2">
            <a:extLst>
              <a:ext uri="{FF2B5EF4-FFF2-40B4-BE49-F238E27FC236}">
                <a16:creationId xmlns:a16="http://schemas.microsoft.com/office/drawing/2014/main" id="{3FE8FE0B-E1B7-DA40-AF2A-8EBE60765227}"/>
              </a:ext>
            </a:extLst>
          </p:cNvPr>
          <p:cNvSpPr txBox="1">
            <a:spLocks/>
          </p:cNvSpPr>
          <p:nvPr/>
        </p:nvSpPr>
        <p:spPr>
          <a:xfrm>
            <a:off x="552450" y="1690688"/>
            <a:ext cx="588645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t>Watson Jones modificada por Ogden</a:t>
            </a:r>
          </a:p>
          <a:p>
            <a:r>
              <a:rPr lang="es-CL" dirty="0"/>
              <a:t>Tipo 1 : Solo  Apófisis</a:t>
            </a:r>
          </a:p>
          <a:p>
            <a:r>
              <a:rPr lang="es-CL" dirty="0"/>
              <a:t>Tipo 2 : Se extiende a centro Osificación primario</a:t>
            </a:r>
          </a:p>
          <a:p>
            <a:r>
              <a:rPr lang="es-CL" dirty="0"/>
              <a:t>Tipo 3 : Pasa el centro de osificación primario</a:t>
            </a:r>
          </a:p>
          <a:p>
            <a:endParaRPr lang="es-CL" dirty="0"/>
          </a:p>
          <a:p>
            <a:r>
              <a:rPr lang="es-CL" dirty="0"/>
              <a:t>Newer agrega 2 tipos</a:t>
            </a:r>
          </a:p>
          <a:p>
            <a:r>
              <a:rPr lang="es-CL" dirty="0"/>
              <a:t>Tipo 4 : Extensión a posterior  a traves de la fisis</a:t>
            </a:r>
          </a:p>
          <a:p>
            <a:r>
              <a:rPr lang="es-CL" dirty="0"/>
              <a:t>Tipo 5: Avulsión periostica</a:t>
            </a:r>
          </a:p>
          <a:p>
            <a:endParaRPr lang="es-CL" dirty="0"/>
          </a:p>
        </p:txBody>
      </p:sp>
      <p:pic>
        <p:nvPicPr>
          <p:cNvPr id="7" name="Picture 3">
            <a:extLst>
              <a:ext uri="{FF2B5EF4-FFF2-40B4-BE49-F238E27FC236}">
                <a16:creationId xmlns:a16="http://schemas.microsoft.com/office/drawing/2014/main" id="{6EA21138-A431-4842-ACB2-D398F66C3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855" y="313068"/>
            <a:ext cx="3898033"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8A79B322-43EE-0646-BD28-15328E68E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4364" y="308213"/>
            <a:ext cx="3916156" cy="209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64F2C822-69E3-EF48-8DA9-EFF862BA3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629" y="3572975"/>
            <a:ext cx="3898035"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a:extLst>
              <a:ext uri="{FF2B5EF4-FFF2-40B4-BE49-F238E27FC236}">
                <a16:creationId xmlns:a16="http://schemas.microsoft.com/office/drawing/2014/main" id="{1953F411-9BDE-DA42-AE93-66DFE13782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5332" y="3989309"/>
            <a:ext cx="1440160" cy="1418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a:extLst>
              <a:ext uri="{FF2B5EF4-FFF2-40B4-BE49-F238E27FC236}">
                <a16:creationId xmlns:a16="http://schemas.microsoft.com/office/drawing/2014/main" id="{55378D71-2A22-DC43-8E71-CB769624E9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710" y="3828094"/>
            <a:ext cx="1560833" cy="153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78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ítulo 1">
            <a:extLst>
              <a:ext uri="{FF2B5EF4-FFF2-40B4-BE49-F238E27FC236}">
                <a16:creationId xmlns:a16="http://schemas.microsoft.com/office/drawing/2014/main" id="{6016337C-FA56-3447-8E32-B27AE75A2F68}"/>
              </a:ext>
            </a:extLst>
          </p:cNvPr>
          <p:cNvSpPr>
            <a:spLocks noGrp="1"/>
          </p:cNvSpPr>
          <p:nvPr>
            <p:ph type="title"/>
          </p:nvPr>
        </p:nvSpPr>
        <p:spPr>
          <a:xfrm>
            <a:off x="841246" y="673770"/>
            <a:ext cx="3644489" cy="2414488"/>
          </a:xfrm>
        </p:spPr>
        <p:txBody>
          <a:bodyPr anchor="t">
            <a:normAutofit/>
          </a:bodyPr>
          <a:lstStyle/>
          <a:p>
            <a:r>
              <a:rPr lang="es-CL" sz="5400">
                <a:solidFill>
                  <a:srgbClr val="FFFFFF"/>
                </a:solidFill>
              </a:rPr>
              <a:t>Fractura TAT</a:t>
            </a:r>
          </a:p>
        </p:txBody>
      </p:sp>
      <p:sp>
        <p:nvSpPr>
          <p:cNvPr id="3" name="Marcador de contenido 2">
            <a:extLst>
              <a:ext uri="{FF2B5EF4-FFF2-40B4-BE49-F238E27FC236}">
                <a16:creationId xmlns:a16="http://schemas.microsoft.com/office/drawing/2014/main" id="{6644F3D8-E4AC-944F-BD57-90A0B7EC1937}"/>
              </a:ext>
            </a:extLst>
          </p:cNvPr>
          <p:cNvSpPr>
            <a:spLocks noGrp="1"/>
          </p:cNvSpPr>
          <p:nvPr>
            <p:ph idx="1"/>
          </p:nvPr>
        </p:nvSpPr>
        <p:spPr>
          <a:xfrm>
            <a:off x="6095999" y="882315"/>
            <a:ext cx="5254754" cy="5294647"/>
          </a:xfrm>
        </p:spPr>
        <p:txBody>
          <a:bodyPr>
            <a:normAutofit/>
          </a:bodyPr>
          <a:lstStyle/>
          <a:p>
            <a:r>
              <a:rPr lang="es-CL" sz="2200"/>
              <a:t>Síntomas</a:t>
            </a:r>
          </a:p>
          <a:p>
            <a:pPr lvl="1"/>
            <a:r>
              <a:rPr lang="es-CL" sz="2200"/>
              <a:t>Dolor agudo</a:t>
            </a:r>
          </a:p>
          <a:p>
            <a:pPr lvl="2"/>
            <a:r>
              <a:rPr lang="es-CL" sz="2200"/>
              <a:t>Ocurre al saltar o  inicio de carrera</a:t>
            </a:r>
          </a:p>
          <a:p>
            <a:pPr lvl="1"/>
            <a:r>
              <a:rPr lang="es-CL" sz="2200"/>
              <a:t>Déficit de extensión AVo</a:t>
            </a:r>
          </a:p>
          <a:p>
            <a:pPr lvl="2"/>
            <a:r>
              <a:rPr lang="es-CL" sz="2200"/>
              <a:t>Hemartrosis </a:t>
            </a:r>
          </a:p>
          <a:p>
            <a:pPr lvl="2"/>
            <a:endParaRPr lang="es-CL" sz="2200"/>
          </a:p>
          <a:p>
            <a:r>
              <a:rPr lang="es-CL" sz="2200"/>
              <a:t>Ex. Fisico</a:t>
            </a:r>
          </a:p>
          <a:p>
            <a:pPr lvl="2"/>
            <a:r>
              <a:rPr lang="es-CL" sz="2200"/>
              <a:t>Dolor a la palpación TAT</a:t>
            </a:r>
          </a:p>
          <a:p>
            <a:pPr lvl="2"/>
            <a:r>
              <a:rPr lang="es-CL" sz="2200"/>
              <a:t>Evaluación N-V importante</a:t>
            </a:r>
          </a:p>
          <a:p>
            <a:pPr lvl="2"/>
            <a:r>
              <a:rPr lang="es-CL" sz="2200"/>
              <a:t>Sospechar posible Sd. Comparitmental.</a:t>
            </a:r>
          </a:p>
          <a:p>
            <a:endParaRPr lang="es-CL" sz="2200"/>
          </a:p>
        </p:txBody>
      </p:sp>
      <p:sp>
        <p:nvSpPr>
          <p:cNvPr id="5" name="Marcador de contenido 2">
            <a:extLst>
              <a:ext uri="{FF2B5EF4-FFF2-40B4-BE49-F238E27FC236}">
                <a16:creationId xmlns:a16="http://schemas.microsoft.com/office/drawing/2014/main" id="{3FE8FE0B-E1B7-DA40-AF2A-8EBE60765227}"/>
              </a:ext>
            </a:extLst>
          </p:cNvPr>
          <p:cNvSpPr txBox="1">
            <a:spLocks/>
          </p:cNvSpPr>
          <p:nvPr/>
        </p:nvSpPr>
        <p:spPr>
          <a:xfrm>
            <a:off x="552450" y="1690688"/>
            <a:ext cx="54673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L" dirty="0"/>
          </a:p>
        </p:txBody>
      </p:sp>
    </p:spTree>
    <p:extLst>
      <p:ext uri="{BB962C8B-B14F-4D97-AF65-F5344CB8AC3E}">
        <p14:creationId xmlns:p14="http://schemas.microsoft.com/office/powerpoint/2010/main" val="3263179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ítulo 1">
            <a:extLst>
              <a:ext uri="{FF2B5EF4-FFF2-40B4-BE49-F238E27FC236}">
                <a16:creationId xmlns:a16="http://schemas.microsoft.com/office/drawing/2014/main" id="{FB57C3B2-E460-0546-9EF9-E4C1D5AA8D49}"/>
              </a:ext>
            </a:extLst>
          </p:cNvPr>
          <p:cNvSpPr>
            <a:spLocks noGrp="1"/>
          </p:cNvSpPr>
          <p:nvPr>
            <p:ph type="title"/>
          </p:nvPr>
        </p:nvSpPr>
        <p:spPr>
          <a:xfrm>
            <a:off x="841246" y="673770"/>
            <a:ext cx="3644489" cy="2414488"/>
          </a:xfrm>
        </p:spPr>
        <p:txBody>
          <a:bodyPr anchor="t">
            <a:normAutofit/>
          </a:bodyPr>
          <a:lstStyle/>
          <a:p>
            <a:r>
              <a:rPr lang="es-CL" sz="5400">
                <a:solidFill>
                  <a:srgbClr val="FFFFFF"/>
                </a:solidFill>
              </a:rPr>
              <a:t>Fractura TAT</a:t>
            </a:r>
          </a:p>
        </p:txBody>
      </p:sp>
      <p:sp>
        <p:nvSpPr>
          <p:cNvPr id="3" name="Marcador de contenido 2">
            <a:extLst>
              <a:ext uri="{FF2B5EF4-FFF2-40B4-BE49-F238E27FC236}">
                <a16:creationId xmlns:a16="http://schemas.microsoft.com/office/drawing/2014/main" id="{D5C6121D-2224-0445-B30C-FE9DA8A5DE6C}"/>
              </a:ext>
            </a:extLst>
          </p:cNvPr>
          <p:cNvSpPr>
            <a:spLocks noGrp="1"/>
          </p:cNvSpPr>
          <p:nvPr>
            <p:ph idx="1"/>
          </p:nvPr>
        </p:nvSpPr>
        <p:spPr>
          <a:xfrm>
            <a:off x="6095999" y="882315"/>
            <a:ext cx="5254754" cy="5294647"/>
          </a:xfrm>
        </p:spPr>
        <p:txBody>
          <a:bodyPr>
            <a:normAutofit/>
          </a:bodyPr>
          <a:lstStyle/>
          <a:p>
            <a:r>
              <a:rPr lang="es-CL" sz="2200"/>
              <a:t>Imagenologia</a:t>
            </a:r>
          </a:p>
          <a:p>
            <a:endParaRPr lang="es-CL" sz="2200"/>
          </a:p>
          <a:p>
            <a:r>
              <a:rPr lang="es-CL" sz="2200"/>
              <a:t>Rx AP-L-Axial Rotula </a:t>
            </a:r>
          </a:p>
          <a:p>
            <a:pPr lvl="1"/>
            <a:r>
              <a:rPr lang="es-CL" sz="2200"/>
              <a:t>Contralateral si hay duda.</a:t>
            </a:r>
          </a:p>
          <a:p>
            <a:pPr lvl="1"/>
            <a:r>
              <a:rPr lang="es-CL" sz="2200"/>
              <a:t>Rotación interna pone en perfil la TAT</a:t>
            </a:r>
          </a:p>
          <a:p>
            <a:pPr lvl="1"/>
            <a:endParaRPr lang="es-CL" sz="2200"/>
          </a:p>
          <a:p>
            <a:r>
              <a:rPr lang="es-CL" sz="2200"/>
              <a:t>TAC</a:t>
            </a:r>
          </a:p>
          <a:p>
            <a:pPr lvl="1"/>
            <a:r>
              <a:rPr lang="es-CL" sz="2200"/>
              <a:t>Evaluar intraarticular o extensión posterior</a:t>
            </a:r>
          </a:p>
          <a:p>
            <a:pPr marL="457200" lvl="1" indent="0">
              <a:buNone/>
            </a:pPr>
            <a:endParaRPr lang="es-CL" sz="2200"/>
          </a:p>
          <a:p>
            <a:pPr marL="0" indent="0">
              <a:buNone/>
            </a:pPr>
            <a:r>
              <a:rPr lang="es-CL" sz="2200"/>
              <a:t>RNM </a:t>
            </a:r>
            <a:r>
              <a:rPr lang="es-CL" sz="2200" i="1"/>
              <a:t> </a:t>
            </a:r>
            <a:endParaRPr lang="es-CL" sz="2200"/>
          </a:p>
          <a:p>
            <a:pPr lvl="1"/>
            <a:r>
              <a:rPr lang="es-CL" sz="2200"/>
              <a:t>Útil para determinar extensión de la lesion o lesiones asociadas </a:t>
            </a:r>
          </a:p>
          <a:p>
            <a:endParaRPr lang="es-CL" sz="2200"/>
          </a:p>
        </p:txBody>
      </p:sp>
    </p:spTree>
    <p:extLst>
      <p:ext uri="{BB962C8B-B14F-4D97-AF65-F5344CB8AC3E}">
        <p14:creationId xmlns:p14="http://schemas.microsoft.com/office/powerpoint/2010/main" val="668729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AE63261-690E-FD4C-BDB3-25DB6843B53F}"/>
              </a:ext>
            </a:extLst>
          </p:cNvPr>
          <p:cNvSpPr>
            <a:spLocks noGrp="1"/>
          </p:cNvSpPr>
          <p:nvPr>
            <p:ph type="title"/>
          </p:nvPr>
        </p:nvSpPr>
        <p:spPr>
          <a:xfrm>
            <a:off x="838200" y="668377"/>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Fractura TAT </a:t>
            </a:r>
          </a:p>
        </p:txBody>
      </p:sp>
      <p:sp>
        <p:nvSpPr>
          <p:cNvPr id="3" name="Marcador de contenido 2">
            <a:extLst>
              <a:ext uri="{FF2B5EF4-FFF2-40B4-BE49-F238E27FC236}">
                <a16:creationId xmlns:a16="http://schemas.microsoft.com/office/drawing/2014/main" id="{4E417448-239F-AC47-A29D-0957501138E8}"/>
              </a:ext>
            </a:extLst>
          </p:cNvPr>
          <p:cNvSpPr>
            <a:spLocks noGrp="1"/>
          </p:cNvSpPr>
          <p:nvPr>
            <p:ph idx="1"/>
          </p:nvPr>
        </p:nvSpPr>
        <p:spPr>
          <a:xfrm>
            <a:off x="838200" y="2177456"/>
            <a:ext cx="5097780" cy="3795748"/>
          </a:xfrm>
        </p:spPr>
        <p:txBody>
          <a:bodyPr vert="horz" lIns="91440" tIns="45720" rIns="91440" bIns="45720" rtlCol="0">
            <a:normAutofit/>
          </a:bodyPr>
          <a:lstStyle/>
          <a:p>
            <a:r>
              <a:rPr lang="en-US" sz="2000" b="1"/>
              <a:t>Tratamiento</a:t>
            </a:r>
            <a:r>
              <a:rPr lang="en-US" sz="2000"/>
              <a:t> </a:t>
            </a:r>
          </a:p>
          <a:p>
            <a:r>
              <a:rPr lang="en-US" sz="2000"/>
              <a:t>No Qx</a:t>
            </a:r>
          </a:p>
          <a:p>
            <a:pPr lvl="1"/>
            <a:r>
              <a:rPr lang="en-US" sz="2000"/>
              <a:t>No desplazadas</a:t>
            </a:r>
          </a:p>
          <a:p>
            <a:pPr lvl="1"/>
            <a:r>
              <a:rPr lang="en-US" sz="2000" b="1"/>
              <a:t>Yeso Bota Larga</a:t>
            </a:r>
          </a:p>
          <a:p>
            <a:r>
              <a:rPr lang="en-US" sz="2000"/>
              <a:t>Qx</a:t>
            </a:r>
          </a:p>
          <a:p>
            <a:pPr lvl="1"/>
            <a:r>
              <a:rPr lang="en-US" sz="2000" b="1"/>
              <a:t>Fracturas</a:t>
            </a:r>
            <a:r>
              <a:rPr lang="en-US" sz="2000" b="1" dirty="0"/>
              <a:t> </a:t>
            </a:r>
            <a:r>
              <a:rPr lang="en-US" sz="2000" b="1"/>
              <a:t>desplazadas</a:t>
            </a:r>
            <a:r>
              <a:rPr lang="en-US" sz="2000" b="1" dirty="0"/>
              <a:t> no </a:t>
            </a:r>
            <a:r>
              <a:rPr lang="en-US" sz="2000" b="1"/>
              <a:t>reductibles</a:t>
            </a:r>
            <a:endParaRPr lang="en-US" sz="2000" b="1" dirty="0"/>
          </a:p>
          <a:p>
            <a:pPr lvl="1"/>
            <a:r>
              <a:rPr lang="en-US" sz="2000"/>
              <a:t>Reducción Cerrada + Fijación percutánea o RAFI</a:t>
            </a:r>
          </a:p>
          <a:p>
            <a:pPr lvl="1"/>
            <a:r>
              <a:rPr lang="en-US" sz="2000"/>
              <a:t>RAFI con artrotomia </a:t>
            </a:r>
          </a:p>
          <a:p>
            <a:pPr lvl="1"/>
            <a:r>
              <a:rPr lang="en-US" sz="2000"/>
              <a:t>Reducción abierta y sutura partes blandas</a:t>
            </a:r>
          </a:p>
          <a:p>
            <a:endParaRPr lang="en-US" sz="2000"/>
          </a:p>
        </p:txBody>
      </p:sp>
      <p:sp>
        <p:nvSpPr>
          <p:cNvPr id="4" name="Marcador de contenido 2">
            <a:extLst>
              <a:ext uri="{FF2B5EF4-FFF2-40B4-BE49-F238E27FC236}">
                <a16:creationId xmlns:a16="http://schemas.microsoft.com/office/drawing/2014/main" id="{1BCC3BC0-DFDC-C44D-874C-20B63735EA9F}"/>
              </a:ext>
            </a:extLst>
          </p:cNvPr>
          <p:cNvSpPr txBox="1">
            <a:spLocks/>
          </p:cNvSpPr>
          <p:nvPr/>
        </p:nvSpPr>
        <p:spPr>
          <a:xfrm>
            <a:off x="6256020" y="2177456"/>
            <a:ext cx="5097780" cy="3795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Complicaciones</a:t>
            </a:r>
          </a:p>
          <a:p>
            <a:r>
              <a:rPr lang="en-US" sz="2400"/>
              <a:t>Recurvatum </a:t>
            </a:r>
          </a:p>
          <a:p>
            <a:r>
              <a:rPr lang="en-US" sz="2400"/>
              <a:t>Síndrome Compartimental  </a:t>
            </a:r>
          </a:p>
          <a:p>
            <a:r>
              <a:rPr lang="en-US" sz="2400"/>
              <a:t>Perdida de ROM</a:t>
            </a:r>
          </a:p>
          <a:p>
            <a:r>
              <a:rPr lang="en-US" sz="2400"/>
              <a:t>Bursitis</a:t>
            </a:r>
          </a:p>
          <a:p>
            <a:pPr lvl="1"/>
            <a:r>
              <a:rPr lang="en-US"/>
              <a:t>Por las OTS.</a:t>
            </a:r>
          </a:p>
          <a:p>
            <a:pPr marL="0"/>
            <a:endParaRPr lang="en-US" sz="2400"/>
          </a:p>
        </p:txBody>
      </p:sp>
    </p:spTree>
    <p:extLst>
      <p:ext uri="{BB962C8B-B14F-4D97-AF65-F5344CB8AC3E}">
        <p14:creationId xmlns:p14="http://schemas.microsoft.com/office/powerpoint/2010/main" val="4180795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DA167C6-9407-5647-A33C-081B819DC452}"/>
              </a:ext>
            </a:extLst>
          </p:cNvPr>
          <p:cNvSpPr>
            <a:spLocks noGrp="1"/>
          </p:cNvSpPr>
          <p:nvPr>
            <p:ph type="title"/>
          </p:nvPr>
        </p:nvSpPr>
        <p:spPr>
          <a:xfrm>
            <a:off x="630936" y="640080"/>
            <a:ext cx="4818888" cy="1481328"/>
          </a:xfrm>
        </p:spPr>
        <p:txBody>
          <a:bodyPr anchor="b">
            <a:normAutofit/>
          </a:bodyPr>
          <a:lstStyle/>
          <a:p>
            <a:r>
              <a:rPr lang="es-CL" sz="4600"/>
              <a:t>Fractura epifisis proximal de la tibia </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B2E6B381-0D6D-794C-AFB5-7915D0C53A68}"/>
              </a:ext>
            </a:extLst>
          </p:cNvPr>
          <p:cNvSpPr>
            <a:spLocks noGrp="1"/>
          </p:cNvSpPr>
          <p:nvPr>
            <p:ph idx="1"/>
          </p:nvPr>
        </p:nvSpPr>
        <p:spPr>
          <a:xfrm>
            <a:off x="630936" y="2660904"/>
            <a:ext cx="4818888" cy="3547872"/>
          </a:xfrm>
        </p:spPr>
        <p:txBody>
          <a:bodyPr anchor="t">
            <a:normAutofit/>
          </a:bodyPr>
          <a:lstStyle/>
          <a:p>
            <a:r>
              <a:rPr lang="es-CL" sz="1700"/>
              <a:t>Epidemiologia</a:t>
            </a:r>
          </a:p>
          <a:p>
            <a:pPr lvl="1"/>
            <a:r>
              <a:rPr lang="es-CL" sz="1700"/>
              <a:t>&gt; 1% de las fx pediátricas</a:t>
            </a:r>
          </a:p>
          <a:p>
            <a:r>
              <a:rPr lang="es-CL" sz="1700"/>
              <a:t>Mecanismo</a:t>
            </a:r>
          </a:p>
          <a:p>
            <a:pPr lvl="2"/>
            <a:r>
              <a:rPr lang="es-CL" sz="1700"/>
              <a:t>Alta energía</a:t>
            </a:r>
          </a:p>
          <a:p>
            <a:pPr lvl="2"/>
            <a:r>
              <a:rPr lang="es-CL" sz="1700"/>
              <a:t>Fuerza varo - Valgo</a:t>
            </a:r>
          </a:p>
          <a:p>
            <a:pPr lvl="2"/>
            <a:r>
              <a:rPr lang="es-CL" sz="1700"/>
              <a:t>Hiperextensión</a:t>
            </a:r>
          </a:p>
          <a:p>
            <a:r>
              <a:rPr lang="es-CL" sz="1700"/>
              <a:t>Lesiones asociadas</a:t>
            </a:r>
          </a:p>
          <a:p>
            <a:pPr lvl="1"/>
            <a:r>
              <a:rPr lang="es-CL" sz="1700"/>
              <a:t>Fractura tipo III de TAT</a:t>
            </a:r>
          </a:p>
          <a:p>
            <a:pPr lvl="1"/>
            <a:r>
              <a:rPr lang="es-CL" sz="1700"/>
              <a:t>Lesión de arteria poplítea</a:t>
            </a:r>
          </a:p>
          <a:p>
            <a:pPr lvl="1"/>
            <a:r>
              <a:rPr lang="es-CL" sz="1700"/>
              <a:t>Ligamentos</a:t>
            </a:r>
          </a:p>
          <a:p>
            <a:pPr lvl="1"/>
            <a:r>
              <a:rPr lang="es-CL" sz="1700"/>
              <a:t>Sd. Compartimental</a:t>
            </a:r>
          </a:p>
          <a:p>
            <a:endParaRPr lang="es-CL" sz="1700"/>
          </a:p>
        </p:txBody>
      </p:sp>
      <p:pic>
        <p:nvPicPr>
          <p:cNvPr id="4" name="Picture 3">
            <a:extLst>
              <a:ext uri="{FF2B5EF4-FFF2-40B4-BE49-F238E27FC236}">
                <a16:creationId xmlns:a16="http://schemas.microsoft.com/office/drawing/2014/main" id="{D822F340-E2D8-6647-ABC0-3B3FE40DEB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1565" y="640080"/>
            <a:ext cx="3693933" cy="55778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550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A8C91F-6180-E04D-8314-65E06677F0A0}"/>
              </a:ext>
            </a:extLst>
          </p:cNvPr>
          <p:cNvSpPr>
            <a:spLocks noGrp="1"/>
          </p:cNvSpPr>
          <p:nvPr>
            <p:ph type="title"/>
          </p:nvPr>
        </p:nvSpPr>
        <p:spPr>
          <a:xfrm>
            <a:off x="630936" y="640080"/>
            <a:ext cx="4818888" cy="1481328"/>
          </a:xfrm>
        </p:spPr>
        <p:txBody>
          <a:bodyPr anchor="b">
            <a:normAutofit/>
          </a:bodyPr>
          <a:lstStyle/>
          <a:p>
            <a:r>
              <a:rPr lang="es-CL" sz="5000"/>
              <a:t>Fractura epifisis proximal de tibia </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1B5FA295-B840-2B4A-ACDE-6109E516E0B9}"/>
              </a:ext>
            </a:extLst>
          </p:cNvPr>
          <p:cNvSpPr>
            <a:spLocks noGrp="1"/>
          </p:cNvSpPr>
          <p:nvPr>
            <p:ph idx="1"/>
          </p:nvPr>
        </p:nvSpPr>
        <p:spPr>
          <a:xfrm>
            <a:off x="630936" y="2660904"/>
            <a:ext cx="4818888" cy="3547872"/>
          </a:xfrm>
        </p:spPr>
        <p:txBody>
          <a:bodyPr anchor="t">
            <a:normAutofit/>
          </a:bodyPr>
          <a:lstStyle/>
          <a:p>
            <a:r>
              <a:rPr lang="es-CL" sz="1500"/>
              <a:t>Presentacion </a:t>
            </a:r>
          </a:p>
          <a:p>
            <a:pPr marL="0" indent="0">
              <a:buNone/>
            </a:pPr>
            <a:endParaRPr lang="es-CL" sz="1500"/>
          </a:p>
          <a:p>
            <a:pPr lvl="1"/>
            <a:r>
              <a:rPr lang="es-CL" sz="1500"/>
              <a:t>Imposibilidad de cargar</a:t>
            </a:r>
          </a:p>
          <a:p>
            <a:pPr lvl="1"/>
            <a:r>
              <a:rPr lang="es-CL" sz="1500"/>
              <a:t>AVo, dolor fisiario</a:t>
            </a:r>
          </a:p>
          <a:p>
            <a:pPr lvl="1"/>
            <a:r>
              <a:rPr lang="es-CL" sz="1500"/>
              <a:t>Puede haber inestabilidad AP. Varo-Valgo</a:t>
            </a:r>
          </a:p>
          <a:p>
            <a:pPr lvl="1"/>
            <a:endParaRPr lang="es-CL" sz="1500">
              <a:sym typeface="Wingdings" panose="05000000000000000000" pitchFamily="2" charset="2"/>
            </a:endParaRPr>
          </a:p>
          <a:p>
            <a:pPr lvl="1"/>
            <a:r>
              <a:rPr lang="es-CL" sz="1500">
                <a:sym typeface="Wingdings" panose="05000000000000000000" pitchFamily="2" charset="2"/>
              </a:rPr>
              <a:t>Estudio </a:t>
            </a:r>
          </a:p>
          <a:p>
            <a:pPr lvl="1"/>
            <a:r>
              <a:rPr lang="es-CL" sz="1500"/>
              <a:t>Rx AP-L- Axial Rotula  ; Varo y Valgo en Stress, Oblicuas.</a:t>
            </a:r>
          </a:p>
          <a:p>
            <a:pPr lvl="1"/>
            <a:r>
              <a:rPr lang="es-CL" sz="1500"/>
              <a:t>Clasificación S-H</a:t>
            </a:r>
          </a:p>
          <a:p>
            <a:pPr lvl="1"/>
            <a:r>
              <a:rPr lang="es-CL" sz="1500"/>
              <a:t>TAC</a:t>
            </a:r>
          </a:p>
          <a:p>
            <a:pPr lvl="1"/>
            <a:r>
              <a:rPr lang="es-CL" sz="1500"/>
              <a:t>Ver desplazamiento</a:t>
            </a:r>
          </a:p>
          <a:p>
            <a:pPr lvl="1"/>
            <a:r>
              <a:rPr lang="es-CL" sz="1500"/>
              <a:t>GS para diferenciar SH III o IV</a:t>
            </a:r>
          </a:p>
          <a:p>
            <a:pPr lvl="1"/>
            <a:endParaRPr lang="es-CL" sz="1500"/>
          </a:p>
          <a:p>
            <a:endParaRPr lang="es-CL" sz="1500"/>
          </a:p>
        </p:txBody>
      </p:sp>
      <p:pic>
        <p:nvPicPr>
          <p:cNvPr id="4" name="Picture 3">
            <a:extLst>
              <a:ext uri="{FF2B5EF4-FFF2-40B4-BE49-F238E27FC236}">
                <a16:creationId xmlns:a16="http://schemas.microsoft.com/office/drawing/2014/main" id="{0BBBC153-DD04-5541-A922-B65AE8D976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416006"/>
            <a:ext cx="5458968" cy="4025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099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6722D0-C4DA-9A49-A81C-5BE30778AB6D}"/>
              </a:ext>
            </a:extLst>
          </p:cNvPr>
          <p:cNvSpPr>
            <a:spLocks noGrp="1"/>
          </p:cNvSpPr>
          <p:nvPr>
            <p:ph type="title"/>
          </p:nvPr>
        </p:nvSpPr>
        <p:spPr/>
        <p:txBody>
          <a:bodyPr/>
          <a:lstStyle/>
          <a:p>
            <a:r>
              <a:rPr lang="es-CL" dirty="0"/>
              <a:t>Lesiones traumáticas de la cadera </a:t>
            </a:r>
          </a:p>
        </p:txBody>
      </p:sp>
      <p:sp>
        <p:nvSpPr>
          <p:cNvPr id="3" name="Marcador de contenido 2">
            <a:extLst>
              <a:ext uri="{FF2B5EF4-FFF2-40B4-BE49-F238E27FC236}">
                <a16:creationId xmlns:a16="http://schemas.microsoft.com/office/drawing/2014/main" id="{DFFC61AB-C2B5-5E46-85CE-6E5CC56CBBA6}"/>
              </a:ext>
            </a:extLst>
          </p:cNvPr>
          <p:cNvSpPr>
            <a:spLocks noGrp="1"/>
          </p:cNvSpPr>
          <p:nvPr>
            <p:ph idx="1"/>
          </p:nvPr>
        </p:nvSpPr>
        <p:spPr/>
        <p:txBody>
          <a:bodyPr/>
          <a:lstStyle/>
          <a:p>
            <a:r>
              <a:rPr lang="es-CL" dirty="0"/>
              <a:t>Luxación de cadera </a:t>
            </a:r>
          </a:p>
          <a:p>
            <a:endParaRPr lang="es-CL" dirty="0"/>
          </a:p>
          <a:p>
            <a:endParaRPr lang="es-CL" dirty="0"/>
          </a:p>
          <a:p>
            <a:pPr marL="0" indent="0">
              <a:buNone/>
            </a:pPr>
            <a:endParaRPr lang="es-CL" dirty="0"/>
          </a:p>
          <a:p>
            <a:r>
              <a:rPr lang="es-CL" dirty="0"/>
              <a:t>Fractura cuello de femur </a:t>
            </a:r>
          </a:p>
        </p:txBody>
      </p:sp>
    </p:spTree>
    <p:extLst>
      <p:ext uri="{BB962C8B-B14F-4D97-AF65-F5344CB8AC3E}">
        <p14:creationId xmlns:p14="http://schemas.microsoft.com/office/powerpoint/2010/main" val="77896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167AD62-7832-504C-AFB2-7E9E5164089A}"/>
              </a:ext>
            </a:extLst>
          </p:cNvPr>
          <p:cNvSpPr>
            <a:spLocks noGrp="1"/>
          </p:cNvSpPr>
          <p:nvPr>
            <p:ph type="title"/>
          </p:nvPr>
        </p:nvSpPr>
        <p:spPr>
          <a:xfrm>
            <a:off x="630936" y="640080"/>
            <a:ext cx="4818888" cy="1481328"/>
          </a:xfrm>
        </p:spPr>
        <p:txBody>
          <a:bodyPr anchor="b">
            <a:normAutofit/>
          </a:bodyPr>
          <a:lstStyle/>
          <a:p>
            <a:r>
              <a:rPr lang="es-CL" sz="5000"/>
              <a:t>Fractura epifisis proximal de tibia </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187D4642-9F6A-3245-B9C2-B0430BBFFA7A}"/>
              </a:ext>
            </a:extLst>
          </p:cNvPr>
          <p:cNvSpPr>
            <a:spLocks noGrp="1"/>
          </p:cNvSpPr>
          <p:nvPr>
            <p:ph idx="1"/>
          </p:nvPr>
        </p:nvSpPr>
        <p:spPr>
          <a:xfrm>
            <a:off x="630936" y="2660904"/>
            <a:ext cx="4818888" cy="3547872"/>
          </a:xfrm>
        </p:spPr>
        <p:txBody>
          <a:bodyPr anchor="t">
            <a:normAutofit/>
          </a:bodyPr>
          <a:lstStyle/>
          <a:p>
            <a:r>
              <a:rPr lang="es-CL" sz="1400"/>
              <a:t>No Quirúrgico</a:t>
            </a:r>
          </a:p>
          <a:p>
            <a:pPr lvl="1"/>
            <a:r>
              <a:rPr lang="es-CL" sz="1400" b="1"/>
              <a:t>Yeso Bota Larga</a:t>
            </a:r>
            <a:endParaRPr lang="es-CL" sz="1400"/>
          </a:p>
          <a:p>
            <a:pPr lvl="2"/>
            <a:r>
              <a:rPr lang="es-CL" sz="1400"/>
              <a:t>SH I y II estables</a:t>
            </a:r>
          </a:p>
          <a:p>
            <a:pPr lvl="2"/>
            <a:r>
              <a:rPr lang="es-CL" sz="1400"/>
              <a:t>Fx  no desplazadas</a:t>
            </a:r>
          </a:p>
          <a:p>
            <a:pPr lvl="2"/>
            <a:r>
              <a:rPr lang="es-CL" sz="1400"/>
              <a:t>Tracción para  reducción </a:t>
            </a:r>
          </a:p>
          <a:p>
            <a:pPr lvl="2"/>
            <a:r>
              <a:rPr lang="es-CL" sz="1400"/>
              <a:t>Yeso  en flexión de 20° 6 semanas</a:t>
            </a:r>
          </a:p>
          <a:p>
            <a:endParaRPr lang="es-CL" sz="1400"/>
          </a:p>
          <a:p>
            <a:r>
              <a:rPr lang="es-CL" sz="1400"/>
              <a:t>Quirúrgico</a:t>
            </a:r>
          </a:p>
          <a:p>
            <a:pPr lvl="1"/>
            <a:r>
              <a:rPr lang="es-CL" sz="1400"/>
              <a:t>Fx desplazadas ; SH I y II inestables.</a:t>
            </a:r>
          </a:p>
          <a:p>
            <a:pPr lvl="1"/>
            <a:r>
              <a:rPr lang="es-CL" sz="1400" b="1"/>
              <a:t>Reducción anatómica y  fijacion percutánea</a:t>
            </a:r>
          </a:p>
          <a:p>
            <a:pPr lvl="1"/>
            <a:r>
              <a:rPr lang="es-CL" sz="1400"/>
              <a:t>SH III y IV desplazadas</a:t>
            </a:r>
          </a:p>
          <a:p>
            <a:pPr lvl="1"/>
            <a:r>
              <a:rPr lang="es-CL" sz="1400"/>
              <a:t>Tornillo paralelo a la fisis + Yeso por 6 semanas.</a:t>
            </a:r>
          </a:p>
          <a:p>
            <a:pPr lvl="1"/>
            <a:r>
              <a:rPr lang="es-CL" sz="1400" b="1"/>
              <a:t>RAFI</a:t>
            </a:r>
            <a:endParaRPr lang="es-CL" sz="1400"/>
          </a:p>
          <a:p>
            <a:endParaRPr lang="es-CL" sz="1400"/>
          </a:p>
        </p:txBody>
      </p:sp>
      <p:pic>
        <p:nvPicPr>
          <p:cNvPr id="4" name="Picture 3">
            <a:extLst>
              <a:ext uri="{FF2B5EF4-FFF2-40B4-BE49-F238E27FC236}">
                <a16:creationId xmlns:a16="http://schemas.microsoft.com/office/drawing/2014/main" id="{0D5DE530-FEFA-314E-87DC-988AC74EC9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450124"/>
            <a:ext cx="5458968" cy="39577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439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167AD62-7832-504C-AFB2-7E9E5164089A}"/>
              </a:ext>
            </a:extLst>
          </p:cNvPr>
          <p:cNvSpPr>
            <a:spLocks noGrp="1"/>
          </p:cNvSpPr>
          <p:nvPr>
            <p:ph type="title"/>
          </p:nvPr>
        </p:nvSpPr>
        <p:spPr>
          <a:xfrm>
            <a:off x="635000" y="640823"/>
            <a:ext cx="3418659" cy="5583148"/>
          </a:xfrm>
        </p:spPr>
        <p:txBody>
          <a:bodyPr anchor="ctr">
            <a:normAutofit/>
          </a:bodyPr>
          <a:lstStyle/>
          <a:p>
            <a:r>
              <a:rPr lang="es-CL" sz="5400"/>
              <a:t>Fractura epifisis proximal de tibia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3FEAAACF-F948-2E2B-DE2B-520EA45A6552}"/>
              </a:ext>
            </a:extLst>
          </p:cNvPr>
          <p:cNvGraphicFramePr>
            <a:graphicFrameLocks noGrp="1"/>
          </p:cNvGraphicFramePr>
          <p:nvPr>
            <p:ph idx="1"/>
            <p:extLst>
              <p:ext uri="{D42A27DB-BD31-4B8C-83A1-F6EECF244321}">
                <p14:modId xmlns:p14="http://schemas.microsoft.com/office/powerpoint/2010/main" val="270975655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08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2A80AE89-C471-4714-84F4-9F4010BB20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453906-ACDF-BA47-9710-D85B36D2EF1B}"/>
              </a:ext>
            </a:extLst>
          </p:cNvPr>
          <p:cNvSpPr>
            <a:spLocks noGrp="1"/>
          </p:cNvSpPr>
          <p:nvPr>
            <p:ph type="title"/>
          </p:nvPr>
        </p:nvSpPr>
        <p:spPr>
          <a:xfrm>
            <a:off x="422899" y="540167"/>
            <a:ext cx="5227274" cy="2135867"/>
          </a:xfrm>
        </p:spPr>
        <p:txBody>
          <a:bodyPr anchor="b">
            <a:normAutofit/>
          </a:bodyPr>
          <a:lstStyle/>
          <a:p>
            <a:r>
              <a:rPr lang="es-CL" sz="4800" dirty="0"/>
              <a:t>Fractura Metafisis Proximal de Tibia</a:t>
            </a:r>
          </a:p>
        </p:txBody>
      </p:sp>
      <p:sp>
        <p:nvSpPr>
          <p:cNvPr id="3" name="Marcador de contenido 2">
            <a:extLst>
              <a:ext uri="{FF2B5EF4-FFF2-40B4-BE49-F238E27FC236}">
                <a16:creationId xmlns:a16="http://schemas.microsoft.com/office/drawing/2014/main" id="{B61B9796-C365-B349-81A7-828CA1E412DF}"/>
              </a:ext>
            </a:extLst>
          </p:cNvPr>
          <p:cNvSpPr>
            <a:spLocks noGrp="1"/>
          </p:cNvSpPr>
          <p:nvPr>
            <p:ph idx="1"/>
          </p:nvPr>
        </p:nvSpPr>
        <p:spPr>
          <a:xfrm>
            <a:off x="422898" y="2880452"/>
            <a:ext cx="6382635" cy="3095445"/>
          </a:xfrm>
        </p:spPr>
        <p:txBody>
          <a:bodyPr anchor="t">
            <a:normAutofit lnSpcReduction="10000"/>
          </a:bodyPr>
          <a:lstStyle/>
          <a:p>
            <a:r>
              <a:rPr lang="es-CL" dirty="0"/>
              <a:t>Se presenta entre los 3 a 6 años de edad</a:t>
            </a:r>
          </a:p>
          <a:p>
            <a:r>
              <a:rPr lang="es-CL" dirty="0"/>
              <a:t>Mecanismo</a:t>
            </a:r>
          </a:p>
          <a:p>
            <a:pPr lvl="1"/>
            <a:r>
              <a:rPr lang="es-CL" sz="2800" dirty="0"/>
              <a:t>Baja energía con fuerza en valgo </a:t>
            </a:r>
          </a:p>
          <a:p>
            <a:r>
              <a:rPr lang="es-CL" dirty="0"/>
              <a:t>Significancia clínica por su tendencia al valgo.  </a:t>
            </a:r>
          </a:p>
          <a:p>
            <a:r>
              <a:rPr lang="es-CL" sz="2800" dirty="0"/>
              <a:t>Fenómeno de Cozen – Etiología desconocida</a:t>
            </a:r>
          </a:p>
          <a:p>
            <a:pPr lvl="1"/>
            <a:endParaRPr lang="es-CL" sz="1800" dirty="0"/>
          </a:p>
          <a:p>
            <a:endParaRPr lang="es-CL" sz="1800" dirty="0"/>
          </a:p>
        </p:txBody>
      </p:sp>
      <p:pic>
        <p:nvPicPr>
          <p:cNvPr id="4" name="Picture 2">
            <a:extLst>
              <a:ext uri="{FF2B5EF4-FFF2-40B4-BE49-F238E27FC236}">
                <a16:creationId xmlns:a16="http://schemas.microsoft.com/office/drawing/2014/main" id="{91E59B3F-C1C7-E74F-A2AA-670B316BB3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64" r="-1" b="7226"/>
          <a:stretch/>
        </p:blipFill>
        <p:spPr bwMode="auto">
          <a:xfrm>
            <a:off x="6624233" y="882103"/>
            <a:ext cx="2467068" cy="52698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a:extLst>
              <a:ext uri="{FF2B5EF4-FFF2-40B4-BE49-F238E27FC236}">
                <a16:creationId xmlns:a16="http://schemas.microsoft.com/office/drawing/2014/main" id="{86361FC1-29D6-1A4A-B147-85B5BFF635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09" r="3" b="9108"/>
          <a:stretch/>
        </p:blipFill>
        <p:spPr bwMode="auto">
          <a:xfrm>
            <a:off x="9196939" y="706082"/>
            <a:ext cx="2549472" cy="54458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B57D9A5-B0E6-43E8-854F-D4931B715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47856" y="706072"/>
            <a:ext cx="445586" cy="544584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20" name="Straight Connector 19">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31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FDA03F7-B884-F445-832D-D70B64207198}"/>
              </a:ext>
            </a:extLst>
          </p:cNvPr>
          <p:cNvSpPr>
            <a:spLocks noGrp="1"/>
          </p:cNvSpPr>
          <p:nvPr>
            <p:ph type="title"/>
          </p:nvPr>
        </p:nvSpPr>
        <p:spPr>
          <a:xfrm>
            <a:off x="630936" y="640080"/>
            <a:ext cx="4818888" cy="1481328"/>
          </a:xfrm>
        </p:spPr>
        <p:txBody>
          <a:bodyPr anchor="b">
            <a:normAutofit/>
          </a:bodyPr>
          <a:lstStyle/>
          <a:p>
            <a:r>
              <a:rPr lang="es-CL" sz="5000"/>
              <a:t>Fractura Metafisis Proximal de Tibia</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971BE95-A605-BD42-B964-FDA0E12288E9}"/>
              </a:ext>
            </a:extLst>
          </p:cNvPr>
          <p:cNvSpPr>
            <a:spLocks noGrp="1"/>
          </p:cNvSpPr>
          <p:nvPr>
            <p:ph idx="1"/>
          </p:nvPr>
        </p:nvSpPr>
        <p:spPr>
          <a:xfrm>
            <a:off x="630936" y="2660904"/>
            <a:ext cx="4818888" cy="3547872"/>
          </a:xfrm>
        </p:spPr>
        <p:txBody>
          <a:bodyPr anchor="t">
            <a:normAutofit/>
          </a:bodyPr>
          <a:lstStyle/>
          <a:p>
            <a:r>
              <a:rPr lang="es-CL" sz="2200"/>
              <a:t>Presentacion clinica:</a:t>
            </a:r>
          </a:p>
          <a:p>
            <a:r>
              <a:rPr lang="es-CL" sz="2200"/>
              <a:t>Dolor, AVO, Imposibilidad de cargar</a:t>
            </a:r>
          </a:p>
          <a:p>
            <a:r>
              <a:rPr lang="es-CL" sz="2200"/>
              <a:t>Descartar compromiso N-V</a:t>
            </a:r>
          </a:p>
          <a:p>
            <a:r>
              <a:rPr lang="es-CL" sz="2200"/>
              <a:t>Descartar Sd Compartimental</a:t>
            </a:r>
          </a:p>
          <a:p>
            <a:endParaRPr lang="es-CL" sz="2200"/>
          </a:p>
          <a:p>
            <a:endParaRPr lang="es-CL" sz="2200"/>
          </a:p>
          <a:p>
            <a:r>
              <a:rPr lang="es-CL" sz="2200"/>
              <a:t>Estudio </a:t>
            </a:r>
          </a:p>
          <a:p>
            <a:pPr marL="0" indent="0">
              <a:buNone/>
            </a:pPr>
            <a:r>
              <a:rPr lang="es-CL" sz="2200"/>
              <a:t>	Rx AP-L-Axial de rotula</a:t>
            </a:r>
          </a:p>
          <a:p>
            <a:pPr marL="0" indent="0">
              <a:buNone/>
            </a:pPr>
            <a:endParaRPr lang="es-CL" sz="2200"/>
          </a:p>
          <a:p>
            <a:endParaRPr lang="es-CL" sz="2200"/>
          </a:p>
        </p:txBody>
      </p:sp>
      <p:pic>
        <p:nvPicPr>
          <p:cNvPr id="4" name="Picture 2">
            <a:extLst>
              <a:ext uri="{FF2B5EF4-FFF2-40B4-BE49-F238E27FC236}">
                <a16:creationId xmlns:a16="http://schemas.microsoft.com/office/drawing/2014/main" id="{4BB1D432-8300-2F4A-A725-E154138D03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7" r="-2" b="-2"/>
          <a:stretch/>
        </p:blipFill>
        <p:spPr bwMode="auto">
          <a:xfrm>
            <a:off x="6099048" y="1560112"/>
            <a:ext cx="5458968" cy="37377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9796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FDA03F7-B884-F445-832D-D70B64207198}"/>
              </a:ext>
            </a:extLst>
          </p:cNvPr>
          <p:cNvSpPr>
            <a:spLocks noGrp="1"/>
          </p:cNvSpPr>
          <p:nvPr>
            <p:ph type="title"/>
          </p:nvPr>
        </p:nvSpPr>
        <p:spPr>
          <a:xfrm>
            <a:off x="841248" y="548640"/>
            <a:ext cx="3600860" cy="5431536"/>
          </a:xfrm>
        </p:spPr>
        <p:txBody>
          <a:bodyPr>
            <a:normAutofit/>
          </a:bodyPr>
          <a:lstStyle/>
          <a:p>
            <a:r>
              <a:rPr lang="es-CL" sz="5400"/>
              <a:t>Fractura Metafisis Proximal de Tibia</a:t>
            </a:r>
          </a:p>
        </p:txBody>
      </p:sp>
      <p:sp>
        <p:nvSpPr>
          <p:cNvPr id="1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971BE95-A605-BD42-B964-FDA0E12288E9}"/>
              </a:ext>
            </a:extLst>
          </p:cNvPr>
          <p:cNvSpPr>
            <a:spLocks noGrp="1"/>
          </p:cNvSpPr>
          <p:nvPr>
            <p:ph idx="1"/>
          </p:nvPr>
        </p:nvSpPr>
        <p:spPr>
          <a:xfrm>
            <a:off x="5126418" y="552091"/>
            <a:ext cx="6224335" cy="5431536"/>
          </a:xfrm>
        </p:spPr>
        <p:txBody>
          <a:bodyPr anchor="ctr">
            <a:normAutofit/>
          </a:bodyPr>
          <a:lstStyle/>
          <a:p>
            <a:r>
              <a:rPr lang="es-CL" sz="2200"/>
              <a:t>No Qx</a:t>
            </a:r>
          </a:p>
          <a:p>
            <a:pPr lvl="1"/>
            <a:r>
              <a:rPr lang="es-CL" sz="2200"/>
              <a:t>Fx no desplazada ; 6-8 semana .</a:t>
            </a:r>
          </a:p>
          <a:p>
            <a:pPr lvl="1"/>
            <a:r>
              <a:rPr lang="es-CL" sz="2200" b="1"/>
              <a:t>Yeso Bota larga con moldeado en Varo </a:t>
            </a:r>
          </a:p>
          <a:p>
            <a:pPr lvl="1"/>
            <a:endParaRPr lang="es-CL" sz="2200" b="1"/>
          </a:p>
          <a:p>
            <a:pPr lvl="1"/>
            <a:r>
              <a:rPr lang="es-CL" sz="2200"/>
              <a:t>Fracturas desplazadas ; Yeso casi en extensión ( 10° flexión)</a:t>
            </a:r>
          </a:p>
          <a:p>
            <a:pPr lvl="1"/>
            <a:r>
              <a:rPr lang="es-CL" sz="2200" b="1"/>
              <a:t>Reducción en pabellón + Yeso en Varo </a:t>
            </a:r>
          </a:p>
          <a:p>
            <a:pPr lvl="1"/>
            <a:endParaRPr lang="es-CL" sz="2200"/>
          </a:p>
          <a:p>
            <a:r>
              <a:rPr lang="es-CL" sz="2200"/>
              <a:t>Quirúrgico</a:t>
            </a:r>
          </a:p>
          <a:p>
            <a:pPr lvl="2"/>
            <a:r>
              <a:rPr lang="es-CL" sz="2200"/>
              <a:t>Irreductible, P.Blandas interpuestas. (Periosteo o Pata de ganso)</a:t>
            </a:r>
          </a:p>
          <a:p>
            <a:pPr lvl="2"/>
            <a:r>
              <a:rPr lang="es-CL" sz="2200"/>
              <a:t>Raro necesitar fijación.</a:t>
            </a:r>
          </a:p>
          <a:p>
            <a:pPr marL="0" indent="0">
              <a:buNone/>
            </a:pPr>
            <a:endParaRPr lang="es-CL" sz="2200"/>
          </a:p>
          <a:p>
            <a:endParaRPr lang="es-CL" sz="2200"/>
          </a:p>
        </p:txBody>
      </p:sp>
    </p:spTree>
    <p:extLst>
      <p:ext uri="{BB962C8B-B14F-4D97-AF65-F5344CB8AC3E}">
        <p14:creationId xmlns:p14="http://schemas.microsoft.com/office/powerpoint/2010/main" val="400835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FDA03F7-B884-F445-832D-D70B64207198}"/>
              </a:ext>
            </a:extLst>
          </p:cNvPr>
          <p:cNvSpPr>
            <a:spLocks noGrp="1"/>
          </p:cNvSpPr>
          <p:nvPr>
            <p:ph type="title"/>
          </p:nvPr>
        </p:nvSpPr>
        <p:spPr>
          <a:xfrm>
            <a:off x="630936" y="640080"/>
            <a:ext cx="4818888" cy="1481328"/>
          </a:xfrm>
        </p:spPr>
        <p:txBody>
          <a:bodyPr anchor="b">
            <a:normAutofit/>
          </a:bodyPr>
          <a:lstStyle/>
          <a:p>
            <a:r>
              <a:rPr lang="es-CL" sz="5000"/>
              <a:t>Fractura Metafisis Proximal de Tibia</a:t>
            </a:r>
          </a:p>
        </p:txBody>
      </p:sp>
      <p:sp>
        <p:nvSpPr>
          <p:cNvPr id="1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971BE95-A605-BD42-B964-FDA0E12288E9}"/>
              </a:ext>
            </a:extLst>
          </p:cNvPr>
          <p:cNvSpPr>
            <a:spLocks noGrp="1"/>
          </p:cNvSpPr>
          <p:nvPr>
            <p:ph idx="1"/>
          </p:nvPr>
        </p:nvSpPr>
        <p:spPr>
          <a:xfrm>
            <a:off x="630936" y="2660904"/>
            <a:ext cx="4818888" cy="3547872"/>
          </a:xfrm>
        </p:spPr>
        <p:txBody>
          <a:bodyPr anchor="t">
            <a:normAutofit/>
          </a:bodyPr>
          <a:lstStyle/>
          <a:p>
            <a:r>
              <a:rPr lang="es-CL" sz="1500"/>
              <a:t>Deformidad en valgo</a:t>
            </a:r>
          </a:p>
          <a:p>
            <a:pPr lvl="1"/>
            <a:r>
              <a:rPr lang="es-CL" sz="1500"/>
              <a:t>Observar por 1 a 2 años.</a:t>
            </a:r>
          </a:p>
          <a:p>
            <a:pPr lvl="1"/>
            <a:r>
              <a:rPr lang="es-CL" sz="1500"/>
              <a:t>Resolución espontanea</a:t>
            </a:r>
          </a:p>
          <a:p>
            <a:pPr lvl="1"/>
            <a:r>
              <a:rPr lang="es-CL" sz="1500"/>
              <a:t>Explicar a los padres</a:t>
            </a:r>
          </a:p>
          <a:p>
            <a:pPr lvl="1"/>
            <a:r>
              <a:rPr lang="es-CL" sz="1500"/>
              <a:t>Si falla en resolver </a:t>
            </a:r>
          </a:p>
          <a:p>
            <a:pPr lvl="2"/>
            <a:r>
              <a:rPr lang="es-CL" sz="1500"/>
              <a:t>Hemiepifisiodesis  medial en inmaduros</a:t>
            </a:r>
          </a:p>
          <a:p>
            <a:pPr lvl="2"/>
            <a:r>
              <a:rPr lang="es-CL" sz="1500"/>
              <a:t>OTT en maduros  </a:t>
            </a:r>
          </a:p>
          <a:p>
            <a:pPr lvl="3"/>
            <a:endParaRPr lang="es-CL" sz="1500"/>
          </a:p>
          <a:p>
            <a:r>
              <a:rPr lang="es-CL" sz="1500"/>
              <a:t>Discrepancia longitud</a:t>
            </a:r>
          </a:p>
          <a:p>
            <a:pPr lvl="1"/>
            <a:r>
              <a:rPr lang="es-CL" sz="1500"/>
              <a:t>Habitualmente es mas larga ( 9mm)</a:t>
            </a:r>
          </a:p>
          <a:p>
            <a:pPr lvl="1"/>
            <a:r>
              <a:rPr lang="es-CL" sz="1500"/>
              <a:t>Explicar a los padres que no resuelve.</a:t>
            </a:r>
          </a:p>
          <a:p>
            <a:pPr lvl="1"/>
            <a:r>
              <a:rPr lang="es-CL" sz="1500"/>
              <a:t>Pocas veces trae problemas.</a:t>
            </a:r>
          </a:p>
          <a:p>
            <a:pPr marL="0" indent="0">
              <a:buNone/>
            </a:pPr>
            <a:endParaRPr lang="es-CL" sz="1500"/>
          </a:p>
          <a:p>
            <a:endParaRPr lang="es-CL" sz="1500"/>
          </a:p>
        </p:txBody>
      </p:sp>
      <p:pic>
        <p:nvPicPr>
          <p:cNvPr id="5" name="Imagen 4">
            <a:extLst>
              <a:ext uri="{FF2B5EF4-FFF2-40B4-BE49-F238E27FC236}">
                <a16:creationId xmlns:a16="http://schemas.microsoft.com/office/drawing/2014/main" id="{89F3052B-A51D-B245-90D8-8C23CCAA9BCF}"/>
              </a:ext>
            </a:extLst>
          </p:cNvPr>
          <p:cNvPicPr>
            <a:picLocks noChangeAspect="1"/>
          </p:cNvPicPr>
          <p:nvPr/>
        </p:nvPicPr>
        <p:blipFill rotWithShape="1">
          <a:blip r:embed="rId2"/>
          <a:srcRect l="22082" t="19434"/>
          <a:stretch/>
        </p:blipFill>
        <p:spPr>
          <a:xfrm>
            <a:off x="6099048" y="1848543"/>
            <a:ext cx="5458968" cy="3160913"/>
          </a:xfrm>
          <a:prstGeom prst="rect">
            <a:avLst/>
          </a:prstGeom>
        </p:spPr>
      </p:pic>
    </p:spTree>
    <p:extLst>
      <p:ext uri="{BB962C8B-B14F-4D97-AF65-F5344CB8AC3E}">
        <p14:creationId xmlns:p14="http://schemas.microsoft.com/office/powerpoint/2010/main" val="1944940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C9DC10F-8DB9-2249-BBDA-371601061EF8}"/>
              </a:ext>
            </a:extLst>
          </p:cNvPr>
          <p:cNvSpPr>
            <a:spLocks noGrp="1"/>
          </p:cNvSpPr>
          <p:nvPr>
            <p:ph type="title"/>
          </p:nvPr>
        </p:nvSpPr>
        <p:spPr>
          <a:xfrm>
            <a:off x="4654296" y="329184"/>
            <a:ext cx="6894576" cy="1783080"/>
          </a:xfrm>
        </p:spPr>
        <p:txBody>
          <a:bodyPr anchor="b">
            <a:normAutofit/>
          </a:bodyPr>
          <a:lstStyle/>
          <a:p>
            <a:r>
              <a:rPr lang="es-CL" sz="5400"/>
              <a:t>Fracturas diafisiarias de pierna </a:t>
            </a:r>
          </a:p>
        </p:txBody>
      </p:sp>
      <p:pic>
        <p:nvPicPr>
          <p:cNvPr id="4" name="Imagen 3">
            <a:extLst>
              <a:ext uri="{FF2B5EF4-FFF2-40B4-BE49-F238E27FC236}">
                <a16:creationId xmlns:a16="http://schemas.microsoft.com/office/drawing/2014/main" id="{6F9FB22A-D6F8-1346-8B77-81234727B631}"/>
              </a:ext>
            </a:extLst>
          </p:cNvPr>
          <p:cNvPicPr>
            <a:picLocks noChangeAspect="1"/>
          </p:cNvPicPr>
          <p:nvPr/>
        </p:nvPicPr>
        <p:blipFill rotWithShape="1">
          <a:blip r:embed="rId2"/>
          <a:srcRect l="14270" r="13886"/>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6"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B3249F91-4E65-4B43-8B1F-47FACF733571}"/>
              </a:ext>
            </a:extLst>
          </p:cNvPr>
          <p:cNvSpPr>
            <a:spLocks noGrp="1"/>
          </p:cNvSpPr>
          <p:nvPr>
            <p:ph idx="1"/>
          </p:nvPr>
        </p:nvSpPr>
        <p:spPr>
          <a:xfrm>
            <a:off x="4654296" y="2706624"/>
            <a:ext cx="6894576" cy="3483864"/>
          </a:xfrm>
        </p:spPr>
        <p:txBody>
          <a:bodyPr>
            <a:normAutofit/>
          </a:bodyPr>
          <a:lstStyle/>
          <a:p>
            <a:pPr marL="228600" lvl="1"/>
            <a:r>
              <a:rPr lang="es-ES_tradnl" sz="2000" dirty="0"/>
              <a:t>&lt; 6 años </a:t>
            </a:r>
            <a:r>
              <a:rPr lang="es-ES_tradnl" sz="2000" dirty="0">
                <a:sym typeface="Wingdings"/>
              </a:rPr>
              <a:t> </a:t>
            </a:r>
            <a:r>
              <a:rPr lang="es-ES_tradnl" sz="2000" dirty="0"/>
              <a:t>oblicua o espiral </a:t>
            </a:r>
            <a:r>
              <a:rPr lang="es-ES_tradnl" sz="2000" baseline="30000" dirty="0"/>
              <a:t>c</a:t>
            </a:r>
            <a:r>
              <a:rPr lang="es-ES_tradnl" sz="2000" dirty="0"/>
              <a:t>/ desplazamiento mínimo  </a:t>
            </a:r>
            <a:r>
              <a:rPr lang="es-ES_tradnl" sz="2000" dirty="0">
                <a:sym typeface="Wingdings" panose="05000000000000000000" pitchFamily="2" charset="2"/>
              </a:rPr>
              <a:t> </a:t>
            </a:r>
            <a:r>
              <a:rPr lang="es-ES_tradnl" sz="2000" dirty="0"/>
              <a:t>trauma indirecto</a:t>
            </a:r>
          </a:p>
          <a:p>
            <a:pPr marL="457200" lvl="2"/>
            <a:r>
              <a:rPr lang="es-ES_tradnl" b="1"/>
              <a:t>Toddler's</a:t>
            </a:r>
            <a:r>
              <a:rPr lang="es-ES_tradnl" b="1" dirty="0"/>
              <a:t> Fractures </a:t>
            </a:r>
            <a:r>
              <a:rPr lang="es-ES_tradnl" dirty="0"/>
              <a:t>no desplazada</a:t>
            </a:r>
          </a:p>
          <a:p>
            <a:r>
              <a:rPr lang="es-ES_tradnl" sz="2000" dirty="0"/>
              <a:t>6 a 11 años fractura transversal con peroné; por trauma directo </a:t>
            </a:r>
          </a:p>
          <a:p>
            <a:r>
              <a:rPr lang="es-ES_tradnl" sz="2000" dirty="0"/>
              <a:t>En adolescentes como adultos</a:t>
            </a:r>
          </a:p>
          <a:p>
            <a:r>
              <a:rPr lang="es-ES_tradnl" sz="2000" dirty="0"/>
              <a:t>1/3 proximal 13%, 1/3 medio 45%, 1/3 inferior 42%</a:t>
            </a:r>
          </a:p>
          <a:p>
            <a:r>
              <a:rPr lang="es-ES_tradnl" sz="2000" dirty="0"/>
              <a:t>70% tienen una fractura de peroné asociada</a:t>
            </a:r>
          </a:p>
          <a:p>
            <a:r>
              <a:rPr lang="es-ES_tradnl" sz="2000" dirty="0"/>
              <a:t>Expuestas &lt;5% </a:t>
            </a:r>
          </a:p>
        </p:txBody>
      </p:sp>
    </p:spTree>
    <p:extLst>
      <p:ext uri="{BB962C8B-B14F-4D97-AF65-F5344CB8AC3E}">
        <p14:creationId xmlns:p14="http://schemas.microsoft.com/office/powerpoint/2010/main" val="4027625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8E102EE-B288-2C4D-9520-02EC3C26CF0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mj-lt"/>
                <a:ea typeface="+mj-ea"/>
                <a:cs typeface="+mj-cs"/>
              </a:rPr>
              <a:t>Fractura diafisiria de Pìerna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contenido 2">
            <a:extLst>
              <a:ext uri="{FF2B5EF4-FFF2-40B4-BE49-F238E27FC236}">
                <a16:creationId xmlns:a16="http://schemas.microsoft.com/office/drawing/2014/main" id="{B05325E7-7B1C-4E4C-9121-2CB4925DFBDC}"/>
              </a:ext>
            </a:extLst>
          </p:cNvPr>
          <p:cNvSpPr txBox="1">
            <a:spLocks/>
          </p:cNvSpPr>
          <p:nvPr/>
        </p:nvSpPr>
        <p:spPr>
          <a:xfrm>
            <a:off x="838200" y="1929384"/>
            <a:ext cx="10515600" cy="4251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a:t>Tratamiento ortopedico</a:t>
            </a:r>
          </a:p>
          <a:p>
            <a:r>
              <a:rPr lang="en-US" sz="1700"/>
              <a:t>Yeso BL 3 a 4 semanas en descarga     </a:t>
            </a:r>
            <a:r>
              <a:rPr lang="en-US" sz="1700">
                <a:sym typeface="Wingdings" panose="05000000000000000000" pitchFamily="2" charset="2"/>
              </a:rPr>
              <a:t> BC</a:t>
            </a:r>
            <a:endParaRPr lang="en-US" sz="1700"/>
          </a:p>
          <a:p>
            <a:r>
              <a:rPr lang="en-US" sz="1700"/>
              <a:t>Reducción aceptable </a:t>
            </a:r>
          </a:p>
          <a:p>
            <a:pPr lvl="1"/>
            <a:r>
              <a:rPr lang="en-US" sz="1700"/>
              <a:t>Alineación dentro de 5 a 10º en todos los planos -Énfasis plano coronal</a:t>
            </a:r>
          </a:p>
          <a:p>
            <a:r>
              <a:rPr lang="en-US" sz="1700"/>
              <a:t>Rx semanal x 2 a 3 semanas</a:t>
            </a:r>
          </a:p>
          <a:p>
            <a:endParaRPr lang="en-US" sz="1700"/>
          </a:p>
          <a:p>
            <a:r>
              <a:rPr lang="en-US" sz="1700"/>
              <a:t>Fractura Transversa &gt; 10 años</a:t>
            </a:r>
          </a:p>
          <a:p>
            <a:pPr lvl="1">
              <a:spcBef>
                <a:spcPts val="0"/>
              </a:spcBef>
            </a:pPr>
            <a:r>
              <a:rPr lang="en-US" sz="1700"/>
              <a:t>Reducción adecuada </a:t>
            </a:r>
          </a:p>
          <a:p>
            <a:pPr lvl="2">
              <a:spcBef>
                <a:spcPts val="600"/>
              </a:spcBef>
            </a:pPr>
            <a:r>
              <a:rPr lang="en-US" sz="1700"/>
              <a:t>Al menos 50% de aposición ósea</a:t>
            </a:r>
          </a:p>
          <a:p>
            <a:pPr lvl="2">
              <a:spcBef>
                <a:spcPts val="600"/>
              </a:spcBef>
            </a:pPr>
            <a:r>
              <a:rPr lang="en-US" sz="1700"/>
              <a:t>&lt;5 a 8º de angulación sagital y coronal</a:t>
            </a:r>
          </a:p>
          <a:p>
            <a:pPr lvl="2">
              <a:spcBef>
                <a:spcPts val="600"/>
              </a:spcBef>
            </a:pPr>
            <a:r>
              <a:rPr lang="en-US" sz="1700"/>
              <a:t>Propensos a varo residual y recurvatum</a:t>
            </a:r>
          </a:p>
          <a:p>
            <a:pPr lvl="3">
              <a:spcBef>
                <a:spcPts val="600"/>
              </a:spcBef>
            </a:pPr>
            <a:r>
              <a:rPr lang="en-US" sz="1700"/>
              <a:t>Yeso contacto de tres puntos</a:t>
            </a:r>
          </a:p>
          <a:p>
            <a:pPr lvl="3">
              <a:spcBef>
                <a:spcPts val="600"/>
              </a:spcBef>
            </a:pPr>
            <a:r>
              <a:rPr lang="en-US" sz="1700"/>
              <a:t>Tobillo 15 a 20º flexión plantar</a:t>
            </a:r>
          </a:p>
          <a:p>
            <a:endParaRPr lang="en-US" sz="1700"/>
          </a:p>
          <a:p>
            <a:endParaRPr lang="en-US" sz="1700"/>
          </a:p>
        </p:txBody>
      </p:sp>
    </p:spTree>
    <p:extLst>
      <p:ext uri="{BB962C8B-B14F-4D97-AF65-F5344CB8AC3E}">
        <p14:creationId xmlns:p14="http://schemas.microsoft.com/office/powerpoint/2010/main" val="630683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5">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8E102EE-B288-2C4D-9520-02EC3C26CF0D}"/>
              </a:ext>
            </a:extLst>
          </p:cNvPr>
          <p:cNvSpPr>
            <a:spLocks noGrp="1"/>
          </p:cNvSpPr>
          <p:nvPr>
            <p:ph type="title"/>
          </p:nvPr>
        </p:nvSpPr>
        <p:spPr>
          <a:xfrm>
            <a:off x="1150286" y="501594"/>
            <a:ext cx="4790364" cy="1668424"/>
          </a:xfrm>
        </p:spPr>
        <p:txBody>
          <a:bodyPr vert="horz" lIns="91440" tIns="45720" rIns="91440" bIns="45720" rtlCol="0" anchor="b">
            <a:normAutofit/>
          </a:bodyPr>
          <a:lstStyle/>
          <a:p>
            <a:r>
              <a:rPr lang="en-US" sz="4000"/>
              <a:t>Fractura diafisiaria de Pierna </a:t>
            </a:r>
          </a:p>
        </p:txBody>
      </p:sp>
      <p:sp>
        <p:nvSpPr>
          <p:cNvPr id="4" name="Marcador de contenido 2">
            <a:extLst>
              <a:ext uri="{FF2B5EF4-FFF2-40B4-BE49-F238E27FC236}">
                <a16:creationId xmlns:a16="http://schemas.microsoft.com/office/drawing/2014/main" id="{B05325E7-7B1C-4E4C-9121-2CB4925DFBDC}"/>
              </a:ext>
            </a:extLst>
          </p:cNvPr>
          <p:cNvSpPr txBox="1">
            <a:spLocks/>
          </p:cNvSpPr>
          <p:nvPr/>
        </p:nvSpPr>
        <p:spPr>
          <a:xfrm>
            <a:off x="1150286" y="2399857"/>
            <a:ext cx="4667553" cy="3425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1300" b="1" i="1"/>
              <a:t>QUIRÚRGICO </a:t>
            </a:r>
            <a:r>
              <a:rPr lang="en-US" sz="1300"/>
              <a:t>(&lt; 5%)</a:t>
            </a:r>
          </a:p>
          <a:p>
            <a:r>
              <a:rPr lang="en-US" sz="1300"/>
              <a:t>Inestabilidad de la fractura</a:t>
            </a:r>
          </a:p>
          <a:p>
            <a:pPr lvl="1"/>
            <a:r>
              <a:rPr lang="en-US" sz="1300"/>
              <a:t> Pérdida de reducción</a:t>
            </a:r>
          </a:p>
          <a:p>
            <a:r>
              <a:rPr lang="en-US" sz="1300"/>
              <a:t>Conminución y acortamiento significativo </a:t>
            </a:r>
          </a:p>
          <a:p>
            <a:r>
              <a:rPr lang="en-US" sz="1300"/>
              <a:t>Fractura desplazada en paciente esqueléticamente maduro</a:t>
            </a:r>
          </a:p>
          <a:p>
            <a:endParaRPr lang="en-US" sz="1300"/>
          </a:p>
          <a:p>
            <a:pPr marL="0"/>
            <a:r>
              <a:rPr lang="en-US" sz="1300" b="1" i="1"/>
              <a:t>Tipo de OTS</a:t>
            </a:r>
          </a:p>
          <a:p>
            <a:r>
              <a:rPr lang="en-US" sz="1300"/>
              <a:t>TENS anterógrados</a:t>
            </a:r>
          </a:p>
          <a:p>
            <a:r>
              <a:rPr lang="en-US" sz="1300"/>
              <a:t>Tutor externo por 4 a 6 semanas </a:t>
            </a:r>
            <a:r>
              <a:rPr lang="en-US" sz="1300">
                <a:sym typeface="Wingdings" panose="05000000000000000000" pitchFamily="2" charset="2"/>
              </a:rPr>
              <a:t> Yeso BC x </a:t>
            </a:r>
            <a:r>
              <a:rPr lang="en-US" sz="1300"/>
              <a:t>3 a 4 semanas</a:t>
            </a:r>
          </a:p>
          <a:p>
            <a:r>
              <a:rPr lang="en-US" sz="1300"/>
              <a:t>Agujas K en niños menores </a:t>
            </a:r>
            <a:r>
              <a:rPr lang="en-US" sz="1300">
                <a:sym typeface="Wingdings" panose="05000000000000000000" pitchFamily="2" charset="2"/>
              </a:rPr>
              <a:t> Retiro a las 4 semanas</a:t>
            </a:r>
            <a:endParaRPr lang="en-US" sz="1300"/>
          </a:p>
          <a:p>
            <a:r>
              <a:rPr lang="en-US" sz="1300"/>
              <a:t>CEM </a:t>
            </a:r>
            <a:r>
              <a:rPr lang="en-US" sz="1300">
                <a:sym typeface="Wingdings" panose="05000000000000000000" pitchFamily="2" charset="2"/>
              </a:rPr>
              <a:t> Adolescentes</a:t>
            </a:r>
            <a:endParaRPr lang="en-US" sz="1300"/>
          </a:p>
          <a:p>
            <a:endParaRPr lang="en-US" sz="1300"/>
          </a:p>
          <a:p>
            <a:endParaRPr lang="en-US" sz="1300"/>
          </a:p>
        </p:txBody>
      </p:sp>
      <p:pic>
        <p:nvPicPr>
          <p:cNvPr id="5" name="Imagen 4">
            <a:extLst>
              <a:ext uri="{FF2B5EF4-FFF2-40B4-BE49-F238E27FC236}">
                <a16:creationId xmlns:a16="http://schemas.microsoft.com/office/drawing/2014/main" id="{029006F5-F3D8-774A-B2FA-AF556EC5D235}"/>
              </a:ext>
            </a:extLst>
          </p:cNvPr>
          <p:cNvPicPr>
            <a:picLocks noChangeAspect="1"/>
          </p:cNvPicPr>
          <p:nvPr/>
        </p:nvPicPr>
        <p:blipFill rotWithShape="1">
          <a:blip r:embed="rId2"/>
          <a:srcRect l="60363" t="51014" r="21395"/>
          <a:stretch/>
        </p:blipFill>
        <p:spPr>
          <a:xfrm>
            <a:off x="7302193" y="670377"/>
            <a:ext cx="1718176" cy="5155189"/>
          </a:xfrm>
          <a:prstGeom prst="rect">
            <a:avLst/>
          </a:prstGeom>
        </p:spPr>
      </p:pic>
      <p:pic>
        <p:nvPicPr>
          <p:cNvPr id="6" name="Imagen 5">
            <a:extLst>
              <a:ext uri="{FF2B5EF4-FFF2-40B4-BE49-F238E27FC236}">
                <a16:creationId xmlns:a16="http://schemas.microsoft.com/office/drawing/2014/main" id="{9773DEBD-204A-BE44-AABD-A73C6D96E13D}"/>
              </a:ext>
            </a:extLst>
          </p:cNvPr>
          <p:cNvPicPr>
            <a:picLocks noChangeAspect="1"/>
          </p:cNvPicPr>
          <p:nvPr/>
        </p:nvPicPr>
        <p:blipFill rotWithShape="1">
          <a:blip r:embed="rId3"/>
          <a:srcRect l="62664"/>
          <a:stretch/>
        </p:blipFill>
        <p:spPr>
          <a:xfrm>
            <a:off x="9349409" y="670377"/>
            <a:ext cx="1155314" cy="2591536"/>
          </a:xfrm>
          <a:prstGeom prst="rect">
            <a:avLst/>
          </a:prstGeom>
        </p:spPr>
      </p:pic>
      <p:pic>
        <p:nvPicPr>
          <p:cNvPr id="12" name="Imagen 11">
            <a:extLst>
              <a:ext uri="{FF2B5EF4-FFF2-40B4-BE49-F238E27FC236}">
                <a16:creationId xmlns:a16="http://schemas.microsoft.com/office/drawing/2014/main" id="{5889E919-C1C0-094A-A748-F43B5AF9AABE}"/>
              </a:ext>
            </a:extLst>
          </p:cNvPr>
          <p:cNvPicPr>
            <a:picLocks noChangeAspect="1"/>
          </p:cNvPicPr>
          <p:nvPr/>
        </p:nvPicPr>
        <p:blipFill rotWithShape="1">
          <a:blip r:embed="rId4"/>
          <a:srcRect l="40941" r="28840"/>
          <a:stretch/>
        </p:blipFill>
        <p:spPr>
          <a:xfrm>
            <a:off x="9349409" y="3429000"/>
            <a:ext cx="879815" cy="2401957"/>
          </a:xfrm>
          <a:prstGeom prst="rect">
            <a:avLst/>
          </a:prstGeom>
        </p:spPr>
      </p:pic>
      <p:sp>
        <p:nvSpPr>
          <p:cNvPr id="37" name="Rectangle 27">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663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24A25BF-A349-BB44-B2B8-A04801023D46}"/>
              </a:ext>
            </a:extLst>
          </p:cNvPr>
          <p:cNvSpPr>
            <a:spLocks noGrp="1"/>
          </p:cNvSpPr>
          <p:nvPr>
            <p:ph type="title"/>
          </p:nvPr>
        </p:nvSpPr>
        <p:spPr>
          <a:xfrm>
            <a:off x="686834" y="1153572"/>
            <a:ext cx="3200400" cy="4461163"/>
          </a:xfrm>
        </p:spPr>
        <p:txBody>
          <a:bodyPr>
            <a:normAutofit/>
          </a:bodyPr>
          <a:lstStyle/>
          <a:p>
            <a:r>
              <a:rPr lang="es-ES_tradnl">
                <a:solidFill>
                  <a:srgbClr val="FFFFFF"/>
                </a:solidFill>
              </a:rPr>
              <a:t>Fractura metafisiaria distal</a:t>
            </a:r>
            <a:endParaRPr lang="es-CL">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2D5DA22E-2152-E047-B178-62ABEC9A50FF}"/>
              </a:ext>
            </a:extLst>
          </p:cNvPr>
          <p:cNvSpPr>
            <a:spLocks noGrp="1"/>
          </p:cNvSpPr>
          <p:nvPr>
            <p:ph idx="1"/>
          </p:nvPr>
        </p:nvSpPr>
        <p:spPr>
          <a:xfrm>
            <a:off x="4447308" y="591344"/>
            <a:ext cx="6906491" cy="5585619"/>
          </a:xfrm>
        </p:spPr>
        <p:txBody>
          <a:bodyPr anchor="ctr">
            <a:normAutofit/>
          </a:bodyPr>
          <a:lstStyle/>
          <a:p>
            <a:r>
              <a:rPr lang="es-ES_tradnl"/>
              <a:t>Similar a </a:t>
            </a:r>
            <a:r>
              <a:rPr lang="es-ES_tradnl" err="1"/>
              <a:t>Metafisiarias</a:t>
            </a:r>
            <a:r>
              <a:rPr lang="es-ES_tradnl"/>
              <a:t> proximales</a:t>
            </a:r>
          </a:p>
          <a:p>
            <a:r>
              <a:rPr lang="es-ES_tradnl"/>
              <a:t>Tallo verde + común</a:t>
            </a:r>
          </a:p>
          <a:p>
            <a:pPr lvl="1"/>
            <a:r>
              <a:rPr lang="es-ES_tradnl"/>
              <a:t>Cortical posterior se fractura mientras que anterior se somete a compresión</a:t>
            </a:r>
          </a:p>
          <a:p>
            <a:pPr marL="0" indent="0">
              <a:buNone/>
            </a:pPr>
            <a:r>
              <a:rPr lang="es-ES_tradnl" b="1"/>
              <a:t>Tratamiento</a:t>
            </a:r>
          </a:p>
          <a:p>
            <a:r>
              <a:rPr lang="es-ES_tradnl"/>
              <a:t>&lt;6 años yeso BC durante 4 a 6 semanas</a:t>
            </a:r>
          </a:p>
          <a:p>
            <a:r>
              <a:rPr lang="es-ES_tradnl"/>
              <a:t>Niño mayor o con </a:t>
            </a:r>
            <a:r>
              <a:rPr lang="es-ES_tradnl" err="1"/>
              <a:t>fx</a:t>
            </a:r>
            <a:r>
              <a:rPr lang="es-ES_tradnl"/>
              <a:t> desplazada </a:t>
            </a:r>
            <a:r>
              <a:rPr lang="es-ES_tradnl">
                <a:sym typeface="Wingdings" panose="05000000000000000000" pitchFamily="2" charset="2"/>
              </a:rPr>
              <a:t> Yeso BL con </a:t>
            </a:r>
            <a:r>
              <a:rPr lang="es-ES_tradnl"/>
              <a:t>rodilla flexionada a 40º x 3 a 4 semanas</a:t>
            </a:r>
          </a:p>
          <a:p>
            <a:pPr lvl="1"/>
            <a:r>
              <a:rPr lang="es-ES_tradnl"/>
              <a:t>Luego 2 a 3 semanas con Yeso BC</a:t>
            </a:r>
            <a:br>
              <a:rPr lang="es-ES_tradnl"/>
            </a:br>
            <a:endParaRPr lang="es-ES_tradnl"/>
          </a:p>
          <a:p>
            <a:endParaRPr lang="es-CL" dirty="0"/>
          </a:p>
        </p:txBody>
      </p:sp>
    </p:spTree>
    <p:extLst>
      <p:ext uri="{BB962C8B-B14F-4D97-AF65-F5344CB8AC3E}">
        <p14:creationId xmlns:p14="http://schemas.microsoft.com/office/powerpoint/2010/main" val="3051875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DEEF627-11D2-BA47-828F-3BC8F6D653C2}"/>
              </a:ext>
            </a:extLst>
          </p:cNvPr>
          <p:cNvSpPr>
            <a:spLocks noGrp="1"/>
          </p:cNvSpPr>
          <p:nvPr>
            <p:ph type="title"/>
          </p:nvPr>
        </p:nvSpPr>
        <p:spPr>
          <a:xfrm>
            <a:off x="1136397" y="502020"/>
            <a:ext cx="5323715" cy="1642970"/>
          </a:xfrm>
        </p:spPr>
        <p:txBody>
          <a:bodyPr anchor="b">
            <a:normAutofit/>
          </a:bodyPr>
          <a:lstStyle/>
          <a:p>
            <a:r>
              <a:rPr lang="es-CL" sz="4000"/>
              <a:t>Luxacion traumática de cadera </a:t>
            </a:r>
          </a:p>
        </p:txBody>
      </p:sp>
      <p:sp>
        <p:nvSpPr>
          <p:cNvPr id="3" name="Marcador de contenido 2">
            <a:extLst>
              <a:ext uri="{FF2B5EF4-FFF2-40B4-BE49-F238E27FC236}">
                <a16:creationId xmlns:a16="http://schemas.microsoft.com/office/drawing/2014/main" id="{721115FC-718A-F344-A52F-54835639D12B}"/>
              </a:ext>
            </a:extLst>
          </p:cNvPr>
          <p:cNvSpPr>
            <a:spLocks noGrp="1"/>
          </p:cNvSpPr>
          <p:nvPr>
            <p:ph idx="1"/>
          </p:nvPr>
        </p:nvSpPr>
        <p:spPr>
          <a:xfrm>
            <a:off x="1144923" y="2405894"/>
            <a:ext cx="5315189" cy="3535083"/>
          </a:xfrm>
        </p:spPr>
        <p:txBody>
          <a:bodyPr anchor="t">
            <a:normAutofit/>
          </a:bodyPr>
          <a:lstStyle/>
          <a:p>
            <a:r>
              <a:rPr lang="es-CL" sz="1400"/>
              <a:t>Baja frecuencia</a:t>
            </a:r>
          </a:p>
          <a:p>
            <a:endParaRPr lang="es-CL" sz="1400"/>
          </a:p>
          <a:p>
            <a:r>
              <a:rPr lang="es-CL" sz="1400"/>
              <a:t>Riesgo de NAV cabeza femoral</a:t>
            </a:r>
          </a:p>
          <a:p>
            <a:endParaRPr lang="es-CL" sz="1400"/>
          </a:p>
          <a:p>
            <a:r>
              <a:rPr lang="es-CL" sz="1400"/>
              <a:t>70% luxación posterior</a:t>
            </a:r>
          </a:p>
          <a:p>
            <a:endParaRPr lang="es-CL" sz="1400"/>
          </a:p>
          <a:p>
            <a:r>
              <a:rPr lang="es-CL" sz="1400"/>
              <a:t>Clínica : Dolor   flexo-aducción y RI</a:t>
            </a:r>
          </a:p>
          <a:p>
            <a:endParaRPr lang="es-CL" sz="1400"/>
          </a:p>
          <a:p>
            <a:r>
              <a:rPr lang="es-CL" sz="1400"/>
              <a:t>Dg: Clínica – Rx</a:t>
            </a:r>
          </a:p>
          <a:p>
            <a:endParaRPr lang="es-CL" sz="1400"/>
          </a:p>
          <a:p>
            <a:r>
              <a:rPr lang="es-CL" sz="1400"/>
              <a:t>Tratamiento : reducción cerrada – Yeso PP</a:t>
            </a:r>
          </a:p>
          <a:p>
            <a:endParaRPr lang="es-CL" sz="1400"/>
          </a:p>
          <a:p>
            <a:endParaRPr lang="es-CL" sz="140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DA70876-C7E0-BB49-89C5-032274D188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89597" y="909081"/>
            <a:ext cx="3943270" cy="5071731"/>
          </a:xfrm>
          <a:prstGeom prst="rect">
            <a:avLst/>
          </a:prstGeom>
        </p:spPr>
      </p:pic>
    </p:spTree>
    <p:extLst>
      <p:ext uri="{BB962C8B-B14F-4D97-AF65-F5344CB8AC3E}">
        <p14:creationId xmlns:p14="http://schemas.microsoft.com/office/powerpoint/2010/main" val="753886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C835E2C-19C8-8A4E-9D1D-00F6C1DA2CC3}"/>
              </a:ext>
            </a:extLst>
          </p:cNvPr>
          <p:cNvSpPr>
            <a:spLocks noGrp="1"/>
          </p:cNvSpPr>
          <p:nvPr>
            <p:ph type="title"/>
          </p:nvPr>
        </p:nvSpPr>
        <p:spPr>
          <a:xfrm>
            <a:off x="572493" y="238539"/>
            <a:ext cx="11047013" cy="1434415"/>
          </a:xfrm>
        </p:spPr>
        <p:txBody>
          <a:bodyPr anchor="b">
            <a:normAutofit/>
          </a:bodyPr>
          <a:lstStyle/>
          <a:p>
            <a:r>
              <a:rPr lang="es-ES_tradnl" sz="5400"/>
              <a:t>Fractura peroné aislada</a:t>
            </a:r>
            <a:endParaRPr lang="es-CL" sz="5400"/>
          </a:p>
        </p:txBody>
      </p:sp>
      <p:sp>
        <p:nvSpPr>
          <p:cNvPr id="16"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5B7BB101-CA6A-C449-86F3-FA9D88F68237}"/>
              </a:ext>
            </a:extLst>
          </p:cNvPr>
          <p:cNvPicPr>
            <a:picLocks noChangeAspect="1"/>
          </p:cNvPicPr>
          <p:nvPr/>
        </p:nvPicPr>
        <p:blipFill rotWithShape="1">
          <a:blip r:embed="rId2"/>
          <a:srcRect r="20113" b="-3"/>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Marcador de contenido 2">
            <a:extLst>
              <a:ext uri="{FF2B5EF4-FFF2-40B4-BE49-F238E27FC236}">
                <a16:creationId xmlns:a16="http://schemas.microsoft.com/office/drawing/2014/main" id="{18B7BB9A-FE3C-4C43-9C41-447D63029EA9}"/>
              </a:ext>
            </a:extLst>
          </p:cNvPr>
          <p:cNvSpPr>
            <a:spLocks noGrp="1"/>
          </p:cNvSpPr>
          <p:nvPr>
            <p:ph idx="1"/>
          </p:nvPr>
        </p:nvSpPr>
        <p:spPr>
          <a:xfrm>
            <a:off x="4905955" y="2071316"/>
            <a:ext cx="6713552" cy="4114800"/>
          </a:xfrm>
        </p:spPr>
        <p:txBody>
          <a:bodyPr anchor="t">
            <a:normAutofit/>
          </a:bodyPr>
          <a:lstStyle/>
          <a:p>
            <a:r>
              <a:rPr lang="es-ES_tradnl" sz="2200"/>
              <a:t>Rara</a:t>
            </a:r>
          </a:p>
          <a:p>
            <a:r>
              <a:rPr lang="es-ES_tradnl" sz="2200"/>
              <a:t>Golpe directo en cara lateral</a:t>
            </a:r>
          </a:p>
          <a:p>
            <a:r>
              <a:rPr lang="es-ES_tradnl" sz="2200"/>
              <a:t>Reparan con inmovilización sencilla</a:t>
            </a:r>
          </a:p>
          <a:p>
            <a:r>
              <a:rPr lang="es-ES_tradnl" sz="2200"/>
              <a:t>Fx Proximales </a:t>
            </a:r>
            <a:r>
              <a:rPr lang="es-ES_tradnl" sz="2200">
                <a:sym typeface="Wingdings" panose="05000000000000000000" pitchFamily="2" charset="2"/>
              </a:rPr>
              <a:t> </a:t>
            </a:r>
            <a:r>
              <a:rPr lang="es-ES_tradnl" sz="2200"/>
              <a:t>daño N. Peroneo Común</a:t>
            </a:r>
          </a:p>
          <a:p>
            <a:r>
              <a:rPr lang="es-ES_tradnl" sz="2200"/>
              <a:t>Importante excluir presencia de lesión de la fisis distal de la tibia</a:t>
            </a:r>
            <a:br>
              <a:rPr lang="es-ES_tradnl" sz="2200"/>
            </a:br>
            <a:endParaRPr lang="es-ES_tradnl" sz="2200"/>
          </a:p>
          <a:p>
            <a:endParaRPr lang="es-CL" sz="2200"/>
          </a:p>
        </p:txBody>
      </p:sp>
    </p:spTree>
    <p:extLst>
      <p:ext uri="{BB962C8B-B14F-4D97-AF65-F5344CB8AC3E}">
        <p14:creationId xmlns:p14="http://schemas.microsoft.com/office/powerpoint/2010/main" val="4174049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CC03854-38D7-F642-A1D5-8ADA218A22F5}"/>
              </a:ext>
            </a:extLst>
          </p:cNvPr>
          <p:cNvSpPr>
            <a:spLocks noGrp="1"/>
          </p:cNvSpPr>
          <p:nvPr>
            <p:ph type="title"/>
          </p:nvPr>
        </p:nvSpPr>
        <p:spPr>
          <a:xfrm>
            <a:off x="5297762" y="329184"/>
            <a:ext cx="6251110" cy="1783080"/>
          </a:xfrm>
        </p:spPr>
        <p:txBody>
          <a:bodyPr anchor="b">
            <a:normAutofit/>
          </a:bodyPr>
          <a:lstStyle/>
          <a:p>
            <a:r>
              <a:rPr lang="es-ES_tradnl" sz="5400"/>
              <a:t>Fractura x stress</a:t>
            </a:r>
            <a:endParaRPr lang="es-CL" sz="5400"/>
          </a:p>
        </p:txBody>
      </p:sp>
      <p:pic>
        <p:nvPicPr>
          <p:cNvPr id="4" name="Imagen 3">
            <a:extLst>
              <a:ext uri="{FF2B5EF4-FFF2-40B4-BE49-F238E27FC236}">
                <a16:creationId xmlns:a16="http://schemas.microsoft.com/office/drawing/2014/main" id="{13C6A08C-258B-4046-876C-51D9C23F3D9D}"/>
              </a:ext>
            </a:extLst>
          </p:cNvPr>
          <p:cNvPicPr>
            <a:picLocks noChangeAspect="1"/>
          </p:cNvPicPr>
          <p:nvPr/>
        </p:nvPicPr>
        <p:blipFill rotWithShape="1">
          <a:blip r:embed="rId2"/>
          <a:srcRect l="88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DA972773-9AB7-9A47-A0B1-CBDAEB9A021B}"/>
              </a:ext>
            </a:extLst>
          </p:cNvPr>
          <p:cNvSpPr>
            <a:spLocks noGrp="1"/>
          </p:cNvSpPr>
          <p:nvPr>
            <p:ph idx="1"/>
          </p:nvPr>
        </p:nvSpPr>
        <p:spPr>
          <a:xfrm>
            <a:off x="5297762" y="2706624"/>
            <a:ext cx="6251110" cy="3483864"/>
          </a:xfrm>
        </p:spPr>
        <p:txBody>
          <a:bodyPr>
            <a:normAutofit/>
          </a:bodyPr>
          <a:lstStyle/>
          <a:p>
            <a:pPr>
              <a:spcBef>
                <a:spcPts val="400"/>
              </a:spcBef>
            </a:pPr>
            <a:r>
              <a:rPr lang="es-ES_tradnl" sz="1500"/>
              <a:t>Tibia sitio más común en población pediátrica (10 </a:t>
            </a:r>
            <a:r>
              <a:rPr lang="mr-IN" sz="1500"/>
              <a:t>–</a:t>
            </a:r>
            <a:r>
              <a:rPr lang="es-ES_tradnl" sz="1500"/>
              <a:t> 15 años)</a:t>
            </a:r>
          </a:p>
          <a:p>
            <a:pPr lvl="1">
              <a:spcBef>
                <a:spcPts val="400"/>
              </a:spcBef>
            </a:pPr>
            <a:r>
              <a:rPr lang="es-ES_tradnl" sz="1500"/>
              <a:t>Posteromedial o posterolateral</a:t>
            </a:r>
          </a:p>
          <a:p>
            <a:pPr>
              <a:spcBef>
                <a:spcPts val="400"/>
              </a:spcBef>
            </a:pPr>
            <a:r>
              <a:rPr lang="es-ES_tradnl" sz="1500"/>
              <a:t>Peroné menos común </a:t>
            </a:r>
            <a:r>
              <a:rPr lang="es-ES_tradnl" sz="1500">
                <a:sym typeface="Wingdings" panose="05000000000000000000" pitchFamily="2" charset="2"/>
              </a:rPr>
              <a:t> </a:t>
            </a:r>
            <a:r>
              <a:rPr lang="es-ES_tradnl" sz="1500"/>
              <a:t>3 a 8 años</a:t>
            </a:r>
          </a:p>
          <a:p>
            <a:pPr marL="457200" lvl="2">
              <a:spcBef>
                <a:spcPts val="400"/>
              </a:spcBef>
            </a:pPr>
            <a:r>
              <a:rPr lang="es-ES_tradnl" sz="1500"/>
              <a:t>Patinadores sobre hielo</a:t>
            </a:r>
          </a:p>
          <a:p>
            <a:r>
              <a:rPr lang="es-ES_tradnl" sz="1500"/>
              <a:t>Dolor extremo proximal de pierna sin trauma</a:t>
            </a:r>
          </a:p>
          <a:p>
            <a:r>
              <a:rPr lang="es-ES_tradnl" sz="1500"/>
              <a:t>Descartar infección, osteoma osteoide o sarcoma osteogénico</a:t>
            </a:r>
          </a:p>
          <a:p>
            <a:r>
              <a:rPr lang="es-ES_tradnl" sz="1500"/>
              <a:t>Rx + a las primeras 2 semanas después de síntomas</a:t>
            </a:r>
          </a:p>
          <a:p>
            <a:pPr lvl="1"/>
            <a:r>
              <a:rPr lang="es-ES_tradnl" sz="1500"/>
              <a:t>Engrosamiento cortical (formación ósea perióstica y endostal)</a:t>
            </a:r>
          </a:p>
          <a:p>
            <a:pPr lvl="1"/>
            <a:r>
              <a:rPr lang="es-ES_tradnl" sz="1500"/>
              <a:t>Uso de Cintigrama, TAC o RNM</a:t>
            </a:r>
          </a:p>
          <a:p>
            <a:r>
              <a:rPr lang="es-ES_tradnl" sz="1500"/>
              <a:t>Tratamiento</a:t>
            </a:r>
          </a:p>
          <a:p>
            <a:pPr lvl="1"/>
            <a:r>
              <a:rPr lang="es-ES_tradnl" sz="1500"/>
              <a:t>Modificación de la actividad física</a:t>
            </a:r>
          </a:p>
          <a:p>
            <a:pPr lvl="1"/>
            <a:r>
              <a:rPr lang="es-ES_tradnl" sz="1500"/>
              <a:t>Restricción de actividad x 6 semanas o sin dolor</a:t>
            </a:r>
            <a:endParaRPr lang="es-CL" sz="1500"/>
          </a:p>
        </p:txBody>
      </p:sp>
    </p:spTree>
    <p:extLst>
      <p:ext uri="{BB962C8B-B14F-4D97-AF65-F5344CB8AC3E}">
        <p14:creationId xmlns:p14="http://schemas.microsoft.com/office/powerpoint/2010/main" val="2714947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C9624-4F68-AE40-A990-C46C5FD9B40B}"/>
              </a:ext>
            </a:extLst>
          </p:cNvPr>
          <p:cNvSpPr>
            <a:spLocks noGrp="1"/>
          </p:cNvSpPr>
          <p:nvPr>
            <p:ph type="title"/>
          </p:nvPr>
        </p:nvSpPr>
        <p:spPr/>
        <p:txBody>
          <a:bodyPr/>
          <a:lstStyle/>
          <a:p>
            <a:r>
              <a:rPr lang="es-CL" dirty="0"/>
              <a:t>Fracturas Transicionales </a:t>
            </a:r>
          </a:p>
        </p:txBody>
      </p:sp>
      <p:graphicFrame>
        <p:nvGraphicFramePr>
          <p:cNvPr id="6" name="Marcador de contenido 2">
            <a:extLst>
              <a:ext uri="{FF2B5EF4-FFF2-40B4-BE49-F238E27FC236}">
                <a16:creationId xmlns:a16="http://schemas.microsoft.com/office/drawing/2014/main" id="{3535A6B8-642A-A88B-4CF9-678B3A4D2DC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Wuerz, T. H., &amp; Gurd, D. P. (2013). Pediatric physeal ankle fracture. Journal of the American Academy of Orthopaedic Surgeons, 21(4), 234-244.">
            <a:extLst>
              <a:ext uri="{FF2B5EF4-FFF2-40B4-BE49-F238E27FC236}">
                <a16:creationId xmlns:a16="http://schemas.microsoft.com/office/drawing/2014/main" id="{8873E168-D85F-9548-9AB1-47B137296DBC}"/>
              </a:ext>
            </a:extLst>
          </p:cNvPr>
          <p:cNvSpPr txBox="1"/>
          <p:nvPr/>
        </p:nvSpPr>
        <p:spPr>
          <a:xfrm>
            <a:off x="609599" y="6311900"/>
            <a:ext cx="10972801" cy="317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1300480">
              <a:defRPr sz="1400">
                <a:latin typeface="Calibri"/>
                <a:ea typeface="Calibri"/>
                <a:cs typeface="Calibri"/>
                <a:sym typeface="Calibri"/>
              </a:defRPr>
            </a:pPr>
            <a:r>
              <a:rPr b="1" i="1" err="1"/>
              <a:t>Wuerz</a:t>
            </a:r>
            <a:r>
              <a:rPr b="1" i="1"/>
              <a:t>, T. H., &amp; </a:t>
            </a:r>
            <a:r>
              <a:rPr b="1" i="1" err="1"/>
              <a:t>Gurd</a:t>
            </a:r>
            <a:r>
              <a:rPr b="1" i="1"/>
              <a:t>, D. P. (2013). Pediatric </a:t>
            </a:r>
            <a:r>
              <a:rPr b="1" i="1" err="1"/>
              <a:t>physeal</a:t>
            </a:r>
            <a:r>
              <a:rPr b="1" i="1"/>
              <a:t> ankle fracture. Journal of the American Academy of </a:t>
            </a:r>
            <a:r>
              <a:rPr b="1" i="1" err="1"/>
              <a:t>Orthopaedic</a:t>
            </a:r>
            <a:r>
              <a:rPr b="1" i="1"/>
              <a:t> Surgeons, 21(4), 234-244</a:t>
            </a:r>
            <a:r>
              <a:t>.</a:t>
            </a:r>
          </a:p>
        </p:txBody>
      </p:sp>
    </p:spTree>
    <p:extLst>
      <p:ext uri="{BB962C8B-B14F-4D97-AF65-F5344CB8AC3E}">
        <p14:creationId xmlns:p14="http://schemas.microsoft.com/office/powerpoint/2010/main" val="4142733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16552AF2-3A35-DF48-96C4-32AF844284AA}"/>
              </a:ext>
            </a:extLst>
          </p:cNvPr>
          <p:cNvSpPr>
            <a:spLocks noGrp="1"/>
          </p:cNvSpPr>
          <p:nvPr>
            <p:ph type="title"/>
          </p:nvPr>
        </p:nvSpPr>
        <p:spPr>
          <a:xfrm>
            <a:off x="1137034" y="609597"/>
            <a:ext cx="9392421" cy="1330841"/>
          </a:xfrm>
        </p:spPr>
        <p:txBody>
          <a:bodyPr>
            <a:normAutofit/>
          </a:bodyPr>
          <a:lstStyle/>
          <a:p>
            <a:r>
              <a:rPr lang="es-CL" dirty="0"/>
              <a:t>Fractura de Tillaux</a:t>
            </a:r>
          </a:p>
        </p:txBody>
      </p:sp>
      <p:sp>
        <p:nvSpPr>
          <p:cNvPr id="3" name="Marcador de contenido 2">
            <a:extLst>
              <a:ext uri="{FF2B5EF4-FFF2-40B4-BE49-F238E27FC236}">
                <a16:creationId xmlns:a16="http://schemas.microsoft.com/office/drawing/2014/main" id="{62C36144-C694-244D-A6A4-4DB2145D8D70}"/>
              </a:ext>
            </a:extLst>
          </p:cNvPr>
          <p:cNvSpPr>
            <a:spLocks noGrp="1"/>
          </p:cNvSpPr>
          <p:nvPr>
            <p:ph idx="1"/>
          </p:nvPr>
        </p:nvSpPr>
        <p:spPr>
          <a:xfrm>
            <a:off x="1137034" y="2198362"/>
            <a:ext cx="4958966" cy="3917773"/>
          </a:xfrm>
        </p:spPr>
        <p:txBody>
          <a:bodyPr>
            <a:normAutofit/>
          </a:bodyPr>
          <a:lstStyle/>
          <a:p>
            <a:pPr>
              <a:spcBef>
                <a:spcPts val="2400"/>
              </a:spcBef>
              <a:buChar char="‣"/>
              <a:tabLst>
                <a:tab pos="1270000" algn="l"/>
                <a:tab pos="2578100" algn="l"/>
                <a:tab pos="3873500" algn="l"/>
                <a:tab pos="5181600" algn="l"/>
                <a:tab pos="6477000" algn="l"/>
                <a:tab pos="7772400" algn="l"/>
                <a:tab pos="9080500" algn="l"/>
                <a:tab pos="10375900" algn="l"/>
                <a:tab pos="11684000" algn="l"/>
                <a:tab pos="12979400" algn="l"/>
                <a:tab pos="14274800" algn="l"/>
              </a:tabLst>
              <a:defRPr>
                <a:latin typeface="Calibri"/>
                <a:ea typeface="Calibri"/>
                <a:cs typeface="Calibri"/>
                <a:sym typeface="Calibri"/>
              </a:defRPr>
            </a:pPr>
            <a:r>
              <a:rPr lang="es-CL" sz="1700"/>
              <a:t>Es la fractura de la porción lateral de la tibia distal.</a:t>
            </a:r>
          </a:p>
          <a:p>
            <a:pPr>
              <a:spcBef>
                <a:spcPts val="2400"/>
              </a:spcBef>
              <a:buChar char="‣"/>
              <a:tabLst>
                <a:tab pos="1270000" algn="l"/>
                <a:tab pos="2578100" algn="l"/>
                <a:tab pos="3873500" algn="l"/>
                <a:tab pos="5181600" algn="l"/>
                <a:tab pos="6477000" algn="l"/>
                <a:tab pos="7772400" algn="l"/>
                <a:tab pos="9080500" algn="l"/>
                <a:tab pos="10375900" algn="l"/>
                <a:tab pos="11684000" algn="l"/>
                <a:tab pos="12979400" algn="l"/>
                <a:tab pos="14274800" algn="l"/>
              </a:tabLst>
              <a:defRPr>
                <a:latin typeface="Calibri"/>
                <a:ea typeface="Calibri"/>
                <a:cs typeface="Calibri"/>
                <a:sym typeface="Calibri"/>
              </a:defRPr>
            </a:pPr>
            <a:r>
              <a:rPr lang="es-CL" sz="1700"/>
              <a:t>Corresponde a un fractura SH III, con un rasgo vertical que se extiende hacia la superficie articular a través de la fisis lateral.</a:t>
            </a:r>
          </a:p>
          <a:p>
            <a:endParaRPr lang="es-CL" sz="1700"/>
          </a:p>
          <a:p>
            <a:r>
              <a:rPr lang="es-CL" sz="1700"/>
              <a:t>Clinica </a:t>
            </a:r>
          </a:p>
          <a:p>
            <a:pPr marL="444500" indent="-444500">
              <a:buClr>
                <a:schemeClr val="accent1"/>
              </a:buClr>
              <a:buSzPct val="104999"/>
              <a:buFont typeface="Avenir Next"/>
              <a:buChar char="‣"/>
              <a:tabLst>
                <a:tab pos="1270000" algn="l"/>
                <a:tab pos="2578100" algn="l"/>
                <a:tab pos="3873500" algn="l"/>
                <a:tab pos="5181600" algn="l"/>
                <a:tab pos="6477000" algn="l"/>
                <a:tab pos="7772400" algn="l"/>
                <a:tab pos="9080500" algn="l"/>
                <a:tab pos="10375900" algn="l"/>
                <a:tab pos="11684000" algn="l"/>
                <a:tab pos="12979400" algn="l"/>
                <a:tab pos="14274800" algn="l"/>
              </a:tabLst>
              <a:defRPr sz="3400">
                <a:latin typeface="Calibri"/>
                <a:ea typeface="Calibri"/>
                <a:cs typeface="Calibri"/>
                <a:sym typeface="Calibri"/>
              </a:defRPr>
            </a:pPr>
            <a:r>
              <a:rPr lang="es-CL" sz="1700"/>
              <a:t>A menudo, mecanismo traumático poco claro.</a:t>
            </a:r>
          </a:p>
          <a:p>
            <a:pPr marL="444500" indent="-444500">
              <a:buClr>
                <a:schemeClr val="accent1"/>
              </a:buClr>
              <a:buSzPct val="104999"/>
              <a:buFont typeface="Avenir Next"/>
              <a:buChar char="‣"/>
              <a:tabLst>
                <a:tab pos="1270000" algn="l"/>
                <a:tab pos="2578100" algn="l"/>
                <a:tab pos="3873500" algn="l"/>
                <a:tab pos="5181600" algn="l"/>
                <a:tab pos="6477000" algn="l"/>
                <a:tab pos="7772400" algn="l"/>
                <a:tab pos="9080500" algn="l"/>
                <a:tab pos="10375900" algn="l"/>
                <a:tab pos="11684000" algn="l"/>
                <a:tab pos="12979400" algn="l"/>
                <a:tab pos="14274800" algn="l"/>
              </a:tabLst>
              <a:defRPr sz="3400">
                <a:latin typeface="Calibri"/>
                <a:ea typeface="Calibri"/>
                <a:cs typeface="Calibri"/>
                <a:sym typeface="Calibri"/>
              </a:defRPr>
            </a:pPr>
            <a:r>
              <a:rPr lang="es-CL" sz="1700"/>
              <a:t>Paciente presenta dolor y aumento de volumen en el tobillo afectado, NO TOLERA CARGA</a:t>
            </a:r>
          </a:p>
          <a:p>
            <a:pPr marL="444500" indent="-444500">
              <a:buClr>
                <a:schemeClr val="accent1"/>
              </a:buClr>
              <a:buSzPct val="104999"/>
              <a:buFont typeface="Avenir Next"/>
              <a:buChar char="‣"/>
              <a:tabLst>
                <a:tab pos="1270000" algn="l"/>
                <a:tab pos="2578100" algn="l"/>
                <a:tab pos="3873500" algn="l"/>
                <a:tab pos="5181600" algn="l"/>
                <a:tab pos="6477000" algn="l"/>
                <a:tab pos="7772400" algn="l"/>
                <a:tab pos="9080500" algn="l"/>
                <a:tab pos="10375900" algn="l"/>
                <a:tab pos="11684000" algn="l"/>
                <a:tab pos="12979400" algn="l"/>
                <a:tab pos="14274800" algn="l"/>
              </a:tabLst>
              <a:defRPr sz="3400">
                <a:latin typeface="Calibri"/>
                <a:ea typeface="Calibri"/>
                <a:cs typeface="Calibri"/>
                <a:sym typeface="Calibri"/>
              </a:defRPr>
            </a:pPr>
            <a:r>
              <a:rPr lang="es-CL" sz="1700"/>
              <a:t>Error diagnostico frecuente, como esguince de tobillo. Correlacionar con epidemiología.</a:t>
            </a:r>
          </a:p>
          <a:p>
            <a:endParaRPr lang="es-CL" sz="1700"/>
          </a:p>
        </p:txBody>
      </p:sp>
      <p:pic>
        <p:nvPicPr>
          <p:cNvPr id="5" name="image.png" descr="image.png">
            <a:extLst>
              <a:ext uri="{FF2B5EF4-FFF2-40B4-BE49-F238E27FC236}">
                <a16:creationId xmlns:a16="http://schemas.microsoft.com/office/drawing/2014/main" id="{9B392A9C-89FD-E943-964F-8FC811F8AE9E}"/>
              </a:ext>
            </a:extLst>
          </p:cNvPr>
          <p:cNvPicPr>
            <a:picLocks noChangeAspect="1"/>
          </p:cNvPicPr>
          <p:nvPr/>
        </p:nvPicPr>
        <p:blipFill>
          <a:blip r:embed="rId2"/>
          <a:stretch>
            <a:fillRect/>
          </a:stretch>
        </p:blipFill>
        <p:spPr>
          <a:xfrm>
            <a:off x="6787975" y="2184914"/>
            <a:ext cx="4651288" cy="375591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7094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F0F4E97-E194-4493-885A-6C7C34A44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2" name="Título 1">
            <a:extLst>
              <a:ext uri="{FF2B5EF4-FFF2-40B4-BE49-F238E27FC236}">
                <a16:creationId xmlns:a16="http://schemas.microsoft.com/office/drawing/2014/main" id="{16552AF2-3A35-DF48-96C4-32AF844284AA}"/>
              </a:ext>
            </a:extLst>
          </p:cNvPr>
          <p:cNvSpPr>
            <a:spLocks noGrp="1"/>
          </p:cNvSpPr>
          <p:nvPr>
            <p:ph type="title"/>
          </p:nvPr>
        </p:nvSpPr>
        <p:spPr>
          <a:xfrm>
            <a:off x="5526156" y="365125"/>
            <a:ext cx="5827643" cy="1511300"/>
          </a:xfrm>
        </p:spPr>
        <p:txBody>
          <a:bodyPr anchor="b">
            <a:normAutofit/>
          </a:bodyPr>
          <a:lstStyle/>
          <a:p>
            <a:r>
              <a:rPr lang="es-CL" dirty="0"/>
              <a:t>Fractura de Tillaux</a:t>
            </a:r>
          </a:p>
        </p:txBody>
      </p:sp>
      <p:pic>
        <p:nvPicPr>
          <p:cNvPr id="7" name="image.png" descr="image.png">
            <a:extLst>
              <a:ext uri="{FF2B5EF4-FFF2-40B4-BE49-F238E27FC236}">
                <a16:creationId xmlns:a16="http://schemas.microsoft.com/office/drawing/2014/main" id="{C56A7B16-7B84-F24F-AED7-D64DB8B29547}"/>
              </a:ext>
            </a:extLst>
          </p:cNvPr>
          <p:cNvPicPr>
            <a:picLocks noChangeAspect="1"/>
          </p:cNvPicPr>
          <p:nvPr/>
        </p:nvPicPr>
        <p:blipFill rotWithShape="1">
          <a:blip r:embed="rId2"/>
          <a:srcRect t="8634" b="19838"/>
          <a:stretch/>
        </p:blipFill>
        <p:spPr>
          <a:xfrm>
            <a:off x="542264" y="3820862"/>
            <a:ext cx="4045639" cy="2568215"/>
          </a:xfrm>
          <a:prstGeom prst="rect">
            <a:avLst/>
          </a:prstGeom>
        </p:spPr>
      </p:pic>
      <p:pic>
        <p:nvPicPr>
          <p:cNvPr id="6" name="image.png" descr="image.png">
            <a:extLst>
              <a:ext uri="{FF2B5EF4-FFF2-40B4-BE49-F238E27FC236}">
                <a16:creationId xmlns:a16="http://schemas.microsoft.com/office/drawing/2014/main" id="{85E27479-724D-F04A-B7AF-AD54F67D5745}"/>
              </a:ext>
            </a:extLst>
          </p:cNvPr>
          <p:cNvPicPr>
            <a:picLocks noChangeAspect="1"/>
          </p:cNvPicPr>
          <p:nvPr/>
        </p:nvPicPr>
        <p:blipFill>
          <a:blip r:embed="rId3"/>
          <a:srcRect l="25918" t="40039" r="45404" b="11132"/>
          <a:stretch>
            <a:fillRect/>
          </a:stretch>
        </p:blipFill>
        <p:spPr>
          <a:xfrm>
            <a:off x="675332" y="184962"/>
            <a:ext cx="3779501" cy="3635900"/>
          </a:xfrm>
          <a:prstGeom prst="rect">
            <a:avLst/>
          </a:prstGeom>
        </p:spPr>
      </p:pic>
      <p:sp>
        <p:nvSpPr>
          <p:cNvPr id="3" name="Marcador de contenido 2">
            <a:extLst>
              <a:ext uri="{FF2B5EF4-FFF2-40B4-BE49-F238E27FC236}">
                <a16:creationId xmlns:a16="http://schemas.microsoft.com/office/drawing/2014/main" id="{62C36144-C694-244D-A6A4-4DB2145D8D70}"/>
              </a:ext>
            </a:extLst>
          </p:cNvPr>
          <p:cNvSpPr>
            <a:spLocks noGrp="1"/>
          </p:cNvSpPr>
          <p:nvPr>
            <p:ph idx="1"/>
          </p:nvPr>
        </p:nvSpPr>
        <p:spPr>
          <a:xfrm>
            <a:off x="5526156" y="2055813"/>
            <a:ext cx="5827644" cy="4121149"/>
          </a:xfrm>
        </p:spPr>
        <p:txBody>
          <a:bodyPr anchor="t">
            <a:normAutofit/>
          </a:bodyPr>
          <a:lstStyle/>
          <a:p>
            <a:pPr marL="337820" indent="-337820" defTabSz="443991">
              <a:spcBef>
                <a:spcPts val="2100"/>
              </a:spcBef>
              <a:buClr>
                <a:schemeClr val="accent1"/>
              </a:buClr>
              <a:defRPr sz="2584"/>
            </a:pPr>
            <a:r>
              <a:rPr lang="es-CL" sz="2000"/>
              <a:t>Proyección AP, lateral y mortaja.</a:t>
            </a:r>
          </a:p>
          <a:p>
            <a:pPr marL="337820" indent="-337820" defTabSz="443991">
              <a:spcBef>
                <a:spcPts val="2100"/>
              </a:spcBef>
              <a:buClr>
                <a:schemeClr val="accent1"/>
              </a:buClr>
              <a:defRPr sz="2584"/>
            </a:pPr>
            <a:endParaRPr lang="es-CL" sz="2000">
              <a:ea typeface="Calibri"/>
              <a:cs typeface="Calibri"/>
              <a:sym typeface="Calibri"/>
            </a:endParaRPr>
          </a:p>
          <a:p>
            <a:pPr marL="337820" indent="-337820" defTabSz="443991">
              <a:spcBef>
                <a:spcPts val="2100"/>
              </a:spcBef>
              <a:buClr>
                <a:schemeClr val="accent1"/>
              </a:buClr>
              <a:defRPr sz="2584"/>
            </a:pPr>
            <a:r>
              <a:rPr lang="es-CL" sz="2000"/>
              <a:t>La sobreposición ósea puede dificultar la evaluación del desplazamiento óseo.</a:t>
            </a:r>
          </a:p>
          <a:p>
            <a:pPr marL="337820" indent="-337820" defTabSz="443991">
              <a:spcBef>
                <a:spcPts val="2100"/>
              </a:spcBef>
              <a:buClr>
                <a:schemeClr val="accent1"/>
              </a:buClr>
              <a:defRPr sz="2584"/>
            </a:pPr>
            <a:endParaRPr lang="es-CL" sz="2000">
              <a:ea typeface="Calibri"/>
              <a:cs typeface="Calibri"/>
              <a:sym typeface="Calibri"/>
            </a:endParaRPr>
          </a:p>
          <a:p>
            <a:pPr marL="337820" indent="-337820" defTabSz="443991">
              <a:spcBef>
                <a:spcPts val="2100"/>
              </a:spcBef>
              <a:buClr>
                <a:schemeClr val="accent1"/>
              </a:buClr>
              <a:defRPr sz="2584"/>
            </a:pPr>
            <a:r>
              <a:rPr lang="es-CL" sz="2000"/>
              <a:t>TC indicado en los casos que se sospeche un desplazamiento mayor a 2 mm —&gt; Planificación quirúrgica.</a:t>
            </a:r>
          </a:p>
          <a:p>
            <a:endParaRPr lang="es-CL" sz="2000"/>
          </a:p>
        </p:txBody>
      </p:sp>
    </p:spTree>
    <p:extLst>
      <p:ext uri="{BB962C8B-B14F-4D97-AF65-F5344CB8AC3E}">
        <p14:creationId xmlns:p14="http://schemas.microsoft.com/office/powerpoint/2010/main" val="2252337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55F07570-869F-7940-8932-E0EC63E66475}"/>
              </a:ext>
            </a:extLst>
          </p:cNvPr>
          <p:cNvSpPr>
            <a:spLocks noGrp="1"/>
          </p:cNvSpPr>
          <p:nvPr>
            <p:ph type="title"/>
          </p:nvPr>
        </p:nvSpPr>
        <p:spPr>
          <a:xfrm>
            <a:off x="1137036" y="548640"/>
            <a:ext cx="9543405" cy="1188720"/>
          </a:xfrm>
        </p:spPr>
        <p:txBody>
          <a:bodyPr>
            <a:normAutofit/>
          </a:bodyPr>
          <a:lstStyle/>
          <a:p>
            <a:r>
              <a:rPr lang="es-CL">
                <a:solidFill>
                  <a:schemeClr val="tx1">
                    <a:lumMod val="85000"/>
                    <a:lumOff val="15000"/>
                  </a:schemeClr>
                </a:solidFill>
              </a:rPr>
              <a:t>Fractura de Tillaux- Tratamiento </a:t>
            </a:r>
          </a:p>
        </p:txBody>
      </p:sp>
      <p:sp>
        <p:nvSpPr>
          <p:cNvPr id="3" name="Marcador de contenido 2">
            <a:extLst>
              <a:ext uri="{FF2B5EF4-FFF2-40B4-BE49-F238E27FC236}">
                <a16:creationId xmlns:a16="http://schemas.microsoft.com/office/drawing/2014/main" id="{6D64E80F-54D9-DF47-806D-3053AB3AD24E}"/>
              </a:ext>
            </a:extLst>
          </p:cNvPr>
          <p:cNvSpPr>
            <a:spLocks noGrp="1"/>
          </p:cNvSpPr>
          <p:nvPr>
            <p:ph idx="1"/>
          </p:nvPr>
        </p:nvSpPr>
        <p:spPr>
          <a:xfrm>
            <a:off x="1957987" y="2431765"/>
            <a:ext cx="8276026" cy="3320031"/>
          </a:xfrm>
        </p:spPr>
        <p:txBody>
          <a:bodyPr anchor="ctr">
            <a:normAutofit/>
          </a:bodyPr>
          <a:lstStyle/>
          <a:p>
            <a:pPr marL="0" indent="0" defTabSz="443991">
              <a:spcBef>
                <a:spcPts val="2100"/>
              </a:spcBef>
              <a:buSzTx/>
              <a:buNone/>
              <a:defRPr sz="2584"/>
            </a:pPr>
            <a:r>
              <a:rPr lang="es-CL" sz="2000">
                <a:solidFill>
                  <a:schemeClr val="tx1">
                    <a:lumMod val="85000"/>
                    <a:lumOff val="15000"/>
                  </a:schemeClr>
                </a:solidFill>
              </a:rPr>
              <a:t>Reducción cerrada:</a:t>
            </a:r>
            <a:endParaRPr lang="es-CL" sz="2000">
              <a:solidFill>
                <a:schemeClr val="tx1">
                  <a:lumMod val="85000"/>
                  <a:lumOff val="15000"/>
                </a:schemeClr>
              </a:solidFill>
              <a:ea typeface="Calibri"/>
              <a:cs typeface="Calibri"/>
              <a:sym typeface="Calibri"/>
            </a:endParaRPr>
          </a:p>
          <a:p>
            <a:pPr marL="443026" indent="-443026" defTabSz="443991">
              <a:spcBef>
                <a:spcPts val="2100"/>
              </a:spcBef>
              <a:buFont typeface="Arial"/>
              <a:buChar char="•"/>
              <a:defRPr sz="2584"/>
            </a:pPr>
            <a:r>
              <a:rPr lang="es-CL" sz="2000">
                <a:solidFill>
                  <a:schemeClr val="tx1">
                    <a:lumMod val="85000"/>
                    <a:lumOff val="15000"/>
                  </a:schemeClr>
                </a:solidFill>
              </a:rPr>
              <a:t>Comprobar reducción bajo RX.</a:t>
            </a:r>
            <a:endParaRPr lang="es-CL" sz="2000">
              <a:solidFill>
                <a:schemeClr val="tx1">
                  <a:lumMod val="85000"/>
                  <a:lumOff val="15000"/>
                </a:schemeClr>
              </a:solidFill>
              <a:ea typeface="Calibri"/>
              <a:cs typeface="Calibri"/>
              <a:sym typeface="Calibri"/>
            </a:endParaRPr>
          </a:p>
          <a:p>
            <a:pPr marL="443026" indent="-443026" defTabSz="443991">
              <a:spcBef>
                <a:spcPts val="2100"/>
              </a:spcBef>
              <a:buFont typeface="Arial"/>
              <a:buChar char="•"/>
              <a:defRPr sz="2584"/>
            </a:pPr>
            <a:r>
              <a:rPr lang="es-CL" sz="2000">
                <a:solidFill>
                  <a:schemeClr val="tx1">
                    <a:lumMod val="85000"/>
                    <a:lumOff val="15000"/>
                  </a:schemeClr>
                </a:solidFill>
              </a:rPr>
              <a:t>Yeso bota larga con pie en rotación interna.</a:t>
            </a:r>
            <a:endParaRPr lang="es-CL" sz="2000">
              <a:solidFill>
                <a:schemeClr val="tx1">
                  <a:lumMod val="85000"/>
                  <a:lumOff val="15000"/>
                </a:schemeClr>
              </a:solidFill>
              <a:ea typeface="Calibri"/>
              <a:cs typeface="Calibri"/>
              <a:sym typeface="Calibri"/>
            </a:endParaRPr>
          </a:p>
          <a:p>
            <a:pPr marL="443026" indent="-443026" defTabSz="443991">
              <a:spcBef>
                <a:spcPts val="2100"/>
              </a:spcBef>
              <a:buFont typeface="Arial"/>
              <a:buChar char="•"/>
              <a:defRPr sz="2584"/>
            </a:pPr>
            <a:r>
              <a:rPr lang="es-CL" sz="2000">
                <a:solidFill>
                  <a:schemeClr val="tx1">
                    <a:lumMod val="85000"/>
                    <a:lumOff val="15000"/>
                  </a:schemeClr>
                </a:solidFill>
              </a:rPr>
              <a:t>Radiografía de control, control seriado</a:t>
            </a:r>
          </a:p>
          <a:p>
            <a:pPr marL="443026" indent="-443026" defTabSz="443991">
              <a:spcBef>
                <a:spcPts val="2100"/>
              </a:spcBef>
              <a:buFont typeface="Arial"/>
              <a:buChar char="•"/>
              <a:defRPr sz="2584"/>
            </a:pPr>
            <a:r>
              <a:rPr lang="es-CL" sz="2000">
                <a:solidFill>
                  <a:schemeClr val="tx1">
                    <a:lumMod val="85000"/>
                    <a:lumOff val="15000"/>
                  </a:schemeClr>
                </a:solidFill>
              </a:rPr>
              <a:t>Mantener bota larga por 3-4 semanas sin apoyo, cambiar a bota corta en posición plantígrada por 3 semanas.</a:t>
            </a:r>
          </a:p>
          <a:p>
            <a:endParaRPr lang="es-CL" sz="200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54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18">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55F07570-869F-7940-8932-E0EC63E66475}"/>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a:t>Fractura de Tillaux- Tratamiento </a:t>
            </a:r>
          </a:p>
        </p:txBody>
      </p:sp>
      <p:sp>
        <p:nvSpPr>
          <p:cNvPr id="23" name="Rectangle 22">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png" descr="image.png">
            <a:extLst>
              <a:ext uri="{FF2B5EF4-FFF2-40B4-BE49-F238E27FC236}">
                <a16:creationId xmlns:a16="http://schemas.microsoft.com/office/drawing/2014/main" id="{2A3FA389-CB1C-BE42-845E-7D1068B5BE44}"/>
              </a:ext>
            </a:extLst>
          </p:cNvPr>
          <p:cNvPicPr>
            <a:picLocks noChangeAspect="1"/>
          </p:cNvPicPr>
          <p:nvPr/>
        </p:nvPicPr>
        <p:blipFill rotWithShape="1">
          <a:blip r:embed="rId2"/>
          <a:srcRect r="1167" b="-2"/>
          <a:stretch/>
        </p:blipFill>
        <p:spPr>
          <a:xfrm>
            <a:off x="908304" y="2478024"/>
            <a:ext cx="6009855" cy="3694176"/>
          </a:xfrm>
          <a:prstGeom prst="rect">
            <a:avLst/>
          </a:prstGeom>
        </p:spPr>
      </p:pic>
      <p:sp>
        <p:nvSpPr>
          <p:cNvPr id="4" name="Marcador de contenido 2">
            <a:extLst>
              <a:ext uri="{FF2B5EF4-FFF2-40B4-BE49-F238E27FC236}">
                <a16:creationId xmlns:a16="http://schemas.microsoft.com/office/drawing/2014/main" id="{531A3AA1-79F4-BE4B-B451-4A7E77F4A003}"/>
              </a:ext>
            </a:extLst>
          </p:cNvPr>
          <p:cNvSpPr txBox="1">
            <a:spLocks/>
          </p:cNvSpPr>
          <p:nvPr/>
        </p:nvSpPr>
        <p:spPr>
          <a:xfrm>
            <a:off x="6918159" y="2478024"/>
            <a:ext cx="5273841" cy="369417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2700"/>
              </a:spcBef>
              <a:buSzTx/>
              <a:defRPr sz="3332"/>
            </a:pPr>
            <a:r>
              <a:rPr lang="en-US" sz="1800" dirty="0" err="1"/>
              <a:t>Reducción</a:t>
            </a:r>
            <a:r>
              <a:rPr lang="en-US" sz="1800" dirty="0"/>
              <a:t> </a:t>
            </a:r>
            <a:r>
              <a:rPr lang="en-US" sz="1800" dirty="0" err="1"/>
              <a:t>abierta</a:t>
            </a:r>
            <a:r>
              <a:rPr lang="en-US" sz="1800" dirty="0"/>
              <a:t>:</a:t>
            </a:r>
            <a:endParaRPr lang="en-US" sz="1800" dirty="0">
              <a:sym typeface="Calibri"/>
            </a:endParaRPr>
          </a:p>
          <a:p>
            <a:pPr marL="476059">
              <a:spcBef>
                <a:spcPts val="2700"/>
              </a:spcBef>
              <a:defRPr sz="3332"/>
            </a:pPr>
            <a:r>
              <a:rPr lang="en-US" sz="1800" dirty="0" err="1"/>
              <a:t>Indicaciones</a:t>
            </a:r>
            <a:r>
              <a:rPr lang="en-US" sz="1800" dirty="0"/>
              <a:t>:</a:t>
            </a:r>
            <a:endParaRPr lang="en-US" sz="1800" dirty="0">
              <a:sym typeface="Calibri"/>
            </a:endParaRPr>
          </a:p>
          <a:p>
            <a:pPr marL="911669" lvl="1">
              <a:spcBef>
                <a:spcPts val="2700"/>
              </a:spcBef>
              <a:defRPr sz="3332"/>
            </a:pPr>
            <a:r>
              <a:rPr lang="en-US" sz="1800" dirty="0" err="1"/>
              <a:t>Desplazamiento</a:t>
            </a:r>
            <a:r>
              <a:rPr lang="en-US" sz="1800" dirty="0"/>
              <a:t> mayor a 2 mm </a:t>
            </a:r>
            <a:r>
              <a:rPr lang="en-US" sz="1800" dirty="0" err="1"/>
              <a:t>luego</a:t>
            </a:r>
            <a:r>
              <a:rPr lang="en-US" sz="1800" dirty="0"/>
              <a:t> de </a:t>
            </a:r>
            <a:r>
              <a:rPr lang="en-US" sz="1800" dirty="0" err="1"/>
              <a:t>una</a:t>
            </a:r>
            <a:r>
              <a:rPr lang="en-US" sz="1800" dirty="0"/>
              <a:t> </a:t>
            </a:r>
            <a:r>
              <a:rPr lang="en-US" sz="1800" dirty="0" err="1"/>
              <a:t>reducción</a:t>
            </a:r>
            <a:r>
              <a:rPr lang="en-US" sz="1800" dirty="0"/>
              <a:t> </a:t>
            </a:r>
            <a:r>
              <a:rPr lang="en-US" sz="1800" dirty="0" err="1"/>
              <a:t>cerrada</a:t>
            </a:r>
            <a:r>
              <a:rPr lang="en-US" sz="1800" dirty="0"/>
              <a:t>.</a:t>
            </a:r>
            <a:endParaRPr lang="en-US" sz="1800" dirty="0">
              <a:sym typeface="Calibri"/>
            </a:endParaRPr>
          </a:p>
          <a:p>
            <a:pPr marL="911669" lvl="1">
              <a:spcBef>
                <a:spcPts val="2700"/>
              </a:spcBef>
              <a:defRPr sz="3332"/>
            </a:pPr>
            <a:r>
              <a:rPr lang="en-US" sz="1800" dirty="0" err="1"/>
              <a:t>Objetivo</a:t>
            </a:r>
            <a:r>
              <a:rPr lang="en-US" sz="1800" dirty="0"/>
              <a:t>: </a:t>
            </a:r>
            <a:r>
              <a:rPr lang="en-US" sz="1800" dirty="0" err="1"/>
              <a:t>mantener</a:t>
            </a:r>
            <a:r>
              <a:rPr lang="en-US" sz="1800" dirty="0"/>
              <a:t> </a:t>
            </a:r>
            <a:r>
              <a:rPr lang="en-US" sz="1800" dirty="0" err="1"/>
              <a:t>congruencia</a:t>
            </a:r>
            <a:r>
              <a:rPr lang="en-US" sz="1800" dirty="0"/>
              <a:t> articular, </a:t>
            </a:r>
            <a:r>
              <a:rPr lang="en-US" sz="1800" dirty="0" err="1"/>
              <a:t>prevenir</a:t>
            </a:r>
            <a:r>
              <a:rPr lang="en-US" sz="1800" dirty="0"/>
              <a:t> </a:t>
            </a:r>
            <a:r>
              <a:rPr lang="en-US" sz="1800" dirty="0" err="1"/>
              <a:t>patología</a:t>
            </a:r>
            <a:r>
              <a:rPr lang="en-US" sz="1800" dirty="0"/>
              <a:t> </a:t>
            </a:r>
            <a:r>
              <a:rPr lang="en-US" sz="1800" dirty="0" err="1"/>
              <a:t>degenerativa</a:t>
            </a:r>
            <a:r>
              <a:rPr lang="en-US" sz="1800" dirty="0"/>
              <a:t> </a:t>
            </a:r>
            <a:r>
              <a:rPr lang="en-US" sz="1800" dirty="0" err="1"/>
              <a:t>precoz</a:t>
            </a:r>
            <a:r>
              <a:rPr lang="en-US" sz="1800" dirty="0"/>
              <a:t>, </a:t>
            </a:r>
            <a:r>
              <a:rPr lang="en-US" sz="1800" dirty="0" err="1"/>
              <a:t>inestabilidad</a:t>
            </a:r>
            <a:r>
              <a:rPr lang="en-US" sz="1800" dirty="0"/>
              <a:t>.</a:t>
            </a:r>
          </a:p>
          <a:p>
            <a:endParaRPr lang="en-US" sz="1800" dirty="0"/>
          </a:p>
        </p:txBody>
      </p:sp>
    </p:spTree>
    <p:extLst>
      <p:ext uri="{BB962C8B-B14F-4D97-AF65-F5344CB8AC3E}">
        <p14:creationId xmlns:p14="http://schemas.microsoft.com/office/powerpoint/2010/main" val="4214610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E89D72B-242A-614E-9331-0227FC076487}"/>
              </a:ext>
            </a:extLst>
          </p:cNvPr>
          <p:cNvSpPr>
            <a:spLocks noGrp="1"/>
          </p:cNvSpPr>
          <p:nvPr>
            <p:ph type="title"/>
          </p:nvPr>
        </p:nvSpPr>
        <p:spPr>
          <a:xfrm>
            <a:off x="1115568" y="548640"/>
            <a:ext cx="10168128" cy="1179576"/>
          </a:xfrm>
        </p:spPr>
        <p:txBody>
          <a:bodyPr>
            <a:normAutofit/>
          </a:bodyPr>
          <a:lstStyle/>
          <a:p>
            <a:r>
              <a:rPr lang="es-CL" sz="4000"/>
              <a:t>Fractura Triplanar</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Figure%203%20TRIPLANE%20fracturev2.jpeg" descr="Figure%203%20TRIPLANE%20fracturev2.jpeg">
            <a:extLst>
              <a:ext uri="{FF2B5EF4-FFF2-40B4-BE49-F238E27FC236}">
                <a16:creationId xmlns:a16="http://schemas.microsoft.com/office/drawing/2014/main" id="{D08E601F-9EB7-F94C-BFE9-1106FE8E0D12}"/>
              </a:ext>
            </a:extLst>
          </p:cNvPr>
          <p:cNvPicPr>
            <a:picLocks noChangeAspect="1"/>
          </p:cNvPicPr>
          <p:nvPr/>
        </p:nvPicPr>
        <p:blipFill rotWithShape="1">
          <a:blip r:embed="rId3"/>
          <a:srcRect t="24393" r="1" b="1"/>
          <a:stretch/>
        </p:blipFill>
        <p:spPr>
          <a:xfrm>
            <a:off x="5952725" y="2276856"/>
            <a:ext cx="6009855" cy="3694176"/>
          </a:xfrm>
          <a:prstGeom prst="rect">
            <a:avLst/>
          </a:prstGeom>
        </p:spPr>
      </p:pic>
      <p:sp>
        <p:nvSpPr>
          <p:cNvPr id="3" name="Marcador de contenido 2">
            <a:extLst>
              <a:ext uri="{FF2B5EF4-FFF2-40B4-BE49-F238E27FC236}">
                <a16:creationId xmlns:a16="http://schemas.microsoft.com/office/drawing/2014/main" id="{DC35FE20-4069-2B4C-B3ED-1A94966540C9}"/>
              </a:ext>
            </a:extLst>
          </p:cNvPr>
          <p:cNvSpPr>
            <a:spLocks noGrp="1"/>
          </p:cNvSpPr>
          <p:nvPr>
            <p:ph idx="1"/>
          </p:nvPr>
        </p:nvSpPr>
        <p:spPr>
          <a:xfrm>
            <a:off x="566928" y="2226948"/>
            <a:ext cx="5066975" cy="3694176"/>
          </a:xfrm>
        </p:spPr>
        <p:txBody>
          <a:bodyPr anchor="ctr">
            <a:normAutofit fontScale="92500" lnSpcReduction="10000"/>
          </a:bodyPr>
          <a:lstStyle/>
          <a:p>
            <a:pPr marL="485775" indent="-485775"/>
            <a:r>
              <a:rPr lang="es-CL" sz="2400" dirty="0"/>
              <a:t>Descrito por Lynn en 1972, como una fractura que transcurre por  los planos coronal, transverso y sagital.</a:t>
            </a:r>
          </a:p>
          <a:p>
            <a:pPr marL="485775" indent="-485775"/>
            <a:endParaRPr lang="es-CL" sz="2400" dirty="0">
              <a:ea typeface="Calibri"/>
              <a:cs typeface="Calibri"/>
              <a:sym typeface="Calibri"/>
            </a:endParaRPr>
          </a:p>
          <a:p>
            <a:pPr marL="485775" indent="-485775"/>
            <a:r>
              <a:rPr lang="es-CL" sz="2400" dirty="0"/>
              <a:t>Baja frecuencia, 6-8% de las fracturas que comprometen la fisis distal de la tibia (SH IV).</a:t>
            </a:r>
          </a:p>
          <a:p>
            <a:pPr marL="485775" indent="-485775"/>
            <a:endParaRPr lang="es-CL" sz="2400" dirty="0">
              <a:ea typeface="Calibri"/>
              <a:cs typeface="Calibri"/>
              <a:sym typeface="Calibri"/>
            </a:endParaRPr>
          </a:p>
          <a:p>
            <a:pPr marL="485775" indent="-485775"/>
            <a:r>
              <a:rPr lang="es-CL" sz="2400" dirty="0"/>
              <a:t>Afecta a adolescentes, levemente menores a los de </a:t>
            </a:r>
            <a:r>
              <a:rPr lang="es-CL" sz="2400" dirty="0" err="1"/>
              <a:t>Tillaux</a:t>
            </a:r>
            <a:r>
              <a:rPr lang="es-CL" sz="2400" dirty="0"/>
              <a:t> (X: 13,5 años, 10-16 años).</a:t>
            </a:r>
          </a:p>
          <a:p>
            <a:endParaRPr lang="es-CL" sz="1800" dirty="0"/>
          </a:p>
        </p:txBody>
      </p:sp>
    </p:spTree>
    <p:extLst>
      <p:ext uri="{BB962C8B-B14F-4D97-AF65-F5344CB8AC3E}">
        <p14:creationId xmlns:p14="http://schemas.microsoft.com/office/powerpoint/2010/main" val="91538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89D72B-242A-614E-9331-0227FC076487}"/>
              </a:ext>
            </a:extLst>
          </p:cNvPr>
          <p:cNvSpPr>
            <a:spLocks noGrp="1"/>
          </p:cNvSpPr>
          <p:nvPr>
            <p:ph type="title"/>
          </p:nvPr>
        </p:nvSpPr>
        <p:spPr/>
        <p:txBody>
          <a:bodyPr/>
          <a:lstStyle/>
          <a:p>
            <a:r>
              <a:rPr lang="es-CL"/>
              <a:t>Fractura Triplanar</a:t>
            </a:r>
            <a:endParaRPr lang="es-CL" dirty="0"/>
          </a:p>
        </p:txBody>
      </p:sp>
      <p:sp>
        <p:nvSpPr>
          <p:cNvPr id="3" name="Marcador de contenido 2">
            <a:extLst>
              <a:ext uri="{FF2B5EF4-FFF2-40B4-BE49-F238E27FC236}">
                <a16:creationId xmlns:a16="http://schemas.microsoft.com/office/drawing/2014/main" id="{DC35FE20-4069-2B4C-B3ED-1A94966540C9}"/>
              </a:ext>
            </a:extLst>
          </p:cNvPr>
          <p:cNvSpPr>
            <a:spLocks noGrp="1"/>
          </p:cNvSpPr>
          <p:nvPr>
            <p:ph idx="1"/>
          </p:nvPr>
        </p:nvSpPr>
        <p:spPr>
          <a:xfrm>
            <a:off x="838200" y="1825625"/>
            <a:ext cx="6362700" cy="4351338"/>
          </a:xfrm>
        </p:spPr>
        <p:txBody>
          <a:bodyPr>
            <a:normAutofit/>
          </a:bodyPr>
          <a:lstStyle/>
          <a:p>
            <a:r>
              <a:rPr lang="es-CL"/>
              <a:t>Imagenologia </a:t>
            </a:r>
          </a:p>
          <a:p>
            <a:r>
              <a:rPr lang="es-CL"/>
              <a:t>Rx </a:t>
            </a:r>
          </a:p>
          <a:p>
            <a:r>
              <a:rPr lang="es-CL"/>
              <a:t>TAC</a:t>
            </a:r>
            <a:endParaRPr lang="es-CL" dirty="0"/>
          </a:p>
        </p:txBody>
      </p:sp>
      <p:pic>
        <p:nvPicPr>
          <p:cNvPr id="5" name="image.png" descr="image.png">
            <a:extLst>
              <a:ext uri="{FF2B5EF4-FFF2-40B4-BE49-F238E27FC236}">
                <a16:creationId xmlns:a16="http://schemas.microsoft.com/office/drawing/2014/main" id="{6A33A545-47B2-3D45-8EDC-A3E4FB621F6A}"/>
              </a:ext>
            </a:extLst>
          </p:cNvPr>
          <p:cNvPicPr>
            <a:picLocks noChangeAspect="1"/>
          </p:cNvPicPr>
          <p:nvPr/>
        </p:nvPicPr>
        <p:blipFill>
          <a:blip r:embed="rId2"/>
          <a:stretch>
            <a:fillRect/>
          </a:stretch>
        </p:blipFill>
        <p:spPr>
          <a:xfrm>
            <a:off x="5878411" y="365125"/>
            <a:ext cx="4838620" cy="6176963"/>
          </a:xfrm>
          <a:prstGeom prst="rect">
            <a:avLst/>
          </a:prstGeom>
          <a:ln w="12700">
            <a:miter lim="400000"/>
          </a:ln>
        </p:spPr>
      </p:pic>
    </p:spTree>
    <p:extLst>
      <p:ext uri="{BB962C8B-B14F-4D97-AF65-F5344CB8AC3E}">
        <p14:creationId xmlns:p14="http://schemas.microsoft.com/office/powerpoint/2010/main" val="3060688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E89D72B-242A-614E-9331-0227FC076487}"/>
              </a:ext>
            </a:extLst>
          </p:cNvPr>
          <p:cNvSpPr>
            <a:spLocks noGrp="1"/>
          </p:cNvSpPr>
          <p:nvPr>
            <p:ph type="title"/>
          </p:nvPr>
        </p:nvSpPr>
        <p:spPr>
          <a:xfrm>
            <a:off x="838199" y="564211"/>
            <a:ext cx="4571999" cy="1165002"/>
          </a:xfrm>
        </p:spPr>
        <p:txBody>
          <a:bodyPr anchor="b">
            <a:normAutofit/>
          </a:bodyPr>
          <a:lstStyle/>
          <a:p>
            <a:r>
              <a:rPr lang="es-CL" sz="3600"/>
              <a:t>Fractura Triplanar</a:t>
            </a:r>
          </a:p>
        </p:txBody>
      </p:sp>
      <p:sp>
        <p:nvSpPr>
          <p:cNvPr id="3" name="Marcador de contenido 2">
            <a:extLst>
              <a:ext uri="{FF2B5EF4-FFF2-40B4-BE49-F238E27FC236}">
                <a16:creationId xmlns:a16="http://schemas.microsoft.com/office/drawing/2014/main" id="{DC35FE20-4069-2B4C-B3ED-1A94966540C9}"/>
              </a:ext>
            </a:extLst>
          </p:cNvPr>
          <p:cNvSpPr>
            <a:spLocks noGrp="1"/>
          </p:cNvSpPr>
          <p:nvPr>
            <p:ph idx="1"/>
          </p:nvPr>
        </p:nvSpPr>
        <p:spPr>
          <a:xfrm>
            <a:off x="838199" y="2055327"/>
            <a:ext cx="4571999" cy="3776975"/>
          </a:xfrm>
        </p:spPr>
        <p:txBody>
          <a:bodyPr>
            <a:normAutofit/>
          </a:bodyPr>
          <a:lstStyle/>
          <a:p>
            <a:r>
              <a:rPr lang="es-CL" sz="1800"/>
              <a:t>Tratamiento</a:t>
            </a:r>
          </a:p>
          <a:p>
            <a:r>
              <a:rPr lang="es-CL" sz="1800"/>
              <a:t>Cerrado</a:t>
            </a:r>
          </a:p>
          <a:p>
            <a:pPr lvl="1"/>
            <a:r>
              <a:rPr lang="es-CL" sz="1800"/>
              <a:t>Desplazamiento = o &lt; 2mm</a:t>
            </a:r>
          </a:p>
          <a:p>
            <a:pPr lvl="1"/>
            <a:r>
              <a:rPr lang="es-CL" sz="1800"/>
              <a:t>Extra articular</a:t>
            </a:r>
          </a:p>
          <a:p>
            <a:r>
              <a:rPr lang="es-CL" sz="1800"/>
              <a:t>Abierta</a:t>
            </a:r>
          </a:p>
          <a:p>
            <a:pPr lvl="1"/>
            <a:r>
              <a:rPr lang="es-CL" sz="1800"/>
              <a:t>Desplazamiento &gt; 2mm</a:t>
            </a:r>
          </a:p>
          <a:p>
            <a:pPr lvl="1"/>
            <a:r>
              <a:rPr lang="es-CL" sz="1800"/>
              <a:t>Reducción no satisfactoria</a:t>
            </a:r>
          </a:p>
          <a:p>
            <a:endParaRPr lang="es-CL" sz="1800"/>
          </a:p>
        </p:txBody>
      </p:sp>
      <p:pic>
        <p:nvPicPr>
          <p:cNvPr id="5" name="image.png" descr="image.png">
            <a:extLst>
              <a:ext uri="{FF2B5EF4-FFF2-40B4-BE49-F238E27FC236}">
                <a16:creationId xmlns:a16="http://schemas.microsoft.com/office/drawing/2014/main" id="{EBB19328-C3D5-2845-B98C-CBD567BB4923}"/>
              </a:ext>
            </a:extLst>
          </p:cNvPr>
          <p:cNvPicPr>
            <a:picLocks noChangeAspect="1"/>
          </p:cNvPicPr>
          <p:nvPr/>
        </p:nvPicPr>
        <p:blipFill rotWithShape="1">
          <a:blip r:embed="rId2"/>
          <a:srcRect l="4749" r="6718" b="3"/>
          <a:stretch/>
        </p:blipFill>
        <p:spPr>
          <a:xfrm>
            <a:off x="6190488" y="566928"/>
            <a:ext cx="5157216" cy="5286197"/>
          </a:xfrm>
          <a:prstGeom prst="rect">
            <a:avLst/>
          </a:prstGeom>
        </p:spPr>
      </p:pic>
      <p:sp>
        <p:nvSpPr>
          <p:cNvPr id="19" name="Rectangle 18">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401256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DEEF627-11D2-BA47-828F-3BC8F6D653C2}"/>
              </a:ext>
            </a:extLst>
          </p:cNvPr>
          <p:cNvSpPr>
            <a:spLocks noGrp="1"/>
          </p:cNvSpPr>
          <p:nvPr>
            <p:ph type="title"/>
          </p:nvPr>
        </p:nvSpPr>
        <p:spPr>
          <a:xfrm>
            <a:off x="1136397" y="502020"/>
            <a:ext cx="5323715" cy="1642970"/>
          </a:xfrm>
        </p:spPr>
        <p:txBody>
          <a:bodyPr anchor="b">
            <a:normAutofit/>
          </a:bodyPr>
          <a:lstStyle/>
          <a:p>
            <a:r>
              <a:rPr lang="es-CL" sz="4000"/>
              <a:t>Luxación traumática de cadera </a:t>
            </a:r>
          </a:p>
        </p:txBody>
      </p:sp>
      <p:sp>
        <p:nvSpPr>
          <p:cNvPr id="3" name="Marcador de contenido 2">
            <a:extLst>
              <a:ext uri="{FF2B5EF4-FFF2-40B4-BE49-F238E27FC236}">
                <a16:creationId xmlns:a16="http://schemas.microsoft.com/office/drawing/2014/main" id="{721115FC-718A-F344-A52F-54835639D12B}"/>
              </a:ext>
            </a:extLst>
          </p:cNvPr>
          <p:cNvSpPr>
            <a:spLocks noGrp="1"/>
          </p:cNvSpPr>
          <p:nvPr>
            <p:ph idx="1"/>
          </p:nvPr>
        </p:nvSpPr>
        <p:spPr>
          <a:xfrm>
            <a:off x="1144923" y="2405894"/>
            <a:ext cx="5315189" cy="3535083"/>
          </a:xfrm>
        </p:spPr>
        <p:txBody>
          <a:bodyPr anchor="t">
            <a:normAutofit/>
          </a:bodyPr>
          <a:lstStyle/>
          <a:p>
            <a:r>
              <a:rPr lang="es-CL" sz="1400"/>
              <a:t>Baja frecuencia</a:t>
            </a:r>
          </a:p>
          <a:p>
            <a:endParaRPr lang="es-CL" sz="1400"/>
          </a:p>
          <a:p>
            <a:r>
              <a:rPr lang="es-CL" sz="1400"/>
              <a:t>Riesgo de NAV cabeza femoral</a:t>
            </a:r>
          </a:p>
          <a:p>
            <a:endParaRPr lang="es-CL" sz="1400"/>
          </a:p>
          <a:p>
            <a:r>
              <a:rPr lang="es-CL" sz="1400"/>
              <a:t>70% luxación posterior</a:t>
            </a:r>
          </a:p>
          <a:p>
            <a:endParaRPr lang="es-CL" sz="1400"/>
          </a:p>
          <a:p>
            <a:r>
              <a:rPr lang="es-CL" sz="1400"/>
              <a:t>Clínica : Dolor   flexo-aducción y RI</a:t>
            </a:r>
          </a:p>
          <a:p>
            <a:endParaRPr lang="es-CL" sz="1400"/>
          </a:p>
          <a:p>
            <a:r>
              <a:rPr lang="es-CL" sz="1400"/>
              <a:t>Dg: Clínica – Rx</a:t>
            </a:r>
          </a:p>
          <a:p>
            <a:endParaRPr lang="es-CL" sz="1400"/>
          </a:p>
          <a:p>
            <a:r>
              <a:rPr lang="es-CL" sz="1400"/>
              <a:t>Tratamiento : reducción cerrada – Yeso PP</a:t>
            </a:r>
          </a:p>
          <a:p>
            <a:endParaRPr lang="es-CL" sz="1400"/>
          </a:p>
          <a:p>
            <a:endParaRPr lang="es-CL" sz="140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6" descr="npo000006">
            <a:extLst>
              <a:ext uri="{FF2B5EF4-FFF2-40B4-BE49-F238E27FC236}">
                <a16:creationId xmlns:a16="http://schemas.microsoft.com/office/drawing/2014/main" id="{7C9567AD-D698-9140-9EE7-9F35F8D4C1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5967" y="1880819"/>
            <a:ext cx="4170530" cy="3128254"/>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694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3366BE-7210-A740-B41A-75A531C45B74}"/>
              </a:ext>
            </a:extLst>
          </p:cNvPr>
          <p:cNvSpPr>
            <a:spLocks noGrp="1"/>
          </p:cNvSpPr>
          <p:nvPr>
            <p:ph type="ctrTitle"/>
          </p:nvPr>
        </p:nvSpPr>
        <p:spPr>
          <a:xfrm>
            <a:off x="1524000" y="1836738"/>
            <a:ext cx="9144000" cy="2387600"/>
          </a:xfrm>
        </p:spPr>
        <p:txBody>
          <a:bodyPr/>
          <a:lstStyle/>
          <a:p>
            <a:r>
              <a:rPr lang="es-CL" dirty="0"/>
              <a:t>Lesiones traumáticas  EEII en esqueleto inmaduro</a:t>
            </a:r>
          </a:p>
        </p:txBody>
      </p:sp>
      <p:sp>
        <p:nvSpPr>
          <p:cNvPr id="3" name="Subtítulo 2">
            <a:extLst>
              <a:ext uri="{FF2B5EF4-FFF2-40B4-BE49-F238E27FC236}">
                <a16:creationId xmlns:a16="http://schemas.microsoft.com/office/drawing/2014/main" id="{3C9EF379-6BC8-624A-B4BA-44C68396A40D}"/>
              </a:ext>
            </a:extLst>
          </p:cNvPr>
          <p:cNvSpPr>
            <a:spLocks noGrp="1"/>
          </p:cNvSpPr>
          <p:nvPr>
            <p:ph type="subTitle" idx="1"/>
          </p:nvPr>
        </p:nvSpPr>
        <p:spPr>
          <a:xfrm>
            <a:off x="1524000" y="4873625"/>
            <a:ext cx="9144000" cy="1655762"/>
          </a:xfrm>
        </p:spPr>
        <p:txBody>
          <a:bodyPr/>
          <a:lstStyle/>
          <a:p>
            <a:r>
              <a:rPr lang="es-CL" dirty="0"/>
              <a:t>Dr Nicolás Melgarejo A</a:t>
            </a:r>
          </a:p>
          <a:p>
            <a:r>
              <a:rPr lang="es-CL" dirty="0"/>
              <a:t>Servicio Traumatología y Ortopedia infantil </a:t>
            </a:r>
          </a:p>
          <a:p>
            <a:r>
              <a:rPr lang="es-CL" dirty="0"/>
              <a:t>Hospital Clínico San Borja Arriaran </a:t>
            </a:r>
          </a:p>
        </p:txBody>
      </p:sp>
      <p:pic>
        <p:nvPicPr>
          <p:cNvPr id="5" name="Imagen 4" descr="Logotipo, nombre de la empresa&#10;&#10;Descripción generada automáticamente">
            <a:extLst>
              <a:ext uri="{FF2B5EF4-FFF2-40B4-BE49-F238E27FC236}">
                <a16:creationId xmlns:a16="http://schemas.microsoft.com/office/drawing/2014/main" id="{EBDDAAAE-131E-6A49-AD43-FA5EA099D198}"/>
              </a:ext>
            </a:extLst>
          </p:cNvPr>
          <p:cNvPicPr>
            <a:picLocks noChangeAspect="1"/>
          </p:cNvPicPr>
          <p:nvPr/>
        </p:nvPicPr>
        <p:blipFill>
          <a:blip r:embed="rId2"/>
          <a:stretch>
            <a:fillRect/>
          </a:stretch>
        </p:blipFill>
        <p:spPr>
          <a:xfrm>
            <a:off x="10403259" y="299640"/>
            <a:ext cx="1663327" cy="1654969"/>
          </a:xfrm>
          <a:prstGeom prst="rect">
            <a:avLst/>
          </a:prstGeom>
        </p:spPr>
      </p:pic>
      <p:pic>
        <p:nvPicPr>
          <p:cNvPr id="7" name="Imagen 6" descr="Imagen que contiene Aplicación&#10;&#10;Descripción generada automáticamente">
            <a:extLst>
              <a:ext uri="{FF2B5EF4-FFF2-40B4-BE49-F238E27FC236}">
                <a16:creationId xmlns:a16="http://schemas.microsoft.com/office/drawing/2014/main" id="{47261E38-6876-784F-BE1E-87EF9610CCA7}"/>
              </a:ext>
            </a:extLst>
          </p:cNvPr>
          <p:cNvPicPr>
            <a:picLocks noChangeAspect="1"/>
          </p:cNvPicPr>
          <p:nvPr/>
        </p:nvPicPr>
        <p:blipFill>
          <a:blip r:embed="rId3"/>
          <a:stretch>
            <a:fillRect/>
          </a:stretch>
        </p:blipFill>
        <p:spPr>
          <a:xfrm>
            <a:off x="-247650" y="63897"/>
            <a:ext cx="1890712" cy="1890712"/>
          </a:xfrm>
          <a:prstGeom prst="rect">
            <a:avLst/>
          </a:prstGeom>
        </p:spPr>
      </p:pic>
    </p:spTree>
    <p:extLst>
      <p:ext uri="{BB962C8B-B14F-4D97-AF65-F5344CB8AC3E}">
        <p14:creationId xmlns:p14="http://schemas.microsoft.com/office/powerpoint/2010/main" val="3734270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DEEF627-11D2-BA47-828F-3BC8F6D653C2}"/>
              </a:ext>
            </a:extLst>
          </p:cNvPr>
          <p:cNvSpPr>
            <a:spLocks noGrp="1"/>
          </p:cNvSpPr>
          <p:nvPr>
            <p:ph type="title"/>
          </p:nvPr>
        </p:nvSpPr>
        <p:spPr>
          <a:xfrm>
            <a:off x="1136397" y="502020"/>
            <a:ext cx="5323715" cy="1642970"/>
          </a:xfrm>
        </p:spPr>
        <p:txBody>
          <a:bodyPr anchor="b">
            <a:normAutofit/>
          </a:bodyPr>
          <a:lstStyle/>
          <a:p>
            <a:r>
              <a:rPr lang="es-CL" sz="4000"/>
              <a:t>Luxación traumática de cadera </a:t>
            </a:r>
          </a:p>
        </p:txBody>
      </p:sp>
      <p:sp>
        <p:nvSpPr>
          <p:cNvPr id="3" name="Marcador de contenido 2">
            <a:extLst>
              <a:ext uri="{FF2B5EF4-FFF2-40B4-BE49-F238E27FC236}">
                <a16:creationId xmlns:a16="http://schemas.microsoft.com/office/drawing/2014/main" id="{721115FC-718A-F344-A52F-54835639D12B}"/>
              </a:ext>
            </a:extLst>
          </p:cNvPr>
          <p:cNvSpPr>
            <a:spLocks noGrp="1"/>
          </p:cNvSpPr>
          <p:nvPr>
            <p:ph idx="1"/>
          </p:nvPr>
        </p:nvSpPr>
        <p:spPr>
          <a:xfrm>
            <a:off x="1144923" y="2405894"/>
            <a:ext cx="5315189" cy="3535083"/>
          </a:xfrm>
        </p:spPr>
        <p:txBody>
          <a:bodyPr anchor="t">
            <a:normAutofit/>
          </a:bodyPr>
          <a:lstStyle/>
          <a:p>
            <a:r>
              <a:rPr lang="es-CL" sz="1400"/>
              <a:t>Baja frecuencia</a:t>
            </a:r>
          </a:p>
          <a:p>
            <a:endParaRPr lang="es-CL" sz="1400"/>
          </a:p>
          <a:p>
            <a:r>
              <a:rPr lang="es-CL" sz="1400"/>
              <a:t>Riesgo de NAV cabeza femoral</a:t>
            </a:r>
          </a:p>
          <a:p>
            <a:endParaRPr lang="es-CL" sz="1400"/>
          </a:p>
          <a:p>
            <a:r>
              <a:rPr lang="es-CL" sz="1400"/>
              <a:t>70% luxación posterior</a:t>
            </a:r>
          </a:p>
          <a:p>
            <a:endParaRPr lang="es-CL" sz="1400"/>
          </a:p>
          <a:p>
            <a:r>
              <a:rPr lang="es-CL" sz="1400"/>
              <a:t>Clínica : Dolor   flexo-aducción y RI</a:t>
            </a:r>
          </a:p>
          <a:p>
            <a:endParaRPr lang="es-CL" sz="1400"/>
          </a:p>
          <a:p>
            <a:r>
              <a:rPr lang="es-CL" sz="1400"/>
              <a:t>Dg: Clínica – Rx</a:t>
            </a:r>
          </a:p>
          <a:p>
            <a:endParaRPr lang="es-CL" sz="1400"/>
          </a:p>
          <a:p>
            <a:r>
              <a:rPr lang="es-CL" sz="1400"/>
              <a:t>Tratamiento : reducción cerrada – Yeso PP</a:t>
            </a:r>
          </a:p>
          <a:p>
            <a:endParaRPr lang="es-CL" sz="1400"/>
          </a:p>
          <a:p>
            <a:endParaRPr lang="es-CL" sz="140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5" descr="npo000005">
            <a:extLst>
              <a:ext uri="{FF2B5EF4-FFF2-40B4-BE49-F238E27FC236}">
                <a16:creationId xmlns:a16="http://schemas.microsoft.com/office/drawing/2014/main" id="{5113D954-EE75-DB4A-B000-3B466F730A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5967" y="1739624"/>
            <a:ext cx="4170530" cy="3410645"/>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722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33A53-7647-314F-A2DE-5B86147F122F}"/>
              </a:ext>
            </a:extLst>
          </p:cNvPr>
          <p:cNvSpPr>
            <a:spLocks noGrp="1"/>
          </p:cNvSpPr>
          <p:nvPr>
            <p:ph type="title"/>
          </p:nvPr>
        </p:nvSpPr>
        <p:spPr/>
        <p:txBody>
          <a:bodyPr/>
          <a:lstStyle/>
          <a:p>
            <a:r>
              <a:rPr lang="es-CL" dirty="0"/>
              <a:t>Fractura femur proximal </a:t>
            </a:r>
          </a:p>
        </p:txBody>
      </p:sp>
      <p:sp>
        <p:nvSpPr>
          <p:cNvPr id="3" name="Marcador de contenido 2">
            <a:extLst>
              <a:ext uri="{FF2B5EF4-FFF2-40B4-BE49-F238E27FC236}">
                <a16:creationId xmlns:a16="http://schemas.microsoft.com/office/drawing/2014/main" id="{620CEE84-F9EF-F344-B5EE-2F15C3C592AC}"/>
              </a:ext>
            </a:extLst>
          </p:cNvPr>
          <p:cNvSpPr>
            <a:spLocks noGrp="1"/>
          </p:cNvSpPr>
          <p:nvPr>
            <p:ph idx="1"/>
          </p:nvPr>
        </p:nvSpPr>
        <p:spPr/>
        <p:txBody>
          <a:bodyPr>
            <a:normAutofit fontScale="85000" lnSpcReduction="20000"/>
          </a:bodyPr>
          <a:lstStyle/>
          <a:p>
            <a:r>
              <a:rPr lang="es-CL" dirty="0"/>
              <a:t>&lt;1% de las fx</a:t>
            </a:r>
          </a:p>
          <a:p>
            <a:endParaRPr lang="es-CL" dirty="0"/>
          </a:p>
          <a:p>
            <a:r>
              <a:rPr lang="es-CL" dirty="0"/>
              <a:t>Alta energía, 85% lesión asociada</a:t>
            </a:r>
          </a:p>
          <a:p>
            <a:endParaRPr lang="es-CL" dirty="0"/>
          </a:p>
          <a:p>
            <a:r>
              <a:rPr lang="es-CL" dirty="0"/>
              <a:t>Patología ósea, baja energía </a:t>
            </a:r>
          </a:p>
          <a:p>
            <a:endParaRPr lang="es-CL" dirty="0"/>
          </a:p>
          <a:p>
            <a:r>
              <a:rPr lang="es-CL" dirty="0"/>
              <a:t>Alto riesgo de secuelas</a:t>
            </a:r>
          </a:p>
          <a:p>
            <a:endParaRPr lang="es-CL" dirty="0"/>
          </a:p>
          <a:p>
            <a:r>
              <a:rPr lang="es-CL" dirty="0"/>
              <a:t>29% desplazadas</a:t>
            </a:r>
          </a:p>
          <a:p>
            <a:pPr marL="0" indent="0">
              <a:buNone/>
            </a:pPr>
            <a:endParaRPr lang="es-CL" dirty="0"/>
          </a:p>
          <a:p>
            <a:r>
              <a:rPr lang="es-CL" dirty="0"/>
              <a:t>MENORES DE 1 AÑOS, SOSPECHAR MALTRATO </a:t>
            </a:r>
          </a:p>
          <a:p>
            <a:endParaRPr lang="es-CL" dirty="0"/>
          </a:p>
          <a:p>
            <a:endParaRPr lang="es-CL" dirty="0"/>
          </a:p>
          <a:p>
            <a:endParaRPr lang="es-CL" dirty="0"/>
          </a:p>
        </p:txBody>
      </p:sp>
      <p:sp>
        <p:nvSpPr>
          <p:cNvPr id="4" name="Google Shape;98;p2">
            <a:extLst>
              <a:ext uri="{FF2B5EF4-FFF2-40B4-BE49-F238E27FC236}">
                <a16:creationId xmlns:a16="http://schemas.microsoft.com/office/drawing/2014/main" id="{F0D6783E-19F7-7744-9E2C-AD8BB13E1E38}"/>
              </a:ext>
            </a:extLst>
          </p:cNvPr>
          <p:cNvSpPr txBox="1"/>
          <p:nvPr/>
        </p:nvSpPr>
        <p:spPr>
          <a:xfrm>
            <a:off x="496955" y="6324462"/>
            <a:ext cx="91440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L" sz="1200" b="0" i="0" u="none" strike="noStrike" cap="none" dirty="0">
                <a:solidFill>
                  <a:schemeClr val="dk1"/>
                </a:solidFill>
                <a:latin typeface="Calibri"/>
                <a:ea typeface="Calibri"/>
                <a:cs typeface="Calibri"/>
                <a:sym typeface="Calibri"/>
              </a:rPr>
              <a:t>R</a:t>
            </a:r>
            <a:r>
              <a:rPr lang="es-CL" sz="1200" b="1" i="1" u="none" strike="noStrike" cap="none" dirty="0">
                <a:solidFill>
                  <a:schemeClr val="dk1"/>
                </a:solidFill>
                <a:latin typeface="Calibri"/>
                <a:ea typeface="Calibri"/>
                <a:cs typeface="Calibri"/>
                <a:sym typeface="Calibri"/>
              </a:rPr>
              <a:t>eview Article: Hip Fractures in Children. M. Boardman. J Am Acad Orthop Surg 2009;17:162-173 </a:t>
            </a:r>
            <a:br>
              <a:rPr lang="es-CL" sz="1200"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075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s-CL" dirty="0"/>
              <a:t>Imagenología</a:t>
            </a:r>
            <a:endParaRPr dirty="0"/>
          </a:p>
        </p:txBody>
      </p:sp>
      <p:sp>
        <p:nvSpPr>
          <p:cNvPr id="122" name="Google Shape;122;p5"/>
          <p:cNvSpPr txBox="1">
            <a:spLocks noGrp="1"/>
          </p:cNvSpPr>
          <p:nvPr>
            <p:ph type="body" idx="1"/>
          </p:nvPr>
        </p:nvSpPr>
        <p:spPr>
          <a:xfrm>
            <a:off x="655983" y="1417639"/>
            <a:ext cx="11536017" cy="4708526"/>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ts val="3600"/>
            </a:pPr>
            <a:r>
              <a:rPr lang="es-CL" sz="3600" dirty="0"/>
              <a:t>Rx Pelvis y Cadera Ap/cross-table</a:t>
            </a:r>
            <a:endParaRPr sz="3600" dirty="0"/>
          </a:p>
          <a:p>
            <a:pPr marL="342900" indent="0">
              <a:lnSpc>
                <a:spcPct val="100000"/>
              </a:lnSpc>
              <a:spcBef>
                <a:spcPts val="0"/>
              </a:spcBef>
              <a:buSzPts val="1800"/>
              <a:buNone/>
            </a:pPr>
            <a:endParaRPr dirty="0"/>
          </a:p>
          <a:p>
            <a:pPr marL="342900" indent="-342900">
              <a:lnSpc>
                <a:spcPct val="100000"/>
              </a:lnSpc>
              <a:spcBef>
                <a:spcPts val="0"/>
              </a:spcBef>
              <a:buSzPts val="3200"/>
            </a:pPr>
            <a:r>
              <a:rPr lang="es-CL" dirty="0"/>
              <a:t>Historia +, clínica +, Rx -</a:t>
            </a:r>
            <a:endParaRPr dirty="0"/>
          </a:p>
          <a:p>
            <a:pPr marL="742950" lvl="1" indent="-374650">
              <a:lnSpc>
                <a:spcPct val="100000"/>
              </a:lnSpc>
              <a:spcBef>
                <a:spcPts val="0"/>
              </a:spcBef>
              <a:buSzPts val="3200"/>
              <a:buChar char="–"/>
            </a:pPr>
            <a:r>
              <a:rPr lang="es-CL" dirty="0"/>
              <a:t>RNM</a:t>
            </a:r>
            <a:endParaRPr dirty="0"/>
          </a:p>
          <a:p>
            <a:pPr marL="742950" lvl="1" indent="-374650">
              <a:lnSpc>
                <a:spcPct val="100000"/>
              </a:lnSpc>
              <a:spcBef>
                <a:spcPts val="0"/>
              </a:spcBef>
              <a:buSzPts val="3200"/>
              <a:buChar char="–"/>
            </a:pPr>
            <a:r>
              <a:rPr lang="es-CL" dirty="0"/>
              <a:t>TC  </a:t>
            </a:r>
            <a:endParaRPr dirty="0"/>
          </a:p>
        </p:txBody>
      </p:sp>
      <p:sp>
        <p:nvSpPr>
          <p:cNvPr id="123" name="Google Shape;123;p5"/>
          <p:cNvSpPr txBox="1"/>
          <p:nvPr/>
        </p:nvSpPr>
        <p:spPr>
          <a:xfrm>
            <a:off x="0" y="6426007"/>
            <a:ext cx="12046226" cy="646200"/>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s-CL" sz="1200" b="1" i="1" dirty="0">
                <a:solidFill>
                  <a:schemeClr val="dk1"/>
                </a:solidFill>
                <a:latin typeface="Calibri"/>
                <a:ea typeface="Calibri"/>
                <a:cs typeface="Calibri"/>
                <a:sym typeface="Calibri"/>
              </a:rPr>
              <a:t>Patterson, J., Tangtiphaiboontana, J., &amp; Pandya, N. (2018). Management of Pediatric Femoral Neck Fracture. Journal Of The American Academy Of Orthopaedic Surgeons, 26(12), 411-419. doi: 10.5435/jaaos-d-16-00362 </a:t>
            </a:r>
            <a:br>
              <a:rPr lang="es-CL" sz="1200" dirty="0">
                <a:solidFill>
                  <a:schemeClr val="dk1"/>
                </a:solidFill>
                <a:latin typeface="Calibri"/>
                <a:ea typeface="Calibri"/>
                <a:cs typeface="Calibri"/>
                <a:sym typeface="Calibri"/>
              </a:rPr>
            </a:br>
            <a:endParaRPr sz="1200" dirty="0">
              <a:solidFill>
                <a:schemeClr val="dk1"/>
              </a:solidFill>
              <a:latin typeface="Calibri"/>
              <a:ea typeface="Calibri"/>
              <a:cs typeface="Calibri"/>
              <a:sym typeface="Calibri"/>
            </a:endParaRPr>
          </a:p>
        </p:txBody>
      </p:sp>
      <p:pic>
        <p:nvPicPr>
          <p:cNvPr id="124" name="Google Shape;124;p5"/>
          <p:cNvPicPr preferRelativeResize="0"/>
          <p:nvPr/>
        </p:nvPicPr>
        <p:blipFill rotWithShape="1">
          <a:blip r:embed="rId3">
            <a:alphaModFix/>
          </a:blip>
          <a:srcRect l="16261" t="29255" r="42336" b="13838"/>
          <a:stretch/>
        </p:blipFill>
        <p:spPr>
          <a:xfrm>
            <a:off x="3900660" y="3892783"/>
            <a:ext cx="3244677" cy="2199165"/>
          </a:xfrm>
          <a:prstGeom prst="rect">
            <a:avLst/>
          </a:prstGeom>
          <a:noFill/>
          <a:ln>
            <a:noFill/>
          </a:ln>
        </p:spPr>
      </p:pic>
      <p:pic>
        <p:nvPicPr>
          <p:cNvPr id="125" name="Google Shape;125;p5"/>
          <p:cNvPicPr preferRelativeResize="0"/>
          <p:nvPr/>
        </p:nvPicPr>
        <p:blipFill rotWithShape="1">
          <a:blip r:embed="rId4">
            <a:alphaModFix/>
          </a:blip>
          <a:srcRect l="29696" t="20630" r="42323" b="11282"/>
          <a:stretch/>
        </p:blipFill>
        <p:spPr>
          <a:xfrm>
            <a:off x="7877005" y="3429000"/>
            <a:ext cx="3244677" cy="2837135"/>
          </a:xfrm>
          <a:prstGeom prst="rect">
            <a:avLst/>
          </a:prstGeom>
          <a:noFill/>
          <a:ln>
            <a:noFill/>
          </a:ln>
        </p:spPr>
      </p:pic>
      <p:pic>
        <p:nvPicPr>
          <p:cNvPr id="126" name="Google Shape;126;p5"/>
          <p:cNvPicPr preferRelativeResize="0"/>
          <p:nvPr/>
        </p:nvPicPr>
        <p:blipFill rotWithShape="1">
          <a:blip r:embed="rId5">
            <a:alphaModFix/>
          </a:blip>
          <a:srcRect l="18726" t="26701" r="38450" b="13999"/>
          <a:stretch/>
        </p:blipFill>
        <p:spPr>
          <a:xfrm>
            <a:off x="334822" y="3927001"/>
            <a:ext cx="3244677" cy="2207323"/>
          </a:xfrm>
          <a:prstGeom prst="rect">
            <a:avLst/>
          </a:prstGeom>
          <a:noFill/>
          <a:ln>
            <a:noFill/>
          </a:ln>
        </p:spPr>
      </p:pic>
    </p:spTree>
    <p:extLst>
      <p:ext uri="{BB962C8B-B14F-4D97-AF65-F5344CB8AC3E}">
        <p14:creationId xmlns:p14="http://schemas.microsoft.com/office/powerpoint/2010/main" val="398777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9C29D-6E22-B646-954E-D3FA3A987C46}"/>
              </a:ext>
            </a:extLst>
          </p:cNvPr>
          <p:cNvSpPr>
            <a:spLocks noGrp="1"/>
          </p:cNvSpPr>
          <p:nvPr>
            <p:ph type="title"/>
          </p:nvPr>
        </p:nvSpPr>
        <p:spPr/>
        <p:txBody>
          <a:bodyPr/>
          <a:lstStyle/>
          <a:p>
            <a:r>
              <a:rPr lang="es-CL" dirty="0"/>
              <a:t>Fracturas de femur proximal</a:t>
            </a:r>
            <a:br>
              <a:rPr lang="es-CL" dirty="0"/>
            </a:br>
            <a:r>
              <a:rPr lang="es-CL" dirty="0"/>
              <a:t>Clasificación Delbet </a:t>
            </a:r>
          </a:p>
        </p:txBody>
      </p:sp>
      <p:sp>
        <p:nvSpPr>
          <p:cNvPr id="3" name="Marcador de contenido 2">
            <a:extLst>
              <a:ext uri="{FF2B5EF4-FFF2-40B4-BE49-F238E27FC236}">
                <a16:creationId xmlns:a16="http://schemas.microsoft.com/office/drawing/2014/main" id="{24E3CDAF-0D97-884F-A875-BA7563C4CDBD}"/>
              </a:ext>
            </a:extLst>
          </p:cNvPr>
          <p:cNvSpPr>
            <a:spLocks noGrp="1"/>
          </p:cNvSpPr>
          <p:nvPr>
            <p:ph idx="1"/>
          </p:nvPr>
        </p:nvSpPr>
        <p:spPr>
          <a:xfrm>
            <a:off x="981603" y="1690688"/>
            <a:ext cx="10515600" cy="4988407"/>
          </a:xfrm>
        </p:spPr>
        <p:txBody>
          <a:bodyPr>
            <a:normAutofit/>
          </a:bodyPr>
          <a:lstStyle/>
          <a:p>
            <a:pPr marL="0" lvl="0" indent="0">
              <a:lnSpc>
                <a:spcPct val="100000"/>
              </a:lnSpc>
              <a:spcBef>
                <a:spcPts val="360"/>
              </a:spcBef>
              <a:buSzPts val="1800"/>
              <a:buNone/>
            </a:pPr>
            <a:r>
              <a:rPr lang="es-CL" dirty="0"/>
              <a:t>        I                            II                            III                         IV</a:t>
            </a:r>
          </a:p>
          <a:p>
            <a:pPr marL="0" lvl="0" indent="0">
              <a:lnSpc>
                <a:spcPct val="100000"/>
              </a:lnSpc>
              <a:spcBef>
                <a:spcPts val="360"/>
              </a:spcBef>
              <a:buSzPts val="1800"/>
              <a:buNone/>
            </a:pPr>
            <a:endParaRPr lang="es-CL" dirty="0"/>
          </a:p>
          <a:p>
            <a:pPr marL="0" lvl="0" indent="0">
              <a:lnSpc>
                <a:spcPct val="100000"/>
              </a:lnSpc>
              <a:spcBef>
                <a:spcPts val="360"/>
              </a:spcBef>
              <a:buSzPts val="1800"/>
              <a:buNone/>
            </a:pPr>
            <a:endParaRPr lang="es-CL" dirty="0"/>
          </a:p>
          <a:p>
            <a:pPr marL="0" lvl="0" indent="0">
              <a:lnSpc>
                <a:spcPct val="100000"/>
              </a:lnSpc>
              <a:spcBef>
                <a:spcPts val="360"/>
              </a:spcBef>
              <a:buSzPts val="1800"/>
              <a:buNone/>
            </a:pPr>
            <a:endParaRPr lang="es-CL" dirty="0"/>
          </a:p>
          <a:p>
            <a:pPr marL="0" lvl="0" indent="0">
              <a:lnSpc>
                <a:spcPct val="100000"/>
              </a:lnSpc>
              <a:spcBef>
                <a:spcPts val="360"/>
              </a:spcBef>
              <a:buSzPts val="1800"/>
              <a:buNone/>
            </a:pPr>
            <a:endParaRPr lang="es-CL" dirty="0"/>
          </a:p>
          <a:p>
            <a:pPr marL="0" lvl="0" indent="0">
              <a:lnSpc>
                <a:spcPct val="100000"/>
              </a:lnSpc>
              <a:spcBef>
                <a:spcPts val="360"/>
              </a:spcBef>
              <a:buSzPts val="1800"/>
              <a:buNone/>
            </a:pPr>
            <a:endParaRPr lang="es-CL" dirty="0"/>
          </a:p>
          <a:p>
            <a:pPr marL="0" lvl="0" indent="0">
              <a:lnSpc>
                <a:spcPct val="100000"/>
              </a:lnSpc>
              <a:spcBef>
                <a:spcPts val="360"/>
              </a:spcBef>
              <a:buSzPts val="1800"/>
              <a:buNone/>
            </a:pPr>
            <a:r>
              <a:rPr lang="es-CL" dirty="0"/>
              <a:t>I Transfisis : IA o IB   		&lt;10%                    </a:t>
            </a:r>
          </a:p>
          <a:p>
            <a:pPr marL="0" lvl="0" indent="0">
              <a:lnSpc>
                <a:spcPct val="100000"/>
              </a:lnSpc>
              <a:spcBef>
                <a:spcPts val="360"/>
              </a:spcBef>
              <a:buSzPts val="1800"/>
              <a:buNone/>
            </a:pPr>
            <a:r>
              <a:rPr lang="es-CL" b="1" dirty="0"/>
              <a:t>II </a:t>
            </a:r>
            <a:r>
              <a:rPr lang="es-CL" dirty="0"/>
              <a:t>Transcervical			50%	              NAV     50%</a:t>
            </a:r>
          </a:p>
          <a:p>
            <a:pPr marL="0" lvl="0" indent="0">
              <a:lnSpc>
                <a:spcPct val="100000"/>
              </a:lnSpc>
              <a:spcBef>
                <a:spcPts val="360"/>
              </a:spcBef>
              <a:buSzPts val="1800"/>
              <a:buNone/>
            </a:pPr>
            <a:r>
              <a:rPr lang="es-CL" dirty="0"/>
              <a:t>III Cérvico Trocantérica 		20-30%            NAV     27%</a:t>
            </a:r>
          </a:p>
          <a:p>
            <a:pPr marL="0" lvl="0" indent="0">
              <a:lnSpc>
                <a:spcPct val="100000"/>
              </a:lnSpc>
              <a:spcBef>
                <a:spcPts val="360"/>
              </a:spcBef>
              <a:buSzPts val="1800"/>
              <a:buNone/>
            </a:pPr>
            <a:r>
              <a:rPr lang="es-CL" dirty="0"/>
              <a:t>IV Intertrocanterica		6-10%              NAV.    14%</a:t>
            </a:r>
          </a:p>
          <a:p>
            <a:endParaRPr lang="es-CL" dirty="0"/>
          </a:p>
        </p:txBody>
      </p:sp>
      <p:pic>
        <p:nvPicPr>
          <p:cNvPr id="4" name="Google Shape;142;p7">
            <a:extLst>
              <a:ext uri="{FF2B5EF4-FFF2-40B4-BE49-F238E27FC236}">
                <a16:creationId xmlns:a16="http://schemas.microsoft.com/office/drawing/2014/main" id="{2265AEE9-2761-624F-B6CC-CBB65C69D565}"/>
              </a:ext>
            </a:extLst>
          </p:cNvPr>
          <p:cNvPicPr preferRelativeResize="0"/>
          <p:nvPr/>
        </p:nvPicPr>
        <p:blipFill rotWithShape="1">
          <a:blip r:embed="rId2">
            <a:alphaModFix/>
          </a:blip>
          <a:srcRect l="26140" t="40595" r="22822" b="33280"/>
          <a:stretch/>
        </p:blipFill>
        <p:spPr>
          <a:xfrm>
            <a:off x="1200265" y="2088969"/>
            <a:ext cx="8559962" cy="2205252"/>
          </a:xfrm>
          <a:prstGeom prst="rect">
            <a:avLst/>
          </a:prstGeom>
          <a:noFill/>
          <a:ln>
            <a:noFill/>
          </a:ln>
        </p:spPr>
      </p:pic>
    </p:spTree>
    <p:extLst>
      <p:ext uri="{BB962C8B-B14F-4D97-AF65-F5344CB8AC3E}">
        <p14:creationId xmlns:p14="http://schemas.microsoft.com/office/powerpoint/2010/main" val="143227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2711</Words>
  <Application>Microsoft Macintosh PowerPoint</Application>
  <PresentationFormat>Panorámica</PresentationFormat>
  <Paragraphs>520</Paragraphs>
  <Slides>50</Slides>
  <Notes>5</Notes>
  <HiddenSlides>1</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50</vt:i4>
      </vt:variant>
    </vt:vector>
  </HeadingPairs>
  <TitlesOfParts>
    <vt:vector size="56" baseType="lpstr">
      <vt:lpstr>Arial</vt:lpstr>
      <vt:lpstr>Avenir Next</vt:lpstr>
      <vt:lpstr>Calibri</vt:lpstr>
      <vt:lpstr>Calibri Light</vt:lpstr>
      <vt:lpstr>Helvetica Neue Medium</vt:lpstr>
      <vt:lpstr>Tema de Office</vt:lpstr>
      <vt:lpstr>Lesiones traumáticas  EEII en esqueleto inmaduro</vt:lpstr>
      <vt:lpstr>Generalidades </vt:lpstr>
      <vt:lpstr>Lesiones traumáticas de la cadera </vt:lpstr>
      <vt:lpstr>Luxacion traumática de cadera </vt:lpstr>
      <vt:lpstr>Luxación traumática de cadera </vt:lpstr>
      <vt:lpstr>Luxación traumática de cadera </vt:lpstr>
      <vt:lpstr>Fractura femur proximal </vt:lpstr>
      <vt:lpstr>Imagenología</vt:lpstr>
      <vt:lpstr>Fracturas de femur proximal Clasificación Delbet </vt:lpstr>
      <vt:lpstr>Tratamiento</vt:lpstr>
      <vt:lpstr>Fractura diafisiaria de femur </vt:lpstr>
      <vt:lpstr>Consideración </vt:lpstr>
      <vt:lpstr>Fractura diafisiaria de femur </vt:lpstr>
      <vt:lpstr>Imagenologia </vt:lpstr>
      <vt:lpstr>Fractura diafisiaria de femur </vt:lpstr>
      <vt:lpstr>Fractura diafisiaria de femur </vt:lpstr>
      <vt:lpstr>Fractura diafisiaria de femur </vt:lpstr>
      <vt:lpstr>Fractura femur distal </vt:lpstr>
      <vt:lpstr>Fractura femur distal </vt:lpstr>
      <vt:lpstr>Fractura de espinas Tibiales </vt:lpstr>
      <vt:lpstr>Fracturas de espina tibiales </vt:lpstr>
      <vt:lpstr>Fracturas de espinas tibiales </vt:lpstr>
      <vt:lpstr>Fracturas de TAT</vt:lpstr>
      <vt:lpstr>Fractura TAT</vt:lpstr>
      <vt:lpstr>Fractura TAT</vt:lpstr>
      <vt:lpstr>Fractura TAT</vt:lpstr>
      <vt:lpstr>Fractura TAT </vt:lpstr>
      <vt:lpstr>Fractura epifisis proximal de la tibia </vt:lpstr>
      <vt:lpstr>Fractura epifisis proximal de tibia </vt:lpstr>
      <vt:lpstr>Fractura epifisis proximal de tibia </vt:lpstr>
      <vt:lpstr>Fractura epifisis proximal de tibia </vt:lpstr>
      <vt:lpstr>Fractura Metafisis Proximal de Tibia</vt:lpstr>
      <vt:lpstr>Fractura Metafisis Proximal de Tibia</vt:lpstr>
      <vt:lpstr>Fractura Metafisis Proximal de Tibia</vt:lpstr>
      <vt:lpstr>Fractura Metafisis Proximal de Tibia</vt:lpstr>
      <vt:lpstr>Fracturas diafisiarias de pierna </vt:lpstr>
      <vt:lpstr>Fractura diafisiria de Pìerna </vt:lpstr>
      <vt:lpstr>Fractura diafisiaria de Pierna </vt:lpstr>
      <vt:lpstr>Fractura metafisiaria distal</vt:lpstr>
      <vt:lpstr>Fractura peroné aislada</vt:lpstr>
      <vt:lpstr>Fractura x stress</vt:lpstr>
      <vt:lpstr>Fracturas Transicionales </vt:lpstr>
      <vt:lpstr>Fractura de Tillaux</vt:lpstr>
      <vt:lpstr>Fractura de Tillaux</vt:lpstr>
      <vt:lpstr>Fractura de Tillaux- Tratamiento </vt:lpstr>
      <vt:lpstr>Fractura de Tillaux- Tratamiento </vt:lpstr>
      <vt:lpstr>Fractura Triplanar</vt:lpstr>
      <vt:lpstr>Fractura Triplanar</vt:lpstr>
      <vt:lpstr>Fractura Triplanar</vt:lpstr>
      <vt:lpstr>Lesiones traumáticas  EEII en esqueleto inmaduro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Lesiones traumáticas  EEII en esqueleto inmaduro</dc:title>
  <dc:creator>NIcolas Melgarejo Alcantara</dc:creator>
  <cp:lastModifiedBy>Nicolas Melgarejo Alcantara</cp:lastModifiedBy>
  <cp:revision>11</cp:revision>
  <dcterms:created xsi:type="dcterms:W3CDTF">2020-11-01T02:03:53Z</dcterms:created>
  <dcterms:modified xsi:type="dcterms:W3CDTF">2023-05-24T17:48:58Z</dcterms:modified>
</cp:coreProperties>
</file>