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2" r:id="rId2"/>
    <p:sldId id="305" r:id="rId3"/>
    <p:sldId id="306" r:id="rId4"/>
    <p:sldId id="303" r:id="rId5"/>
    <p:sldId id="319" r:id="rId6"/>
    <p:sldId id="316" r:id="rId7"/>
    <p:sldId id="308" r:id="rId8"/>
    <p:sldId id="309" r:id="rId9"/>
    <p:sldId id="318" r:id="rId10"/>
    <p:sldId id="321" r:id="rId11"/>
    <p:sldId id="323" r:id="rId12"/>
    <p:sldId id="317" r:id="rId13"/>
    <p:sldId id="311" r:id="rId14"/>
    <p:sldId id="324" r:id="rId15"/>
    <p:sldId id="312" r:id="rId16"/>
    <p:sldId id="313" r:id="rId17"/>
    <p:sldId id="328" r:id="rId18"/>
    <p:sldId id="330" r:id="rId19"/>
    <p:sldId id="332" r:id="rId20"/>
    <p:sldId id="331" r:id="rId21"/>
    <p:sldId id="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83333"/>
  </p:normalViewPr>
  <p:slideViewPr>
    <p:cSldViewPr snapToGrid="0">
      <p:cViewPr>
        <p:scale>
          <a:sx n="74" d="100"/>
          <a:sy n="74" d="100"/>
        </p:scale>
        <p:origin x="85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53371-2DFB-4BD7-AEBA-75A6AC05F1A3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DC78D-B6FF-4EA8-B692-1ABC96879FC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536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988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9987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8634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494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7194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5736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4565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09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2178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850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7037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219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713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67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0318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771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CB435-8022-7FE6-F935-0E620E2F1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85345D-A806-39F3-051E-78F5D6566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9294A4-FBD7-8F02-D67C-1F67D7AF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95746-4467-A8CB-9A52-F2F2F74D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0CC65E-B186-3A7F-B96A-D7093815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405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69EC1-9C2B-E08F-9DCD-B0776259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36A35D-1D14-5EA2-E311-4F1FCF5C5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773299-0965-7BFA-9EAB-AD2E700F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63997-CC57-E307-2489-0A6E5958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220C82-25E6-DF4F-5D07-B6A01271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091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8B4BED-F51F-4514-44E4-F58A41559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9D38C7-8592-98F4-8315-C7FA85F71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97510F-2844-720B-0936-85D8C1B6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7EE4AE-BBBA-697D-7355-6730D3DF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96555B-3577-E44B-6103-37D71E1E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7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40A33-A100-93B3-BD9A-0AFE3891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AA7386-9F18-B7E0-7FC4-97AAE9489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BAECB-2C55-B9DB-26D4-0F7F645E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8CF55-7249-F08C-B848-5F1BB33A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34915E-DADE-1E57-0A56-E2BAC5D6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483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E5890-074F-22DF-685A-84C37165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A6D209-2413-5206-7704-9E390DA4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BE58F1-E7FD-B64E-852E-70C8AB5E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079776-76C8-F16D-C4CC-5A923C7C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1AE46A-F280-044E-0DE5-6FF2840C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38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29650-FCF8-559D-C2DD-D70D6546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0A94BC-95EF-5954-B564-1EC149F9B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308B34-4A6C-7BF0-5406-6ED5433D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6E068B-FF09-EAA5-1BC4-B4361531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4116B7-35BC-121E-552D-A99A609B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5D7C7E-BA8D-6BE9-258A-99DF1B01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588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A1E52-5EDB-165F-4674-263C2F3D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A769B0-7800-6E58-6582-837FB180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ABEE52-089A-CC87-441C-9D8893D63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163394-1260-4A56-765A-0AD5021B0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DE032E-B6D2-CFA4-616D-6342E13A0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6A602F-546D-2A60-EAC4-DDD184A2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9A3C7E-F834-39B1-59AB-4CCFC9C3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81D5AA-1C9B-0C92-D5C3-59DC34A1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015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AF48A-F44F-C2D6-6849-4EBCEE3C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9D49E8-0606-D94D-D064-62D30CE9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615E2E-2884-B7C0-775F-71B58556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65B705F-9927-AEA9-F575-A079105A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733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0458E7-F830-738C-AF3D-44A00C73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0EDF0A-24B1-8805-1670-63C0A13E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75FE4E-EDC5-8ED6-BE5B-733FA569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67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B3892-56C0-17D7-9464-69BD2618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30F57D-7A84-5E4A-A657-E7922F683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B81839-F5E8-8AEF-6EA2-92A30A85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41E4DC-B406-5C43-CA88-721AAA46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FF895F-86C3-3D8D-484B-796324A5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14D10D-AAF7-1334-A9C3-0B966D78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745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09380-0268-C085-6E91-39572A1A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F91791-E44C-A8B1-4649-16E83B0FE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FED7BB-B2FA-342A-69FB-F40FD5C33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A472EC-EA72-1348-A16A-87E7F02A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80EF91-CD7B-7B24-A746-741C5B29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5EE4B4-92F1-5980-1160-3EBA9B7F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567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564B5F-4CAC-2D00-A8E8-020F0A75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E5B70C-E4C5-1C9E-8992-BB50FF004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9D8B2D-0C6D-F081-77B4-0FA0D6521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DC29-58A3-4674-B0A4-CCCF0C754746}" type="datetimeFigureOut">
              <a:rPr lang="es-CL" smtClean="0"/>
              <a:t>14-03-23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F8727-75AD-5247-D7EE-238DEE875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D7BA2F-0FDF-934E-D014-ADDC7D04F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18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orthobullets.com/evidence/1602337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nd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47372" y="2564904"/>
            <a:ext cx="11489635" cy="1728192"/>
          </a:xfrm>
        </p:spPr>
        <p:txBody>
          <a:bodyPr anchor="ctr"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s-CL" sz="3800" dirty="0">
                <a:solidFill>
                  <a:schemeClr val="bg1">
                    <a:lumMod val="95000"/>
                  </a:schemeClr>
                </a:solidFill>
              </a:rPr>
              <a:t>FRACTURA DE FÉMUR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196191" y="4874219"/>
            <a:ext cx="6046440" cy="13681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Sebastián León Iglesias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Curso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Especialidades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Médico –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Quirúrgicas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I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Traumatología</a:t>
            </a:r>
            <a:br>
              <a:rPr lang="es-ES" sz="2000" dirty="0">
                <a:solidFill>
                  <a:schemeClr val="bg1">
                    <a:lumMod val="75000"/>
                  </a:schemeClr>
                </a:solidFill>
              </a:rPr>
            </a:br>
            <a:endParaRPr lang="es-CL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 descr="Sin título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05" y="445625"/>
            <a:ext cx="874946" cy="13193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04EDB2-A425-492D-903B-B560F1C2D474}"/>
              </a:ext>
            </a:extLst>
          </p:cNvPr>
          <p:cNvSpPr txBox="1"/>
          <p:nvPr/>
        </p:nvSpPr>
        <p:spPr>
          <a:xfrm>
            <a:off x="8115488" y="6137218"/>
            <a:ext cx="3779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s-CL" sz="1800" dirty="0">
                <a:solidFill>
                  <a:schemeClr val="bg1">
                    <a:lumMod val="75000"/>
                  </a:schemeClr>
                </a:solidFill>
              </a:rPr>
              <a:t>Fecha 13/03/23</a:t>
            </a: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6B91877D-E1AD-2A6C-062F-8B801A4A394F}"/>
              </a:ext>
            </a:extLst>
          </p:cNvPr>
          <p:cNvSpPr txBox="1">
            <a:spLocks/>
          </p:cNvSpPr>
          <p:nvPr/>
        </p:nvSpPr>
        <p:spPr>
          <a:xfrm>
            <a:off x="8011487" y="845570"/>
            <a:ext cx="2837018" cy="519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  <a:spcBef>
                <a:spcPts val="0"/>
              </a:spcBef>
            </a:pPr>
            <a:endParaRPr lang="es-CL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2" descr="Hospital San José - YouTube">
            <a:extLst>
              <a:ext uri="{FF2B5EF4-FFF2-40B4-BE49-F238E27FC236}">
                <a16:creationId xmlns:a16="http://schemas.microsoft.com/office/drawing/2014/main" id="{A4FBE71E-FB62-8CB1-510A-A8FF5D05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631" y="445624"/>
            <a:ext cx="1319339" cy="13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ntro médico Hospital Clínico Universidad de Chile ...">
            <a:extLst>
              <a:ext uri="{FF2B5EF4-FFF2-40B4-BE49-F238E27FC236}">
                <a16:creationId xmlns:a16="http://schemas.microsoft.com/office/drawing/2014/main" id="{679A84E6-1CFA-F2D6-9840-E06D1F13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69" y="445624"/>
            <a:ext cx="1649175" cy="13193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032D31-8B4D-C119-F713-15709693A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4"/>
    </mc:Choice>
    <mc:Fallback>
      <p:transition spd="slow" advTm="1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Evaluación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A4564A-E132-D122-A8B9-7FD37B7C46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Imágenes</a:t>
            </a:r>
          </a:p>
          <a:p>
            <a:pPr lvl="1"/>
            <a:r>
              <a:rPr lang="es-CL" dirty="0" err="1"/>
              <a:t>Rx</a:t>
            </a:r>
            <a:r>
              <a:rPr lang="es-CL" dirty="0"/>
              <a:t> </a:t>
            </a:r>
            <a:r>
              <a:rPr lang="es-CL" dirty="0" err="1"/>
              <a:t>Femur</a:t>
            </a:r>
            <a:r>
              <a:rPr lang="es-CL" dirty="0"/>
              <a:t> AP LAT</a:t>
            </a:r>
          </a:p>
          <a:p>
            <a:pPr lvl="1"/>
            <a:r>
              <a:rPr lang="es-CL" dirty="0" err="1"/>
              <a:t>Rx</a:t>
            </a:r>
            <a:r>
              <a:rPr lang="es-CL" dirty="0"/>
              <a:t> Cadera ipsilateral AP LAT</a:t>
            </a:r>
          </a:p>
          <a:p>
            <a:pPr lvl="2"/>
            <a:r>
              <a:rPr lang="es-CL" dirty="0"/>
              <a:t>Descartar fractura de cuello</a:t>
            </a:r>
          </a:p>
          <a:p>
            <a:pPr lvl="1"/>
            <a:r>
              <a:rPr lang="es-CL" dirty="0" err="1"/>
              <a:t>Rx</a:t>
            </a:r>
            <a:r>
              <a:rPr lang="es-CL" dirty="0"/>
              <a:t> Rodilla ipsilateral AP LAT</a:t>
            </a:r>
          </a:p>
          <a:p>
            <a:pPr lvl="3"/>
            <a:endParaRPr lang="es-CL" dirty="0"/>
          </a:p>
          <a:p>
            <a:pPr lvl="2"/>
            <a:endParaRPr lang="es-CL" dirty="0"/>
          </a:p>
          <a:p>
            <a:pPr lvl="1"/>
            <a:endParaRPr lang="es-CL" dirty="0"/>
          </a:p>
          <a:p>
            <a:pPr lvl="1"/>
            <a:endParaRPr lang="es-CL" dirty="0"/>
          </a:p>
          <a:p>
            <a:pPr lvl="1"/>
            <a:endParaRPr lang="es-CL" dirty="0"/>
          </a:p>
        </p:txBody>
      </p:sp>
      <p:pic>
        <p:nvPicPr>
          <p:cNvPr id="11266" name="Picture 2" descr="Femoral Shaft Fractures - Trauma - Orthobullets">
            <a:extLst>
              <a:ext uri="{FF2B5EF4-FFF2-40B4-BE49-F238E27FC236}">
                <a16:creationId xmlns:a16="http://schemas.microsoft.com/office/drawing/2014/main" id="{5964F565-2B26-07DB-0C41-A2ABD10DDA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13" y="843196"/>
            <a:ext cx="6764547" cy="52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2220395-EDC2-E31B-396E-6D4CF80D7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01"/>
    </mc:Choice>
    <mc:Fallback>
      <p:transition spd="slow" advTm="2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1E3485-BB7D-35EA-5FD7-CF3CD422A1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5D4750-7405-AA0D-97B0-CA6849B9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Evaluación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ACCE05-1B47-77DD-9D3A-56BADD4A25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s-CL" dirty="0"/>
              <a:t>TAC	</a:t>
            </a:r>
          </a:p>
          <a:p>
            <a:pPr lvl="2"/>
            <a:r>
              <a:rPr lang="es-CL" dirty="0"/>
              <a:t>En contexto de paciente </a:t>
            </a:r>
            <a:r>
              <a:rPr lang="es-CL" dirty="0" err="1"/>
              <a:t>politmt</a:t>
            </a:r>
            <a:endParaRPr lang="es-CL" dirty="0"/>
          </a:p>
          <a:p>
            <a:pPr lvl="3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una diferencia de distensión capsular de &gt;1 mm entre los lados lesionados y no lesionados en la ventana axial de tejido blando</a:t>
            </a:r>
          </a:p>
          <a:p>
            <a:pPr lvl="1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Fluoroscopia</a:t>
            </a:r>
          </a:p>
          <a:p>
            <a:pPr lvl="2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intraoperatorio de la cadera ipsilateral  </a:t>
            </a:r>
            <a:endParaRPr lang="es-CL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8857618-612F-1769-FF83-D34F64672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515100" y="2161285"/>
            <a:ext cx="5181600" cy="258568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B2EF6F-3366-CC22-69B3-2CB0FF078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7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14"/>
    </mc:Choice>
    <mc:Fallback>
      <p:transition spd="slow" advTm="8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EF0B9A-B69F-DEDB-618F-D2666F3BE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94D8DB4-8C42-E318-E355-10303A56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Clasificación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167780-55C7-3554-66B4-8F5B2F6BAD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i="1" dirty="0">
                <a:effectLst/>
                <a:latin typeface="Times" pitchFamily="2" charset="0"/>
              </a:rPr>
              <a:t>AO</a:t>
            </a:r>
          </a:p>
          <a:p>
            <a:pPr lvl="1"/>
            <a:r>
              <a:rPr lang="es-CL" i="1" dirty="0">
                <a:effectLst/>
                <a:latin typeface="Times" pitchFamily="2" charset="0"/>
              </a:rPr>
              <a:t>A. Simple (1 </a:t>
            </a:r>
            <a:r>
              <a:rPr lang="es-CL" i="1" dirty="0" err="1">
                <a:effectLst/>
                <a:latin typeface="Times" pitchFamily="2" charset="0"/>
              </a:rPr>
              <a:t>espiroidea</a:t>
            </a:r>
            <a:r>
              <a:rPr lang="es-CL" i="1" dirty="0">
                <a:effectLst/>
                <a:latin typeface="Times" pitchFamily="2" charset="0"/>
              </a:rPr>
              <a:t> 2 oblicua 3 transverso)</a:t>
            </a:r>
          </a:p>
          <a:p>
            <a:pPr lvl="1"/>
            <a:r>
              <a:rPr lang="es-CL" i="1" dirty="0">
                <a:effectLst/>
                <a:latin typeface="Times" pitchFamily="2" charset="0"/>
              </a:rPr>
              <a:t>B. Mariposa (1 </a:t>
            </a:r>
            <a:r>
              <a:rPr lang="es-CL" i="1" dirty="0" err="1">
                <a:effectLst/>
                <a:latin typeface="Times" pitchFamily="2" charset="0"/>
              </a:rPr>
              <a:t>espiroidea</a:t>
            </a:r>
            <a:r>
              <a:rPr lang="es-CL" i="1" dirty="0">
                <a:effectLst/>
                <a:latin typeface="Times" pitchFamily="2" charset="0"/>
              </a:rPr>
              <a:t> 2 cuña en </a:t>
            </a:r>
            <a:r>
              <a:rPr lang="es-CL" i="1" dirty="0" err="1">
                <a:effectLst/>
                <a:latin typeface="Times" pitchFamily="2" charset="0"/>
              </a:rPr>
              <a:t>flexion</a:t>
            </a:r>
            <a:r>
              <a:rPr lang="es-CL" i="1" dirty="0">
                <a:effectLst/>
                <a:latin typeface="Times" pitchFamily="2" charset="0"/>
              </a:rPr>
              <a:t> 3 cuña </a:t>
            </a:r>
            <a:r>
              <a:rPr lang="es-CL" i="1" dirty="0" err="1">
                <a:effectLst/>
                <a:latin typeface="Times" pitchFamily="2" charset="0"/>
              </a:rPr>
              <a:t>multifragmentaria</a:t>
            </a:r>
            <a:r>
              <a:rPr lang="es-CL" i="1" dirty="0">
                <a:effectLst/>
                <a:latin typeface="Times" pitchFamily="2" charset="0"/>
              </a:rPr>
              <a:t>) </a:t>
            </a:r>
          </a:p>
          <a:p>
            <a:pPr lvl="1"/>
            <a:r>
              <a:rPr lang="es-CL" i="1" dirty="0">
                <a:effectLst/>
                <a:latin typeface="Times" pitchFamily="2" charset="0"/>
              </a:rPr>
              <a:t>C. Conminuta (1 </a:t>
            </a:r>
            <a:r>
              <a:rPr lang="es-CL" i="1" dirty="0" err="1">
                <a:effectLst/>
                <a:latin typeface="Times" pitchFamily="2" charset="0"/>
              </a:rPr>
              <a:t>Espiroidea</a:t>
            </a:r>
            <a:r>
              <a:rPr lang="es-CL" i="1" dirty="0">
                <a:effectLst/>
                <a:latin typeface="Times" pitchFamily="2" charset="0"/>
              </a:rPr>
              <a:t> 2 Segmentaria 3 irregular).</a:t>
            </a:r>
            <a:endParaRPr lang="es-CL" dirty="0">
              <a:effectLst/>
              <a:latin typeface="Times" pitchFamily="2" charset="0"/>
            </a:endParaRPr>
          </a:p>
          <a:p>
            <a:r>
              <a:rPr lang="es-CL" i="1" dirty="0" err="1">
                <a:effectLst/>
                <a:latin typeface="Times" pitchFamily="2" charset="0"/>
              </a:rPr>
              <a:t>Winquist</a:t>
            </a:r>
            <a:endParaRPr lang="es-CL" i="1" dirty="0">
              <a:latin typeface="Times" pitchFamily="2" charset="0"/>
            </a:endParaRPr>
          </a:p>
          <a:p>
            <a:pPr lvl="1"/>
            <a:r>
              <a:rPr lang="es-CL" i="1" dirty="0">
                <a:effectLst/>
                <a:latin typeface="Times" pitchFamily="2" charset="0"/>
              </a:rPr>
              <a:t>0 sin </a:t>
            </a:r>
          </a:p>
          <a:p>
            <a:pPr lvl="1"/>
            <a:r>
              <a:rPr lang="es-CL" i="1" dirty="0">
                <a:effectLst/>
                <a:latin typeface="Times" pitchFamily="2" charset="0"/>
              </a:rPr>
              <a:t>I &lt;25% </a:t>
            </a:r>
          </a:p>
          <a:p>
            <a:pPr lvl="1"/>
            <a:r>
              <a:rPr lang="es-CL" i="1" dirty="0">
                <a:effectLst/>
                <a:latin typeface="Times" pitchFamily="2" charset="0"/>
              </a:rPr>
              <a:t>II &lt; 50% </a:t>
            </a:r>
          </a:p>
          <a:p>
            <a:pPr lvl="1"/>
            <a:r>
              <a:rPr lang="es-CL" i="1" dirty="0">
                <a:effectLst/>
                <a:latin typeface="Times" pitchFamily="2" charset="0"/>
              </a:rPr>
              <a:t>III &gt;50% </a:t>
            </a:r>
          </a:p>
          <a:p>
            <a:pPr lvl="1"/>
            <a:r>
              <a:rPr lang="es-CL" i="1" dirty="0">
                <a:effectLst/>
                <a:latin typeface="Times" pitchFamily="2" charset="0"/>
              </a:rPr>
              <a:t>IV conminución segmentaria </a:t>
            </a:r>
          </a:p>
          <a:p>
            <a:r>
              <a:rPr lang="es-CL" i="1" dirty="0" err="1">
                <a:effectLst/>
                <a:latin typeface="Times" pitchFamily="2" charset="0"/>
              </a:rPr>
              <a:t>Gustilo</a:t>
            </a:r>
            <a:r>
              <a:rPr lang="es-CL" i="1" dirty="0">
                <a:effectLst/>
                <a:latin typeface="Times" pitchFamily="2" charset="0"/>
              </a:rPr>
              <a:t> y Anderson</a:t>
            </a:r>
            <a:endParaRPr lang="es-CL" dirty="0">
              <a:effectLst/>
              <a:latin typeface="Times" pitchFamily="2" charset="0"/>
            </a:endParaRPr>
          </a:p>
          <a:p>
            <a:endParaRPr lang="es-CL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00A992E-1CC8-1B0E-1D60-CEA28A395C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10" y="3782797"/>
            <a:ext cx="2713601" cy="239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FDE6555-BEEA-C9E5-148E-693FA8318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77" y="822427"/>
            <a:ext cx="3211865" cy="29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133E59-8C8D-E8F6-7280-B47044FBE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88"/>
    </mc:Choice>
    <mc:Fallback>
      <p:transition spd="slow" advTm="7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y Tratamiento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C928A-5C00-8490-382B-46B31E14E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116"/>
            <a:ext cx="10515600" cy="4351338"/>
          </a:xfrm>
        </p:spPr>
        <p:txBody>
          <a:bodyPr>
            <a:normAutofit/>
          </a:bodyPr>
          <a:lstStyle/>
          <a:p>
            <a:r>
              <a:rPr lang="es-CL" dirty="0"/>
              <a:t>Clavo Endomedular</a:t>
            </a:r>
          </a:p>
          <a:p>
            <a:pPr lvl="1"/>
            <a:r>
              <a:rPr lang="es-CL" dirty="0"/>
              <a:t>Gold-standard</a:t>
            </a:r>
          </a:p>
          <a:p>
            <a:pPr lvl="2"/>
            <a:r>
              <a:rPr lang="es-CL" dirty="0"/>
              <a:t>tratamiento definitivo dentro de las 24 a 48 horas en pacientes estables reduce la incidencia de complicaciones pulmonares, las tasas de infección y la mortalidad. </a:t>
            </a:r>
          </a:p>
          <a:p>
            <a:pPr lvl="2"/>
            <a:r>
              <a:rPr lang="es-CL" dirty="0"/>
              <a:t>El retraso en el tratamiento aumenta las complicaciones pulmonares</a:t>
            </a:r>
          </a:p>
          <a:p>
            <a:pPr lvl="3"/>
            <a:r>
              <a:rPr lang="es-CL" dirty="0"/>
              <a:t>56% vs 16% de los pacientes tratados temprano</a:t>
            </a:r>
          </a:p>
          <a:p>
            <a:pPr lvl="1"/>
            <a:r>
              <a:rPr lang="es-CL" dirty="0"/>
              <a:t>Técnica que preserva el flujo sanguíneo circundante y retiene el hematoma que contiene factores de crecimiento óseo beneficiosos. </a:t>
            </a:r>
          </a:p>
          <a:p>
            <a:pPr lvl="1"/>
            <a:r>
              <a:rPr lang="es-CL" dirty="0"/>
              <a:t>Beneficios: carga de peso temprana que ayuda a mantener la masa muscular, la función, la fuerza y la movilidad. 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D7BE35-173B-9F22-2A08-AC9A315C8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84"/>
    </mc:Choice>
    <mc:Fallback>
      <p:transition spd="slow" advTm="7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y Tratamiento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7876D6-A029-4521-FECF-71A77746AB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Clavo anterógrado</a:t>
            </a:r>
          </a:p>
          <a:p>
            <a:pPr lvl="1"/>
            <a:r>
              <a:rPr lang="es-CL" dirty="0"/>
              <a:t>Gold standard</a:t>
            </a:r>
          </a:p>
          <a:p>
            <a:r>
              <a:rPr lang="es-CL" dirty="0"/>
              <a:t>Clavo retrogrado</a:t>
            </a:r>
          </a:p>
          <a:p>
            <a:pPr lvl="1"/>
            <a:r>
              <a:rPr lang="es-CL" dirty="0" err="1"/>
              <a:t>fx</a:t>
            </a:r>
            <a:r>
              <a:rPr lang="es-CL" dirty="0"/>
              <a:t> cuello femoral ipsilateral, rodilla flotante, fracturas bilaterales de fémur, embarazo e individuos con obesidad mórbida</a:t>
            </a:r>
          </a:p>
          <a:p>
            <a:pPr lvl="1"/>
            <a:endParaRPr lang="es-CL" dirty="0"/>
          </a:p>
          <a:p>
            <a:pPr lvl="1"/>
            <a:endParaRPr lang="es-CL" dirty="0"/>
          </a:p>
          <a:p>
            <a:endParaRPr lang="es-CL" dirty="0"/>
          </a:p>
          <a:p>
            <a:r>
              <a:rPr lang="es-CL" dirty="0"/>
              <a:t>RAFI con placa</a:t>
            </a:r>
          </a:p>
          <a:p>
            <a:pPr lvl="1"/>
            <a:r>
              <a:rPr lang="es-CL" dirty="0"/>
              <a:t>no uniones recalcitrantes, fracturas </a:t>
            </a:r>
            <a:r>
              <a:rPr lang="es-CL" dirty="0" err="1"/>
              <a:t>periprotésicas</a:t>
            </a:r>
            <a:r>
              <a:rPr lang="es-CL" dirty="0"/>
              <a:t> y </a:t>
            </a:r>
            <a:r>
              <a:rPr lang="es-CL" dirty="0" err="1"/>
              <a:t>periimplantes</a:t>
            </a:r>
            <a:r>
              <a:rPr lang="es-CL" dirty="0"/>
              <a:t>, canales femorales estrechos.</a:t>
            </a:r>
          </a:p>
        </p:txBody>
      </p:sp>
      <p:pic>
        <p:nvPicPr>
          <p:cNvPr id="13314" name="Picture 2" descr="Expert R/AFN Retrograde /Antegrade Femoral Nail. - Osteosyntese">
            <a:extLst>
              <a:ext uri="{FF2B5EF4-FFF2-40B4-BE49-F238E27FC236}">
                <a16:creationId xmlns:a16="http://schemas.microsoft.com/office/drawing/2014/main" id="{C7E3BB55-E12C-CE9B-E576-10614EF08F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8" t="17519" r="1797" b="24196"/>
          <a:stretch/>
        </p:blipFill>
        <p:spPr bwMode="auto">
          <a:xfrm>
            <a:off x="6377240" y="365125"/>
            <a:ext cx="2856553" cy="355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he rendezvous technique for the treatment of ipsilateral femoral neck and shaft  fractures: A case series - ScienceDirect">
            <a:extLst>
              <a:ext uri="{FF2B5EF4-FFF2-40B4-BE49-F238E27FC236}">
                <a16:creationId xmlns:a16="http://schemas.microsoft.com/office/drawing/2014/main" id="{DEA74E90-84CC-B217-F487-2885B201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915" y="3257036"/>
            <a:ext cx="36877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56CB0E3-8C51-FCA6-A18F-F29E4CE7E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2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00"/>
    </mc:Choice>
    <mc:Fallback>
      <p:transition spd="slow" advTm="11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40DB87D-7712-FCDF-2496-972F85C5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y Tratamiento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C928A-5C00-8490-382B-46B31E14E7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/>
              <a:t>Fijador externo</a:t>
            </a:r>
          </a:p>
          <a:p>
            <a:pPr lvl="1"/>
            <a:r>
              <a:rPr lang="es-CL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 fracturas expuestas, lesiones vasculares, politraumatizados, estabilización para traslado y aquellos inestables para atención temprana definitiva</a:t>
            </a:r>
          </a:p>
          <a:p>
            <a:pPr lvl="1"/>
            <a:r>
              <a:rPr lang="es-CL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restauración relativa de la longitud, la alineación y la rotación</a:t>
            </a:r>
          </a:p>
          <a:p>
            <a:pPr lvl="1"/>
            <a:r>
              <a:rPr lang="es-CL" dirty="0">
                <a:solidFill>
                  <a:srgbClr val="000000"/>
                </a:solidFill>
                <a:latin typeface="Times New Roman" panose="02020603050405020304" pitchFamily="18" charset="0"/>
              </a:rPr>
              <a:t>No se usa como tratamiento definitivo</a:t>
            </a:r>
          </a:p>
          <a:p>
            <a:pPr lvl="1"/>
            <a:endParaRPr lang="es-C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CL" dirty="0">
                <a:solidFill>
                  <a:srgbClr val="000000"/>
                </a:solidFill>
                <a:latin typeface="Times New Roman" panose="02020603050405020304" pitchFamily="18" charset="0"/>
              </a:rPr>
              <a:t>Tracción </a:t>
            </a:r>
            <a:r>
              <a:rPr lang="es-CL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transesquelética</a:t>
            </a:r>
            <a:endParaRPr lang="es-C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/>
            <a:r>
              <a:rPr lang="es-CL" dirty="0">
                <a:solidFill>
                  <a:srgbClr val="000000"/>
                </a:solidFill>
                <a:latin typeface="Times New Roman" panose="02020603050405020304" pitchFamily="18" charset="0"/>
              </a:rPr>
              <a:t>Transitorio</a:t>
            </a:r>
          </a:p>
          <a:p>
            <a:pPr lvl="1"/>
            <a:r>
              <a:rPr lang="es-CL" dirty="0">
                <a:solidFill>
                  <a:srgbClr val="000000"/>
                </a:solidFill>
                <a:latin typeface="Times New Roman" panose="02020603050405020304" pitchFamily="18" charset="0"/>
              </a:rPr>
              <a:t>Para estabilización de paciente en espera de manejo definitivo</a:t>
            </a:r>
            <a:endParaRPr lang="es-CL" dirty="0"/>
          </a:p>
        </p:txBody>
      </p:sp>
      <p:pic>
        <p:nvPicPr>
          <p:cNvPr id="14338" name="Picture 2" descr="The use of external fixation in the emergency department: applications,  common errors, complications and their treatment in: EFORT Open Reviews  Volume 5 Issue 4 (2020)">
            <a:extLst>
              <a:ext uri="{FF2B5EF4-FFF2-40B4-BE49-F238E27FC236}">
                <a16:creationId xmlns:a16="http://schemas.microsoft.com/office/drawing/2014/main" id="{E6F7CD13-778E-014F-7395-29988E9B49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25956"/>
            <a:ext cx="4113192" cy="310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keletal Traction | OrthoFixar">
            <a:extLst>
              <a:ext uri="{FF2B5EF4-FFF2-40B4-BE49-F238E27FC236}">
                <a16:creationId xmlns:a16="http://schemas.microsoft.com/office/drawing/2014/main" id="{7BBB6E61-5ED2-4084-9BDF-5D8AC808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27707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6061814-0223-D82D-E7A0-446D3462D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2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578"/>
    </mc:Choice>
    <mc:Fallback>
      <p:transition spd="slow" advTm="12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Resultados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C928A-5C00-8490-382B-46B31E14E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116"/>
            <a:ext cx="10515600" cy="4351338"/>
          </a:xfrm>
        </p:spPr>
        <p:txBody>
          <a:bodyPr>
            <a:normAutofit/>
          </a:bodyPr>
          <a:lstStyle/>
          <a:p>
            <a:endParaRPr lang="es-CL" dirty="0">
              <a:effectLst/>
            </a:endParaRPr>
          </a:p>
          <a:p>
            <a:r>
              <a:rPr lang="es-CL" dirty="0"/>
              <a:t>Mortalidad 1.4% </a:t>
            </a:r>
            <a:r>
              <a:rPr lang="es-CL" dirty="0" err="1"/>
              <a:t>fx</a:t>
            </a:r>
            <a:r>
              <a:rPr lang="es-CL" dirty="0"/>
              <a:t> unilateral</a:t>
            </a:r>
          </a:p>
          <a:p>
            <a:pPr lvl="1"/>
            <a:r>
              <a:rPr lang="es-CL" dirty="0"/>
              <a:t>Bilateral sin lesiones asociadas 9.8% </a:t>
            </a:r>
          </a:p>
          <a:p>
            <a:pPr lvl="1"/>
            <a:r>
              <a:rPr lang="es-CL" dirty="0"/>
              <a:t>Bilateral con lesiones asociadas 31.6%</a:t>
            </a:r>
          </a:p>
          <a:p>
            <a:endParaRPr lang="es-CL" dirty="0"/>
          </a:p>
          <a:p>
            <a:r>
              <a:rPr lang="es-CL" dirty="0"/>
              <a:t>Tasa de unión cerca de 100% con CEM</a:t>
            </a:r>
          </a:p>
          <a:p>
            <a:pPr lvl="1"/>
            <a:r>
              <a:rPr lang="es-CL" dirty="0">
                <a:effectLst/>
              </a:rPr>
              <a:t>Buenos resultados funcionales</a:t>
            </a:r>
          </a:p>
          <a:p>
            <a:pPr lvl="1"/>
            <a:r>
              <a:rPr lang="es-CL" dirty="0"/>
              <a:t>Carga a tolerancia que acelera rehabilitación.</a:t>
            </a:r>
          </a:p>
          <a:p>
            <a:r>
              <a:rPr lang="es-CL" dirty="0"/>
              <a:t>Complicaciones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5A30B1-0915-B1E9-BF0F-BFC66125D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65"/>
    </mc:Choice>
    <mc:Fallback>
      <p:transition spd="slow" advTm="8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7D512C0-1230-E0A3-8EA1-1FC851659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9ECE318-3731-85EE-396C-C2DFDB6D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 SUBTROCANTERICA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DE7F8F-36C8-0B3D-067E-B6DA07A1D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16F3E7-56D6-9A01-80AF-9174384C5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4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14"/>
    </mc:Choice>
    <mc:Fallback>
      <p:transition spd="slow" advTm="32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7D512C0-1230-E0A3-8EA1-1FC851659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9ECE318-3731-85EE-396C-C2DFDB6D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 SUBTROCANTERICA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2CEC2D23-5CDD-6317-5E00-ED2A9167FD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CL" dirty="0"/>
              <a:t>Presentación bimodal</a:t>
            </a:r>
          </a:p>
          <a:p>
            <a:pPr lvl="1"/>
            <a:r>
              <a:rPr lang="es-CL" dirty="0" err="1"/>
              <a:t>Jovenes</a:t>
            </a:r>
            <a:r>
              <a:rPr lang="es-CL" dirty="0"/>
              <a:t> – </a:t>
            </a:r>
            <a:r>
              <a:rPr lang="es-CL" dirty="0" err="1"/>
              <a:t>alata</a:t>
            </a:r>
            <a:r>
              <a:rPr lang="es-CL" dirty="0"/>
              <a:t> energía</a:t>
            </a:r>
          </a:p>
          <a:p>
            <a:pPr lvl="1"/>
            <a:r>
              <a:rPr lang="es-CL" dirty="0"/>
              <a:t>Ancianos – baja energía</a:t>
            </a:r>
          </a:p>
          <a:p>
            <a:pPr lvl="2"/>
            <a:r>
              <a:rPr lang="es-CL" dirty="0"/>
              <a:t>Bifosfonatos	</a:t>
            </a:r>
          </a:p>
          <a:p>
            <a:r>
              <a:rPr lang="es-CL" dirty="0"/>
              <a:t>7% a 34% de las fracturas de fémur</a:t>
            </a:r>
          </a:p>
          <a:p>
            <a:r>
              <a:rPr lang="es-CL" dirty="0" err="1"/>
              <a:t>Dificil</a:t>
            </a:r>
            <a:r>
              <a:rPr lang="es-CL" dirty="0"/>
              <a:t> tratamiento por fuerzas deformantes</a:t>
            </a:r>
          </a:p>
          <a:p>
            <a:r>
              <a:rPr lang="es-CL" dirty="0"/>
              <a:t>Irrigación tenue
Clavo </a:t>
            </a:r>
            <a:r>
              <a:rPr lang="es-CL" dirty="0" err="1"/>
              <a:t>cefalomedular</a:t>
            </a:r>
            <a:r>
              <a:rPr lang="es-CL" dirty="0"/>
              <a:t> es </a:t>
            </a:r>
            <a:r>
              <a:rPr lang="es-CL" dirty="0" err="1"/>
              <a:t>gold</a:t>
            </a:r>
            <a:r>
              <a:rPr lang="es-CL" dirty="0"/>
              <a:t> standard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443212-2765-7C16-0017-B0E384931E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s-CL" dirty="0"/>
          </a:p>
        </p:txBody>
      </p:sp>
      <p:pic>
        <p:nvPicPr>
          <p:cNvPr id="16386" name="Picture 2" descr="Subtrochanteric Fractures - Trauma - Orthobullets">
            <a:extLst>
              <a:ext uri="{FF2B5EF4-FFF2-40B4-BE49-F238E27FC236}">
                <a16:creationId xmlns:a16="http://schemas.microsoft.com/office/drawing/2014/main" id="{1AFD1725-A68C-FAC6-0D2E-7E716F70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46" y="1396139"/>
            <a:ext cx="3600903" cy="52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A10BFC-BCA0-7151-234C-42AE3FDB3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5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30"/>
    </mc:Choice>
    <mc:Fallback>
      <p:transition spd="slow" advTm="64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E7F36-9CD7-1DAB-020A-CF0D21DF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Clasificaciones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C51991-FA32-4B01-49A5-7697E0B57B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CL" dirty="0"/>
              <a:t>AO/OTA</a:t>
            </a:r>
          </a:p>
          <a:p>
            <a:pPr lvl="1"/>
            <a:r>
              <a:rPr lang="es-CL" dirty="0"/>
              <a:t>32-A3.1 Simple (A) Transversa (3), Fractura </a:t>
            </a:r>
            <a:r>
              <a:rPr lang="es-CL" dirty="0" err="1"/>
              <a:t>subtrocantérea</a:t>
            </a:r>
            <a:r>
              <a:rPr lang="es-CL" dirty="0"/>
              <a:t> (0.1)
32-B3.1 Cuña (B) Fragmentada (3), Fractura </a:t>
            </a:r>
            <a:r>
              <a:rPr lang="es-CL" dirty="0" err="1"/>
              <a:t>subtrocantérea</a:t>
            </a:r>
            <a:r>
              <a:rPr lang="es-CL" dirty="0"/>
              <a:t> (0.1)
32-C1.1 Complejo (C) Espiral (1), fractura </a:t>
            </a:r>
            <a:r>
              <a:rPr lang="es-CL" dirty="0" err="1"/>
              <a:t>subtrocantérea</a:t>
            </a:r>
            <a:r>
              <a:rPr lang="es-CL" dirty="0"/>
              <a:t> (0.1)</a:t>
            </a:r>
          </a:p>
          <a:p>
            <a:r>
              <a:rPr lang="es-CL" dirty="0"/>
              <a:t>Russel-Taylor</a:t>
            </a:r>
          </a:p>
          <a:p>
            <a:pPr lvl="1"/>
            <a:r>
              <a:rPr lang="es-CL" dirty="0"/>
              <a:t>Tipo I: Sin extensión en fosa piriforme
Tipo II: Extensión en trocánter mayor con compromiso de la fosa piriforme</a:t>
            </a:r>
          </a:p>
        </p:txBody>
      </p:sp>
      <p:pic>
        <p:nvPicPr>
          <p:cNvPr id="18434" name="Picture 2" descr="Subtrochanteric Fractures - Trauma - Orthobullets">
            <a:extLst>
              <a:ext uri="{FF2B5EF4-FFF2-40B4-BE49-F238E27FC236}">
                <a16:creationId xmlns:a16="http://schemas.microsoft.com/office/drawing/2014/main" id="{F7A42954-AC98-014E-B62D-AF28B811CD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741" y="365125"/>
            <a:ext cx="2559889" cy="41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Subtrochanteric Fractures - Trauma - Orthobullets">
            <a:extLst>
              <a:ext uri="{FF2B5EF4-FFF2-40B4-BE49-F238E27FC236}">
                <a16:creationId xmlns:a16="http://schemas.microsoft.com/office/drawing/2014/main" id="{1652A3DC-F977-7BFB-5DC3-EB9F8686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35" y="4859187"/>
            <a:ext cx="43561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90A4AE-EB4C-581B-7B30-C7A70DAA3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86"/>
    </mc:Choice>
    <mc:Fallback>
      <p:transition spd="slow" advTm="6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368"/>
            <a:ext cx="10515600" cy="2852737"/>
          </a:xfrm>
        </p:spPr>
        <p:txBody>
          <a:bodyPr/>
          <a:lstStyle/>
          <a:p>
            <a:r>
              <a:rPr lang="es-CL" dirty="0"/>
              <a:t>FRACTURA FEMUR DIAFISIARIO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6ACAC-9B19-C412-DA2B-590DB4CDB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 descr="5,999 Femur Fracture Images, Stock Photos &amp; Vectors | Shutterstock">
            <a:extLst>
              <a:ext uri="{FF2B5EF4-FFF2-40B4-BE49-F238E27FC236}">
                <a16:creationId xmlns:a16="http://schemas.microsoft.com/office/drawing/2014/main" id="{C12F5D32-88BD-6956-0BA9-05E5CDE2E2A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b="6657"/>
          <a:stretch/>
        </p:blipFill>
        <p:spPr bwMode="auto">
          <a:xfrm rot="5190421">
            <a:off x="4779673" y="2729516"/>
            <a:ext cx="2909031" cy="395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AD9C12-DD2D-25AF-DB4E-CDD49AC9E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7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0"/>
    </mc:Choice>
    <mc:Fallback>
      <p:transition spd="slow" advTm="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85E4480-7DE3-551F-0A70-34930BB6C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BB82FE-FC35-E0BF-434B-06D18FB5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333333"/>
                </a:solidFill>
              </a:rPr>
              <a:t>Complicaciones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1D69BD-C97B-FCB8-C601-A39DD9D29D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s-CL" dirty="0" err="1">
                <a:solidFill>
                  <a:srgbClr val="333333"/>
                </a:solidFill>
              </a:rPr>
              <a:t>Malunion</a:t>
            </a:r>
            <a:r>
              <a:rPr lang="es-CL" dirty="0">
                <a:solidFill>
                  <a:srgbClr val="333333"/>
                </a:solidFill>
              </a:rPr>
              <a:t> en Varo/ </a:t>
            </a:r>
            <a:r>
              <a:rPr lang="es-CL" dirty="0" err="1">
                <a:solidFill>
                  <a:srgbClr val="333333"/>
                </a:solidFill>
              </a:rPr>
              <a:t>procurvatum</a:t>
            </a:r>
            <a:r>
              <a:rPr lang="es-CL" dirty="0">
                <a:solidFill>
                  <a:srgbClr val="333333"/>
                </a:solidFill>
              </a:rPr>
              <a:t>   </a:t>
            </a:r>
          </a:p>
          <a:p>
            <a:pPr lvl="1" fontAlgn="base"/>
            <a:r>
              <a:rPr lang="es-CL" dirty="0">
                <a:solidFill>
                  <a:srgbClr val="333333"/>
                </a:solidFill>
              </a:rPr>
              <a:t>La complicación intraoperatoria más frecuente con el clavo anterógrado de una fractura de fémur </a:t>
            </a:r>
            <a:r>
              <a:rPr lang="es-CL" dirty="0" err="1">
                <a:solidFill>
                  <a:srgbClr val="333333"/>
                </a:solidFill>
              </a:rPr>
              <a:t>subtrocantérea</a:t>
            </a:r>
            <a:r>
              <a:rPr lang="es-CL" dirty="0">
                <a:solidFill>
                  <a:srgbClr val="333333"/>
                </a:solidFill>
              </a:rPr>
              <a:t> es la </a:t>
            </a:r>
            <a:r>
              <a:rPr lang="es-CL" dirty="0" err="1">
                <a:solidFill>
                  <a:srgbClr val="333333"/>
                </a:solidFill>
              </a:rPr>
              <a:t>malreducción</a:t>
            </a:r>
            <a:r>
              <a:rPr lang="es-CL" dirty="0">
                <a:solidFill>
                  <a:srgbClr val="333333"/>
                </a:solidFill>
              </a:rPr>
              <a:t> en varo y </a:t>
            </a:r>
            <a:r>
              <a:rPr lang="es-CL" dirty="0" err="1">
                <a:solidFill>
                  <a:srgbClr val="333333"/>
                </a:solidFill>
              </a:rPr>
              <a:t>procurvatum</a:t>
            </a:r>
            <a:r>
              <a:rPr lang="es-CL" dirty="0">
                <a:solidFill>
                  <a:srgbClr val="333333"/>
                </a:solidFill>
              </a:rPr>
              <a:t> (o flexión)</a:t>
            </a:r>
          </a:p>
          <a:p>
            <a:pPr fontAlgn="base"/>
            <a:r>
              <a:rPr lang="es-CL" dirty="0">
                <a:solidFill>
                  <a:srgbClr val="333333"/>
                </a:solidFill>
              </a:rPr>
              <a:t>No </a:t>
            </a:r>
            <a:r>
              <a:rPr lang="es-CL" dirty="0" err="1">
                <a:solidFill>
                  <a:srgbClr val="333333"/>
                </a:solidFill>
              </a:rPr>
              <a:t>union</a:t>
            </a:r>
            <a:r>
              <a:rPr lang="es-CL" dirty="0">
                <a:solidFill>
                  <a:srgbClr val="333333"/>
                </a:solidFill>
              </a:rPr>
              <a:t>   </a:t>
            </a:r>
          </a:p>
          <a:p>
            <a:pPr lvl="1" fontAlgn="base"/>
            <a:r>
              <a:rPr lang="es-CL" dirty="0">
                <a:solidFill>
                  <a:srgbClr val="333333"/>
                </a:solidFill>
              </a:rPr>
              <a:t>puede ser tratado con placa</a:t>
            </a:r>
          </a:p>
          <a:p>
            <a:pPr lvl="1" fontAlgn="base"/>
            <a:r>
              <a:rPr lang="es-CL" dirty="0">
                <a:solidFill>
                  <a:srgbClr val="333333"/>
                </a:solidFill>
              </a:rPr>
              <a:t>Permite la corrección de la mala alineación en varo</a:t>
            </a:r>
            <a:endParaRPr lang="es-CL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410" name="Picture 2" descr="Revision of subtrochanteric femoral nonunions after intramedullary nailing  with dynamic condylar screw” | BMC Musculoskeletal Disorders | Full Text">
            <a:extLst>
              <a:ext uri="{FF2B5EF4-FFF2-40B4-BE49-F238E27FC236}">
                <a16:creationId xmlns:a16="http://schemas.microsoft.com/office/drawing/2014/main" id="{40873D0E-87CF-65E8-7172-B0EA588581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57" y="1825625"/>
            <a:ext cx="41452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2895DA-E35D-DEBD-D553-9FEB102E0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8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85"/>
    </mc:Choice>
    <mc:Fallback>
      <p:transition spd="slow" advTm="5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nd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47372" y="2564904"/>
            <a:ext cx="11489635" cy="1728192"/>
          </a:xfrm>
        </p:spPr>
        <p:txBody>
          <a:bodyPr anchor="ctr"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s-CL" sz="3800" dirty="0">
                <a:solidFill>
                  <a:schemeClr val="bg1">
                    <a:lumMod val="95000"/>
                  </a:schemeClr>
                </a:solidFill>
              </a:rPr>
              <a:t>FRACTURA DE FÉMUR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196191" y="4874219"/>
            <a:ext cx="6046440" cy="13681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Sebastián León Iglesias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Curso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Especialidades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Médico –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Quirúrgicas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I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Traumatología</a:t>
            </a:r>
            <a:br>
              <a:rPr lang="es-ES" sz="2000" dirty="0">
                <a:solidFill>
                  <a:schemeClr val="bg1">
                    <a:lumMod val="75000"/>
                  </a:schemeClr>
                </a:solidFill>
              </a:rPr>
            </a:br>
            <a:endParaRPr lang="es-CL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 descr="Sin título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05" y="445625"/>
            <a:ext cx="874946" cy="13193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04EDB2-A425-492D-903B-B560F1C2D474}"/>
              </a:ext>
            </a:extLst>
          </p:cNvPr>
          <p:cNvSpPr txBox="1"/>
          <p:nvPr/>
        </p:nvSpPr>
        <p:spPr>
          <a:xfrm>
            <a:off x="8115488" y="6137218"/>
            <a:ext cx="3779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s-CL" sz="1800" dirty="0">
                <a:solidFill>
                  <a:schemeClr val="bg1">
                    <a:lumMod val="75000"/>
                  </a:schemeClr>
                </a:solidFill>
              </a:rPr>
              <a:t>Fecha</a:t>
            </a: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6B91877D-E1AD-2A6C-062F-8B801A4A394F}"/>
              </a:ext>
            </a:extLst>
          </p:cNvPr>
          <p:cNvSpPr txBox="1">
            <a:spLocks/>
          </p:cNvSpPr>
          <p:nvPr/>
        </p:nvSpPr>
        <p:spPr>
          <a:xfrm>
            <a:off x="8011487" y="845570"/>
            <a:ext cx="2837018" cy="519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  <a:spcBef>
                <a:spcPts val="0"/>
              </a:spcBef>
            </a:pPr>
            <a:endParaRPr lang="es-CL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2" descr="Hospital San José - YouTube">
            <a:extLst>
              <a:ext uri="{FF2B5EF4-FFF2-40B4-BE49-F238E27FC236}">
                <a16:creationId xmlns:a16="http://schemas.microsoft.com/office/drawing/2014/main" id="{A4FBE71E-FB62-8CB1-510A-A8FF5D05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631" y="445624"/>
            <a:ext cx="1319339" cy="13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ntro médico Hospital Clínico Universidad de Chile ...">
            <a:extLst>
              <a:ext uri="{FF2B5EF4-FFF2-40B4-BE49-F238E27FC236}">
                <a16:creationId xmlns:a16="http://schemas.microsoft.com/office/drawing/2014/main" id="{679A84E6-1CFA-F2D6-9840-E06D1F13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69" y="445624"/>
            <a:ext cx="1649175" cy="13193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15ACA81-72CF-3DFE-78E3-9D8A4B9A1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17"/>
    </mc:Choice>
    <mc:Fallback>
      <p:transition spd="slow" advTm="4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Introduccion</a:t>
            </a:r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F85E0B-1142-73FB-1D04-3D1AEE3E5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Fractura frecuente</a:t>
            </a:r>
          </a:p>
          <a:p>
            <a:pPr lvl="1"/>
            <a:r>
              <a:rPr lang="es-CL" dirty="0"/>
              <a:t>Incidencia mundial entre 10 y 21 por 100.000 por año
</a:t>
            </a:r>
            <a:r>
              <a:rPr lang="es-CL" dirty="0" err="1"/>
              <a:t>Politrauma</a:t>
            </a:r>
            <a:endParaRPr lang="es-CL" dirty="0"/>
          </a:p>
          <a:p>
            <a:pPr lvl="1"/>
            <a:r>
              <a:rPr lang="es-CL" dirty="0"/>
              <a:t>Puede ser de riesgo vital</a:t>
            </a:r>
          </a:p>
          <a:p>
            <a:r>
              <a:rPr lang="es-CL" dirty="0"/>
              <a:t>Accidentes de alta energía</a:t>
            </a:r>
          </a:p>
          <a:p>
            <a:pPr lvl="1"/>
            <a:r>
              <a:rPr lang="es-CL" dirty="0"/>
              <a:t>ATLS</a:t>
            </a:r>
          </a:p>
          <a:p>
            <a:r>
              <a:rPr lang="es-CL" dirty="0" err="1"/>
              <a:t>Distribucion</a:t>
            </a:r>
            <a:r>
              <a:rPr lang="es-CL" dirty="0"/>
              <a:t> bimodal</a:t>
            </a:r>
          </a:p>
          <a:p>
            <a:pPr lvl="1"/>
            <a:r>
              <a:rPr lang="es-CL" dirty="0"/>
              <a:t>Alta energía -  población joven</a:t>
            </a:r>
          </a:p>
          <a:p>
            <a:pPr lvl="1"/>
            <a:r>
              <a:rPr lang="es-CL" dirty="0"/>
              <a:t>Baja energía – población adulto mayor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AB2068-84D4-3473-DDA2-0B00DAEFB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2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41"/>
    </mc:Choice>
    <mc:Fallback>
      <p:transition spd="slow" advTm="5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582930" y="-25146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Anatomía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C928A-5C00-8490-382B-46B31E14E7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/>
              <a:t>Diáfisis</a:t>
            </a:r>
          </a:p>
          <a:p>
            <a:pPr lvl="1"/>
            <a:r>
              <a:rPr lang="es-CL" dirty="0"/>
              <a:t>Desde trocánter menor hasta cóndilos (cuadrado </a:t>
            </a:r>
            <a:r>
              <a:rPr lang="es-CL" dirty="0" err="1"/>
              <a:t>metafisiario</a:t>
            </a:r>
            <a:r>
              <a:rPr lang="es-CL" dirty="0"/>
              <a:t>)</a:t>
            </a:r>
          </a:p>
          <a:p>
            <a:pPr lvl="2"/>
            <a:r>
              <a:rPr lang="es-CL" dirty="0"/>
              <a:t>Región </a:t>
            </a:r>
            <a:r>
              <a:rPr lang="es-CL" dirty="0" err="1"/>
              <a:t>subtrocanterica</a:t>
            </a:r>
            <a:r>
              <a:rPr lang="es-CL" dirty="0"/>
              <a:t>: 5 cm distal a trocánter menor</a:t>
            </a:r>
          </a:p>
          <a:p>
            <a:pPr lvl="1"/>
            <a:r>
              <a:rPr lang="es-CL" dirty="0"/>
              <a:t>Cilindro con curvatura anterior (radio 120cm +-36)</a:t>
            </a:r>
          </a:p>
          <a:p>
            <a:pPr lvl="1"/>
            <a:r>
              <a:rPr lang="es-CL" dirty="0"/>
              <a:t>Cortical medial sometida a compresión y lateral a tensión</a:t>
            </a:r>
          </a:p>
          <a:p>
            <a:pPr lvl="1"/>
            <a:r>
              <a:rPr lang="es-CL" dirty="0"/>
              <a:t>Línea áspera</a:t>
            </a:r>
          </a:p>
          <a:p>
            <a:pPr lvl="2"/>
            <a:r>
              <a:rPr lang="es-CL" dirty="0"/>
              <a:t>Inserciones musculares</a:t>
            </a:r>
          </a:p>
          <a:p>
            <a:pPr lvl="2"/>
            <a:r>
              <a:rPr lang="es-CL" dirty="0"/>
              <a:t>Actúa cómo puntal</a:t>
            </a:r>
          </a:p>
          <a:p>
            <a:r>
              <a:rPr lang="es-CL" dirty="0">
                <a:latin typeface="Helvetica" pitchFamily="2" charset="0"/>
              </a:rPr>
              <a:t>I</a:t>
            </a:r>
            <a:r>
              <a:rPr lang="es-CL" dirty="0">
                <a:effectLst/>
                <a:latin typeface="Times" pitchFamily="2" charset="0"/>
              </a:rPr>
              <a:t>rrigación</a:t>
            </a:r>
          </a:p>
          <a:p>
            <a:pPr lvl="1"/>
            <a:r>
              <a:rPr lang="es-CL" dirty="0">
                <a:effectLst/>
                <a:latin typeface="Times" pitchFamily="2" charset="0"/>
              </a:rPr>
              <a:t>arteria femoral profunda. </a:t>
            </a:r>
          </a:p>
          <a:p>
            <a:pPr lvl="2"/>
            <a:r>
              <a:rPr lang="es-CL" dirty="0">
                <a:effectLst/>
                <a:latin typeface="Times" pitchFamily="2" charset="0"/>
              </a:rPr>
              <a:t>Por la línea áspera ingresa la arteria nutricia y da</a:t>
            </a:r>
            <a:r>
              <a:rPr lang="es-CL" dirty="0">
                <a:latin typeface="Times" pitchFamily="2" charset="0"/>
              </a:rPr>
              <a:t> </a:t>
            </a:r>
            <a:r>
              <a:rPr lang="es-CL" dirty="0">
                <a:effectLst/>
                <a:latin typeface="Times" pitchFamily="2" charset="0"/>
              </a:rPr>
              <a:t>origen a la circulación </a:t>
            </a:r>
            <a:r>
              <a:rPr lang="es-CL" dirty="0" err="1">
                <a:effectLst/>
                <a:latin typeface="Times" pitchFamily="2" charset="0"/>
              </a:rPr>
              <a:t>endostal</a:t>
            </a:r>
            <a:r>
              <a:rPr lang="es-CL" dirty="0">
                <a:latin typeface="Times" pitchFamily="2" charset="0"/>
              </a:rPr>
              <a:t> (2/3)</a:t>
            </a:r>
            <a:endParaRPr lang="es-CL" dirty="0">
              <a:effectLst/>
              <a:latin typeface="Times" pitchFamily="2" charset="0"/>
            </a:endParaRPr>
          </a:p>
          <a:p>
            <a:pPr lvl="2"/>
            <a:r>
              <a:rPr lang="es-CL" dirty="0">
                <a:effectLst/>
                <a:latin typeface="Times" pitchFamily="2" charset="0"/>
              </a:rPr>
              <a:t>Los vasos periósticos son radiales y circunferenciales (1/3)</a:t>
            </a:r>
            <a:endParaRPr lang="es-CL" dirty="0"/>
          </a:p>
          <a:p>
            <a:endParaRPr lang="es-CL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E7AB7AC-91BE-9527-37EB-3872C9A25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2" t="198" r="42686" b="198"/>
          <a:stretch/>
        </p:blipFill>
        <p:spPr bwMode="auto">
          <a:xfrm>
            <a:off x="6219533" y="1582158"/>
            <a:ext cx="1419517" cy="451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72A28E5-B600-CFAE-D13F-A07CBA327C19}"/>
              </a:ext>
            </a:extLst>
          </p:cNvPr>
          <p:cNvSpPr/>
          <p:nvPr/>
        </p:nvSpPr>
        <p:spPr>
          <a:xfrm>
            <a:off x="6545658" y="2634615"/>
            <a:ext cx="274320" cy="4457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BD82E125-BC02-41A7-1999-61B22B7BC4E8}"/>
              </a:ext>
            </a:extLst>
          </p:cNvPr>
          <p:cNvSpPr/>
          <p:nvPr/>
        </p:nvSpPr>
        <p:spPr>
          <a:xfrm>
            <a:off x="6950246" y="2632829"/>
            <a:ext cx="514350" cy="445770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10F07E-9332-193D-649E-45DAA7D68B9C}"/>
              </a:ext>
            </a:extLst>
          </p:cNvPr>
          <p:cNvSpPr txBox="1"/>
          <p:nvPr/>
        </p:nvSpPr>
        <p:spPr>
          <a:xfrm>
            <a:off x="7464596" y="2646791"/>
            <a:ext cx="164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subtrocantérica</a:t>
            </a:r>
            <a:endParaRPr lang="es-CL" dirty="0"/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A8AD512C-361E-AE94-8200-762E2797A75F}"/>
              </a:ext>
            </a:extLst>
          </p:cNvPr>
          <p:cNvSpPr/>
          <p:nvPr/>
        </p:nvSpPr>
        <p:spPr>
          <a:xfrm>
            <a:off x="6052186" y="2634615"/>
            <a:ext cx="481964" cy="2491740"/>
          </a:xfrm>
          <a:prstGeom prst="lef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4B304237-2D07-2E17-2BB2-44978EED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16" y="1690688"/>
            <a:ext cx="29972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9D0F9FA-23F7-9F47-DB2F-31CFBD8B8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96"/>
    </mc:Choice>
    <mc:Fallback>
      <p:transition spd="slow" advTm="13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8AD71-EDE4-AE9D-8A84-25CA4282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Anatomía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336ED6-CD69-ED20-2AC0-06D2F7CCAD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dirty="0"/>
              <a:t>3 compartimentos musculares</a:t>
            </a:r>
          </a:p>
          <a:p>
            <a:pPr lvl="1"/>
            <a:r>
              <a:rPr lang="es-CL" dirty="0"/>
              <a:t>Anterior</a:t>
            </a:r>
          </a:p>
          <a:p>
            <a:pPr lvl="2"/>
            <a:r>
              <a:rPr lang="es-CL" dirty="0"/>
              <a:t>Extensores , n femoral</a:t>
            </a:r>
          </a:p>
          <a:p>
            <a:pPr lvl="1"/>
            <a:r>
              <a:rPr lang="es-CL" dirty="0"/>
              <a:t>Posterior</a:t>
            </a:r>
          </a:p>
          <a:p>
            <a:pPr lvl="2"/>
            <a:r>
              <a:rPr lang="es-CL" dirty="0"/>
              <a:t>Flexores , n </a:t>
            </a:r>
            <a:r>
              <a:rPr lang="es-CL" dirty="0" err="1"/>
              <a:t>ciatico</a:t>
            </a:r>
            <a:endParaRPr lang="es-CL" dirty="0"/>
          </a:p>
          <a:p>
            <a:pPr lvl="1"/>
            <a:r>
              <a:rPr lang="es-CL" dirty="0"/>
              <a:t>Medial</a:t>
            </a:r>
          </a:p>
          <a:p>
            <a:pPr lvl="2"/>
            <a:r>
              <a:rPr lang="es-CL" dirty="0"/>
              <a:t>Aductores</a:t>
            </a:r>
          </a:p>
          <a:p>
            <a:pPr lvl="2"/>
            <a:endParaRPr lang="es-CL" dirty="0"/>
          </a:p>
          <a:p>
            <a:r>
              <a:rPr lang="es-CL" dirty="0"/>
              <a:t>Los </a:t>
            </a:r>
            <a:r>
              <a:rPr lang="es-CL" dirty="0" err="1"/>
              <a:t>musculos</a:t>
            </a:r>
            <a:r>
              <a:rPr lang="es-CL" dirty="0"/>
              <a:t> actúan como fuerzas deformantes</a:t>
            </a:r>
          </a:p>
          <a:p>
            <a:pPr lvl="2"/>
            <a:endParaRPr lang="es-CL" dirty="0"/>
          </a:p>
          <a:p>
            <a:pPr marL="457200" lvl="1" indent="0">
              <a:buNone/>
            </a:pPr>
            <a:endParaRPr lang="es-CL" dirty="0"/>
          </a:p>
        </p:txBody>
      </p:sp>
      <p:pic>
        <p:nvPicPr>
          <p:cNvPr id="9218" name="Picture 2" descr="Amputación femoral: Qué es, causas, síntomas, tratamiento y consejos |  FisioOnline">
            <a:extLst>
              <a:ext uri="{FF2B5EF4-FFF2-40B4-BE49-F238E27FC236}">
                <a16:creationId xmlns:a16="http://schemas.microsoft.com/office/drawing/2014/main" id="{14089117-0F49-D2F4-F9D3-B2ED10FE0A9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02" y="2297623"/>
            <a:ext cx="6660758" cy="340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686B07-6647-1FAB-FCC8-0491B55AE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3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65"/>
    </mc:Choice>
    <mc:Fallback>
      <p:transition spd="slow" advTm="5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0D986B-2BE8-06D9-DDC5-0782868885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43C34C-937B-32BC-5897-183B12C5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Anatomía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131857-6C46-5C96-3322-BB47232CB0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CL" dirty="0" err="1"/>
              <a:t>Gluteos</a:t>
            </a:r>
            <a:r>
              <a:rPr lang="es-CL" dirty="0"/>
              <a:t> M y Min: Se insertan en el trocánter mayor y abducen</a:t>
            </a:r>
          </a:p>
          <a:p>
            <a:r>
              <a:rPr lang="es-CL" dirty="0"/>
              <a:t>Iliopsoas: flecta y rota externo. Se inserta en el trocánter menor.</a:t>
            </a:r>
          </a:p>
          <a:p>
            <a:r>
              <a:rPr lang="es-CL" dirty="0"/>
              <a:t>Aductores acortan en varo</a:t>
            </a:r>
          </a:p>
          <a:p>
            <a:r>
              <a:rPr lang="es-CL" dirty="0"/>
              <a:t>Gastrocnemios: </a:t>
            </a:r>
            <a:r>
              <a:rPr lang="es-CL" dirty="0" err="1"/>
              <a:t>angulan</a:t>
            </a:r>
            <a:r>
              <a:rPr lang="es-CL" dirty="0"/>
              <a:t> en flexión</a:t>
            </a:r>
          </a:p>
          <a:p>
            <a:r>
              <a:rPr lang="es-CL" dirty="0"/>
              <a:t>Cuádriceps e isquiotibiales: acortan</a:t>
            </a:r>
          </a:p>
          <a:p>
            <a:endParaRPr lang="es-CL" dirty="0"/>
          </a:p>
        </p:txBody>
      </p:sp>
      <p:pic>
        <p:nvPicPr>
          <p:cNvPr id="4098" name="Picture 2" descr="JaypeeDigital | eBook Reader">
            <a:extLst>
              <a:ext uri="{FF2B5EF4-FFF2-40B4-BE49-F238E27FC236}">
                <a16:creationId xmlns:a16="http://schemas.microsoft.com/office/drawing/2014/main" id="{45F99A9A-0C51-5402-911B-A752814552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26" y="1825625"/>
            <a:ext cx="359614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545708-EFBB-5808-3B83-FAD2AD728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7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24"/>
    </mc:Choice>
    <mc:Fallback>
      <p:transition spd="slow" advTm="4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Etiologia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C928A-5C00-8490-382B-46B31E14E7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Mecanismo</a:t>
            </a:r>
          </a:p>
          <a:p>
            <a:pPr lvl="1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traumático</a:t>
            </a:r>
          </a:p>
          <a:p>
            <a:pPr lvl="2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Alta energía</a:t>
            </a:r>
          </a:p>
          <a:p>
            <a:pPr lvl="3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Más común en poblaci</a:t>
            </a:r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ón joven</a:t>
            </a:r>
            <a:endParaRPr lang="es-CL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lvl="3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Accidente automovilístico</a:t>
            </a:r>
          </a:p>
          <a:p>
            <a:pPr lvl="2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Baja energía</a:t>
            </a:r>
          </a:p>
          <a:p>
            <a:pPr lvl="3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Mas común en población añosa</a:t>
            </a:r>
          </a:p>
          <a:p>
            <a:pPr lvl="3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caída a nivel</a:t>
            </a:r>
          </a:p>
          <a:p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7B5CB5-704B-3287-548A-0116F3939A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Patrones de fractura</a:t>
            </a:r>
          </a:p>
          <a:p>
            <a:pPr lvl="1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transverso</a:t>
            </a:r>
          </a:p>
          <a:p>
            <a:pPr lvl="1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espiral</a:t>
            </a:r>
          </a:p>
          <a:p>
            <a:pPr lvl="1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oblicua</a:t>
            </a:r>
          </a:p>
          <a:p>
            <a:pPr lvl="1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s</a:t>
            </a: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egmentaria</a:t>
            </a:r>
          </a:p>
          <a:p>
            <a:pPr lvl="1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ala mariposa</a:t>
            </a:r>
            <a:endParaRPr lang="es-CL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conminuta</a:t>
            </a:r>
            <a:endParaRPr lang="es-CL" dirty="0"/>
          </a:p>
        </p:txBody>
      </p:sp>
      <p:pic>
        <p:nvPicPr>
          <p:cNvPr id="10242" name="Picture 2" descr="Fracture Patterns and Taphonomic Processes in a Mass Grave Environment: A  Quantitative Analysis. | Semantic Scholar">
            <a:extLst>
              <a:ext uri="{FF2B5EF4-FFF2-40B4-BE49-F238E27FC236}">
                <a16:creationId xmlns:a16="http://schemas.microsoft.com/office/drawing/2014/main" id="{8E0568C9-F5DC-2EFE-716F-9BD60BCE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794"/>
            <a:ext cx="2387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555292-4284-3500-5FA9-574465FC7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5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32"/>
    </mc:Choice>
    <mc:Fallback>
      <p:transition spd="slow" advTm="71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Lesiones asociadas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C928A-5C00-8490-382B-46B31E14E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3373"/>
            <a:ext cx="8443823" cy="4583590"/>
          </a:xfrm>
        </p:spPr>
        <p:txBody>
          <a:bodyPr>
            <a:normAutofit fontScale="62500" lnSpcReduction="20000"/>
          </a:bodyPr>
          <a:lstStyle/>
          <a:p>
            <a:r>
              <a:rPr lang="es-CL" dirty="0"/>
              <a:t>Ortopédicas</a:t>
            </a:r>
          </a:p>
          <a:p>
            <a:pPr lvl="1"/>
            <a:r>
              <a:rPr lang="es-CL" dirty="0"/>
              <a:t>Fractura de cuello femoral ipsilateral (9%)</a:t>
            </a:r>
          </a:p>
          <a:p>
            <a:pPr lvl="2"/>
            <a:r>
              <a:rPr lang="es-CL" dirty="0"/>
              <a:t>No desplazada</a:t>
            </a:r>
          </a:p>
          <a:p>
            <a:pPr lvl="2"/>
            <a:r>
              <a:rPr lang="es-CL" dirty="0"/>
              <a:t>Frecuentemente no diagnosticadas 20%</a:t>
            </a:r>
          </a:p>
          <a:p>
            <a:pPr lvl="1"/>
            <a:r>
              <a:rPr lang="es-CL" dirty="0"/>
              <a:t>Fractura bilateral de fémur</a:t>
            </a:r>
          </a:p>
          <a:p>
            <a:pPr lvl="2"/>
            <a:r>
              <a:rPr lang="es-CL" dirty="0"/>
              <a:t>Alto riesgo de embolia grasa</a:t>
            </a:r>
          </a:p>
          <a:p>
            <a:pPr lvl="2"/>
            <a:r>
              <a:rPr lang="es-CL" dirty="0"/>
              <a:t>Aumenta tasa de mortalidad</a:t>
            </a:r>
          </a:p>
          <a:p>
            <a:pPr lvl="1"/>
            <a:r>
              <a:rPr lang="es-CL" dirty="0"/>
              <a:t>Fractura de tibia ipsilateral </a:t>
            </a:r>
          </a:p>
          <a:p>
            <a:pPr lvl="1"/>
            <a:r>
              <a:rPr lang="es-CL" dirty="0"/>
              <a:t>Fractura de acetábulo ipsilateral</a:t>
            </a:r>
          </a:p>
          <a:p>
            <a:pPr lvl="1"/>
            <a:r>
              <a:rPr lang="es-CL" dirty="0"/>
              <a:t>Lesiones rodilla ipsilateral: ligamentosas, meniscos, etc. Hasta un 50%</a:t>
            </a:r>
          </a:p>
          <a:p>
            <a:pPr lvl="1"/>
            <a:endParaRPr lang="es-CL" dirty="0"/>
          </a:p>
          <a:p>
            <a:r>
              <a:rPr lang="es-CL" dirty="0"/>
              <a:t>Torácicas</a:t>
            </a:r>
          </a:p>
          <a:p>
            <a:pPr lvl="1"/>
            <a:r>
              <a:rPr lang="es-CL" dirty="0"/>
              <a:t>Pulmonar</a:t>
            </a:r>
          </a:p>
          <a:p>
            <a:pPr lvl="2"/>
            <a:r>
              <a:rPr lang="es-CL" dirty="0"/>
              <a:t>Tratamiento </a:t>
            </a:r>
            <a:r>
              <a:rPr lang="es-CL" dirty="0" err="1"/>
              <a:t>qx</a:t>
            </a:r>
            <a:r>
              <a:rPr lang="es-CL" dirty="0"/>
              <a:t> temprano puede llevar a SDRA</a:t>
            </a:r>
          </a:p>
          <a:p>
            <a:pPr lvl="2"/>
            <a:r>
              <a:rPr lang="es-CL" dirty="0"/>
              <a:t>Importante evaluación y resucitación oportuna</a:t>
            </a:r>
          </a:p>
          <a:p>
            <a:r>
              <a:rPr lang="es-CL" dirty="0"/>
              <a:t>Cerebral</a:t>
            </a:r>
          </a:p>
          <a:p>
            <a:pPr lvl="1"/>
            <a:r>
              <a:rPr lang="es-CL" dirty="0"/>
              <a:t>Hemorragia cerebral, subdural, </a:t>
            </a:r>
            <a:r>
              <a:rPr lang="es-CL" dirty="0" err="1"/>
              <a:t>etc</a:t>
            </a:r>
            <a:endParaRPr lang="es-CL" dirty="0"/>
          </a:p>
          <a:p>
            <a:pPr lvl="2"/>
            <a:r>
              <a:rPr lang="es-CL" dirty="0"/>
              <a:t>Tratamiento </a:t>
            </a:r>
            <a:r>
              <a:rPr lang="es-CL" dirty="0" err="1"/>
              <a:t>qx</a:t>
            </a:r>
            <a:r>
              <a:rPr lang="es-CL" dirty="0"/>
              <a:t> temprano puede empeorar daño </a:t>
            </a:r>
            <a:r>
              <a:rPr lang="es-CL" dirty="0" err="1"/>
              <a:t>neurologico</a:t>
            </a:r>
            <a:endParaRPr lang="es-CL" dirty="0"/>
          </a:p>
          <a:p>
            <a:pPr lvl="3"/>
            <a:r>
              <a:rPr lang="es-CL" dirty="0" err="1"/>
              <a:t>Hipotension</a:t>
            </a:r>
            <a:r>
              <a:rPr lang="es-CL" dirty="0"/>
              <a:t> intraoperatoria – isquemia cerebral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2050" name="Picture 2" descr="Femoral Shaft Fractures - Trauma - Orthobullets">
            <a:extLst>
              <a:ext uri="{FF2B5EF4-FFF2-40B4-BE49-F238E27FC236}">
                <a16:creationId xmlns:a16="http://schemas.microsoft.com/office/drawing/2014/main" id="{62EB8271-9689-A4E3-C7B9-503869C5957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08" y="1343869"/>
            <a:ext cx="2291795" cy="4583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EB0ECAC-9FC6-910F-DD3B-D3B0EF4D6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5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77"/>
    </mc:Choice>
    <mc:Fallback>
      <p:transition spd="slow" advTm="109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113B423-9BB4-E2F2-5D90-F8B01F1C1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2CDFCD-0638-872B-B2EB-4D2EA04E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Presentación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F22C6B-7F15-F401-81AA-1BA00766EE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Evaluación inicial</a:t>
            </a:r>
          </a:p>
          <a:p>
            <a:pPr lvl="1" fontAlgn="base"/>
            <a:r>
              <a:rPr lang="es-CL" b="0" i="0" dirty="0" err="1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Advanced</a:t>
            </a:r>
            <a:r>
              <a:rPr lang="es-CL" b="0" i="0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Trauma </a:t>
            </a:r>
            <a:r>
              <a:rPr lang="es-CL" b="0" i="0" dirty="0" err="1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Life</a:t>
            </a:r>
            <a:r>
              <a:rPr lang="es-CL" b="0" i="0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CL" b="0" i="0" dirty="0" err="1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Support</a:t>
            </a:r>
            <a:r>
              <a:rPr lang="es-CL" b="0" i="0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(ATLS)</a:t>
            </a: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 -  resucitación adecuada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Síntomas</a:t>
            </a:r>
          </a:p>
          <a:p>
            <a:pPr lvl="1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Dolor en muslo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Examen físico</a:t>
            </a:r>
          </a:p>
          <a:p>
            <a:pPr lvl="1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Inspección</a:t>
            </a:r>
          </a:p>
          <a:p>
            <a:pPr lvl="2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EXPOSICION (2%)</a:t>
            </a:r>
          </a:p>
          <a:p>
            <a:pPr lvl="2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Muslo </a:t>
            </a:r>
            <a:r>
              <a:rPr lang="es-CL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hichado</a:t>
            </a: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, tenso</a:t>
            </a:r>
          </a:p>
          <a:p>
            <a:pPr lvl="3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sangrado fractura fémur cerrada es 1000-1500ml </a:t>
            </a:r>
            <a:r>
              <a:rPr lang="es-CL" b="0" i="0" u="none" strike="noStrike" dirty="0">
                <a:solidFill>
                  <a:srgbClr val="7DA2DD"/>
                </a:solidFill>
                <a:effectLst/>
                <a:latin typeface="Arial" panose="020B0604020202020204" pitchFamily="34" charset="0"/>
                <a:hlinkClick r:id="rId6" tooltip="evidence"/>
              </a:rPr>
              <a:t> </a:t>
            </a: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 </a:t>
            </a:r>
          </a:p>
          <a:p>
            <a:pPr lvl="4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e</a:t>
            </a: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n fractura de tibia es, 500-1000ml</a:t>
            </a:r>
          </a:p>
          <a:p>
            <a:pPr lvl="3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Sangrado en fractura de </a:t>
            </a:r>
            <a:r>
              <a:rPr lang="es-CL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fé,mur</a:t>
            </a: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expuesta puede ser el doble </a:t>
            </a:r>
          </a:p>
          <a:p>
            <a:pPr lvl="2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Extremidad acortada</a:t>
            </a:r>
          </a:p>
          <a:p>
            <a:pPr lvl="1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Movilidad limitada por dolor</a:t>
            </a:r>
          </a:p>
          <a:p>
            <a:pPr lvl="1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Dolor a la </a:t>
            </a:r>
            <a:r>
              <a:rPr lang="es-CL" dirty="0" err="1">
                <a:solidFill>
                  <a:srgbClr val="232323"/>
                </a:solidFill>
                <a:latin typeface="Arial" panose="020B0604020202020204" pitchFamily="34" charset="0"/>
              </a:rPr>
              <a:t>palpacion</a:t>
            </a:r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 alrededor de muslo</a:t>
            </a:r>
          </a:p>
          <a:p>
            <a:pPr lvl="1" fontAlgn="base"/>
            <a:r>
              <a:rPr lang="es-CL" dirty="0">
                <a:solidFill>
                  <a:srgbClr val="232323"/>
                </a:solidFill>
                <a:latin typeface="Arial" panose="020B0604020202020204" pitchFamily="34" charset="0"/>
              </a:rPr>
              <a:t>N</a:t>
            </a:r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eurovascular</a:t>
            </a:r>
          </a:p>
          <a:p>
            <a:pPr lvl="2" fontAlgn="base"/>
            <a:r>
              <a:rPr lang="es-CL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registrar estado neurovascular distal</a:t>
            </a:r>
          </a:p>
          <a:p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6D7471-042C-CCDE-5CF8-5B5AEB35B2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s-CL"/>
          </a:p>
        </p:txBody>
      </p:sp>
      <p:pic>
        <p:nvPicPr>
          <p:cNvPr id="6146" name="Picture 2" descr="Femoral Shaft Fractures | The Bone School">
            <a:extLst>
              <a:ext uri="{FF2B5EF4-FFF2-40B4-BE49-F238E27FC236}">
                <a16:creationId xmlns:a16="http://schemas.microsoft.com/office/drawing/2014/main" id="{1CC5BC17-B52B-1B4E-7B2A-D818D641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5813"/>
            <a:ext cx="5806296" cy="29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BE3EC5-BEE2-1020-85DB-F09D87578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99"/>
    </mc:Choice>
    <mc:Fallback>
      <p:transition spd="slow" advTm="118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10197</TotalTime>
  <Words>924</Words>
  <Application>Microsoft Macintosh PowerPoint</Application>
  <PresentationFormat>Panorámica</PresentationFormat>
  <Paragraphs>205</Paragraphs>
  <Slides>21</Slides>
  <Notes>16</Notes>
  <HiddenSlides>0</HiddenSlides>
  <MMClips>21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Times</vt:lpstr>
      <vt:lpstr>Times New Roman</vt:lpstr>
      <vt:lpstr>Tema de Office</vt:lpstr>
      <vt:lpstr>FRACTURA DE FÉMUR</vt:lpstr>
      <vt:lpstr>FRACTURA FEMUR DIAFISIARIO</vt:lpstr>
      <vt:lpstr>Introduccion</vt:lpstr>
      <vt:lpstr>Anatomía</vt:lpstr>
      <vt:lpstr>Anatomía</vt:lpstr>
      <vt:lpstr>Anatomía</vt:lpstr>
      <vt:lpstr>Etiologia</vt:lpstr>
      <vt:lpstr>Lesiones asociadas</vt:lpstr>
      <vt:lpstr>Presentación</vt:lpstr>
      <vt:lpstr>Evaluación</vt:lpstr>
      <vt:lpstr>Evaluación</vt:lpstr>
      <vt:lpstr>Clasificación</vt:lpstr>
      <vt:lpstr>Manejo y Tratamiento</vt:lpstr>
      <vt:lpstr>Manejo y Tratamiento</vt:lpstr>
      <vt:lpstr>Manejo y Tratamiento</vt:lpstr>
      <vt:lpstr>Resultados</vt:lpstr>
      <vt:lpstr>FRACTURA SUBTROCANTERICA</vt:lpstr>
      <vt:lpstr>FRACTURA SUBTROCANTERICA</vt:lpstr>
      <vt:lpstr>Clasificaciones</vt:lpstr>
      <vt:lpstr>Complicaciones</vt:lpstr>
      <vt:lpstr>FRACTURA DE FÉMUR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CRISTOBAL FELIPE DIAZ LORENZO (crdiaz)</dc:creator>
  <cp:lastModifiedBy>Sebastian Alonso Leon Iglesias (sa_leon)</cp:lastModifiedBy>
  <cp:revision>8</cp:revision>
  <dcterms:created xsi:type="dcterms:W3CDTF">2023-01-19T17:13:24Z</dcterms:created>
  <dcterms:modified xsi:type="dcterms:W3CDTF">2023-03-21T18:37:16Z</dcterms:modified>
</cp:coreProperties>
</file>