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2" r:id="rId2"/>
    <p:sldId id="552" r:id="rId3"/>
    <p:sldId id="447" r:id="rId4"/>
    <p:sldId id="554" r:id="rId5"/>
    <p:sldId id="555" r:id="rId6"/>
    <p:sldId id="556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66" r:id="rId15"/>
    <p:sldId id="570" r:id="rId16"/>
    <p:sldId id="571" r:id="rId17"/>
    <p:sldId id="573" r:id="rId18"/>
    <p:sldId id="636" r:id="rId19"/>
    <p:sldId id="574" r:id="rId20"/>
    <p:sldId id="575" r:id="rId21"/>
    <p:sldId id="576" r:id="rId22"/>
    <p:sldId id="572" r:id="rId23"/>
    <p:sldId id="577" r:id="rId24"/>
    <p:sldId id="578" r:id="rId25"/>
    <p:sldId id="583" r:id="rId26"/>
    <p:sldId id="585" r:id="rId27"/>
    <p:sldId id="586" r:id="rId28"/>
    <p:sldId id="588" r:id="rId29"/>
    <p:sldId id="589" r:id="rId30"/>
    <p:sldId id="590" r:id="rId31"/>
    <p:sldId id="591" r:id="rId32"/>
    <p:sldId id="37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1"/>
    <p:restoredTop sz="94753"/>
  </p:normalViewPr>
  <p:slideViewPr>
    <p:cSldViewPr snapToGrid="0">
      <p:cViewPr varScale="1">
        <p:scale>
          <a:sx n="109" d="100"/>
          <a:sy n="109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53371-2DFB-4BD7-AEBA-75A6AC05F1A3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C78D-B6FF-4EA8-B692-1ABC96879FC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53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9889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1 Marcador de imagen de diapositiva">
            <a:extLst>
              <a:ext uri="{FF2B5EF4-FFF2-40B4-BE49-F238E27FC236}">
                <a16:creationId xmlns:a16="http://schemas.microsoft.com/office/drawing/2014/main" id="{607F3A2B-6B89-64DC-CE64-FD743BA559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/>
        </p:spPr>
      </p:sp>
      <p:sp>
        <p:nvSpPr>
          <p:cNvPr id="39938" name="2 Marcador de notas">
            <a:extLst>
              <a:ext uri="{FF2B5EF4-FFF2-40B4-BE49-F238E27FC236}">
                <a16:creationId xmlns:a16="http://schemas.microsoft.com/office/drawing/2014/main" id="{1861F0B2-75BE-F008-818E-890D15794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>
            <a:extLst>
              <a:ext uri="{FF2B5EF4-FFF2-40B4-BE49-F238E27FC236}">
                <a16:creationId xmlns:a16="http://schemas.microsoft.com/office/drawing/2014/main" id="{ACA3FA12-E8F5-14AA-801F-08B54AE1F6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2 Marcador de notas">
            <a:extLst>
              <a:ext uri="{FF2B5EF4-FFF2-40B4-BE49-F238E27FC236}">
                <a16:creationId xmlns:a16="http://schemas.microsoft.com/office/drawing/2014/main" id="{C7E4B2B6-ABB4-A205-912B-46EC13EFB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7" name="3 Marcador de número de diapositiva">
            <a:extLst>
              <a:ext uri="{FF2B5EF4-FFF2-40B4-BE49-F238E27FC236}">
                <a16:creationId xmlns:a16="http://schemas.microsoft.com/office/drawing/2014/main" id="{0932A73C-4427-3954-9818-B1CF38586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699D9D-7156-744B-A4E7-56EEA7B4837D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Marcador de imagen de diapositiva">
            <a:extLst>
              <a:ext uri="{FF2B5EF4-FFF2-40B4-BE49-F238E27FC236}">
                <a16:creationId xmlns:a16="http://schemas.microsoft.com/office/drawing/2014/main" id="{F53A460C-E9A7-D3FC-F13E-96E2AC5A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2 Marcador de notas">
            <a:extLst>
              <a:ext uri="{FF2B5EF4-FFF2-40B4-BE49-F238E27FC236}">
                <a16:creationId xmlns:a16="http://schemas.microsoft.com/office/drawing/2014/main" id="{7098744A-875E-E37E-BA90-BB16B00D7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3 Marcador de número de diapositiva">
            <a:extLst>
              <a:ext uri="{FF2B5EF4-FFF2-40B4-BE49-F238E27FC236}">
                <a16:creationId xmlns:a16="http://schemas.microsoft.com/office/drawing/2014/main" id="{10C94964-ABF7-0D28-1A8C-4416CF92C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BC705D4-1316-E749-B7C7-484DBE02E142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1 Marcador de imagen de diapositiva">
            <a:extLst>
              <a:ext uri="{FF2B5EF4-FFF2-40B4-BE49-F238E27FC236}">
                <a16:creationId xmlns:a16="http://schemas.microsoft.com/office/drawing/2014/main" id="{E2BC9625-66AF-0866-9409-E5DBC29ED1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2 Marcador de notas">
            <a:extLst>
              <a:ext uri="{FF2B5EF4-FFF2-40B4-BE49-F238E27FC236}">
                <a16:creationId xmlns:a16="http://schemas.microsoft.com/office/drawing/2014/main" id="{06E08614-DEB4-9A9E-00BF-D7593F910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3 Marcador de número de diapositiva">
            <a:extLst>
              <a:ext uri="{FF2B5EF4-FFF2-40B4-BE49-F238E27FC236}">
                <a16:creationId xmlns:a16="http://schemas.microsoft.com/office/drawing/2014/main" id="{9EDB4D6D-0393-11A6-F800-AC20B0B70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0B3313-7933-9547-BA2B-A300FF2500A8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Marcador de imagen de diapositiva">
            <a:extLst>
              <a:ext uri="{FF2B5EF4-FFF2-40B4-BE49-F238E27FC236}">
                <a16:creationId xmlns:a16="http://schemas.microsoft.com/office/drawing/2014/main" id="{94837235-CCE5-1BB0-53F7-16BE5C252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2 Marcador de notas">
            <a:extLst>
              <a:ext uri="{FF2B5EF4-FFF2-40B4-BE49-F238E27FC236}">
                <a16:creationId xmlns:a16="http://schemas.microsoft.com/office/drawing/2014/main" id="{0A21FB34-49B4-9206-1559-1B03E6767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2227" name="3 Marcador de número de diapositiva">
            <a:extLst>
              <a:ext uri="{FF2B5EF4-FFF2-40B4-BE49-F238E27FC236}">
                <a16:creationId xmlns:a16="http://schemas.microsoft.com/office/drawing/2014/main" id="{69CDB56E-7637-23C0-1567-9DEFB830D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83F367-88CF-9D48-A3EF-BA8FB0E9829F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Marcador de imagen de diapositiva">
            <a:extLst>
              <a:ext uri="{FF2B5EF4-FFF2-40B4-BE49-F238E27FC236}">
                <a16:creationId xmlns:a16="http://schemas.microsoft.com/office/drawing/2014/main" id="{43D8D05F-21EC-612B-DB5F-E500546AFD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2 Marcador de notas">
            <a:extLst>
              <a:ext uri="{FF2B5EF4-FFF2-40B4-BE49-F238E27FC236}">
                <a16:creationId xmlns:a16="http://schemas.microsoft.com/office/drawing/2014/main" id="{3F402A42-68A8-6515-10CC-47E40F9F4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3 Marcador de número de diapositiva">
            <a:extLst>
              <a:ext uri="{FF2B5EF4-FFF2-40B4-BE49-F238E27FC236}">
                <a16:creationId xmlns:a16="http://schemas.microsoft.com/office/drawing/2014/main" id="{DB5DB3C8-6B94-D297-BAA8-6E954F215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891EA93-D7A7-B243-8E6F-641A0B8B9922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1 Marcador de imagen de diapositiva">
            <a:extLst>
              <a:ext uri="{FF2B5EF4-FFF2-40B4-BE49-F238E27FC236}">
                <a16:creationId xmlns:a16="http://schemas.microsoft.com/office/drawing/2014/main" id="{04D46822-4CD7-C7F6-C0B2-331F4AF994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2 Marcador de notas">
            <a:extLst>
              <a:ext uri="{FF2B5EF4-FFF2-40B4-BE49-F238E27FC236}">
                <a16:creationId xmlns:a16="http://schemas.microsoft.com/office/drawing/2014/main" id="{723A7482-0EA2-3FF2-34D5-DE98B3D62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3 Marcador de número de diapositiva">
            <a:extLst>
              <a:ext uri="{FF2B5EF4-FFF2-40B4-BE49-F238E27FC236}">
                <a16:creationId xmlns:a16="http://schemas.microsoft.com/office/drawing/2014/main" id="{F92C8D54-035D-EE40-6ECF-3AA6853C0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78C8A7-B385-954C-A787-9E390A863F3A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1 Marcador de imagen de diapositiva">
            <a:extLst>
              <a:ext uri="{FF2B5EF4-FFF2-40B4-BE49-F238E27FC236}">
                <a16:creationId xmlns:a16="http://schemas.microsoft.com/office/drawing/2014/main" id="{7E073840-3F80-54D9-62D5-5A9B6A5CE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2 Marcador de notas">
            <a:extLst>
              <a:ext uri="{FF2B5EF4-FFF2-40B4-BE49-F238E27FC236}">
                <a16:creationId xmlns:a16="http://schemas.microsoft.com/office/drawing/2014/main" id="{2B4B640A-16AD-22F5-5665-286319111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0179" name="3 Marcador de número de diapositiva">
            <a:extLst>
              <a:ext uri="{FF2B5EF4-FFF2-40B4-BE49-F238E27FC236}">
                <a16:creationId xmlns:a16="http://schemas.microsoft.com/office/drawing/2014/main" id="{7933E053-076B-1FB0-E359-D33988BE9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048220-180A-5A42-8A7A-C522ED3A6437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18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31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1 Marcador de imagen de diapositiva">
            <a:extLst>
              <a:ext uri="{FF2B5EF4-FFF2-40B4-BE49-F238E27FC236}">
                <a16:creationId xmlns:a16="http://schemas.microsoft.com/office/drawing/2014/main" id="{93D5A0A2-2372-5E00-8B90-80FB69760C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2 Marcador de notas">
            <a:extLst>
              <a:ext uri="{FF2B5EF4-FFF2-40B4-BE49-F238E27FC236}">
                <a16:creationId xmlns:a16="http://schemas.microsoft.com/office/drawing/2014/main" id="{ED244241-871F-EF25-08F1-4309F4EA4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8371" name="3 Marcador de número de diapositiva">
            <a:extLst>
              <a:ext uri="{FF2B5EF4-FFF2-40B4-BE49-F238E27FC236}">
                <a16:creationId xmlns:a16="http://schemas.microsoft.com/office/drawing/2014/main" id="{32A520D7-6F43-1F2C-A84A-6B79DDBA5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5AEC065-FFA6-D64A-8191-AC69878F59C6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1 Marcador de imagen de diapositiva">
            <a:extLst>
              <a:ext uri="{FF2B5EF4-FFF2-40B4-BE49-F238E27FC236}">
                <a16:creationId xmlns:a16="http://schemas.microsoft.com/office/drawing/2014/main" id="{44F5B240-8BD7-91B9-C26A-E00AEAC4E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2 Marcador de notas">
            <a:extLst>
              <a:ext uri="{FF2B5EF4-FFF2-40B4-BE49-F238E27FC236}">
                <a16:creationId xmlns:a16="http://schemas.microsoft.com/office/drawing/2014/main" id="{BB8FADEA-09EB-8011-42FE-582C9E2B5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0419" name="3 Marcador de número de diapositiva">
            <a:extLst>
              <a:ext uri="{FF2B5EF4-FFF2-40B4-BE49-F238E27FC236}">
                <a16:creationId xmlns:a16="http://schemas.microsoft.com/office/drawing/2014/main" id="{CE9CB09C-6AFF-463D-58E4-7E9AE24CC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03E4D67-FA26-6B47-B733-F8234BE3D217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20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>
            <a:extLst>
              <a:ext uri="{FF2B5EF4-FFF2-40B4-BE49-F238E27FC236}">
                <a16:creationId xmlns:a16="http://schemas.microsoft.com/office/drawing/2014/main" id="{3B9C6BC2-0B00-5E5B-D27F-BDC989760D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2 Marcador de notas">
            <a:extLst>
              <a:ext uri="{FF2B5EF4-FFF2-40B4-BE49-F238E27FC236}">
                <a16:creationId xmlns:a16="http://schemas.microsoft.com/office/drawing/2014/main" id="{C6F8B995-E517-20E6-4519-C3A811C0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3 Marcador de número de diapositiva">
            <a:extLst>
              <a:ext uri="{FF2B5EF4-FFF2-40B4-BE49-F238E27FC236}">
                <a16:creationId xmlns:a16="http://schemas.microsoft.com/office/drawing/2014/main" id="{BC21B410-F2CF-AF66-B946-361285384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285686-7BBF-3047-AD51-C4035043D8C7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1 Marcador de imagen de diapositiva">
            <a:extLst>
              <a:ext uri="{FF2B5EF4-FFF2-40B4-BE49-F238E27FC236}">
                <a16:creationId xmlns:a16="http://schemas.microsoft.com/office/drawing/2014/main" id="{E4B1D778-8D24-B946-CFD4-FB137711CB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2 Marcador de notas">
            <a:extLst>
              <a:ext uri="{FF2B5EF4-FFF2-40B4-BE49-F238E27FC236}">
                <a16:creationId xmlns:a16="http://schemas.microsoft.com/office/drawing/2014/main" id="{59DF5507-FFAF-8064-B38B-DC8B3F9BC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2467" name="3 Marcador de número de diapositiva">
            <a:extLst>
              <a:ext uri="{FF2B5EF4-FFF2-40B4-BE49-F238E27FC236}">
                <a16:creationId xmlns:a16="http://schemas.microsoft.com/office/drawing/2014/main" id="{2904D90E-BB71-DF05-1BB6-C85231188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800315-26B9-6042-9D76-DCB96998C7E5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21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1 Marcador de imagen de diapositiva">
            <a:extLst>
              <a:ext uri="{FF2B5EF4-FFF2-40B4-BE49-F238E27FC236}">
                <a16:creationId xmlns:a16="http://schemas.microsoft.com/office/drawing/2014/main" id="{11949319-90A8-DD70-C7CC-C4CA7BB48D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2 Marcador de notas">
            <a:extLst>
              <a:ext uri="{FF2B5EF4-FFF2-40B4-BE49-F238E27FC236}">
                <a16:creationId xmlns:a16="http://schemas.microsoft.com/office/drawing/2014/main" id="{8810803A-AFD3-B390-D49E-E72151CE6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4515" name="3 Marcador de número de diapositiva">
            <a:extLst>
              <a:ext uri="{FF2B5EF4-FFF2-40B4-BE49-F238E27FC236}">
                <a16:creationId xmlns:a16="http://schemas.microsoft.com/office/drawing/2014/main" id="{0D6C5703-F96E-12F6-2030-BD0F91365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B5CAAB-3C58-A147-944C-66DE55CFBFEF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22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9DA996A4-6D39-14B7-6ECD-5308D905E8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E511481-319A-D146-A9B8-60A459453C4D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23</a:t>
            </a:fld>
            <a:endParaRPr lang="es-CL" altLang="es-CL">
              <a:latin typeface="Times New Roman" panose="02020603050405020304" pitchFamily="18" charset="0"/>
            </a:endParaRPr>
          </a:p>
        </p:txBody>
      </p:sp>
      <p:sp>
        <p:nvSpPr>
          <p:cNvPr id="66562" name="Rectangle 7">
            <a:extLst>
              <a:ext uri="{FF2B5EF4-FFF2-40B4-BE49-F238E27FC236}">
                <a16:creationId xmlns:a16="http://schemas.microsoft.com/office/drawing/2014/main" id="{733929FF-7980-CD19-3DF2-5358A4D0A2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7A4FFC-D957-6949-A8FC-905695330B5F}" type="slidenum">
              <a:rPr lang="es-ES" altLang="es-CL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s-ES" altLang="es-CL"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D2ED490-CB3D-A923-8D44-13AD2CB40B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7C7ED81-8FB2-8058-4330-7E7439E9B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1 Marcador de imagen de diapositiva">
            <a:extLst>
              <a:ext uri="{FF2B5EF4-FFF2-40B4-BE49-F238E27FC236}">
                <a16:creationId xmlns:a16="http://schemas.microsoft.com/office/drawing/2014/main" id="{FF2B2645-ED58-5AD0-2D0C-737D4B819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2 Marcador de notas">
            <a:extLst>
              <a:ext uri="{FF2B5EF4-FFF2-40B4-BE49-F238E27FC236}">
                <a16:creationId xmlns:a16="http://schemas.microsoft.com/office/drawing/2014/main" id="{BC4CCF43-ECE6-9BC8-4108-958C58B38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8611" name="3 Marcador de número de diapositiva">
            <a:extLst>
              <a:ext uri="{FF2B5EF4-FFF2-40B4-BE49-F238E27FC236}">
                <a16:creationId xmlns:a16="http://schemas.microsoft.com/office/drawing/2014/main" id="{97404AA6-77B9-B208-6AED-98E04D6AB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EDFAF7C-CEEE-AB4E-8757-DB711792567F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1 Marcador de imagen de diapositiva">
            <a:extLst>
              <a:ext uri="{FF2B5EF4-FFF2-40B4-BE49-F238E27FC236}">
                <a16:creationId xmlns:a16="http://schemas.microsoft.com/office/drawing/2014/main" id="{61331773-13F3-7595-F2BF-F1C4AE996D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2 Marcador de notas">
            <a:extLst>
              <a:ext uri="{FF2B5EF4-FFF2-40B4-BE49-F238E27FC236}">
                <a16:creationId xmlns:a16="http://schemas.microsoft.com/office/drawing/2014/main" id="{EECFD6E0-B7E7-5612-CCE2-1AD092797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3 Marcador de número de diapositiva">
            <a:extLst>
              <a:ext uri="{FF2B5EF4-FFF2-40B4-BE49-F238E27FC236}">
                <a16:creationId xmlns:a16="http://schemas.microsoft.com/office/drawing/2014/main" id="{D8B91FBA-1923-9255-9DCA-92D561230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08A79D2-1A7D-6D45-AC56-5B8A63FDFB63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1 Marcador de imagen de diapositiva">
            <a:extLst>
              <a:ext uri="{FF2B5EF4-FFF2-40B4-BE49-F238E27FC236}">
                <a16:creationId xmlns:a16="http://schemas.microsoft.com/office/drawing/2014/main" id="{EB309900-9662-21B2-5E37-11A292860B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2 Marcador de notas">
            <a:extLst>
              <a:ext uri="{FF2B5EF4-FFF2-40B4-BE49-F238E27FC236}">
                <a16:creationId xmlns:a16="http://schemas.microsoft.com/office/drawing/2014/main" id="{8E08165B-3156-F983-B28E-9BDCDDE1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2947" name="3 Marcador de número de diapositiva">
            <a:extLst>
              <a:ext uri="{FF2B5EF4-FFF2-40B4-BE49-F238E27FC236}">
                <a16:creationId xmlns:a16="http://schemas.microsoft.com/office/drawing/2014/main" id="{AA7FA685-2C80-CD3F-3420-02E13FABE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DF5381-942E-304A-8D06-C77916E484A0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1 Marcador de imagen de diapositiva">
            <a:extLst>
              <a:ext uri="{FF2B5EF4-FFF2-40B4-BE49-F238E27FC236}">
                <a16:creationId xmlns:a16="http://schemas.microsoft.com/office/drawing/2014/main" id="{8357351F-0417-FD52-CEC0-D114DA8E84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2 Marcador de notas">
            <a:extLst>
              <a:ext uri="{FF2B5EF4-FFF2-40B4-BE49-F238E27FC236}">
                <a16:creationId xmlns:a16="http://schemas.microsoft.com/office/drawing/2014/main" id="{8D14E3C2-9B71-3240-E0F4-12A0046D0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4995" name="3 Marcador de número de diapositiva">
            <a:extLst>
              <a:ext uri="{FF2B5EF4-FFF2-40B4-BE49-F238E27FC236}">
                <a16:creationId xmlns:a16="http://schemas.microsoft.com/office/drawing/2014/main" id="{6CED8C51-33D8-D08B-0DCF-30F0895AB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4DF09F8-3D0F-2142-AFDA-14B023FC842A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1 Marcador de imagen de diapositiva">
            <a:extLst>
              <a:ext uri="{FF2B5EF4-FFF2-40B4-BE49-F238E27FC236}">
                <a16:creationId xmlns:a16="http://schemas.microsoft.com/office/drawing/2014/main" id="{310AD494-494C-E815-28DF-5D6B2C185D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2 Marcador de notas">
            <a:extLst>
              <a:ext uri="{FF2B5EF4-FFF2-40B4-BE49-F238E27FC236}">
                <a16:creationId xmlns:a16="http://schemas.microsoft.com/office/drawing/2014/main" id="{A419B063-DC2B-7245-E8F9-7C901EF2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89091" name="3 Marcador de número de diapositiva">
            <a:extLst>
              <a:ext uri="{FF2B5EF4-FFF2-40B4-BE49-F238E27FC236}">
                <a16:creationId xmlns:a16="http://schemas.microsoft.com/office/drawing/2014/main" id="{81D0D94B-FE1E-EA9E-742F-9FA39EE4A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7C527E-DC29-EF4E-A8FE-17C8FF882575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31AA385D-BE6F-5AD6-D92C-D0F57E122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DCBBC5-8968-9743-B040-6435ECEAAFCE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lang="es-CL" altLang="es-CL">
              <a:latin typeface="Times New Roman" panose="02020603050405020304" pitchFamily="18" charset="0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062F31CA-BBC1-ED78-1758-7B0A86E31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1CCC2F46-CE62-3B42-BF98-73C1D4948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1 Marcador de imagen de diapositiva">
            <a:extLst>
              <a:ext uri="{FF2B5EF4-FFF2-40B4-BE49-F238E27FC236}">
                <a16:creationId xmlns:a16="http://schemas.microsoft.com/office/drawing/2014/main" id="{FD44608C-352F-DF16-D567-2A7E84E6D1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2 Marcador de notas">
            <a:extLst>
              <a:ext uri="{FF2B5EF4-FFF2-40B4-BE49-F238E27FC236}">
                <a16:creationId xmlns:a16="http://schemas.microsoft.com/office/drawing/2014/main" id="{ECE2615D-6A02-57D7-50C1-6E4AFD9D4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3187" name="3 Marcador de número de diapositiva">
            <a:extLst>
              <a:ext uri="{FF2B5EF4-FFF2-40B4-BE49-F238E27FC236}">
                <a16:creationId xmlns:a16="http://schemas.microsoft.com/office/drawing/2014/main" id="{B335F99E-FA5D-7362-2FC6-C028D568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AA050A-0BE1-5D4C-8AAD-F3E43191CDB9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Marcador de imagen de diapositiva">
            <a:extLst>
              <a:ext uri="{FF2B5EF4-FFF2-40B4-BE49-F238E27FC236}">
                <a16:creationId xmlns:a16="http://schemas.microsoft.com/office/drawing/2014/main" id="{FEA400AF-4D14-477E-124B-E8F277667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2 Marcador de notas">
            <a:extLst>
              <a:ext uri="{FF2B5EF4-FFF2-40B4-BE49-F238E27FC236}">
                <a16:creationId xmlns:a16="http://schemas.microsoft.com/office/drawing/2014/main" id="{CB42A547-CAC4-BCE6-8274-FCC1F258C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3 Marcador de número de diapositiva">
            <a:extLst>
              <a:ext uri="{FF2B5EF4-FFF2-40B4-BE49-F238E27FC236}">
                <a16:creationId xmlns:a16="http://schemas.microsoft.com/office/drawing/2014/main" id="{1DDDCDDC-3701-3526-2AEE-3F214486D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935078A-AB1E-5149-AFB2-EFAA21D24D56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1 Marcador de imagen de diapositiva">
            <a:extLst>
              <a:ext uri="{FF2B5EF4-FFF2-40B4-BE49-F238E27FC236}">
                <a16:creationId xmlns:a16="http://schemas.microsoft.com/office/drawing/2014/main" id="{13F8FB38-C692-287A-33F8-E479EE269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2 Marcador de notas">
            <a:extLst>
              <a:ext uri="{FF2B5EF4-FFF2-40B4-BE49-F238E27FC236}">
                <a16:creationId xmlns:a16="http://schemas.microsoft.com/office/drawing/2014/main" id="{0FB3B9DB-18F3-E1CD-CD47-BAF03247F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5235" name="3 Marcador de número de diapositiva">
            <a:extLst>
              <a:ext uri="{FF2B5EF4-FFF2-40B4-BE49-F238E27FC236}">
                <a16:creationId xmlns:a16="http://schemas.microsoft.com/office/drawing/2014/main" id="{7B6E628D-9777-4204-E688-F76F3FF99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FB98B87-D52A-C548-9394-55AC8903C6DA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31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1 Marcador de imagen de diapositiva">
            <a:extLst>
              <a:ext uri="{FF2B5EF4-FFF2-40B4-BE49-F238E27FC236}">
                <a16:creationId xmlns:a16="http://schemas.microsoft.com/office/drawing/2014/main" id="{A8524530-2A9F-DFED-44CF-0D4CD34902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2 Marcador de notas">
            <a:extLst>
              <a:ext uri="{FF2B5EF4-FFF2-40B4-BE49-F238E27FC236}">
                <a16:creationId xmlns:a16="http://schemas.microsoft.com/office/drawing/2014/main" id="{9FC24F83-1261-C1F0-0781-A574C1D75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7283" name="3 Marcador de número de diapositiva">
            <a:extLst>
              <a:ext uri="{FF2B5EF4-FFF2-40B4-BE49-F238E27FC236}">
                <a16:creationId xmlns:a16="http://schemas.microsoft.com/office/drawing/2014/main" id="{56B48840-FEA7-8AE8-C08C-0840DA668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C2B2F9-FC60-AC4A-A80D-2F0444CA62D2}" type="slidenum">
              <a:rPr lang="en-US" altLang="es-CL"/>
              <a:pPr>
                <a:spcBef>
                  <a:spcPct val="0"/>
                </a:spcBef>
              </a:pPr>
              <a:t>32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>
            <a:extLst>
              <a:ext uri="{FF2B5EF4-FFF2-40B4-BE49-F238E27FC236}">
                <a16:creationId xmlns:a16="http://schemas.microsoft.com/office/drawing/2014/main" id="{C768EC94-BB56-EA8C-1E6E-C0432ACF2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/>
        </p:spPr>
      </p:sp>
      <p:sp>
        <p:nvSpPr>
          <p:cNvPr id="26626" name="2 Marcador de notas">
            <a:extLst>
              <a:ext uri="{FF2B5EF4-FFF2-40B4-BE49-F238E27FC236}">
                <a16:creationId xmlns:a16="http://schemas.microsoft.com/office/drawing/2014/main" id="{47AF1FA1-103E-30F0-F055-7A4C964D8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Marcador de imagen de diapositiva">
            <a:extLst>
              <a:ext uri="{FF2B5EF4-FFF2-40B4-BE49-F238E27FC236}">
                <a16:creationId xmlns:a16="http://schemas.microsoft.com/office/drawing/2014/main" id="{43A7393C-1B24-13E1-CC59-99E7C9C3B1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/>
        </p:spPr>
      </p:sp>
      <p:sp>
        <p:nvSpPr>
          <p:cNvPr id="28674" name="2 Marcador de notas">
            <a:extLst>
              <a:ext uri="{FF2B5EF4-FFF2-40B4-BE49-F238E27FC236}">
                <a16:creationId xmlns:a16="http://schemas.microsoft.com/office/drawing/2014/main" id="{A10C50DC-BD3E-9948-E5C9-AC164D881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>
            <a:extLst>
              <a:ext uri="{FF2B5EF4-FFF2-40B4-BE49-F238E27FC236}">
                <a16:creationId xmlns:a16="http://schemas.microsoft.com/office/drawing/2014/main" id="{80188AB4-9CA3-9DED-7985-68D80D244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2 Marcador de notas">
            <a:extLst>
              <a:ext uri="{FF2B5EF4-FFF2-40B4-BE49-F238E27FC236}">
                <a16:creationId xmlns:a16="http://schemas.microsoft.com/office/drawing/2014/main" id="{0BBA012F-8D4A-0AA4-50FD-BA2EF3CDB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3 Marcador de número de diapositiva">
            <a:extLst>
              <a:ext uri="{FF2B5EF4-FFF2-40B4-BE49-F238E27FC236}">
                <a16:creationId xmlns:a16="http://schemas.microsoft.com/office/drawing/2014/main" id="{7159630A-0930-96CE-FE96-47C013FDE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73DA692-1E88-604F-848E-35D2E18C3CC5}" type="slidenum">
              <a:rPr lang="es-CL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s-CL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Marcador de imagen de diapositiva">
            <a:extLst>
              <a:ext uri="{FF2B5EF4-FFF2-40B4-BE49-F238E27FC236}">
                <a16:creationId xmlns:a16="http://schemas.microsoft.com/office/drawing/2014/main" id="{C5DB1FD6-F2C2-BC5A-622B-773F9B5D1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2 Marcador de notas">
            <a:extLst>
              <a:ext uri="{FF2B5EF4-FFF2-40B4-BE49-F238E27FC236}">
                <a16:creationId xmlns:a16="http://schemas.microsoft.com/office/drawing/2014/main" id="{0E397397-C146-3832-8338-C07103F4A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3 Marcador de número de diapositiva">
            <a:extLst>
              <a:ext uri="{FF2B5EF4-FFF2-40B4-BE49-F238E27FC236}">
                <a16:creationId xmlns:a16="http://schemas.microsoft.com/office/drawing/2014/main" id="{1641AA05-4248-2034-9EA6-1873D4E90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542C0A-7807-7E4D-A3A9-91B77B179174}" type="slidenum">
              <a:rPr lang="es-ES" altLang="es-C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s-ES" altLang="es-CL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Marcador de imagen de diapositiva">
            <a:extLst>
              <a:ext uri="{FF2B5EF4-FFF2-40B4-BE49-F238E27FC236}">
                <a16:creationId xmlns:a16="http://schemas.microsoft.com/office/drawing/2014/main" id="{22D0888F-4D5A-5C58-001C-AF2212D5F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/>
        </p:spPr>
      </p:sp>
      <p:sp>
        <p:nvSpPr>
          <p:cNvPr id="35842" name="2 Marcador de notas">
            <a:extLst>
              <a:ext uri="{FF2B5EF4-FFF2-40B4-BE49-F238E27FC236}">
                <a16:creationId xmlns:a16="http://schemas.microsoft.com/office/drawing/2014/main" id="{CFF4D995-DCE6-BE7C-4E54-13CAAD4EA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1 Marcador de imagen de diapositiva">
            <a:extLst>
              <a:ext uri="{FF2B5EF4-FFF2-40B4-BE49-F238E27FC236}">
                <a16:creationId xmlns:a16="http://schemas.microsoft.com/office/drawing/2014/main" id="{1E25A174-B8E1-849F-EAFC-283E7D7C6D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/>
        </p:spPr>
      </p:sp>
      <p:sp>
        <p:nvSpPr>
          <p:cNvPr id="37890" name="2 Marcador de notas">
            <a:extLst>
              <a:ext uri="{FF2B5EF4-FFF2-40B4-BE49-F238E27FC236}">
                <a16:creationId xmlns:a16="http://schemas.microsoft.com/office/drawing/2014/main" id="{D233FCA3-76C3-8BC0-8A10-8D690BD45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C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CB435-8022-7FE6-F935-0E620E2F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85345D-A806-39F3-051E-78F5D6566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294A4-FBD7-8F02-D67C-1F67D7AF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95746-4467-A8CB-9A52-F2F2F74D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0CC65E-B186-3A7F-B96A-D7093815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405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69EC1-9C2B-E08F-9DCD-B0776259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36A35D-1D14-5EA2-E311-4F1FCF5C5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773299-0965-7BFA-9EAB-AD2E700F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63997-CC57-E307-2489-0A6E5958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220C82-25E6-DF4F-5D07-B6A01271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091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8B4BED-F51F-4514-44E4-F58A41559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9D38C7-8592-98F4-8315-C7FA85F71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7510F-2844-720B-0936-85D8C1B6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7EE4AE-BBBA-697D-7355-6730D3DF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96555B-3577-E44B-6103-37D71E1E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739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553200" y="4114800"/>
            <a:ext cx="49276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fecha">
            <a:extLst>
              <a:ext uri="{FF2B5EF4-FFF2-40B4-BE49-F238E27FC236}">
                <a16:creationId xmlns:a16="http://schemas.microsoft.com/office/drawing/2014/main" id="{F44E3E6E-FE46-1111-805D-D08B4443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pie de página">
            <a:extLst>
              <a:ext uri="{FF2B5EF4-FFF2-40B4-BE49-F238E27FC236}">
                <a16:creationId xmlns:a16="http://schemas.microsoft.com/office/drawing/2014/main" id="{6E346149-24D7-907A-6176-E8B7AB5F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7 Marcador de número de diapositiva">
            <a:extLst>
              <a:ext uri="{FF2B5EF4-FFF2-40B4-BE49-F238E27FC236}">
                <a16:creationId xmlns:a16="http://schemas.microsoft.com/office/drawing/2014/main" id="{73794BC6-6DD7-B274-89FE-E16378B5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E40038-2F81-9246-9FA0-2931D382CEAC}" type="slidenum">
              <a:rPr lang="en-US" altLang="es-CL"/>
              <a:pPr>
                <a:defRPr/>
              </a:pPr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87344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40A33-A100-93B3-BD9A-0AFE3891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AA7386-9F18-B7E0-7FC4-97AAE948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BAECB-2C55-B9DB-26D4-0F7F645E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8CF55-7249-F08C-B848-5F1BB33A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34915E-DADE-1E57-0A56-E2BAC5D6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48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E5890-074F-22DF-685A-84C37165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A6D209-2413-5206-7704-9E390DA4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BE58F1-E7FD-B64E-852E-70C8AB5E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079776-76C8-F16D-C4CC-5A923C7C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1AE46A-F280-044E-0DE5-6FF2840C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38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29650-FCF8-559D-C2DD-D70D6546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A94BC-95EF-5954-B564-1EC149F9B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308B34-4A6C-7BF0-5406-6ED5433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6E068B-FF09-EAA5-1BC4-B4361531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4116B7-35BC-121E-552D-A99A609B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5D7C7E-BA8D-6BE9-258A-99DF1B01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88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A1E52-5EDB-165F-4674-263C2F3D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A769B0-7800-6E58-6582-837FB180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ABEE52-089A-CC87-441C-9D8893D63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163394-1260-4A56-765A-0AD5021B0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DE032E-B6D2-CFA4-616D-6342E13A0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6A602F-546D-2A60-EAC4-DDD184A2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9A3C7E-F834-39B1-59AB-4CCFC9C3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81D5AA-1C9B-0C92-D5C3-59DC34A1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015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AF48A-F44F-C2D6-6849-4EBCEE3C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9D49E8-0606-D94D-D064-62D30CE9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615E2E-2884-B7C0-775F-71B58556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5B705F-9927-AEA9-F575-A079105A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33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0458E7-F830-738C-AF3D-44A00C73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0EDF0A-24B1-8805-1670-63C0A13E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75FE4E-EDC5-8ED6-BE5B-733FA569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67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B3892-56C0-17D7-9464-69BD2618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0F57D-7A84-5E4A-A657-E7922F68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B81839-F5E8-8AEF-6EA2-92A30A85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41E4DC-B406-5C43-CA88-721AAA46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FF895F-86C3-3D8D-484B-796324A5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14D10D-AAF7-1334-A9C3-0B966D78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745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09380-0268-C085-6E91-39572A1A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F91791-E44C-A8B1-4649-16E83B0FE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FED7BB-B2FA-342A-69FB-F40FD5C33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A472EC-EA72-1348-A16A-87E7F02A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80EF91-CD7B-7B24-A746-741C5B29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5EE4B4-92F1-5980-1160-3EBA9B7F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567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564B5F-4CAC-2D00-A8E8-020F0A75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E5B70C-E4C5-1C9E-8992-BB50FF004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9D8B2D-0C6D-F081-77B4-0FA0D6521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DC29-58A3-4674-B0A4-CCCF0C754746}" type="datetimeFigureOut">
              <a:rPr lang="es-CL" smtClean="0"/>
              <a:t>21-03-23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F8727-75AD-5247-D7EE-238DEE875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D7BA2F-0FDF-934E-D014-ADDC7D04F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18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9.jpeg"/><Relationship Id="rId11" Type="http://schemas.openxmlformats.org/officeDocument/2006/relationships/image" Target="../media/image4.png"/><Relationship Id="rId5" Type="http://schemas.openxmlformats.org/officeDocument/2006/relationships/image" Target="../media/image38.em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83" y="1425404"/>
            <a:ext cx="11489635" cy="1728192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32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SINDROME DOLOR LUMBAR: </a:t>
            </a:r>
            <a:br>
              <a:rPr lang="es-CL" sz="32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</a:br>
            <a:r>
              <a:rPr lang="es-CL" sz="3200" b="1" i="0" u="none" strike="noStrike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semiologia</a:t>
            </a:r>
            <a:r>
              <a:rPr lang="es-CL" sz="32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, causas </a:t>
            </a:r>
            <a:r>
              <a:rPr lang="es-CL" sz="3200" b="1" i="0" u="none" strike="noStrike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y manejo </a:t>
            </a:r>
            <a:r>
              <a:rPr lang="es-CL" sz="3200" b="1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general</a:t>
            </a:r>
            <a:endParaRPr lang="es-CL" sz="3200" b="1" dirty="0">
              <a:solidFill>
                <a:srgbClr val="FFFF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05839" y="3930492"/>
            <a:ext cx="7114022" cy="22913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</a:rPr>
              <a:t>Dr. Marcelo Molina Salinas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</a:rPr>
              <a:t>Universidad de Chile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2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Traumatología</a:t>
            </a:r>
            <a:r>
              <a:rPr lang="en-US" sz="2200" dirty="0">
                <a:solidFill>
                  <a:schemeClr val="bg1"/>
                </a:solidFill>
              </a:rPr>
              <a:t> y </a:t>
            </a:r>
            <a:r>
              <a:rPr lang="en-US" sz="2200" dirty="0" err="1">
                <a:solidFill>
                  <a:schemeClr val="bg1"/>
                </a:solidFill>
              </a:rPr>
              <a:t>Ortopedia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s-ES" sz="2200" dirty="0">
                <a:solidFill>
                  <a:schemeClr val="bg1"/>
                </a:solidFill>
              </a:rPr>
              <a:t>Instituto Traumatológico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br>
              <a:rPr lang="es-ES" sz="2000" b="1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Curso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Especialidades</a:t>
            </a:r>
            <a:r>
              <a:rPr lang="en-US" sz="2000" dirty="0">
                <a:solidFill>
                  <a:schemeClr val="bg1"/>
                </a:solidFill>
              </a:rPr>
              <a:t> Médico – </a:t>
            </a:r>
            <a:r>
              <a:rPr lang="en-US" sz="2000" dirty="0" err="1">
                <a:solidFill>
                  <a:schemeClr val="bg1"/>
                </a:solidFill>
              </a:rPr>
              <a:t>Quirúrgicas</a:t>
            </a:r>
            <a:r>
              <a:rPr lang="en-US" sz="2000" dirty="0">
                <a:solidFill>
                  <a:schemeClr val="bg1"/>
                </a:solidFill>
              </a:rPr>
              <a:t>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s-CL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66" y="445625"/>
            <a:ext cx="1146085" cy="172819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7719703" y="5985898"/>
            <a:ext cx="377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s-CL" sz="1800" b="1" dirty="0">
                <a:solidFill>
                  <a:schemeClr val="bg1"/>
                </a:solidFill>
              </a:rPr>
              <a:t>21 Marzo 2023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6333A18-AC39-1C7F-7499-F73F04C73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2" y="445924"/>
            <a:ext cx="1391630" cy="13193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C230930-1915-F777-B34A-1963BE9AD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3"/>
    </mc:Choice>
    <mc:Fallback>
      <p:transition spd="slow" advTm="15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F831A88-E7A0-F8D9-D98A-E3BFD1BFA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>
                <a:ea typeface="ＭＳ Ｐゴシック" panose="020B0600070205080204" pitchFamily="34" charset="-128"/>
              </a:rPr>
              <a:t>SDL Crónico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261BABA-E93C-61AF-1744-2AAC8FAE2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Sólo 5% con síntomas mayor a 3 meses</a:t>
            </a:r>
          </a:p>
          <a:p>
            <a:pPr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25% tiene factores psicológicos que agravan síntomas</a:t>
            </a:r>
          </a:p>
          <a:p>
            <a:pPr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Plazo crítico: 4 meses</a:t>
            </a:r>
          </a:p>
          <a:p>
            <a:pPr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Si no hay solución al año: mal pronóstico</a:t>
            </a:r>
          </a:p>
          <a:p>
            <a:pPr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Patología costosa (85% del gasto)</a:t>
            </a:r>
          </a:p>
          <a:p>
            <a:pPr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  <a:p>
            <a:pPr>
              <a:lnSpc>
                <a:spcPct val="130000"/>
              </a:lnSpc>
              <a:buFontTx/>
              <a:buNone/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C28C7C60-991E-2BBF-C435-0E410EE0D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BD5403-8162-6550-0764-438807A55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23"/>
    </mc:Choice>
    <mc:Fallback>
      <p:transition spd="slow" advTm="78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A631F5E-C053-D300-2080-1AC37BE5AC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 dirty="0">
                <a:ea typeface="ＭＳ Ｐゴシック" panose="020B0600070205080204" pitchFamily="34" charset="-128"/>
              </a:rPr>
              <a:t>Tratamiento general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13645FF-23B7-D4A7-E5CE-A5AE8062D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9650" y="1773238"/>
            <a:ext cx="7772400" cy="411480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Tratamiento inespecífico:</a:t>
            </a:r>
          </a:p>
          <a:p>
            <a:pPr lvl="1"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Medicamentos</a:t>
            </a:r>
          </a:p>
          <a:p>
            <a:pPr lvl="1"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KNT - Acondicionamiento físico</a:t>
            </a:r>
          </a:p>
          <a:p>
            <a:pPr lvl="1"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Intervención psicológica corta</a:t>
            </a:r>
          </a:p>
          <a:p>
            <a:pPr lvl="1"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Antidepresivos</a:t>
            </a:r>
          </a:p>
          <a:p>
            <a:pPr>
              <a:lnSpc>
                <a:spcPct val="90000"/>
              </a:lnSpc>
              <a:spcBef>
                <a:spcPct val="60000"/>
              </a:spcBef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Tratamiento específico: cuando se conoce la causa</a:t>
            </a:r>
          </a:p>
          <a:p>
            <a:pPr>
              <a:lnSpc>
                <a:spcPct val="90000"/>
              </a:lnSpc>
              <a:spcBef>
                <a:spcPct val="60000"/>
              </a:spcBef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Objetivo: Mejorar calidad de vida</a:t>
            </a:r>
          </a:p>
          <a:p>
            <a:pPr>
              <a:buFontTx/>
              <a:buNone/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  <a:p>
            <a:pPr>
              <a:buFont typeface="Monotype Sorts" pitchFamily="2" charset="2"/>
              <a:buNone/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3" name="Marcador de contenido 7">
            <a:extLst>
              <a:ext uri="{FF2B5EF4-FFF2-40B4-BE49-F238E27FC236}">
                <a16:creationId xmlns:a16="http://schemas.microsoft.com/office/drawing/2014/main" id="{3634CBC5-C707-980C-EFFE-5CAA5F918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1A5DBB-1129-0EC6-0772-C5DDAB977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71"/>
    </mc:Choice>
    <mc:Fallback>
      <p:transition spd="slow" advTm="3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extLst>
              <a:ext uri="{FF2B5EF4-FFF2-40B4-BE49-F238E27FC236}">
                <a16:creationId xmlns:a16="http://schemas.microsoft.com/office/drawing/2014/main" id="{C8BFC521-8E3A-443C-C147-DEBE47C53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>
                <a:ea typeface="ＭＳ Ｐゴシック" panose="020B0600070205080204" pitchFamily="34" charset="-128"/>
              </a:rPr>
              <a:t>DL y factor psicológico</a:t>
            </a:r>
            <a:endParaRPr lang="es-ES" altLang="es-CL">
              <a:ea typeface="ＭＳ Ｐゴシック" panose="020B0600070205080204" pitchFamily="34" charset="-128"/>
            </a:endParaRPr>
          </a:p>
        </p:txBody>
      </p:sp>
      <p:sp>
        <p:nvSpPr>
          <p:cNvPr id="447491" name="Rectangle 3">
            <a:extLst>
              <a:ext uri="{FF2B5EF4-FFF2-40B4-BE49-F238E27FC236}">
                <a16:creationId xmlns:a16="http://schemas.microsoft.com/office/drawing/2014/main" id="{849F771A-3E25-1E5F-C7D5-8F2EB6459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>
                <a:ea typeface="ＭＳ Ｐゴシック" panose="020B0600070205080204" pitchFamily="34" charset="-128"/>
              </a:rPr>
              <a:t>Dolor lumbar crónico</a:t>
            </a:r>
            <a:endParaRPr lang="es-ES" altLang="es-CL">
              <a:ea typeface="ＭＳ Ｐゴシック" panose="020B0600070205080204" pitchFamily="34" charset="-128"/>
            </a:endParaRP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9F2B103D-485A-EC03-41E4-32B10D30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971801"/>
            <a:ext cx="3200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800" dirty="0">
                <a:latin typeface="Verdana" panose="020B0604030504040204" pitchFamily="34" charset="0"/>
              </a:rPr>
              <a:t>Estructurales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2800" dirty="0">
              <a:latin typeface="Verdana" panose="020B0604030504040204" pitchFamily="34" charset="0"/>
            </a:endParaRPr>
          </a:p>
        </p:txBody>
      </p:sp>
      <p:sp>
        <p:nvSpPr>
          <p:cNvPr id="40964" name="Text Box 5">
            <a:extLst>
              <a:ext uri="{FF2B5EF4-FFF2-40B4-BE49-F238E27FC236}">
                <a16:creationId xmlns:a16="http://schemas.microsoft.com/office/drawing/2014/main" id="{CA307FB9-F28A-F73E-6CC1-93DAB299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886201"/>
            <a:ext cx="243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CL" sz="2800">
                <a:latin typeface="Verdana" panose="020B0604030504040204" pitchFamily="34" charset="0"/>
              </a:rPr>
              <a:t>emocionales</a:t>
            </a:r>
            <a:endParaRPr lang="es-ES" altLang="es-CL" sz="2800">
              <a:latin typeface="Verdana" panose="020B0604030504040204" pitchFamily="34" charset="0"/>
            </a:endParaRPr>
          </a:p>
        </p:txBody>
      </p:sp>
      <p:sp>
        <p:nvSpPr>
          <p:cNvPr id="40965" name="Text Box 6">
            <a:extLst>
              <a:ext uri="{FF2B5EF4-FFF2-40B4-BE49-F238E27FC236}">
                <a16:creationId xmlns:a16="http://schemas.microsoft.com/office/drawing/2014/main" id="{675D5134-2113-5CEA-AA62-86610ED71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080" y="3819542"/>
            <a:ext cx="4038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CL" sz="2800" dirty="0">
                <a:latin typeface="Verdana" panose="020B0604030504040204" pitchFamily="34" charset="0"/>
              </a:rPr>
              <a:t>sociales</a:t>
            </a:r>
            <a:endParaRPr lang="es-ES" altLang="es-CL" sz="2800" dirty="0">
              <a:latin typeface="Verdana" panose="020B0604030504040204" pitchFamily="34" charset="0"/>
            </a:endParaRPr>
          </a:p>
        </p:txBody>
      </p:sp>
      <p:sp>
        <p:nvSpPr>
          <p:cNvPr id="40966" name="Oval 7">
            <a:extLst>
              <a:ext uri="{FF2B5EF4-FFF2-40B4-BE49-F238E27FC236}">
                <a16:creationId xmlns:a16="http://schemas.microsoft.com/office/drawing/2014/main" id="{D7821688-EDC0-5D66-5AC2-27D71A622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663290"/>
            <a:ext cx="4588565" cy="1299524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L" sz="2000"/>
          </a:p>
        </p:txBody>
      </p:sp>
      <p:sp>
        <p:nvSpPr>
          <p:cNvPr id="40967" name="Oval 8">
            <a:extLst>
              <a:ext uri="{FF2B5EF4-FFF2-40B4-BE49-F238E27FC236}">
                <a16:creationId xmlns:a16="http://schemas.microsoft.com/office/drawing/2014/main" id="{87B67A5D-914F-E297-7183-C6315B341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0590" y="3495774"/>
            <a:ext cx="4442791" cy="133173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L" sz="2000"/>
          </a:p>
        </p:txBody>
      </p:sp>
      <p:sp>
        <p:nvSpPr>
          <p:cNvPr id="40968" name="Oval 9">
            <a:extLst>
              <a:ext uri="{FF2B5EF4-FFF2-40B4-BE49-F238E27FC236}">
                <a16:creationId xmlns:a16="http://schemas.microsoft.com/office/drawing/2014/main" id="{B9297D94-BCED-6744-A36A-95433D36A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649" y="3368861"/>
            <a:ext cx="4095750" cy="148573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L" sz="2000"/>
          </a:p>
        </p:txBody>
      </p:sp>
      <p:sp>
        <p:nvSpPr>
          <p:cNvPr id="447498" name="Text Box 10">
            <a:extLst>
              <a:ext uri="{FF2B5EF4-FFF2-40B4-BE49-F238E27FC236}">
                <a16:creationId xmlns:a16="http://schemas.microsoft.com/office/drawing/2014/main" id="{AB539346-13BE-C1A6-5B32-1D950EA8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334000"/>
            <a:ext cx="4038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_tradnl" altLang="es-CL">
                <a:latin typeface="Times New Roman" panose="02020603050405020304" pitchFamily="18" charset="0"/>
              </a:rPr>
              <a:t>¿Importancia relativa?</a:t>
            </a:r>
            <a:endParaRPr lang="es-ES" altLang="es-CL">
              <a:latin typeface="Times New Roman" panose="02020603050405020304" pitchFamily="18" charset="0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4B7025F2-C8F1-EB93-85B9-82E157B68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19F240-7ECC-9F49-B917-7DFB701FD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75"/>
    </mc:Choice>
    <mc:Fallback>
      <p:transition spd="slow" advTm="65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47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74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8F05240-8301-B610-2F66-272DF3230DA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 sz="3600">
                <a:ea typeface="ＭＳ Ｐゴシック" panose="020B0600070205080204" pitchFamily="34" charset="-128"/>
              </a:rPr>
              <a:t>Dolor lumbar y psicopatía</a:t>
            </a:r>
            <a:endParaRPr lang="es-ES" altLang="es-CL" sz="3600">
              <a:ea typeface="ＭＳ Ｐゴシック" panose="020B0600070205080204" pitchFamily="34" charset="-128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F62DAAC-D17C-8A75-17D4-A606F94105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Factores psicológicos: </a:t>
            </a:r>
          </a:p>
          <a:p>
            <a:pPr>
              <a:buFontTx/>
              <a:buNone/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	no subestimarlos</a:t>
            </a:r>
          </a:p>
          <a:p>
            <a:pPr>
              <a:buFontTx/>
              <a:buNone/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	Ansiedad y Depresión</a:t>
            </a:r>
          </a:p>
          <a:p>
            <a:pPr lvl="2">
              <a:buFontTx/>
              <a:buNone/>
              <a:defRPr/>
            </a:pPr>
            <a:r>
              <a:rPr lang="es-ES_tradnl" altLang="es-CL" dirty="0">
                <a:ea typeface="ＭＳ Ｐゴシック" panose="020B0600070205080204" pitchFamily="34" charset="-128"/>
              </a:rPr>
              <a:t>  </a:t>
            </a:r>
          </a:p>
          <a:p>
            <a:pPr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Evaluación:</a:t>
            </a: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		   1.-  Cuestionarios: </a:t>
            </a:r>
          </a:p>
          <a:p>
            <a:pPr>
              <a:buFontTx/>
              <a:buNone/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			-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Zung</a:t>
            </a:r>
            <a:r>
              <a:rPr lang="en-US" altLang="es-CL" sz="2000" dirty="0">
                <a:ea typeface="ＭＳ Ｐゴシック" panose="020B0600070205080204" pitchFamily="34" charset="-128"/>
              </a:rPr>
              <a:t> Depression Scale</a:t>
            </a:r>
          </a:p>
          <a:p>
            <a:pPr>
              <a:buFontTx/>
              <a:buNone/>
              <a:defRPr/>
            </a:pPr>
            <a:r>
              <a:rPr lang="en-US" altLang="es-CL" sz="2000" dirty="0">
                <a:ea typeface="ＭＳ Ｐゴシック" panose="020B0600070205080204" pitchFamily="34" charset="-128"/>
              </a:rPr>
              <a:t>	           	   	- SF 36</a:t>
            </a:r>
          </a:p>
          <a:p>
            <a:pPr lvl="1">
              <a:buFontTx/>
              <a:buNone/>
              <a:defRPr/>
            </a:pPr>
            <a:r>
              <a:rPr lang="en-US" altLang="es-CL" sz="2000" dirty="0">
                <a:ea typeface="ＭＳ Ｐゴシック" panose="020B0600070205080204" pitchFamily="34" charset="-128"/>
              </a:rPr>
              <a:t>           2.-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Psicólogo</a:t>
            </a:r>
            <a:endParaRPr lang="en-US" altLang="es-CL" sz="2000" dirty="0">
              <a:ea typeface="ＭＳ Ｐゴシック" panose="020B0600070205080204" pitchFamily="34" charset="-128"/>
            </a:endParaRPr>
          </a:p>
          <a:p>
            <a:pPr lvl="1">
              <a:buFontTx/>
              <a:buNone/>
              <a:defRPr/>
            </a:pPr>
            <a:r>
              <a:rPr lang="en-US" altLang="es-CL" sz="2000" dirty="0">
                <a:ea typeface="ＭＳ Ｐゴシック" panose="020B0600070205080204" pitchFamily="34" charset="-128"/>
              </a:rPr>
              <a:t>		   3.-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Psiquiatra</a:t>
            </a:r>
            <a:endParaRPr lang="es-ES_tradnl" altLang="es-CL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43011" name="Picture 5" descr="20051110134647-el-grito-e">
            <a:extLst>
              <a:ext uri="{FF2B5EF4-FFF2-40B4-BE49-F238E27FC236}">
                <a16:creationId xmlns:a16="http://schemas.microsoft.com/office/drawing/2014/main" id="{E24B6829-9A78-6FE3-768C-3C971362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2349500"/>
            <a:ext cx="29813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21F6C8DA-32E2-25BF-9683-8A2CAF39C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C437F7-D043-20D2-FDF1-13F7685DA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9"/>
    </mc:Choice>
    <mc:Fallback>
      <p:transition spd="slow" advTm="2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5BB07A28-CA3E-2642-05BA-FFDE35FB2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04813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CL" sz="3600" dirty="0">
                <a:latin typeface="+mn-lt"/>
              </a:rPr>
              <a:t>Signos de Alarma : </a:t>
            </a:r>
            <a:r>
              <a:rPr lang="es-ES_tradnl" altLang="es-CL" sz="3600" dirty="0">
                <a:solidFill>
                  <a:srgbClr val="FF0000"/>
                </a:solidFill>
                <a:latin typeface="+mn-lt"/>
              </a:rPr>
              <a:t>Banderas rojas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41E008E3-AE9C-4D09-9180-24A162FB4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785" y="1598613"/>
            <a:ext cx="5507326" cy="644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endParaRPr lang="es-ES_tradnl" altLang="es-CL" sz="2000" dirty="0">
              <a:latin typeface="+mn-lt"/>
            </a:endParaRP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Fiebre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Uso Corticoides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Déficit Neurológico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Hipoestesia en silla de montar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&gt;50 años o menor de 20 años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Trauma significativo 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Historia previa de CA 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es-ES_tradnl" altLang="es-CL" sz="2000" dirty="0">
              <a:latin typeface="+mn-lt"/>
            </a:endParaRPr>
          </a:p>
          <a:p>
            <a:pPr lvl="1">
              <a:lnSpc>
                <a:spcPct val="30000"/>
              </a:lnSpc>
              <a:spcBef>
                <a:spcPct val="50000"/>
              </a:spcBef>
              <a:buNone/>
            </a:pPr>
            <a:r>
              <a:rPr lang="es-ES_tradnl" altLang="es-CL" sz="2000" b="1" dirty="0">
                <a:solidFill>
                  <a:srgbClr val="FF0000"/>
                </a:solidFill>
                <a:latin typeface="+mn-lt"/>
              </a:rPr>
              <a:t>SIEMPRE REQUIERE ESTUDIO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es-ES_tradnl" altLang="es-CL" sz="2000" dirty="0">
              <a:latin typeface="+mn-lt"/>
            </a:endParaRP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solidFill>
                  <a:srgbClr val="FF0000"/>
                </a:solidFill>
                <a:latin typeface="+mn-lt"/>
              </a:rPr>
              <a:t>Descartar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Cáncer: metástasis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Infección: </a:t>
            </a:r>
            <a:r>
              <a:rPr lang="es-ES_tradnl" altLang="es-CL" sz="2000" dirty="0" err="1">
                <a:latin typeface="+mn-lt"/>
              </a:rPr>
              <a:t>espóndilodiscitis</a:t>
            </a:r>
            <a:r>
              <a:rPr lang="es-ES_tradnl" altLang="es-CL" sz="2000" dirty="0">
                <a:latin typeface="+mn-lt"/>
              </a:rPr>
              <a:t> 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+mn-lt"/>
              </a:rPr>
              <a:t>Fracturas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 err="1">
                <a:latin typeface="+mn-lt"/>
              </a:rPr>
              <a:t>Sindrome</a:t>
            </a:r>
            <a:r>
              <a:rPr lang="es-ES_tradnl" altLang="es-CL" sz="2000" dirty="0">
                <a:latin typeface="+mn-lt"/>
              </a:rPr>
              <a:t> de Cauda Equina</a:t>
            </a: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es-ES_tradnl" altLang="es-CL" b="1" dirty="0">
              <a:solidFill>
                <a:srgbClr val="FF0000"/>
              </a:solidFill>
              <a:latin typeface="Times" pitchFamily="2" charset="0"/>
            </a:endParaRP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es-ES_tradnl" altLang="es-CL" sz="2000" dirty="0">
              <a:latin typeface="Times" pitchFamily="2" charset="0"/>
            </a:endParaRP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es-ES_tradnl" altLang="es-CL" sz="2000" dirty="0">
              <a:latin typeface="Times" pitchFamily="2" charset="0"/>
            </a:endParaRPr>
          </a:p>
          <a:p>
            <a:pPr lvl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es-ES_tradnl" altLang="es-CL" sz="2000" b="1" dirty="0">
              <a:latin typeface="Times" pitchFamily="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b="1" dirty="0">
                <a:latin typeface="Times" pitchFamily="2" charset="0"/>
              </a:rPr>
              <a:t>	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s-ES_tradnl" altLang="es-CL" sz="2000" dirty="0">
                <a:latin typeface="Times" pitchFamily="2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s-ES_tradnl" altLang="es-CL" sz="2000" b="1" dirty="0">
              <a:latin typeface="Times" pitchFamily="2" charset="0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8C2EC2DC-51DC-486F-1441-C3005A78CE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6A0605-3597-5B66-F7BF-6F7EB4833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52"/>
    </mc:Choice>
    <mc:Fallback>
      <p:transition spd="slow" advTm="6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0CA0E293-A231-2393-1789-84D13570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altLang="es-CL" sz="3600">
                <a:ea typeface="ＭＳ Ｐゴシック" panose="020B0600070205080204" pitchFamily="34" charset="-128"/>
              </a:rPr>
              <a:t>Imágenes: Definir Patología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C50C24F-D40D-EB26-FB1D-BE2711CE4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072" y="1700902"/>
            <a:ext cx="8651530" cy="47919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Relación clínica / imágenes</a:t>
            </a: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Interpretación de imágenes….tarea difícil</a:t>
            </a: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400" dirty="0" err="1">
                <a:ea typeface="ＭＳ Ｐゴシック" panose="020B0600070205080204" pitchFamily="34" charset="-128"/>
              </a:rPr>
              <a:t>Radiografias</a:t>
            </a: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Resonancia  Magnética</a:t>
            </a: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400" dirty="0" err="1">
                <a:ea typeface="ＭＳ Ｐゴシック" panose="020B0600070205080204" pitchFamily="34" charset="-128"/>
              </a:rPr>
              <a:t>Discografia</a:t>
            </a:r>
            <a:r>
              <a:rPr lang="es-ES" altLang="es-CL" sz="2400" dirty="0">
                <a:ea typeface="ＭＳ Ｐゴシック" panose="020B0600070205080204" pitchFamily="34" charset="-128"/>
              </a:rPr>
              <a:t> TAC</a:t>
            </a:r>
          </a:p>
          <a:p>
            <a:pPr>
              <a:defRPr/>
            </a:pPr>
            <a:endParaRPr lang="es-ES" altLang="es-CL" dirty="0">
              <a:ea typeface="ＭＳ Ｐゴシック" panose="020B0600070205080204" pitchFamily="34" charset="-128"/>
            </a:endParaRPr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B32487D0-36D7-1F79-33A3-D7293ED9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490" y="3429000"/>
            <a:ext cx="161607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69616B89-53CD-396D-A50C-23A454DD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505" y="3429000"/>
            <a:ext cx="203998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Rx2_46201_11">
            <a:extLst>
              <a:ext uri="{FF2B5EF4-FFF2-40B4-BE49-F238E27FC236}">
                <a16:creationId xmlns:a16="http://schemas.microsoft.com/office/drawing/2014/main" id="{DF0CEA71-C56A-3858-6D4A-9A1903A9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50" y="3429000"/>
            <a:ext cx="2335855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id="{C2CF90C3-8156-5A22-2E02-05E739B38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A46610-C572-A846-7508-0D0AA686F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24"/>
    </mc:Choice>
    <mc:Fallback>
      <p:transition spd="slow" advTm="4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>
            <a:extLst>
              <a:ext uri="{FF2B5EF4-FFF2-40B4-BE49-F238E27FC236}">
                <a16:creationId xmlns:a16="http://schemas.microsoft.com/office/drawing/2014/main" id="{287BDB1E-96B3-0C48-7F31-77E22BAFC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s-CL" sz="3200" dirty="0" err="1">
                <a:ea typeface="ＭＳ Ｐゴシック" panose="020B0600070205080204" pitchFamily="34" charset="-128"/>
              </a:rPr>
              <a:t>Radiografia</a:t>
            </a:r>
            <a:r>
              <a:rPr lang="en-US" altLang="es-CL" sz="3200" dirty="0">
                <a:ea typeface="ＭＳ Ｐゴシック" panose="020B0600070205080204" pitchFamily="34" charset="-128"/>
              </a:rPr>
              <a:t> de </a:t>
            </a:r>
            <a:r>
              <a:rPr lang="en-US" altLang="es-CL" sz="3200" dirty="0" err="1">
                <a:ea typeface="ＭＳ Ｐゴシック" panose="020B0600070205080204" pitchFamily="34" charset="-128"/>
              </a:rPr>
              <a:t>columna</a:t>
            </a:r>
            <a:endParaRPr lang="en-US" altLang="es-CL" sz="3200" dirty="0">
              <a:ea typeface="ＭＳ Ｐゴシック" panose="020B0600070205080204" pitchFamily="34" charset="-128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75C2EB36-1A90-055F-B9BE-3BAA1F28D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8FAFF6BE-FEEA-FDD5-0536-98344F6B1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" y="840615"/>
            <a:ext cx="2443163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>
            <a:extLst>
              <a:ext uri="{FF2B5EF4-FFF2-40B4-BE49-F238E27FC236}">
                <a16:creationId xmlns:a16="http://schemas.microsoft.com/office/drawing/2014/main" id="{8667AB0B-6A73-C9A3-3A70-4ACA91966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07" y="869950"/>
            <a:ext cx="26162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id="{905C9392-D8D6-2D68-21DC-B23EA06E2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21651" r="36000" b="1701"/>
          <a:stretch>
            <a:fillRect/>
          </a:stretch>
        </p:blipFill>
        <p:spPr bwMode="auto">
          <a:xfrm>
            <a:off x="6428686" y="2656111"/>
            <a:ext cx="2450272" cy="388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>
            <a:extLst>
              <a:ext uri="{FF2B5EF4-FFF2-40B4-BE49-F238E27FC236}">
                <a16:creationId xmlns:a16="http://schemas.microsoft.com/office/drawing/2014/main" id="{7B370F67-B4CF-5114-D49A-0E4BE703FE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t="17451" r="5721" b="1700"/>
          <a:stretch>
            <a:fillRect/>
          </a:stretch>
        </p:blipFill>
        <p:spPr bwMode="auto">
          <a:xfrm>
            <a:off x="9004443" y="2656111"/>
            <a:ext cx="3053878" cy="391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BF14B4-CB22-B898-7F18-69048BEAB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6"/>
    </mc:Choice>
    <mc:Fallback>
      <p:transition spd="slow" advTm="5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>
            <a:extLst>
              <a:ext uri="{FF2B5EF4-FFF2-40B4-BE49-F238E27FC236}">
                <a16:creationId xmlns:a16="http://schemas.microsoft.com/office/drawing/2014/main" id="{68541C5A-B844-1541-1A7D-09C3F9EBC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7964" y="185530"/>
            <a:ext cx="7867235" cy="121554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s-CL" sz="3600" dirty="0">
                <a:ea typeface="ＭＳ Ｐゴシック" panose="020B0600070205080204" pitchFamily="34" charset="-128"/>
              </a:rPr>
              <a:t>TAC y </a:t>
            </a:r>
            <a:r>
              <a:rPr lang="en-US" altLang="es-CL" sz="3600" dirty="0" err="1">
                <a:ea typeface="ＭＳ Ｐゴシック" panose="020B0600070205080204" pitchFamily="34" charset="-128"/>
              </a:rPr>
              <a:t>Resonancia</a:t>
            </a:r>
            <a:r>
              <a:rPr lang="en-US" altLang="es-CL" sz="3600" dirty="0">
                <a:ea typeface="ＭＳ Ｐゴシック" panose="020B0600070205080204" pitchFamily="34" charset="-128"/>
              </a:rPr>
              <a:t> </a:t>
            </a:r>
            <a:r>
              <a:rPr lang="en-US" altLang="es-CL" sz="3600" dirty="0" err="1">
                <a:ea typeface="ＭＳ Ｐゴシック" panose="020B0600070205080204" pitchFamily="34" charset="-128"/>
              </a:rPr>
              <a:t>Magnética</a:t>
            </a:r>
            <a:endParaRPr lang="en-US" altLang="es-CL" sz="3600" dirty="0">
              <a:ea typeface="ＭＳ Ｐゴシック" panose="020B0600070205080204" pitchFamily="34" charset="-128"/>
            </a:endParaRPr>
          </a:p>
        </p:txBody>
      </p:sp>
      <p:sp>
        <p:nvSpPr>
          <p:cNvPr id="55300" name="Line 5">
            <a:extLst>
              <a:ext uri="{FF2B5EF4-FFF2-40B4-BE49-F238E27FC236}">
                <a16:creationId xmlns:a16="http://schemas.microsoft.com/office/drawing/2014/main" id="{C3F19C6B-5AEF-0620-B3B9-ED7B4DC54E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799" y="5945185"/>
            <a:ext cx="304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id="{A29C2343-C475-DFD9-35DC-7B6B0A531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00" y="1370463"/>
            <a:ext cx="3554508" cy="50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>
            <a:extLst>
              <a:ext uri="{FF2B5EF4-FFF2-40B4-BE49-F238E27FC236}">
                <a16:creationId xmlns:a16="http://schemas.microsoft.com/office/drawing/2014/main" id="{552FA442-D8EE-5293-BF8C-F91153A7D7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50094" y="5103672"/>
            <a:ext cx="304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02DE9FA6-3A4D-76F5-9A41-487FC820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r="27068" b="9753"/>
          <a:stretch>
            <a:fillRect/>
          </a:stretch>
        </p:blipFill>
        <p:spPr bwMode="auto">
          <a:xfrm>
            <a:off x="5738189" y="1365147"/>
            <a:ext cx="2796211" cy="507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B51D4314-8260-A709-CBE8-0DF704892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r="20020"/>
          <a:stretch>
            <a:fillRect/>
          </a:stretch>
        </p:blipFill>
        <p:spPr bwMode="auto">
          <a:xfrm>
            <a:off x="8934036" y="1365147"/>
            <a:ext cx="2992369" cy="503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arcador de contenido 7">
            <a:extLst>
              <a:ext uri="{FF2B5EF4-FFF2-40B4-BE49-F238E27FC236}">
                <a16:creationId xmlns:a16="http://schemas.microsoft.com/office/drawing/2014/main" id="{C007CF4F-97B6-DF31-7934-1B7000835E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546" y="185530"/>
            <a:ext cx="1445807" cy="13707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D27F42-C6C4-496A-B758-C8AD1B75D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 advTm="6462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AF77B627-7B41-B057-EDE6-0B3892F05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B2618AC-E6E0-5D14-8979-77FD45437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7" y="1506748"/>
            <a:ext cx="7819182" cy="449278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95384A-ECB2-A0C6-7049-E78EE7246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48" y="189669"/>
            <a:ext cx="3115365" cy="12604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41D7632-EFF6-515A-721F-70C8C14F4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48" y="6108700"/>
            <a:ext cx="7391400" cy="749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FB1DD5-C07D-E422-C3D4-DDA25AD5D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2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62"/>
    </mc:Choice>
    <mc:Fallback>
      <p:transition spd="slow" advTm="11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F9993A7A-CE75-A972-F271-AE5317765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CL" sz="3600" dirty="0" err="1">
                <a:ea typeface="ＭＳ Ｐゴシック" panose="020B0600070205080204" pitchFamily="34" charset="-128"/>
              </a:rPr>
              <a:t>Contractura</a:t>
            </a:r>
            <a:r>
              <a:rPr lang="en-US" altLang="es-CL" sz="3600" dirty="0">
                <a:ea typeface="ＭＳ Ｐゴシック" panose="020B0600070205080204" pitchFamily="34" charset="-128"/>
              </a:rPr>
              <a:t>: </a:t>
            </a:r>
            <a:r>
              <a:rPr lang="en-US" altLang="es-CL" sz="3600" dirty="0" err="1">
                <a:ea typeface="ＭＳ Ｐゴシック" panose="020B0600070205080204" pitchFamily="34" charset="-128"/>
              </a:rPr>
              <a:t>causas</a:t>
            </a:r>
            <a:r>
              <a:rPr lang="en-US" altLang="es-CL" sz="3600" dirty="0">
                <a:ea typeface="ＭＳ Ｐゴシック" panose="020B0600070205080204" pitchFamily="34" charset="-128"/>
              </a:rPr>
              <a:t> </a:t>
            </a:r>
            <a:r>
              <a:rPr lang="en-US" altLang="es-CL" sz="3600" dirty="0" err="1">
                <a:ea typeface="ＭＳ Ｐゴシック" panose="020B0600070205080204" pitchFamily="34" charset="-128"/>
              </a:rPr>
              <a:t>más</a:t>
            </a:r>
            <a:r>
              <a:rPr lang="en-US" altLang="es-CL" sz="3600" dirty="0">
                <a:ea typeface="ＭＳ Ｐゴシック" panose="020B0600070205080204" pitchFamily="34" charset="-128"/>
              </a:rPr>
              <a:t> </a:t>
            </a:r>
            <a:r>
              <a:rPr lang="en-US" altLang="es-CL" sz="3600" dirty="0" err="1">
                <a:ea typeface="ＭＳ Ｐゴシック" panose="020B0600070205080204" pitchFamily="34" charset="-128"/>
              </a:rPr>
              <a:t>frecuentes</a:t>
            </a:r>
            <a:r>
              <a:rPr lang="en-US" altLang="es-CL" sz="3600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10B10C3C-5B7E-85C3-B0CE-28AC0D2A8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Contractura</a:t>
            </a:r>
            <a:r>
              <a:rPr lang="en-US" altLang="es-CL" sz="1800" dirty="0">
                <a:ea typeface="ＭＳ Ｐゴシック" panose="020B0600070205080204" pitchFamily="34" charset="-128"/>
              </a:rPr>
              <a:t> muscular/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lesiones</a:t>
            </a:r>
            <a:r>
              <a:rPr lang="en-US" altLang="es-CL" sz="1800" dirty="0">
                <a:ea typeface="ＭＳ Ｐゴシック" panose="020B0600070205080204" pitchFamily="34" charset="-128"/>
              </a:rPr>
              <a:t>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musculo</a:t>
            </a:r>
            <a:r>
              <a:rPr lang="en-US" altLang="es-CL" sz="1800" dirty="0">
                <a:ea typeface="ＭＳ Ｐゴシック" panose="020B0600070205080204" pitchFamily="34" charset="-128"/>
              </a:rPr>
              <a:t>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tendinosas</a:t>
            </a:r>
            <a:r>
              <a:rPr lang="en-US" altLang="es-CL" sz="1800" dirty="0">
                <a:ea typeface="ＭＳ Ｐゴシック" panose="020B0600070205080204" pitchFamily="34" charset="-128"/>
              </a:rPr>
              <a:t>:</a:t>
            </a:r>
          </a:p>
          <a:p>
            <a:pPr>
              <a:lnSpc>
                <a:spcPct val="90000"/>
              </a:lnSpc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Lesiones</a:t>
            </a:r>
            <a:r>
              <a:rPr lang="en-US" altLang="es-CL" sz="1800" dirty="0">
                <a:ea typeface="ＭＳ Ｐゴシック" panose="020B0600070205080204" pitchFamily="34" charset="-128"/>
              </a:rPr>
              <a:t> + fc</a:t>
            </a:r>
          </a:p>
          <a:p>
            <a:pPr>
              <a:lnSpc>
                <a:spcPct val="90000"/>
              </a:lnSpc>
              <a:defRPr/>
            </a:pPr>
            <a:r>
              <a:rPr lang="en-US" altLang="es-CL" sz="1800" dirty="0">
                <a:ea typeface="ＭＳ Ｐゴシック" panose="020B0600070205080204" pitchFamily="34" charset="-128"/>
              </a:rPr>
              <a:t>Dolor &gt; : 24 - 48hrs post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lesión</a:t>
            </a:r>
            <a:endParaRPr lang="en-US" altLang="es-CL" sz="18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Contractura</a:t>
            </a:r>
            <a:r>
              <a:rPr lang="en-US" altLang="es-CL" sz="1800" dirty="0">
                <a:ea typeface="ＭＳ Ｐゴシック" panose="020B0600070205080204" pitchFamily="34" charset="-128"/>
              </a:rPr>
              <a:t> muscular </a:t>
            </a:r>
          </a:p>
          <a:p>
            <a:pPr>
              <a:lnSpc>
                <a:spcPct val="90000"/>
              </a:lnSpc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Desgarro</a:t>
            </a:r>
            <a:r>
              <a:rPr lang="en-US" altLang="es-CL" sz="1800" dirty="0">
                <a:ea typeface="ＭＳ Ｐゴシック" panose="020B0600070205080204" pitchFamily="34" charset="-128"/>
              </a:rPr>
              <a:t> o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distensión</a:t>
            </a:r>
            <a:r>
              <a:rPr lang="en-US" altLang="es-CL" sz="1800" dirty="0">
                <a:ea typeface="ＭＳ Ｐゴシック" panose="020B0600070205080204" pitchFamily="34" charset="-128"/>
              </a:rPr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es-CL" sz="1800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Distenciones</a:t>
            </a:r>
            <a:r>
              <a:rPr lang="en-US" altLang="es-CL" sz="1800" dirty="0">
                <a:ea typeface="ＭＳ Ｐゴシック" panose="020B0600070205080204" pitchFamily="34" charset="-128"/>
              </a:rPr>
              <a:t>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Ligamentosas</a:t>
            </a:r>
            <a:r>
              <a:rPr lang="en-US" altLang="es-CL" sz="1800" dirty="0">
                <a:ea typeface="ＭＳ Ｐゴシック" panose="020B0600070205080204" pitchFamily="34" charset="-128"/>
              </a:rPr>
              <a:t>: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Esguinces</a:t>
            </a:r>
            <a:r>
              <a:rPr lang="en-US" altLang="es-CL" sz="1800" dirty="0">
                <a:ea typeface="ＭＳ Ｐゴシック" panose="020B0600070205080204" pitchFamily="34" charset="-128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Ligamentos</a:t>
            </a:r>
            <a:r>
              <a:rPr lang="en-US" altLang="es-CL" sz="1800" dirty="0">
                <a:ea typeface="ＭＳ Ｐゴシック" panose="020B0600070205080204" pitchFamily="34" charset="-128"/>
              </a:rPr>
              <a:t>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interespinoso</a:t>
            </a:r>
            <a:r>
              <a:rPr lang="en-US" altLang="es-CL" sz="1800" dirty="0">
                <a:ea typeface="ＭＳ Ｐゴシック" panose="020B0600070205080204" pitchFamily="34" charset="-128"/>
              </a:rPr>
              <a:t> + fc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afectado</a:t>
            </a:r>
            <a:r>
              <a:rPr lang="en-US" altLang="es-CL" sz="1800" dirty="0"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90000"/>
              </a:lnSpc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Prevalencia</a:t>
            </a:r>
            <a:r>
              <a:rPr lang="en-US" altLang="es-CL" sz="1800" dirty="0">
                <a:ea typeface="ＭＳ Ｐゴシック" panose="020B0600070205080204" pitchFamily="34" charset="-128"/>
              </a:rPr>
              <a:t>: se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desconoce</a:t>
            </a:r>
            <a:endParaRPr lang="en-US" altLang="es-CL" sz="1800" dirty="0">
              <a:ea typeface="ＭＳ Ｐゴシック" panose="020B0600070205080204" pitchFamily="34" charset="-128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E3426378-0AE3-B556-13ED-128D770E2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E81687-8EC1-6025-E160-404447C68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2"/>
    </mc:Choice>
    <mc:Fallback>
      <p:transition spd="slow" advTm="4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C0D63DDA-4184-8E4B-EA44-CF0152DBD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altLang="es-CL" sz="3600">
                <a:ea typeface="ＭＳ Ｐゴシック" panose="020B0600070205080204" pitchFamily="34" charset="-128"/>
              </a:rPr>
              <a:t>Introducción</a:t>
            </a:r>
          </a:p>
        </p:txBody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367AB4B3-6FF3-F329-2396-CD6E570FD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773238"/>
            <a:ext cx="77724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Lumbago </a:t>
            </a: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1.- Es un síntoma </a:t>
            </a: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2.- Es un diagnóstico</a:t>
            </a: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3.- Produce impotencia funcional variable.</a:t>
            </a: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1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1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1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1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18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endParaRPr lang="es-ES" altLang="es-CL" sz="18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" altLang="es-CL" dirty="0">
              <a:ea typeface="ＭＳ Ｐゴシック" panose="020B0600070205080204" pitchFamily="34" charset="-128"/>
            </a:endParaRP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61DA6374-6BD9-F4FD-94FE-F91CC9B0F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351" y="1168401"/>
            <a:ext cx="2087563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>
            <a:extLst>
              <a:ext uri="{FF2B5EF4-FFF2-40B4-BE49-F238E27FC236}">
                <a16:creationId xmlns:a16="http://schemas.microsoft.com/office/drawing/2014/main" id="{8C0C350F-E587-EAE2-DE39-571C1309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7" y="4044950"/>
            <a:ext cx="18399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1B3DB2AF-C312-B50F-17EF-61AB0380D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824574-99FE-1BB5-FF06-055A495BE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7"/>
    </mc:Choice>
    <mc:Fallback>
      <p:transition spd="slow" advTm="1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C3522FFF-29C7-BB8D-B8ED-1D3BC57E38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CL" sz="3600">
                <a:ea typeface="ＭＳ Ｐゴシック" panose="020B0600070205080204" pitchFamily="34" charset="-128"/>
              </a:rPr>
              <a:t>Espondilolisis</a:t>
            </a:r>
          </a:p>
        </p:txBody>
      </p:sp>
      <p:pic>
        <p:nvPicPr>
          <p:cNvPr id="59394" name="Picture 4">
            <a:extLst>
              <a:ext uri="{FF2B5EF4-FFF2-40B4-BE49-F238E27FC236}">
                <a16:creationId xmlns:a16="http://schemas.microsoft.com/office/drawing/2014/main" id="{52F7D91B-3CA6-3072-5FAC-A6EDD8A7332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0289" y="4149726"/>
            <a:ext cx="2333625" cy="2386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4 Rectángulo">
            <a:extLst>
              <a:ext uri="{FF2B5EF4-FFF2-40B4-BE49-F238E27FC236}">
                <a16:creationId xmlns:a16="http://schemas.microsoft.com/office/drawing/2014/main" id="{D90BD338-4CF0-A40B-4415-5CF74FEA8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9" y="1607545"/>
            <a:ext cx="77755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>
                <a:latin typeface="+mn-lt"/>
              </a:rPr>
              <a:t>Def: </a:t>
            </a:r>
            <a:r>
              <a:rPr lang="en-US" altLang="es-CL" sz="2000" dirty="0" err="1">
                <a:latin typeface="+mn-lt"/>
              </a:rPr>
              <a:t>Defecto</a:t>
            </a:r>
            <a:r>
              <a:rPr lang="en-US" altLang="es-CL" sz="2000" dirty="0">
                <a:latin typeface="+mn-lt"/>
              </a:rPr>
              <a:t> </a:t>
            </a:r>
            <a:r>
              <a:rPr lang="en-US" altLang="es-CL" sz="2000" dirty="0" err="1">
                <a:latin typeface="+mn-lt"/>
              </a:rPr>
              <a:t>en</a:t>
            </a:r>
            <a:r>
              <a:rPr lang="en-US" altLang="es-CL" sz="2000" dirty="0">
                <a:latin typeface="+mn-lt"/>
              </a:rPr>
              <a:t> la pars del arco posterior.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>
                <a:latin typeface="+mn-lt"/>
              </a:rPr>
              <a:t>Causa no </a:t>
            </a:r>
            <a:r>
              <a:rPr lang="en-US" altLang="es-CL" sz="2000" dirty="0" err="1">
                <a:latin typeface="+mn-lt"/>
              </a:rPr>
              <a:t>conocida</a:t>
            </a:r>
            <a:r>
              <a:rPr lang="en-US" altLang="es-CL" sz="2000" dirty="0">
                <a:latin typeface="+mn-lt"/>
              </a:rPr>
              <a:t>, </a:t>
            </a:r>
            <a:r>
              <a:rPr lang="en-US" altLang="es-CL" sz="2000" dirty="0" err="1">
                <a:latin typeface="+mn-lt"/>
              </a:rPr>
              <a:t>pero</a:t>
            </a:r>
            <a:r>
              <a:rPr lang="en-US" altLang="es-CL" sz="2000" dirty="0">
                <a:latin typeface="+mn-lt"/>
              </a:rPr>
              <a:t> </a:t>
            </a:r>
            <a:r>
              <a:rPr lang="en-US" altLang="es-CL" sz="2000" dirty="0" err="1">
                <a:latin typeface="+mn-lt"/>
              </a:rPr>
              <a:t>asoc</a:t>
            </a:r>
            <a:r>
              <a:rPr lang="en-US" altLang="es-CL" sz="2000" dirty="0">
                <a:latin typeface="+mn-lt"/>
              </a:rPr>
              <a:t> a </a:t>
            </a:r>
            <a:r>
              <a:rPr lang="en-US" altLang="es-CL" sz="2000" dirty="0" err="1">
                <a:latin typeface="+mn-lt"/>
              </a:rPr>
              <a:t>bipedestacion</a:t>
            </a:r>
            <a:r>
              <a:rPr lang="en-US" altLang="es-CL" sz="2000" dirty="0">
                <a:latin typeface="+mn-lt"/>
              </a:rPr>
              <a:t> 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 err="1">
                <a:latin typeface="+mn-lt"/>
              </a:rPr>
              <a:t>Teoría</a:t>
            </a:r>
            <a:r>
              <a:rPr lang="en-US" altLang="es-CL" sz="2000" dirty="0">
                <a:latin typeface="+mn-lt"/>
              </a:rPr>
              <a:t>: </a:t>
            </a:r>
            <a:r>
              <a:rPr lang="en-US" altLang="es-CL" sz="2000" dirty="0" err="1">
                <a:latin typeface="+mn-lt"/>
              </a:rPr>
              <a:t>mecánica</a:t>
            </a:r>
            <a:endParaRPr lang="en-US" altLang="es-CL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>
                <a:latin typeface="+mn-lt"/>
              </a:rPr>
              <a:t>Con o sin </a:t>
            </a:r>
            <a:r>
              <a:rPr lang="en-US" altLang="es-CL" sz="2000" dirty="0" err="1">
                <a:latin typeface="+mn-lt"/>
              </a:rPr>
              <a:t>Espondilolistesis</a:t>
            </a:r>
            <a:r>
              <a:rPr lang="en-US" altLang="es-CL" sz="2000" dirty="0">
                <a:latin typeface="+mn-lt"/>
              </a:rPr>
              <a:t> (EL)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>
                <a:latin typeface="+mn-lt"/>
              </a:rPr>
              <a:t>90% </a:t>
            </a:r>
            <a:r>
              <a:rPr lang="en-US" altLang="es-CL" sz="2000" dirty="0" err="1">
                <a:latin typeface="+mn-lt"/>
              </a:rPr>
              <a:t>en</a:t>
            </a:r>
            <a:r>
              <a:rPr lang="en-US" altLang="es-CL" sz="2000" dirty="0">
                <a:latin typeface="+mn-lt"/>
              </a:rPr>
              <a:t> L5 y 10% </a:t>
            </a:r>
            <a:r>
              <a:rPr lang="en-US" altLang="es-CL" sz="2000" dirty="0" err="1">
                <a:latin typeface="+mn-lt"/>
              </a:rPr>
              <a:t>en</a:t>
            </a:r>
            <a:r>
              <a:rPr lang="en-US" altLang="es-CL" sz="2000" dirty="0">
                <a:latin typeface="+mn-lt"/>
              </a:rPr>
              <a:t> L4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CL" sz="2000" dirty="0" err="1">
                <a:latin typeface="+mn-lt"/>
              </a:rPr>
              <a:t>Prevalencia</a:t>
            </a:r>
            <a:r>
              <a:rPr lang="en-US" altLang="es-CL" sz="2000" dirty="0">
                <a:latin typeface="+mn-lt"/>
              </a:rPr>
              <a:t> </a:t>
            </a:r>
            <a:r>
              <a:rPr lang="en-US" altLang="es-CL" sz="2000" dirty="0" err="1">
                <a:latin typeface="+mn-lt"/>
              </a:rPr>
              <a:t>en</a:t>
            </a:r>
            <a:r>
              <a:rPr lang="en-US" altLang="es-CL" sz="2000" dirty="0">
                <a:latin typeface="+mn-lt"/>
              </a:rPr>
              <a:t> población general: 3 a 6%</a:t>
            </a:r>
          </a:p>
        </p:txBody>
      </p:sp>
      <p:pic>
        <p:nvPicPr>
          <p:cNvPr id="59396" name="Picture 6">
            <a:extLst>
              <a:ext uri="{FF2B5EF4-FFF2-40B4-BE49-F238E27FC236}">
                <a16:creationId xmlns:a16="http://schemas.microsoft.com/office/drawing/2014/main" id="{D9992EAC-478D-6C8C-FAE5-3E516E936FA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3068639"/>
            <a:ext cx="24479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EC4EBDE8-A9FD-48D6-87F7-F10199C3D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994626-E241-A171-A0A5-1CBE3232A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4"/>
    </mc:Choice>
    <mc:Fallback>
      <p:transition spd="slow" advTm="4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9D829E3E-218A-F9BD-A2E9-ADCAFB77A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492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s-CL" sz="3600">
                <a:ea typeface="ＭＳ Ｐゴシック" panose="020B0600070205080204" pitchFamily="34" charset="-128"/>
              </a:rPr>
              <a:t>Espondilolistesis</a:t>
            </a:r>
          </a:p>
        </p:txBody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FF819C5D-0E98-5162-FBA5-E3281742B3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92275"/>
            <a:ext cx="8820150" cy="44037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en-US" altLang="es-CL" sz="22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s-CL" sz="2200" dirty="0">
                <a:ea typeface="ＭＳ Ｐゴシック" panose="020B0600070205080204" pitchFamily="34" charset="-128"/>
              </a:rPr>
              <a:t>Def: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Desplazamiento</a:t>
            </a:r>
            <a:r>
              <a:rPr lang="en-US" altLang="es-CL" sz="2200" dirty="0">
                <a:ea typeface="ＭＳ Ｐゴシック" panose="020B0600070205080204" pitchFamily="34" charset="-128"/>
              </a:rPr>
              <a:t> de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una</a:t>
            </a:r>
            <a:r>
              <a:rPr lang="en-US" altLang="es-CL" sz="2200" dirty="0">
                <a:ea typeface="ＭＳ Ｐゴシック" panose="020B0600070205080204" pitchFamily="34" charset="-128"/>
              </a:rPr>
              <a:t> vertebra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respecto</a:t>
            </a:r>
            <a:r>
              <a:rPr lang="en-US" altLang="es-CL" sz="2200" dirty="0">
                <a:ea typeface="ＭＳ Ｐゴシック" panose="020B0600070205080204" pitchFamily="34" charset="-128"/>
              </a:rPr>
              <a:t> a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otra</a:t>
            </a:r>
            <a:endParaRPr lang="en-US" altLang="es-CL" sz="22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en-US" altLang="es-CL" sz="22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s-CL" sz="2200" dirty="0">
                <a:ea typeface="ＭＳ Ｐゴシック" panose="020B0600070205080204" pitchFamily="34" charset="-128"/>
              </a:rPr>
              <a:t>Dolor lumbar puro o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asoc</a:t>
            </a:r>
            <a:r>
              <a:rPr lang="en-US" altLang="es-CL" sz="2200" dirty="0">
                <a:ea typeface="ＭＳ Ｐゴシック" panose="020B0600070205080204" pitchFamily="34" charset="-128"/>
              </a:rPr>
              <a:t> a dolor de EEII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s-CL" sz="1800" dirty="0" err="1">
                <a:ea typeface="ＭＳ Ｐゴシック" panose="020B0600070205080204" pitchFamily="34" charset="-128"/>
              </a:rPr>
              <a:t>Discogenico</a:t>
            </a:r>
            <a:r>
              <a:rPr lang="en-US" altLang="es-CL" sz="1800" dirty="0">
                <a:ea typeface="ＭＳ Ｐゴシック" panose="020B0600070205080204" pitchFamily="34" charset="-128"/>
              </a:rPr>
              <a:t>,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facetario</a:t>
            </a:r>
            <a:r>
              <a:rPr lang="en-US" altLang="es-CL" sz="1800" dirty="0">
                <a:ea typeface="ＭＳ Ｐゴシック" panose="020B0600070205080204" pitchFamily="34" charset="-128"/>
              </a:rPr>
              <a:t> y/o radicular.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s-CL" sz="22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s-CL" sz="2200" dirty="0" err="1">
                <a:ea typeface="ＭＳ Ｐゴシック" panose="020B0600070205080204" pitchFamily="34" charset="-128"/>
              </a:rPr>
              <a:t>Evaluar</a:t>
            </a:r>
            <a:r>
              <a:rPr lang="en-US" altLang="es-CL" sz="2200" dirty="0">
                <a:ea typeface="ＭＳ Ｐゴシック" panose="020B0600070205080204" pitchFamily="34" charset="-128"/>
              </a:rPr>
              <a:t> examen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neurológico</a:t>
            </a:r>
            <a:endParaRPr lang="en-US" altLang="es-CL" sz="22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en-US" altLang="es-CL" sz="22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s-CL" sz="2200" dirty="0" err="1">
                <a:ea typeface="ＭＳ Ｐゴシック" panose="020B0600070205080204" pitchFamily="34" charset="-128"/>
              </a:rPr>
              <a:t>Clasificación</a:t>
            </a:r>
            <a:r>
              <a:rPr lang="en-US" altLang="es-CL" sz="2200" dirty="0">
                <a:ea typeface="ＭＳ Ｐゴシック" panose="020B0600070205080204" pitchFamily="34" charset="-128"/>
              </a:rPr>
              <a:t> </a:t>
            </a:r>
            <a:r>
              <a:rPr lang="en-US" altLang="es-CL" sz="2200" dirty="0" err="1">
                <a:ea typeface="ＭＳ Ｐゴシック" panose="020B0600070205080204" pitchFamily="34" charset="-128"/>
              </a:rPr>
              <a:t>según</a:t>
            </a:r>
            <a:endParaRPr lang="en-US" altLang="es-CL" sz="2200" dirty="0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s-CL" sz="1800" dirty="0">
                <a:ea typeface="ＭＳ Ｐゴシック" panose="020B0600070205080204" pitchFamily="34" charset="-128"/>
              </a:rPr>
              <a:t>Causa: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Wiltse</a:t>
            </a:r>
            <a:r>
              <a:rPr lang="en-US" altLang="es-CL" sz="1800" dirty="0">
                <a:ea typeface="ＭＳ Ｐゴシック" panose="020B0600070205080204" pitchFamily="34" charset="-128"/>
              </a:rPr>
              <a:t> o Marchetti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s-CL" sz="1800" dirty="0">
                <a:ea typeface="ＭＳ Ｐゴシック" panose="020B0600070205080204" pitchFamily="34" charset="-128"/>
              </a:rPr>
              <a:t>Grado de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Desplazamiento</a:t>
            </a:r>
            <a:r>
              <a:rPr lang="en-US" altLang="es-CL" sz="1800" dirty="0">
                <a:ea typeface="ＭＳ Ｐゴシック" panose="020B0600070205080204" pitchFamily="34" charset="-128"/>
              </a:rPr>
              <a:t>: </a:t>
            </a:r>
            <a:r>
              <a:rPr lang="en-US" altLang="es-CL" sz="1800" dirty="0" err="1">
                <a:ea typeface="ＭＳ Ｐゴシック" panose="020B0600070205080204" pitchFamily="34" charset="-128"/>
              </a:rPr>
              <a:t>Meyerding</a:t>
            </a:r>
            <a:r>
              <a:rPr lang="en-US" altLang="es-CL" sz="1800" dirty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80000"/>
              </a:lnSpc>
              <a:defRPr/>
            </a:pPr>
            <a:endParaRPr lang="en-US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91595C40-0C86-4C21-595F-3C63291235B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708275"/>
            <a:ext cx="23034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46EE0341-29D5-5B5A-FB6B-4259A3208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878897-D4CC-B5D0-C7B4-88F4A12C6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22"/>
    </mc:Choice>
    <mc:Fallback>
      <p:transition spd="slow" advTm="5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Lateral flexion x-ray">
            <a:extLst>
              <a:ext uri="{FF2B5EF4-FFF2-40B4-BE49-F238E27FC236}">
                <a16:creationId xmlns:a16="http://schemas.microsoft.com/office/drawing/2014/main" id="{E5D9A6AC-6D17-FC26-84E7-70B4D95964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4351" y="1295400"/>
            <a:ext cx="4119563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4" descr="Lateral extension X-ray">
            <a:extLst>
              <a:ext uri="{FF2B5EF4-FFF2-40B4-BE49-F238E27FC236}">
                <a16:creationId xmlns:a16="http://schemas.microsoft.com/office/drawing/2014/main" id="{644E868B-4F23-F44C-A48C-EE9CA3F9C96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4913" y="1295400"/>
            <a:ext cx="3541712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F340E5C9-268F-EA63-6D43-21E2065A1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0117DC-EB5C-1FA0-26CA-7BE1698C3DAF}"/>
              </a:ext>
            </a:extLst>
          </p:cNvPr>
          <p:cNvSpPr txBox="1"/>
          <p:nvPr/>
        </p:nvSpPr>
        <p:spPr>
          <a:xfrm>
            <a:off x="3051672" y="423503"/>
            <a:ext cx="537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800" dirty="0"/>
              <a:t>Concepto de Inestabilidad vertebral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D500AB-3442-9B3A-BF91-791670850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17"/>
    </mc:Choice>
    <mc:Fallback>
      <p:transition spd="slow" advTm="4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3">
            <a:extLst>
              <a:ext uri="{FF2B5EF4-FFF2-40B4-BE49-F238E27FC236}">
                <a16:creationId xmlns:a16="http://schemas.microsoft.com/office/drawing/2014/main" id="{59ADC856-E052-C7DD-DF60-FCDE2E2D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39725"/>
            <a:ext cx="861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1" lang="es-ES" altLang="es-CL" sz="3600">
                <a:solidFill>
                  <a:schemeClr val="tx2"/>
                </a:solidFill>
              </a:rPr>
              <a:t>Hernia del Núcleo Pulposo</a:t>
            </a:r>
          </a:p>
        </p:txBody>
      </p:sp>
      <p:sp>
        <p:nvSpPr>
          <p:cNvPr id="65538" name="Text Box 4">
            <a:extLst>
              <a:ext uri="{FF2B5EF4-FFF2-40B4-BE49-F238E27FC236}">
                <a16:creationId xmlns:a16="http://schemas.microsoft.com/office/drawing/2014/main" id="{ACFCF964-B002-8101-A131-AE68078D5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1" y="1676401"/>
            <a:ext cx="4532313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defRPr/>
            </a:pPr>
            <a:r>
              <a:rPr kumimoji="1" lang="es-ES" altLang="es-CL" sz="2000" dirty="0">
                <a:latin typeface="+mn-lt"/>
                <a:cs typeface="Arial" panose="020B0604020202020204" pitchFamily="34" charset="0"/>
              </a:rPr>
              <a:t>Def: </a:t>
            </a:r>
            <a:r>
              <a:rPr lang="es-ES" altLang="es-ES_tradnl" sz="2000" dirty="0">
                <a:latin typeface="+mn-lt"/>
              </a:rPr>
              <a:t>Desplazamiento de núcleo pulposo o </a:t>
            </a:r>
            <a:r>
              <a:rPr lang="es-ES" altLang="es-ES_tradnl" sz="2000" dirty="0" err="1">
                <a:latin typeface="+mn-lt"/>
              </a:rPr>
              <a:t>anulus</a:t>
            </a:r>
            <a:r>
              <a:rPr lang="es-ES" altLang="es-ES_tradnl" sz="2000" dirty="0">
                <a:latin typeface="+mn-lt"/>
              </a:rPr>
              <a:t> fibroso fuera del espacio discal  intervertebral.</a:t>
            </a:r>
            <a:endParaRPr kumimoji="1" lang="es-ES" altLang="es-CL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endParaRPr kumimoji="1" lang="es-ES" altLang="es-CL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kumimoji="1" lang="es-ES" altLang="es-CL" sz="2000" dirty="0">
                <a:latin typeface="+mn-lt"/>
                <a:cs typeface="Arial" panose="020B0604020202020204" pitchFamily="34" charset="0"/>
              </a:rPr>
              <a:t>Lumbociática o </a:t>
            </a:r>
            <a:r>
              <a:rPr kumimoji="1" lang="es-ES" altLang="es-CL" sz="2000" dirty="0" err="1">
                <a:latin typeface="+mn-lt"/>
                <a:cs typeface="Arial" panose="020B0604020202020204" pitchFamily="34" charset="0"/>
              </a:rPr>
              <a:t>lumbocruralgia</a:t>
            </a:r>
            <a:endParaRPr kumimoji="1" lang="es-ES" altLang="es-CL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Clr>
                <a:srgbClr val="FF0000"/>
              </a:buClr>
            </a:pPr>
            <a:endParaRPr kumimoji="1" lang="es-ES" altLang="es-CL" sz="2000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kumimoji="1" lang="es-ES" altLang="es-CL" sz="2000" dirty="0">
                <a:latin typeface="+mn-lt"/>
                <a:cs typeface="Arial" panose="020B0604020202020204" pitchFamily="34" charset="0"/>
              </a:rPr>
              <a:t>Dolor lumbar irradiado a extremidad Aumenta con actividad, sentarse y toser.</a:t>
            </a:r>
          </a:p>
          <a:p>
            <a:pPr eaLnBrk="1" hangingPunct="1">
              <a:spcBef>
                <a:spcPct val="50000"/>
              </a:spcBef>
              <a:buClr>
                <a:srgbClr val="FF0000"/>
              </a:buClr>
            </a:pPr>
            <a:r>
              <a:rPr kumimoji="1" lang="es-ES" altLang="es-CL" sz="2000" dirty="0">
                <a:latin typeface="+mn-lt"/>
                <a:cs typeface="Arial" panose="020B0604020202020204" pitchFamily="34" charset="0"/>
              </a:rPr>
              <a:t>Puede acompañarse de adormecimiento o falta de fuerza</a:t>
            </a:r>
          </a:p>
        </p:txBody>
      </p:sp>
      <p:pic>
        <p:nvPicPr>
          <p:cNvPr id="65539" name="Picture 5">
            <a:extLst>
              <a:ext uri="{FF2B5EF4-FFF2-40B4-BE49-F238E27FC236}">
                <a16:creationId xmlns:a16="http://schemas.microsoft.com/office/drawing/2014/main" id="{81AB3719-7DC8-EF12-5D9A-69F57F06D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33376"/>
            <a:ext cx="2447925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>
            <a:extLst>
              <a:ext uri="{FF2B5EF4-FFF2-40B4-BE49-F238E27FC236}">
                <a16:creationId xmlns:a16="http://schemas.microsoft.com/office/drawing/2014/main" id="{EC63FDA4-579A-1B2D-77D1-86D2DA4BD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2924176"/>
            <a:ext cx="20161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3" descr="s1T1">
            <a:extLst>
              <a:ext uri="{FF2B5EF4-FFF2-40B4-BE49-F238E27FC236}">
                <a16:creationId xmlns:a16="http://schemas.microsoft.com/office/drawing/2014/main" id="{B33A0F6C-E3AE-2EB9-15A8-7C08C74D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4172"/>
          <a:stretch>
            <a:fillRect/>
          </a:stretch>
        </p:blipFill>
        <p:spPr bwMode="auto">
          <a:xfrm>
            <a:off x="7824788" y="4581526"/>
            <a:ext cx="17637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E4CFDC74-7D84-7CDB-4E63-802985091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922268-0C36-0558-C822-FFB430DCA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80"/>
    </mc:Choice>
    <mc:Fallback>
      <p:transition spd="slow" advTm="9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>
            <a:extLst>
              <a:ext uri="{FF2B5EF4-FFF2-40B4-BE49-F238E27FC236}">
                <a16:creationId xmlns:a16="http://schemas.microsoft.com/office/drawing/2014/main" id="{858F88C1-2DD9-BDDB-75B7-6CF3A5BF50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CL" sz="3200" dirty="0" err="1">
                <a:ea typeface="ＭＳ Ｐゴシック" panose="020B0600070205080204" pitchFamily="34" charset="-128"/>
              </a:rPr>
              <a:t>Estenorraquis</a:t>
            </a:r>
            <a:r>
              <a:rPr lang="en-US" altLang="es-CL" sz="3200" dirty="0">
                <a:ea typeface="ＭＳ Ｐゴシック" panose="020B0600070205080204" pitchFamily="34" charset="-128"/>
              </a:rPr>
              <a:t> Lumbar</a:t>
            </a:r>
          </a:p>
        </p:txBody>
      </p:sp>
      <p:pic>
        <p:nvPicPr>
          <p:cNvPr id="67586" name="Picture 4">
            <a:extLst>
              <a:ext uri="{FF2B5EF4-FFF2-40B4-BE49-F238E27FC236}">
                <a16:creationId xmlns:a16="http://schemas.microsoft.com/office/drawing/2014/main" id="{7148B1FB-6D02-DD2B-207F-00203B7114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4005264"/>
            <a:ext cx="1758950" cy="242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ador de contenido">
            <a:extLst>
              <a:ext uri="{FF2B5EF4-FFF2-40B4-BE49-F238E27FC236}">
                <a16:creationId xmlns:a16="http://schemas.microsoft.com/office/drawing/2014/main" id="{05E9CD05-92BF-08D8-E0DB-BACC5B113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6171" y="1947864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Def: Estrechez del </a:t>
            </a:r>
            <a:r>
              <a:rPr lang="es-ES" altLang="es-CL" sz="2400" dirty="0" err="1">
                <a:ea typeface="ＭＳ Ｐゴシック" panose="020B0600070205080204" pitchFamily="34" charset="-128"/>
              </a:rPr>
              <a:t>areadel</a:t>
            </a:r>
            <a:r>
              <a:rPr lang="es-ES" altLang="es-CL" sz="2400" dirty="0">
                <a:ea typeface="ＭＳ Ｐゴシック" panose="020B0600070205080204" pitchFamily="34" charset="-128"/>
              </a:rPr>
              <a:t>  canal </a:t>
            </a:r>
            <a:r>
              <a:rPr lang="es-ES" altLang="es-CL" sz="2400" dirty="0" err="1">
                <a:ea typeface="ＭＳ Ｐゴシック" panose="020B0600070205080204" pitchFamily="34" charset="-128"/>
              </a:rPr>
              <a:t>raquideo</a:t>
            </a:r>
            <a:r>
              <a:rPr lang="es-ES" altLang="es-CL" sz="2400" dirty="0">
                <a:ea typeface="ＭＳ Ｐゴシック" panose="020B0600070205080204" pitchFamily="34" charset="-128"/>
              </a:rPr>
              <a:t>.</a:t>
            </a:r>
          </a:p>
          <a:p>
            <a:pPr lvl="1"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Central-receso </a:t>
            </a:r>
            <a:r>
              <a:rPr lang="es-ES" altLang="es-CL" sz="2000" dirty="0" err="1">
                <a:ea typeface="ＭＳ Ｐゴシック" panose="020B0600070205080204" pitchFamily="34" charset="-128"/>
              </a:rPr>
              <a:t>lat-foraminal</a:t>
            </a: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Dolor </a:t>
            </a:r>
            <a:r>
              <a:rPr lang="es-ES" altLang="es-CL" sz="2400" dirty="0" err="1">
                <a:ea typeface="ＭＳ Ｐゴシック" panose="020B0600070205080204" pitchFamily="34" charset="-128"/>
              </a:rPr>
              <a:t>Lumbociático</a:t>
            </a:r>
            <a:r>
              <a:rPr lang="es-ES" altLang="es-CL" sz="2400" dirty="0">
                <a:ea typeface="ＭＳ Ｐゴシック" panose="020B0600070205080204" pitchFamily="34" charset="-128"/>
              </a:rPr>
              <a:t> o </a:t>
            </a:r>
            <a:r>
              <a:rPr lang="es-ES" altLang="es-CL" sz="2400" dirty="0" err="1">
                <a:ea typeface="ＭＳ Ｐゴシック" panose="020B0600070205080204" pitchFamily="34" charset="-128"/>
              </a:rPr>
              <a:t>lumbocruralgia</a:t>
            </a: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Distintas causas</a:t>
            </a:r>
          </a:p>
          <a:p>
            <a:pPr lvl="1"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Degenerativo</a:t>
            </a:r>
          </a:p>
        </p:txBody>
      </p:sp>
      <p:pic>
        <p:nvPicPr>
          <p:cNvPr id="67588" name="Picture 5">
            <a:extLst>
              <a:ext uri="{FF2B5EF4-FFF2-40B4-BE49-F238E27FC236}">
                <a16:creationId xmlns:a16="http://schemas.microsoft.com/office/drawing/2014/main" id="{FDF9836A-798D-2C27-F0BC-6CF54C57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628776"/>
            <a:ext cx="19510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325A288A-A31D-D266-042B-1EB5327B1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E2A051-9947-01A2-7978-E73102695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12"/>
    </mc:Choice>
    <mc:Fallback>
      <p:transition spd="slow" advTm="6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A1F66B8-0BF0-5C0F-4FB3-F43B1D3F70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2800" dirty="0"/>
              <a:t>Tratamiento</a:t>
            </a:r>
            <a:endParaRPr lang="es-ES" sz="2800" dirty="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4B2C843-65B7-C940-E071-AD054F4EF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127" y="1724854"/>
            <a:ext cx="7772400" cy="4114800"/>
          </a:xfrm>
        </p:spPr>
        <p:txBody>
          <a:bodyPr/>
          <a:lstStyle/>
          <a:p>
            <a:pPr lvl="1"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 lvl="1">
              <a:buFontTx/>
              <a:buNone/>
              <a:defRPr/>
            </a:pPr>
            <a:r>
              <a:rPr lang="es-ES_tradnl" altLang="es-CL" dirty="0">
                <a:ea typeface="ＭＳ Ｐゴシック" panose="020B0600070205080204" pitchFamily="34" charset="-128"/>
              </a:rPr>
              <a:t>Prevención Primaria: </a:t>
            </a:r>
            <a:r>
              <a:rPr lang="es-ES_tradnl" altLang="es-CL" dirty="0" err="1">
                <a:ea typeface="ＭＳ Ｐゴシック" panose="020B0600070205080204" pitchFamily="34" charset="-128"/>
              </a:rPr>
              <a:t>Evaluacion</a:t>
            </a:r>
            <a:r>
              <a:rPr lang="es-ES_tradnl" altLang="es-CL" dirty="0">
                <a:ea typeface="ＭＳ Ｐゴシック" panose="020B0600070205080204" pitchFamily="34" charset="-128"/>
              </a:rPr>
              <a:t> Ergonómica</a:t>
            </a:r>
          </a:p>
          <a:p>
            <a:pPr>
              <a:buFontTx/>
              <a:buNone/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	</a:t>
            </a:r>
          </a:p>
          <a:p>
            <a:pPr lvl="1">
              <a:buFontTx/>
              <a:buNone/>
              <a:defRPr/>
            </a:pPr>
            <a:r>
              <a:rPr lang="es-ES" altLang="es-CL" dirty="0">
                <a:ea typeface="ＭＳ Ｐゴシック" panose="020B0600070205080204" pitchFamily="34" charset="-128"/>
              </a:rPr>
              <a:t>Manejo habitualmente conservador</a:t>
            </a:r>
          </a:p>
          <a:p>
            <a:pPr lvl="1">
              <a:buFontTx/>
              <a:buNone/>
              <a:defRPr/>
            </a:pPr>
            <a:r>
              <a:rPr lang="es-ES" altLang="es-CL" dirty="0">
                <a:ea typeface="ＭＳ Ｐゴシック" panose="020B0600070205080204" pitchFamily="34" charset="-128"/>
              </a:rPr>
              <a:t>AINE / Analgésicos PCT </a:t>
            </a:r>
            <a:r>
              <a:rPr lang="es-ES" altLang="es-CL" dirty="0" err="1">
                <a:ea typeface="ＭＳ Ｐゴシック" panose="020B0600070205080204" pitchFamily="34" charset="-128"/>
              </a:rPr>
              <a:t>Tramal</a:t>
            </a:r>
            <a:endParaRPr lang="es-ES" altLang="es-CL" dirty="0">
              <a:ea typeface="ＭＳ Ｐゴシック" panose="020B0600070205080204" pitchFamily="34" charset="-128"/>
            </a:endParaRPr>
          </a:p>
          <a:p>
            <a:pPr lvl="1">
              <a:buFontTx/>
              <a:buNone/>
              <a:defRPr/>
            </a:pPr>
            <a:r>
              <a:rPr lang="es-ES" altLang="es-CL" dirty="0">
                <a:ea typeface="ＭＳ Ｐゴシック" panose="020B0600070205080204" pitchFamily="34" charset="-128"/>
              </a:rPr>
              <a:t>Relajantes musculares</a:t>
            </a:r>
          </a:p>
          <a:p>
            <a:pPr lvl="1">
              <a:buFontTx/>
              <a:buNone/>
              <a:defRPr/>
            </a:pPr>
            <a:r>
              <a:rPr lang="es-ES" altLang="es-CL" dirty="0">
                <a:ea typeface="ＭＳ Ｐゴシック" panose="020B0600070205080204" pitchFamily="34" charset="-128"/>
              </a:rPr>
              <a:t>Pregabalina</a:t>
            </a:r>
          </a:p>
          <a:p>
            <a:pPr lvl="1">
              <a:buFontTx/>
              <a:buNone/>
              <a:defRPr/>
            </a:pPr>
            <a:r>
              <a:rPr lang="es-ES" altLang="es-CL" dirty="0">
                <a:ea typeface="ＭＳ Ｐゴシック" panose="020B0600070205080204" pitchFamily="34" charset="-128"/>
              </a:rPr>
              <a:t>Corticoides: </a:t>
            </a:r>
            <a:r>
              <a:rPr lang="es-ES" altLang="es-CL" dirty="0" err="1">
                <a:ea typeface="ＭＳ Ｐゴシック" panose="020B0600070205080204" pitchFamily="34" charset="-128"/>
              </a:rPr>
              <a:t>vo</a:t>
            </a:r>
            <a:r>
              <a:rPr lang="es-ES" altLang="es-CL" dirty="0">
                <a:ea typeface="ＭＳ Ｐゴシック" panose="020B0600070205080204" pitchFamily="34" charset="-128"/>
              </a:rPr>
              <a:t>, </a:t>
            </a:r>
            <a:r>
              <a:rPr lang="es-ES" altLang="es-CL" dirty="0" err="1">
                <a:ea typeface="ＭＳ Ｐゴシック" panose="020B0600070205080204" pitchFamily="34" charset="-128"/>
              </a:rPr>
              <a:t>im</a:t>
            </a:r>
            <a:r>
              <a:rPr lang="es-ES" altLang="es-CL" dirty="0">
                <a:ea typeface="ＭＳ Ｐゴシック" panose="020B0600070205080204" pitchFamily="34" charset="-128"/>
              </a:rPr>
              <a:t>, epidural o </a:t>
            </a:r>
            <a:r>
              <a:rPr lang="es-ES" altLang="es-CL" dirty="0" err="1">
                <a:ea typeface="ＭＳ Ｐゴシック" panose="020B0600070205080204" pitchFamily="34" charset="-128"/>
              </a:rPr>
              <a:t>foraminal</a:t>
            </a:r>
            <a:endParaRPr lang="es-ES" altLang="es-CL" dirty="0">
              <a:ea typeface="ＭＳ Ｐゴシック" panose="020B0600070205080204" pitchFamily="34" charset="-128"/>
            </a:endParaRPr>
          </a:p>
          <a:p>
            <a:pPr lvl="1">
              <a:buFontTx/>
              <a:buNone/>
              <a:defRPr/>
            </a:pPr>
            <a:r>
              <a:rPr lang="es-ES" altLang="es-CL" dirty="0">
                <a:ea typeface="ＭＳ Ｐゴシック" panose="020B0600070205080204" pitchFamily="34" charset="-128"/>
              </a:rPr>
              <a:t>Kinesioterapia</a:t>
            </a:r>
            <a:r>
              <a:rPr kumimoji="1" lang="es-ES" altLang="es-CL" dirty="0">
                <a:ea typeface="ＭＳ Ｐゴシック" panose="020B0600070205080204" pitchFamily="34" charset="-128"/>
                <a:cs typeface="Arial" panose="020B0604020202020204" pitchFamily="34" charset="0"/>
              </a:rPr>
              <a:t>: Fortalecimiento abdominal y lumbar</a:t>
            </a:r>
            <a:endParaRPr lang="es-ES" altLang="es-CL" dirty="0">
              <a:ea typeface="ＭＳ Ｐゴシック" panose="020B0600070205080204" pitchFamily="34" charset="-128"/>
            </a:endParaRPr>
          </a:p>
          <a:p>
            <a:pPr lvl="1">
              <a:buFontTx/>
              <a:buNone/>
              <a:defRPr/>
            </a:pPr>
            <a:r>
              <a:rPr lang="es-ES_tradnl" altLang="es-CL" dirty="0">
                <a:ea typeface="ＭＳ Ｐゴシック" panose="020B0600070205080204" pitchFamily="34" charset="-128"/>
              </a:rPr>
              <a:t>Terapia cognitivo-conductual</a:t>
            </a:r>
          </a:p>
          <a:p>
            <a:pPr lvl="1"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endParaRPr lang="es-ES" altLang="es-CL" dirty="0">
              <a:ea typeface="ＭＳ Ｐゴシック" panose="020B0600070205080204" pitchFamily="34" charset="-128"/>
            </a:endParaRPr>
          </a:p>
        </p:txBody>
      </p:sp>
      <p:pic>
        <p:nvPicPr>
          <p:cNvPr id="77827" name="Picture 6" descr="back">
            <a:extLst>
              <a:ext uri="{FF2B5EF4-FFF2-40B4-BE49-F238E27FC236}">
                <a16:creationId xmlns:a16="http://schemas.microsoft.com/office/drawing/2014/main" id="{914376E7-EF3D-1B75-BBF3-AFA3C813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72" y="4088641"/>
            <a:ext cx="21510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7" descr="File_20061019161217[1]">
            <a:extLst>
              <a:ext uri="{FF2B5EF4-FFF2-40B4-BE49-F238E27FC236}">
                <a16:creationId xmlns:a16="http://schemas.microsoft.com/office/drawing/2014/main" id="{1B599B3D-2C86-9FCD-1932-EFEDCD53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372" y="1548435"/>
            <a:ext cx="155098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796A6C16-7741-5F20-917E-EE102D81C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9DCA88-CBE5-1207-455E-9BCC97A2C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34"/>
    </mc:Choice>
    <mc:Fallback>
      <p:transition spd="slow" advTm="99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>
            <a:extLst>
              <a:ext uri="{FF2B5EF4-FFF2-40B4-BE49-F238E27FC236}">
                <a16:creationId xmlns:a16="http://schemas.microsoft.com/office/drawing/2014/main" id="{E4A92DAF-C643-61CD-8F1A-47D8C3B492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CL" sz="3200" dirty="0">
                <a:ea typeface="ＭＳ Ｐゴシック" panose="020B0600070205080204" pitchFamily="34" charset="-128"/>
              </a:rPr>
              <a:t>Dolor </a:t>
            </a:r>
            <a:r>
              <a:rPr lang="en-US" altLang="es-CL" sz="3200" dirty="0" err="1">
                <a:ea typeface="ＭＳ Ｐゴシック" panose="020B0600070205080204" pitchFamily="34" charset="-128"/>
              </a:rPr>
              <a:t>Facetario</a:t>
            </a:r>
            <a:r>
              <a:rPr lang="en-US" altLang="es-CL" sz="3200" dirty="0">
                <a:ea typeface="ＭＳ Ｐゴシック" panose="020B0600070205080204" pitchFamily="34" charset="-128"/>
              </a:rPr>
              <a:t>: </a:t>
            </a:r>
            <a:r>
              <a:rPr lang="en-US" altLang="es-CL" sz="3200" dirty="0" err="1">
                <a:ea typeface="ＭＳ Ｐゴシック" panose="020B0600070205080204" pitchFamily="34" charset="-128"/>
              </a:rPr>
              <a:t>Bloqueo</a:t>
            </a:r>
            <a:r>
              <a:rPr lang="en-US" altLang="es-CL" sz="3200" dirty="0">
                <a:ea typeface="ＭＳ Ｐゴシック" panose="020B0600070205080204" pitchFamily="34" charset="-128"/>
              </a:rPr>
              <a:t> </a:t>
            </a:r>
            <a:r>
              <a:rPr lang="en-US" altLang="es-CL" sz="3200" dirty="0" err="1">
                <a:ea typeface="ＭＳ Ｐゴシック" panose="020B0600070205080204" pitchFamily="34" charset="-128"/>
              </a:rPr>
              <a:t>Facetario</a:t>
            </a:r>
            <a:endParaRPr lang="en-US" altLang="es-CL" sz="3200" dirty="0">
              <a:ea typeface="ＭＳ Ｐゴシック" panose="020B0600070205080204" pitchFamily="34" charset="-128"/>
            </a:endParaRPr>
          </a:p>
        </p:txBody>
      </p:sp>
      <p:pic>
        <p:nvPicPr>
          <p:cNvPr id="81922" name="Picture 3">
            <a:extLst>
              <a:ext uri="{FF2B5EF4-FFF2-40B4-BE49-F238E27FC236}">
                <a16:creationId xmlns:a16="http://schemas.microsoft.com/office/drawing/2014/main" id="{1279A2E5-CDDC-ECF0-FB3C-D11C819870E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989138"/>
            <a:ext cx="4406900" cy="3327400"/>
          </a:xfrm>
        </p:spPr>
      </p:pic>
      <p:pic>
        <p:nvPicPr>
          <p:cNvPr id="81923" name="Picture 4">
            <a:extLst>
              <a:ext uri="{FF2B5EF4-FFF2-40B4-BE49-F238E27FC236}">
                <a16:creationId xmlns:a16="http://schemas.microsoft.com/office/drawing/2014/main" id="{3A1242DA-0DE3-3E08-BA83-BA81FA4B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989139"/>
            <a:ext cx="23447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27AFEE4E-B546-3077-1E1A-38214FE0D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8F934C-F933-FBA1-6D14-1A37000AB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6"/>
    </mc:Choice>
    <mc:Fallback>
      <p:transition spd="slow" advTm="2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6E21239-0961-4563-DB55-74D8E598D86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7625" y="5492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s-ES_tradnl" sz="3600" dirty="0"/>
              <a:t>		Tratamiento</a:t>
            </a:r>
            <a:endParaRPr lang="es-ES" sz="3600" dirty="0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E706312-7F80-4A64-CBB1-8534F1AE0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Cirugía</a:t>
            </a:r>
          </a:p>
          <a:p>
            <a:pPr lvl="1"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Discectomia</a:t>
            </a:r>
          </a:p>
          <a:p>
            <a:pPr lvl="1"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Descompresión</a:t>
            </a:r>
          </a:p>
          <a:p>
            <a:pPr lvl="1"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Artrodesis  </a:t>
            </a:r>
          </a:p>
          <a:p>
            <a:pPr lvl="1"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Artroplastia</a:t>
            </a:r>
          </a:p>
        </p:txBody>
      </p:sp>
      <p:pic>
        <p:nvPicPr>
          <p:cNvPr id="83971" name="Picture 4">
            <a:extLst>
              <a:ext uri="{FF2B5EF4-FFF2-40B4-BE49-F238E27FC236}">
                <a16:creationId xmlns:a16="http://schemas.microsoft.com/office/drawing/2014/main" id="{91684524-C4A4-25F7-55FE-61F5C1EAB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4508501"/>
            <a:ext cx="251936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7" descr="105-0539_IMG">
            <a:extLst>
              <a:ext uri="{FF2B5EF4-FFF2-40B4-BE49-F238E27FC236}">
                <a16:creationId xmlns:a16="http://schemas.microsoft.com/office/drawing/2014/main" id="{E3B235B1-41E8-B90C-0AAA-DF5475EC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88913"/>
            <a:ext cx="252095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 descr="Stephen White postop ap">
            <a:extLst>
              <a:ext uri="{FF2B5EF4-FFF2-40B4-BE49-F238E27FC236}">
                <a16:creationId xmlns:a16="http://schemas.microsoft.com/office/drawing/2014/main" id="{A50BAEF7-A586-F01B-AF5A-6A5D7717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40591" r="34042" b="22198"/>
          <a:stretch>
            <a:fillRect/>
          </a:stretch>
        </p:blipFill>
        <p:spPr bwMode="auto">
          <a:xfrm>
            <a:off x="2279651" y="4076700"/>
            <a:ext cx="1889125" cy="2598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4" descr="107-0724_IMG">
            <a:extLst>
              <a:ext uri="{FF2B5EF4-FFF2-40B4-BE49-F238E27FC236}">
                <a16:creationId xmlns:a16="http://schemas.microsoft.com/office/drawing/2014/main" id="{DFEFD681-7328-1CD3-2764-10E6AFF0F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349500"/>
            <a:ext cx="2559050" cy="19192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3" descr="113-1372_IMG">
            <a:extLst>
              <a:ext uri="{FF2B5EF4-FFF2-40B4-BE49-F238E27FC236}">
                <a16:creationId xmlns:a16="http://schemas.microsoft.com/office/drawing/2014/main" id="{A4B57438-D1EF-741A-6BFF-33AF63C36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r="19698"/>
          <a:stretch>
            <a:fillRect/>
          </a:stretch>
        </p:blipFill>
        <p:spPr bwMode="auto">
          <a:xfrm>
            <a:off x="4656138" y="4076701"/>
            <a:ext cx="12954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F5C2E17B-2F9D-CA3D-116B-3BEE1C8567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E8CD9B-4670-ED8A-5032-5E0FF7E7B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55"/>
    </mc:Choice>
    <mc:Fallback>
      <p:transition spd="slow" advTm="5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BE94F50B-9E14-35DA-AE03-16DA79810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CL">
                <a:ea typeface="ＭＳ Ｐゴシック" panose="020B0600070205080204" pitchFamily="34" charset="-128"/>
              </a:rPr>
              <a:t>Cirugia minimamente invasiva</a:t>
            </a:r>
          </a:p>
        </p:txBody>
      </p:sp>
      <p:pic>
        <p:nvPicPr>
          <p:cNvPr id="88066" name="Picture 4" descr="2">
            <a:extLst>
              <a:ext uri="{FF2B5EF4-FFF2-40B4-BE49-F238E27FC236}">
                <a16:creationId xmlns:a16="http://schemas.microsoft.com/office/drawing/2014/main" id="{8E0180F5-7FB6-5856-25EA-B8F6FA9325B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4" y="2565400"/>
            <a:ext cx="3563937" cy="3240088"/>
          </a:xfr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7" name="Picture 5" descr="4">
            <a:extLst>
              <a:ext uri="{FF2B5EF4-FFF2-40B4-BE49-F238E27FC236}">
                <a16:creationId xmlns:a16="http://schemas.microsoft.com/office/drawing/2014/main" id="{4661ADC9-BE15-F9A7-0C80-4D15FF4B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565401"/>
            <a:ext cx="5254625" cy="32353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16595C96-E563-200F-5EA8-1C38B1721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CA249A-F8FD-27F1-BF65-1DB34BDA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80"/>
    </mc:Choice>
    <mc:Fallback>
      <p:transition spd="slow" advTm="5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 descr="2">
            <a:extLst>
              <a:ext uri="{FF2B5EF4-FFF2-40B4-BE49-F238E27FC236}">
                <a16:creationId xmlns:a16="http://schemas.microsoft.com/office/drawing/2014/main" id="{8F90BEEF-E625-B149-D2F8-F29BC927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412876"/>
            <a:ext cx="3168650" cy="21431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5" descr="PLF Post ALIF - Postop - Lat - Allan Gackstetter">
            <a:extLst>
              <a:ext uri="{FF2B5EF4-FFF2-40B4-BE49-F238E27FC236}">
                <a16:creationId xmlns:a16="http://schemas.microsoft.com/office/drawing/2014/main" id="{2A96F994-A6E7-508C-A662-912E7FF9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17574" r="10938" b="27362"/>
          <a:stretch>
            <a:fillRect/>
          </a:stretch>
        </p:blipFill>
        <p:spPr bwMode="auto">
          <a:xfrm>
            <a:off x="5591175" y="2060575"/>
            <a:ext cx="2463800" cy="3048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6" descr="LATXRAY">
            <a:extLst>
              <a:ext uri="{FF2B5EF4-FFF2-40B4-BE49-F238E27FC236}">
                <a16:creationId xmlns:a16="http://schemas.microsoft.com/office/drawing/2014/main" id="{365D5C94-2FD2-B992-60A2-902E2DFD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b="4543"/>
          <a:stretch>
            <a:fillRect/>
          </a:stretch>
        </p:blipFill>
        <p:spPr bwMode="auto">
          <a:xfrm>
            <a:off x="8543926" y="2060575"/>
            <a:ext cx="1801813" cy="3352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7" descr="6">
            <a:extLst>
              <a:ext uri="{FF2B5EF4-FFF2-40B4-BE49-F238E27FC236}">
                <a16:creationId xmlns:a16="http://schemas.microsoft.com/office/drawing/2014/main" id="{EB5110F1-E144-3075-6CB4-E9C1C9FE9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13438"/>
          <a:stretch>
            <a:fillRect/>
          </a:stretch>
        </p:blipFill>
        <p:spPr bwMode="auto">
          <a:xfrm>
            <a:off x="1919288" y="3933826"/>
            <a:ext cx="3168650" cy="22320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800" name="Rectangle 8">
            <a:extLst>
              <a:ext uri="{FF2B5EF4-FFF2-40B4-BE49-F238E27FC236}">
                <a16:creationId xmlns:a16="http://schemas.microsoft.com/office/drawing/2014/main" id="{5451E555-F641-EB81-B9DB-2FE38AF4C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333375"/>
            <a:ext cx="50419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Artrodesis: </a:t>
            </a:r>
          </a:p>
          <a:p>
            <a:pPr eaLnBrk="1" hangingPunct="1">
              <a:defRPr/>
            </a:pPr>
            <a:r>
              <a:rPr lang="es-ES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distintas tecnicas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BDB7A00E-8B9B-CC8B-7B30-0D4AC6B68D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6A5390-7338-3899-8079-501929DC8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80"/>
    </mc:Choice>
    <mc:Fallback>
      <p:transition spd="slow" advTm="3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8CAA765-A653-23FF-4634-CC2394F58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>
                <a:ea typeface="ＭＳ Ｐゴシック" panose="020B0600070205080204" pitchFamily="34" charset="-128"/>
              </a:rPr>
              <a:t>Lumbago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2DCABCE-78D6-1C0C-ACE9-A28A8688E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Dolor entre costillas y glúteos</a:t>
            </a:r>
          </a:p>
          <a:p>
            <a:pPr>
              <a:lnSpc>
                <a:spcPct val="14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Similar frecuencia por sexo</a:t>
            </a:r>
          </a:p>
          <a:p>
            <a:pPr>
              <a:lnSpc>
                <a:spcPct val="14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Puede irradiarse a glúteos o muslos</a:t>
            </a:r>
          </a:p>
          <a:p>
            <a:pPr>
              <a:lnSpc>
                <a:spcPct val="14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Sólo 1 % desarrolla ciática:  dolor irradiado a pierna/pie</a:t>
            </a: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9E239846-1D76-DCCD-18FE-06C14C709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88E435-5987-4765-6B74-9ADB9D370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1"/>
    </mc:Choice>
    <mc:Fallback>
      <p:transition spd="slow" advTm="3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543EF2C5-32AF-7765-EAE5-6478670D6F0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3600" dirty="0"/>
              <a:t>Conclusiones</a:t>
            </a:r>
            <a:endParaRPr lang="es-ES" sz="3600" dirty="0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7244793-1FB6-7059-1E22-088059059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Dolor lumbar</a:t>
            </a:r>
          </a:p>
          <a:p>
            <a:pPr lvl="1"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Patología frecuente, con gran impacto (LM) </a:t>
            </a:r>
          </a:p>
          <a:p>
            <a:pPr lvl="1"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Generalmente curso benigno</a:t>
            </a:r>
          </a:p>
          <a:p>
            <a:pPr lvl="1">
              <a:lnSpc>
                <a:spcPct val="90000"/>
              </a:lnSpc>
              <a:defRPr/>
            </a:pPr>
            <a:endParaRPr lang="es-ES_tradnl" altLang="es-CL" sz="200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DL inespecífico		</a:t>
            </a:r>
          </a:p>
          <a:p>
            <a:pPr lvl="1"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Diagnóstico: evolución clínica     		          			                  evaluación clínico radiológico</a:t>
            </a:r>
          </a:p>
          <a:p>
            <a:pPr lvl="1"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Tratamiento 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	Depende de Diagnóstico</a:t>
            </a:r>
          </a:p>
          <a:p>
            <a:pPr lvl="1">
              <a:lnSpc>
                <a:spcPct val="90000"/>
              </a:lnSpc>
              <a:defRPr/>
            </a:pPr>
            <a:endParaRPr lang="es-ES_tradnl" altLang="es-CL" sz="20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endParaRPr lang="es-ES_tradnl" altLang="es-CL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" altLang="es-CL">
              <a:ea typeface="ＭＳ Ｐゴシック" panose="020B0600070205080204" pitchFamily="34" charset="-128"/>
            </a:endParaRPr>
          </a:p>
        </p:txBody>
      </p:sp>
      <p:pic>
        <p:nvPicPr>
          <p:cNvPr id="92163" name="Picture 4">
            <a:extLst>
              <a:ext uri="{FF2B5EF4-FFF2-40B4-BE49-F238E27FC236}">
                <a16:creationId xmlns:a16="http://schemas.microsoft.com/office/drawing/2014/main" id="{124945FD-978F-A79B-48F2-CE399A4C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4437063"/>
            <a:ext cx="203993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4D54F366-A492-5790-94D1-6EEE6DB8E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AF0FE5-8E42-3404-A8FB-F051565D4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71"/>
    </mc:Choice>
    <mc:Fallback>
      <p:transition spd="slow" advTm="4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1B51359-9D64-FD48-16F8-88C47F9074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3600" dirty="0"/>
              <a:t>Conclusiones</a:t>
            </a:r>
            <a:endParaRPr lang="es-ES" sz="3600" dirty="0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D0870235-BAAE-5A81-04CB-579D934C9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628775"/>
            <a:ext cx="7772400" cy="4114800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defRPr/>
            </a:pPr>
            <a:endParaRPr lang="es-ES_tradnl" altLang="es-CL" sz="2000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Siempre el manejo inicial es conservador</a:t>
            </a:r>
          </a:p>
          <a:p>
            <a:pPr lvl="1">
              <a:lnSpc>
                <a:spcPct val="90000"/>
              </a:lnSpc>
              <a:defRPr/>
            </a:pPr>
            <a:endParaRPr lang="es-ES_tradnl" altLang="es-CL" sz="200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Un porcentaje bajo de los pacientes requieren de tratamiento quirúrgico </a:t>
            </a:r>
          </a:p>
          <a:p>
            <a:pPr lvl="1">
              <a:defRPr/>
            </a:pPr>
            <a:endParaRPr lang="es-ES_tradnl" altLang="es-CL" sz="200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Cirugía: Múltiples alternativas</a:t>
            </a:r>
          </a:p>
          <a:p>
            <a:pPr lvl="1">
              <a:buFontTx/>
              <a:buNone/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	dependiendo de la patología</a:t>
            </a:r>
          </a:p>
          <a:p>
            <a:pPr lvl="1">
              <a:buFontTx/>
              <a:buNone/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	Discectomia</a:t>
            </a:r>
          </a:p>
          <a:p>
            <a:pPr lvl="1">
              <a:buFontTx/>
              <a:buNone/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	Artrodesis </a:t>
            </a:r>
          </a:p>
          <a:p>
            <a:pPr lvl="1">
              <a:buFontTx/>
              <a:buNone/>
              <a:defRPr/>
            </a:pPr>
            <a:r>
              <a:rPr lang="es-ES_tradnl" altLang="es-CL" sz="2000">
                <a:ea typeface="ＭＳ Ｐゴシック" panose="020B0600070205080204" pitchFamily="34" charset="-128"/>
              </a:rPr>
              <a:t>	Artroplastia</a:t>
            </a:r>
          </a:p>
          <a:p>
            <a:pPr lvl="1">
              <a:lnSpc>
                <a:spcPct val="90000"/>
              </a:lnSpc>
              <a:defRPr/>
            </a:pPr>
            <a:endParaRPr lang="es-ES_tradnl" altLang="es-CL">
              <a:ea typeface="ＭＳ Ｐゴシック" panose="020B0600070205080204" pitchFamily="34" charset="-128"/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s-ES_tradnl" altLang="es-CL">
                <a:solidFill>
                  <a:schemeClr val="tx2"/>
                </a:solidFill>
                <a:ea typeface="ＭＳ Ｐゴシック" panose="020B0600070205080204" pitchFamily="34" charset="-128"/>
              </a:rPr>
              <a:t>CLAVE: SELECCIÓN DEL PACIENTE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" altLang="es-CL">
              <a:ea typeface="ＭＳ Ｐゴシック" panose="020B0600070205080204" pitchFamily="34" charset="-128"/>
            </a:endParaRPr>
          </a:p>
        </p:txBody>
      </p:sp>
      <p:pic>
        <p:nvPicPr>
          <p:cNvPr id="94211" name="Picture 7" descr="105-0539_IMG">
            <a:extLst>
              <a:ext uri="{FF2B5EF4-FFF2-40B4-BE49-F238E27FC236}">
                <a16:creationId xmlns:a16="http://schemas.microsoft.com/office/drawing/2014/main" id="{8E0BCDF2-1455-7714-3474-585095883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57563"/>
            <a:ext cx="2808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24BE5EB7-B90B-215B-9B51-BB8B1C13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79E5C3-5372-AA97-2B37-98B29111B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77"/>
    </mc:Choice>
    <mc:Fallback>
      <p:transition spd="slow" advTm="7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9F7823A-D759-2D2B-3CE6-023E5073E2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es-CL" altLang="es-CL" sz="6600" b="1">
              <a:latin typeface="Monotype Corsiva" panose="03010101010201010101" pitchFamily="66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  <a:defRPr/>
            </a:pPr>
            <a:r>
              <a:rPr lang="es-CL" altLang="es-CL" sz="6600" b="1">
                <a:latin typeface="Monotype Corsiva" panose="03010101010201010101" pitchFamily="66" charset="0"/>
                <a:ea typeface="ＭＳ Ｐゴシック" panose="020B0600070205080204" pitchFamily="34" charset="-128"/>
              </a:rPr>
              <a:t>			   </a:t>
            </a:r>
            <a:r>
              <a:rPr lang="es-CL" altLang="es-CL" sz="8000" b="1">
                <a:solidFill>
                  <a:schemeClr val="tx2"/>
                </a:solidFill>
                <a:latin typeface="Monotype Corsiva" panose="03010101010201010101" pitchFamily="66" charset="0"/>
                <a:ea typeface="ＭＳ Ｐゴシック" panose="020B0600070205080204" pitchFamily="34" charset="-128"/>
              </a:rPr>
              <a:t>Gracias</a:t>
            </a: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C4B3424B-20AE-665B-FF72-5081EB279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F7336303-E85B-6B09-2244-C7E244AE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altLang="es-CL" sz="3600" dirty="0">
                <a:ea typeface="ＭＳ Ｐゴシック" panose="020B0600070205080204" pitchFamily="34" charset="-128"/>
              </a:rPr>
              <a:t>Factores de riesgo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C028912-2F4C-3F99-CCEB-8A06A46E9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4" y="1773238"/>
            <a:ext cx="7832034" cy="411480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Factores de riesgo de SDL:</a:t>
            </a: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Genética</a:t>
            </a:r>
          </a:p>
          <a:p>
            <a:pPr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SDL en padres</a:t>
            </a:r>
          </a:p>
          <a:p>
            <a:pPr>
              <a:defRPr/>
            </a:pPr>
            <a:r>
              <a:rPr lang="en-US" altLang="es-CL" sz="2000" dirty="0">
                <a:ea typeface="ＭＳ Ｐゴシック" panose="020B0600070205080204" pitchFamily="34" charset="-128"/>
              </a:rPr>
              <a:t>Historia de Lumbago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previo</a:t>
            </a:r>
            <a:r>
              <a:rPr lang="en-US" altLang="es-CL" sz="2000" dirty="0">
                <a:ea typeface="ＭＳ Ｐゴシック" panose="020B0600070205080204" pitchFamily="34" charset="-128"/>
              </a:rPr>
              <a:t> es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el</a:t>
            </a:r>
            <a:r>
              <a:rPr lang="en-US" altLang="es-CL" sz="2000" dirty="0">
                <a:ea typeface="ＭＳ Ｐゴシック" panose="020B0600070205080204" pitchFamily="34" charset="-128"/>
              </a:rPr>
              <a:t> mayor predictor: 6 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veces</a:t>
            </a:r>
            <a:r>
              <a:rPr lang="en-US" altLang="es-CL" sz="2000" dirty="0">
                <a:ea typeface="ＭＳ Ｐゴシック" panose="020B0600070205080204" pitchFamily="34" charset="-128"/>
              </a:rPr>
              <a:t>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más</a:t>
            </a:r>
            <a:r>
              <a:rPr lang="en-US" altLang="es-CL" sz="2000" dirty="0">
                <a:ea typeface="ＭＳ Ｐゴシック" panose="020B0600070205080204" pitchFamily="34" charset="-128"/>
              </a:rPr>
              <a:t> </a:t>
            </a:r>
            <a:r>
              <a:rPr lang="en-US" altLang="es-CL" sz="2000" dirty="0" err="1">
                <a:ea typeface="ＭＳ Ｐゴシック" panose="020B0600070205080204" pitchFamily="34" charset="-128"/>
              </a:rPr>
              <a:t>riesgo</a:t>
            </a:r>
            <a:r>
              <a:rPr lang="en-US" altLang="es-CL" sz="2000" dirty="0">
                <a:ea typeface="ＭＳ Ｐゴシック" panose="020B0600070205080204" pitchFamily="34" charset="-128"/>
              </a:rPr>
              <a:t> .</a:t>
            </a: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s-ES" altLang="es-CL" sz="2000" dirty="0">
                <a:ea typeface="ＭＳ Ｐゴシック" panose="020B0600070205080204" pitchFamily="34" charset="-128"/>
              </a:rPr>
              <a:t>Deporte competitivo. Entrenamiento mayor a 15 </a:t>
            </a:r>
            <a:r>
              <a:rPr lang="es-ES" altLang="es-CL" sz="2000" dirty="0" err="1">
                <a:ea typeface="ＭＳ Ｐゴシック" panose="020B0600070205080204" pitchFamily="34" charset="-128"/>
              </a:rPr>
              <a:t>hrs</a:t>
            </a:r>
            <a:r>
              <a:rPr lang="es-ES" altLang="es-CL" sz="2000" dirty="0">
                <a:ea typeface="ＭＳ Ｐゴシック" panose="020B0600070205080204" pitchFamily="34" charset="-128"/>
              </a:rPr>
              <a:t>/semana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Stress Mecánico repetido - Levantar cargas, flexión y rotación.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Exposición a vibraciones</a:t>
            </a:r>
          </a:p>
          <a:p>
            <a:pPr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07152%20Lumbago%2015x11%20copy%203">
            <a:extLst>
              <a:ext uri="{FF2B5EF4-FFF2-40B4-BE49-F238E27FC236}">
                <a16:creationId xmlns:a16="http://schemas.microsoft.com/office/drawing/2014/main" id="{DB217BBE-EB0C-6C21-44BA-AC233D5A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73" y="2375801"/>
            <a:ext cx="2703513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id="{AE6DA8B4-C9F3-E56D-155A-C72E1E8FA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CC86BD-A45C-A892-084C-48AB0583E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7"/>
    </mc:Choice>
    <mc:Fallback>
      <p:transition spd="slow" advTm="3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6E96C44-29ED-D3BC-C2F1-F501015195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_tradnl" altLang="es-CL" sz="3600" dirty="0">
                <a:ea typeface="ＭＳ Ｐゴシック" panose="020B0600070205080204" pitchFamily="34" charset="-128"/>
              </a:rPr>
              <a:t>Factores de riesgo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8F9483E-4D24-A153-2FEA-B8601EF7DF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Tabaquismo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Sobrepeso y sedentarismo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Mala musculatura abdominal</a:t>
            </a:r>
          </a:p>
          <a:p>
            <a:pPr>
              <a:lnSpc>
                <a:spcPct val="110000"/>
              </a:lnSpc>
              <a:defRPr/>
            </a:pPr>
            <a:endParaRPr lang="es-ES_tradnl" altLang="es-CL" sz="2000" dirty="0">
              <a:ea typeface="ＭＳ Ｐゴシック" panose="020B0600070205080204" pitchFamily="34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Características ocupacionales y psicológicas</a:t>
            </a:r>
          </a:p>
          <a:p>
            <a:pPr lvl="1">
              <a:lnSpc>
                <a:spcPct val="13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Trabajos aburridos, repetitivos</a:t>
            </a:r>
          </a:p>
          <a:p>
            <a:pPr lvl="1">
              <a:lnSpc>
                <a:spcPct val="13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Depresión y ansiedad</a:t>
            </a:r>
          </a:p>
          <a:p>
            <a:pPr lvl="1">
              <a:lnSpc>
                <a:spcPct val="13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Stress</a:t>
            </a:r>
          </a:p>
          <a:p>
            <a:pPr lvl="1">
              <a:lnSpc>
                <a:spcPct val="130000"/>
              </a:lnSpc>
              <a:defRPr/>
            </a:pPr>
            <a:r>
              <a:rPr lang="es-ES_tradnl" altLang="es-CL" sz="2000" dirty="0">
                <a:ea typeface="ＭＳ Ｐゴシック" panose="020B0600070205080204" pitchFamily="34" charset="-128"/>
              </a:rPr>
              <a:t>Malas relaciones familiares</a:t>
            </a:r>
          </a:p>
          <a:p>
            <a:pPr>
              <a:lnSpc>
                <a:spcPct val="110000"/>
              </a:lnSpc>
              <a:defRPr/>
            </a:pPr>
            <a:endParaRPr lang="es-ES_tradnl" altLang="es-CL" sz="1800" dirty="0">
              <a:ea typeface="ＭＳ Ｐゴシック" panose="020B0600070205080204" pitchFamily="34" charset="-128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957A205E-57FE-F6BB-A78A-A93230D97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F8BD1E-167F-6E23-D308-11ADD84CD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04"/>
    </mc:Choice>
    <mc:Fallback>
      <p:transition spd="slow" advTm="2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A082429-4F6C-C826-853E-0438C6323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s-ES_tradnl" altLang="es-CL" sz="3600" dirty="0">
                <a:ea typeface="ＭＳ Ｐゴシック" panose="020B0600070205080204" pitchFamily="34" charset="-128"/>
              </a:rPr>
              <a:t>Factores no asociados o “en duda”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9A30597-6273-805F-8FA9-541131B60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Escoliosis menor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Dismetría extremidades inferiores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Aumento lordosis lumbar</a:t>
            </a:r>
          </a:p>
          <a:p>
            <a:pPr>
              <a:lnSpc>
                <a:spcPct val="11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Cambios degenerativos en la </a:t>
            </a:r>
            <a:r>
              <a:rPr lang="es-ES_tradnl" altLang="es-CL" sz="2400" dirty="0" err="1">
                <a:ea typeface="ＭＳ Ｐゴシック" panose="020B0600070205080204" pitchFamily="34" charset="-128"/>
              </a:rPr>
              <a:t>Rx</a:t>
            </a:r>
            <a:r>
              <a:rPr lang="es-ES_tradnl" altLang="es-CL" sz="2400" dirty="0">
                <a:ea typeface="ＭＳ Ｐゴシック" panose="020B0600070205080204" pitchFamily="34" charset="-128"/>
              </a:rPr>
              <a:t>: osteofitos, artrosis y degeneración discal.</a:t>
            </a: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6A5D276E-9516-A4A5-EA40-06A7C0534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98365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BBF635-BE65-6E3A-A13F-C0FE9F638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8"/>
    </mc:Choice>
    <mc:Fallback>
      <p:transition spd="slow" advTm="3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78C01DF-7D95-A503-BD0D-9412815F1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altLang="es-CL" sz="3600">
                <a:ea typeface="ＭＳ Ｐゴシック" panose="020B0600070205080204" pitchFamily="34" charset="-128"/>
              </a:rPr>
              <a:t>Clínica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8337D5A9-839F-A3B2-C8FC-3B4C0776E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Intensidad de síntomas</a:t>
            </a:r>
            <a:endParaRPr lang="es-ES_tradnl" altLang="es-CL" sz="2400" dirty="0">
              <a:ea typeface="ＭＳ Ｐゴシック" panose="020B0600070205080204" pitchFamily="34" charset="-128"/>
            </a:endParaRPr>
          </a:p>
          <a:p>
            <a:pPr lvl="2">
              <a:buFontTx/>
              <a:buNone/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Leve - moderado - severo. </a:t>
            </a:r>
          </a:p>
          <a:p>
            <a:pPr lvl="2">
              <a:buFontTx/>
              <a:buNone/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EVA: 0 - 10</a:t>
            </a:r>
          </a:p>
          <a:p>
            <a:pPr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Limitación de actividades de la vida diaria</a:t>
            </a:r>
          </a:p>
          <a:p>
            <a:pPr>
              <a:buFontTx/>
              <a:buNone/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		</a:t>
            </a:r>
            <a:r>
              <a:rPr lang="es-ES" altLang="es-CL" sz="2400" dirty="0" err="1">
                <a:ea typeface="ＭＳ Ｐゴシック" panose="020B0600070205080204" pitchFamily="34" charset="-128"/>
              </a:rPr>
              <a:t>Oswestry</a:t>
            </a:r>
            <a:r>
              <a:rPr lang="es-ES" altLang="es-CL" sz="2400" dirty="0">
                <a:ea typeface="ＭＳ Ｐゴシック" panose="020B0600070205080204" pitchFamily="34" charset="-128"/>
              </a:rPr>
              <a:t>   -  Roland Morris</a:t>
            </a:r>
          </a:p>
          <a:p>
            <a:pPr>
              <a:buFontTx/>
              <a:buNone/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		SF 36</a:t>
            </a:r>
          </a:p>
          <a:p>
            <a:pPr>
              <a:buFontTx/>
              <a:buNone/>
              <a:defRPr/>
            </a:pPr>
            <a:endParaRPr lang="es-ES" altLang="es-CL" sz="2400" dirty="0">
              <a:ea typeface="ＭＳ Ｐゴシック" panose="020B0600070205080204" pitchFamily="34" charset="-128"/>
            </a:endParaRPr>
          </a:p>
          <a:p>
            <a:pPr>
              <a:buFontTx/>
              <a:buNone/>
              <a:defRPr/>
            </a:pPr>
            <a:r>
              <a:rPr lang="es-ES" altLang="es-CL" sz="2400" dirty="0">
                <a:ea typeface="ＭＳ Ｐゴシック" panose="020B0600070205080204" pitchFamily="34" charset="-128"/>
              </a:rPr>
              <a:t>Identificar síndrome de DL</a:t>
            </a:r>
          </a:p>
          <a:p>
            <a:pPr>
              <a:buFontTx/>
              <a:buNone/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  <a:p>
            <a:pPr lvl="2">
              <a:defRPr/>
            </a:pPr>
            <a:endParaRPr lang="es-ES" altLang="es-CL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" altLang="es-CL" sz="12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" altLang="es-CL" sz="2000" dirty="0">
              <a:ea typeface="ＭＳ Ｐゴシック" panose="020B0600070205080204" pitchFamily="34" charset="-128"/>
            </a:endParaRP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0BC6187B-1204-7335-D133-1B317A4F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365625"/>
            <a:ext cx="2163762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id="{696611A0-580D-8471-E9C4-7381DA331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987744-31CC-8098-B285-BCA4966D2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61"/>
    </mc:Choice>
    <mc:Fallback>
      <p:transition spd="slow" advTm="5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2">
            <a:extLst>
              <a:ext uri="{FF2B5EF4-FFF2-40B4-BE49-F238E27FC236}">
                <a16:creationId xmlns:a16="http://schemas.microsoft.com/office/drawing/2014/main" id="{6C33DAAC-B829-E253-3F52-ECE4430CE4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257425"/>
            <a:ext cx="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0" name="Line 3">
            <a:extLst>
              <a:ext uri="{FF2B5EF4-FFF2-40B4-BE49-F238E27FC236}">
                <a16:creationId xmlns:a16="http://schemas.microsoft.com/office/drawing/2014/main" id="{641333E7-708C-4E98-41C7-0FCD14E0C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14425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1" name="Rectangle 4">
            <a:extLst>
              <a:ext uri="{FF2B5EF4-FFF2-40B4-BE49-F238E27FC236}">
                <a16:creationId xmlns:a16="http://schemas.microsoft.com/office/drawing/2014/main" id="{957FF6C8-6E72-C827-F604-C91FD747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476251"/>
            <a:ext cx="4967288" cy="6445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3600" b="1"/>
              <a:t>Sindromes  Clínicos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F11D8BF7-5417-CCF2-7E9A-066A99B98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9" y="1557338"/>
            <a:ext cx="1938337" cy="10130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/>
              <a:t>Lumbago Evaluación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/>
              <a:t>Clínica</a:t>
            </a:r>
          </a:p>
        </p:txBody>
      </p:sp>
      <p:sp>
        <p:nvSpPr>
          <p:cNvPr id="32773" name="Line 7">
            <a:extLst>
              <a:ext uri="{FF2B5EF4-FFF2-40B4-BE49-F238E27FC236}">
                <a16:creationId xmlns:a16="http://schemas.microsoft.com/office/drawing/2014/main" id="{0D6F3DD1-B5E8-EDAA-DBAC-64066595C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4" y="2924175"/>
            <a:ext cx="770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4" name="Line 9">
            <a:extLst>
              <a:ext uri="{FF2B5EF4-FFF2-40B4-BE49-F238E27FC236}">
                <a16:creationId xmlns:a16="http://schemas.microsoft.com/office/drawing/2014/main" id="{0B5A6E1D-1983-B5AE-7B8F-6C8FA5C00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790825"/>
            <a:ext cx="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5" name="Line 10">
            <a:extLst>
              <a:ext uri="{FF2B5EF4-FFF2-40B4-BE49-F238E27FC236}">
                <a16:creationId xmlns:a16="http://schemas.microsoft.com/office/drawing/2014/main" id="{D32C10DF-9D1F-611D-07C8-F40DA87B46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12125" y="2924176"/>
            <a:ext cx="12700" cy="379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6" name="Line 11">
            <a:extLst>
              <a:ext uri="{FF2B5EF4-FFF2-40B4-BE49-F238E27FC236}">
                <a16:creationId xmlns:a16="http://schemas.microsoft.com/office/drawing/2014/main" id="{8D049244-DF02-C9D0-0CFF-22AE88C8D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8438" y="2924175"/>
            <a:ext cx="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7" name="Line 12">
            <a:extLst>
              <a:ext uri="{FF2B5EF4-FFF2-40B4-BE49-F238E27FC236}">
                <a16:creationId xmlns:a16="http://schemas.microsoft.com/office/drawing/2014/main" id="{38CCEE68-B65C-B108-E100-041DF2860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2924175"/>
            <a:ext cx="0" cy="50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778" name="Line 13">
            <a:extLst>
              <a:ext uri="{FF2B5EF4-FFF2-40B4-BE49-F238E27FC236}">
                <a16:creationId xmlns:a16="http://schemas.microsoft.com/office/drawing/2014/main" id="{DAE0FF5E-DB3C-CB36-67CE-AEBC7B52B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2350" y="2924176"/>
            <a:ext cx="0" cy="365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L"/>
          </a:p>
        </p:txBody>
      </p:sp>
      <p:sp>
        <p:nvSpPr>
          <p:cNvPr id="324622" name="Rectangle 14">
            <a:extLst>
              <a:ext uri="{FF2B5EF4-FFF2-40B4-BE49-F238E27FC236}">
                <a16:creationId xmlns:a16="http://schemas.microsoft.com/office/drawing/2014/main" id="{45583C9A-952E-2AE7-B2BE-3CC3DDDB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284538"/>
            <a:ext cx="1035050" cy="6437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 defTabSz="762000">
              <a:defRPr/>
            </a:pPr>
            <a:r>
              <a:rPr lang="es-ES_tradnl" altLang="es-ES_tradnl" b="1" dirty="0">
                <a:latin typeface="Arial" charset="0"/>
              </a:rPr>
              <a:t>SDL</a:t>
            </a:r>
          </a:p>
          <a:p>
            <a:pPr algn="ctr" defTabSz="762000">
              <a:defRPr/>
            </a:pPr>
            <a:r>
              <a:rPr lang="es-ES_tradnl" altLang="es-ES_tradnl" b="1" dirty="0">
                <a:latin typeface="Arial" charset="0"/>
              </a:rPr>
              <a:t>Puro</a:t>
            </a:r>
          </a:p>
        </p:txBody>
      </p:sp>
      <p:sp>
        <p:nvSpPr>
          <p:cNvPr id="32780" name="Rectangle 15">
            <a:extLst>
              <a:ext uri="{FF2B5EF4-FFF2-40B4-BE49-F238E27FC236}">
                <a16:creationId xmlns:a16="http://schemas.microsoft.com/office/drawing/2014/main" id="{5AA582D2-ECD3-8726-BF82-ED034AF15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6" y="3284538"/>
            <a:ext cx="2232025" cy="17517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lIns="90487" tIns="44450" rIns="90487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SDL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Radicular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 </a:t>
            </a:r>
            <a:r>
              <a:rPr lang="es-ES_tradnl" altLang="es-CL" sz="1600" dirty="0"/>
              <a:t>Lumbociática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dirty="0"/>
              <a:t>Crural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dirty="0"/>
              <a:t>CNI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dirty="0"/>
              <a:t>SCE</a:t>
            </a:r>
          </a:p>
        </p:txBody>
      </p:sp>
      <p:sp>
        <p:nvSpPr>
          <p:cNvPr id="32781" name="Rectangle 16">
            <a:extLst>
              <a:ext uri="{FF2B5EF4-FFF2-40B4-BE49-F238E27FC236}">
                <a16:creationId xmlns:a16="http://schemas.microsoft.com/office/drawing/2014/main" id="{D6E09F23-A860-98C1-C690-8E9132079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3284538"/>
            <a:ext cx="1943100" cy="15055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lIns="90487" tIns="44450" rIns="90487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SDL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 dirty="0"/>
              <a:t>Degenerativo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ES_tradnl" altLang="es-CL" sz="20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1600" dirty="0"/>
              <a:t>Facetario o </a:t>
            </a:r>
            <a:r>
              <a:rPr lang="es-ES_tradnl" altLang="es-CL" sz="1600" dirty="0" err="1"/>
              <a:t>Discógeno</a:t>
            </a:r>
            <a:endParaRPr lang="es-ES_tradnl" altLang="es-CL" sz="1600" dirty="0"/>
          </a:p>
        </p:txBody>
      </p:sp>
      <p:sp>
        <p:nvSpPr>
          <p:cNvPr id="324625" name="Rectangle 17">
            <a:extLst>
              <a:ext uri="{FF2B5EF4-FFF2-40B4-BE49-F238E27FC236}">
                <a16:creationId xmlns:a16="http://schemas.microsoft.com/office/drawing/2014/main" id="{CB455A79-1B7D-1000-B174-8A4EC2DE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7" y="3284539"/>
            <a:ext cx="1582721" cy="9207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 defTabSz="762000">
              <a:defRPr/>
            </a:pPr>
            <a:r>
              <a:rPr lang="es-ES_tradnl" altLang="es-ES_tradnl" b="1" dirty="0">
                <a:latin typeface="Arial" charset="0"/>
              </a:rPr>
              <a:t>SDL</a:t>
            </a:r>
          </a:p>
          <a:p>
            <a:pPr algn="ctr" defTabSz="762000">
              <a:defRPr/>
            </a:pPr>
            <a:r>
              <a:rPr lang="es-ES_tradnl" altLang="es-ES_tradnl" b="1" dirty="0" err="1">
                <a:latin typeface="Arial" charset="0"/>
              </a:rPr>
              <a:t>Miofacial</a:t>
            </a:r>
            <a:endParaRPr lang="es-ES_tradnl" altLang="es-ES_tradnl" b="1" dirty="0">
              <a:latin typeface="Arial" charset="0"/>
            </a:endParaRPr>
          </a:p>
          <a:p>
            <a:pPr algn="ctr" defTabSz="762000">
              <a:defRPr/>
            </a:pPr>
            <a:r>
              <a:rPr lang="es-ES_tradnl" altLang="es-ES_tradnl" b="1" dirty="0">
                <a:latin typeface="Arial" charset="0"/>
              </a:rPr>
              <a:t>Fibromialgia</a:t>
            </a:r>
          </a:p>
        </p:txBody>
      </p:sp>
      <p:sp>
        <p:nvSpPr>
          <p:cNvPr id="32783" name="Rectangle 18">
            <a:extLst>
              <a:ext uri="{FF2B5EF4-FFF2-40B4-BE49-F238E27FC236}">
                <a16:creationId xmlns:a16="http://schemas.microsoft.com/office/drawing/2014/main" id="{C04BC228-3663-D952-EF1E-4BF31464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4188" y="3357564"/>
            <a:ext cx="1293812" cy="7053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1"/>
            </a:outerShdw>
          </a:effectLst>
        </p:spPr>
        <p:txBody>
          <a:bodyPr lIns="90487" tIns="44450" rIns="90487" bIns="44450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/>
              <a:t>SDL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L" sz="2000" b="1"/>
              <a:t>Atípico</a:t>
            </a:r>
          </a:p>
        </p:txBody>
      </p:sp>
      <p:pic>
        <p:nvPicPr>
          <p:cNvPr id="32784" name="Picture 4">
            <a:extLst>
              <a:ext uri="{FF2B5EF4-FFF2-40B4-BE49-F238E27FC236}">
                <a16:creationId xmlns:a16="http://schemas.microsoft.com/office/drawing/2014/main" id="{306A1A13-EEC5-E1D4-C144-655FE9C0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5013326"/>
            <a:ext cx="17287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D7EEC35A-9905-E541-2B2C-5E22B2045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922428-39EB-A2B2-3A81-5337696CE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93"/>
    </mc:Choice>
    <mc:Fallback>
      <p:transition spd="slow" advTm="70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1725F0E-2758-95ED-8D88-A14E6079F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altLang="es-CL">
                <a:ea typeface="ＭＳ Ｐゴシック" panose="020B0600070205080204" pitchFamily="34" charset="-128"/>
              </a:rPr>
              <a:t>SDL Agudo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55EA9EB-16F9-6FED-232E-F6775E22B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Causa más frecuente: inespecífica</a:t>
            </a:r>
          </a:p>
          <a:p>
            <a:pPr>
              <a:lnSpc>
                <a:spcPct val="12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Inoficioso intentar diagnóstico etiológico, excepto que tenga síntomas de alarma</a:t>
            </a:r>
          </a:p>
          <a:p>
            <a:pPr>
              <a:lnSpc>
                <a:spcPct val="12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La mayoría mejora espontáneamente</a:t>
            </a:r>
          </a:p>
          <a:p>
            <a:pPr>
              <a:lnSpc>
                <a:spcPct val="12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Sólo 10-20 % diagnóstico más definido</a:t>
            </a:r>
          </a:p>
          <a:p>
            <a:pPr>
              <a:lnSpc>
                <a:spcPct val="120000"/>
              </a:lnSpc>
              <a:defRPr/>
            </a:pPr>
            <a:r>
              <a:rPr lang="es-ES_tradnl" altLang="es-CL" sz="2400" dirty="0">
                <a:ea typeface="ＭＳ Ｐゴシック" panose="020B0600070205080204" pitchFamily="34" charset="-128"/>
              </a:rPr>
              <a:t>Historia y examen físico es suficiente generalmente</a:t>
            </a:r>
            <a:r>
              <a:rPr lang="es-ES_tradnl" altLang="es-CL" sz="2400" dirty="0">
                <a:ea typeface="ＭＳ Ｐゴシック" panose="020B0600070205080204" pitchFamily="34" charset="-128"/>
                <a:sym typeface="Wingdings" pitchFamily="2" charset="2"/>
              </a:rPr>
              <a:t> no requiere imágenes</a:t>
            </a:r>
            <a:endParaRPr lang="es-ES_tradnl" altLang="es-CL" sz="2400" dirty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s-ES_tradnl" altLang="es-CL" dirty="0">
              <a:ea typeface="ＭＳ Ｐゴシック" panose="020B0600070205080204" pitchFamily="34" charset="-128"/>
            </a:endParaRPr>
          </a:p>
        </p:txBody>
      </p:sp>
      <p:pic>
        <p:nvPicPr>
          <p:cNvPr id="2" name="Marcador de contenido 7">
            <a:extLst>
              <a:ext uri="{FF2B5EF4-FFF2-40B4-BE49-F238E27FC236}">
                <a16:creationId xmlns:a16="http://schemas.microsoft.com/office/drawing/2014/main" id="{39162E7E-61FD-3A08-7CEE-86DC30342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758" y="685113"/>
            <a:ext cx="1445807" cy="1370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E5F208-FDBA-8C19-DBAB-28B80B2E9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24"/>
    </mc:Choice>
    <mc:Fallback>
      <p:transition spd="slow" advTm="6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852</Words>
  <Application>Microsoft Macintosh PowerPoint</Application>
  <PresentationFormat>Panorámica</PresentationFormat>
  <Paragraphs>275</Paragraphs>
  <Slides>32</Slides>
  <Notes>31</Notes>
  <HiddenSlides>0</HiddenSlides>
  <MMClips>31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Monotype Corsiva</vt:lpstr>
      <vt:lpstr>Monotype Sorts</vt:lpstr>
      <vt:lpstr>Times</vt:lpstr>
      <vt:lpstr>Times New Roman</vt:lpstr>
      <vt:lpstr>Verdana</vt:lpstr>
      <vt:lpstr>Wingdings</vt:lpstr>
      <vt:lpstr>Tema de Office</vt:lpstr>
      <vt:lpstr>SINDROME DOLOR LUMBAR:  semiologia, causas y manejo general</vt:lpstr>
      <vt:lpstr>Introducción</vt:lpstr>
      <vt:lpstr>Lumbago</vt:lpstr>
      <vt:lpstr>Factores de riesgo</vt:lpstr>
      <vt:lpstr>Factores de riesgo</vt:lpstr>
      <vt:lpstr>Factores no asociados o “en duda”</vt:lpstr>
      <vt:lpstr>Clínica</vt:lpstr>
      <vt:lpstr>Presentación de PowerPoint</vt:lpstr>
      <vt:lpstr>SDL Agudo</vt:lpstr>
      <vt:lpstr>SDL Crónico</vt:lpstr>
      <vt:lpstr>Tratamiento general</vt:lpstr>
      <vt:lpstr>DL y factor psicológico</vt:lpstr>
      <vt:lpstr>Dolor lumbar y psicopatía</vt:lpstr>
      <vt:lpstr>Presentación de PowerPoint</vt:lpstr>
      <vt:lpstr>Imágenes: Definir Patología</vt:lpstr>
      <vt:lpstr>Radiografia de columna</vt:lpstr>
      <vt:lpstr>TAC y Resonancia Magnética</vt:lpstr>
      <vt:lpstr>Presentación de PowerPoint</vt:lpstr>
      <vt:lpstr>Contractura: causas más frecuentes </vt:lpstr>
      <vt:lpstr>Espondilolisis</vt:lpstr>
      <vt:lpstr>Espondilolistesis</vt:lpstr>
      <vt:lpstr>Presentación de PowerPoint</vt:lpstr>
      <vt:lpstr>Presentación de PowerPoint</vt:lpstr>
      <vt:lpstr>Estenorraquis Lumbar</vt:lpstr>
      <vt:lpstr>Tratamiento</vt:lpstr>
      <vt:lpstr>Dolor Facetario: Bloqueo Facetario</vt:lpstr>
      <vt:lpstr>  Tratamiento</vt:lpstr>
      <vt:lpstr>Cirugia minimamente invasiva</vt:lpstr>
      <vt:lpstr>Presentación de PowerPoint</vt:lpstr>
      <vt:lpstr>Conclusiones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CRISTOBAL FELIPE DIAZ LORENZO (crdiaz)</dc:creator>
  <cp:lastModifiedBy>Molina Salinas Marcelo</cp:lastModifiedBy>
  <cp:revision>21</cp:revision>
  <dcterms:created xsi:type="dcterms:W3CDTF">2023-01-19T17:13:24Z</dcterms:created>
  <dcterms:modified xsi:type="dcterms:W3CDTF">2023-03-22T03:02:10Z</dcterms:modified>
</cp:coreProperties>
</file>