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72" r:id="rId3"/>
    <p:sldId id="273" r:id="rId4"/>
    <p:sldId id="275" r:id="rId5"/>
    <p:sldId id="257" r:id="rId6"/>
    <p:sldId id="274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381" r:id="rId18"/>
    <p:sldId id="639" r:id="rId19"/>
    <p:sldId id="302" r:id="rId20"/>
    <p:sldId id="304" r:id="rId21"/>
    <p:sldId id="305" r:id="rId22"/>
    <p:sldId id="306" r:id="rId23"/>
    <p:sldId id="311" r:id="rId24"/>
    <p:sldId id="312" r:id="rId25"/>
    <p:sldId id="316" r:id="rId26"/>
    <p:sldId id="314" r:id="rId27"/>
    <p:sldId id="315" r:id="rId28"/>
    <p:sldId id="334" r:id="rId29"/>
    <p:sldId id="347" r:id="rId30"/>
    <p:sldId id="329" r:id="rId31"/>
    <p:sldId id="330" r:id="rId32"/>
    <p:sldId id="505" r:id="rId33"/>
    <p:sldId id="332" r:id="rId34"/>
    <p:sldId id="660" r:id="rId35"/>
    <p:sldId id="348" r:id="rId36"/>
    <p:sldId id="344" r:id="rId37"/>
    <p:sldId id="662" r:id="rId38"/>
    <p:sldId id="663" r:id="rId39"/>
    <p:sldId id="664" r:id="rId40"/>
    <p:sldId id="665" r:id="rId41"/>
    <p:sldId id="666" r:id="rId42"/>
    <p:sldId id="667" r:id="rId43"/>
    <p:sldId id="668" r:id="rId44"/>
    <p:sldId id="669" r:id="rId45"/>
    <p:sldId id="670" r:id="rId46"/>
    <p:sldId id="671" r:id="rId47"/>
    <p:sldId id="672" r:id="rId48"/>
    <p:sldId id="673" r:id="rId49"/>
    <p:sldId id="266" r:id="rId50"/>
    <p:sldId id="267" r:id="rId51"/>
    <p:sldId id="525" r:id="rId52"/>
    <p:sldId id="526" r:id="rId53"/>
    <p:sldId id="268" r:id="rId54"/>
    <p:sldId id="336" r:id="rId55"/>
    <p:sldId id="441" r:id="rId56"/>
    <p:sldId id="338" r:id="rId57"/>
    <p:sldId id="531" r:id="rId58"/>
    <p:sldId id="479" r:id="rId59"/>
    <p:sldId id="341" r:id="rId60"/>
    <p:sldId id="350" r:id="rId61"/>
    <p:sldId id="270" r:id="rId62"/>
    <p:sldId id="321" r:id="rId63"/>
    <p:sldId id="357" r:id="rId64"/>
    <p:sldId id="328" r:id="rId65"/>
    <p:sldId id="533" r:id="rId66"/>
    <p:sldId id="325" r:id="rId67"/>
    <p:sldId id="362" r:id="rId68"/>
    <p:sldId id="443" r:id="rId69"/>
    <p:sldId id="535" r:id="rId70"/>
    <p:sldId id="536" r:id="rId71"/>
    <p:sldId id="360" r:id="rId72"/>
    <p:sldId id="361" r:id="rId73"/>
    <p:sldId id="447" r:id="rId7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0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5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E8DA1BB8-B6A0-42CE-A521-6F3FA679BE00}"/>
              </a:ext>
            </a:extLst>
          </p:cNvPr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F32E8F91-2458-42D0-8FF5-F5C91B8E9EC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F5F5D4D3-F3C2-4160-B5FF-0FCB1DFC0F3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L" sz="1800"/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8BF7602-9760-4E09-8253-AA6B8FABBBB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L" sz="1800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801196CA-68B6-47A2-AD4C-C25140E9D23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L" sz="1800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522B476A-ABAF-4852-BCD8-DC0D40B3FDA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sz="1800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33457C5E-E7AA-46B1-87FB-DDF335726ED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L" sz="1800"/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C7AC6C58-B6B1-4C5A-9078-83C6812943C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CL" sz="1800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0DA1CBF8-DEDA-4ED4-BECB-67225A8D21D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39 h 1906"/>
                <a:gd name="T4" fmla="*/ 5830 w 5740"/>
                <a:gd name="T5" fmla="*/ 1339 h 1906"/>
                <a:gd name="T6" fmla="*/ 583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sz="1800"/>
            </a:p>
          </p:txBody>
        </p:sp>
      </p:grpSp>
      <p:sp>
        <p:nvSpPr>
          <p:cNvPr id="358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358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2CA7319C-9146-472F-B815-B0086F2773F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43D6B153-379C-4B60-8EB8-B537DB2A4E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B76A28B9-911C-417D-B12C-A7F429CA86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D78011-3FB1-4DFC-AEA4-ECDB2E0BAB41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919788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DA3373E-EF96-4A19-A60B-BEBD031F8A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8ED2A80-41C7-4556-822A-7C872CA5052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641DB-2653-4551-8F51-E636A04B2BD1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B7983845-C882-423D-B9B5-AE53AFBC229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452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5B62604-FB13-42B4-93F4-C422E66645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C7CDF66-D03C-43AC-B0F4-B7B450C7AE7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2844D-2426-4822-B43C-03AF1DC30016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FA59022-D040-403E-82E8-ABBF38352A8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208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s-CL" noProof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80DE080-000A-4298-8D00-7764BEF6CF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9FF8042-53EE-464D-832B-1316B8D5E87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C7172-5172-479F-99CA-82907D52BFB7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FA15CCE-4240-4335-9592-B18F6155ADA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5970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6FB28AD-6B97-4BFA-9F4A-127BD26B00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6D260CF-A38B-4610-B852-19739DD646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6545E35-6624-4F8A-ACB7-D219F494F4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D59A3-F369-418D-8971-BD581E85D5B5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1751538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702A88E-F80F-426C-86B6-BB50685A1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AD56ADA-B763-4EB4-B0DD-381A8BD9F8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D79D6-CF5A-43F8-B2FE-69E5700DC942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26ED398-905C-429C-A33B-EB55B3C97C5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8942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C97CE10-09CF-4229-9C51-794479CBCC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B170698-C395-4639-A658-FD3E9C400EC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D512D-E46A-43B6-AB4A-AFB869A360F5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01CA7F6-93E8-4210-84C9-2052D4513EB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3234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89C1A46-85BF-4B08-BD5F-7B400295AB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0B746EE-97C5-405D-B5DD-DA6F50BD8B1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5CFF7-C357-4C4D-8428-7DC8176145B7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03DCF934-657F-4C4A-A481-AC1C0F3E560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9474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6AD931A-7D34-4A18-8109-91AA78F618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1FF08FA-DD1A-4C26-9E2F-7D0A55FE49B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D90F5-0C31-4FBE-BAD5-0291ADD87B15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024C9614-AE40-43D7-9020-69CA5F9AE88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6566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E04B3A-583A-4F71-AC05-D1F8731080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429417-F7BD-4D5A-A2E0-BC06803162D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2EA6B-7504-455A-99C3-22F408B15A0A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A0696958-C398-4D22-8BE4-12C684FB8DF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5612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23BE177-D5D2-406C-89D9-C3ADCBD719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C135CCE-6086-4F87-9F8F-2FDC7B110F4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D4C95-9FCA-4EC7-BB3F-38EDAF5419AD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B1BA58AA-758B-4A72-A794-392994B31F3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4248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E784E53-F073-4B6D-83CD-6687FDB73E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F45B74A-F33A-499B-890A-3D601B85419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C76DC-9DD7-402A-93DB-38396F9A01E3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8C015204-C68F-410B-93F3-BD9B137851A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4145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A47E9DE-99E5-4F0C-89FA-22530C21A9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25D011D-D513-4A20-858B-AC0A83375E5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11FC-E550-4CA8-94AA-9B50B57D9245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2438DDBD-58C9-4B7D-8B30-17E79CACC80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9761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4FD453FA-8509-41F2-829E-E58523A4D3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2F2DE3BE-8842-49AA-BD64-AE3C4AE2A4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ACF2BC-B053-4A37-AAB8-6824AAB6EC43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D15B5045-4512-4BF2-88BA-9CA85B577EB1}"/>
              </a:ext>
            </a:extLst>
          </p:cNvPr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AB9F5DCD-AF93-43C9-A717-91D46ACA837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4822" name="Freeform 6">
                <a:extLst>
                  <a:ext uri="{FF2B5EF4-FFF2-40B4-BE49-F238E27FC236}">
                    <a16:creationId xmlns:a16="http://schemas.microsoft.com/office/drawing/2014/main" id="{B24EDEC8-FFCA-4D23-8817-A73F466EF8B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L" sz="1800"/>
              </a:p>
            </p:txBody>
          </p:sp>
          <p:sp>
            <p:nvSpPr>
              <p:cNvPr id="34823" name="Freeform 7">
                <a:extLst>
                  <a:ext uri="{FF2B5EF4-FFF2-40B4-BE49-F238E27FC236}">
                    <a16:creationId xmlns:a16="http://schemas.microsoft.com/office/drawing/2014/main" id="{1E811748-F928-42F0-B9C0-7C94EEE2050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L" sz="1800"/>
              </a:p>
            </p:txBody>
          </p:sp>
          <p:sp>
            <p:nvSpPr>
              <p:cNvPr id="34824" name="Freeform 8">
                <a:extLst>
                  <a:ext uri="{FF2B5EF4-FFF2-40B4-BE49-F238E27FC236}">
                    <a16:creationId xmlns:a16="http://schemas.microsoft.com/office/drawing/2014/main" id="{CEAA71CD-11DE-46F9-A423-4B11DDC03BB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L" sz="1800"/>
              </a:p>
            </p:txBody>
          </p:sp>
          <p:sp>
            <p:nvSpPr>
              <p:cNvPr id="1038" name="Freeform 9">
                <a:extLst>
                  <a:ext uri="{FF2B5EF4-FFF2-40B4-BE49-F238E27FC236}">
                    <a16:creationId xmlns:a16="http://schemas.microsoft.com/office/drawing/2014/main" id="{40C87F63-B46B-4040-9A6E-0B32A00314E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sz="1800"/>
              </a:p>
            </p:txBody>
          </p:sp>
          <p:sp>
            <p:nvSpPr>
              <p:cNvPr id="34826" name="Freeform 10">
                <a:extLst>
                  <a:ext uri="{FF2B5EF4-FFF2-40B4-BE49-F238E27FC236}">
                    <a16:creationId xmlns:a16="http://schemas.microsoft.com/office/drawing/2014/main" id="{24D14FE8-C197-4E33-A336-D3DDB5182E9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L" sz="1800"/>
              </a:p>
            </p:txBody>
          </p:sp>
        </p:grpSp>
        <p:sp>
          <p:nvSpPr>
            <p:cNvPr id="34827" name="Freeform 11">
              <a:extLst>
                <a:ext uri="{FF2B5EF4-FFF2-40B4-BE49-F238E27FC236}">
                  <a16:creationId xmlns:a16="http://schemas.microsoft.com/office/drawing/2014/main" id="{50EF97B4-1A26-413D-B945-0A45AE14CA9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CL" sz="1800"/>
            </a:p>
          </p:txBody>
        </p:sp>
        <p:sp>
          <p:nvSpPr>
            <p:cNvPr id="1034" name="Freeform 12">
              <a:extLst>
                <a:ext uri="{FF2B5EF4-FFF2-40B4-BE49-F238E27FC236}">
                  <a16:creationId xmlns:a16="http://schemas.microsoft.com/office/drawing/2014/main" id="{3801406B-594E-46F4-868E-20BD82F2333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39 h 1906"/>
                <a:gd name="T4" fmla="*/ 5830 w 5740"/>
                <a:gd name="T5" fmla="*/ 1339 h 1906"/>
                <a:gd name="T6" fmla="*/ 583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sz="1800"/>
            </a:p>
          </p:txBody>
        </p:sp>
      </p:grpSp>
      <p:sp>
        <p:nvSpPr>
          <p:cNvPr id="34829" name="Rectangle 13">
            <a:extLst>
              <a:ext uri="{FF2B5EF4-FFF2-40B4-BE49-F238E27FC236}">
                <a16:creationId xmlns:a16="http://schemas.microsoft.com/office/drawing/2014/main" id="{295DA533-DFA0-4AC4-A624-DAB3987E808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34830" name="Rectangle 14">
            <a:extLst>
              <a:ext uri="{FF2B5EF4-FFF2-40B4-BE49-F238E27FC236}">
                <a16:creationId xmlns:a16="http://schemas.microsoft.com/office/drawing/2014/main" id="{4D474966-B750-4960-B91B-B9BF0930F2A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4831" name="Rectangle 15">
            <a:extLst>
              <a:ext uri="{FF2B5EF4-FFF2-40B4-BE49-F238E27FC236}">
                <a16:creationId xmlns:a16="http://schemas.microsoft.com/office/drawing/2014/main" id="{AD5AC706-9D0B-4842-8B07-4DAE2A939C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7618981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jpe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jpe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image" Target="../media/image2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1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1.png"/><Relationship Id="rId4" Type="http://schemas.openxmlformats.org/officeDocument/2006/relationships/image" Target="../media/image3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image" Target="../media/image1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5" Type="http://schemas.openxmlformats.org/officeDocument/2006/relationships/image" Target="../media/image1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4CD0A8D9-6B0E-46C8-904B-07801987B7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solidFill>
              <a:srgbClr val="006666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ES_tradnl" dirty="0">
                <a:solidFill>
                  <a:srgbClr val="FFFF00"/>
                </a:solidFill>
              </a:rPr>
              <a:t>EXANTEMAS 2022</a:t>
            </a:r>
            <a:r>
              <a:rPr lang="es-ES_tradnl" dirty="0"/>
              <a:t> 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FF1BDDF7-5240-4B51-8867-9822A6DC0D6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855913" y="4292600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s-ES_tradnl"/>
              <a:t>Dra. Elba Wu H.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s-ES_tradnl"/>
              <a:t>Fac. Medicina Occidente,U.Chile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s-ES_tradnl"/>
              <a:t>Hospital San Juan de Dios 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2869BAF-28D1-41CB-B6D9-631D236DC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6"/>
    </mc:Choice>
    <mc:Fallback xmlns="">
      <p:transition spd="slow" advTm="5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F1C8E4E1-78B2-4E50-A63C-48C06CAB127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s-ES_tradnl" sz="4000">
                <a:solidFill>
                  <a:srgbClr val="FFFF00"/>
                </a:solidFill>
              </a:rPr>
              <a:t>CLASIFICACION EXANTEMAS </a:t>
            </a:r>
            <a:br>
              <a:rPr lang="es-ES_tradnl" sz="4000">
                <a:solidFill>
                  <a:srgbClr val="FFFF00"/>
                </a:solidFill>
              </a:rPr>
            </a:br>
            <a:r>
              <a:rPr lang="es-ES_tradnl" sz="4000">
                <a:solidFill>
                  <a:srgbClr val="FFFF00"/>
                </a:solidFill>
              </a:rPr>
              <a:t>SEGUN DISTRIBUCION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40C1834A-F9F7-4D9D-9479-23C7862A54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s-ES_tradnl" sz="3100" b="1"/>
          </a:p>
          <a:p>
            <a:pPr eaLnBrk="1" hangingPunct="1">
              <a:spcBef>
                <a:spcPct val="0"/>
              </a:spcBef>
              <a:defRPr/>
            </a:pPr>
            <a:r>
              <a:rPr lang="es-ES_tradnl" sz="3100" b="1"/>
              <a:t>DISTRIBUCION ABSOLUTA:</a:t>
            </a:r>
            <a:r>
              <a:rPr lang="es-ES_tradnl" b="1"/>
              <a:t> </a:t>
            </a:r>
          </a:p>
          <a:p>
            <a:pPr lvl="1" eaLnBrk="1" hangingPunct="1">
              <a:spcBef>
                <a:spcPct val="0"/>
              </a:spcBef>
              <a:defRPr/>
            </a:pPr>
            <a:r>
              <a:rPr lang="es-ES_tradnl" b="1"/>
              <a:t>Generalizados</a:t>
            </a:r>
          </a:p>
          <a:p>
            <a:pPr lvl="1" eaLnBrk="1" hangingPunct="1">
              <a:spcBef>
                <a:spcPct val="0"/>
              </a:spcBef>
              <a:defRPr/>
            </a:pPr>
            <a:r>
              <a:rPr lang="es-ES_tradnl" b="1"/>
              <a:t>Localizados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s-ES_tradnl" sz="3100" b="1"/>
              <a:t>DISTRIBUCION RELATIVA*:</a:t>
            </a:r>
          </a:p>
          <a:p>
            <a:pPr lvl="1" eaLnBrk="1" hangingPunct="1">
              <a:spcBef>
                <a:spcPct val="0"/>
              </a:spcBef>
              <a:defRPr/>
            </a:pPr>
            <a:r>
              <a:rPr lang="es-ES_tradnl" b="1"/>
              <a:t>Centrífugos</a:t>
            </a:r>
          </a:p>
          <a:p>
            <a:pPr lvl="1" eaLnBrk="1" hangingPunct="1">
              <a:spcBef>
                <a:spcPct val="0"/>
              </a:spcBef>
              <a:defRPr/>
            </a:pPr>
            <a:r>
              <a:rPr lang="es-ES_tradnl" b="1"/>
              <a:t>Centrípetos</a:t>
            </a:r>
          </a:p>
          <a:p>
            <a:pPr lvl="1" eaLnBrk="1" hangingPunct="1">
              <a:spcBef>
                <a:spcPct val="0"/>
              </a:spcBef>
              <a:defRPr/>
            </a:pPr>
            <a:endParaRPr lang="es-ES_tradnl" b="1"/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s-ES_tradnl" sz="2000" b="1"/>
              <a:t>* Aplicable a exantemas vesiculosos </a:t>
            </a:r>
            <a:endParaRPr lang="es-ES_tradnl" b="1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BE4DA1-CB44-4865-BA1A-CA984B709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59"/>
    </mc:Choice>
    <mc:Fallback xmlns="">
      <p:transition spd="slow" advTm="46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E0973094-BBCA-4C86-A6E8-E1C1F117B43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s-ES_tradnl" sz="3600" b="0"/>
              <a:t>    </a:t>
            </a:r>
            <a:r>
              <a:rPr lang="es-ES_tradnl" sz="3200" i="1">
                <a:solidFill>
                  <a:srgbClr val="FFFF00"/>
                </a:solidFill>
              </a:rPr>
              <a:t>EXANTEMAS ERITEMATOSOS y</a:t>
            </a:r>
            <a:br>
              <a:rPr lang="es-ES_tradnl" sz="3200" i="1">
                <a:solidFill>
                  <a:srgbClr val="FFFF00"/>
                </a:solidFill>
              </a:rPr>
            </a:br>
            <a:r>
              <a:rPr lang="es-ES_tradnl" sz="3200" i="1">
                <a:solidFill>
                  <a:srgbClr val="FFFF00"/>
                </a:solidFill>
              </a:rPr>
              <a:t>    ERITEMATOPAPULOSOS CLASICOS</a:t>
            </a:r>
            <a:r>
              <a:rPr lang="es-ES_tradnl" sz="3600" b="0"/>
              <a:t> </a:t>
            </a:r>
            <a:r>
              <a:rPr lang="es-ES_tradnl"/>
              <a:t>  </a:t>
            </a:r>
          </a:p>
        </p:txBody>
      </p:sp>
      <p:graphicFrame>
        <p:nvGraphicFramePr>
          <p:cNvPr id="65565" name="Group 29">
            <a:extLst>
              <a:ext uri="{FF2B5EF4-FFF2-40B4-BE49-F238E27FC236}">
                <a16:creationId xmlns:a16="http://schemas.microsoft.com/office/drawing/2014/main" id="{D75C1AEA-80CE-44B5-BA27-DB0A7AC2F460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2208214" y="1557338"/>
          <a:ext cx="7850187" cy="5205414"/>
        </p:xfrm>
        <a:graphic>
          <a:graphicData uri="http://schemas.openxmlformats.org/drawingml/2006/table">
            <a:tbl>
              <a:tblPr/>
              <a:tblGrid>
                <a:gridCol w="3925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36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3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ENFERMEDAD</a:t>
                      </a:r>
                    </a:p>
                  </a:txBody>
                  <a:tcPr marT="45564" marB="4556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3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ETIOLOGIA</a:t>
                      </a:r>
                    </a:p>
                  </a:txBody>
                  <a:tcPr marT="45564" marB="455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943">
                <a:tc>
                  <a:txBody>
                    <a:bodyPr/>
                    <a:lstStyle/>
                    <a:p>
                      <a:pPr marL="476250" marR="0" lvl="0" indent="-47625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1. Escarlatina</a:t>
                      </a:r>
                      <a:endParaRPr kumimoji="0" lang="es-ES_tradnl" sz="2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564" marB="4556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7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St. pyogenes</a:t>
                      </a:r>
                      <a:endParaRPr kumimoji="0" lang="es-ES_tradnl" sz="27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564" marB="455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2. Sarampión</a:t>
                      </a:r>
                      <a:endParaRPr kumimoji="0" lang="es-ES_tradnl" sz="2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564" marB="4556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Virus sarampión</a:t>
                      </a:r>
                      <a:endParaRPr kumimoji="0" lang="es-ES_tradnl" sz="2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564" marB="455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3. Rubéola</a:t>
                      </a:r>
                      <a:endParaRPr kumimoji="0" lang="es-ES_tradnl" sz="2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564" marB="4556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Virus rubéola</a:t>
                      </a:r>
                      <a:endParaRPr kumimoji="0" lang="es-ES_tradnl" sz="2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564" marB="455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700" b="1" i="0" u="none" strike="noStrike" cap="none" normalizeH="0" baseline="0">
                          <a:ln>
                            <a:noFill/>
                          </a:ln>
                          <a:solidFill>
                            <a:srgbClr val="FFCC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4. E. Filatow-Dukes</a:t>
                      </a:r>
                      <a:endParaRPr kumimoji="0" lang="es-ES_tradnl" sz="2700" b="1" i="0" u="none" strike="noStrike" cap="none" normalizeH="0" baseline="0">
                        <a:ln>
                          <a:noFill/>
                        </a:ln>
                        <a:solidFill>
                          <a:srgbClr val="FFCC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564" marB="4556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700" b="1" i="0" u="none" strike="noStrike" cap="none" normalizeH="0" baseline="0">
                          <a:ln>
                            <a:noFill/>
                          </a:ln>
                          <a:solidFill>
                            <a:srgbClr val="FFCC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¿Rubéola o escarlatina?</a:t>
                      </a:r>
                      <a:endParaRPr kumimoji="0" lang="es-ES_tradnl" sz="2700" b="1" i="0" u="none" strike="noStrike" cap="none" normalizeH="0" baseline="0">
                        <a:ln>
                          <a:noFill/>
                        </a:ln>
                        <a:solidFill>
                          <a:srgbClr val="FFCC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564" marB="455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9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5. Eritema infeccioso,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    mégaloeritema,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    5a enfermedad </a:t>
                      </a:r>
                      <a:endParaRPr kumimoji="0" lang="es-ES_tradnl" sz="2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564" marB="4556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Parvovirus B 19</a:t>
                      </a:r>
                      <a:endParaRPr kumimoji="0" lang="es-ES_tradnl" sz="2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564" marB="455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49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6. Exantema súbito,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    roseola infantil,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    6a enfermedad</a:t>
                      </a:r>
                      <a:endParaRPr kumimoji="0" lang="es-ES_tradnl" sz="2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564" marB="4556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Virus herpes 6, 7</a:t>
                      </a:r>
                      <a:endParaRPr kumimoji="0" lang="es-ES_tradnl" sz="2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564" marB="455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7A72D2-432C-404C-972A-213A5993A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84"/>
    </mc:Choice>
    <mc:Fallback xmlns="">
      <p:transition spd="slow" advTm="49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D3C1BD41-7C90-43E8-8EC4-FE6725AF20D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s-ES_tradnl" sz="3600">
                <a:solidFill>
                  <a:srgbClr val="FFFF00"/>
                </a:solidFill>
              </a:rPr>
              <a:t>ETIOLOGIA EXANTEMAS VESICULOSOS CLASICOS</a:t>
            </a:r>
            <a:r>
              <a:rPr lang="es-ES_tradnl" sz="4000"/>
              <a:t> </a:t>
            </a:r>
          </a:p>
        </p:txBody>
      </p:sp>
      <p:graphicFrame>
        <p:nvGraphicFramePr>
          <p:cNvPr id="66587" name="Group 27">
            <a:extLst>
              <a:ext uri="{FF2B5EF4-FFF2-40B4-BE49-F238E27FC236}">
                <a16:creationId xmlns:a16="http://schemas.microsoft.com/office/drawing/2014/main" id="{3140C03D-27AC-47C7-B6A4-B98CE820CEB4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2495551" y="1773239"/>
          <a:ext cx="7313613" cy="3883028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6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73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3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ENFERMEDAD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3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ETIOLOGIA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9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Varicela</a:t>
                      </a:r>
                      <a:endParaRPr kumimoji="0" lang="es-ES_tradnl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Virus varicela-zoster</a:t>
                      </a:r>
                      <a:endParaRPr kumimoji="0" lang="es-ES_tradnl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Viruela*</a:t>
                      </a:r>
                      <a:endParaRPr kumimoji="0" lang="es-ES_tradnl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Virus variola</a:t>
                      </a:r>
                      <a:endParaRPr kumimoji="0" lang="es-ES_tradnl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Herpes-Zoster</a:t>
                      </a:r>
                      <a:endParaRPr kumimoji="0" lang="es-ES_tradnl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Virus varicela-zoster</a:t>
                      </a:r>
                      <a:endParaRPr kumimoji="0" lang="es-ES_tradnl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Herpes Simple</a:t>
                      </a:r>
                      <a:endParaRPr kumimoji="0" lang="es-ES_tradnl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Virus herpes simple</a:t>
                      </a:r>
                      <a:endParaRPr kumimoji="0" lang="es-ES_tradnl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4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Complicaciones vacuna antivariólica</a:t>
                      </a:r>
                      <a:endParaRPr kumimoji="0" lang="es-ES_tradnl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Virus vaccinia</a:t>
                      </a:r>
                      <a:endParaRPr kumimoji="0" lang="es-ES_tradnl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4602" name="Rectangle 26">
            <a:extLst>
              <a:ext uri="{FF2B5EF4-FFF2-40B4-BE49-F238E27FC236}">
                <a16:creationId xmlns:a16="http://schemas.microsoft.com/office/drawing/2014/main" id="{07A36CF7-F30A-45C3-A5A0-6D6205740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4" y="6021389"/>
            <a:ext cx="4841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ES_tradnl" altLang="es-CL" sz="2000">
                <a:solidFill>
                  <a:srgbClr val="FFFFFF"/>
                </a:solidFill>
                <a:latin typeface="Verdana" panose="020B0604030504040204" pitchFamily="34" charset="0"/>
              </a:rPr>
              <a:t>* Enfermedad erradicada del mundo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5D012E-4EAD-433C-BD42-13AD0F199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42"/>
    </mc:Choice>
    <mc:Fallback xmlns="">
      <p:transition spd="slow" advTm="42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BB4D3469-B322-4AF8-9111-A8A78F4404B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495551" y="333375"/>
            <a:ext cx="7313613" cy="11430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s-ES_tradnl" sz="3600">
                <a:solidFill>
                  <a:srgbClr val="FFFF00"/>
                </a:solidFill>
              </a:rPr>
              <a:t>DISTRIBUCION EXANTEMAS</a:t>
            </a:r>
            <a:br>
              <a:rPr lang="es-ES_tradnl" sz="3600">
                <a:solidFill>
                  <a:srgbClr val="FFFF00"/>
                </a:solidFill>
              </a:rPr>
            </a:br>
            <a:r>
              <a:rPr lang="es-ES_tradnl" sz="3600">
                <a:solidFill>
                  <a:srgbClr val="FFFF00"/>
                </a:solidFill>
              </a:rPr>
              <a:t>VESICULOSOS CLASICOS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626276B4-0AA3-4457-8B9B-FB2BCF5B2E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9"/>
            <a:ext cx="8229600" cy="4421187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ES_tradnl" sz="2800" b="1"/>
              <a:t>DISTRIBUCION GENERALIZADA :</a:t>
            </a:r>
          </a:p>
          <a:p>
            <a:pPr lvl="1" eaLnBrk="1" hangingPunct="1">
              <a:defRPr/>
            </a:pPr>
            <a:r>
              <a:rPr lang="es-ES_tradnl" sz="2400" b="1"/>
              <a:t> CENTRIFUGA:	</a:t>
            </a:r>
          </a:p>
          <a:p>
            <a:pPr lvl="2" eaLnBrk="1" hangingPunct="1">
              <a:defRPr/>
            </a:pPr>
            <a:r>
              <a:rPr lang="es-ES_tradnl" sz="2200" b="1"/>
              <a:t>Viruela</a:t>
            </a:r>
          </a:p>
          <a:p>
            <a:pPr lvl="2" eaLnBrk="1" hangingPunct="1">
              <a:defRPr/>
            </a:pPr>
            <a:r>
              <a:rPr lang="es-ES_tradnl" sz="2200" b="1"/>
              <a:t>Enfermedad Mano-Pie-Boca </a:t>
            </a:r>
          </a:p>
          <a:p>
            <a:pPr lvl="1" eaLnBrk="1" hangingPunct="1">
              <a:defRPr/>
            </a:pPr>
            <a:r>
              <a:rPr lang="es-ES_tradnl" sz="2400" b="1"/>
              <a:t>CENTRIPETA:</a:t>
            </a:r>
          </a:p>
          <a:p>
            <a:pPr lvl="2" eaLnBrk="1" hangingPunct="1">
              <a:defRPr/>
            </a:pPr>
            <a:r>
              <a:rPr lang="es-ES_tradnl" sz="2200" b="1"/>
              <a:t>Varicela</a:t>
            </a:r>
          </a:p>
          <a:p>
            <a:pPr eaLnBrk="1" hangingPunct="1">
              <a:defRPr/>
            </a:pPr>
            <a:r>
              <a:rPr lang="es-ES_tradnl" sz="2800" b="1"/>
              <a:t>DISTRIBUCION LOCALIZADA : 	</a:t>
            </a:r>
          </a:p>
          <a:p>
            <a:pPr lvl="2" eaLnBrk="1" hangingPunct="1">
              <a:spcBef>
                <a:spcPct val="0"/>
              </a:spcBef>
              <a:defRPr/>
            </a:pPr>
            <a:r>
              <a:rPr lang="es-ES_tradnl" sz="2200" b="1"/>
              <a:t>Herpes simple</a:t>
            </a:r>
          </a:p>
          <a:p>
            <a:pPr lvl="2" eaLnBrk="1" hangingPunct="1">
              <a:defRPr/>
            </a:pPr>
            <a:r>
              <a:rPr lang="es-ES_tradnl" sz="2200" b="1"/>
              <a:t>Herpes-Zoster</a:t>
            </a:r>
          </a:p>
          <a:p>
            <a:pPr lvl="2" eaLnBrk="1" hangingPunct="1">
              <a:defRPr/>
            </a:pPr>
            <a:r>
              <a:rPr lang="es-ES_tradnl" sz="2200" b="1"/>
              <a:t>Enterovirus No Polio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40DECC-5770-4DBD-A704-79AB3B612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82"/>
    </mc:Choice>
    <mc:Fallback xmlns="">
      <p:transition spd="slow" advTm="28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DACAFC26-0B39-46F3-B556-0F3693E05C5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s-ES_tradnl" sz="4000"/>
              <a:t> </a:t>
            </a:r>
            <a:r>
              <a:rPr lang="es-ES_tradnl" sz="3600">
                <a:solidFill>
                  <a:srgbClr val="FFFF00"/>
                </a:solidFill>
              </a:rPr>
              <a:t>COMPARACION DISTRIBUCION</a:t>
            </a:r>
            <a:br>
              <a:rPr lang="es-ES_tradnl" sz="3600">
                <a:solidFill>
                  <a:srgbClr val="FFFF00"/>
                </a:solidFill>
              </a:rPr>
            </a:br>
            <a:r>
              <a:rPr lang="es-ES_tradnl" sz="3600">
                <a:solidFill>
                  <a:srgbClr val="FFFF00"/>
                </a:solidFill>
              </a:rPr>
              <a:t> RASH VIRUELA y VARICELA</a:t>
            </a:r>
            <a:r>
              <a:rPr lang="es-ES_tradnl" sz="4000"/>
              <a:t> </a:t>
            </a:r>
          </a:p>
        </p:txBody>
      </p:sp>
      <p:graphicFrame>
        <p:nvGraphicFramePr>
          <p:cNvPr id="26627" name="Object 3">
            <a:extLst>
              <a:ext uri="{FF2B5EF4-FFF2-40B4-BE49-F238E27FC236}">
                <a16:creationId xmlns:a16="http://schemas.microsoft.com/office/drawing/2014/main" id="{630D599D-3A63-4B67-9DFB-2DB5E7775D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00375" y="1773239"/>
          <a:ext cx="6477000" cy="485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" r:id="rId4" imgW="4548526" imgH="3407297" progId="PowerPoint.Slide.8">
                  <p:embed/>
                </p:oleObj>
              </mc:Choice>
              <mc:Fallback>
                <p:oleObj name="Diapositiva" r:id="rId4" imgW="4548526" imgH="3407297" progId="PowerPoint.Slide.8">
                  <p:embed/>
                  <p:pic>
                    <p:nvPicPr>
                      <p:cNvPr id="26627" name="Object 3">
                        <a:extLst>
                          <a:ext uri="{FF2B5EF4-FFF2-40B4-BE49-F238E27FC236}">
                            <a16:creationId xmlns:a16="http://schemas.microsoft.com/office/drawing/2014/main" id="{630D599D-3A63-4B67-9DFB-2DB5E7775D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5" y="1773239"/>
                        <a:ext cx="6477000" cy="4852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2" name="Text Box 4">
            <a:extLst>
              <a:ext uri="{FF2B5EF4-FFF2-40B4-BE49-F238E27FC236}">
                <a16:creationId xmlns:a16="http://schemas.microsoft.com/office/drawing/2014/main" id="{200EDCD0-1882-422B-A019-51337913E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4581526"/>
            <a:ext cx="3960812" cy="396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A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         Viruela                Varicela </a:t>
            </a:r>
            <a:endParaRPr lang="es-ES_tradnl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CE96C3-74AB-4AC1-BFF8-BE194FE93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21"/>
    </mc:Choice>
    <mc:Fallback xmlns="">
      <p:transition spd="slow" advTm="37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EC91916E-BE2A-42EF-8EBA-76B612DF6FF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z="3600">
                <a:solidFill>
                  <a:srgbClr val="FFFF00"/>
                </a:solidFill>
              </a:rPr>
              <a:t>EXANTEMAS EN LA ACTUALIDAD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196714D5-524C-427C-9DA4-4575AF06EF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s-ES_tradnl" sz="280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s-ES_tradnl" sz="2800" b="1"/>
              <a:t>En la actualidad: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s-ES_tradnl" sz="2800" b="1"/>
              <a:t>Se conocen un gran N° de virus y otros agentes infecciosos que producen manifestaciones cutáneas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s-ES_tradnl" sz="2800" b="1"/>
              <a:t>Además, los exantemas clásicos han desaparecido (viruela) o cambiado su manera de presentación  ya sea por el uso de vacunas (ej. sarampión, rubéola) o el uso  de terapias inmunosupresoras   (ej. varicela, herpes simple y zoster)</a:t>
            </a:r>
            <a:r>
              <a:rPr lang="es-ES_tradnl" sz="2800"/>
              <a:t> 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9D68F6E-991B-43F2-A1CA-EA1EEE377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17"/>
    </mc:Choice>
    <mc:Fallback xmlns="">
      <p:transition spd="slow" advTm="26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EF5683A2-E23C-4B99-A30A-2D39BAB5D7B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92313" y="549275"/>
            <a:ext cx="8177212" cy="1295400"/>
          </a:xfrm>
        </p:spPr>
        <p:txBody>
          <a:bodyPr/>
          <a:lstStyle/>
          <a:p>
            <a:pPr eaLnBrk="1" hangingPunct="1">
              <a:defRPr/>
            </a:pPr>
            <a:br>
              <a:rPr lang="es-ES_tradnl" sz="1900" b="0"/>
            </a:br>
            <a:br>
              <a:rPr lang="es-ES_tradnl" sz="1900" b="0"/>
            </a:br>
            <a:r>
              <a:rPr lang="es-ES_tradnl" sz="2400">
                <a:solidFill>
                  <a:srgbClr val="FFFF00"/>
                </a:solidFill>
              </a:rPr>
              <a:t>AGENTES CAUSALES DE EXANTEMAS ERITEMATOSOS y ERITEMATOPAPULOSOS  NO CLASICOS</a:t>
            </a:r>
            <a:br>
              <a:rPr lang="es-ES_tradnl" sz="2100"/>
            </a:br>
            <a:r>
              <a:rPr lang="es-ES_tradnl" sz="4000"/>
              <a:t>  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AB67DE9E-7522-4DDA-9470-CA06E1E72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s-ES_tradnl" altLang="es-CL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s-ES_tradnl" altLang="es-CL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0672" name="Group 16">
            <a:extLst>
              <a:ext uri="{FF2B5EF4-FFF2-40B4-BE49-F238E27FC236}">
                <a16:creationId xmlns:a16="http://schemas.microsoft.com/office/drawing/2014/main" id="{DBEABE0C-82CC-45DE-88AF-8A311C526C6F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2095501" y="2060575"/>
          <a:ext cx="7921625" cy="2578494"/>
        </p:xfrm>
        <a:graphic>
          <a:graphicData uri="http://schemas.openxmlformats.org/drawingml/2006/table">
            <a:tbl>
              <a:tblPr/>
              <a:tblGrid>
                <a:gridCol w="2571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2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78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ENP*	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VEB 	                CMV 	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ADV 	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VIH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Otros	virus:  </a:t>
                      </a:r>
                      <a:r>
                        <a:rPr kumimoji="0" lang="es-ES_tradnl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Zica</a:t>
                      </a:r>
                      <a:r>
                        <a:rPr kumimoji="0" lang="es-ES_trad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T="45663" marB="4566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Mycoplasma pn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Estafilococo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Meningococo ** Salmonella typhi Otras salmonellas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Gonococo	</a:t>
                      </a:r>
                    </a:p>
                  </a:txBody>
                  <a:tcPr marT="45663" marB="4566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Tr.</a:t>
                      </a:r>
                      <a:r>
                        <a:rPr kumimoji="0" lang="es-ES_trad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s-ES_tradnl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Pallidum</a:t>
                      </a:r>
                      <a:r>
                        <a:rPr kumimoji="0" lang="es-ES_trad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***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Leptospiras</a:t>
                      </a:r>
                      <a:endParaRPr kumimoji="0" lang="es-ES_tradnl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Toxoplasma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Otros agentes</a:t>
                      </a:r>
                    </a:p>
                  </a:txBody>
                  <a:tcPr marT="45663" marB="4566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686" name="Rectangle 14">
            <a:extLst>
              <a:ext uri="{FF2B5EF4-FFF2-40B4-BE49-F238E27FC236}">
                <a16:creationId xmlns:a16="http://schemas.microsoft.com/office/drawing/2014/main" id="{6C49637D-8C38-4510-949D-D85E5A5EE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4" y="5013325"/>
            <a:ext cx="56165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ES_tradnl" altLang="es-C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*       </a:t>
            </a:r>
            <a:r>
              <a:rPr kumimoji="0" lang="es-ES_tradnl" altLang="es-CL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ENP: Enterovirus No Polio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ES_tradnl" altLang="es-CL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**    Al inicio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ES_tradnl" altLang="es-CL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***  Sífilis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DBA9AB1-F6B3-4325-86A8-B9C9AD37A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3"/>
    </mc:Choice>
    <mc:Fallback xmlns="">
      <p:transition spd="slow" advTm="9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1A49DB36-97E1-4703-ADAC-0B5F78BC726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92313" y="476250"/>
            <a:ext cx="8229600" cy="11430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s-ES_tradnl" sz="3600">
                <a:solidFill>
                  <a:srgbClr val="FFFF00"/>
                </a:solidFill>
              </a:rPr>
              <a:t>AGENTES CAUSALES DE EXANTEMAS NO CLASICOS</a:t>
            </a:r>
            <a:r>
              <a:rPr lang="es-ES_tradnl" sz="4000"/>
              <a:t> </a:t>
            </a:r>
          </a:p>
        </p:txBody>
      </p:sp>
      <p:graphicFrame>
        <p:nvGraphicFramePr>
          <p:cNvPr id="234529" name="Group 33">
            <a:extLst>
              <a:ext uri="{FF2B5EF4-FFF2-40B4-BE49-F238E27FC236}">
                <a16:creationId xmlns:a16="http://schemas.microsoft.com/office/drawing/2014/main" id="{D0DD2D88-C622-41D0-BDD8-62392A35949C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981200" y="1941514"/>
          <a:ext cx="8229600" cy="3017837"/>
        </p:xfrm>
        <a:graphic>
          <a:graphicData uri="http://schemas.openxmlformats.org/drawingml/2006/table">
            <a:tbl>
              <a:tblPr/>
              <a:tblGrid>
                <a:gridCol w="45434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6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PETEQ. / PURP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VESICULOSOS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8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Meningococo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ENP* (</a:t>
                      </a:r>
                      <a:r>
                        <a:rPr kumimoji="0" lang="es-AR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Echos</a:t>
                      </a:r>
                      <a:r>
                        <a:rPr kumimoji="0" lang="es-AR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Rickettsias</a:t>
                      </a:r>
                      <a:endParaRPr kumimoji="0" lang="es-AR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Otros: </a:t>
                      </a:r>
                      <a:r>
                        <a:rPr kumimoji="0" lang="es-A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Zica</a:t>
                      </a:r>
                      <a:r>
                        <a:rPr kumimoji="0" lang="es-A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s-A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(poco frecuente)</a:t>
                      </a:r>
                      <a:endParaRPr kumimoji="0" lang="es-ES_tradnl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ES_tradnl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ENP*: Coxsackies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Otros ENP*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Rickettsias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Otros</a:t>
                      </a:r>
                      <a:endParaRPr kumimoji="0" lang="es-ES_tradnl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782" name="Rectangle 14">
            <a:extLst>
              <a:ext uri="{FF2B5EF4-FFF2-40B4-BE49-F238E27FC236}">
                <a16:creationId xmlns:a16="http://schemas.microsoft.com/office/drawing/2014/main" id="{530CB65A-6D09-4842-9ECA-E9D890C47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1" y="5126039"/>
            <a:ext cx="3808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ES_tradnl" altLang="es-CL" sz="2000">
                <a:solidFill>
                  <a:srgbClr val="FFFFFF"/>
                </a:solidFill>
                <a:latin typeface="Verdana" panose="020B0604030504040204" pitchFamily="34" charset="0"/>
              </a:rPr>
              <a:t>* ENP: Enterovirus  No Polio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6CBF25-402C-4940-8766-C4D9E9AC4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32"/>
    </mc:Choice>
    <mc:Fallback xmlns="">
      <p:transition spd="slow" advTm="38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CB1B2A08-9433-465A-A9CA-192D055D52D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135188" y="549275"/>
            <a:ext cx="8120062" cy="9144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600">
                <a:solidFill>
                  <a:srgbClr val="FFFF00"/>
                </a:solidFill>
              </a:rPr>
              <a:t>CARACTERISTICAS EXANTEMAS</a:t>
            </a:r>
            <a:r>
              <a:rPr lang="es-ES_tradnl" sz="4000"/>
              <a:t> 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B617B947-D045-41A0-AD72-5D58D5ADDA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24113" y="1700214"/>
            <a:ext cx="7561262" cy="4321175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s-ES_tradnl" sz="3100" dirty="0"/>
          </a:p>
          <a:p>
            <a:pPr eaLnBrk="1" hangingPunct="1">
              <a:spcBef>
                <a:spcPct val="0"/>
              </a:spcBef>
              <a:defRPr/>
            </a:pPr>
            <a:r>
              <a:rPr lang="es-ES_tradnl" sz="3100" b="1" dirty="0"/>
              <a:t>Sitio iniciación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s-ES_tradnl" sz="3100" b="1" dirty="0"/>
              <a:t>Confluencia; profusión; N° brotes; presencia prurito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s-ES_tradnl" sz="3100" b="1" dirty="0"/>
              <a:t>Presencia signos </a:t>
            </a:r>
            <a:r>
              <a:rPr lang="es-ES_tradnl" sz="3100" b="1" dirty="0" err="1"/>
              <a:t>patogneumónicos</a:t>
            </a:r>
            <a:r>
              <a:rPr lang="es-ES_tradnl" sz="3100" b="1" dirty="0"/>
              <a:t> o característicos</a:t>
            </a:r>
            <a:r>
              <a:rPr lang="es-ES_tradnl" dirty="0"/>
              <a:t> 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1CC365-FE78-493C-9F02-D6A439020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40"/>
    </mc:Choice>
    <mc:Fallback xmlns="">
      <p:transition spd="slow" advTm="43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E3F32ECE-4A0D-40B1-9893-784C162CDDA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19289" y="188913"/>
            <a:ext cx="8486775" cy="11430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s-ES_tradnl" sz="4000"/>
              <a:t>  </a:t>
            </a:r>
            <a:r>
              <a:rPr lang="es-ES_tradnl" sz="3600">
                <a:solidFill>
                  <a:srgbClr val="FFFF00"/>
                </a:solidFill>
              </a:rPr>
              <a:t>ORIENTACION DIAGNOSTICA                ENFERMEDADES EXANTEMATICAS</a:t>
            </a:r>
            <a:r>
              <a:rPr lang="es-ES_tradnl" sz="4000"/>
              <a:t> </a:t>
            </a: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E5981C04-5A89-40C5-8EF4-2D91DCA705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ES_tradnl" sz="2800" b="1"/>
              <a:t>Antecedentes epidemiológicos</a:t>
            </a:r>
          </a:p>
          <a:p>
            <a:pPr eaLnBrk="1" hangingPunct="1">
              <a:defRPr/>
            </a:pPr>
            <a:r>
              <a:rPr lang="es-AR" sz="2800" b="1"/>
              <a:t>Antecedentes personales</a:t>
            </a:r>
            <a:endParaRPr lang="es-ES_tradnl" sz="2800" b="1"/>
          </a:p>
          <a:p>
            <a:pPr eaLnBrk="1" hangingPunct="1">
              <a:defRPr/>
            </a:pPr>
            <a:r>
              <a:rPr lang="es-ES_tradnl" sz="2800" b="1"/>
              <a:t>Duración y característica de los distintos períodos de enfermedad</a:t>
            </a:r>
          </a:p>
          <a:p>
            <a:pPr eaLnBrk="1" hangingPunct="1">
              <a:defRPr/>
            </a:pPr>
            <a:r>
              <a:rPr lang="es-ES_tradnl" sz="2800" b="1"/>
              <a:t>Presencia de otros compromisos</a:t>
            </a:r>
          </a:p>
          <a:p>
            <a:pPr eaLnBrk="1" hangingPunct="1">
              <a:defRPr/>
            </a:pPr>
            <a:r>
              <a:rPr lang="es-ES_tradnl" sz="2800" b="1"/>
              <a:t>Exámenes de Laboratorio:</a:t>
            </a:r>
          </a:p>
          <a:p>
            <a:pPr lvl="1" eaLnBrk="1" hangingPunct="1">
              <a:defRPr/>
            </a:pPr>
            <a:r>
              <a:rPr lang="es-ES_tradnl" sz="2400" b="1"/>
              <a:t>Inespecíficos </a:t>
            </a:r>
          </a:p>
          <a:p>
            <a:pPr lvl="1" eaLnBrk="1" hangingPunct="1">
              <a:defRPr/>
            </a:pPr>
            <a:r>
              <a:rPr lang="es-ES_tradnl" sz="2400" b="1"/>
              <a:t>Específicos (etiológicos) </a:t>
            </a:r>
          </a:p>
          <a:p>
            <a:pPr eaLnBrk="1" hangingPunct="1">
              <a:defRPr/>
            </a:pPr>
            <a:r>
              <a:rPr lang="es-ES_tradnl" sz="2800" b="1"/>
              <a:t>Otros </a:t>
            </a:r>
          </a:p>
          <a:p>
            <a:pPr lvl="1" eaLnBrk="1" hangingPunct="1">
              <a:defRPr/>
            </a:pPr>
            <a:endParaRPr lang="es-ES_tradnl" sz="2400" b="1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10EA06-F3A9-45C0-BEF4-C53FB4790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92"/>
    </mc:Choice>
    <mc:Fallback xmlns="">
      <p:transition spd="slow" advTm="77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B333B1CF-A90D-4BE0-8A53-355E48B92D0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774825" y="549275"/>
            <a:ext cx="8624888" cy="10795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s-ES_tradnl" sz="4000">
                <a:solidFill>
                  <a:srgbClr val="FFFF00"/>
                </a:solidFill>
              </a:rPr>
              <a:t>DEFINICION EXANTEMAS y ENANTEMAS</a:t>
            </a:r>
            <a:r>
              <a:rPr lang="es-ES_tradnl" sz="3600"/>
              <a:t> 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E9F77A17-2D64-4BB7-871C-067DD953DA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79650" y="1773239"/>
            <a:ext cx="7924800" cy="4130675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endParaRPr lang="es-ES_tradnl" b="1"/>
          </a:p>
          <a:p>
            <a:pPr eaLnBrk="1" hangingPunct="1">
              <a:spcBef>
                <a:spcPct val="0"/>
              </a:spcBef>
              <a:defRPr/>
            </a:pPr>
            <a:r>
              <a:rPr lang="es-ES_tradnl" b="1"/>
              <a:t>Exantema</a:t>
            </a:r>
            <a:r>
              <a:rPr lang="es-ES_tradnl"/>
              <a:t>:                           </a:t>
            </a:r>
          </a:p>
          <a:p>
            <a:pPr lvl="1" eaLnBrk="1" hangingPunct="1">
              <a:spcBef>
                <a:spcPct val="0"/>
              </a:spcBef>
              <a:defRPr/>
            </a:pPr>
            <a:r>
              <a:rPr lang="es-ES_tradnl"/>
              <a:t>Erupción cutánea</a:t>
            </a:r>
          </a:p>
          <a:p>
            <a:pPr lvl="1" eaLnBrk="1" hangingPunct="1">
              <a:spcBef>
                <a:spcPct val="0"/>
              </a:spcBef>
              <a:defRPr/>
            </a:pPr>
            <a:r>
              <a:rPr lang="es-ES_tradnl"/>
              <a:t>Causa infecciosa</a:t>
            </a:r>
          </a:p>
          <a:p>
            <a:pPr lvl="1" eaLnBrk="1" hangingPunct="1">
              <a:spcBef>
                <a:spcPct val="0"/>
              </a:spcBef>
              <a:defRPr/>
            </a:pPr>
            <a:r>
              <a:rPr lang="es-ES_tradnl"/>
              <a:t>Cierto orden de aparición, diseminación y distribución 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s-ES_tradnl"/>
          </a:p>
          <a:p>
            <a:pPr eaLnBrk="1" hangingPunct="1">
              <a:spcBef>
                <a:spcPct val="0"/>
              </a:spcBef>
              <a:defRPr/>
            </a:pPr>
            <a:r>
              <a:rPr lang="es-ES_tradnl" b="1"/>
              <a:t>Enantema</a:t>
            </a:r>
            <a:r>
              <a:rPr lang="es-ES_tradnl"/>
              <a:t>: Idem exantema, pero en mucosas </a:t>
            </a:r>
          </a:p>
          <a:p>
            <a:pPr lvl="1" eaLnBrk="1" hangingPunct="1">
              <a:defRPr/>
            </a:pPr>
            <a:endParaRPr lang="es-ES_tradnl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EE568B-52F6-4A00-8900-AB9E75440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4"/>
    </mc:Choice>
    <mc:Fallback xmlns="">
      <p:transition spd="slow" advTm="17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3435CF47-49BD-434F-94A0-6CBC4E24177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s-ES_tradnl" dirty="0"/>
              <a:t>  </a:t>
            </a:r>
            <a:r>
              <a:rPr lang="es-ES_tradnl" sz="3200" dirty="0">
                <a:solidFill>
                  <a:srgbClr val="FFFF00"/>
                </a:solidFill>
              </a:rPr>
              <a:t>DIAGNOSTICOS ENFERMEDADES EXANTEMATICAS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825F2266-9215-4F03-929B-B7F5C4CCF7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0" y="1773238"/>
            <a:ext cx="8104188" cy="441960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b="1"/>
              <a:t>DURACION y CARACTERISTICAS DE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s-ES_tradnl" b="1"/>
              <a:t>   LOS PERIODOS DE LA ENFERMEDAD: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b="1"/>
              <a:t>Incubación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b="1"/>
              <a:t>Prodrómico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b="1"/>
              <a:t>Exantemático, eruptivo o de estado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b="1"/>
              <a:t>Convalecencia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s-ES_tradnl" b="1"/>
              <a:t>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b="1"/>
              <a:t>PRESENCIA DE OTROS COMPROMISOS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s-ES_tradnl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7C6E08-EBF8-4280-A60A-3BFA67202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82"/>
    </mc:Choice>
    <mc:Fallback xmlns="">
      <p:transition spd="slow" advTm="2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31D118A1-76BF-4D1C-BCF7-B898EA78F5C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92314" y="476250"/>
            <a:ext cx="8156575" cy="865188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100">
                <a:solidFill>
                  <a:srgbClr val="FFFF00"/>
                </a:solidFill>
              </a:rPr>
              <a:t>ESQUEMAS EVOLUCION CLINICA ENFs. EXANTEMATICAS ERITEMATOSAS  y  ERITEMATOPAPULOSAS</a:t>
            </a:r>
          </a:p>
        </p:txBody>
      </p:sp>
      <p:pic>
        <p:nvPicPr>
          <p:cNvPr id="44035" name="Picture 3" descr="1111AB">
            <a:extLst>
              <a:ext uri="{FF2B5EF4-FFF2-40B4-BE49-F238E27FC236}">
                <a16:creationId xmlns:a16="http://schemas.microsoft.com/office/drawing/2014/main" id="{F0C312AC-FA1A-4ABA-9BF5-1FB6A304F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1"/>
            <a:ext cx="6248400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BC9C92-235C-4FF8-8D7C-E200E246B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91"/>
    </mc:Choice>
    <mc:Fallback xmlns="">
      <p:transition spd="slow" advTm="79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ECADE42D-EE74-49D7-8153-FF36631EA28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524001" y="476250"/>
            <a:ext cx="8697913" cy="9144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s-ES_tradnl" sz="2000">
                <a:solidFill>
                  <a:srgbClr val="FFFF00"/>
                </a:solidFill>
              </a:rPr>
              <a:t>ESQUEMAS EVOLUCION CLINICA ENF. EXANTEMATICAS</a:t>
            </a:r>
            <a:br>
              <a:rPr lang="es-ES_tradnl" sz="2000">
                <a:solidFill>
                  <a:srgbClr val="FFFF00"/>
                </a:solidFill>
              </a:rPr>
            </a:br>
            <a:r>
              <a:rPr lang="es-ES_tradnl" sz="2000">
                <a:solidFill>
                  <a:srgbClr val="FFFF00"/>
                </a:solidFill>
              </a:rPr>
              <a:t>ERITEMATOPAPULOVESICULOSAS</a:t>
            </a:r>
            <a:r>
              <a:rPr lang="es-ES_tradnl" sz="3200"/>
              <a:t> </a:t>
            </a:r>
          </a:p>
        </p:txBody>
      </p:sp>
      <p:pic>
        <p:nvPicPr>
          <p:cNvPr id="45059" name="Picture 3" descr="Dibujazo4">
            <a:extLst>
              <a:ext uri="{FF2B5EF4-FFF2-40B4-BE49-F238E27FC236}">
                <a16:creationId xmlns:a16="http://schemas.microsoft.com/office/drawing/2014/main" id="{0D51E7E4-208A-4363-98E1-5051E7E34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76401"/>
            <a:ext cx="731520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>
            <a:extLst>
              <a:ext uri="{FF2B5EF4-FFF2-40B4-BE49-F238E27FC236}">
                <a16:creationId xmlns:a16="http://schemas.microsoft.com/office/drawing/2014/main" id="{A43B25A8-26E6-4A8D-B091-7554837E9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4" y="3860801"/>
            <a:ext cx="7343775" cy="2232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s-CL" altLang="es-CL" sz="1800">
              <a:solidFill>
                <a:srgbClr val="FFFFFF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ACFDC3-E463-4028-B580-963F72E30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21"/>
    </mc:Choice>
    <mc:Fallback xmlns="">
      <p:transition spd="slow" advTm="4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486E0913-B787-49DC-9BFE-C9E481176C3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79650" y="0"/>
            <a:ext cx="7772400" cy="121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s-ES_tradnl" sz="3200">
                <a:solidFill>
                  <a:srgbClr val="FFFF00"/>
                </a:solidFill>
              </a:rPr>
              <a:t>ENFERMEDADES EXANTEMATICAS:</a:t>
            </a:r>
            <a:br>
              <a:rPr lang="es-ES_tradnl" sz="3200"/>
            </a:br>
            <a:r>
              <a:rPr lang="es-ES_tradnl" sz="3200">
                <a:solidFill>
                  <a:schemeClr val="tx1"/>
                </a:solidFill>
              </a:rPr>
              <a:t>OTROS COMPROMISOS</a:t>
            </a:r>
          </a:p>
        </p:txBody>
      </p:sp>
      <p:graphicFrame>
        <p:nvGraphicFramePr>
          <p:cNvPr id="102403" name="Group 3">
            <a:extLst>
              <a:ext uri="{FF2B5EF4-FFF2-40B4-BE49-F238E27FC236}">
                <a16:creationId xmlns:a16="http://schemas.microsoft.com/office/drawing/2014/main" id="{7ACB8417-2266-4355-A8D5-4A118D8A6E4C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847851" y="1052514"/>
          <a:ext cx="8569325" cy="5329240"/>
        </p:xfrm>
        <a:graphic>
          <a:graphicData uri="http://schemas.openxmlformats.org/drawingml/2006/table">
            <a:tbl>
              <a:tblPr/>
              <a:tblGrid>
                <a:gridCol w="2033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8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0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6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1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Agentes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SNC,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Respiratorio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Digestivo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77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Herpes simple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Encefalitis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  <a:sym typeface="Symbol" pitchFamily="18" charset="2"/>
                        </a:rPr>
                        <a:t>Meningitis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  <a:sym typeface="Symbol" pitchFamily="18" charset="2"/>
                        </a:rPr>
                        <a:t>(-) a 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  <a:sym typeface="Symbol" pitchFamily="18" charset="2"/>
                        </a:rPr>
                        <a:t>Gingivo</a:t>
                      </a:r>
                      <a:r>
                        <a:rPr kumimoji="0" lang="es-ES_trad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  <a:sym typeface="Symbol" pitchFamily="18" charset="2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  <a:sym typeface="Symbol" pitchFamily="18" charset="2"/>
                        </a:rPr>
                        <a:t>estomatitis,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  <a:sym typeface="Symbol" pitchFamily="18" charset="2"/>
                        </a:rPr>
                        <a:t>angina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  <a:sym typeface="Symbol" pitchFamily="18" charset="2"/>
                        </a:rPr>
                        <a:t>ENP		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  <a:sym typeface="Symbol" pitchFamily="18" charset="2"/>
                        </a:rPr>
                        <a:t>Meningitis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ES_tradnl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  <a:sym typeface="Symbol" pitchFamily="18" charset="2"/>
                        </a:rPr>
                        <a:t>           +	                         ( Cox A , Echo 11 )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  <a:sym typeface="Symbol" pitchFamily="18" charset="2"/>
                        </a:rPr>
                        <a:t>Estomatitis, angina, diarrea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2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  <a:sym typeface="Symbol" pitchFamily="18" charset="2"/>
                        </a:rPr>
                        <a:t>ADV	      	      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  <a:sym typeface="Symbol" pitchFamily="18" charset="2"/>
                        </a:rPr>
                        <a:t>±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  <a:sym typeface="Symbol" pitchFamily="18" charset="2"/>
                        </a:rPr>
                        <a:t>+++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  <a:sym typeface="Symbol" pitchFamily="18" charset="2"/>
                        </a:rPr>
                        <a:t>±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2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VEB		      </a:t>
                      </a:r>
                      <a:endParaRPr kumimoji="0" lang="es-ES_tradnl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±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  Angina	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(-)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Sarampión	      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±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Tr RS y Tr RI	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+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V-Z		      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±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±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±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10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Zica</a:t>
                      </a:r>
                      <a:endParaRPr kumimoji="0" lang="es-ES_trad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Microcefalia, otros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0A304D-4447-43A4-9D7E-8DA657425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24"/>
    </mc:Choice>
    <mc:Fallback xmlns="">
      <p:transition spd="slow" advTm="58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B28C9782-CE27-4B59-8E1B-606595D0283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08213" y="333375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200">
                <a:solidFill>
                  <a:srgbClr val="FFFF00"/>
                </a:solidFill>
              </a:rPr>
              <a:t>ENFERMEDADES EXANTEMATICAS:</a:t>
            </a:r>
            <a:br>
              <a:rPr lang="es-ES_tradnl" sz="3200">
                <a:solidFill>
                  <a:srgbClr val="FFFF00"/>
                </a:solidFill>
              </a:rPr>
            </a:br>
            <a:r>
              <a:rPr lang="es-ES_tradnl" sz="3200">
                <a:solidFill>
                  <a:srgbClr val="FFFF99"/>
                </a:solidFill>
              </a:rPr>
              <a:t>OTROS COMPROMISOS</a:t>
            </a:r>
          </a:p>
        </p:txBody>
      </p:sp>
      <p:graphicFrame>
        <p:nvGraphicFramePr>
          <p:cNvPr id="103460" name="Group 36">
            <a:extLst>
              <a:ext uri="{FF2B5EF4-FFF2-40B4-BE49-F238E27FC236}">
                <a16:creationId xmlns:a16="http://schemas.microsoft.com/office/drawing/2014/main" id="{820E70DB-F626-4616-95E6-9BB1A08DFB2B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847850" y="1844676"/>
          <a:ext cx="8604250" cy="2982912"/>
        </p:xfrm>
        <a:graphic>
          <a:graphicData uri="http://schemas.openxmlformats.org/drawingml/2006/table">
            <a:tbl>
              <a:tblPr/>
              <a:tblGrid>
                <a:gridCol w="2151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8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1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2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Agentes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SNC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Respiratorio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Digestivo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Meningococo	       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Meningitis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±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(-)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Mycoplasma pn</a:t>
                      </a:r>
                      <a:r>
                        <a:rPr kumimoji="0" lang="es-ES_trad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	     </a:t>
                      </a:r>
                      <a:endParaRPr kumimoji="0" lang="es-ES_tradnl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±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Neumonitis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(-)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Toxoplasma   	     </a:t>
                      </a:r>
                      <a:endParaRPr kumimoji="0" lang="es-ES_tradnl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±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(-)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(-)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2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Listeria	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Meningitis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Neumonía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(-)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52EA24-3676-442A-9624-4AF1279BF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1"/>
    </mc:Choice>
    <mc:Fallback xmlns="">
      <p:transition spd="slow" advTm="20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BCFB0518-28AA-4503-AB34-278AD5B4F3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51088" y="1"/>
            <a:ext cx="7772400" cy="981075"/>
          </a:xfrm>
          <a:noFill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_tradnl" altLang="es-CL"/>
              <a:t> </a:t>
            </a:r>
            <a:r>
              <a:rPr lang="es-ES_tradnl" altLang="es-CL" sz="3200" b="1"/>
              <a:t>HEMOGRAMA EN ENFERMEDADES</a:t>
            </a:r>
            <a:br>
              <a:rPr lang="es-ES_tradnl" altLang="es-CL" sz="3200" b="1"/>
            </a:br>
            <a:r>
              <a:rPr lang="es-ES_tradnl" altLang="es-CL" sz="3200" b="1"/>
              <a:t> EXANTEMATICAS CLASICAS</a:t>
            </a:r>
          </a:p>
        </p:txBody>
      </p:sp>
      <p:graphicFrame>
        <p:nvGraphicFramePr>
          <p:cNvPr id="109623" name="Group 55">
            <a:extLst>
              <a:ext uri="{FF2B5EF4-FFF2-40B4-BE49-F238E27FC236}">
                <a16:creationId xmlns:a16="http://schemas.microsoft.com/office/drawing/2014/main" id="{BCF654FA-E0FA-4067-BDE5-596BA17DF50F}"/>
              </a:ext>
            </a:extLst>
          </p:cNvPr>
          <p:cNvGraphicFramePr>
            <a:graphicFrameLocks noGrp="1"/>
          </p:cNvGraphicFramePr>
          <p:nvPr>
            <p:ph type="body" idx="1"/>
          </p:nvPr>
        </p:nvGraphicFramePr>
        <p:xfrm>
          <a:off x="1774826" y="995363"/>
          <a:ext cx="8893175" cy="5256318"/>
        </p:xfrm>
        <a:graphic>
          <a:graphicData uri="http://schemas.openxmlformats.org/drawingml/2006/table">
            <a:tbl>
              <a:tblPr/>
              <a:tblGrid>
                <a:gridCol w="1728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6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3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7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61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Leucocitos Total</a:t>
                      </a:r>
                      <a:endParaRPr kumimoji="0" lang="es-ES_tradnl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Neutróf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%</a:t>
                      </a:r>
                      <a:endParaRPr kumimoji="0" lang="es-ES_tradnl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Linfoc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kumimoji="0" lang="es-ES_tradnl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Eosin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kumimoji="0" lang="es-ES_tradnl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Plasm %</a:t>
                      </a:r>
                      <a:endParaRPr kumimoji="0" lang="es-ES_tradnl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9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Escarlatina</a:t>
                      </a:r>
                      <a:endParaRPr kumimoji="0" lang="es-ES_tradn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Aumentados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Aumento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Muy dismin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Aumento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Normal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Sarampión</a:t>
                      </a:r>
                      <a:endParaRPr kumimoji="0" lang="es-ES_tradn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Disminuidos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Aumento o dismin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Aumento o dismin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Norm,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dism, o ausente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Normal o leve aumen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7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Rubéola</a:t>
                      </a:r>
                      <a:endParaRPr kumimoji="0" lang="es-ES_tradn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Aumentados, normales o leve dismin.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Dismin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Aumento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Normal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Aumen. moder.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9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Exantema súbito</a:t>
                      </a:r>
                      <a:endParaRPr kumimoji="0" lang="es-ES_tradn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Muy disminuidos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Muy dismin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Aumento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Normal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Normal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29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Eritema infeccioso</a:t>
                      </a:r>
                      <a:endParaRPr kumimoji="0" lang="es-ES_tradn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Normal o leve disminución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Dismin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Aumento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Aumento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Normal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0B53DA-241F-4C6B-A25E-0AF67CFA9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57"/>
    </mc:Choice>
    <mc:Fallback xmlns="">
      <p:transition spd="slow" advTm="74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7601FE8F-CBF3-4CBC-A2D2-56FE9586B43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782888" y="476250"/>
            <a:ext cx="7313612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s-ES_tradnl" sz="2800">
                <a:solidFill>
                  <a:srgbClr val="FFFF00"/>
                </a:solidFill>
              </a:rPr>
              <a:t>DIAGNOSTICO ESPECIFICO ENFERMEDADES EXANTEMATICAS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90CAA793-3CF9-4917-9264-CC6E2A716D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55913" y="1916114"/>
            <a:ext cx="7313612" cy="3889375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_tradnl" sz="2800" b="1"/>
              <a:t>Visualización lesiones específicas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_tradnl" sz="2800" b="1"/>
              <a:t>Detección agente: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_tradnl" b="1"/>
              <a:t>Aislamiento (habitual, rápido)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_tradnl" b="1"/>
              <a:t>Visualización agente (microscopio electrónico)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_tradnl" b="1"/>
              <a:t>Detección antígenos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_tradnl" b="1"/>
              <a:t>Detección ácidos nucleicos (RCP)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_tradnl" sz="2800" b="1"/>
              <a:t>Detección respuesta del huésped: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_tradnl" b="1"/>
              <a:t>Anticuerpos IgM (1 muestra)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_tradnl" b="1"/>
              <a:t>Anticuerpos IgM e IgG (2 muestras)</a:t>
            </a:r>
          </a:p>
          <a:p>
            <a:pPr lvl="1" eaLnBrk="1" hangingPunct="1">
              <a:defRPr/>
            </a:pPr>
            <a:endParaRPr lang="es-ES_tradnl" b="1"/>
          </a:p>
          <a:p>
            <a:pPr lvl="1" eaLnBrk="1" hangingPunct="1">
              <a:defRPr/>
            </a:pPr>
            <a:endParaRPr lang="es-ES_tradnl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E56072-7F27-47C5-83B8-8B9E8D9A5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30"/>
    </mc:Choice>
    <mc:Fallback xmlns="">
      <p:transition spd="slow" advTm="61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FE5B1B89-0B1B-428B-8F36-E70FCF1D08D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08213" y="0"/>
            <a:ext cx="7772400" cy="121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s-ES_tradnl" sz="2800">
                <a:solidFill>
                  <a:srgbClr val="FFFF00"/>
                </a:solidFill>
              </a:rPr>
              <a:t>DIAGNOSTICO DIFERENCIAL ENFERMEDADES EXANTEMATICAS</a:t>
            </a:r>
          </a:p>
        </p:txBody>
      </p:sp>
      <p:graphicFrame>
        <p:nvGraphicFramePr>
          <p:cNvPr id="106499" name="Group 3">
            <a:extLst>
              <a:ext uri="{FF2B5EF4-FFF2-40B4-BE49-F238E27FC236}">
                <a16:creationId xmlns:a16="http://schemas.microsoft.com/office/drawing/2014/main" id="{BC2B30CF-586C-4461-A787-2BAADFC9783D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847850" y="1125539"/>
          <a:ext cx="8497888" cy="5197474"/>
        </p:xfrm>
        <a:graphic>
          <a:graphicData uri="http://schemas.openxmlformats.org/drawingml/2006/table">
            <a:tbl>
              <a:tblPr/>
              <a:tblGrid>
                <a:gridCol w="3470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7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2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Tipo erupción	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Diagnóstico diferencial c/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Exantemas eritematosos y pápulo-eritematosos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Erupciones alérgicas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Reacciones a drogas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Exantemas  petequiales		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Síndromes purpúricos,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 especialmente  febriles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4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Exantemas vesiculosos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Otras vesículas / bulas de causa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  infecciosa (mec.directo 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  indirecto)	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Picaduras insectos		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Sarna			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Algunos prúrigos	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Reacción a hiedra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Reacciones urticariales o tipo inmunológicas / inmuno reactivas  </a:t>
                      </a:r>
                      <a:r>
                        <a:rPr kumimoji="0" lang="es-A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a infecciones </a:t>
                      </a:r>
                      <a:endParaRPr kumimoji="0" lang="es-ES_trad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De cuadros similares por agentes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 no infecciosos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7700F0-3A57-4E7E-BE1C-947D29709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74"/>
    </mc:Choice>
    <mc:Fallback xmlns="">
      <p:transition spd="slow" advTm="66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99A6C70E-9559-4200-9A6B-8E718F33071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5188" y="1916114"/>
            <a:ext cx="7772400" cy="1920875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solidFill>
              <a:srgbClr val="006666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CL" i="1">
                <a:solidFill>
                  <a:srgbClr val="FFFF00"/>
                </a:solidFill>
              </a:rPr>
              <a:t>ESCARLATINA</a:t>
            </a:r>
            <a:endParaRPr lang="es-ES" i="1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CC0868-7C89-46DB-A550-B19F59476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7"/>
    </mc:Choice>
    <mc:Fallback xmlns="">
      <p:transition spd="slow" advTm="3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0AD93654-56F3-453F-99B8-B12D2D746D7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92313" y="260350"/>
            <a:ext cx="8229600" cy="706438"/>
          </a:xfrm>
        </p:spPr>
        <p:txBody>
          <a:bodyPr/>
          <a:lstStyle/>
          <a:p>
            <a:pPr eaLnBrk="1" hangingPunct="1">
              <a:defRPr/>
            </a:pPr>
            <a:r>
              <a:rPr lang="es-CL" sz="4000">
                <a:solidFill>
                  <a:srgbClr val="FFFF00"/>
                </a:solidFill>
              </a:rPr>
              <a:t>Escarlatina</a:t>
            </a:r>
            <a:endParaRPr lang="es-ES" sz="4000">
              <a:solidFill>
                <a:srgbClr val="FFFF00"/>
              </a:solidFill>
            </a:endParaRPr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CBD95DB5-A854-4E3E-A923-0D40EB21EF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4" y="1125539"/>
            <a:ext cx="8302625" cy="4897437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CL" sz="2400" b="1">
              <a:solidFill>
                <a:schemeClr val="hlink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>
                <a:solidFill>
                  <a:schemeClr val="hlink"/>
                </a:solidFill>
              </a:rPr>
              <a:t>Etiología: </a:t>
            </a:r>
            <a:r>
              <a:rPr lang="es-CL" sz="2400" b="1" i="1"/>
              <a:t>Streptococcus</a:t>
            </a:r>
            <a:r>
              <a:rPr lang="es-CL" sz="2400" b="1"/>
              <a:t> </a:t>
            </a:r>
            <a:r>
              <a:rPr lang="el-GR" sz="2400" b="1"/>
              <a:t>β</a:t>
            </a:r>
            <a:r>
              <a:rPr lang="es-CL" sz="2400" b="1"/>
              <a:t> hemolitico Gr. A o </a:t>
            </a:r>
            <a:r>
              <a:rPr lang="es-CL" sz="2400" b="1" i="1"/>
              <a:t>Streptococcus</a:t>
            </a:r>
            <a:r>
              <a:rPr lang="es-CL" sz="2400" b="1"/>
              <a:t> </a:t>
            </a:r>
            <a:r>
              <a:rPr lang="es-CL" sz="2400" b="1" i="1"/>
              <a:t>pyogenes </a:t>
            </a:r>
            <a:r>
              <a:rPr lang="es-CL" sz="2400" b="1"/>
              <a:t>productores de toxinas eritrogénicas</a:t>
            </a:r>
            <a:r>
              <a:rPr lang="es-CL" sz="2400" b="1" i="1"/>
              <a:t>.  </a:t>
            </a:r>
            <a:r>
              <a:rPr lang="es-CL" sz="2400" b="1"/>
              <a:t>Menos frecuente</a:t>
            </a:r>
            <a:r>
              <a:rPr lang="es-CL" sz="2400" b="1" i="1"/>
              <a:t> St. Aureus </a:t>
            </a:r>
            <a:r>
              <a:rPr lang="es-CL" sz="2400" b="1"/>
              <a:t>productor de toxinas</a:t>
            </a:r>
            <a:endParaRPr lang="el-GR" sz="2400" b="1" i="1"/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>
                <a:solidFill>
                  <a:srgbClr val="FFCC00"/>
                </a:solidFill>
              </a:rPr>
              <a:t>Comunicabilidad y contagiosidad: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Moderada contagiosidad; contagian casos sintomáticos (durante período prodrómico y eruptivo) y portadores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Transmisión por gotitas de Pflugger; menos probable por fomites, objetos contaminados o vía aérea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>
                <a:solidFill>
                  <a:srgbClr val="FFCC00"/>
                </a:solidFill>
              </a:rPr>
              <a:t>Epidemiología:</a:t>
            </a:r>
            <a:r>
              <a:rPr lang="es-CL" sz="2400" b="1"/>
              <a:t>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Amplia distribución  mundial, predomina en climas templados y fríos, especialmente en Invierno y Primavera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Brotes epidémicos localizados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Especialmente en escolares, menos en preescolares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s-CL" sz="2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0B34F7-A591-4722-BF99-A609FCCBC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25"/>
    </mc:Choice>
    <mc:Fallback xmlns="">
      <p:transition spd="slow" advTm="56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9F1A6D76-27BF-4D96-89EC-6CA2E48D529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135188" y="476250"/>
            <a:ext cx="8229600" cy="11430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s-ES_tradnl" sz="3600">
                <a:solidFill>
                  <a:srgbClr val="FFFF00"/>
                </a:solidFill>
              </a:rPr>
              <a:t>ENF. INFECCIOSAS y  MANIFESTACIONES  CUTANEAS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458367C5-2EBE-44BB-A0BA-C5A8D585B2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3" y="1700213"/>
            <a:ext cx="8280400" cy="4608512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endParaRPr lang="es-ES_tradnl" b="1"/>
          </a:p>
          <a:p>
            <a:pPr eaLnBrk="1" hangingPunct="1">
              <a:spcBef>
                <a:spcPct val="0"/>
              </a:spcBef>
              <a:defRPr/>
            </a:pPr>
            <a:r>
              <a:rPr lang="es-ES_tradnl" b="1"/>
              <a:t>MANIFESTACION PRINCIPAL</a:t>
            </a:r>
            <a:r>
              <a:rPr lang="es-ES_tradnl"/>
              <a:t>: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s-ES_tradnl"/>
              <a:t>   Enfermedades siempre exantemáticas  </a:t>
            </a:r>
          </a:p>
          <a:p>
            <a:pPr lvl="1" eaLnBrk="1" hangingPunct="1">
              <a:spcBef>
                <a:spcPct val="0"/>
              </a:spcBef>
              <a:defRPr/>
            </a:pPr>
            <a:r>
              <a:rPr lang="es-ES_tradnl"/>
              <a:t>Infecciones siempre manifiestas</a:t>
            </a:r>
          </a:p>
          <a:p>
            <a:pPr lvl="1" eaLnBrk="1" hangingPunct="1">
              <a:spcBef>
                <a:spcPct val="0"/>
              </a:spcBef>
              <a:defRPr/>
            </a:pPr>
            <a:r>
              <a:rPr lang="es-ES_tradnl"/>
              <a:t>Infecciones manifiestas e infecciones inaparentes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s-ES_tradnl"/>
          </a:p>
          <a:p>
            <a:pPr eaLnBrk="1" hangingPunct="1">
              <a:spcBef>
                <a:spcPct val="0"/>
              </a:spcBef>
              <a:defRPr/>
            </a:pPr>
            <a:r>
              <a:rPr lang="es-ES_tradnl" b="1"/>
              <a:t>MANIFESTACION SECUNDARIA</a:t>
            </a:r>
            <a:r>
              <a:rPr lang="es-ES_tradnl"/>
              <a:t> : 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s-ES_tradnl"/>
              <a:t>   Enfermedades con exantema inconstante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3E0217-D206-442D-9FB2-88D1DA23C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81"/>
    </mc:Choice>
    <mc:Fallback xmlns="">
      <p:transition spd="slow" advTm="72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FBFE369A-788F-4EC8-9AEA-1C43E5351B0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92313" y="404814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es-CL" sz="4000">
                <a:solidFill>
                  <a:srgbClr val="FFFF00"/>
                </a:solidFill>
              </a:rPr>
              <a:t>Escarlatina</a:t>
            </a:r>
            <a:endParaRPr lang="es-ES" sz="4000">
              <a:solidFill>
                <a:srgbClr val="FFFF00"/>
              </a:solidFill>
            </a:endParaRP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A97869B5-F4F7-4672-AAC8-7FD2C625D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1268413"/>
            <a:ext cx="8302625" cy="511175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CL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 dirty="0">
                <a:solidFill>
                  <a:schemeClr val="hlink"/>
                </a:solidFill>
              </a:rPr>
              <a:t>Patogenia: </a:t>
            </a:r>
            <a:r>
              <a:rPr lang="es-CL" sz="2800" b="1" dirty="0"/>
              <a:t>Puerta de entrada </a:t>
            </a:r>
            <a:r>
              <a:rPr lang="es-CL" sz="2800" b="1" dirty="0" err="1"/>
              <a:t>faringoamigdaliana</a:t>
            </a:r>
            <a:r>
              <a:rPr lang="es-CL" sz="2800" b="1" dirty="0"/>
              <a:t> o piel, multiplicación del agente en la puerta de entrada con liberación de toxinas, y si el paciente no tiene anticuerpos para el serotipo ni para la toxina puede presentar escarlatina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s-CL" sz="2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 dirty="0">
                <a:solidFill>
                  <a:schemeClr val="hlink"/>
                </a:solidFill>
              </a:rPr>
              <a:t>Inmunidad: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 dirty="0"/>
              <a:t>Activa: duradera para </a:t>
            </a:r>
            <a:r>
              <a:rPr lang="es-CL" b="1" dirty="0" err="1"/>
              <a:t>setotipo</a:t>
            </a:r>
            <a:r>
              <a:rPr lang="es-CL" b="1" dirty="0"/>
              <a:t> (&gt;100 serotipos) y para toxina, pero como hay 5 a 6 toxinas </a:t>
            </a:r>
            <a:r>
              <a:rPr lang="es-CL" b="1" dirty="0" err="1"/>
              <a:t>eritrogénicas</a:t>
            </a:r>
            <a:r>
              <a:rPr lang="es-CL" b="1" dirty="0"/>
              <a:t>, la escarlatina puede repetir, pero es poco frecuente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s-C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D6887E-AF7C-44F5-9CBC-C0AEB870A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86"/>
    </mc:Choice>
    <mc:Fallback xmlns="">
      <p:transition spd="slow" advTm="34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2EBBA490-07A4-40E8-9A3B-2176878442D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es-CL" sz="4000">
                <a:solidFill>
                  <a:srgbClr val="FFFF00"/>
                </a:solidFill>
              </a:rPr>
              <a:t>Escarlatina: </a:t>
            </a:r>
            <a:r>
              <a:rPr lang="es-CL" sz="4000">
                <a:solidFill>
                  <a:schemeClr val="hlink"/>
                </a:solidFill>
              </a:rPr>
              <a:t>C. Clínico</a:t>
            </a:r>
            <a:endParaRPr lang="es-ES" sz="4000">
              <a:solidFill>
                <a:schemeClr val="hlink"/>
              </a:solidFill>
            </a:endParaRP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24BA8900-E47D-4A6D-9803-6348E3FD54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484313"/>
            <a:ext cx="8229600" cy="4392612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CL" sz="2800" b="1">
              <a:solidFill>
                <a:srgbClr val="FFCC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>
                <a:solidFill>
                  <a:srgbClr val="FFCC00"/>
                </a:solidFill>
              </a:rPr>
              <a:t>P.  Incubación: </a:t>
            </a:r>
            <a:r>
              <a:rPr lang="es-CL" sz="2800" b="1"/>
              <a:t>1 a 7 días (2-4)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>
                <a:solidFill>
                  <a:srgbClr val="FFCC00"/>
                </a:solidFill>
              </a:rPr>
              <a:t>P. Prodrómico: </a:t>
            </a:r>
            <a:r>
              <a:rPr lang="es-CL" sz="2800" b="1"/>
              <a:t>12-48 horas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" b="1"/>
              <a:t>Comienzo brusco con fiebre alta, moderado CEG, odinofagia; en niños puede haber dolor abdominal y vómitos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" b="1"/>
              <a:t>Al examen hay enantema, edema de úvula y velo del paladar, petequias en paladar blando, y diferentes tipos de faringo-amigdalitis (catarral o purulenta); </a:t>
            </a:r>
            <a:r>
              <a:rPr lang="es-ES" b="1">
                <a:solidFill>
                  <a:srgbClr val="FFFF66"/>
                </a:solidFill>
              </a:rPr>
              <a:t>lengua  en fresa</a:t>
            </a:r>
            <a:r>
              <a:rPr lang="es-ES" b="1">
                <a:solidFill>
                  <a:srgbClr val="FFCCCC"/>
                </a:solidFill>
              </a:rPr>
              <a:t> </a:t>
            </a:r>
            <a:r>
              <a:rPr lang="es-ES" b="1"/>
              <a:t>blanca; adenopatías del ángulo submaxilar, sensibles</a:t>
            </a:r>
            <a:r>
              <a:rPr lang="es-ES" sz="2400" b="1"/>
              <a:t> 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D0F79F-E1A6-416C-9668-CBDAA1A87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84"/>
    </mc:Choice>
    <mc:Fallback xmlns="">
      <p:transition spd="slow" advTm="50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-9">
            <a:extLst>
              <a:ext uri="{FF2B5EF4-FFF2-40B4-BE49-F238E27FC236}">
                <a16:creationId xmlns:a16="http://schemas.microsoft.com/office/drawing/2014/main" id="{74C313E8-C082-45B4-9721-7A7FC652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268413"/>
            <a:ext cx="69850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091" name="Text Box 3">
            <a:extLst>
              <a:ext uri="{FF2B5EF4-FFF2-40B4-BE49-F238E27FC236}">
                <a16:creationId xmlns:a16="http://schemas.microsoft.com/office/drawing/2014/main" id="{BC638C2B-4B53-4FEC-88E5-77F803E75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26" y="2090738"/>
            <a:ext cx="1814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ESCARLATINA</a:t>
            </a:r>
            <a:endParaRPr lang="es-ES_tradnl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473092" name="Text Box 4">
            <a:extLst>
              <a:ext uri="{FF2B5EF4-FFF2-40B4-BE49-F238E27FC236}">
                <a16:creationId xmlns:a16="http://schemas.microsoft.com/office/drawing/2014/main" id="{1E5A7C7E-6993-4422-8449-4AC6FCA4B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9" y="1412875"/>
            <a:ext cx="15120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Días Enferm.</a:t>
            </a:r>
            <a:endParaRPr lang="es-ES_tradnl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473093" name="Text Box 5">
            <a:extLst>
              <a:ext uri="{FF2B5EF4-FFF2-40B4-BE49-F238E27FC236}">
                <a16:creationId xmlns:a16="http://schemas.microsoft.com/office/drawing/2014/main" id="{38C0A587-F0D7-4AF6-9F66-7F09B21748F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3060850" y="2014538"/>
            <a:ext cx="461665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Temperatura</a:t>
            </a:r>
            <a:endParaRPr lang="es-ES_tradnl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473094" name="Text Box 6">
            <a:extLst>
              <a:ext uri="{FF2B5EF4-FFF2-40B4-BE49-F238E27FC236}">
                <a16:creationId xmlns:a16="http://schemas.microsoft.com/office/drawing/2014/main" id="{C841A777-60D6-42B0-9A38-B8667266D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738" y="4826000"/>
            <a:ext cx="682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Rash</a:t>
            </a:r>
            <a:endParaRPr lang="es-ES_tradnl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473095" name="Text Box 7">
            <a:extLst>
              <a:ext uri="{FF2B5EF4-FFF2-40B4-BE49-F238E27FC236}">
                <a16:creationId xmlns:a16="http://schemas.microsoft.com/office/drawing/2014/main" id="{51828FC1-9211-4BDD-9BF0-9952DE25D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275" y="5475288"/>
            <a:ext cx="13596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  Odinifagia</a:t>
            </a:r>
            <a:endParaRPr lang="es-ES_tradnl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BC06B6-F351-4072-B420-297C636EA8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49"/>
    </mc:Choice>
    <mc:Fallback xmlns="">
      <p:transition spd="slow" advTm="38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5E653B28-27DE-407E-B9A7-5E0D33B2F32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es-CL" sz="4000">
                <a:solidFill>
                  <a:srgbClr val="FFFF00"/>
                </a:solidFill>
              </a:rPr>
              <a:t>Escarlatina: </a:t>
            </a:r>
            <a:r>
              <a:rPr lang="es-CL" sz="4000">
                <a:solidFill>
                  <a:schemeClr val="hlink"/>
                </a:solidFill>
              </a:rPr>
              <a:t>C. Clínico </a:t>
            </a:r>
            <a:endParaRPr lang="es-ES" sz="4000">
              <a:solidFill>
                <a:schemeClr val="hlink"/>
              </a:solidFill>
            </a:endParaRPr>
          </a:p>
        </p:txBody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815D8DE0-7025-47BE-B479-6F293ED7F1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1052514"/>
            <a:ext cx="8569325" cy="5616575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>
                <a:solidFill>
                  <a:schemeClr val="hlink"/>
                </a:solidFill>
              </a:rPr>
              <a:t>P.  Exantemático:</a:t>
            </a:r>
            <a:r>
              <a:rPr lang="es-CL" sz="2400" b="1"/>
              <a:t> 1 semana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Temperatura alta o moderada, máxima en 1° o 2°  día de exantema; luego cae en lisis en 1 semana (sin tratamiento), mejora el CEG y desaparecen las otras molestias.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>
                <a:solidFill>
                  <a:srgbClr val="FFFF66"/>
                </a:solidFill>
              </a:rPr>
              <a:t>Lengua en</a:t>
            </a:r>
            <a:r>
              <a:rPr lang="es-CL" sz="2400" b="1">
                <a:solidFill>
                  <a:srgbClr val="FF6600"/>
                </a:solidFill>
              </a:rPr>
              <a:t> fresa roja</a:t>
            </a:r>
            <a:r>
              <a:rPr lang="es-CL" sz="2400" b="1"/>
              <a:t> y lenta regresión de las manifestaciones faringo-amigdalianas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>
                <a:solidFill>
                  <a:srgbClr val="FFFF66"/>
                </a:solidFill>
              </a:rPr>
              <a:t>Exantema máculo-papulo-</a:t>
            </a:r>
            <a:r>
              <a:rPr lang="es-CL" sz="2400" b="1">
                <a:solidFill>
                  <a:srgbClr val="FF6600"/>
                </a:solidFill>
              </a:rPr>
              <a:t>eritematoso </a:t>
            </a:r>
            <a:r>
              <a:rPr lang="es-CL" sz="2400" b="1">
                <a:solidFill>
                  <a:srgbClr val="FFFF66"/>
                </a:solidFill>
              </a:rPr>
              <a:t>puntiforme generalizado,</a:t>
            </a:r>
            <a:r>
              <a:rPr lang="es-CL" sz="2400" b="1">
                <a:solidFill>
                  <a:srgbClr val="FF6600"/>
                </a:solidFill>
              </a:rPr>
              <a:t> rojo escarlata, </a:t>
            </a:r>
            <a:r>
              <a:rPr lang="es-CL" sz="2400" b="1">
                <a:solidFill>
                  <a:srgbClr val="FFFF66"/>
                </a:solidFill>
              </a:rPr>
              <a:t>áspero al tacto, como lija o piel de gallina, pruriginoso.</a:t>
            </a:r>
            <a:r>
              <a:rPr lang="es-CL" sz="2400" b="1"/>
              <a:t> Se inicia en pliegues diseminándose al resto del cuerpo en &lt; 24 horas (aunque puede demorar varios días): toma primero el torax, luego EESS y abdomen y finalmente EEII. Exantema en cara es suave (no puntiforme) y respeta área circumoral: </a:t>
            </a:r>
            <a:r>
              <a:rPr lang="es-CL" sz="2400" b="1">
                <a:solidFill>
                  <a:srgbClr val="FFFF66"/>
                </a:solidFill>
              </a:rPr>
              <a:t>triángulo de Filatov.</a:t>
            </a:r>
            <a:r>
              <a:rPr lang="es-CL" sz="2400" b="1"/>
              <a:t>  Exantema es más intenso en zonas de pliegues y en sitios de presión, con hiper-pigmentación e incluso petequias: </a:t>
            </a:r>
            <a:r>
              <a:rPr lang="es-CL" sz="2400" b="1">
                <a:solidFill>
                  <a:srgbClr val="FFFF66"/>
                </a:solidFill>
              </a:rPr>
              <a:t>líneas de Pastia.</a:t>
            </a:r>
            <a:r>
              <a:rPr lang="es-CL" sz="2400" b="1"/>
              <a:t> Descamación se inicia al término de primera semana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s-CL" sz="2400" b="1"/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s-CL" b="1"/>
              <a:t>   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CL" sz="4800"/>
              <a:t>   </a:t>
            </a:r>
            <a:endParaRPr lang="es-ES" sz="48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3E73D1-F760-4D57-8505-EA99B11D2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26"/>
    </mc:Choice>
    <mc:Fallback xmlns="">
      <p:transition spd="slow" advTm="95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Marcador de contenido 6" descr="Imagen que contiene persona, boca, cara, ojos&#10;&#10;Descripción generada con confianza muy alta">
            <a:extLst>
              <a:ext uri="{FF2B5EF4-FFF2-40B4-BE49-F238E27FC236}">
                <a16:creationId xmlns:a16="http://schemas.microsoft.com/office/drawing/2014/main" id="{B5C9E09D-4E35-4D5E-8481-8E24374DB39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0188" y="4600575"/>
            <a:ext cx="3211512" cy="2185988"/>
          </a:xfrm>
        </p:spPr>
      </p:pic>
      <p:pic>
        <p:nvPicPr>
          <p:cNvPr id="62467" name="Imagen 3" descr="faringoamigdalitis purulenta.jpg">
            <a:extLst>
              <a:ext uri="{FF2B5EF4-FFF2-40B4-BE49-F238E27FC236}">
                <a16:creationId xmlns:a16="http://schemas.microsoft.com/office/drawing/2014/main" id="{9EE34E2D-6604-46D8-8811-EF0F38A96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020764"/>
            <a:ext cx="424815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2">
            <a:extLst>
              <a:ext uri="{FF2B5EF4-FFF2-40B4-BE49-F238E27FC236}">
                <a16:creationId xmlns:a16="http://schemas.microsoft.com/office/drawing/2014/main" id="{BC1D18FA-53B5-4AD6-9B93-D66C1740E6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25614" y="222251"/>
            <a:ext cx="8785225" cy="798513"/>
          </a:xfrm>
          <a:noFill/>
        </p:spPr>
        <p:txBody>
          <a:bodyPr/>
          <a:lstStyle/>
          <a:p>
            <a:pPr eaLnBrk="1" hangingPunct="1"/>
            <a:r>
              <a:rPr lang="es-AR" altLang="es-CL" sz="4000">
                <a:solidFill>
                  <a:srgbClr val="990000"/>
                </a:solidFill>
              </a:rPr>
              <a:t>ESCARLATINA ESTREPTOCOCICA</a:t>
            </a:r>
            <a:endParaRPr lang="es-ES_tradnl" altLang="es-CL" sz="4000">
              <a:solidFill>
                <a:srgbClr val="990000"/>
              </a:solidFill>
            </a:endParaRPr>
          </a:p>
        </p:txBody>
      </p:sp>
      <p:pic>
        <p:nvPicPr>
          <p:cNvPr id="62469" name="Picture 3" descr="8a">
            <a:extLst>
              <a:ext uri="{FF2B5EF4-FFF2-40B4-BE49-F238E27FC236}">
                <a16:creationId xmlns:a16="http://schemas.microsoft.com/office/drawing/2014/main" id="{38928B7B-FDA2-45AA-B195-0AF87C76530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5275" y="2565400"/>
            <a:ext cx="3773488" cy="4171950"/>
          </a:xfrm>
          <a:noFill/>
        </p:spPr>
      </p:pic>
      <p:pic>
        <p:nvPicPr>
          <p:cNvPr id="62470" name="Picture 5" descr="8c">
            <a:extLst>
              <a:ext uri="{FF2B5EF4-FFF2-40B4-BE49-F238E27FC236}">
                <a16:creationId xmlns:a16="http://schemas.microsoft.com/office/drawing/2014/main" id="{E3866C93-CAD2-4811-AEC5-D5593EDBA8B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82026" y="4657726"/>
            <a:ext cx="1971675" cy="1978025"/>
          </a:xfrm>
          <a:noFill/>
        </p:spPr>
      </p:pic>
      <p:sp>
        <p:nvSpPr>
          <p:cNvPr id="62471" name="Rectangle 6">
            <a:extLst>
              <a:ext uri="{FF2B5EF4-FFF2-40B4-BE49-F238E27FC236}">
                <a16:creationId xmlns:a16="http://schemas.microsoft.com/office/drawing/2014/main" id="{E006BD49-5C9B-48E9-84F0-BDE350F1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4638" y="2593976"/>
            <a:ext cx="3744912" cy="4176713"/>
          </a:xfrm>
          <a:prstGeom prst="rect">
            <a:avLst/>
          </a:prstGeom>
          <a:noFill/>
          <a:ln w="698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s-CL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62472" name="Rectangle 7">
            <a:extLst>
              <a:ext uri="{FF2B5EF4-FFF2-40B4-BE49-F238E27FC236}">
                <a16:creationId xmlns:a16="http://schemas.microsoft.com/office/drawing/2014/main" id="{716D90E5-E54B-4C0E-BB0E-5841C5597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813" y="4559301"/>
            <a:ext cx="3213100" cy="2208213"/>
          </a:xfrm>
          <a:prstGeom prst="rect">
            <a:avLst/>
          </a:prstGeom>
          <a:noFill/>
          <a:ln w="698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s-CL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62473" name="Rectangle 8">
            <a:extLst>
              <a:ext uri="{FF2B5EF4-FFF2-40B4-BE49-F238E27FC236}">
                <a16:creationId xmlns:a16="http://schemas.microsoft.com/office/drawing/2014/main" id="{DA44FCDC-89B3-4503-8F71-464344AAB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4089" y="4656139"/>
            <a:ext cx="1944687" cy="2016125"/>
          </a:xfrm>
          <a:prstGeom prst="rect">
            <a:avLst/>
          </a:prstGeom>
          <a:noFill/>
          <a:ln w="698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s-CL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62474" name="Rectangle 7">
            <a:extLst>
              <a:ext uri="{FF2B5EF4-FFF2-40B4-BE49-F238E27FC236}">
                <a16:creationId xmlns:a16="http://schemas.microsoft.com/office/drawing/2014/main" id="{A7A95C87-CCAB-4112-AB4E-AD4030881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0" y="1117600"/>
            <a:ext cx="4248150" cy="3155950"/>
          </a:xfrm>
          <a:prstGeom prst="rect">
            <a:avLst/>
          </a:prstGeom>
          <a:noFill/>
          <a:ln w="698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s-CL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D7A088-C7AE-4875-A1E0-73A3D5194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61"/>
    </mc:Choice>
    <mc:Fallback xmlns="">
      <p:transition spd="slow" advTm="20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44225959-5D36-4695-8327-3E19A030313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es-CL" sz="4000">
                <a:solidFill>
                  <a:srgbClr val="FFFF00"/>
                </a:solidFill>
              </a:rPr>
              <a:t>Escarlatina</a:t>
            </a:r>
            <a:endParaRPr lang="es-ES" sz="4000">
              <a:solidFill>
                <a:schemeClr val="hlink"/>
              </a:solidFill>
            </a:endParaRPr>
          </a:p>
        </p:txBody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DB817C11-C25D-4717-B6FB-987F0726C3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1052514"/>
            <a:ext cx="8640763" cy="5545137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CL" sz="4000" b="1">
              <a:solidFill>
                <a:srgbClr val="FFCC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>
                <a:solidFill>
                  <a:srgbClr val="FFCC00"/>
                </a:solidFill>
              </a:rPr>
              <a:t>P. Convalecencia: </a:t>
            </a:r>
            <a:r>
              <a:rPr lang="es-CL" b="1"/>
              <a:t>Duración (1-8 semanas) depende de intensidad de escarlatina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/>
              <a:t>Descamación fina en cara y en grandes lonjas en extremidades (manos y pies) e incluso tronco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00FF00"/>
              </a:buClr>
              <a:buFont typeface="Wingdings" panose="05000000000000000000" pitchFamily="2" charset="2"/>
              <a:buNone/>
              <a:defRPr/>
            </a:pPr>
            <a:endParaRPr lang="es-CL" b="1"/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>
                <a:solidFill>
                  <a:srgbClr val="FFCC00"/>
                </a:solidFill>
              </a:rPr>
              <a:t>Complicaciones: </a:t>
            </a:r>
            <a:r>
              <a:rPr lang="es-CL" b="1"/>
              <a:t>agudas supuradas y no supuradas (por toxina) y crónicas o secuelares (ver anginas estreptocócicas)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s-CL" b="1"/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>
                <a:solidFill>
                  <a:srgbClr val="FFCC00"/>
                </a:solidFill>
              </a:rPr>
              <a:t>Tratamiento: </a:t>
            </a:r>
            <a:r>
              <a:rPr lang="es-CL" b="1"/>
              <a:t>ver anginas estreptocócicas 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00FF00"/>
              </a:buClr>
              <a:defRPr/>
            </a:pPr>
            <a:endParaRPr lang="es-CL" b="1"/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s-CL" sz="4400" b="1"/>
              <a:t>   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CL" sz="6600"/>
              <a:t>   </a:t>
            </a:r>
            <a:endParaRPr lang="es-ES" sz="66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F03FEF-CEAF-4DD3-BE6F-C2D19BEDF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35"/>
    </mc:Choice>
    <mc:Fallback xmlns="">
      <p:transition spd="slow" advTm="53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85823AA7-77BB-4D11-B681-5EC39B50D4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5188" y="1916114"/>
            <a:ext cx="7772400" cy="1920875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solidFill>
              <a:srgbClr val="006666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ES" sz="4800" i="1">
                <a:solidFill>
                  <a:srgbClr val="FFFF00"/>
                </a:solidFill>
              </a:rPr>
              <a:t>SARAMPION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2084F3-F346-4C8C-8F47-B9A8BAD8B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9"/>
    </mc:Choice>
    <mc:Fallback xmlns="">
      <p:transition spd="slow" advTm="3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E06EDDED-17ED-4272-A2BB-A2AAD6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L" dirty="0">
                <a:solidFill>
                  <a:srgbClr val="FFFF00"/>
                </a:solidFill>
              </a:rPr>
              <a:t>Sarampión</a:t>
            </a:r>
            <a:endParaRPr lang="es-CL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65E04BC3-F6A3-4C3E-925B-2A7F2CE94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625" y="1357313"/>
            <a:ext cx="8229600" cy="4525962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defRPr/>
            </a:pPr>
            <a:r>
              <a:rPr lang="es-CL" sz="2400" b="1" dirty="0"/>
              <a:t>Enfermedad altamente contagiosa producida por el virus sarampión, un </a:t>
            </a:r>
            <a:r>
              <a:rPr lang="es-CL" sz="2400" b="1" dirty="0" err="1"/>
              <a:t>paramixovirus</a:t>
            </a:r>
            <a:r>
              <a:rPr lang="es-CL" sz="2400" b="1" dirty="0"/>
              <a:t>, con un solo serotipo</a:t>
            </a:r>
          </a:p>
          <a:p>
            <a:pPr>
              <a:spcBef>
                <a:spcPts val="0"/>
              </a:spcBef>
              <a:defRPr/>
            </a:pPr>
            <a:r>
              <a:rPr lang="es-CL" sz="2400" b="1" dirty="0">
                <a:solidFill>
                  <a:srgbClr val="FFFFFF"/>
                </a:solidFill>
              </a:rPr>
              <a:t>Contagia durante la fase prodrómica y 2 primeros días de fase exantemática</a:t>
            </a:r>
          </a:p>
          <a:p>
            <a:pPr>
              <a:spcBef>
                <a:spcPts val="0"/>
              </a:spcBef>
              <a:defRPr/>
            </a:pPr>
            <a:r>
              <a:rPr lang="es-CL" sz="2400" b="1" dirty="0">
                <a:solidFill>
                  <a:srgbClr val="FFFFFF"/>
                </a:solidFill>
              </a:rPr>
              <a:t>Se transmite </a:t>
            </a:r>
            <a:r>
              <a:rPr lang="es-CL" sz="2400" b="1" dirty="0"/>
              <a:t>por gotitas de </a:t>
            </a:r>
            <a:r>
              <a:rPr lang="es-CL" sz="2400" b="1" dirty="0" err="1"/>
              <a:t>Pflugger</a:t>
            </a:r>
            <a:r>
              <a:rPr lang="es-CL" sz="2400" b="1" dirty="0"/>
              <a:t>; menos probable por </a:t>
            </a:r>
            <a:r>
              <a:rPr lang="es-CL" sz="2400" b="1" dirty="0" err="1"/>
              <a:t>fomites</a:t>
            </a:r>
            <a:r>
              <a:rPr lang="es-CL" sz="2400" b="1" dirty="0"/>
              <a:t> o vía aérea</a:t>
            </a:r>
            <a:r>
              <a:rPr lang="es-CL" sz="2400" b="1" dirty="0">
                <a:solidFill>
                  <a:srgbClr val="FFFFFF"/>
                </a:solidFill>
              </a:rPr>
              <a:t> </a:t>
            </a:r>
          </a:p>
          <a:p>
            <a:pPr>
              <a:spcBef>
                <a:spcPts val="0"/>
              </a:spcBef>
              <a:defRPr/>
            </a:pPr>
            <a:r>
              <a:rPr lang="es-CL" sz="2400" b="1" dirty="0">
                <a:solidFill>
                  <a:srgbClr val="FFFFFF"/>
                </a:solidFill>
              </a:rPr>
              <a:t>Es u</a:t>
            </a:r>
            <a:r>
              <a:rPr lang="es-ES" sz="2400" b="1" dirty="0" err="1"/>
              <a:t>niversal</a:t>
            </a:r>
            <a:r>
              <a:rPr lang="es-ES" sz="2400" b="1" dirty="0"/>
              <a:t>, su epidemiología ha variado desde la introducción de la vacuna (actualmente en Chile sólo se ven casos importados, o relacionados, de sarampión)</a:t>
            </a:r>
          </a:p>
          <a:p>
            <a:pPr>
              <a:spcBef>
                <a:spcPts val="0"/>
              </a:spcBef>
              <a:defRPr/>
            </a:pPr>
            <a:r>
              <a:rPr lang="es-ES" sz="2400" b="1" dirty="0"/>
              <a:t>Prevención pre-exposición: vacuna sarampión, viva atenuada, forma parte de la vacuna </a:t>
            </a:r>
            <a:r>
              <a:rPr lang="es-ES" sz="2400" b="1" dirty="0" err="1"/>
              <a:t>trivírica</a:t>
            </a:r>
            <a:r>
              <a:rPr lang="es-ES" sz="2400" b="1" dirty="0"/>
              <a:t> que se coloca al año de edad y en primer año básico</a:t>
            </a:r>
          </a:p>
          <a:p>
            <a:pPr>
              <a:spcBef>
                <a:spcPts val="0"/>
              </a:spcBef>
              <a:defRPr/>
            </a:pPr>
            <a:r>
              <a:rPr lang="es-ES" sz="2400" b="1" dirty="0"/>
              <a:t>Prevención post-exposición: inmunoglobulina corriente</a:t>
            </a:r>
            <a:endParaRPr lang="es-CL" sz="2400" b="1" dirty="0">
              <a:solidFill>
                <a:schemeClr val="hlink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es-ES" sz="2400" b="1" dirty="0"/>
          </a:p>
          <a:p>
            <a:pPr>
              <a:spcBef>
                <a:spcPts val="0"/>
              </a:spcBef>
              <a:defRPr/>
            </a:pPr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C28588-7020-428B-A059-8EBA27560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48"/>
    </mc:Choice>
    <mc:Fallback xmlns="">
      <p:transition spd="slow" advTm="55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>
            <a:extLst>
              <a:ext uri="{FF2B5EF4-FFF2-40B4-BE49-F238E27FC236}">
                <a16:creationId xmlns:a16="http://schemas.microsoft.com/office/drawing/2014/main" id="{55F4A726-64A6-4661-AA94-0E3262AC598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es-CL" sz="4000">
                <a:solidFill>
                  <a:srgbClr val="FFFF00"/>
                </a:solidFill>
              </a:rPr>
              <a:t>Sarampión</a:t>
            </a:r>
            <a:endParaRPr lang="es-ES" sz="4000">
              <a:solidFill>
                <a:srgbClr val="FFFF00"/>
              </a:solidFill>
            </a:endParaRPr>
          </a:p>
        </p:txBody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9BA3A727-714B-4081-9D87-ABBFC7CCE5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052513"/>
            <a:ext cx="8462962" cy="5472112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s-ES" sz="2800" b="1" dirty="0">
              <a:solidFill>
                <a:srgbClr val="FFCC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3600" b="1" dirty="0">
                <a:solidFill>
                  <a:schemeClr val="hlink"/>
                </a:solidFill>
              </a:rPr>
              <a:t>Patogenia: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3600" b="1" dirty="0"/>
              <a:t>Sigue patogenia de exantemas virales </a:t>
            </a:r>
            <a:r>
              <a:rPr lang="es-CL" sz="3600" b="1" dirty="0">
                <a:sym typeface="Wingdings 3" pitchFamily="18" charset="2"/>
              </a:rPr>
              <a:t></a:t>
            </a:r>
            <a:r>
              <a:rPr lang="es-CL" sz="3600" b="1" dirty="0"/>
              <a:t> enfermedades siempre manifiestas en huéspedes susceptibles</a:t>
            </a:r>
            <a:r>
              <a:rPr lang="es-CL" sz="3600" dirty="0"/>
              <a:t> </a:t>
            </a:r>
            <a:endParaRPr lang="es-CL" sz="36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3600" b="1" dirty="0">
                <a:solidFill>
                  <a:schemeClr val="hlink"/>
                </a:solidFill>
              </a:rPr>
              <a:t>Inmunidad: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3600" b="1" dirty="0"/>
              <a:t>Activa: duradera, no repite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3600" b="1" dirty="0"/>
              <a:t>Pasiva: materna dura hasta </a:t>
            </a:r>
            <a:r>
              <a:rPr lang="es-CL" sz="3600" b="1" dirty="0">
                <a:sym typeface="Symbol" pitchFamily="18" charset="2"/>
              </a:rPr>
              <a:t> 6 meses de edad</a:t>
            </a:r>
            <a:r>
              <a:rPr lang="es-CL" sz="3600" b="1" dirty="0"/>
              <a:t> </a:t>
            </a:r>
          </a:p>
          <a:p>
            <a:pPr lvl="1" eaLnBrk="1" hangingPunct="1">
              <a:defRPr/>
            </a:pPr>
            <a:endParaRPr lang="es-CL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00238C-0491-45DA-AF92-40F76D089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22"/>
    </mc:Choice>
    <mc:Fallback xmlns="">
      <p:transition spd="slow" advTm="17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>
            <a:extLst>
              <a:ext uri="{FF2B5EF4-FFF2-40B4-BE49-F238E27FC236}">
                <a16:creationId xmlns:a16="http://schemas.microsoft.com/office/drawing/2014/main" id="{87A81355-DBD6-437A-A367-EED0DB9E9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526" y="76200"/>
            <a:ext cx="1819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CL" sz="2400" b="1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Sarampión </a:t>
            </a:r>
            <a:endParaRPr lang="es-ES" altLang="es-CL" sz="2400" b="1" dirty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8612" name="Rectangle 5">
            <a:extLst>
              <a:ext uri="{FF2B5EF4-FFF2-40B4-BE49-F238E27FC236}">
                <a16:creationId xmlns:a16="http://schemas.microsoft.com/office/drawing/2014/main" id="{1B66F04B-EE6D-4195-807D-9AB157CEF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1" y="908050"/>
            <a:ext cx="3419475" cy="6408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s-CL" sz="1800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8613" name="Rectangle 6" descr="40%">
            <a:extLst>
              <a:ext uri="{FF2B5EF4-FFF2-40B4-BE49-F238E27FC236}">
                <a16:creationId xmlns:a16="http://schemas.microsoft.com/office/drawing/2014/main" id="{23C91B32-3B2D-4A69-9421-99CA674F3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92150"/>
            <a:ext cx="9144000" cy="2159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s-ES_tradnl" altLang="es-CL" sz="1800">
              <a:solidFill>
                <a:srgbClr val="99CC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68614" name="Picture 7" descr="P-5ab">
            <a:extLst>
              <a:ext uri="{FF2B5EF4-FFF2-40B4-BE49-F238E27FC236}">
                <a16:creationId xmlns:a16="http://schemas.microsoft.com/office/drawing/2014/main" id="{2E580243-6883-4473-81B3-8F9786222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1" y="2060575"/>
            <a:ext cx="3635375" cy="283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Text Box 8">
            <a:extLst>
              <a:ext uri="{FF2B5EF4-FFF2-40B4-BE49-F238E27FC236}">
                <a16:creationId xmlns:a16="http://schemas.microsoft.com/office/drawing/2014/main" id="{178CFD3C-557D-41D6-9E8E-23DFCD93A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951" y="2036763"/>
            <a:ext cx="8493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s-CL" sz="1400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Dìas Enf.</a:t>
            </a:r>
          </a:p>
        </p:txBody>
      </p:sp>
      <p:sp>
        <p:nvSpPr>
          <p:cNvPr id="532489" name="Rectangle 9">
            <a:extLst>
              <a:ext uri="{FF2B5EF4-FFF2-40B4-BE49-F238E27FC236}">
                <a16:creationId xmlns:a16="http://schemas.microsoft.com/office/drawing/2014/main" id="{B52939F3-4DC3-4A2E-B854-0A371F2678F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328319" y="2824956"/>
            <a:ext cx="11128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Temperatura</a:t>
            </a:r>
            <a:endParaRPr lang="es-ES" sz="1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32491" name="Rectangle 11">
            <a:extLst>
              <a:ext uri="{FF2B5EF4-FFF2-40B4-BE49-F238E27FC236}">
                <a16:creationId xmlns:a16="http://schemas.microsoft.com/office/drawing/2014/main" id="{C3EFFC92-D6A8-4EE4-9667-E6E6587A0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3467894"/>
            <a:ext cx="523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ea typeface="ＭＳ Ｐゴシック" pitchFamily="34" charset="-128"/>
                <a:cs typeface="Arial" panose="020B0604020202020204" pitchFamily="34" charset="0"/>
              </a:rPr>
              <a:t>Rash</a:t>
            </a:r>
            <a:endParaRPr lang="es-ES_tradnl" sz="1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532493" name="Rectangle 13">
            <a:extLst>
              <a:ext uri="{FF2B5EF4-FFF2-40B4-BE49-F238E27FC236}">
                <a16:creationId xmlns:a16="http://schemas.microsoft.com/office/drawing/2014/main" id="{8BC79663-53F5-469F-A391-A60E3EBC2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49" y="3694499"/>
            <a:ext cx="663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ea typeface="ＭＳ Ｐゴシック" pitchFamily="34" charset="-128"/>
                <a:cs typeface="Arial" panose="020B0604020202020204" pitchFamily="34" charset="0"/>
              </a:rPr>
              <a:t>Koplik</a:t>
            </a:r>
            <a:endParaRPr lang="es-ES" sz="1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532495" name="Rectangle 15">
            <a:extLst>
              <a:ext uri="{FF2B5EF4-FFF2-40B4-BE49-F238E27FC236}">
                <a16:creationId xmlns:a16="http://schemas.microsoft.com/office/drawing/2014/main" id="{6D1D1C73-8F73-4064-99CA-D6E94F7E1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1" y="3933825"/>
            <a:ext cx="874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ea typeface="ＭＳ Ｐゴシック" pitchFamily="34" charset="-128"/>
                <a:cs typeface="Arial" panose="020B0604020202020204" pitchFamily="34" charset="0"/>
              </a:rPr>
              <a:t>Conjuntiv</a:t>
            </a:r>
            <a:endParaRPr lang="es-ES" sz="1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532497" name="Rectangle 17">
            <a:extLst>
              <a:ext uri="{FF2B5EF4-FFF2-40B4-BE49-F238E27FC236}">
                <a16:creationId xmlns:a16="http://schemas.microsoft.com/office/drawing/2014/main" id="{792978C4-8092-4F2B-B2C4-40EADC73E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49" y="4238625"/>
            <a:ext cx="636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ea typeface="ＭＳ Ｐゴシック" pitchFamily="34" charset="-128"/>
                <a:cs typeface="Arial" panose="020B0604020202020204" pitchFamily="34" charset="0"/>
              </a:rPr>
              <a:t>Coriza</a:t>
            </a:r>
            <a:endParaRPr lang="es-ES" sz="1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68621" name="Rectangle 19">
            <a:extLst>
              <a:ext uri="{FF2B5EF4-FFF2-40B4-BE49-F238E27FC236}">
                <a16:creationId xmlns:a16="http://schemas.microsoft.com/office/drawing/2014/main" id="{5184EFB5-2FD7-484A-B5F6-D84C29E1B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49" y="4514851"/>
            <a:ext cx="449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AR" altLang="es-CL" sz="1400" dirty="0">
                <a:solidFill>
                  <a:srgbClr val="000000"/>
                </a:solidFill>
                <a:latin typeface="Garamond" panose="02020404030301010803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Tos</a:t>
            </a:r>
            <a:endParaRPr lang="es-ES_tradnl" altLang="es-CL" sz="1400" dirty="0">
              <a:solidFill>
                <a:srgbClr val="000000"/>
              </a:solidFill>
              <a:latin typeface="Garamond" panose="02020404030301010803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56C103-0BC2-4A6E-87ED-43F43C1F9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61"/>
    </mc:Choice>
    <mc:Fallback xmlns="">
      <p:transition spd="slow" advTm="79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A2E0BA94-5D9C-464F-B173-F54B60FD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15573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s-ES_tradnl" altLang="es-CL" sz="1800">
              <a:solidFill>
                <a:srgbClr val="FFFFFF"/>
              </a:solidFill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F1D97EAC-225E-4FE4-A470-28E4E343704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es-CL" sz="4000">
                <a:solidFill>
                  <a:srgbClr val="FFFF00"/>
                </a:solidFill>
              </a:rPr>
              <a:t>Patogenia</a:t>
            </a:r>
            <a:r>
              <a:rPr lang="es-CL" sz="4000"/>
              <a:t> </a:t>
            </a:r>
            <a:r>
              <a:rPr lang="es-CL" sz="4000">
                <a:solidFill>
                  <a:srgbClr val="FFFF00"/>
                </a:solidFill>
              </a:rPr>
              <a:t>Exantemas Tóxigénicos*</a:t>
            </a:r>
            <a:r>
              <a:rPr lang="es-CL" sz="4000"/>
              <a:t> </a:t>
            </a:r>
            <a:endParaRPr lang="es-ES" sz="4000"/>
          </a:p>
        </p:txBody>
      </p:sp>
      <p:sp>
        <p:nvSpPr>
          <p:cNvPr id="16388" name="Text Box 4" descr="5%">
            <a:extLst>
              <a:ext uri="{FF2B5EF4-FFF2-40B4-BE49-F238E27FC236}">
                <a16:creationId xmlns:a16="http://schemas.microsoft.com/office/drawing/2014/main" id="{23CAFD4B-0F42-4DEB-A019-B81A0C945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268414"/>
            <a:ext cx="6142038" cy="9239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C000"/>
                </a:solidFill>
              </a:rPr>
              <a:t>Puerta de Entrada </a:t>
            </a:r>
            <a:r>
              <a:rPr lang="es-CL" altLang="es-CL" sz="1800" b="1">
                <a:solidFill>
                  <a:srgbClr val="FFFFFF"/>
                </a:solidFill>
              </a:rPr>
              <a:t>(habitual: respiratoria; otras: piel)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FFFF"/>
                </a:solidFill>
              </a:rPr>
              <a:t>Multiplicación en puerta de entrada y tejido linfoide regional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FFFF"/>
                </a:solidFill>
              </a:rPr>
              <a:t>y liberación de toxinas  eritrogénicas</a:t>
            </a:r>
            <a:endParaRPr lang="es-ES" altLang="es-CL" sz="1800" b="1">
              <a:solidFill>
                <a:srgbClr val="FFFFFF"/>
              </a:solidFill>
            </a:endParaRPr>
          </a:p>
        </p:txBody>
      </p:sp>
      <p:sp>
        <p:nvSpPr>
          <p:cNvPr id="16389" name="Line 5">
            <a:extLst>
              <a:ext uri="{FF2B5EF4-FFF2-40B4-BE49-F238E27FC236}">
                <a16:creationId xmlns:a16="http://schemas.microsoft.com/office/drawing/2014/main" id="{B11155FF-1809-4336-A9AB-B529BA2CBE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38" y="2347913"/>
            <a:ext cx="0" cy="1009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6390" name="Line 8">
            <a:extLst>
              <a:ext uri="{FF2B5EF4-FFF2-40B4-BE49-F238E27FC236}">
                <a16:creationId xmlns:a16="http://schemas.microsoft.com/office/drawing/2014/main" id="{C23237DC-B8BA-4FB3-8A46-7BB78E4CDB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38" y="3644900"/>
            <a:ext cx="0" cy="129698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6391" name="Text Box 9">
            <a:extLst>
              <a:ext uri="{FF2B5EF4-FFF2-40B4-BE49-F238E27FC236}">
                <a16:creationId xmlns:a16="http://schemas.microsoft.com/office/drawing/2014/main" id="{4AD6043D-CC83-4633-AD88-DDE128431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3263900"/>
            <a:ext cx="1274762" cy="406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2000" b="1">
                <a:solidFill>
                  <a:srgbClr val="000514"/>
                </a:solidFill>
              </a:rPr>
              <a:t>Toxemia </a:t>
            </a:r>
            <a:r>
              <a:rPr lang="es-CL" altLang="es-CL" sz="1800">
                <a:solidFill>
                  <a:srgbClr val="FFFFFF"/>
                </a:solidFill>
              </a:rPr>
              <a:t> </a:t>
            </a:r>
            <a:endParaRPr lang="es-ES" altLang="es-CL" sz="1800">
              <a:solidFill>
                <a:srgbClr val="FFFFFF"/>
              </a:solidFill>
            </a:endParaRPr>
          </a:p>
        </p:txBody>
      </p:sp>
      <p:sp>
        <p:nvSpPr>
          <p:cNvPr id="59402" name="Text Box 10" descr="Gotas de agua">
            <a:extLst>
              <a:ext uri="{FF2B5EF4-FFF2-40B4-BE49-F238E27FC236}">
                <a16:creationId xmlns:a16="http://schemas.microsoft.com/office/drawing/2014/main" id="{D3BEE5DA-CD20-4BDD-9D3A-71E00FF54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6" y="5157788"/>
            <a:ext cx="4265613" cy="406400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 sz="2000" b="1">
                <a:solidFill>
                  <a:srgbClr val="00051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Piel y mucosas (exantema, enantema)</a:t>
            </a:r>
            <a:endParaRPr lang="es-ES" sz="2000" b="1">
              <a:solidFill>
                <a:srgbClr val="00051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6393" name="Line 11">
            <a:extLst>
              <a:ext uri="{FF2B5EF4-FFF2-40B4-BE49-F238E27FC236}">
                <a16:creationId xmlns:a16="http://schemas.microsoft.com/office/drawing/2014/main" id="{782F6C80-FA88-456B-9C13-A337ADC188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08438" y="3716338"/>
            <a:ext cx="1511300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6394" name="Text Box 12" descr="20%">
            <a:extLst>
              <a:ext uri="{FF2B5EF4-FFF2-40B4-BE49-F238E27FC236}">
                <a16:creationId xmlns:a16="http://schemas.microsoft.com/office/drawing/2014/main" id="{B2C56B14-E978-4CE6-AC46-DE8DF51C6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4365626"/>
            <a:ext cx="1570037" cy="650875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FFFF"/>
                </a:solidFill>
              </a:rPr>
              <a:t>Otros órganos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FFFF"/>
                </a:solidFill>
              </a:rPr>
              <a:t>(ej. SNC)</a:t>
            </a:r>
            <a:endParaRPr lang="es-ES" altLang="es-CL" sz="1800" b="1">
              <a:solidFill>
                <a:srgbClr val="FFFFFF"/>
              </a:solidFill>
            </a:endParaRPr>
          </a:p>
        </p:txBody>
      </p:sp>
      <p:sp>
        <p:nvSpPr>
          <p:cNvPr id="16395" name="Text Box 13" descr="25%">
            <a:extLst>
              <a:ext uri="{FF2B5EF4-FFF2-40B4-BE49-F238E27FC236}">
                <a16:creationId xmlns:a16="http://schemas.microsoft.com/office/drawing/2014/main" id="{D6CE6FB1-1EC3-468E-8986-880B70C39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6165850"/>
            <a:ext cx="8734425" cy="376238"/>
          </a:xfrm>
          <a:prstGeom prst="rect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AR" altLang="es-CL" sz="1800" b="1">
                <a:solidFill>
                  <a:srgbClr val="FFFFFF"/>
                </a:solidFill>
              </a:rPr>
              <a:t>* Patogenia de escarlatina clásica, estreptocócica, y quirúrgica, estrepto y estafilocócica </a:t>
            </a:r>
            <a:endParaRPr lang="es-ES_tradnl" altLang="es-CL" sz="1800" b="1">
              <a:solidFill>
                <a:srgbClr val="FFFFFF"/>
              </a:solidFill>
            </a:endParaRPr>
          </a:p>
        </p:txBody>
      </p:sp>
      <p:sp>
        <p:nvSpPr>
          <p:cNvPr id="16396" name="Text Box 14">
            <a:extLst>
              <a:ext uri="{FF2B5EF4-FFF2-40B4-BE49-F238E27FC236}">
                <a16:creationId xmlns:a16="http://schemas.microsoft.com/office/drawing/2014/main" id="{9ECD38D5-EA2C-4816-ABEC-0B0C15E10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268414"/>
            <a:ext cx="1476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CC99"/>
                </a:solidFill>
              </a:rPr>
              <a:t>Huésped sin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CC99"/>
                </a:solidFill>
              </a:rPr>
              <a:t>anticuerpos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CC99"/>
                </a:solidFill>
              </a:rPr>
              <a:t>para serotipo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CC99"/>
                </a:solidFill>
              </a:rPr>
              <a:t>infectante</a:t>
            </a:r>
            <a:endParaRPr lang="es-ES" altLang="es-CL" sz="1800" b="1">
              <a:solidFill>
                <a:srgbClr val="FFCC99"/>
              </a:solidFill>
            </a:endParaRPr>
          </a:p>
        </p:txBody>
      </p:sp>
      <p:sp>
        <p:nvSpPr>
          <p:cNvPr id="16397" name="AutoShape 16">
            <a:extLst>
              <a:ext uri="{FF2B5EF4-FFF2-40B4-BE49-F238E27FC236}">
                <a16:creationId xmlns:a16="http://schemas.microsoft.com/office/drawing/2014/main" id="{A0E9DE81-5ADB-4722-B2F8-EB8F9D1C8E97}"/>
              </a:ext>
            </a:extLst>
          </p:cNvPr>
          <p:cNvSpPr>
            <a:spLocks/>
          </p:cNvSpPr>
          <p:nvPr/>
        </p:nvSpPr>
        <p:spPr bwMode="auto">
          <a:xfrm>
            <a:off x="2927351" y="1341439"/>
            <a:ext cx="144463" cy="1057275"/>
          </a:xfrm>
          <a:prstGeom prst="rightBrace">
            <a:avLst>
              <a:gd name="adj1" fmla="val 60989"/>
              <a:gd name="adj2" fmla="val 50000"/>
            </a:avLst>
          </a:prstGeom>
          <a:noFill/>
          <a:ln w="38100">
            <a:solidFill>
              <a:srgbClr val="FFCC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s-ES_tradnl" altLang="es-CL" sz="1800">
              <a:solidFill>
                <a:srgbClr val="FFCC99"/>
              </a:solidFill>
            </a:endParaRPr>
          </a:p>
        </p:txBody>
      </p:sp>
      <p:sp>
        <p:nvSpPr>
          <p:cNvPr id="16398" name="Text Box 18">
            <a:extLst>
              <a:ext uri="{FF2B5EF4-FFF2-40B4-BE49-F238E27FC236}">
                <a16:creationId xmlns:a16="http://schemas.microsoft.com/office/drawing/2014/main" id="{C417CFD2-B8B2-42B2-B5FB-CD12DE2D1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2565401"/>
            <a:ext cx="1476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CC00"/>
                </a:solidFill>
              </a:rPr>
              <a:t>Huésped sin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CC00"/>
                </a:solidFill>
              </a:rPr>
              <a:t>anticuerpos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CC00"/>
                </a:solidFill>
              </a:rPr>
              <a:t>para toxina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CC00"/>
                </a:solidFill>
              </a:rPr>
              <a:t>producida</a:t>
            </a:r>
            <a:endParaRPr lang="es-ES" altLang="es-CL" sz="1800" b="1">
              <a:solidFill>
                <a:srgbClr val="FFCC00"/>
              </a:solidFill>
            </a:endParaRPr>
          </a:p>
        </p:txBody>
      </p:sp>
      <p:sp>
        <p:nvSpPr>
          <p:cNvPr id="16399" name="AutoShape 19">
            <a:extLst>
              <a:ext uri="{FF2B5EF4-FFF2-40B4-BE49-F238E27FC236}">
                <a16:creationId xmlns:a16="http://schemas.microsoft.com/office/drawing/2014/main" id="{59791A49-005D-4CC4-925A-20818E3DE64E}"/>
              </a:ext>
            </a:extLst>
          </p:cNvPr>
          <p:cNvSpPr>
            <a:spLocks/>
          </p:cNvSpPr>
          <p:nvPr/>
        </p:nvSpPr>
        <p:spPr bwMode="auto">
          <a:xfrm>
            <a:off x="3287713" y="2708275"/>
            <a:ext cx="152400" cy="1081088"/>
          </a:xfrm>
          <a:prstGeom prst="rightBrace">
            <a:avLst>
              <a:gd name="adj1" fmla="val 59115"/>
              <a:gd name="adj2" fmla="val 50000"/>
            </a:avLst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s-ES_tradnl" altLang="es-CL" sz="1800">
              <a:solidFill>
                <a:srgbClr val="00FF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1933C1-DF9F-40D9-BF76-180CECBB7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16"/>
    </mc:Choice>
    <mc:Fallback xmlns="">
      <p:transition spd="slow" advTm="85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92F85694-052C-4106-9451-F77A7708D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L" sz="4000" dirty="0">
                <a:solidFill>
                  <a:srgbClr val="FFFF00"/>
                </a:solidFill>
              </a:rPr>
              <a:t>Sarampión: </a:t>
            </a:r>
            <a:r>
              <a:rPr lang="es-CL" sz="4000" dirty="0">
                <a:solidFill>
                  <a:srgbClr val="FFCC00"/>
                </a:solidFill>
              </a:rPr>
              <a:t>C. Clínico: </a:t>
            </a:r>
            <a:endParaRPr lang="es-CL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938C6417-4EE0-4C9B-8DC2-BD9516C44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89" y="1428751"/>
            <a:ext cx="8301037" cy="4714875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defRPr/>
            </a:pPr>
            <a:endParaRPr lang="es-CL" sz="2800" b="1" dirty="0">
              <a:solidFill>
                <a:srgbClr val="FFCC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defRPr/>
            </a:pPr>
            <a:r>
              <a:rPr lang="es-CL" sz="2800" b="1" dirty="0">
                <a:solidFill>
                  <a:srgbClr val="FFCC00"/>
                </a:solidFill>
              </a:rPr>
              <a:t>P.  Incubación:</a:t>
            </a:r>
            <a:r>
              <a:rPr lang="es-CL" sz="2800" b="1" dirty="0">
                <a:solidFill>
                  <a:srgbClr val="FFFFFF"/>
                </a:solidFill>
              </a:rPr>
              <a:t> 10-11 días </a:t>
            </a:r>
          </a:p>
          <a:p>
            <a:pPr marL="342900" lvl="1" indent="-342900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defRPr/>
            </a:pPr>
            <a:endParaRPr lang="es-CL" b="1" dirty="0">
              <a:solidFill>
                <a:srgbClr val="FFCC00"/>
              </a:solidFill>
            </a:endParaRPr>
          </a:p>
          <a:p>
            <a:pPr marL="342900" lvl="1" indent="-342900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defRPr/>
            </a:pPr>
            <a:r>
              <a:rPr lang="es-CL" b="1" dirty="0">
                <a:solidFill>
                  <a:srgbClr val="FFCC00"/>
                </a:solidFill>
              </a:rPr>
              <a:t>P. Prodrómico:</a:t>
            </a:r>
            <a:r>
              <a:rPr lang="es-CL" b="1" dirty="0">
                <a:solidFill>
                  <a:srgbClr val="FFFFFF"/>
                </a:solidFill>
              </a:rPr>
              <a:t> 3-4 días (varía entre 1-7 días), con fiebre en escalera que llega a ser alta, marcado CEG, compromiso ocular y respiratorio alto y bajo,</a:t>
            </a:r>
            <a:r>
              <a:rPr lang="es-CL" b="1" dirty="0"/>
              <a:t> enantema bucal y </a:t>
            </a:r>
            <a:r>
              <a:rPr lang="es-CL" b="1" dirty="0">
                <a:solidFill>
                  <a:srgbClr val="FFFF66"/>
                </a:solidFill>
              </a:rPr>
              <a:t>manchas de </a:t>
            </a:r>
            <a:r>
              <a:rPr lang="es-CL" b="1" dirty="0" err="1">
                <a:solidFill>
                  <a:srgbClr val="FFFF66"/>
                </a:solidFill>
              </a:rPr>
              <a:t>Koplik</a:t>
            </a:r>
            <a:r>
              <a:rPr lang="es-CL" b="1" dirty="0"/>
              <a:t> (diminutas lesiones blanco azulado frente a los premolares que aparecen dos días antes del exantema y que luego aumentan)  </a:t>
            </a:r>
            <a:r>
              <a:rPr lang="es-CL" b="1" dirty="0">
                <a:solidFill>
                  <a:srgbClr val="FFFF66"/>
                </a:solidFill>
              </a:rPr>
              <a:t>son </a:t>
            </a:r>
            <a:r>
              <a:rPr lang="es-CL" b="1" dirty="0" err="1">
                <a:solidFill>
                  <a:srgbClr val="FFFF66"/>
                </a:solidFill>
              </a:rPr>
              <a:t>patogneumónicas</a:t>
            </a:r>
            <a:r>
              <a:rPr lang="es-CL" b="1" dirty="0">
                <a:solidFill>
                  <a:srgbClr val="FFFF66"/>
                </a:solidFill>
              </a:rPr>
              <a:t>, </a:t>
            </a:r>
            <a:r>
              <a:rPr lang="es-CL" b="1" dirty="0"/>
              <a:t>micro-</a:t>
            </a:r>
            <a:r>
              <a:rPr lang="es-CL" b="1" dirty="0" err="1"/>
              <a:t>poliadenia</a:t>
            </a:r>
            <a:r>
              <a:rPr lang="es-CL" b="1" dirty="0"/>
              <a:t> generalizada, pero especialmente a nivel cervical</a:t>
            </a:r>
            <a:r>
              <a:rPr lang="es-CL" sz="2400" dirty="0"/>
              <a:t>  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defRPr/>
            </a:pPr>
            <a:endParaRPr lang="es-CL" sz="2800" b="1" dirty="0">
              <a:solidFill>
                <a:srgbClr val="FFFF66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defRPr/>
            </a:pPr>
            <a:r>
              <a:rPr lang="es-CL" sz="2800" b="1" dirty="0">
                <a:solidFill>
                  <a:srgbClr val="FFFFFF"/>
                </a:solidFill>
              </a:rPr>
              <a:t>  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defRPr/>
            </a:pPr>
            <a:endParaRPr lang="es-CL" sz="2800" b="1" dirty="0">
              <a:solidFill>
                <a:srgbClr val="FFFFFF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017B8E-9162-43DE-B161-C3A49ACE1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22"/>
    </mc:Choice>
    <mc:Fallback xmlns="">
      <p:transition spd="slow" advTm="36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Imagen 1">
            <a:extLst>
              <a:ext uri="{FF2B5EF4-FFF2-40B4-BE49-F238E27FC236}">
                <a16:creationId xmlns:a16="http://schemas.microsoft.com/office/drawing/2014/main" id="{1C8254C5-FB61-46EA-935F-6F2DA254A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1479550"/>
            <a:ext cx="492760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2" descr="P-6ab">
            <a:extLst>
              <a:ext uri="{FF2B5EF4-FFF2-40B4-BE49-F238E27FC236}">
                <a16:creationId xmlns:a16="http://schemas.microsoft.com/office/drawing/2014/main" id="{47C25FA6-DA20-4DC6-BB87-3F2FDE109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365126"/>
            <a:ext cx="5257800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5379" name="Text Box 3" descr="Mármol verde">
            <a:extLst>
              <a:ext uri="{FF2B5EF4-FFF2-40B4-BE49-F238E27FC236}">
                <a16:creationId xmlns:a16="http://schemas.microsoft.com/office/drawing/2014/main" id="{758B3FB8-39E9-40BE-A73B-CB1EA3AB0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1" y="6308725"/>
            <a:ext cx="5864225" cy="376238"/>
          </a:xfrm>
          <a:prstGeom prst="rect">
            <a:avLst/>
          </a:prstGeom>
          <a:blipFill dpi="0" rotWithShape="1">
            <a:blip r:embed="rId6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DESARROLLO y DISTRIBUCION RASH SARAMPION</a:t>
            </a:r>
            <a:endParaRPr lang="es-ES_tradnl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0661" name="Text Box 4">
            <a:extLst>
              <a:ext uri="{FF2B5EF4-FFF2-40B4-BE49-F238E27FC236}">
                <a16:creationId xmlns:a16="http://schemas.microsoft.com/office/drawing/2014/main" id="{DBDA6F00-EF94-4C26-B13C-F8B713761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1" y="620714"/>
            <a:ext cx="1122363" cy="568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AR" altLang="es-CL" sz="1800" b="1">
                <a:solidFill>
                  <a:srgbClr val="000000"/>
                </a:solidFill>
                <a:latin typeface="Garamond" panose="02020404030301010803" pitchFamily="18" charset="0"/>
              </a:rPr>
              <a:t>1er día de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AR" altLang="es-CL" sz="1800" b="1">
                <a:solidFill>
                  <a:srgbClr val="000000"/>
                </a:solidFill>
                <a:latin typeface="Garamond" panose="02020404030301010803" pitchFamily="18" charset="0"/>
              </a:rPr>
              <a:t>rash</a:t>
            </a:r>
            <a:r>
              <a:rPr lang="es-AR" altLang="es-CL" sz="180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es-ES_tradnl" altLang="es-CL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70662" name="Text Box 5">
            <a:extLst>
              <a:ext uri="{FF2B5EF4-FFF2-40B4-BE49-F238E27FC236}">
                <a16:creationId xmlns:a16="http://schemas.microsoft.com/office/drawing/2014/main" id="{90D42E7A-EBC2-4451-B7B0-7820CDB4C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6864" y="592139"/>
            <a:ext cx="1139825" cy="568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AR" altLang="es-CL" sz="1800" b="1">
                <a:solidFill>
                  <a:srgbClr val="000000"/>
                </a:solidFill>
                <a:latin typeface="Garamond" panose="02020404030301010803" pitchFamily="18" charset="0"/>
              </a:rPr>
              <a:t>3er día de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AR" altLang="es-CL" sz="1800" b="1">
                <a:solidFill>
                  <a:srgbClr val="000000"/>
                </a:solidFill>
                <a:latin typeface="Garamond" panose="02020404030301010803" pitchFamily="18" charset="0"/>
              </a:rPr>
              <a:t>rash</a:t>
            </a:r>
            <a:r>
              <a:rPr lang="es-AR" altLang="es-CL" sz="180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es-ES_tradnl" altLang="es-CL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85382" name="Text Box 6">
            <a:extLst>
              <a:ext uri="{FF2B5EF4-FFF2-40B4-BE49-F238E27FC236}">
                <a16:creationId xmlns:a16="http://schemas.microsoft.com/office/drawing/2014/main" id="{9E514627-8A75-4BA7-9947-736AB13BC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2060576"/>
            <a:ext cx="1149350" cy="54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Rash no 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confluente</a:t>
            </a:r>
            <a:r>
              <a:rPr lang="es-AR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endParaRPr lang="es-ES_tradnl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485383" name="Text Box 7">
            <a:extLst>
              <a:ext uri="{FF2B5EF4-FFF2-40B4-BE49-F238E27FC236}">
                <a16:creationId xmlns:a16="http://schemas.microsoft.com/office/drawing/2014/main" id="{E6668177-4E7D-4137-9B06-58D716D66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0477" y="1441451"/>
            <a:ext cx="976549" cy="51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Manchas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Koplik </a:t>
            </a:r>
            <a:endParaRPr lang="es-ES_tradnl" sz="1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485384" name="Text Box 8">
            <a:extLst>
              <a:ext uri="{FF2B5EF4-FFF2-40B4-BE49-F238E27FC236}">
                <a16:creationId xmlns:a16="http://schemas.microsoft.com/office/drawing/2014/main" id="{E18CFB63-43CA-4F5A-A1F2-D032CC9D7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689" y="1412876"/>
            <a:ext cx="1584325" cy="75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Rash maculopapulo 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confluente</a:t>
            </a:r>
            <a:r>
              <a:rPr lang="es-AR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endParaRPr lang="es-ES_tradnl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485385" name="Text Box 9">
            <a:extLst>
              <a:ext uri="{FF2B5EF4-FFF2-40B4-BE49-F238E27FC236}">
                <a16:creationId xmlns:a16="http://schemas.microsoft.com/office/drawing/2014/main" id="{6C42053F-8AC3-4BF5-8981-630068522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4292601"/>
            <a:ext cx="1149350" cy="54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Rash no 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confluente</a:t>
            </a:r>
            <a:r>
              <a:rPr lang="es-AR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endParaRPr lang="es-ES_tradnl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0667" name="Rectangle 12">
            <a:extLst>
              <a:ext uri="{FF2B5EF4-FFF2-40B4-BE49-F238E27FC236}">
                <a16:creationId xmlns:a16="http://schemas.microsoft.com/office/drawing/2014/main" id="{995C0EBB-4937-4C22-9957-C00A5AD15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4797426"/>
            <a:ext cx="2376488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None/>
            </a:pPr>
            <a:r>
              <a:rPr lang="es-ES_tradnl" altLang="es-CL" sz="1800" b="1">
                <a:solidFill>
                  <a:srgbClr val="000000"/>
                </a:solidFill>
              </a:rPr>
              <a:t>Enantema:</a:t>
            </a:r>
          </a:p>
          <a:p>
            <a:pPr fontAlgn="base">
              <a:spcAft>
                <a:spcPct val="0"/>
              </a:spcAft>
              <a:buFont typeface="SimSun" panose="02010600030101010101" pitchFamily="2" charset="-122"/>
              <a:buChar char="◆"/>
            </a:pPr>
            <a:r>
              <a:rPr lang="es-ES_tradnl" altLang="es-CL" sz="1800" b="1">
                <a:solidFill>
                  <a:srgbClr val="000000"/>
                </a:solidFill>
              </a:rPr>
              <a:t>Signo de Koplik</a:t>
            </a:r>
          </a:p>
        </p:txBody>
      </p:sp>
      <p:sp>
        <p:nvSpPr>
          <p:cNvPr id="70668" name="Rectangle 14">
            <a:extLst>
              <a:ext uri="{FF2B5EF4-FFF2-40B4-BE49-F238E27FC236}">
                <a16:creationId xmlns:a16="http://schemas.microsoft.com/office/drawing/2014/main" id="{60AB3554-06B8-45B7-94EC-DC223162A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765175"/>
            <a:ext cx="35385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CL" sz="4400">
                <a:solidFill>
                  <a:srgbClr val="000000"/>
                </a:solidFill>
              </a:rPr>
              <a:t>SARAMPION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4F8EED-028F-4859-BF2A-0DE423414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75"/>
    </mc:Choice>
    <mc:Fallback xmlns="">
      <p:transition spd="slow" advTm="36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>
            <a:extLst>
              <a:ext uri="{FF2B5EF4-FFF2-40B4-BE49-F238E27FC236}">
                <a16:creationId xmlns:a16="http://schemas.microsoft.com/office/drawing/2014/main" id="{F292C734-D1EC-4E37-B677-D304F566A66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es-CL" sz="4000">
                <a:solidFill>
                  <a:srgbClr val="FFFF00"/>
                </a:solidFill>
              </a:rPr>
              <a:t>Sarampión: </a:t>
            </a:r>
            <a:r>
              <a:rPr lang="es-CL" sz="4000">
                <a:solidFill>
                  <a:schemeClr val="hlink"/>
                </a:solidFill>
              </a:rPr>
              <a:t>C. Clínico </a:t>
            </a:r>
            <a:endParaRPr lang="es-ES" sz="4000">
              <a:solidFill>
                <a:schemeClr val="hlink"/>
              </a:solidFill>
            </a:endParaRPr>
          </a:p>
        </p:txBody>
      </p:sp>
      <p:sp>
        <p:nvSpPr>
          <p:cNvPr id="336899" name="Rectangle 3">
            <a:extLst>
              <a:ext uri="{FF2B5EF4-FFF2-40B4-BE49-F238E27FC236}">
                <a16:creationId xmlns:a16="http://schemas.microsoft.com/office/drawing/2014/main" id="{6768897D-01E8-448B-8CF6-99B8684B3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1052514"/>
            <a:ext cx="8569325" cy="5616575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defRPr/>
            </a:pPr>
            <a:r>
              <a:rPr lang="es-CL" sz="2800" b="1" dirty="0">
                <a:solidFill>
                  <a:srgbClr val="FFCC00"/>
                </a:solidFill>
              </a:rPr>
              <a:t>P.  Exantemático:</a:t>
            </a:r>
            <a:r>
              <a:rPr lang="es-CL" sz="2400" b="1" dirty="0"/>
              <a:t> 4 días (4-6 días)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defRPr/>
            </a:pPr>
            <a:r>
              <a:rPr lang="es-CL" sz="2400" b="1" dirty="0"/>
              <a:t>Con fiebre alta </a:t>
            </a:r>
            <a:r>
              <a:rPr lang="es-CL" sz="2400" dirty="0"/>
              <a:t>(en aumento hasta 2° día de exantema, luego  desciende en crisis o lisis</a:t>
            </a:r>
            <a:r>
              <a:rPr lang="es-CL" sz="2400" b="1" dirty="0"/>
              <a:t>), con CEG </a:t>
            </a:r>
            <a:r>
              <a:rPr lang="es-CL" sz="2400" dirty="0"/>
              <a:t>(mayor en adultos que en niños)</a:t>
            </a:r>
            <a:endParaRPr lang="es-CL" sz="2400" b="1" dirty="0"/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defRPr/>
            </a:pPr>
            <a:r>
              <a:rPr lang="es-CL" sz="2400" b="1" dirty="0"/>
              <a:t>El compromiso óculo respiratorio y las otras manifestaciones alcanzan su máximo, al igual que la fiebre, al 2° día de exantema y luego disminuyen, pero persisten por más días la tos y la micro-</a:t>
            </a:r>
            <a:r>
              <a:rPr lang="es-CL" sz="2400" b="1" dirty="0" err="1"/>
              <a:t>poliadenia</a:t>
            </a:r>
            <a:endParaRPr lang="es-CL" sz="2400" b="1" dirty="0"/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FFC000"/>
              </a:buClr>
              <a:defRPr/>
            </a:pPr>
            <a:r>
              <a:rPr lang="es-CL" sz="2400" b="1" dirty="0"/>
              <a:t>Las manchas de </a:t>
            </a:r>
            <a:r>
              <a:rPr lang="es-CL" sz="2400" b="1" dirty="0" err="1"/>
              <a:t>Koplik</a:t>
            </a:r>
            <a:r>
              <a:rPr lang="es-CL" sz="2400" b="1" dirty="0"/>
              <a:t> desaparecen al 2° día de exantema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FFC000"/>
              </a:buClr>
              <a:defRPr/>
            </a:pPr>
            <a:r>
              <a:rPr lang="es-CL" sz="2400" b="1" dirty="0">
                <a:solidFill>
                  <a:srgbClr val="FFFF66"/>
                </a:solidFill>
              </a:rPr>
              <a:t>Exantema</a:t>
            </a:r>
            <a:r>
              <a:rPr lang="es-CL" sz="2400" b="1" dirty="0"/>
              <a:t> maculo-</a:t>
            </a:r>
            <a:r>
              <a:rPr lang="es-CL" sz="2400" b="1" dirty="0" err="1"/>
              <a:t>papulo</a:t>
            </a:r>
            <a:r>
              <a:rPr lang="es-CL" sz="2400" b="1" dirty="0"/>
              <a:t>-eritematoso generalizado, suave al tacto, no pica, aparece en el borde del cuero cabelludo, frente, detrás de orejas y parte superior del  cuello. Se disemina en sentido céfalo-caudal en </a:t>
            </a:r>
            <a:r>
              <a:rPr lang="en-US" sz="2400" b="1" dirty="0"/>
              <a:t>± 3 </a:t>
            </a:r>
            <a:r>
              <a:rPr lang="en-US" sz="2400" b="1" dirty="0" err="1"/>
              <a:t>días</a:t>
            </a:r>
            <a:r>
              <a:rPr lang="en-US" sz="2400" b="1" dirty="0"/>
              <a:t>, </a:t>
            </a:r>
            <a:r>
              <a:rPr lang="en-US" sz="2400" b="1" dirty="0" err="1"/>
              <a:t>confluyendo</a:t>
            </a:r>
            <a:r>
              <a:rPr lang="en-US" sz="2400" b="1" dirty="0"/>
              <a:t> </a:t>
            </a:r>
            <a:r>
              <a:rPr lang="en-US" sz="2400" b="1" dirty="0" err="1"/>
              <a:t>las</a:t>
            </a:r>
            <a:r>
              <a:rPr lang="en-US" sz="2400" b="1" dirty="0"/>
              <a:t> </a:t>
            </a:r>
            <a:r>
              <a:rPr lang="en-US" sz="2400" b="1" dirty="0" err="1"/>
              <a:t>lesiones</a:t>
            </a:r>
            <a:r>
              <a:rPr lang="en-US" sz="2400" b="1" dirty="0"/>
              <a:t> en los </a:t>
            </a:r>
            <a:r>
              <a:rPr lang="en-US" sz="2400" b="1" dirty="0" err="1"/>
              <a:t>primeros</a:t>
            </a:r>
            <a:r>
              <a:rPr lang="en-US" sz="2400" b="1" dirty="0"/>
              <a:t> </a:t>
            </a:r>
            <a:r>
              <a:rPr lang="en-US" sz="2400" b="1" dirty="0" err="1"/>
              <a:t>sitios</a:t>
            </a:r>
            <a:r>
              <a:rPr lang="en-US" sz="2400" b="1" dirty="0"/>
              <a:t> </a:t>
            </a:r>
            <a:r>
              <a:rPr lang="en-US" sz="2400" b="1" dirty="0" err="1"/>
              <a:t>afectados</a:t>
            </a:r>
            <a:r>
              <a:rPr lang="en-US" sz="2400" b="1" dirty="0"/>
              <a:t> (</a:t>
            </a:r>
            <a:r>
              <a:rPr lang="en-US" sz="2400" b="1" dirty="0" err="1"/>
              <a:t>manchas</a:t>
            </a:r>
            <a:r>
              <a:rPr lang="en-US" sz="2400" b="1" dirty="0"/>
              <a:t> de </a:t>
            </a:r>
            <a:r>
              <a:rPr lang="en-US" sz="2400" b="1" dirty="0" err="1"/>
              <a:t>bordes</a:t>
            </a:r>
            <a:r>
              <a:rPr lang="en-US" sz="2400" b="1" dirty="0"/>
              <a:t> </a:t>
            </a:r>
            <a:r>
              <a:rPr lang="en-US" sz="2400" b="1" dirty="0" err="1"/>
              <a:t>irregulares</a:t>
            </a:r>
            <a:r>
              <a:rPr lang="en-US" sz="2400" b="1" dirty="0"/>
              <a:t> = </a:t>
            </a:r>
            <a:r>
              <a:rPr lang="en-US" sz="2400" b="1" dirty="0" err="1">
                <a:solidFill>
                  <a:srgbClr val="FFCC00"/>
                </a:solidFill>
              </a:rPr>
              <a:t>aspecto</a:t>
            </a:r>
            <a:r>
              <a:rPr lang="en-US" sz="2400" b="1" dirty="0">
                <a:solidFill>
                  <a:srgbClr val="FFCC00"/>
                </a:solidFill>
              </a:rPr>
              <a:t> de </a:t>
            </a:r>
            <a:r>
              <a:rPr lang="en-US" sz="2400" b="1" dirty="0" err="1">
                <a:solidFill>
                  <a:srgbClr val="FFCC00"/>
                </a:solidFill>
              </a:rPr>
              <a:t>alfombra</a:t>
            </a:r>
            <a:r>
              <a:rPr lang="en-US" sz="2400" b="1" dirty="0"/>
              <a:t>) y no en </a:t>
            </a:r>
            <a:r>
              <a:rPr lang="en-US" sz="2400" b="1" dirty="0" err="1"/>
              <a:t>las</a:t>
            </a:r>
            <a:r>
              <a:rPr lang="en-US" sz="2400" b="1" dirty="0"/>
              <a:t> </a:t>
            </a:r>
            <a:r>
              <a:rPr lang="en-US" sz="2400" b="1" dirty="0" err="1"/>
              <a:t>extremidades</a:t>
            </a:r>
            <a:r>
              <a:rPr lang="en-US" sz="2400" b="1" dirty="0"/>
              <a:t>. </a:t>
            </a:r>
            <a:r>
              <a:rPr lang="en-US" sz="2400" b="1" dirty="0" err="1"/>
              <a:t>Desaparece</a:t>
            </a:r>
            <a:r>
              <a:rPr lang="en-US" sz="2400" b="1" dirty="0"/>
              <a:t> a </a:t>
            </a:r>
            <a:r>
              <a:rPr lang="en-US" sz="2400" b="1" dirty="0" err="1"/>
              <a:t>partir</a:t>
            </a:r>
            <a:r>
              <a:rPr lang="en-US" sz="2400" b="1" dirty="0"/>
              <a:t> del 4° </a:t>
            </a:r>
            <a:r>
              <a:rPr lang="en-US" sz="2400" b="1" dirty="0" err="1"/>
              <a:t>día</a:t>
            </a:r>
            <a:r>
              <a:rPr lang="en-US" sz="2400" b="1" dirty="0"/>
              <a:t> </a:t>
            </a:r>
            <a:r>
              <a:rPr lang="en-US" sz="2400" b="1" dirty="0" err="1"/>
              <a:t>céfalo-caudalmente</a:t>
            </a:r>
            <a:endParaRPr lang="en-US" sz="2400" b="1" dirty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sz="4000" b="1" dirty="0"/>
              <a:t> </a:t>
            </a:r>
            <a:endParaRPr lang="es-CL" sz="4000" b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CL" sz="4800" dirty="0"/>
              <a:t>   </a:t>
            </a:r>
            <a:endParaRPr lang="es-ES" sz="4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DE4F78-13A7-4824-B284-789B52FCF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25"/>
    </mc:Choice>
    <mc:Fallback xmlns="">
      <p:transition spd="slow" advTm="68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7FC6DA27-5EB3-46E5-8590-FECADA1D5E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/>
              <a:t>SARAMPION</a:t>
            </a:r>
          </a:p>
        </p:txBody>
      </p:sp>
      <p:pic>
        <p:nvPicPr>
          <p:cNvPr id="73731" name="Picture 3">
            <a:extLst>
              <a:ext uri="{FF2B5EF4-FFF2-40B4-BE49-F238E27FC236}">
                <a16:creationId xmlns:a16="http://schemas.microsoft.com/office/drawing/2014/main" id="{B7910A62-925A-44F6-8545-5974DB579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557338"/>
            <a:ext cx="35909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 descr="11,4">
            <a:extLst>
              <a:ext uri="{FF2B5EF4-FFF2-40B4-BE49-F238E27FC236}">
                <a16:creationId xmlns:a16="http://schemas.microsoft.com/office/drawing/2014/main" id="{40119F3C-A67C-4B8A-85E2-2ACCA11B7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1557338"/>
            <a:ext cx="3732213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8453" name="Text Box 5">
            <a:extLst>
              <a:ext uri="{FF2B5EF4-FFF2-40B4-BE49-F238E27FC236}">
                <a16:creationId xmlns:a16="http://schemas.microsoft.com/office/drawing/2014/main" id="{D88870BC-3561-4365-9B40-436FD1955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6237288"/>
            <a:ext cx="330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anose="020B0604020202020204" pitchFamily="34" charset="0"/>
              </a:rPr>
              <a:t>Rash MPE generalizado</a:t>
            </a:r>
            <a:endParaRPr lang="es-ES_tradnl" sz="2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F4FEA6-4CDA-4E2D-872E-D3A7F6F08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4"/>
    </mc:Choice>
    <mc:Fallback xmlns="">
      <p:transition spd="slow" advTm="11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FD74C784-8398-454C-95F3-08426DA8153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19288" y="188914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es-CL" sz="4000">
                <a:solidFill>
                  <a:srgbClr val="FFFF00"/>
                </a:solidFill>
              </a:rPr>
              <a:t>Sarampión</a:t>
            </a:r>
            <a:endParaRPr lang="es-ES" sz="4000">
              <a:solidFill>
                <a:schemeClr val="hlink"/>
              </a:solidFill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7DB879E8-1F1D-4093-BF91-D6704086F8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4" y="908050"/>
            <a:ext cx="8459787" cy="568960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 dirty="0">
                <a:solidFill>
                  <a:schemeClr val="hlink"/>
                </a:solidFill>
              </a:rPr>
              <a:t>P. Convalecencia:</a:t>
            </a:r>
            <a:r>
              <a:rPr lang="es-CL" sz="2400" b="1" dirty="0"/>
              <a:t> persiste tos,  </a:t>
            </a:r>
            <a:r>
              <a:rPr lang="en-US" sz="2400" b="1" dirty="0" err="1"/>
              <a:t>piel</a:t>
            </a:r>
            <a:r>
              <a:rPr lang="en-US" sz="2400" b="1" dirty="0"/>
              <a:t> </a:t>
            </a:r>
            <a:r>
              <a:rPr lang="en-US" sz="2400" b="1" dirty="0" err="1"/>
              <a:t>toma</a:t>
            </a:r>
            <a:r>
              <a:rPr lang="en-US" sz="2400" b="1" dirty="0"/>
              <a:t> color café </a:t>
            </a:r>
            <a:r>
              <a:rPr lang="en-US" sz="2400" b="1" dirty="0" err="1"/>
              <a:t>marrón</a:t>
            </a:r>
            <a:r>
              <a:rPr lang="en-US" sz="2400" b="1" dirty="0"/>
              <a:t>  y con </a:t>
            </a:r>
            <a:r>
              <a:rPr lang="en-US" sz="2400" b="1" dirty="0" err="1"/>
              <a:t>descamación</a:t>
            </a:r>
            <a:r>
              <a:rPr lang="en-US" sz="2400" b="1" dirty="0"/>
              <a:t> </a:t>
            </a:r>
            <a:r>
              <a:rPr lang="en-US" sz="2400" b="1" dirty="0" err="1"/>
              <a:t>fina</a:t>
            </a:r>
            <a:r>
              <a:rPr lang="en-US" sz="2400" b="1" dirty="0"/>
              <a:t> </a:t>
            </a:r>
            <a:r>
              <a:rPr lang="en-US" sz="2400" b="1" dirty="0" err="1"/>
              <a:t>como</a:t>
            </a:r>
            <a:r>
              <a:rPr lang="en-US" sz="2400" b="1" dirty="0"/>
              <a:t> </a:t>
            </a:r>
            <a:r>
              <a:rPr lang="en-US" sz="2400" b="1" dirty="0" err="1"/>
              <a:t>afrecho</a:t>
            </a:r>
            <a:r>
              <a:rPr lang="en-US" sz="2400" b="1" dirty="0"/>
              <a:t>; es un </a:t>
            </a:r>
            <a:r>
              <a:rPr lang="en-US" sz="2400" b="1" dirty="0" err="1"/>
              <a:t>período</a:t>
            </a:r>
            <a:r>
              <a:rPr lang="en-US" sz="2400" b="1" dirty="0"/>
              <a:t> de anergia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n-US" sz="2800" b="1" dirty="0" err="1">
                <a:solidFill>
                  <a:srgbClr val="FFCC00"/>
                </a:solidFill>
              </a:rPr>
              <a:t>Complicaciones</a:t>
            </a:r>
            <a:r>
              <a:rPr lang="en-US" sz="2800" b="1" dirty="0">
                <a:solidFill>
                  <a:srgbClr val="FFCC00"/>
                </a:solidFill>
              </a:rPr>
              <a:t>:</a:t>
            </a:r>
            <a:r>
              <a:rPr lang="en-US" sz="2400" b="1" dirty="0">
                <a:solidFill>
                  <a:srgbClr val="FFCC00"/>
                </a:solidFill>
              </a:rPr>
              <a:t>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 dirty="0"/>
              <a:t>OMA catarral o purulenta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 dirty="0"/>
              <a:t>Compromiso del aparato respiratorio:</a:t>
            </a:r>
          </a:p>
          <a:p>
            <a:pPr lvl="2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 dirty="0"/>
              <a:t>Propias del sarampión: Laringitis, </a:t>
            </a:r>
            <a:r>
              <a:rPr lang="es-CL" b="1" dirty="0" err="1"/>
              <a:t>laringo</a:t>
            </a:r>
            <a:r>
              <a:rPr lang="es-CL" b="1" dirty="0"/>
              <a:t>-</a:t>
            </a:r>
            <a:r>
              <a:rPr lang="es-CL" b="1" dirty="0" err="1"/>
              <a:t>tráqueo</a:t>
            </a:r>
            <a:r>
              <a:rPr lang="es-CL" b="1" dirty="0"/>
              <a:t>-bronquitis obstructiva, neumonitis</a:t>
            </a:r>
          </a:p>
          <a:p>
            <a:pPr lvl="2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 dirty="0"/>
              <a:t>Por </a:t>
            </a:r>
            <a:r>
              <a:rPr lang="es-CL" b="1" dirty="0" err="1"/>
              <a:t>sobre-infección</a:t>
            </a:r>
            <a:r>
              <a:rPr lang="es-CL" b="1" dirty="0"/>
              <a:t> bacteriana: neumonías, empiemas, abscesos, otras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 dirty="0"/>
              <a:t>Compromiso del SNC: </a:t>
            </a:r>
          </a:p>
          <a:p>
            <a:pPr lvl="2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 dirty="0"/>
              <a:t>Encefalitis /encefalomielitis  agudas</a:t>
            </a:r>
          </a:p>
          <a:p>
            <a:pPr lvl="2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 dirty="0"/>
              <a:t>Pan-encefalitis esclerosante subaguda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 dirty="0"/>
              <a:t>Otras: </a:t>
            </a:r>
          </a:p>
          <a:p>
            <a:pPr lvl="2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 dirty="0"/>
              <a:t>Diarrea, púrpuras trombocitopénicos y no trombocitopénicos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 dirty="0">
                <a:solidFill>
                  <a:srgbClr val="FFCC00"/>
                </a:solidFill>
              </a:rPr>
              <a:t>Tratamiento:</a:t>
            </a:r>
            <a:r>
              <a:rPr lang="es-CL" sz="2400" b="1" dirty="0"/>
              <a:t> sintomático, </a:t>
            </a:r>
            <a:r>
              <a:rPr lang="es-CL" sz="2400" b="1" dirty="0" err="1"/>
              <a:t>ABs</a:t>
            </a:r>
            <a:r>
              <a:rPr lang="es-CL" sz="2400" b="1" dirty="0"/>
              <a:t> sólo si </a:t>
            </a:r>
            <a:r>
              <a:rPr lang="es-CL" sz="2400" b="1" dirty="0" err="1"/>
              <a:t>sobre-infección</a:t>
            </a:r>
            <a:endParaRPr lang="en-US" sz="2400" b="1" dirty="0">
              <a:solidFill>
                <a:srgbClr val="FFCC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sz="4800" b="1" dirty="0"/>
              <a:t> </a:t>
            </a:r>
            <a:endParaRPr lang="es-CL" sz="4800" b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CL" sz="6000" dirty="0"/>
              <a:t>   </a:t>
            </a:r>
            <a:endParaRPr lang="es-ES" sz="6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977382-0446-4ED9-9162-6D57376D4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17"/>
    </mc:Choice>
    <mc:Fallback xmlns="">
      <p:transition spd="slow" advTm="71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58760B6F-3687-49EC-AB95-FB689C2726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5188" y="1916114"/>
            <a:ext cx="7772400" cy="1920875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solidFill>
              <a:srgbClr val="006666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CL" i="1">
                <a:solidFill>
                  <a:srgbClr val="FFFF00"/>
                </a:solidFill>
              </a:rPr>
              <a:t>RUBEOLA</a:t>
            </a:r>
            <a:endParaRPr lang="es-ES" i="1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1BA611-1BD0-4A9C-AF1C-8ECEC155E6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5"/>
    </mc:Choice>
    <mc:Fallback xmlns="">
      <p:transition spd="slow" advTm="3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4E32A08A-41E9-42B6-BDA8-7140CECA334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92313" y="260350"/>
            <a:ext cx="8229600" cy="706438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 dirty="0">
                <a:solidFill>
                  <a:srgbClr val="FFFF00"/>
                </a:solidFill>
              </a:rPr>
              <a:t>Rubéola (sarampión </a:t>
            </a:r>
            <a:r>
              <a:rPr lang="es-ES" sz="4000" dirty="0" err="1">
                <a:solidFill>
                  <a:srgbClr val="FFFF00"/>
                </a:solidFill>
              </a:rPr>
              <a:t>aleman</a:t>
            </a:r>
            <a:r>
              <a:rPr lang="es-ES" sz="40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F320A48E-BD45-4AA2-9040-06DBD9A2F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981076"/>
            <a:ext cx="8302625" cy="5616575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CL" sz="2400" b="1" dirty="0"/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 dirty="0"/>
              <a:t>Es producida por un </a:t>
            </a:r>
            <a:r>
              <a:rPr lang="es-CL" sz="2400" b="1" dirty="0" err="1"/>
              <a:t>rubivirus</a:t>
            </a:r>
            <a:r>
              <a:rPr lang="es-CL" sz="2400" b="1" dirty="0"/>
              <a:t> (</a:t>
            </a:r>
            <a:r>
              <a:rPr lang="es-CL" sz="2400" b="1" dirty="0" err="1"/>
              <a:t>togavirus</a:t>
            </a:r>
            <a:r>
              <a:rPr lang="es-CL" sz="2400" b="1" dirty="0"/>
              <a:t>), 1 sólo serotipo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 dirty="0"/>
              <a:t>Es una enfermedad de moderada contagiosidad; contagian casos sintomáticos y asintomáticos. También contagian los casos de rubéola congénita (hasta 1 año edad)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 dirty="0"/>
              <a:t>Se transmite por gotitas de </a:t>
            </a:r>
            <a:r>
              <a:rPr lang="es-CL" sz="2400" b="1" dirty="0" err="1"/>
              <a:t>Pflugger</a:t>
            </a:r>
            <a:r>
              <a:rPr lang="es-CL" sz="2400" b="1" dirty="0"/>
              <a:t>; menos probable por </a:t>
            </a:r>
            <a:r>
              <a:rPr lang="es-CL" sz="2400" b="1" dirty="0" err="1"/>
              <a:t>fomites</a:t>
            </a:r>
            <a:r>
              <a:rPr lang="es-CL" sz="2400" b="1" dirty="0"/>
              <a:t> o vía aérea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 dirty="0"/>
              <a:t>Es u</a:t>
            </a:r>
            <a:r>
              <a:rPr lang="es-ES" sz="2400" b="1" dirty="0" err="1"/>
              <a:t>niversal</a:t>
            </a:r>
            <a:r>
              <a:rPr lang="es-ES" sz="2400" b="1" dirty="0"/>
              <a:t>, endémica, con epidemias cada cierto N° de años; compromete a hombres y mujeres; a escolares, adolescentes y adultos jóvenes. Se presenta en Otoño, Invierno y Primavera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" sz="2400" b="1" dirty="0"/>
              <a:t>Su epidemiología ha variado con la vacuna (introducción en Programa en 1990; campaña en mujeres 1999); desde última epidemia en Chile en 1998 ha habido disminución de  casos</a:t>
            </a:r>
          </a:p>
          <a:p>
            <a:pPr lvl="2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defRPr/>
            </a:pPr>
            <a:r>
              <a:rPr lang="es-ES" b="1" dirty="0">
                <a:solidFill>
                  <a:srgbClr val="FFFF66"/>
                </a:solidFill>
              </a:rPr>
              <a:t>Año 2007 nueva epidemia que atacó especialmente a hombres, principalmente adultos jóvenes </a:t>
            </a:r>
            <a:r>
              <a:rPr lang="es-ES" b="1" dirty="0">
                <a:solidFill>
                  <a:srgbClr val="FFFF66"/>
                </a:solidFill>
                <a:sym typeface="Wingdings 3" pitchFamily="18" charset="2"/>
              </a:rPr>
              <a:t></a:t>
            </a:r>
            <a:r>
              <a:rPr lang="es-ES" b="1" dirty="0">
                <a:sym typeface="Wingdings 3" pitchFamily="18" charset="2"/>
              </a:rPr>
              <a:t> Vacunación especialmente hombre</a:t>
            </a:r>
            <a:endParaRPr lang="es-ES" b="1" dirty="0">
              <a:solidFill>
                <a:srgbClr val="FFFF66"/>
              </a:solidFill>
              <a:sym typeface="Wingdings 3" pitchFamily="18" charset="2"/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CL" sz="20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34E9F4-FD41-45ED-B227-B9DC695E7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87"/>
    </mc:Choice>
    <mc:Fallback xmlns="">
      <p:transition spd="slow" advTm="75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>
            <a:extLst>
              <a:ext uri="{FF2B5EF4-FFF2-40B4-BE49-F238E27FC236}">
                <a16:creationId xmlns:a16="http://schemas.microsoft.com/office/drawing/2014/main" id="{88760476-BE20-4E91-AE7C-F2C2DD9EEB2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19288" y="260350"/>
            <a:ext cx="8229600" cy="706438"/>
          </a:xfrm>
        </p:spPr>
        <p:txBody>
          <a:bodyPr/>
          <a:lstStyle/>
          <a:p>
            <a:pPr eaLnBrk="1" hangingPunct="1">
              <a:defRPr/>
            </a:pPr>
            <a:r>
              <a:rPr lang="es-CL" sz="4000">
                <a:solidFill>
                  <a:srgbClr val="FFFF00"/>
                </a:solidFill>
              </a:rPr>
              <a:t>Rubéola</a:t>
            </a:r>
            <a:endParaRPr lang="es-ES" sz="4000">
              <a:solidFill>
                <a:srgbClr val="FFCC00"/>
              </a:solidFill>
            </a:endParaRPr>
          </a:p>
        </p:txBody>
      </p:sp>
      <p:sp>
        <p:nvSpPr>
          <p:cNvPr id="338947" name="Rectangle 3">
            <a:extLst>
              <a:ext uri="{FF2B5EF4-FFF2-40B4-BE49-F238E27FC236}">
                <a16:creationId xmlns:a16="http://schemas.microsoft.com/office/drawing/2014/main" id="{F4F6ED88-17C0-4338-B073-3A09FD747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1052513"/>
            <a:ext cx="8569325" cy="5256212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ES" sz="2800" b="1" dirty="0">
              <a:solidFill>
                <a:srgbClr val="FFCC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" sz="2800" b="1" dirty="0">
                <a:solidFill>
                  <a:srgbClr val="FFCC00"/>
                </a:solidFill>
              </a:rPr>
              <a:t>Prevención: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" b="1" dirty="0"/>
              <a:t>Vacuna rubéola, viva atenuada, forma parte de la vacuna </a:t>
            </a:r>
            <a:r>
              <a:rPr lang="es-ES" b="1" dirty="0" err="1"/>
              <a:t>trivírica</a:t>
            </a:r>
            <a:r>
              <a:rPr lang="es-ES" b="1" dirty="0"/>
              <a:t> que se coloca al año de edad y en primer año básico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" b="1" dirty="0"/>
              <a:t>La inmunoglobulina no sirve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 dirty="0">
                <a:solidFill>
                  <a:schemeClr val="hlink"/>
                </a:solidFill>
              </a:rPr>
              <a:t>Patogenia: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 dirty="0"/>
              <a:t>Sigue patogenia de exantemas virales </a:t>
            </a:r>
            <a:r>
              <a:rPr lang="es-CL" b="1" dirty="0">
                <a:sym typeface="Wingdings 3" pitchFamily="18" charset="2"/>
              </a:rPr>
              <a:t></a:t>
            </a:r>
            <a:r>
              <a:rPr lang="es-CL" b="1" dirty="0"/>
              <a:t> enfermedades manifiestas e infecciones asintomáticas, en huéspedes susceptibles</a:t>
            </a:r>
            <a:r>
              <a:rPr lang="es-CL" dirty="0"/>
              <a:t> </a:t>
            </a:r>
            <a:endParaRPr lang="es-CL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 dirty="0">
                <a:solidFill>
                  <a:schemeClr val="hlink"/>
                </a:solidFill>
              </a:rPr>
              <a:t>Inmunidad: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 dirty="0"/>
              <a:t>Activa: duradera, no repite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 dirty="0"/>
              <a:t>Pasiva: materna dura hasta </a:t>
            </a:r>
            <a:r>
              <a:rPr lang="es-CL" b="1" dirty="0">
                <a:sym typeface="Symbol" pitchFamily="18" charset="2"/>
              </a:rPr>
              <a:t> 6 meses de edad</a:t>
            </a:r>
            <a:endParaRPr lang="es-CL" dirty="0"/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ES" sz="2800" b="1" dirty="0"/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s-ES" sz="2400" b="1" dirty="0"/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s-E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62B415-9066-4A35-AF5D-AFC66C72B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42"/>
    </mc:Choice>
    <mc:Fallback xmlns="">
      <p:transition spd="slow" advTm="79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Text Box 3">
            <a:extLst>
              <a:ext uri="{FF2B5EF4-FFF2-40B4-BE49-F238E27FC236}">
                <a16:creationId xmlns:a16="http://schemas.microsoft.com/office/drawing/2014/main" id="{5F1E9C0F-4883-4259-BD0B-6FA1EC0A7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2864" y="322264"/>
            <a:ext cx="1100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CL" sz="20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Rubeola</a:t>
            </a:r>
            <a:endParaRPr lang="es-ES" altLang="es-CL" sz="2000" dirty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9876" name="Rectangle 4">
            <a:extLst>
              <a:ext uri="{FF2B5EF4-FFF2-40B4-BE49-F238E27FC236}">
                <a16:creationId xmlns:a16="http://schemas.microsoft.com/office/drawing/2014/main" id="{4918B220-C057-48AA-B145-294BCF511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04814"/>
            <a:ext cx="4859338" cy="6453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s-CL" sz="1800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9877" name="Rectangle 6" descr="40%">
            <a:extLst>
              <a:ext uri="{FF2B5EF4-FFF2-40B4-BE49-F238E27FC236}">
                <a16:creationId xmlns:a16="http://schemas.microsoft.com/office/drawing/2014/main" id="{DE698744-6554-4AB4-B547-2DF2C1987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39410"/>
            <a:ext cx="9144000" cy="2159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s-CL" sz="1800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79878" name="Picture 2" descr="P-7ab">
            <a:extLst>
              <a:ext uri="{FF2B5EF4-FFF2-40B4-BE49-F238E27FC236}">
                <a16:creationId xmlns:a16="http://schemas.microsoft.com/office/drawing/2014/main" id="{D22D638E-8BAD-4C41-8AB8-E6125915D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057275"/>
            <a:ext cx="4824412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9490610A-D0B6-49BD-9560-75201DE4B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5" y="1484313"/>
            <a:ext cx="1246188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s-AR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Arial" charset="0"/>
              </a:rPr>
              <a:t>RUBEOLA</a:t>
            </a:r>
            <a:endParaRPr lang="es-ES_tradnl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aramond" charset="0"/>
              <a:cs typeface="Arial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D6BABB91-74B1-437C-A66E-D8597CA1E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052513"/>
            <a:ext cx="140673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ea typeface="ＭＳ Ｐゴシック" pitchFamily="34" charset="-128"/>
                <a:cs typeface="Arial" panose="020B0604020202020204" pitchFamily="34" charset="0"/>
              </a:rPr>
              <a:t>Días Enferm.</a:t>
            </a:r>
            <a:endParaRPr lang="es-ES_tradnl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971EE0D-F6B9-4624-9CB4-578A10F21C6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>
            <a:off x="1984525" y="1664467"/>
            <a:ext cx="461665" cy="1233543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 wrap="none">
            <a:spAutoFit/>
          </a:bodyPr>
          <a:lstStyle/>
          <a:p>
            <a:pPr defTabSz="457200">
              <a:defRPr/>
            </a:pPr>
            <a:r>
              <a:rPr lang="es-AR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Arial" charset="0"/>
              </a:rPr>
              <a:t>Temperatura</a:t>
            </a:r>
            <a:endParaRPr lang="es-ES_tradnl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aramond" charset="0"/>
              <a:cs typeface="Arial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96EA56BE-909B-4225-B58A-3911E81C6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3068638"/>
            <a:ext cx="5715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s-AR" sz="16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Arial" charset="0"/>
              </a:rPr>
              <a:t>Rash</a:t>
            </a:r>
            <a:endParaRPr lang="es-ES_tradnl" sz="16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aramond" charset="0"/>
              <a:cs typeface="Arial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9516D8BC-24C6-4BC2-8B7C-11F08D3E1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3500438"/>
            <a:ext cx="144145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ea typeface="ＭＳ Ｐゴシック" pitchFamily="34" charset="-128"/>
                <a:cs typeface="Arial" panose="020B0604020202020204" pitchFamily="34" charset="0"/>
              </a:rPr>
              <a:t>Gang.Linfáticos</a:t>
            </a:r>
            <a:endParaRPr lang="es-ES_tradnl" sz="16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E3AAC47D-0C12-4A3D-9CCC-81A9F341E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3860800"/>
            <a:ext cx="8509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s-AR" sz="16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Arial" charset="0"/>
              </a:rPr>
              <a:t>Malestar</a:t>
            </a:r>
            <a:endParaRPr lang="es-ES_tradnl" sz="16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aramond" charset="0"/>
              <a:cs typeface="Arial" charset="0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8C8173AE-E54E-4AD6-875E-C238EAF2E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221163"/>
            <a:ext cx="11938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s-AR" sz="16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Arial" charset="0"/>
              </a:rPr>
              <a:t>Conjuntivitis</a:t>
            </a:r>
            <a:endParaRPr lang="es-ES_tradnl" sz="16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aramond" charset="0"/>
              <a:cs typeface="Arial" charset="0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0F1EB617-C308-422B-901F-02335B581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652963"/>
            <a:ext cx="700088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s-AR" sz="16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Arial" charset="0"/>
              </a:rPr>
              <a:t>Coriza</a:t>
            </a:r>
            <a:endParaRPr lang="es-ES_tradnl" sz="16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aramond" charset="0"/>
              <a:cs typeface="Arial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A37877C-FEB3-4E19-B682-94E5CFB2B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02"/>
    </mc:Choice>
    <mc:Fallback xmlns="">
      <p:transition spd="slow" advTm="48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EF3FB6B3-D8F3-4C5B-BE00-091EE7E6E5F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es-CL" sz="4000">
                <a:solidFill>
                  <a:srgbClr val="FFFF00"/>
                </a:solidFill>
              </a:rPr>
              <a:t>Rubéola: </a:t>
            </a:r>
            <a:r>
              <a:rPr lang="es-CL" sz="4000">
                <a:solidFill>
                  <a:schemeClr val="hlink"/>
                </a:solidFill>
              </a:rPr>
              <a:t>C. Clínico: </a:t>
            </a:r>
            <a:endParaRPr lang="es-ES" sz="4000">
              <a:solidFill>
                <a:schemeClr val="hlink"/>
              </a:solidFill>
            </a:endParaRP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4C6C6F9F-2963-45CD-9171-9E6D93C6B5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196975"/>
            <a:ext cx="8424862" cy="532765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 dirty="0">
                <a:solidFill>
                  <a:srgbClr val="FFCC00"/>
                </a:solidFill>
              </a:rPr>
              <a:t>P.  Incubación:</a:t>
            </a:r>
            <a:r>
              <a:rPr lang="es-CL" sz="2800" b="1" dirty="0"/>
              <a:t> 14-21 días (16-18) 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 dirty="0">
                <a:solidFill>
                  <a:srgbClr val="FFCC00"/>
                </a:solidFill>
              </a:rPr>
              <a:t>P. Prodrómico:</a:t>
            </a:r>
            <a:r>
              <a:rPr lang="es-CL" sz="2800" b="1" dirty="0"/>
              <a:t> 0-2 días (varía entre 0-5 días)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 dirty="0"/>
              <a:t>No existe en niños menores, sí en mayores.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 dirty="0"/>
              <a:t>Es </a:t>
            </a:r>
            <a:r>
              <a:rPr lang="es-CL" b="1" dirty="0" err="1"/>
              <a:t>afebril</a:t>
            </a:r>
            <a:r>
              <a:rPr lang="es-CL" b="1" dirty="0"/>
              <a:t> o con fiebre baja o moderada, CEG leve a moderado, conjuntivitis, coriza, tos suave, dolor de garganta; estas manifestaciones aumentan con la edad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 dirty="0"/>
              <a:t>Enantema bucal y </a:t>
            </a:r>
            <a:r>
              <a:rPr lang="es-CL" b="1" dirty="0">
                <a:solidFill>
                  <a:srgbClr val="FFFF66"/>
                </a:solidFill>
              </a:rPr>
              <a:t>signo </a:t>
            </a:r>
            <a:r>
              <a:rPr lang="es-ES_tradnl" altLang="ja-JP" b="1" dirty="0" err="1">
                <a:solidFill>
                  <a:srgbClr val="FFFF66"/>
                </a:solidFill>
                <a:ea typeface="ＭＳ Ｐゴシック" pitchFamily="34" charset="-128"/>
              </a:rPr>
              <a:t>Forschheimer</a:t>
            </a:r>
            <a:r>
              <a:rPr lang="es-ES_tradnl" altLang="ja-JP" b="1" dirty="0">
                <a:ea typeface="ＭＳ Ｐゴシック" pitchFamily="34" charset="-128"/>
              </a:rPr>
              <a:t> (</a:t>
            </a:r>
            <a:r>
              <a:rPr lang="es-ES_tradnl" altLang="ja-JP" b="1" dirty="0">
                <a:ea typeface="MS Mincho" pitchFamily="49" charset="-128"/>
              </a:rPr>
              <a:t>petequias o máculas de color rojo oscuro en el paladar blando), </a:t>
            </a:r>
            <a:r>
              <a:rPr lang="es-CL" b="1" dirty="0"/>
              <a:t>no  </a:t>
            </a:r>
            <a:r>
              <a:rPr lang="es-CL" b="1" dirty="0" err="1"/>
              <a:t>patogneumónico</a:t>
            </a:r>
            <a:endParaRPr lang="es-CL" b="1" dirty="0"/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 dirty="0" err="1"/>
              <a:t>Micropoliadenia</a:t>
            </a:r>
            <a:r>
              <a:rPr lang="es-CL" b="1" dirty="0"/>
              <a:t> generalizada, pero especialmente a nivel </a:t>
            </a:r>
            <a:r>
              <a:rPr lang="es-CL" b="1" dirty="0" err="1"/>
              <a:t>suboccipital</a:t>
            </a:r>
            <a:r>
              <a:rPr lang="es-CL" b="1" dirty="0"/>
              <a:t>, </a:t>
            </a:r>
            <a:r>
              <a:rPr lang="es-CL" b="1" dirty="0" err="1"/>
              <a:t>postauricular</a:t>
            </a:r>
            <a:r>
              <a:rPr lang="es-CL" b="1" dirty="0"/>
              <a:t> y cervicales (aparecen precozmente)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 dirty="0"/>
              <a:t>Puede haber esplenomegalia</a:t>
            </a:r>
            <a:endParaRPr lang="es-ES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BABB81-FE34-455E-B781-ADD34C533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36"/>
    </mc:Choice>
    <mc:Fallback xmlns="">
      <p:transition spd="slow" advTm="56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10">
            <a:extLst>
              <a:ext uri="{FF2B5EF4-FFF2-40B4-BE49-F238E27FC236}">
                <a16:creationId xmlns:a16="http://schemas.microsoft.com/office/drawing/2014/main" id="{694F9DDB-B461-4F1C-B6D7-D7D7E31D0CA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38" y="3644900"/>
            <a:ext cx="0" cy="129698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7411" name="Text Box 4">
            <a:extLst>
              <a:ext uri="{FF2B5EF4-FFF2-40B4-BE49-F238E27FC236}">
                <a16:creationId xmlns:a16="http://schemas.microsoft.com/office/drawing/2014/main" id="{7350EDB5-D889-46EE-A532-163C856E3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15573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s-ES_tradnl" altLang="es-CL" sz="1800">
              <a:solidFill>
                <a:srgbClr val="FFFFFF"/>
              </a:solidFill>
            </a:endParaRPr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7E0B1FED-181D-488C-85B3-16081E89721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es-CL" sz="4000">
                <a:solidFill>
                  <a:srgbClr val="FFFF00"/>
                </a:solidFill>
              </a:rPr>
              <a:t>Patogenia</a:t>
            </a:r>
            <a:r>
              <a:rPr lang="es-CL" sz="4000"/>
              <a:t> </a:t>
            </a:r>
            <a:r>
              <a:rPr lang="es-CL" sz="4000">
                <a:solidFill>
                  <a:srgbClr val="FFFF00"/>
                </a:solidFill>
              </a:rPr>
              <a:t>Exantemas Virales*</a:t>
            </a:r>
            <a:r>
              <a:rPr lang="es-CL" sz="4000"/>
              <a:t> </a:t>
            </a:r>
            <a:endParaRPr lang="es-ES" sz="4000"/>
          </a:p>
        </p:txBody>
      </p:sp>
      <p:sp>
        <p:nvSpPr>
          <p:cNvPr id="17413" name="Text Box 6" descr="5%">
            <a:extLst>
              <a:ext uri="{FF2B5EF4-FFF2-40B4-BE49-F238E27FC236}">
                <a16:creationId xmlns:a16="http://schemas.microsoft.com/office/drawing/2014/main" id="{12371453-25CF-450D-A41C-923CB00AB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1484314"/>
            <a:ext cx="5761038" cy="6508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C000"/>
                </a:solidFill>
              </a:rPr>
              <a:t>Puerta de Entrada </a:t>
            </a:r>
            <a:r>
              <a:rPr lang="es-CL" altLang="es-CL" sz="1800" b="1">
                <a:solidFill>
                  <a:srgbClr val="FFFFFF"/>
                </a:solidFill>
              </a:rPr>
              <a:t>(respiratoria, otras: conjuntiva)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FFFF"/>
                </a:solidFill>
              </a:rPr>
              <a:t>Multiplicación en puerta de entrada y ganglios regionales</a:t>
            </a:r>
            <a:endParaRPr lang="es-ES" altLang="es-CL" sz="1800" b="1">
              <a:solidFill>
                <a:srgbClr val="FFFFFF"/>
              </a:solidFill>
            </a:endParaRPr>
          </a:p>
        </p:txBody>
      </p:sp>
      <p:sp>
        <p:nvSpPr>
          <p:cNvPr id="17414" name="Line 7">
            <a:extLst>
              <a:ext uri="{FF2B5EF4-FFF2-40B4-BE49-F238E27FC236}">
                <a16:creationId xmlns:a16="http://schemas.microsoft.com/office/drawing/2014/main" id="{D257E2F1-FCA7-4906-AFD5-90B886D0BB8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38" y="2347914"/>
            <a:ext cx="0" cy="720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7415" name="Text Box 8">
            <a:extLst>
              <a:ext uri="{FF2B5EF4-FFF2-40B4-BE49-F238E27FC236}">
                <a16:creationId xmlns:a16="http://schemas.microsoft.com/office/drawing/2014/main" id="{1B6C65D2-6E61-482B-BFDC-D0FD2E3E2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4005264"/>
            <a:ext cx="1258888" cy="3762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000514"/>
                </a:solidFill>
              </a:rPr>
              <a:t>Viremia 2ª</a:t>
            </a:r>
            <a:r>
              <a:rPr lang="es-CL" altLang="es-CL" sz="1800">
                <a:solidFill>
                  <a:srgbClr val="FFFFFF"/>
                </a:solidFill>
              </a:rPr>
              <a:t> </a:t>
            </a:r>
            <a:endParaRPr lang="es-ES" altLang="es-CL" sz="1800">
              <a:solidFill>
                <a:srgbClr val="FFFFFF"/>
              </a:solidFill>
            </a:endParaRPr>
          </a:p>
        </p:txBody>
      </p:sp>
      <p:sp>
        <p:nvSpPr>
          <p:cNvPr id="17416" name="Text Box 9" descr="10%">
            <a:extLst>
              <a:ext uri="{FF2B5EF4-FFF2-40B4-BE49-F238E27FC236}">
                <a16:creationId xmlns:a16="http://schemas.microsoft.com/office/drawing/2014/main" id="{39027CB7-D52C-440C-99E4-73EB266D6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3" y="3138489"/>
            <a:ext cx="4102100" cy="376237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FFFF"/>
                </a:solidFill>
              </a:rPr>
              <a:t>Multiplicación en órganos ricos en SRE</a:t>
            </a:r>
            <a:r>
              <a:rPr lang="es-CL" altLang="es-CL" sz="1800">
                <a:solidFill>
                  <a:srgbClr val="FFFFFF"/>
                </a:solidFill>
              </a:rPr>
              <a:t> </a:t>
            </a:r>
            <a:endParaRPr lang="es-ES" altLang="es-CL" sz="1800">
              <a:solidFill>
                <a:srgbClr val="FFFFFF"/>
              </a:solidFill>
            </a:endParaRPr>
          </a:p>
        </p:txBody>
      </p:sp>
      <p:sp>
        <p:nvSpPr>
          <p:cNvPr id="17417" name="Text Box 11">
            <a:extLst>
              <a:ext uri="{FF2B5EF4-FFF2-40B4-BE49-F238E27FC236}">
                <a16:creationId xmlns:a16="http://schemas.microsoft.com/office/drawing/2014/main" id="{579CCA1D-5379-409C-B071-0DB7FF05C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6" y="2492375"/>
            <a:ext cx="1241425" cy="3762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000514"/>
                </a:solidFill>
              </a:rPr>
              <a:t>Viremia 1ª</a:t>
            </a:r>
            <a:r>
              <a:rPr lang="es-CL" altLang="es-CL" sz="1800">
                <a:solidFill>
                  <a:srgbClr val="FFFFFF"/>
                </a:solidFill>
              </a:rPr>
              <a:t> </a:t>
            </a:r>
            <a:endParaRPr lang="es-ES" altLang="es-CL" sz="1800">
              <a:solidFill>
                <a:srgbClr val="FFFFFF"/>
              </a:solidFill>
            </a:endParaRPr>
          </a:p>
        </p:txBody>
      </p:sp>
      <p:sp>
        <p:nvSpPr>
          <p:cNvPr id="17418" name="Text Box 12" descr="Gotas de agua">
            <a:extLst>
              <a:ext uri="{FF2B5EF4-FFF2-40B4-BE49-F238E27FC236}">
                <a16:creationId xmlns:a16="http://schemas.microsoft.com/office/drawing/2014/main" id="{2B359ABA-4AED-4004-99A9-9F2320819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5133975"/>
            <a:ext cx="4265612" cy="4064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2000" b="1">
                <a:solidFill>
                  <a:srgbClr val="000514"/>
                </a:solidFill>
              </a:rPr>
              <a:t>Piel y mucosas (exantema, enantema)</a:t>
            </a:r>
            <a:endParaRPr lang="es-ES" altLang="es-CL" sz="2000" b="1">
              <a:solidFill>
                <a:srgbClr val="000514"/>
              </a:solidFill>
            </a:endParaRPr>
          </a:p>
        </p:txBody>
      </p:sp>
      <p:sp>
        <p:nvSpPr>
          <p:cNvPr id="17419" name="Line 14">
            <a:extLst>
              <a:ext uri="{FF2B5EF4-FFF2-40B4-BE49-F238E27FC236}">
                <a16:creationId xmlns:a16="http://schemas.microsoft.com/office/drawing/2014/main" id="{AB72232B-B1CF-4ED8-8E06-A37A0E2EBA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00500" y="4131471"/>
            <a:ext cx="1511300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7420" name="Text Box 15" descr="20%">
            <a:extLst>
              <a:ext uri="{FF2B5EF4-FFF2-40B4-BE49-F238E27FC236}">
                <a16:creationId xmlns:a16="http://schemas.microsoft.com/office/drawing/2014/main" id="{972CF286-A45A-4332-BA52-0EFD993C4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4365626"/>
            <a:ext cx="1570037" cy="650875"/>
          </a:xfrm>
          <a:prstGeom prst="rect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FFFF"/>
                </a:solidFill>
              </a:rPr>
              <a:t>Otros órganos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FFFF"/>
                </a:solidFill>
              </a:rPr>
              <a:t>(ej. SNC)</a:t>
            </a:r>
            <a:endParaRPr lang="es-ES" altLang="es-CL" sz="1800" b="1">
              <a:solidFill>
                <a:srgbClr val="FFFFFF"/>
              </a:solidFill>
            </a:endParaRPr>
          </a:p>
        </p:txBody>
      </p:sp>
      <p:sp>
        <p:nvSpPr>
          <p:cNvPr id="17421" name="Text Box 16" descr="25%">
            <a:extLst>
              <a:ext uri="{FF2B5EF4-FFF2-40B4-BE49-F238E27FC236}">
                <a16:creationId xmlns:a16="http://schemas.microsoft.com/office/drawing/2014/main" id="{9E4FF110-2FED-436F-866B-4DE3C44CB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6165850"/>
            <a:ext cx="6300788" cy="376238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AR" altLang="es-CL" sz="1800" b="1">
                <a:solidFill>
                  <a:srgbClr val="FFFFFF"/>
                </a:solidFill>
              </a:rPr>
              <a:t>* Patogenia de sarampión, rubéola, ex. súbito, varicela, viruela </a:t>
            </a:r>
            <a:endParaRPr lang="es-ES_tradnl" altLang="es-CL" sz="1800" b="1">
              <a:solidFill>
                <a:srgbClr val="FFFFFF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6C3B48-FEF9-47BF-B20C-6229418497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80"/>
    </mc:Choice>
    <mc:Fallback xmlns="">
      <p:transition spd="slow" advTm="56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0549B3EA-3D3E-4DC6-ADA2-92467A9687D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19288" y="188914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es-CL" sz="4000">
                <a:solidFill>
                  <a:srgbClr val="FFFF00"/>
                </a:solidFill>
              </a:rPr>
              <a:t>Rubéola: </a:t>
            </a:r>
            <a:r>
              <a:rPr lang="es-CL" sz="4000">
                <a:solidFill>
                  <a:schemeClr val="hlink"/>
                </a:solidFill>
              </a:rPr>
              <a:t>C. Clínico </a:t>
            </a:r>
            <a:endParaRPr lang="es-ES" sz="4000">
              <a:solidFill>
                <a:schemeClr val="hlink"/>
              </a:solidFill>
            </a:endParaRP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E6AE6A58-D15F-4FD3-B8DB-A13216B253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9" y="1052514"/>
            <a:ext cx="8713787" cy="5400675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>
                <a:solidFill>
                  <a:schemeClr val="hlink"/>
                </a:solidFill>
              </a:rPr>
              <a:t>P.  Exantemático:</a:t>
            </a:r>
            <a:r>
              <a:rPr lang="es-CL" sz="2400" b="1"/>
              <a:t> 1-5 días (2-3 días)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Afebril o con  fiebre leve, moderada u ocasionalmente alta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CEG  y otras manifestaciones, si existen, son  más evidentes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Adenopatías son más evidentes, de mayor tamaño,  sensibles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Manifestaciones tienden a  desaparecer después del 1er día de exantema, pero las adenopatías, ya no sensibles,  persisten (están presentes en casos aún sin exantema)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>
                <a:solidFill>
                  <a:srgbClr val="FFFF66"/>
                </a:solidFill>
              </a:rPr>
              <a:t>Exantema</a:t>
            </a:r>
            <a:r>
              <a:rPr lang="es-CL" sz="2400" b="1"/>
              <a:t> generalizado,  maculo-papulo-eritematoso, más acentuado en adultos, con manchas rosadas o rojo suaves, no confluentes, suave al tacto,  algo pruriginoso en adultos. Aparece en cara comprometiendo área circumoral y cuello.   Se disemina en sentido cefalocaudal en </a:t>
            </a:r>
            <a:r>
              <a:rPr lang="en-US" sz="2400" b="1"/>
              <a:t>± 1 día y cuando llega a extremidades ha desaparecido en los sitios iniciales  (desaparición céfalocaudal)                                                                No descama ni deja cambios de color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CL" sz="4000"/>
              <a:t>   </a:t>
            </a:r>
            <a:endParaRPr lang="es-ES" sz="40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B87DF1-CB3B-427F-B80F-217218100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90"/>
    </mc:Choice>
    <mc:Fallback xmlns="">
      <p:transition spd="slow" advTm="69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P-8a">
            <a:extLst>
              <a:ext uri="{FF2B5EF4-FFF2-40B4-BE49-F238E27FC236}">
                <a16:creationId xmlns:a16="http://schemas.microsoft.com/office/drawing/2014/main" id="{09ACF1AF-110E-4607-A43F-6A3170C4B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620714"/>
            <a:ext cx="4102100" cy="56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3">
            <a:extLst>
              <a:ext uri="{FF2B5EF4-FFF2-40B4-BE49-F238E27FC236}">
                <a16:creationId xmlns:a16="http://schemas.microsoft.com/office/drawing/2014/main" id="{EC1C8F65-AB43-4467-9072-EED4DE323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801" y="936626"/>
            <a:ext cx="1122363" cy="568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AR" altLang="es-CL" sz="1800" b="1">
                <a:solidFill>
                  <a:srgbClr val="000000"/>
                </a:solidFill>
                <a:latin typeface="Garamond" panose="02020404030301010803" pitchFamily="18" charset="0"/>
              </a:rPr>
              <a:t>1er día de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AR" altLang="es-CL" sz="1800" b="1">
                <a:solidFill>
                  <a:srgbClr val="000000"/>
                </a:solidFill>
                <a:latin typeface="Garamond" panose="02020404030301010803" pitchFamily="18" charset="0"/>
              </a:rPr>
              <a:t>rash</a:t>
            </a:r>
            <a:r>
              <a:rPr lang="es-AR" altLang="es-CL" sz="180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es-ES_tradnl" altLang="es-CL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83972" name="Text Box 4">
            <a:extLst>
              <a:ext uri="{FF2B5EF4-FFF2-40B4-BE49-F238E27FC236}">
                <a16:creationId xmlns:a16="http://schemas.microsoft.com/office/drawing/2014/main" id="{3FC97CC1-7D5F-4554-BECD-691276954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4" y="908051"/>
            <a:ext cx="1139825" cy="568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AR" altLang="es-CL" sz="1800" b="1">
                <a:solidFill>
                  <a:srgbClr val="000000"/>
                </a:solidFill>
                <a:latin typeface="Garamond" panose="02020404030301010803" pitchFamily="18" charset="0"/>
              </a:rPr>
              <a:t>3er día de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AR" altLang="es-CL" sz="1800" b="1">
                <a:solidFill>
                  <a:srgbClr val="000000"/>
                </a:solidFill>
                <a:latin typeface="Garamond" panose="02020404030301010803" pitchFamily="18" charset="0"/>
              </a:rPr>
              <a:t>rash</a:t>
            </a:r>
            <a:r>
              <a:rPr lang="es-AR" altLang="es-CL" sz="180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es-ES_tradnl" altLang="es-CL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95621" name="Text Box 5">
            <a:extLst>
              <a:ext uri="{FF2B5EF4-FFF2-40B4-BE49-F238E27FC236}">
                <a16:creationId xmlns:a16="http://schemas.microsoft.com/office/drawing/2014/main" id="{4A61E7CD-E7B2-4B35-B7FA-3E396F2E9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6" y="1916114"/>
            <a:ext cx="11108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Rash no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confluente</a:t>
            </a:r>
            <a:endParaRPr lang="es-ES_tradnl" sz="1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495622" name="Text Box 6" descr="Mármol verde">
            <a:extLst>
              <a:ext uri="{FF2B5EF4-FFF2-40B4-BE49-F238E27FC236}">
                <a16:creationId xmlns:a16="http://schemas.microsoft.com/office/drawing/2014/main" id="{553A1A04-5995-4B5A-93B0-00E5B0E74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6" y="6308725"/>
            <a:ext cx="5597525" cy="376238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DESARROLLO y DISTRIBUCION RASH RUBEOLA</a:t>
            </a:r>
            <a:endParaRPr lang="es-ES_tradnl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1650E1-4CED-49A5-B9A6-A1839E734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49"/>
    </mc:Choice>
    <mc:Fallback xmlns="">
      <p:transition spd="slow" advTm="23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4F2DEDB2-86CC-4E60-A5EA-086B28968C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82888" y="188913"/>
            <a:ext cx="7313612" cy="1143000"/>
          </a:xfrm>
        </p:spPr>
        <p:txBody>
          <a:bodyPr/>
          <a:lstStyle/>
          <a:p>
            <a:pPr eaLnBrk="1" hangingPunct="1"/>
            <a:r>
              <a:rPr lang="es-ES" altLang="es-CL" b="1"/>
              <a:t>RUBEOLA</a:t>
            </a:r>
          </a:p>
        </p:txBody>
      </p:sp>
      <p:pic>
        <p:nvPicPr>
          <p:cNvPr id="84995" name="Picture 3" descr="11,11">
            <a:extLst>
              <a:ext uri="{FF2B5EF4-FFF2-40B4-BE49-F238E27FC236}">
                <a16:creationId xmlns:a16="http://schemas.microsoft.com/office/drawing/2014/main" id="{9F88DC92-4515-4354-8783-0F08B8732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268414"/>
            <a:ext cx="388937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6644" name="Text Box 4">
            <a:extLst>
              <a:ext uri="{FF2B5EF4-FFF2-40B4-BE49-F238E27FC236}">
                <a16:creationId xmlns:a16="http://schemas.microsoft.com/office/drawing/2014/main" id="{B6D8C542-3DD7-4419-A44F-17C342F3D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5876925"/>
            <a:ext cx="2792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anose="020B0604020202020204" pitchFamily="34" charset="0"/>
              </a:rPr>
              <a:t>Rash visto de cerca</a:t>
            </a:r>
            <a:endParaRPr lang="es-ES_tradnl" sz="2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84997" name="Picture 5" descr="11,10">
            <a:extLst>
              <a:ext uri="{FF2B5EF4-FFF2-40B4-BE49-F238E27FC236}">
                <a16:creationId xmlns:a16="http://schemas.microsoft.com/office/drawing/2014/main" id="{51FCFEA3-994A-44B3-BBC2-764CE26C2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1268414"/>
            <a:ext cx="3506787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6647" name="Rectangle 7">
            <a:extLst>
              <a:ext uri="{FF2B5EF4-FFF2-40B4-BE49-F238E27FC236}">
                <a16:creationId xmlns:a16="http://schemas.microsoft.com/office/drawing/2014/main" id="{C1ED7C30-B9A2-4814-BF34-E5E16D124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805489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anose="020B0604020202020204" pitchFamily="34" charset="0"/>
              </a:rPr>
              <a:t>Rash maculo-eritematoso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anose="020B0604020202020204" pitchFamily="34" charset="0"/>
              </a:rPr>
              <a:t>difuso, no confluente</a:t>
            </a:r>
            <a:endParaRPr lang="es-ES_tradnl" sz="2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BD2F84-45AA-4906-BC43-0CF773EB9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5"/>
    </mc:Choice>
    <mc:Fallback xmlns="">
      <p:transition spd="slow" advTm="9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CC3075C5-B5B8-4844-9EDD-35948ACCF77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es-CL" sz="4000">
                <a:solidFill>
                  <a:srgbClr val="FFFF00"/>
                </a:solidFill>
              </a:rPr>
              <a:t>Rubéola: </a:t>
            </a:r>
            <a:r>
              <a:rPr lang="es-CL" sz="4000">
                <a:solidFill>
                  <a:schemeClr val="hlink"/>
                </a:solidFill>
              </a:rPr>
              <a:t>Complicaciones</a:t>
            </a:r>
            <a:endParaRPr lang="es-ES" sz="4000">
              <a:solidFill>
                <a:schemeClr val="hlink"/>
              </a:solidFill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A74C800F-625B-4AB8-82AD-448867A40D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1052514"/>
            <a:ext cx="8569325" cy="5616575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>
                <a:solidFill>
                  <a:srgbClr val="FFCC00"/>
                </a:solidFill>
              </a:rPr>
              <a:t>P. Convalecencia:</a:t>
            </a:r>
            <a:r>
              <a:rPr lang="es-CL" b="1"/>
              <a:t> practicamente no existe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CL" b="1">
              <a:solidFill>
                <a:schemeClr val="hlink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>
                <a:solidFill>
                  <a:schemeClr val="hlink"/>
                </a:solidFill>
              </a:rPr>
              <a:t>Complicaciones: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" b="1"/>
              <a:t>En mujer embarazada: infección asintomática o sintomática durante primer trimestre del embarazo puede </a:t>
            </a:r>
            <a:r>
              <a:rPr lang="es-ES" b="1">
                <a:sym typeface="Wingdings 3" pitchFamily="18" charset="2"/>
              </a:rPr>
              <a:t> rubeóla congénita (malformaciones y/o enfermedad congénita)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" b="1">
                <a:sym typeface="Wingdings 3" pitchFamily="18" charset="2"/>
              </a:rPr>
              <a:t>Artralgias / artritis, más frecuentes en mujeres adolescentes o adultas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" b="1">
                <a:sym typeface="Wingdings 3" pitchFamily="18" charset="2"/>
              </a:rPr>
              <a:t>Encefalitis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" b="1">
                <a:sym typeface="Wingdings 3" pitchFamily="18" charset="2"/>
              </a:rPr>
              <a:t>Púrpura trombocitopénico o no trombocitopénico</a:t>
            </a:r>
            <a:endParaRPr lang="es-CL" b="1">
              <a:solidFill>
                <a:schemeClr val="hlink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CL" b="1">
              <a:solidFill>
                <a:schemeClr val="hlink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>
                <a:solidFill>
                  <a:schemeClr val="hlink"/>
                </a:solidFill>
              </a:rPr>
              <a:t>Tratamiento: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/>
              <a:t>Sintomático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ES" b="1">
              <a:sym typeface="Wingdings 3" pitchFamily="18" charset="2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058D1D-E4E9-44FC-8BE1-FBA1BB3EB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65"/>
    </mc:Choice>
    <mc:Fallback xmlns="">
      <p:transition spd="slow" advTm="37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A56602E6-C3E0-4650-B630-19FB0DECA2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5188" y="1916114"/>
            <a:ext cx="7772400" cy="1920875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solidFill>
              <a:srgbClr val="006666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CL" sz="4800" i="1">
                <a:solidFill>
                  <a:srgbClr val="FFFF00"/>
                </a:solidFill>
              </a:rPr>
              <a:t>ERITEMA INFECCIOSO</a:t>
            </a:r>
            <a:endParaRPr lang="es-ES" sz="4800" i="1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6FDCA2-4030-4F1D-8252-9A2135EEF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5"/>
    </mc:Choice>
    <mc:Fallback xmlns="">
      <p:transition spd="slow" advTm="3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>
            <a:extLst>
              <a:ext uri="{FF2B5EF4-FFF2-40B4-BE49-F238E27FC236}">
                <a16:creationId xmlns:a16="http://schemas.microsoft.com/office/drawing/2014/main" id="{1B8CE450-D24D-48E9-9F1F-A0A61B7A7AE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92313" y="260350"/>
            <a:ext cx="8229600" cy="8651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s-ES" sz="4000">
                <a:solidFill>
                  <a:srgbClr val="FFFF00"/>
                </a:solidFill>
              </a:rPr>
              <a:t>Eritema Infeccioso, mégaloeritema o quinta enfermedad</a:t>
            </a:r>
          </a:p>
        </p:txBody>
      </p:sp>
      <p:sp>
        <p:nvSpPr>
          <p:cNvPr id="347139" name="Rectangle 3">
            <a:extLst>
              <a:ext uri="{FF2B5EF4-FFF2-40B4-BE49-F238E27FC236}">
                <a16:creationId xmlns:a16="http://schemas.microsoft.com/office/drawing/2014/main" id="{6490A562-03EF-48E7-AD31-951CF364FC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1268414"/>
            <a:ext cx="8569325" cy="5329237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>
                <a:solidFill>
                  <a:schemeClr val="hlink"/>
                </a:solidFill>
              </a:rPr>
              <a:t>Etiología:</a:t>
            </a:r>
            <a:r>
              <a:rPr lang="es-CL" sz="2800" b="1"/>
              <a:t> Parvovirus 19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>
                <a:solidFill>
                  <a:srgbClr val="FFCC00"/>
                </a:solidFill>
              </a:rPr>
              <a:t>Comunicabilidad y contagiosidad: </a:t>
            </a:r>
            <a:r>
              <a:rPr lang="es-CL" sz="2800" b="1"/>
              <a:t>baja, seguramente que por gotitas de Pflugger; puede haber  transmisión vertical 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>
                <a:solidFill>
                  <a:srgbClr val="FFCC00"/>
                </a:solidFill>
              </a:rPr>
              <a:t>Epidemiología: </a:t>
            </a:r>
            <a:r>
              <a:rPr lang="es-CL" sz="2800" b="1"/>
              <a:t>amplia distribución mundial; durante todo el año, predominando en Invierno y verano; b</a:t>
            </a:r>
            <a:r>
              <a:rPr lang="es-ES_tradnl" sz="2800" b="1"/>
              <a:t>rotes </a:t>
            </a:r>
            <a:r>
              <a:rPr lang="es-CL" sz="2800" b="1"/>
              <a:t>intra-familiares y en grupos institucionales </a:t>
            </a:r>
            <a:r>
              <a:rPr lang="es-ES_tradnl" sz="2800" b="1"/>
              <a:t>cada 2-3 a 4-6 años; en brotes afecta principalmente a prescolares y escolares</a:t>
            </a:r>
            <a:r>
              <a:rPr lang="es-ES_tradnl" b="1"/>
              <a:t> </a:t>
            </a:r>
            <a:endParaRPr lang="es-CL" sz="2800" b="1">
              <a:solidFill>
                <a:srgbClr val="FFCC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>
                <a:solidFill>
                  <a:schemeClr val="hlink"/>
                </a:solidFill>
              </a:rPr>
              <a:t>Patogenia: </a:t>
            </a:r>
            <a:r>
              <a:rPr lang="es-AR" sz="2800" b="1"/>
              <a:t>Se multiplica especialmente en células en división  (eritroides, endoteliales, miocárdicas del feto); </a:t>
            </a:r>
            <a:r>
              <a:rPr lang="es-CL" sz="2800" b="1">
                <a:solidFill>
                  <a:schemeClr val="hlink"/>
                </a:solidFill>
              </a:rPr>
              <a:t> </a:t>
            </a:r>
            <a:r>
              <a:rPr lang="es-CL" sz="2800" b="1"/>
              <a:t>viremia ausente cuando exantema presente</a:t>
            </a:r>
            <a:endParaRPr lang="es-CL" sz="2800" b="1">
              <a:solidFill>
                <a:schemeClr val="hlink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>
                <a:solidFill>
                  <a:schemeClr val="hlink"/>
                </a:solidFill>
              </a:rPr>
              <a:t>Inmunidad: </a:t>
            </a:r>
            <a:r>
              <a:rPr lang="es-CL" sz="2800" b="1"/>
              <a:t>duradera, hay transmisión transplacentaria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CL" b="1">
              <a:solidFill>
                <a:srgbClr val="FFCC00"/>
              </a:solidFill>
            </a:endParaRP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CL" sz="32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CF4380-A021-44F5-82EF-73723F49C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28"/>
    </mc:Choice>
    <mc:Fallback xmlns="">
      <p:transition spd="slow" advTm="59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9FDB07B0-AD12-42D8-9D95-857831BCCA8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es-CL" sz="4000">
                <a:solidFill>
                  <a:srgbClr val="FFFF00"/>
                </a:solidFill>
              </a:rPr>
              <a:t>Eritema Infeccioso: </a:t>
            </a:r>
            <a:r>
              <a:rPr lang="es-CL" sz="4000">
                <a:solidFill>
                  <a:schemeClr val="hlink"/>
                </a:solidFill>
              </a:rPr>
              <a:t>C. Clínico: </a:t>
            </a:r>
            <a:endParaRPr lang="es-ES" sz="4000">
              <a:solidFill>
                <a:schemeClr val="hlink"/>
              </a:solidFill>
            </a:endParaRPr>
          </a:p>
        </p:txBody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F8080E5B-A482-448A-A42A-62DADCF84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196976"/>
            <a:ext cx="8496300" cy="5472113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>
                <a:solidFill>
                  <a:srgbClr val="FFCC00"/>
                </a:solidFill>
              </a:rPr>
              <a:t>P.  Incubación:</a:t>
            </a:r>
            <a:r>
              <a:rPr lang="es-CL" sz="2400" b="1"/>
              <a:t> 4-15 días 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>
                <a:solidFill>
                  <a:srgbClr val="FFCC00"/>
                </a:solidFill>
              </a:rPr>
              <a:t>P. Prodrómico:</a:t>
            </a:r>
            <a:r>
              <a:rPr lang="es-CL" sz="2400" b="1"/>
              <a:t> 0-2 días. Generalmente no existe. 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s-CL" sz="2400" b="1"/>
              <a:t>     Si existe: fiebre baja y leve CEG 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>
                <a:solidFill>
                  <a:schemeClr val="hlink"/>
                </a:solidFill>
              </a:rPr>
              <a:t>P.  Exantemático:</a:t>
            </a:r>
            <a:r>
              <a:rPr lang="es-CL" sz="2400" b="1"/>
              <a:t> duración variable. Afebril, sin CEG. </a:t>
            </a:r>
            <a:r>
              <a:rPr lang="es-CL" sz="2400" b="1">
                <a:solidFill>
                  <a:srgbClr val="FFFF66"/>
                </a:solidFill>
              </a:rPr>
              <a:t>Exantema:</a:t>
            </a:r>
            <a:r>
              <a:rPr lang="es-CL" sz="2400" b="1"/>
              <a:t> máculo-papulo-eritematoso generalizado, que varía a medida que evoluciona. Evoluciona en tres etapas: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1ª, 1 a 4 días: eritema súbito de mejillas en “alas de mariposa”, con aspecto edematoso caliente, bien delimitado, que respeta área circumoral (aspecto cachetadas)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2ª, 4 a 14 días de duración: 2 a 3 días después aparecen máculas y pápulas en la cara posterior de extremidades extendiéndose a manos y pies o hacia tronco, envolviendo nalgas y axilas. Las lesiones pueden ser urticariformes semejando un encaje o espiral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3ª, después de desaparecer el exantema puede presentar recaídas por exposición al calor, frío o ejercicio </a:t>
            </a:r>
            <a:endParaRPr lang="es-ES" sz="2400" b="1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B1AC4A-79E2-47F7-B5EA-25CE6BA10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39"/>
    </mc:Choice>
    <mc:Fallback xmlns="">
      <p:transition spd="slow" advTm="83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E698F26F-3B9C-4D82-A653-1CAB2D8F3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CL" sz="4000" b="1"/>
              <a:t>ERITEMA INFECCIOSO O  MEGALOERITEMA</a:t>
            </a:r>
          </a:p>
        </p:txBody>
      </p:sp>
      <p:sp>
        <p:nvSpPr>
          <p:cNvPr id="502788" name="Text Box 4">
            <a:extLst>
              <a:ext uri="{FF2B5EF4-FFF2-40B4-BE49-F238E27FC236}">
                <a16:creationId xmlns:a16="http://schemas.microsoft.com/office/drawing/2014/main" id="{9D1816FC-7EA8-4F76-81B6-68C535434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891" y="5300664"/>
            <a:ext cx="21468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anose="020B0604020202020204" pitchFamily="34" charset="0"/>
              </a:rPr>
              <a:t>Rash en cara: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anose="020B0604020202020204" pitchFamily="34" charset="0"/>
              </a:rPr>
              <a:t>aspecto de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anose="020B0604020202020204" pitchFamily="34" charset="0"/>
              </a:rPr>
              <a:t>“ cachetada”</a:t>
            </a:r>
            <a:endParaRPr lang="es-ES_tradnl" sz="2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92165" name="Picture 5" descr="parvovirus_7_020310">
            <a:extLst>
              <a:ext uri="{FF2B5EF4-FFF2-40B4-BE49-F238E27FC236}">
                <a16:creationId xmlns:a16="http://schemas.microsoft.com/office/drawing/2014/main" id="{5EF30270-F18E-48C1-815E-1750B50F9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557339"/>
            <a:ext cx="2341562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45A82527-2857-41C1-A8CE-72BF65DA4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207" y="5300664"/>
            <a:ext cx="32967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anose="020B0604020202020204" pitchFamily="34" charset="0"/>
              </a:rPr>
              <a:t>Rash en extremidades: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anose="020B0604020202020204" pitchFamily="34" charset="0"/>
              </a:rPr>
              <a:t>aspecto de encaje</a:t>
            </a:r>
            <a:endParaRPr lang="es-ES_tradnl" sz="2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 descr="eritema infec1">
            <a:extLst>
              <a:ext uri="{FF2B5EF4-FFF2-40B4-BE49-F238E27FC236}">
                <a16:creationId xmlns:a16="http://schemas.microsoft.com/office/drawing/2014/main" id="{B2C7B2CF-CB02-4552-AC06-B61750134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543" y="1589088"/>
            <a:ext cx="47625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855758-4F25-40DE-B18D-5E426F689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4"/>
    </mc:Choice>
    <mc:Fallback xmlns="">
      <p:transition spd="slow" advTm="9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>
            <a:extLst>
              <a:ext uri="{FF2B5EF4-FFF2-40B4-BE49-F238E27FC236}">
                <a16:creationId xmlns:a16="http://schemas.microsoft.com/office/drawing/2014/main" id="{5F031E21-97E1-41C1-9129-1BFFDF83B39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es-CL" sz="4000">
                <a:solidFill>
                  <a:srgbClr val="FFFF00"/>
                </a:solidFill>
              </a:rPr>
              <a:t>Eritema Infeccioso</a:t>
            </a:r>
            <a:endParaRPr lang="es-ES" sz="4000">
              <a:solidFill>
                <a:schemeClr val="hlink"/>
              </a:solidFill>
            </a:endParaRPr>
          </a:p>
        </p:txBody>
      </p:sp>
      <p:sp>
        <p:nvSpPr>
          <p:cNvPr id="423939" name="Rectangle 3">
            <a:extLst>
              <a:ext uri="{FF2B5EF4-FFF2-40B4-BE49-F238E27FC236}">
                <a16:creationId xmlns:a16="http://schemas.microsoft.com/office/drawing/2014/main" id="{B567CC0A-D852-4CD6-BB33-FE8A57BFBD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1" y="1196976"/>
            <a:ext cx="8158163" cy="5400675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>
                <a:solidFill>
                  <a:srgbClr val="FFCC00"/>
                </a:solidFill>
              </a:rPr>
              <a:t>P. Convalescencia:</a:t>
            </a:r>
            <a:r>
              <a:rPr lang="es-CL" sz="2400" b="1"/>
              <a:t> </a:t>
            </a:r>
            <a:r>
              <a:rPr lang="es-CL" sz="2800" b="1"/>
              <a:t>recaídas por exposición al calor, frío o ejercicio 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s-CL" sz="2400" b="1"/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>
                <a:solidFill>
                  <a:srgbClr val="FFCC00"/>
                </a:solidFill>
              </a:rPr>
              <a:t>Complicaciones: </a:t>
            </a:r>
            <a:r>
              <a:rPr lang="es-CL" sz="2800" b="1"/>
              <a:t>compromiso articular, crisis aplásticas, hidrops fetal, anemia crónica en inmunocomprometidos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s-CL" sz="2800" b="1"/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>
                <a:solidFill>
                  <a:srgbClr val="FFCC00"/>
                </a:solidFill>
              </a:rPr>
              <a:t>Diagnóstico:</a:t>
            </a:r>
            <a:r>
              <a:rPr lang="es-CL" sz="2800" b="1"/>
              <a:t> Leve eosinofilia en el hemograma, IgM (persiste por 3 meses), RCP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s-CL" sz="2800" b="1"/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_tradnl" sz="2800" b="1">
                <a:solidFill>
                  <a:srgbClr val="FFCC00"/>
                </a:solidFill>
              </a:rPr>
              <a:t>Tratamiento: </a:t>
            </a:r>
            <a:r>
              <a:rPr lang="es-ES_tradnl" sz="2800" b="1"/>
              <a:t>depende del cuadro; manejo sintomático, transfusiones si anemia, y en casos severos (crisis aplásticas, hidrops fetal) o en inmunocomprometidos: IgIV</a:t>
            </a:r>
            <a:endParaRPr lang="es-CL" sz="2800" b="1"/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ES" sz="2800" b="1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E66A3C-E354-4055-AA5A-D08A74CA2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54"/>
    </mc:Choice>
    <mc:Fallback xmlns="">
      <p:transition spd="slow" advTm="48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07279242-B411-4BD1-91C2-A3889680953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5188" y="1916114"/>
            <a:ext cx="7772400" cy="1920875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solidFill>
              <a:srgbClr val="006666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CL" sz="4800" i="1">
                <a:solidFill>
                  <a:srgbClr val="FFFF00"/>
                </a:solidFill>
              </a:rPr>
              <a:t>EXANTEMA SUBITO</a:t>
            </a:r>
            <a:endParaRPr lang="es-ES" sz="4800" i="1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5C21BF-3990-4667-93D1-EAF3E8636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0"/>
    </mc:Choice>
    <mc:Fallback xmlns="">
      <p:transition spd="slow" advTm="3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931DA1D7-3A82-4F4A-9927-9671D2EF4AB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19288" y="333375"/>
            <a:ext cx="8553450" cy="9144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s-ES_tradnl" sz="3600">
                <a:solidFill>
                  <a:srgbClr val="FFFF00"/>
                </a:solidFill>
              </a:rPr>
              <a:t>PATOGENIA EXANTEMAS y ENANTEMAS</a:t>
            </a:r>
            <a:r>
              <a:rPr lang="es-ES_tradnl" sz="4000"/>
              <a:t> 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E323A2E4-3BF9-4650-974D-6930925910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endParaRPr lang="es-ES_tradnl" sz="2700"/>
          </a:p>
          <a:p>
            <a:pPr eaLnBrk="1" hangingPunct="1">
              <a:defRPr/>
            </a:pPr>
            <a:r>
              <a:rPr lang="es-ES_tradnl" sz="2700" b="1"/>
              <a:t>PATOGENIA A NIVEL PIEL y MUCOSAS, POR</a:t>
            </a:r>
            <a:r>
              <a:rPr lang="es-ES_tradnl" sz="2800" b="1"/>
              <a:t>:</a:t>
            </a:r>
          </a:p>
          <a:p>
            <a:pPr lvl="1" eaLnBrk="1" hangingPunct="1">
              <a:defRPr/>
            </a:pPr>
            <a:r>
              <a:rPr lang="es-ES_tradnl" sz="2400" b="1"/>
              <a:t>Toxinas</a:t>
            </a:r>
          </a:p>
          <a:p>
            <a:pPr lvl="1" eaLnBrk="1" hangingPunct="1">
              <a:defRPr/>
            </a:pPr>
            <a:r>
              <a:rPr lang="es-ES_tradnl" sz="2400" b="1"/>
              <a:t>Mecanismo inmuno-alérgico</a:t>
            </a:r>
          </a:p>
          <a:p>
            <a:pPr lvl="1" eaLnBrk="1" hangingPunct="1">
              <a:defRPr/>
            </a:pPr>
            <a:r>
              <a:rPr lang="es-ES_tradnl" sz="2400" b="1"/>
              <a:t>Multiplicación del agente en pared  capilares dérmicos, en dermis o en epidermis </a:t>
            </a:r>
          </a:p>
          <a:p>
            <a:pPr lvl="1" eaLnBrk="1" hangingPunct="1">
              <a:defRPr/>
            </a:pPr>
            <a:r>
              <a:rPr lang="es-ES_tradnl" sz="2400" b="1"/>
              <a:t>Embolos sépticos</a:t>
            </a:r>
          </a:p>
          <a:p>
            <a:pPr lvl="1" eaLnBrk="1" hangingPunct="1">
              <a:defRPr/>
            </a:pPr>
            <a:r>
              <a:rPr lang="es-ES_tradnl" sz="2400" b="1"/>
              <a:t>Mas de un mecanismo (ej. multiplicación agente e inmuno-alérgico )</a:t>
            </a:r>
            <a:r>
              <a:rPr lang="es-ES_tradnl" sz="2400"/>
              <a:t>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DBB33C-63F6-46DD-8D84-6553A89B0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66"/>
    </mc:Choice>
    <mc:Fallback xmlns="">
      <p:transition spd="slow" advTm="77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14E18DB4-D160-45CD-A84C-0597AB31915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19289" y="260351"/>
            <a:ext cx="8302625" cy="936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s-CL" sz="4000">
                <a:solidFill>
                  <a:srgbClr val="FFFF00"/>
                </a:solidFill>
              </a:rPr>
              <a:t>Exantema Súbito, Roseola Infantil o 6a Enfermedad</a:t>
            </a:r>
            <a:endParaRPr lang="es-ES" sz="4000">
              <a:solidFill>
                <a:srgbClr val="FFFF00"/>
              </a:solidFill>
            </a:endParaRPr>
          </a:p>
        </p:txBody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40A3B439-12C6-4C0F-B87A-6903931F3F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1268413"/>
            <a:ext cx="8302625" cy="511175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>
                <a:solidFill>
                  <a:schemeClr val="hlink"/>
                </a:solidFill>
              </a:rPr>
              <a:t>Etiología: </a:t>
            </a:r>
            <a:r>
              <a:rPr lang="es-CL" sz="2400" b="1"/>
              <a:t>Herpes virus 6, el más frecuente y en forma más precoz, y el herpes virus 7 en forma más tardía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_tradnl" sz="2400" b="1">
                <a:solidFill>
                  <a:srgbClr val="FFCC00"/>
                </a:solidFill>
              </a:rPr>
              <a:t>Formas de presentación más frecuentes VH6:</a:t>
            </a:r>
            <a:r>
              <a:rPr lang="es-ES_tradnl" sz="2400" b="1"/>
              <a:t> Exantema súbito, síndr. febril,  otros exantemas, infección inaparente.</a:t>
            </a:r>
            <a:r>
              <a:rPr lang="es-CL" sz="2400" b="1"/>
              <a:t> 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>
                <a:solidFill>
                  <a:schemeClr val="hlink"/>
                </a:solidFill>
              </a:rPr>
              <a:t>Otras formas de presentación VH6: </a:t>
            </a:r>
            <a:r>
              <a:rPr lang="es-CL" sz="2400" b="1"/>
              <a:t>convulsiones febriles únicas o recurrentes, meningismo, otras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>
                <a:solidFill>
                  <a:srgbClr val="FFCC00"/>
                </a:solidFill>
              </a:rPr>
              <a:t>Comunicabilidad y contagiosidad: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Contagiosidad baja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Transmisión probablemente por saliva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>
                <a:solidFill>
                  <a:srgbClr val="FFCC00"/>
                </a:solidFill>
              </a:rPr>
              <a:t>Epidemiología</a:t>
            </a:r>
            <a:r>
              <a:rPr lang="es-CL" sz="2400" b="1"/>
              <a:t>: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Amplia distribución, durante todo el año, especialmente en Primavera y Verano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Brotes epidémicos institucionales o intrafamiliares: son raros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Presentación entre los 6 meses y 3 años: es el exantema más común en &lt; 3 años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CL" sz="2400" b="1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BB01297-6F58-4CD8-B44C-F82F55B1E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15"/>
    </mc:Choice>
    <mc:Fallback xmlns="">
      <p:transition spd="slow" advTm="69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B6A9EBEB-D054-4048-9556-DEFAB0C98C5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19289" y="260351"/>
            <a:ext cx="8302625" cy="936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s-CL" sz="4000">
                <a:solidFill>
                  <a:srgbClr val="FFFF00"/>
                </a:solidFill>
              </a:rPr>
              <a:t>Exantema Súbito, Roseola Infantil o 6a Enfermedad</a:t>
            </a:r>
            <a:endParaRPr lang="es-ES" sz="4000">
              <a:solidFill>
                <a:srgbClr val="FFFF00"/>
              </a:solidFill>
            </a:endParaRP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7ADB373A-A234-472D-B224-736EAA3219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1268413"/>
            <a:ext cx="8302625" cy="511175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>
                <a:solidFill>
                  <a:schemeClr val="hlink"/>
                </a:solidFill>
              </a:rPr>
              <a:t>Patogenia: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/>
              <a:t>Similar a la del sarampión y otros exantemas virales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_tradnl" b="1"/>
              <a:t>La diseminación puede llevar al virus a la piel, ganglios y otros tejidos (glándulas salivales, médula ósea, cerebro, pulmones, hígado, riñones), para luego ser eliminado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_tradnl" b="1"/>
              <a:t>Puede persistir latente especialmente en linfocitos y monocitos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_tradnl" b="1"/>
              <a:t>Pueden resultar infecciones inaparentes, enfermedades febriles sin exantemas y enfermedades exantemáticas. </a:t>
            </a:r>
            <a:endParaRPr lang="es-CL" b="1"/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>
                <a:solidFill>
                  <a:schemeClr val="hlink"/>
                </a:solidFill>
              </a:rPr>
              <a:t>Inmunidad activa: </a:t>
            </a:r>
            <a:r>
              <a:rPr lang="es-CL" b="1"/>
              <a:t>duradera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s-CL" sz="2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159797-7C9B-4781-930E-51EE0DB57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7"/>
    </mc:Choice>
    <mc:Fallback xmlns="">
      <p:transition spd="slow" advTm="32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64DB80B4-2229-4C22-BB30-678EB9B3B55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es-CL" sz="4000">
                <a:solidFill>
                  <a:srgbClr val="FFFF00"/>
                </a:solidFill>
              </a:rPr>
              <a:t>Exantema Súbito: </a:t>
            </a:r>
            <a:r>
              <a:rPr lang="es-CL" sz="4000">
                <a:solidFill>
                  <a:schemeClr val="hlink"/>
                </a:solidFill>
              </a:rPr>
              <a:t>C. Clínico: </a:t>
            </a:r>
            <a:endParaRPr lang="es-ES" sz="4000">
              <a:solidFill>
                <a:schemeClr val="hlink"/>
              </a:solidFill>
            </a:endParaRP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AEA60C3E-D667-4E45-99D4-D7E996A66B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1484313"/>
            <a:ext cx="8302625" cy="4608512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>
                <a:solidFill>
                  <a:srgbClr val="FFCC00"/>
                </a:solidFill>
              </a:rPr>
              <a:t>P.  Incubación: </a:t>
            </a:r>
            <a:r>
              <a:rPr lang="es-CL" sz="2800" b="1"/>
              <a:t>1 a 2 semanas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>
                <a:solidFill>
                  <a:srgbClr val="FFCC00"/>
                </a:solidFill>
              </a:rPr>
              <a:t>P. Prodrómico: </a:t>
            </a:r>
            <a:r>
              <a:rPr lang="es-CL" sz="2800" b="1"/>
              <a:t>3 a 4 días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" b="1"/>
              <a:t>Comienzo brusco con fiebre alta o convulsión febril. Fiebre alta, continua de 3 a 4 días, sin CEG: el niño se ve de buen aspecto a pesar de la fiebre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" b="1"/>
              <a:t>Otros síntomas: irritabilidad, inquietud, vómitos; en niños mayores  puede haber cefalea y dolor abdominal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" b="1"/>
              <a:t>Al examen faringitis / amigdalitis catarral o folicular, otitis catarral, compromiso de ganglios occipitales, cervicales y post-auriculares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s-ES" b="1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FA6F5B-E95B-4396-9F75-4E14ECED73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05"/>
    </mc:Choice>
    <mc:Fallback xmlns="">
      <p:transition spd="slow" advTm="50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6E0B0480-212F-4069-9DFB-9BBEE4343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/>
          </a:p>
        </p:txBody>
      </p:sp>
      <p:pic>
        <p:nvPicPr>
          <p:cNvPr id="99331" name="Picture 3" descr="Exan-subito1abcd">
            <a:extLst>
              <a:ext uri="{FF2B5EF4-FFF2-40B4-BE49-F238E27FC236}">
                <a16:creationId xmlns:a16="http://schemas.microsoft.com/office/drawing/2014/main" id="{AD157116-87EE-4287-B9AF-09634A336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2" y="1"/>
            <a:ext cx="9729788" cy="672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>
            <a:extLst>
              <a:ext uri="{FF2B5EF4-FFF2-40B4-BE49-F238E27FC236}">
                <a16:creationId xmlns:a16="http://schemas.microsoft.com/office/drawing/2014/main" id="{AF6F9F50-835F-4700-88DB-CBC49F95B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551" y="1936750"/>
            <a:ext cx="242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kumimoji="0" lang="es-AR" altLang="es-CL" sz="2400" b="1">
                <a:solidFill>
                  <a:srgbClr val="000000"/>
                </a:solidFill>
                <a:cs typeface="Arial" panose="020B0604020202020204" pitchFamily="34" charset="0"/>
              </a:rPr>
              <a:t>Exantema Súbito</a:t>
            </a:r>
            <a:endParaRPr kumimoji="0" lang="es-ES_tradnl" altLang="es-CL" sz="24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9333" name="Text Box 5">
            <a:extLst>
              <a:ext uri="{FF2B5EF4-FFF2-40B4-BE49-F238E27FC236}">
                <a16:creationId xmlns:a16="http://schemas.microsoft.com/office/drawing/2014/main" id="{D39506CF-9DA3-42BA-90EC-512CFAE69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981075"/>
            <a:ext cx="4318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kumimoji="0" lang="es-AR" altLang="es-CL" sz="2400" b="1">
                <a:solidFill>
                  <a:srgbClr val="000000"/>
                </a:solidFill>
                <a:cs typeface="Arial" panose="020B0604020202020204" pitchFamily="34" charset="0"/>
              </a:rPr>
              <a:t>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kumimoji="0" lang="es-AR" altLang="es-CL" sz="2400" b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kumimoji="0" lang="es-AR" altLang="es-CL" sz="2400" b="1">
                <a:solidFill>
                  <a:srgbClr val="000000"/>
                </a:solidFill>
                <a:cs typeface="Arial" panose="020B0604020202020204" pitchFamily="34" charset="0"/>
              </a:rPr>
              <a:t>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kumimoji="0" lang="es-AR" altLang="es-CL" sz="2400" b="1">
                <a:solidFill>
                  <a:srgbClr val="000000"/>
                </a:solidFill>
                <a:cs typeface="Arial" panose="020B0604020202020204" pitchFamily="34" charset="0"/>
              </a:rPr>
              <a:t>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kumimoji="0" lang="es-AR" altLang="es-CL" sz="2400" b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kumimoji="0" lang="es-AR" altLang="es-CL" sz="2400" b="1">
                <a:solidFill>
                  <a:srgbClr val="000000"/>
                </a:solidFill>
                <a:cs typeface="Arial" panose="020B0604020202020204" pitchFamily="34" charset="0"/>
              </a:rPr>
              <a:t>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kumimoji="0" lang="es-AR" altLang="es-CL" sz="2400" b="1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kumimoji="0" lang="es-AR" altLang="es-CL" sz="2400" b="1">
                <a:solidFill>
                  <a:srgbClr val="000000"/>
                </a:solidFill>
                <a:cs typeface="Arial" panose="020B0604020202020204" pitchFamily="34" charset="0"/>
              </a:rPr>
              <a:t>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kumimoji="0" lang="es-AR" altLang="es-CL" sz="2400" b="1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kumimoji="0" lang="es-AR" altLang="es-CL" sz="2400" b="1">
                <a:solidFill>
                  <a:srgbClr val="000000"/>
                </a:solidFill>
                <a:cs typeface="Arial" panose="020B0604020202020204" pitchFamily="34" charset="0"/>
              </a:rPr>
              <a:t>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kumimoji="0" lang="es-AR" altLang="es-CL" sz="2400" b="1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endParaRPr kumimoji="0" lang="es-ES_tradnl" altLang="es-CL" sz="24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9334" name="Text Box 6">
            <a:extLst>
              <a:ext uri="{FF2B5EF4-FFF2-40B4-BE49-F238E27FC236}">
                <a16:creationId xmlns:a16="http://schemas.microsoft.com/office/drawing/2014/main" id="{329D95E8-1C58-48BA-BD4D-06BABC8A0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4581525"/>
            <a:ext cx="846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kumimoji="0" lang="es-AR" altLang="es-CL" sz="2400" b="1">
                <a:solidFill>
                  <a:srgbClr val="000000"/>
                </a:solidFill>
                <a:cs typeface="Arial" panose="020B0604020202020204" pitchFamily="34" charset="0"/>
              </a:rPr>
              <a:t>Rash</a:t>
            </a:r>
            <a:endParaRPr kumimoji="0" lang="es-ES_tradnl" altLang="es-CL" sz="24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9335" name="Text Box 7">
            <a:extLst>
              <a:ext uri="{FF2B5EF4-FFF2-40B4-BE49-F238E27FC236}">
                <a16:creationId xmlns:a16="http://schemas.microsoft.com/office/drawing/2014/main" id="{161B0652-F8A7-4FE8-9C2A-FCEAD193D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587" y="5157788"/>
            <a:ext cx="182562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kumimoji="0" lang="es-AR" altLang="es-CL" sz="2400" b="1">
                <a:solidFill>
                  <a:srgbClr val="000000"/>
                </a:solidFill>
                <a:cs typeface="Arial" panose="020B0604020202020204" pitchFamily="34" charset="0"/>
              </a:rPr>
              <a:t>Irritabilidad</a:t>
            </a:r>
            <a:endParaRPr kumimoji="0" lang="es-ES_tradnl" altLang="es-CL" sz="24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9336" name="Text Box 8">
            <a:extLst>
              <a:ext uri="{FF2B5EF4-FFF2-40B4-BE49-F238E27FC236}">
                <a16:creationId xmlns:a16="http://schemas.microsoft.com/office/drawing/2014/main" id="{5BA54F4A-7540-4DB9-81F0-5875761F0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6" y="188913"/>
            <a:ext cx="2462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kumimoji="0" lang="es-AR" altLang="es-CL" sz="2400" b="1">
                <a:solidFill>
                  <a:srgbClr val="000000"/>
                </a:solidFill>
                <a:cs typeface="Arial" panose="020B0604020202020204" pitchFamily="34" charset="0"/>
              </a:rPr>
              <a:t>Días Enfermedad</a:t>
            </a:r>
            <a:endParaRPr kumimoji="0" lang="es-ES_tradnl" altLang="es-CL" sz="24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B1672A-145E-4058-A105-5309629D7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36"/>
    </mc:Choice>
    <mc:Fallback xmlns="">
      <p:transition spd="slow" advTm="22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635C52F8-143D-4253-8382-076BAAF5182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es-CL" sz="4000">
                <a:solidFill>
                  <a:srgbClr val="FFFF00"/>
                </a:solidFill>
              </a:rPr>
              <a:t>Exantema Súbito: </a:t>
            </a:r>
            <a:r>
              <a:rPr lang="es-CL" sz="4000">
                <a:solidFill>
                  <a:schemeClr val="hlink"/>
                </a:solidFill>
              </a:rPr>
              <a:t>C. Clínico </a:t>
            </a:r>
            <a:endParaRPr lang="es-ES" sz="4000">
              <a:solidFill>
                <a:schemeClr val="hlink"/>
              </a:solidFill>
            </a:endParaRPr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747A80A0-D334-4CEF-9E04-8E0A7178E3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1052514"/>
            <a:ext cx="8569325" cy="5616575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>
                <a:solidFill>
                  <a:schemeClr val="hlink"/>
                </a:solidFill>
              </a:rPr>
              <a:t>P.  Exantemático:</a:t>
            </a:r>
            <a:r>
              <a:rPr lang="es-CL" sz="2800" b="1"/>
              <a:t> horas a 1 a 2 días, afebril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/>
              <a:t>La temperatura precedente cae en crisis o rápida lisis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/>
              <a:t>No hay CEG, persiste el compromiso faringo-amigdaliano, ótico y ganglionar; a veces esplenomegalia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/>
              <a:t>Exantema máculo  eritematoso o máculo-pápulo-eritematoso generalizado (a veces sólo en tronco), que generalmente aparece cuando cae la temperatura, rosado, con lesiones de 2 a 3 mm de diámetro, no confluentes, que se inician en el tronco y luego se diseminan al cuello, cara y extremidades. No se compromete nariz ni mejillas (a diferencia de rubéola), no deja pigmentación ni descama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s-CL" b="1"/>
              <a:t>   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CL" sz="4800"/>
              <a:t>   </a:t>
            </a:r>
            <a:endParaRPr lang="es-ES" sz="48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2AD734-2031-43F3-AA68-48E1AEB43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36"/>
    </mc:Choice>
    <mc:Fallback xmlns="">
      <p:transition spd="slow" advTm="47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9FC619DD-BA7E-44FA-BA0B-4CF04E2484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CL" sz="4000" b="1"/>
              <a:t>EXANTEMA SUBITO O ROSEOLA INFANTIL</a:t>
            </a:r>
          </a:p>
        </p:txBody>
      </p:sp>
      <p:pic>
        <p:nvPicPr>
          <p:cNvPr id="101379" name="Picture 3" descr="11,19">
            <a:extLst>
              <a:ext uri="{FF2B5EF4-FFF2-40B4-BE49-F238E27FC236}">
                <a16:creationId xmlns:a16="http://schemas.microsoft.com/office/drawing/2014/main" id="{79CB83F7-B360-42A4-ADB7-D18B76D4B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484314"/>
            <a:ext cx="31750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4836" name="Text Box 4">
            <a:extLst>
              <a:ext uri="{FF2B5EF4-FFF2-40B4-BE49-F238E27FC236}">
                <a16:creationId xmlns:a16="http://schemas.microsoft.com/office/drawing/2014/main" id="{DF7311A2-7627-4501-87CE-F1BB9B049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5805489"/>
            <a:ext cx="64087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anose="020B0604020202020204" pitchFamily="34" charset="0"/>
              </a:rPr>
              <a:t>Rash MPE inespecífico de distribución central, que aparece al caer la  fiebre</a:t>
            </a:r>
            <a:endParaRPr lang="es-ES_tradnl" sz="2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101381" name="Picture 5" descr="exantema súbito">
            <a:extLst>
              <a:ext uri="{FF2B5EF4-FFF2-40B4-BE49-F238E27FC236}">
                <a16:creationId xmlns:a16="http://schemas.microsoft.com/office/drawing/2014/main" id="{AC378131-B412-497A-BBA4-B4CF220F6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1412875"/>
            <a:ext cx="302418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DC460E-A640-46DF-AD3A-8962F9F69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6"/>
    </mc:Choice>
    <mc:Fallback xmlns="">
      <p:transition spd="slow" advTm="10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B202E9F1-6B4D-45B4-9357-6FB979FD544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es-CL" sz="4000">
                <a:solidFill>
                  <a:srgbClr val="FFFF00"/>
                </a:solidFill>
              </a:rPr>
              <a:t>Exantema Súbito </a:t>
            </a:r>
            <a:r>
              <a:rPr lang="es-CL" sz="4000">
                <a:solidFill>
                  <a:schemeClr val="hlink"/>
                </a:solidFill>
              </a:rPr>
              <a:t> </a:t>
            </a:r>
            <a:endParaRPr lang="es-ES" sz="4000">
              <a:solidFill>
                <a:schemeClr val="hlink"/>
              </a:solidFill>
            </a:endParaRP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825B8C9E-A6C0-47F9-8BF8-BB45E29D18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981075"/>
            <a:ext cx="8497887" cy="554355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CL" sz="2800" b="1">
              <a:solidFill>
                <a:srgbClr val="FFCC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>
                <a:solidFill>
                  <a:srgbClr val="FFCC00"/>
                </a:solidFill>
              </a:rPr>
              <a:t>Complicaciones: </a:t>
            </a:r>
            <a:r>
              <a:rPr lang="es-CL" b="1"/>
              <a:t>Convulsiones febriles </a:t>
            </a:r>
            <a:r>
              <a:rPr lang="es-ES_tradnl" b="1"/>
              <a:t>meningitis, meningo-encefalitis, hepatitis fulminante, infección sistémica, síndrome hemafagocítico.</a:t>
            </a:r>
            <a:r>
              <a:rPr lang="es-ES_tradnl"/>
              <a:t> </a:t>
            </a:r>
            <a:endParaRPr lang="es-CL" b="1">
              <a:solidFill>
                <a:srgbClr val="FFCC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>
                <a:solidFill>
                  <a:srgbClr val="FFCC00"/>
                </a:solidFill>
              </a:rPr>
              <a:t>Diagnóstico: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3200" b="1"/>
              <a:t>clínico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_tradnl" altLang="ja-JP" sz="3200" b="1">
                <a:ea typeface="ＭＳ Ｐゴシック" pitchFamily="34" charset="-128"/>
              </a:rPr>
              <a:t>leucocitosis el primer día y luego leucopenia con linfocitosis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AR" altLang="ja-JP" sz="3200" b="1">
                <a:ea typeface="ＭＳ Ｐゴシック" pitchFamily="34" charset="-128"/>
              </a:rPr>
              <a:t>RCP</a:t>
            </a:r>
            <a:endParaRPr lang="es-CL" sz="3200" b="1">
              <a:solidFill>
                <a:srgbClr val="FFCC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>
                <a:solidFill>
                  <a:srgbClr val="FFCC00"/>
                </a:solidFill>
              </a:rPr>
              <a:t>Tratamiento: </a:t>
            </a:r>
            <a:r>
              <a:rPr lang="es-CL" b="1"/>
              <a:t>sintomático</a:t>
            </a:r>
            <a:endParaRPr lang="es-CL" b="1">
              <a:solidFill>
                <a:srgbClr val="FFCC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s-CL" b="1"/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CL" sz="2800" b="1">
              <a:solidFill>
                <a:srgbClr val="FFCC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ES" sz="2400" b="1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DC9C80-965B-469F-8F51-FD16AFC3F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56"/>
    </mc:Choice>
    <mc:Fallback xmlns="">
      <p:transition spd="slow" advTm="32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D3D7A20B-7670-4D04-9DE0-BB8B4888964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5188" y="1916114"/>
            <a:ext cx="7772400" cy="1920875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solidFill>
              <a:srgbClr val="006666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CL" sz="4800" i="1">
                <a:solidFill>
                  <a:srgbClr val="FFFF00"/>
                </a:solidFill>
              </a:rPr>
              <a:t>Varicela</a:t>
            </a:r>
            <a:endParaRPr lang="es-ES" sz="4800" i="1">
              <a:solidFill>
                <a:srgbClr val="FFFF00"/>
              </a:solidFill>
            </a:endParaRPr>
          </a:p>
        </p:txBody>
      </p:sp>
      <p:pic>
        <p:nvPicPr>
          <p:cNvPr id="110595" name="Picture 3" descr="VARI-Z4A">
            <a:extLst>
              <a:ext uri="{FF2B5EF4-FFF2-40B4-BE49-F238E27FC236}">
                <a16:creationId xmlns:a16="http://schemas.microsoft.com/office/drawing/2014/main" id="{94340EBF-4BF8-48EB-B068-3995136A5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4076701"/>
            <a:ext cx="2735263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063A700-FF4F-4759-9D3C-9965D67B7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9"/>
    </mc:Choice>
    <mc:Fallback xmlns="">
      <p:transition spd="slow" advTm="4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>
            <a:extLst>
              <a:ext uri="{FF2B5EF4-FFF2-40B4-BE49-F238E27FC236}">
                <a16:creationId xmlns:a16="http://schemas.microsoft.com/office/drawing/2014/main" id="{5F38B1C4-5C02-4C6C-90CF-1502C138A0B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19289" y="260351"/>
            <a:ext cx="8302625" cy="936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s-CL" sz="4000">
                <a:solidFill>
                  <a:srgbClr val="FFFF00"/>
                </a:solidFill>
              </a:rPr>
              <a:t>Varicela</a:t>
            </a:r>
            <a:endParaRPr lang="es-ES" sz="4000">
              <a:solidFill>
                <a:srgbClr val="FFFF00"/>
              </a:solidFill>
            </a:endParaRPr>
          </a:p>
        </p:txBody>
      </p:sp>
      <p:sp>
        <p:nvSpPr>
          <p:cNvPr id="350211" name="Rectangle 3">
            <a:extLst>
              <a:ext uri="{FF2B5EF4-FFF2-40B4-BE49-F238E27FC236}">
                <a16:creationId xmlns:a16="http://schemas.microsoft.com/office/drawing/2014/main" id="{BBFEB015-E5E8-4F3C-8B2B-3A199CF01E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1412876"/>
            <a:ext cx="8302625" cy="4824413"/>
          </a:xfrm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CL" sz="3300" b="1" dirty="0"/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3300" b="1" dirty="0"/>
              <a:t>Enfermedad altamente contagiosa, producida por el virus Varicela-Zoster, con un  solo serotipo</a:t>
            </a:r>
          </a:p>
          <a:p>
            <a:pPr marL="342900" lvl="1" indent="-342900" eaLnBrk="1" hangingPunct="1">
              <a:lnSpc>
                <a:spcPct val="85000"/>
              </a:lnSpc>
              <a:spcBef>
                <a:spcPct val="0"/>
              </a:spcBef>
              <a:buClr>
                <a:schemeClr val="hlink"/>
              </a:buClr>
              <a:defRPr/>
            </a:pPr>
            <a:r>
              <a:rPr lang="es-CL" sz="3300" b="1" dirty="0"/>
              <a:t>Se transmite por vía respiratoria, personas, </a:t>
            </a:r>
            <a:r>
              <a:rPr lang="es-CL" sz="3300" b="1" dirty="0" err="1"/>
              <a:t>fomites</a:t>
            </a:r>
            <a:r>
              <a:rPr lang="es-CL" sz="3300" b="1" dirty="0"/>
              <a:t>, objetos, aire; contagia desde P. prodrómico y hasta que se seca última vesícula; no contagian las costras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3300" b="1" dirty="0"/>
              <a:t>En el huésped susceptible produce la infección primaria varicela y en el huésped inmune, por reactivación, el Herpes Zoster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3300" b="1" dirty="0"/>
              <a:t>Es de amplia distribución, endémica con epidemias a intervalos irregulares, especialmente en meses fríos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3300" b="1" dirty="0"/>
              <a:t>Presentación especialmente  en &lt; 10 años; puede ocurrir en &lt; 3 meses de edad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3300" b="1" dirty="0">
                <a:solidFill>
                  <a:srgbClr val="FFCC00"/>
                </a:solidFill>
              </a:rPr>
              <a:t>Medidas preventivas: </a:t>
            </a:r>
            <a:r>
              <a:rPr lang="es-CL" sz="3300" b="1" dirty="0"/>
              <a:t>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3300" b="1" dirty="0"/>
              <a:t>Pre-exposición: </a:t>
            </a:r>
            <a:r>
              <a:rPr lang="es-CL" sz="3300" b="1" dirty="0" err="1"/>
              <a:t>Ig</a:t>
            </a:r>
            <a:r>
              <a:rPr lang="es-CL" sz="3300" b="1" dirty="0"/>
              <a:t> (corriente y específica) y vacunas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3300" b="1" dirty="0"/>
              <a:t>Post-exposición: </a:t>
            </a:r>
            <a:r>
              <a:rPr lang="es-CL" sz="3300" b="1" dirty="0" err="1"/>
              <a:t>Ig</a:t>
            </a:r>
            <a:r>
              <a:rPr lang="es-CL" sz="3300" b="1" dirty="0"/>
              <a:t> y vacunas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s-CL" b="1" dirty="0"/>
              <a:t>  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CL" sz="3600" b="1" dirty="0"/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CL" sz="3200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404ABE-76B0-401C-9ED3-2FB88978C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36"/>
    </mc:Choice>
    <mc:Fallback xmlns="">
      <p:transition spd="slow" advTm="64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Shingles-vzv-clin1">
            <a:extLst>
              <a:ext uri="{FF2B5EF4-FFF2-40B4-BE49-F238E27FC236}">
                <a16:creationId xmlns:a16="http://schemas.microsoft.com/office/drawing/2014/main" id="{A9AF74E8-5909-4B4F-BD8E-BBF86FE20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125538"/>
            <a:ext cx="7021513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Rectangle 3">
            <a:extLst>
              <a:ext uri="{FF2B5EF4-FFF2-40B4-BE49-F238E27FC236}">
                <a16:creationId xmlns:a16="http://schemas.microsoft.com/office/drawing/2014/main" id="{3EC9066D-7C87-4C50-AB73-66B71FCF5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1" y="1628775"/>
            <a:ext cx="73025" cy="714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s-CL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507908" name="Rectangle 4">
            <a:extLst>
              <a:ext uri="{FF2B5EF4-FFF2-40B4-BE49-F238E27FC236}">
                <a16:creationId xmlns:a16="http://schemas.microsoft.com/office/drawing/2014/main" id="{54BBE231-575D-4D39-BFCA-C0D851D21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4" y="1268413"/>
            <a:ext cx="3311525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Virus llega a ser latente en 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ganglio nervioso  </a:t>
            </a:r>
            <a:endParaRPr lang="es-ES_tradnl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507909" name="Rectangle 5">
            <a:extLst>
              <a:ext uri="{FF2B5EF4-FFF2-40B4-BE49-F238E27FC236}">
                <a16:creationId xmlns:a16="http://schemas.microsoft.com/office/drawing/2014/main" id="{BC6C410B-2654-4EF4-8E0C-3C9C88FB3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1268413"/>
            <a:ext cx="2016125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Se reactiva años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más tarde</a:t>
            </a:r>
            <a:endParaRPr lang="es-ES_tradnl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507910" name="Rectangle 6">
            <a:extLst>
              <a:ext uri="{FF2B5EF4-FFF2-40B4-BE49-F238E27FC236}">
                <a16:creationId xmlns:a16="http://schemas.microsoft.com/office/drawing/2014/main" id="{D7A239ED-DFB8-40E9-BEE9-838638447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5516564"/>
            <a:ext cx="2089150" cy="4333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Varicela</a:t>
            </a:r>
            <a:endParaRPr lang="es-ES_tradnl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12647" name="Rectangle 7">
            <a:extLst>
              <a:ext uri="{FF2B5EF4-FFF2-40B4-BE49-F238E27FC236}">
                <a16:creationId xmlns:a16="http://schemas.microsoft.com/office/drawing/2014/main" id="{0BAD4291-FACC-4863-AB6A-86C212030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1" y="5516564"/>
            <a:ext cx="1655763" cy="4333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s-CL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507912" name="Text Box 8">
            <a:extLst>
              <a:ext uri="{FF2B5EF4-FFF2-40B4-BE49-F238E27FC236}">
                <a16:creationId xmlns:a16="http://schemas.microsoft.com/office/drawing/2014/main" id="{510A032F-E317-4A06-8B20-29560D8E0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4" y="5516563"/>
            <a:ext cx="17287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AR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Herpes Zoster</a:t>
            </a:r>
            <a:endParaRPr lang="es-ES_tradnl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8826B4-FC1F-48DC-A088-63227CD34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85"/>
    </mc:Choice>
    <mc:Fallback xmlns="">
      <p:transition spd="slow" advTm="37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B8C47E01-677D-40A8-8BF7-249E2840788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703389" y="260351"/>
            <a:ext cx="8624887" cy="1008063"/>
          </a:xfrm>
        </p:spPr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s-ES_tradnl" sz="4000">
                <a:solidFill>
                  <a:srgbClr val="FFFF00"/>
                </a:solidFill>
              </a:rPr>
              <a:t>PATOGENIA EXANTEMAS y ENANTEMAS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9097500A-4774-4FB2-9169-DDAF9EC500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79650" y="1557339"/>
            <a:ext cx="7996238" cy="4968875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s-ES_tradnl" sz="2700" b="1"/>
          </a:p>
          <a:p>
            <a:pPr eaLnBrk="1" hangingPunct="1">
              <a:spcBef>
                <a:spcPct val="0"/>
              </a:spcBef>
              <a:defRPr/>
            </a:pPr>
            <a:r>
              <a:rPr lang="es-ES_tradnl" sz="2700" b="1"/>
              <a:t>SITIO DE ACCION y CONSECUENCIAS DE MECANISMOS PATOGENICOS: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s-ES_tradnl" sz="2700"/>
          </a:p>
          <a:p>
            <a:pPr lvl="1" eaLnBrk="1" hangingPunct="1">
              <a:spcBef>
                <a:spcPct val="0"/>
              </a:spcBef>
              <a:defRPr/>
            </a:pPr>
            <a:r>
              <a:rPr lang="es-ES_tradnl" b="1"/>
              <a:t>En capilares dérmicos</a:t>
            </a:r>
            <a:r>
              <a:rPr lang="es-ES_tradnl" b="1">
                <a:sym typeface="Wingdings" pitchFamily="2" charset="2"/>
              </a:rPr>
              <a:t></a:t>
            </a:r>
            <a:r>
              <a:rPr lang="es-ES_tradnl" b="1">
                <a:sym typeface="Symbol" pitchFamily="18" charset="2"/>
              </a:rPr>
              <a:t>Capilaritis</a:t>
            </a:r>
            <a:r>
              <a:rPr lang="es-ES_tradnl" b="1">
                <a:sym typeface="Wingdings" pitchFamily="2" charset="2"/>
              </a:rPr>
              <a:t></a:t>
            </a:r>
            <a:r>
              <a:rPr lang="es-ES_tradnl" b="1">
                <a:sym typeface="Wingdings 3" pitchFamily="18" charset="2"/>
              </a:rPr>
              <a:t></a:t>
            </a:r>
          </a:p>
          <a:p>
            <a:pPr lvl="2" eaLnBrk="1" hangingPunct="1">
              <a:spcBef>
                <a:spcPct val="0"/>
              </a:spcBef>
              <a:defRPr/>
            </a:pPr>
            <a:r>
              <a:rPr lang="es-ES_tradnl" b="1"/>
              <a:t>Vasodilatación: eritema</a:t>
            </a:r>
          </a:p>
          <a:p>
            <a:pPr lvl="2" eaLnBrk="1" hangingPunct="1">
              <a:spcBef>
                <a:spcPct val="0"/>
              </a:spcBef>
              <a:defRPr/>
            </a:pPr>
            <a:r>
              <a:rPr lang="es-ES_tradnl" b="1"/>
              <a:t>Aumento permeabilidad: pápula</a:t>
            </a:r>
          </a:p>
          <a:p>
            <a:pPr lvl="2" eaLnBrk="1" hangingPunct="1">
              <a:spcBef>
                <a:spcPct val="0"/>
              </a:spcBef>
              <a:defRPr/>
            </a:pPr>
            <a:r>
              <a:rPr lang="es-ES_tradnl" b="1"/>
              <a:t>Aumento permeabilidad y / o alteraciones  coagulación: hemorragias</a:t>
            </a:r>
          </a:p>
          <a:p>
            <a:pPr lvl="2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s-ES_tradnl" b="1">
              <a:sym typeface="Symbol" pitchFamily="18" charset="2"/>
            </a:endParaRPr>
          </a:p>
          <a:p>
            <a:pPr lvl="1" eaLnBrk="1" hangingPunct="1">
              <a:spcBef>
                <a:spcPct val="0"/>
              </a:spcBef>
              <a:defRPr/>
            </a:pPr>
            <a:r>
              <a:rPr lang="es-ES_tradnl" b="1">
                <a:sym typeface="Symbol" pitchFamily="18" charset="2"/>
              </a:rPr>
              <a:t>En epidermis:</a:t>
            </a:r>
          </a:p>
          <a:p>
            <a:pPr lvl="2" eaLnBrk="1" hangingPunct="1">
              <a:spcBef>
                <a:spcPct val="0"/>
              </a:spcBef>
              <a:defRPr/>
            </a:pPr>
            <a:r>
              <a:rPr lang="es-ES_tradnl" b="1">
                <a:sym typeface="Symbol" pitchFamily="18" charset="2"/>
              </a:rPr>
              <a:t>Vesículas</a:t>
            </a:r>
            <a:r>
              <a:rPr lang="es-ES_tradnl">
                <a:sym typeface="Symbol" pitchFamily="18" charset="2"/>
              </a:rPr>
              <a:t>  </a:t>
            </a:r>
          </a:p>
          <a:p>
            <a:pPr lvl="2" eaLnBrk="1" hangingPunct="1">
              <a:defRPr/>
            </a:pPr>
            <a:endParaRPr lang="es-ES_tradnl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4D21D87-7A4C-41C2-821D-B44957934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21"/>
    </mc:Choice>
    <mc:Fallback xmlns="">
      <p:transition spd="slow" advTm="3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ERP-VIH11">
            <a:extLst>
              <a:ext uri="{FF2B5EF4-FFF2-40B4-BE49-F238E27FC236}">
                <a16:creationId xmlns:a16="http://schemas.microsoft.com/office/drawing/2014/main" id="{CC144BB3-BB77-43CD-B09C-5AE60436B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4" y="2578100"/>
            <a:ext cx="4827587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3" descr="141">
            <a:extLst>
              <a:ext uri="{FF2B5EF4-FFF2-40B4-BE49-F238E27FC236}">
                <a16:creationId xmlns:a16="http://schemas.microsoft.com/office/drawing/2014/main" id="{EC297852-EE09-49C5-B2DC-2247B76C9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88913"/>
            <a:ext cx="5591175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2B3F7D-B2E0-4013-86BB-0FBCF9C3B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9"/>
    </mc:Choice>
    <mc:Fallback xmlns="">
      <p:transition spd="slow" advTm="9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544A23D2-5E91-4B17-B090-DDD576618F0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19289" y="260351"/>
            <a:ext cx="8302625" cy="936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s-CL" sz="4000">
                <a:solidFill>
                  <a:srgbClr val="FFFF00"/>
                </a:solidFill>
              </a:rPr>
              <a:t>Varicela</a:t>
            </a:r>
            <a:endParaRPr lang="es-ES" sz="4000">
              <a:solidFill>
                <a:srgbClr val="FFFF00"/>
              </a:solidFill>
            </a:endParaRPr>
          </a:p>
        </p:txBody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C31D540B-A8E2-4053-A23D-EAB72AEF24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1341439"/>
            <a:ext cx="8302625" cy="4968875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>
                <a:solidFill>
                  <a:schemeClr val="hlink"/>
                </a:solidFill>
              </a:rPr>
              <a:t>Patogenia: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Similar a la del sarampión y otros exantemas virales; viremia en ondas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_tradnl" sz="2400" b="1"/>
              <a:t>La diseminación puede llevar al virus a la piel, ganglios y, menos frecuente,  otros tejidos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_tradnl" sz="2400" b="1"/>
              <a:t>En huéspedes susceptibles siempre da enfermedades manifiestas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_tradnl" sz="2400" b="1"/>
              <a:t>Queda  latente en ganglios de raíces nerviosas  posteriores para ser reactivado posteriormente en la vida por baja de la IC (edad, otros) </a:t>
            </a:r>
            <a:r>
              <a:rPr lang="es-ES_tradnl" sz="2400" b="1">
                <a:sym typeface="Wingdings 3" pitchFamily="18" charset="2"/>
              </a:rPr>
              <a:t> Herpes Zoster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>
                <a:solidFill>
                  <a:schemeClr val="hlink"/>
                </a:solidFill>
              </a:rPr>
              <a:t>Inmunidad: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Humoral activa duradera, la varicela no repite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Inmunidad pasiva transplacentaria menos efectiva que la del sarampión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400" b="1"/>
              <a:t>Inmunidad celular importante en recuperación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s-CL" sz="20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031947-DA20-4D29-A738-FCAC416D1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91"/>
    </mc:Choice>
    <mc:Fallback xmlns="">
      <p:transition spd="slow" advTm="51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715131F1-B649-42F9-B81F-0D0CF894ED4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es-CL" sz="4000">
                <a:solidFill>
                  <a:srgbClr val="FFFF00"/>
                </a:solidFill>
              </a:rPr>
              <a:t>Varicela: </a:t>
            </a:r>
            <a:r>
              <a:rPr lang="es-CL" sz="4000">
                <a:solidFill>
                  <a:schemeClr val="hlink"/>
                </a:solidFill>
              </a:rPr>
              <a:t>C. Clínico: </a:t>
            </a:r>
            <a:endParaRPr lang="es-ES" sz="4000">
              <a:solidFill>
                <a:schemeClr val="hlink"/>
              </a:solidFill>
            </a:endParaRPr>
          </a:p>
        </p:txBody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93BB99DF-62A3-44B7-B432-8A97015E0E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484313"/>
            <a:ext cx="8229600" cy="4392612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endParaRPr lang="es-CL" sz="2800" b="1" dirty="0">
              <a:solidFill>
                <a:srgbClr val="FFCC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 dirty="0">
                <a:solidFill>
                  <a:srgbClr val="FFCC00"/>
                </a:solidFill>
              </a:rPr>
              <a:t>P.  Incubación: </a:t>
            </a:r>
            <a:r>
              <a:rPr lang="es-CL" sz="2800" b="1" dirty="0"/>
              <a:t>10 a 21 días (14-16 días)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sz="2800" b="1" dirty="0">
                <a:solidFill>
                  <a:srgbClr val="FFCC00"/>
                </a:solidFill>
              </a:rPr>
              <a:t>P. Prodrómico: </a:t>
            </a:r>
            <a:r>
              <a:rPr lang="es-CL" sz="2800" b="1" dirty="0"/>
              <a:t>0 a 2-3 días. </a:t>
            </a:r>
            <a:r>
              <a:rPr lang="es-CL" b="1" dirty="0"/>
              <a:t>No existe especialmente en niños; sí en adolescentes y adultos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CL" b="1" dirty="0" err="1"/>
              <a:t>Afebril</a:t>
            </a:r>
            <a:r>
              <a:rPr lang="es-CL" b="1" dirty="0"/>
              <a:t> o fiebre leve o moderada, mayor en adolescentes y adultos</a:t>
            </a:r>
            <a:endParaRPr lang="es-ES" b="1" dirty="0"/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defRPr/>
            </a:pPr>
            <a:r>
              <a:rPr lang="es-ES" b="1" dirty="0"/>
              <a:t>CEG: ausentes o moderados, más marcados en adultos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CAD344-1A11-4F05-8BAD-F9E2CFDAB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81"/>
    </mc:Choice>
    <mc:Fallback xmlns="">
      <p:transition spd="slow" advTm="34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P-1abc">
            <a:extLst>
              <a:ext uri="{FF2B5EF4-FFF2-40B4-BE49-F238E27FC236}">
                <a16:creationId xmlns:a16="http://schemas.microsoft.com/office/drawing/2014/main" id="{566219ED-1A58-4DE0-BD37-28C999F23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857250"/>
            <a:ext cx="7343775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8099" name="Text Box 3">
            <a:extLst>
              <a:ext uri="{FF2B5EF4-FFF2-40B4-BE49-F238E27FC236}">
                <a16:creationId xmlns:a16="http://schemas.microsoft.com/office/drawing/2014/main" id="{499E65C8-63AB-43FA-85A4-183EE9A86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4" y="1773239"/>
            <a:ext cx="17287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AR" sz="2000" b="1">
                <a:solidFill>
                  <a:srgbClr val="00051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VARICELA</a:t>
            </a:r>
            <a:endParaRPr lang="es-ES_tradnl" sz="2000" b="1">
              <a:solidFill>
                <a:srgbClr val="00051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388100" name="Text Box 4">
            <a:extLst>
              <a:ext uri="{FF2B5EF4-FFF2-40B4-BE49-F238E27FC236}">
                <a16:creationId xmlns:a16="http://schemas.microsoft.com/office/drawing/2014/main" id="{687E30D1-9E6B-4BBC-87FD-7A8B454A0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9234" y="5272089"/>
            <a:ext cx="1118447" cy="544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AR" b="1">
                <a:solidFill>
                  <a:srgbClr val="00051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Brotes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AR" b="1">
                <a:solidFill>
                  <a:srgbClr val="00051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vesículas </a:t>
            </a:r>
            <a:endParaRPr lang="es-ES_tradnl" b="1">
              <a:solidFill>
                <a:srgbClr val="00051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388101" name="Text Box 5">
            <a:extLst>
              <a:ext uri="{FF2B5EF4-FFF2-40B4-BE49-F238E27FC236}">
                <a16:creationId xmlns:a16="http://schemas.microsoft.com/office/drawing/2014/main" id="{7AFEC452-8047-4B4B-9AF4-3003996A0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300663"/>
            <a:ext cx="9096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b="1">
                <a:solidFill>
                  <a:srgbClr val="00051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Costras</a:t>
            </a:r>
            <a:endParaRPr lang="es-ES_tradnl" b="1">
              <a:solidFill>
                <a:srgbClr val="00051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388102" name="Text Box 6">
            <a:extLst>
              <a:ext uri="{FF2B5EF4-FFF2-40B4-BE49-F238E27FC236}">
                <a16:creationId xmlns:a16="http://schemas.microsoft.com/office/drawing/2014/main" id="{FF725C8B-5591-4BF2-805B-9760A7485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6238" y="960439"/>
            <a:ext cx="1362938" cy="52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AR" b="1">
                <a:solidFill>
                  <a:srgbClr val="00051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Días </a:t>
            </a:r>
          </a:p>
          <a:p>
            <a:pPr algn="ctr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AR" b="1">
                <a:solidFill>
                  <a:srgbClr val="00051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enfermedad</a:t>
            </a:r>
            <a:endParaRPr lang="es-ES_tradnl" b="1">
              <a:solidFill>
                <a:srgbClr val="00051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388103" name="Text Box 7">
            <a:extLst>
              <a:ext uri="{FF2B5EF4-FFF2-40B4-BE49-F238E27FC236}">
                <a16:creationId xmlns:a16="http://schemas.microsoft.com/office/drawing/2014/main" id="{6306C09B-31AF-4927-B459-D32318106D2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2781450" y="2136855"/>
            <a:ext cx="461665" cy="135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b="1">
                <a:solidFill>
                  <a:srgbClr val="00051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Temperatura</a:t>
            </a:r>
            <a:endParaRPr lang="es-ES_tradnl" b="1">
              <a:solidFill>
                <a:srgbClr val="00051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8EF2F0-E72B-4650-992B-05150A5F9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91"/>
    </mc:Choice>
    <mc:Fallback xmlns="">
      <p:transition spd="slow" advTm="36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E96D7095-5488-462D-A1F1-6FC6FA6A6D9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135188" y="549275"/>
            <a:ext cx="8120062" cy="9144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600" dirty="0">
                <a:solidFill>
                  <a:srgbClr val="FFFF00"/>
                </a:solidFill>
              </a:rPr>
              <a:t>CLASIFICACION  EXANTEMAS</a:t>
            </a:r>
            <a:r>
              <a:rPr lang="es-ES_tradnl" sz="4000" dirty="0"/>
              <a:t> 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44FCA754-31B6-4B6E-99FC-A39783020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24113" y="1700214"/>
            <a:ext cx="7561262" cy="3729037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s-ES_tradnl" sz="3100" dirty="0"/>
          </a:p>
          <a:p>
            <a:pPr eaLnBrk="1" hangingPunct="1">
              <a:spcBef>
                <a:spcPct val="0"/>
              </a:spcBef>
              <a:defRPr/>
            </a:pPr>
            <a:r>
              <a:rPr lang="es-ES_tradnl" sz="4400" b="1" dirty="0"/>
              <a:t>Clasificación según tipo exantema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s-ES_tradnl" sz="4400" b="1" dirty="0"/>
              <a:t>Clasificación según distribución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B54819-8C0D-4C1E-ADE2-DED3B77DD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3"/>
    </mc:Choice>
    <mc:Fallback xmlns="">
      <p:transition spd="slow" advTm="10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969B4DB0-4FEC-471B-8F03-AA21F6CB7DB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>
                <a:solidFill>
                  <a:srgbClr val="FFFF00"/>
                </a:solidFill>
              </a:rPr>
              <a:t>      TIPOS EXANTEMAS *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8F9DA2B0-D0D3-462E-B5BF-12B0FF6F14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95551" y="1628775"/>
            <a:ext cx="7313613" cy="411480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s-ES_tradnl" sz="280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b="1"/>
              <a:t>Máculo-Eritematosos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b="1"/>
              <a:t>Máculo-Eritemato-Papulosos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b="1"/>
              <a:t>Hemorrágicos: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b="1"/>
              <a:t>Primarios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s-ES_tradnl" sz="2400" b="1"/>
              <a:t>Secundarios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s-ES_tradnl" sz="1800" b="1"/>
          </a:p>
          <a:p>
            <a:pPr lvl="1" eaLnBrk="1" hangingPunct="1">
              <a:lnSpc>
                <a:spcPct val="90000"/>
              </a:lnSpc>
              <a:defRPr/>
            </a:pPr>
            <a:endParaRPr lang="es-ES_tradnl" sz="1800" b="1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s-ES_tradnl" sz="1800" b="1"/>
              <a:t>*  Clasificación según elementos primarios (máculas, pápulas, vesículas)</a:t>
            </a:r>
            <a:r>
              <a:rPr lang="es-ES_tradnl" sz="2400"/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7ABCBC-05CA-47B9-A33C-819891C81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89"/>
    </mc:Choice>
    <mc:Fallback xmlns="">
      <p:transition spd="slow" advTm="45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ecuencia">
  <a:themeElements>
    <a:clrScheme name="Secuencia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ecuencia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ecuencia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uencia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3752</Words>
  <Application>Microsoft Macintosh PowerPoint</Application>
  <PresentationFormat>Panorámica</PresentationFormat>
  <Paragraphs>637</Paragraphs>
  <Slides>73</Slides>
  <Notes>0</Notes>
  <HiddenSlides>0</HiddenSlides>
  <MMClips>73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73</vt:i4>
      </vt:variant>
    </vt:vector>
  </HeadingPairs>
  <TitlesOfParts>
    <vt:vector size="83" baseType="lpstr">
      <vt:lpstr>SimSun</vt:lpstr>
      <vt:lpstr>Arial</vt:lpstr>
      <vt:lpstr>Comic Sans MS</vt:lpstr>
      <vt:lpstr>Garamond</vt:lpstr>
      <vt:lpstr>Tahoma</vt:lpstr>
      <vt:lpstr>Times New Roman</vt:lpstr>
      <vt:lpstr>Verdana</vt:lpstr>
      <vt:lpstr>Wingdings</vt:lpstr>
      <vt:lpstr>Secuencia</vt:lpstr>
      <vt:lpstr>Diapositiva</vt:lpstr>
      <vt:lpstr>EXANTEMAS 2022 </vt:lpstr>
      <vt:lpstr>DEFINICION EXANTEMAS y ENANTEMAS </vt:lpstr>
      <vt:lpstr>ENF. INFECCIOSAS y  MANIFESTACIONES  CUTANEAS</vt:lpstr>
      <vt:lpstr>Patogenia Exantemas Tóxigénicos* </vt:lpstr>
      <vt:lpstr>Patogenia Exantemas Virales* </vt:lpstr>
      <vt:lpstr>PATOGENIA EXANTEMAS y ENANTEMAS </vt:lpstr>
      <vt:lpstr>PATOGENIA EXANTEMAS y ENANTEMAS</vt:lpstr>
      <vt:lpstr>CLASIFICACION  EXANTEMAS </vt:lpstr>
      <vt:lpstr>      TIPOS EXANTEMAS *</vt:lpstr>
      <vt:lpstr>CLASIFICACION EXANTEMAS  SEGUN DISTRIBUCION</vt:lpstr>
      <vt:lpstr>    EXANTEMAS ERITEMATOSOS y     ERITEMATOPAPULOSOS CLASICOS   </vt:lpstr>
      <vt:lpstr>ETIOLOGIA EXANTEMAS VESICULOSOS CLASICOS </vt:lpstr>
      <vt:lpstr>DISTRIBUCION EXANTEMAS VESICULOSOS CLASICOS</vt:lpstr>
      <vt:lpstr> COMPARACION DISTRIBUCION  RASH VIRUELA y VARICELA </vt:lpstr>
      <vt:lpstr>EXANTEMAS EN LA ACTUALIDAD</vt:lpstr>
      <vt:lpstr>  AGENTES CAUSALES DE EXANTEMAS ERITEMATOSOS y ERITEMATOPAPULOSOS  NO CLASICOS   </vt:lpstr>
      <vt:lpstr>AGENTES CAUSALES DE EXANTEMAS NO CLASICOS </vt:lpstr>
      <vt:lpstr>CARACTERISTICAS EXANTEMAS </vt:lpstr>
      <vt:lpstr>  ORIENTACION DIAGNOSTICA                ENFERMEDADES EXANTEMATICAS </vt:lpstr>
      <vt:lpstr>  DIAGNOSTICOS ENFERMEDADES EXANTEMATICAS</vt:lpstr>
      <vt:lpstr>ESQUEMAS EVOLUCION CLINICA ENFs. EXANTEMATICAS ERITEMATOSAS  y  ERITEMATOPAPULOSAS</vt:lpstr>
      <vt:lpstr>ESQUEMAS EVOLUCION CLINICA ENF. EXANTEMATICAS ERITEMATOPAPULOVESICULOSAS </vt:lpstr>
      <vt:lpstr>ENFERMEDADES EXANTEMATICAS: OTROS COMPROMISOS</vt:lpstr>
      <vt:lpstr>ENFERMEDADES EXANTEMATICAS: OTROS COMPROMISOS</vt:lpstr>
      <vt:lpstr> HEMOGRAMA EN ENFERMEDADES  EXANTEMATICAS CLASICAS</vt:lpstr>
      <vt:lpstr>DIAGNOSTICO ESPECIFICO ENFERMEDADES EXANTEMATICAS</vt:lpstr>
      <vt:lpstr>DIAGNOSTICO DIFERENCIAL ENFERMEDADES EXANTEMATICAS</vt:lpstr>
      <vt:lpstr>ESCARLATINA</vt:lpstr>
      <vt:lpstr>Escarlatina</vt:lpstr>
      <vt:lpstr>Escarlatina</vt:lpstr>
      <vt:lpstr>Escarlatina: C. Clínico</vt:lpstr>
      <vt:lpstr>Presentación de PowerPoint</vt:lpstr>
      <vt:lpstr>Escarlatina: C. Clínico </vt:lpstr>
      <vt:lpstr>ESCARLATINA ESTREPTOCOCICA</vt:lpstr>
      <vt:lpstr>Escarlatina</vt:lpstr>
      <vt:lpstr>SARAMPION</vt:lpstr>
      <vt:lpstr>Sarampión</vt:lpstr>
      <vt:lpstr>Sarampión</vt:lpstr>
      <vt:lpstr>Presentación de PowerPoint</vt:lpstr>
      <vt:lpstr>Sarampión: C. Clínico: </vt:lpstr>
      <vt:lpstr>Presentación de PowerPoint</vt:lpstr>
      <vt:lpstr>Sarampión: C. Clínico </vt:lpstr>
      <vt:lpstr>SARAMPION</vt:lpstr>
      <vt:lpstr>Sarampión</vt:lpstr>
      <vt:lpstr>RUBEOLA</vt:lpstr>
      <vt:lpstr>Rubéola (sarampión aleman)</vt:lpstr>
      <vt:lpstr>Rubéola</vt:lpstr>
      <vt:lpstr>Presentación de PowerPoint</vt:lpstr>
      <vt:lpstr>Rubéola: C. Clínico: </vt:lpstr>
      <vt:lpstr>Rubéola: C. Clínico </vt:lpstr>
      <vt:lpstr>Presentación de PowerPoint</vt:lpstr>
      <vt:lpstr>RUBEOLA</vt:lpstr>
      <vt:lpstr>Rubéola: Complicaciones</vt:lpstr>
      <vt:lpstr>ERITEMA INFECCIOSO</vt:lpstr>
      <vt:lpstr>Eritema Infeccioso, mégaloeritema o quinta enfermedad</vt:lpstr>
      <vt:lpstr>Eritema Infeccioso: C. Clínico: </vt:lpstr>
      <vt:lpstr>ERITEMA INFECCIOSO O  MEGALOERITEMA</vt:lpstr>
      <vt:lpstr>Eritema Infeccioso</vt:lpstr>
      <vt:lpstr>EXANTEMA SUBITO</vt:lpstr>
      <vt:lpstr>Exantema Súbito, Roseola Infantil o 6a Enfermedad</vt:lpstr>
      <vt:lpstr>Exantema Súbito, Roseola Infantil o 6a Enfermedad</vt:lpstr>
      <vt:lpstr>Exantema Súbito: C. Clínico: </vt:lpstr>
      <vt:lpstr>Presentación de PowerPoint</vt:lpstr>
      <vt:lpstr>Exantema Súbito: C. Clínico </vt:lpstr>
      <vt:lpstr>EXANTEMA SUBITO O ROSEOLA INFANTIL</vt:lpstr>
      <vt:lpstr>Exantema Súbito  </vt:lpstr>
      <vt:lpstr>Varicela</vt:lpstr>
      <vt:lpstr>Varicela</vt:lpstr>
      <vt:lpstr>Presentación de PowerPoint</vt:lpstr>
      <vt:lpstr>Presentación de PowerPoint</vt:lpstr>
      <vt:lpstr>Varicela</vt:lpstr>
      <vt:lpstr>Varicela: C. Clínico: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Exantemas 1</dc:title>
  <dc:creator>elba wu</dc:creator>
  <cp:lastModifiedBy>Carvajal Veas Ricardo</cp:lastModifiedBy>
  <cp:revision>8</cp:revision>
  <dcterms:created xsi:type="dcterms:W3CDTF">2020-05-06T21:26:55Z</dcterms:created>
  <dcterms:modified xsi:type="dcterms:W3CDTF">2022-11-04T21:57:43Z</dcterms:modified>
</cp:coreProperties>
</file>