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64" r:id="rId1"/>
  </p:sldMasterIdLst>
  <p:notesMasterIdLst>
    <p:notesMasterId r:id="rId107"/>
  </p:notesMasterIdLst>
  <p:sldIdLst>
    <p:sldId id="256" r:id="rId2"/>
    <p:sldId id="257" r:id="rId3"/>
    <p:sldId id="370" r:id="rId4"/>
    <p:sldId id="323" r:id="rId5"/>
    <p:sldId id="324" r:id="rId6"/>
    <p:sldId id="326" r:id="rId7"/>
    <p:sldId id="363" r:id="rId8"/>
    <p:sldId id="372" r:id="rId9"/>
    <p:sldId id="373" r:id="rId10"/>
    <p:sldId id="374" r:id="rId11"/>
    <p:sldId id="375" r:id="rId12"/>
    <p:sldId id="377" r:id="rId13"/>
    <p:sldId id="364" r:id="rId14"/>
    <p:sldId id="365" r:id="rId15"/>
    <p:sldId id="378" r:id="rId16"/>
    <p:sldId id="379" r:id="rId17"/>
    <p:sldId id="258" r:id="rId18"/>
    <p:sldId id="328" r:id="rId19"/>
    <p:sldId id="262" r:id="rId20"/>
    <p:sldId id="263" r:id="rId21"/>
    <p:sldId id="350" r:id="rId22"/>
    <p:sldId id="351" r:id="rId23"/>
    <p:sldId id="352" r:id="rId24"/>
    <p:sldId id="353" r:id="rId25"/>
    <p:sldId id="354" r:id="rId26"/>
    <p:sldId id="342" r:id="rId27"/>
    <p:sldId id="343" r:id="rId28"/>
    <p:sldId id="345" r:id="rId29"/>
    <p:sldId id="344" r:id="rId30"/>
    <p:sldId id="346" r:id="rId31"/>
    <p:sldId id="347" r:id="rId32"/>
    <p:sldId id="348" r:id="rId33"/>
    <p:sldId id="349" r:id="rId34"/>
    <p:sldId id="371" r:id="rId35"/>
    <p:sldId id="366" r:id="rId36"/>
    <p:sldId id="367" r:id="rId37"/>
    <p:sldId id="376" r:id="rId38"/>
    <p:sldId id="329" r:id="rId39"/>
    <p:sldId id="314" r:id="rId40"/>
    <p:sldId id="315" r:id="rId41"/>
    <p:sldId id="316" r:id="rId42"/>
    <p:sldId id="317" r:id="rId43"/>
    <p:sldId id="318" r:id="rId44"/>
    <p:sldId id="320" r:id="rId45"/>
    <p:sldId id="362" r:id="rId46"/>
    <p:sldId id="319" r:id="rId47"/>
    <p:sldId id="321" r:id="rId48"/>
    <p:sldId id="380" r:id="rId49"/>
    <p:sldId id="330" r:id="rId50"/>
    <p:sldId id="259" r:id="rId51"/>
    <p:sldId id="355" r:id="rId52"/>
    <p:sldId id="356" r:id="rId53"/>
    <p:sldId id="331" r:id="rId54"/>
    <p:sldId id="265" r:id="rId55"/>
    <p:sldId id="266" r:id="rId56"/>
    <p:sldId id="267" r:id="rId57"/>
    <p:sldId id="368" r:id="rId58"/>
    <p:sldId id="332" r:id="rId59"/>
    <p:sldId id="333" r:id="rId60"/>
    <p:sldId id="268" r:id="rId61"/>
    <p:sldId id="269" r:id="rId62"/>
    <p:sldId id="270" r:id="rId63"/>
    <p:sldId id="334" r:id="rId64"/>
    <p:sldId id="271" r:id="rId65"/>
    <p:sldId id="335" r:id="rId66"/>
    <p:sldId id="273" r:id="rId67"/>
    <p:sldId id="274" r:id="rId68"/>
    <p:sldId id="338" r:id="rId69"/>
    <p:sldId id="275" r:id="rId70"/>
    <p:sldId id="369" r:id="rId71"/>
    <p:sldId id="337" r:id="rId72"/>
    <p:sldId id="276" r:id="rId73"/>
    <p:sldId id="357" r:id="rId74"/>
    <p:sldId id="280" r:id="rId75"/>
    <p:sldId id="281" r:id="rId76"/>
    <p:sldId id="336" r:id="rId77"/>
    <p:sldId id="283" r:id="rId78"/>
    <p:sldId id="277" r:id="rId79"/>
    <p:sldId id="339" r:id="rId80"/>
    <p:sldId id="278" r:id="rId81"/>
    <p:sldId id="260" r:id="rId82"/>
    <p:sldId id="340" r:id="rId83"/>
    <p:sldId id="279" r:id="rId84"/>
    <p:sldId id="284" r:id="rId85"/>
    <p:sldId id="285" r:id="rId86"/>
    <p:sldId id="287" r:id="rId87"/>
    <p:sldId id="288" r:id="rId88"/>
    <p:sldId id="289" r:id="rId89"/>
    <p:sldId id="286" r:id="rId90"/>
    <p:sldId id="290" r:id="rId91"/>
    <p:sldId id="358" r:id="rId92"/>
    <p:sldId id="359" r:id="rId93"/>
    <p:sldId id="360" r:id="rId94"/>
    <p:sldId id="361" r:id="rId95"/>
    <p:sldId id="261" r:id="rId96"/>
    <p:sldId id="291" r:id="rId97"/>
    <p:sldId id="293" r:id="rId98"/>
    <p:sldId id="294" r:id="rId99"/>
    <p:sldId id="295" r:id="rId100"/>
    <p:sldId id="296" r:id="rId101"/>
    <p:sldId id="297" r:id="rId102"/>
    <p:sldId id="292" r:id="rId103"/>
    <p:sldId id="298" r:id="rId104"/>
    <p:sldId id="299" r:id="rId105"/>
    <p:sldId id="300" r:id="rId10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87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86"/>
    <p:restoredTop sz="89067" autoAdjust="0"/>
  </p:normalViewPr>
  <p:slideViewPr>
    <p:cSldViewPr snapToGrid="0" snapToObjects="1">
      <p:cViewPr varScale="1">
        <p:scale>
          <a:sx n="95" d="100"/>
          <a:sy n="95" d="100"/>
        </p:scale>
        <p:origin x="88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presProps" Target="pres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67FB94-6350-8D43-B7D2-B0F71993D4C0}" type="doc">
      <dgm:prSet loTypeId="urn:microsoft.com/office/officeart/2005/8/layout/cycle4" loCatId="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B0748506-A48C-AD44-9889-BA0CCB6802F0}">
      <dgm:prSet phldrT="[Texto]" custT="1"/>
      <dgm:spPr>
        <a:solidFill>
          <a:schemeClr val="accent1"/>
        </a:solidFill>
      </dgm:spPr>
      <dgm:t>
        <a:bodyPr/>
        <a:lstStyle/>
        <a:p>
          <a:r>
            <a:rPr lang="es-ES" sz="1600" b="0" dirty="0"/>
            <a:t>Hiperqueratosis folicular</a:t>
          </a:r>
        </a:p>
      </dgm:t>
    </dgm:pt>
    <dgm:pt modelId="{15C085D1-206E-FA48-8CCA-A1CD7F31BBA1}" type="parTrans" cxnId="{EA76ADA4-A89B-1049-8608-21FBB2C1DDD8}">
      <dgm:prSet/>
      <dgm:spPr/>
      <dgm:t>
        <a:bodyPr/>
        <a:lstStyle/>
        <a:p>
          <a:endParaRPr lang="es-ES"/>
        </a:p>
      </dgm:t>
    </dgm:pt>
    <dgm:pt modelId="{46496C67-2B0E-8D4B-8991-09D9CBC6DBD2}" type="sibTrans" cxnId="{EA76ADA4-A89B-1049-8608-21FBB2C1DDD8}">
      <dgm:prSet/>
      <dgm:spPr/>
      <dgm:t>
        <a:bodyPr/>
        <a:lstStyle/>
        <a:p>
          <a:endParaRPr lang="es-ES"/>
        </a:p>
      </dgm:t>
    </dgm:pt>
    <dgm:pt modelId="{E8EB5661-0396-E342-BA96-A13F7B93192E}">
      <dgm:prSet phldrT="[Texto]" custT="1"/>
      <dgm:spPr/>
      <dgm:t>
        <a:bodyPr/>
        <a:lstStyle/>
        <a:p>
          <a:r>
            <a:rPr lang="es-ES" sz="2000" dirty="0"/>
            <a:t>C. </a:t>
          </a:r>
          <a:r>
            <a:rPr lang="es-ES" sz="2000" dirty="0" err="1"/>
            <a:t>acnes</a:t>
          </a:r>
          <a:endParaRPr lang="es-ES" sz="2000" dirty="0"/>
        </a:p>
      </dgm:t>
    </dgm:pt>
    <dgm:pt modelId="{E7FD7767-9CF5-8D44-A67F-B165C6255C6A}" type="parTrans" cxnId="{07425E69-9CB1-804F-9A3C-556ED5AA790F}">
      <dgm:prSet/>
      <dgm:spPr/>
      <dgm:t>
        <a:bodyPr/>
        <a:lstStyle/>
        <a:p>
          <a:endParaRPr lang="es-ES"/>
        </a:p>
      </dgm:t>
    </dgm:pt>
    <dgm:pt modelId="{062DD24C-510C-AD4B-A0CB-062D3E245CB5}" type="sibTrans" cxnId="{07425E69-9CB1-804F-9A3C-556ED5AA790F}">
      <dgm:prSet/>
      <dgm:spPr/>
      <dgm:t>
        <a:bodyPr/>
        <a:lstStyle/>
        <a:p>
          <a:endParaRPr lang="es-ES"/>
        </a:p>
      </dgm:t>
    </dgm:pt>
    <dgm:pt modelId="{F99E599D-6313-6246-B21C-C1530CC56799}">
      <dgm:prSet phldrT="[Texto]" custT="1"/>
      <dgm:spPr/>
      <dgm:t>
        <a:bodyPr/>
        <a:lstStyle/>
        <a:p>
          <a:r>
            <a:rPr lang="es-ES" sz="2000" dirty="0"/>
            <a:t>Producción de sebo</a:t>
          </a:r>
        </a:p>
      </dgm:t>
    </dgm:pt>
    <dgm:pt modelId="{E9994DF4-63F6-044E-AC62-ADF93639DE6D}" type="parTrans" cxnId="{4003A7A2-5AEF-9B4C-8961-92D26343A801}">
      <dgm:prSet/>
      <dgm:spPr/>
      <dgm:t>
        <a:bodyPr/>
        <a:lstStyle/>
        <a:p>
          <a:endParaRPr lang="es-ES"/>
        </a:p>
      </dgm:t>
    </dgm:pt>
    <dgm:pt modelId="{F0C8A20B-56CB-9B4B-81D6-06AE4B593CB7}" type="sibTrans" cxnId="{4003A7A2-5AEF-9B4C-8961-92D26343A801}">
      <dgm:prSet/>
      <dgm:spPr/>
      <dgm:t>
        <a:bodyPr/>
        <a:lstStyle/>
        <a:p>
          <a:endParaRPr lang="es-ES"/>
        </a:p>
      </dgm:t>
    </dgm:pt>
    <dgm:pt modelId="{06B7BA5F-4F07-254F-B9BF-85E6A7D6A574}">
      <dgm:prSet phldrT="[Texto]"/>
      <dgm:spPr>
        <a:solidFill>
          <a:srgbClr val="9D87E9"/>
        </a:solidFill>
      </dgm:spPr>
      <dgm:t>
        <a:bodyPr/>
        <a:lstStyle/>
        <a:p>
          <a:r>
            <a:rPr lang="es-ES" dirty="0"/>
            <a:t>Inflamación crónica</a:t>
          </a:r>
        </a:p>
      </dgm:t>
    </dgm:pt>
    <dgm:pt modelId="{9F25B358-80FE-134F-8339-ABB825B27B0B}" type="parTrans" cxnId="{C5BFB956-BAE2-724E-8F66-4A003F0AD942}">
      <dgm:prSet/>
      <dgm:spPr/>
      <dgm:t>
        <a:bodyPr/>
        <a:lstStyle/>
        <a:p>
          <a:endParaRPr lang="es-ES"/>
        </a:p>
      </dgm:t>
    </dgm:pt>
    <dgm:pt modelId="{EB96C8A1-4B13-784E-B600-F5CBA30B81F1}" type="sibTrans" cxnId="{C5BFB956-BAE2-724E-8F66-4A003F0AD942}">
      <dgm:prSet/>
      <dgm:spPr/>
      <dgm:t>
        <a:bodyPr/>
        <a:lstStyle/>
        <a:p>
          <a:endParaRPr lang="es-ES"/>
        </a:p>
      </dgm:t>
    </dgm:pt>
    <dgm:pt modelId="{E8364DA0-B63F-F544-8960-0CBF342BD9F6}" type="pres">
      <dgm:prSet presAssocID="{E467FB94-6350-8D43-B7D2-B0F71993D4C0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512CD527-72B5-7343-8293-8F040EDBF7A2}" type="pres">
      <dgm:prSet presAssocID="{E467FB94-6350-8D43-B7D2-B0F71993D4C0}" presName="children" presStyleCnt="0"/>
      <dgm:spPr/>
    </dgm:pt>
    <dgm:pt modelId="{2F8C3344-B733-2942-9AC6-73F5030186E2}" type="pres">
      <dgm:prSet presAssocID="{E467FB94-6350-8D43-B7D2-B0F71993D4C0}" presName="childPlaceholder" presStyleCnt="0"/>
      <dgm:spPr/>
    </dgm:pt>
    <dgm:pt modelId="{C911AFF9-A5C9-9646-A153-D5C55B0DC4A1}" type="pres">
      <dgm:prSet presAssocID="{E467FB94-6350-8D43-B7D2-B0F71993D4C0}" presName="circle" presStyleCnt="0"/>
      <dgm:spPr/>
    </dgm:pt>
    <dgm:pt modelId="{3257E735-C645-2C45-9FB5-FA709D7481D6}" type="pres">
      <dgm:prSet presAssocID="{E467FB94-6350-8D43-B7D2-B0F71993D4C0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CE083127-7625-F640-9D3F-13C892FAB97B}" type="pres">
      <dgm:prSet presAssocID="{E467FB94-6350-8D43-B7D2-B0F71993D4C0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53A527BE-45A9-3348-9231-992B4F9F7D6A}" type="pres">
      <dgm:prSet presAssocID="{E467FB94-6350-8D43-B7D2-B0F71993D4C0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9BBB5A44-F162-1A4F-B73C-6BB1EDEE8883}" type="pres">
      <dgm:prSet presAssocID="{E467FB94-6350-8D43-B7D2-B0F71993D4C0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381C57C2-36BA-0449-9378-FB1821910B9A}" type="pres">
      <dgm:prSet presAssocID="{E467FB94-6350-8D43-B7D2-B0F71993D4C0}" presName="quadrantPlaceholder" presStyleCnt="0"/>
      <dgm:spPr/>
    </dgm:pt>
    <dgm:pt modelId="{BED4E890-3CEF-0345-906E-30D0452D832E}" type="pres">
      <dgm:prSet presAssocID="{E467FB94-6350-8D43-B7D2-B0F71993D4C0}" presName="center1" presStyleLbl="fgShp" presStyleIdx="0" presStyleCnt="2"/>
      <dgm:spPr/>
    </dgm:pt>
    <dgm:pt modelId="{765B9D2C-C322-7942-8A47-E6B351180763}" type="pres">
      <dgm:prSet presAssocID="{E467FB94-6350-8D43-B7D2-B0F71993D4C0}" presName="center2" presStyleLbl="fgShp" presStyleIdx="1" presStyleCnt="2"/>
      <dgm:spPr/>
    </dgm:pt>
  </dgm:ptLst>
  <dgm:cxnLst>
    <dgm:cxn modelId="{C5BFB956-BAE2-724E-8F66-4A003F0AD942}" srcId="{E467FB94-6350-8D43-B7D2-B0F71993D4C0}" destId="{06B7BA5F-4F07-254F-B9BF-85E6A7D6A574}" srcOrd="3" destOrd="0" parTransId="{9F25B358-80FE-134F-8339-ABB825B27B0B}" sibTransId="{EB96C8A1-4B13-784E-B600-F5CBA30B81F1}"/>
    <dgm:cxn modelId="{07425E69-9CB1-804F-9A3C-556ED5AA790F}" srcId="{E467FB94-6350-8D43-B7D2-B0F71993D4C0}" destId="{E8EB5661-0396-E342-BA96-A13F7B93192E}" srcOrd="1" destOrd="0" parTransId="{E7FD7767-9CF5-8D44-A67F-B165C6255C6A}" sibTransId="{062DD24C-510C-AD4B-A0CB-062D3E245CB5}"/>
    <dgm:cxn modelId="{3D6C466E-1F99-D646-A4C1-A165035CAD85}" type="presOf" srcId="{06B7BA5F-4F07-254F-B9BF-85E6A7D6A574}" destId="{9BBB5A44-F162-1A4F-B73C-6BB1EDEE8883}" srcOrd="0" destOrd="0" presId="urn:microsoft.com/office/officeart/2005/8/layout/cycle4"/>
    <dgm:cxn modelId="{4003A7A2-5AEF-9B4C-8961-92D26343A801}" srcId="{E467FB94-6350-8D43-B7D2-B0F71993D4C0}" destId="{F99E599D-6313-6246-B21C-C1530CC56799}" srcOrd="2" destOrd="0" parTransId="{E9994DF4-63F6-044E-AC62-ADF93639DE6D}" sibTransId="{F0C8A20B-56CB-9B4B-81D6-06AE4B593CB7}"/>
    <dgm:cxn modelId="{EA76ADA4-A89B-1049-8608-21FBB2C1DDD8}" srcId="{E467FB94-6350-8D43-B7D2-B0F71993D4C0}" destId="{B0748506-A48C-AD44-9889-BA0CCB6802F0}" srcOrd="0" destOrd="0" parTransId="{15C085D1-206E-FA48-8CCA-A1CD7F31BBA1}" sibTransId="{46496C67-2B0E-8D4B-8991-09D9CBC6DBD2}"/>
    <dgm:cxn modelId="{9D7E41B4-3B37-AD42-A568-3D8C68508102}" type="presOf" srcId="{B0748506-A48C-AD44-9889-BA0CCB6802F0}" destId="{3257E735-C645-2C45-9FB5-FA709D7481D6}" srcOrd="0" destOrd="0" presId="urn:microsoft.com/office/officeart/2005/8/layout/cycle4"/>
    <dgm:cxn modelId="{338C88DC-BEA9-DF41-B8E9-AF4DC1B3885D}" type="presOf" srcId="{F99E599D-6313-6246-B21C-C1530CC56799}" destId="{53A527BE-45A9-3348-9231-992B4F9F7D6A}" srcOrd="0" destOrd="0" presId="urn:microsoft.com/office/officeart/2005/8/layout/cycle4"/>
    <dgm:cxn modelId="{215DCCE9-25FC-A243-B709-AAC36EAD13EC}" type="presOf" srcId="{E467FB94-6350-8D43-B7D2-B0F71993D4C0}" destId="{E8364DA0-B63F-F544-8960-0CBF342BD9F6}" srcOrd="0" destOrd="0" presId="urn:microsoft.com/office/officeart/2005/8/layout/cycle4"/>
    <dgm:cxn modelId="{CCC0C6F6-0962-7241-93C6-6C30224986CC}" type="presOf" srcId="{E8EB5661-0396-E342-BA96-A13F7B93192E}" destId="{CE083127-7625-F640-9D3F-13C892FAB97B}" srcOrd="0" destOrd="0" presId="urn:microsoft.com/office/officeart/2005/8/layout/cycle4"/>
    <dgm:cxn modelId="{3DD09324-D304-1044-82FB-24D2EF55117B}" type="presParOf" srcId="{E8364DA0-B63F-F544-8960-0CBF342BD9F6}" destId="{512CD527-72B5-7343-8293-8F040EDBF7A2}" srcOrd="0" destOrd="0" presId="urn:microsoft.com/office/officeart/2005/8/layout/cycle4"/>
    <dgm:cxn modelId="{67479451-6C7D-1046-9F41-882B7499C551}" type="presParOf" srcId="{512CD527-72B5-7343-8293-8F040EDBF7A2}" destId="{2F8C3344-B733-2942-9AC6-73F5030186E2}" srcOrd="0" destOrd="0" presId="urn:microsoft.com/office/officeart/2005/8/layout/cycle4"/>
    <dgm:cxn modelId="{76783022-94AF-9348-82E8-2461845D6F1C}" type="presParOf" srcId="{E8364DA0-B63F-F544-8960-0CBF342BD9F6}" destId="{C911AFF9-A5C9-9646-A153-D5C55B0DC4A1}" srcOrd="1" destOrd="0" presId="urn:microsoft.com/office/officeart/2005/8/layout/cycle4"/>
    <dgm:cxn modelId="{EA9458E5-73E5-494C-A933-E6CAE5D9F37C}" type="presParOf" srcId="{C911AFF9-A5C9-9646-A153-D5C55B0DC4A1}" destId="{3257E735-C645-2C45-9FB5-FA709D7481D6}" srcOrd="0" destOrd="0" presId="urn:microsoft.com/office/officeart/2005/8/layout/cycle4"/>
    <dgm:cxn modelId="{3877B1A4-45F6-9E4D-AAEE-E7ECA1B0FD9F}" type="presParOf" srcId="{C911AFF9-A5C9-9646-A153-D5C55B0DC4A1}" destId="{CE083127-7625-F640-9D3F-13C892FAB97B}" srcOrd="1" destOrd="0" presId="urn:microsoft.com/office/officeart/2005/8/layout/cycle4"/>
    <dgm:cxn modelId="{B4F08EC7-450C-BE45-8046-3334EC848AE3}" type="presParOf" srcId="{C911AFF9-A5C9-9646-A153-D5C55B0DC4A1}" destId="{53A527BE-45A9-3348-9231-992B4F9F7D6A}" srcOrd="2" destOrd="0" presId="urn:microsoft.com/office/officeart/2005/8/layout/cycle4"/>
    <dgm:cxn modelId="{9DC2447B-80BA-4545-A174-42755B9A57F7}" type="presParOf" srcId="{C911AFF9-A5C9-9646-A153-D5C55B0DC4A1}" destId="{9BBB5A44-F162-1A4F-B73C-6BB1EDEE8883}" srcOrd="3" destOrd="0" presId="urn:microsoft.com/office/officeart/2005/8/layout/cycle4"/>
    <dgm:cxn modelId="{CEAD01DB-0510-7E43-BBA3-5D1F2843C390}" type="presParOf" srcId="{C911AFF9-A5C9-9646-A153-D5C55B0DC4A1}" destId="{381C57C2-36BA-0449-9378-FB1821910B9A}" srcOrd="4" destOrd="0" presId="urn:microsoft.com/office/officeart/2005/8/layout/cycle4"/>
    <dgm:cxn modelId="{061BA61E-1168-444A-8058-32B38A4FF80A}" type="presParOf" srcId="{E8364DA0-B63F-F544-8960-0CBF342BD9F6}" destId="{BED4E890-3CEF-0345-906E-30D0452D832E}" srcOrd="2" destOrd="0" presId="urn:microsoft.com/office/officeart/2005/8/layout/cycle4"/>
    <dgm:cxn modelId="{9E65FDD1-1198-9846-84B5-FC53F3E892D2}" type="presParOf" srcId="{E8364DA0-B63F-F544-8960-0CBF342BD9F6}" destId="{765B9D2C-C322-7942-8A47-E6B351180763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178DC9E-E4E0-498D-8566-0E20D6D90D07}" type="doc">
      <dgm:prSet loTypeId="urn:microsoft.com/office/officeart/2008/layout/HorizontalMultiLevelHierarchy" loCatId="hierarchy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es-ES"/>
        </a:p>
      </dgm:t>
    </dgm:pt>
    <dgm:pt modelId="{041E5EA2-275A-4203-9478-2DF963E4B065}">
      <dgm:prSet phldrT="[Texto]"/>
      <dgm:spPr/>
      <dgm:t>
        <a:bodyPr/>
        <a:lstStyle/>
        <a:p>
          <a:r>
            <a:rPr lang="es-ES" dirty="0"/>
            <a:t>Tratamiento</a:t>
          </a:r>
        </a:p>
      </dgm:t>
    </dgm:pt>
    <dgm:pt modelId="{B92B8226-2099-4DB1-844A-2E84CFC071E1}" type="parTrans" cxnId="{B5AA743C-529E-4D80-B212-23772AF9FEF9}">
      <dgm:prSet/>
      <dgm:spPr/>
      <dgm:t>
        <a:bodyPr/>
        <a:lstStyle/>
        <a:p>
          <a:endParaRPr lang="es-ES"/>
        </a:p>
      </dgm:t>
    </dgm:pt>
    <dgm:pt modelId="{68D661DE-4EBB-4D0A-B8B4-99A4C1961732}" type="sibTrans" cxnId="{B5AA743C-529E-4D80-B212-23772AF9FEF9}">
      <dgm:prSet/>
      <dgm:spPr/>
      <dgm:t>
        <a:bodyPr/>
        <a:lstStyle/>
        <a:p>
          <a:endParaRPr lang="es-ES"/>
        </a:p>
      </dgm:t>
    </dgm:pt>
    <dgm:pt modelId="{14448432-D69B-4545-997B-2320B6E8CAEF}">
      <dgm:prSet phldrT="[Texto]"/>
      <dgm:spPr/>
      <dgm:t>
        <a:bodyPr/>
        <a:lstStyle/>
        <a:p>
          <a:r>
            <a:rPr lang="es-ES" dirty="0"/>
            <a:t>Medidas generales</a:t>
          </a:r>
        </a:p>
      </dgm:t>
    </dgm:pt>
    <dgm:pt modelId="{37A1DBDF-3955-40D9-8572-06AD4FF09A4B}" type="parTrans" cxnId="{244CD6B6-3403-4E26-B31C-1DDDE7ECE7E2}">
      <dgm:prSet/>
      <dgm:spPr/>
      <dgm:t>
        <a:bodyPr/>
        <a:lstStyle/>
        <a:p>
          <a:endParaRPr lang="es-ES"/>
        </a:p>
      </dgm:t>
    </dgm:pt>
    <dgm:pt modelId="{C9801BA0-4D66-47FD-BE56-91E5F361EA70}" type="sibTrans" cxnId="{244CD6B6-3403-4E26-B31C-1DDDE7ECE7E2}">
      <dgm:prSet/>
      <dgm:spPr/>
      <dgm:t>
        <a:bodyPr/>
        <a:lstStyle/>
        <a:p>
          <a:endParaRPr lang="es-ES"/>
        </a:p>
      </dgm:t>
    </dgm:pt>
    <dgm:pt modelId="{6FAD613C-F021-4D0E-8D16-E35B04BB55B3}">
      <dgm:prSet phldrT="[Texto]"/>
      <dgm:spPr/>
      <dgm:t>
        <a:bodyPr/>
        <a:lstStyle/>
        <a:p>
          <a:r>
            <a:rPr lang="es-ES" dirty="0"/>
            <a:t>Tópico</a:t>
          </a:r>
        </a:p>
      </dgm:t>
    </dgm:pt>
    <dgm:pt modelId="{8E4CA87E-4FCC-48DF-9D69-A28E0CDABA10}" type="parTrans" cxnId="{2EBE99CD-BAB7-4BEA-BC18-5459056DFDA3}">
      <dgm:prSet/>
      <dgm:spPr/>
      <dgm:t>
        <a:bodyPr/>
        <a:lstStyle/>
        <a:p>
          <a:endParaRPr lang="es-ES"/>
        </a:p>
      </dgm:t>
    </dgm:pt>
    <dgm:pt modelId="{B7C52F07-BBD8-4E6E-B8AF-42F397E60DBB}" type="sibTrans" cxnId="{2EBE99CD-BAB7-4BEA-BC18-5459056DFDA3}">
      <dgm:prSet/>
      <dgm:spPr/>
      <dgm:t>
        <a:bodyPr/>
        <a:lstStyle/>
        <a:p>
          <a:endParaRPr lang="es-ES"/>
        </a:p>
      </dgm:t>
    </dgm:pt>
    <dgm:pt modelId="{F4941D06-29CE-4425-A550-10F5B9A1662B}">
      <dgm:prSet phldrT="[Texto]"/>
      <dgm:spPr/>
      <dgm:t>
        <a:bodyPr/>
        <a:lstStyle/>
        <a:p>
          <a:r>
            <a:rPr lang="es-ES" dirty="0"/>
            <a:t>Oral</a:t>
          </a:r>
        </a:p>
      </dgm:t>
    </dgm:pt>
    <dgm:pt modelId="{5320C295-EFDA-4DF8-8D20-7FE9FF632FDE}" type="parTrans" cxnId="{E7E0900C-72F5-4498-BFC4-F41EB76DC6C3}">
      <dgm:prSet/>
      <dgm:spPr/>
      <dgm:t>
        <a:bodyPr/>
        <a:lstStyle/>
        <a:p>
          <a:endParaRPr lang="es-ES"/>
        </a:p>
      </dgm:t>
    </dgm:pt>
    <dgm:pt modelId="{817F0444-8E1F-48FF-A2EF-1328F631B6C5}" type="sibTrans" cxnId="{E7E0900C-72F5-4498-BFC4-F41EB76DC6C3}">
      <dgm:prSet/>
      <dgm:spPr/>
      <dgm:t>
        <a:bodyPr/>
        <a:lstStyle/>
        <a:p>
          <a:endParaRPr lang="es-ES"/>
        </a:p>
      </dgm:t>
    </dgm:pt>
    <dgm:pt modelId="{653FFA00-98EF-4362-A762-01A4DA563D76}">
      <dgm:prSet phldrT="[Texto]"/>
      <dgm:spPr/>
      <dgm:t>
        <a:bodyPr/>
        <a:lstStyle/>
        <a:p>
          <a:r>
            <a:rPr lang="es-ES" dirty="0"/>
            <a:t>Antibióticos</a:t>
          </a:r>
        </a:p>
      </dgm:t>
    </dgm:pt>
    <dgm:pt modelId="{27CB283E-946B-43E3-9DB7-F28F019692D9}" type="parTrans" cxnId="{03E97F16-6D52-4117-B6C8-E777345F2C76}">
      <dgm:prSet/>
      <dgm:spPr/>
      <dgm:t>
        <a:bodyPr/>
        <a:lstStyle/>
        <a:p>
          <a:endParaRPr lang="es-ES"/>
        </a:p>
      </dgm:t>
    </dgm:pt>
    <dgm:pt modelId="{C05A2AC1-0608-4DF8-BA4E-6F02830F97F4}" type="sibTrans" cxnId="{03E97F16-6D52-4117-B6C8-E777345F2C76}">
      <dgm:prSet/>
      <dgm:spPr/>
      <dgm:t>
        <a:bodyPr/>
        <a:lstStyle/>
        <a:p>
          <a:endParaRPr lang="es-ES"/>
        </a:p>
      </dgm:t>
    </dgm:pt>
    <dgm:pt modelId="{45A168C5-F110-4A26-BE02-010148B966B0}">
      <dgm:prSet phldrT="[Texto]"/>
      <dgm:spPr/>
      <dgm:t>
        <a:bodyPr/>
        <a:lstStyle/>
        <a:p>
          <a:r>
            <a:rPr lang="es-ES" dirty="0" err="1"/>
            <a:t>Isotetrinoína</a:t>
          </a:r>
          <a:endParaRPr lang="es-ES" dirty="0"/>
        </a:p>
      </dgm:t>
    </dgm:pt>
    <dgm:pt modelId="{171A356F-934F-4CAD-ADC8-1ED844A3A802}" type="parTrans" cxnId="{44B8C69C-DA6D-4415-BCBE-153E6E506F27}">
      <dgm:prSet/>
      <dgm:spPr/>
      <dgm:t>
        <a:bodyPr/>
        <a:lstStyle/>
        <a:p>
          <a:endParaRPr lang="es-ES"/>
        </a:p>
      </dgm:t>
    </dgm:pt>
    <dgm:pt modelId="{DBE7EB24-64BA-4E81-B11B-54B0A9D3CDB5}" type="sibTrans" cxnId="{44B8C69C-DA6D-4415-BCBE-153E6E506F27}">
      <dgm:prSet/>
      <dgm:spPr/>
      <dgm:t>
        <a:bodyPr/>
        <a:lstStyle/>
        <a:p>
          <a:endParaRPr lang="es-ES"/>
        </a:p>
      </dgm:t>
    </dgm:pt>
    <dgm:pt modelId="{C0383CBC-3303-44F8-B900-E05DABA8722C}">
      <dgm:prSet phldrT="[Texto]"/>
      <dgm:spPr/>
      <dgm:t>
        <a:bodyPr/>
        <a:lstStyle/>
        <a:p>
          <a:r>
            <a:rPr lang="es-ES" dirty="0"/>
            <a:t>Hormonal</a:t>
          </a:r>
        </a:p>
      </dgm:t>
    </dgm:pt>
    <dgm:pt modelId="{B52ECF49-0D17-4FDE-9B2E-D61CF68D488A}" type="parTrans" cxnId="{13F88F18-2846-4619-B78D-DCED6ABF950C}">
      <dgm:prSet/>
      <dgm:spPr/>
      <dgm:t>
        <a:bodyPr/>
        <a:lstStyle/>
        <a:p>
          <a:endParaRPr lang="es-ES"/>
        </a:p>
      </dgm:t>
    </dgm:pt>
    <dgm:pt modelId="{947B6602-5B10-4BC1-BD62-0F72E4C785A8}" type="sibTrans" cxnId="{13F88F18-2846-4619-B78D-DCED6ABF950C}">
      <dgm:prSet/>
      <dgm:spPr/>
      <dgm:t>
        <a:bodyPr/>
        <a:lstStyle/>
        <a:p>
          <a:endParaRPr lang="es-ES"/>
        </a:p>
      </dgm:t>
    </dgm:pt>
    <dgm:pt modelId="{5FED469C-7B06-422B-A2AA-EC140D3E1C60}">
      <dgm:prSet phldrT="[Texto]"/>
      <dgm:spPr/>
      <dgm:t>
        <a:bodyPr/>
        <a:lstStyle/>
        <a:p>
          <a:r>
            <a:rPr lang="es-ES" dirty="0" err="1"/>
            <a:t>Retinoides</a:t>
          </a:r>
          <a:endParaRPr lang="es-ES" dirty="0"/>
        </a:p>
      </dgm:t>
    </dgm:pt>
    <dgm:pt modelId="{3C147ECD-F0A3-4F5F-B35E-71C7050E078F}" type="parTrans" cxnId="{600DC0A6-7240-465A-B539-BAC2BD37F73E}">
      <dgm:prSet/>
      <dgm:spPr/>
      <dgm:t>
        <a:bodyPr/>
        <a:lstStyle/>
        <a:p>
          <a:endParaRPr lang="es-ES"/>
        </a:p>
      </dgm:t>
    </dgm:pt>
    <dgm:pt modelId="{2BD55FCA-F663-498D-9835-0CAB623D335B}" type="sibTrans" cxnId="{600DC0A6-7240-465A-B539-BAC2BD37F73E}">
      <dgm:prSet/>
      <dgm:spPr/>
      <dgm:t>
        <a:bodyPr/>
        <a:lstStyle/>
        <a:p>
          <a:endParaRPr lang="es-ES"/>
        </a:p>
      </dgm:t>
    </dgm:pt>
    <dgm:pt modelId="{4D097710-7029-43E7-A1A7-464F4C1B9A19}">
      <dgm:prSet phldrT="[Texto]"/>
      <dgm:spPr/>
      <dgm:t>
        <a:bodyPr/>
        <a:lstStyle/>
        <a:p>
          <a:r>
            <a:rPr lang="es-ES" dirty="0"/>
            <a:t>PB</a:t>
          </a:r>
        </a:p>
      </dgm:t>
    </dgm:pt>
    <dgm:pt modelId="{07BA71D0-8ACE-4F73-A224-43E2BACAB975}" type="parTrans" cxnId="{7167C270-9137-4657-B5D2-5CD1D1190C8F}">
      <dgm:prSet/>
      <dgm:spPr/>
      <dgm:t>
        <a:bodyPr/>
        <a:lstStyle/>
        <a:p>
          <a:endParaRPr lang="es-ES"/>
        </a:p>
      </dgm:t>
    </dgm:pt>
    <dgm:pt modelId="{E4F81357-B6E0-409B-A1E1-2282C667C56D}" type="sibTrans" cxnId="{7167C270-9137-4657-B5D2-5CD1D1190C8F}">
      <dgm:prSet/>
      <dgm:spPr/>
      <dgm:t>
        <a:bodyPr/>
        <a:lstStyle/>
        <a:p>
          <a:endParaRPr lang="es-ES"/>
        </a:p>
      </dgm:t>
    </dgm:pt>
    <dgm:pt modelId="{F66E9ACD-008C-0440-BE51-43A184D38F75}">
      <dgm:prSet phldrT="[Texto]"/>
      <dgm:spPr/>
      <dgm:t>
        <a:bodyPr/>
        <a:lstStyle/>
        <a:p>
          <a:r>
            <a:rPr lang="es-ES" dirty="0"/>
            <a:t>Otros </a:t>
          </a:r>
        </a:p>
      </dgm:t>
    </dgm:pt>
    <dgm:pt modelId="{EA4CB26D-4757-DC41-88F0-F5E3257461E9}" type="parTrans" cxnId="{8B0002DD-F943-DD44-94D1-C0F9EFD556D9}">
      <dgm:prSet/>
      <dgm:spPr/>
      <dgm:t>
        <a:bodyPr/>
        <a:lstStyle/>
        <a:p>
          <a:endParaRPr lang="es-ES"/>
        </a:p>
      </dgm:t>
    </dgm:pt>
    <dgm:pt modelId="{7D8A716B-0CDC-3F44-AF97-0762B5A329C0}" type="sibTrans" cxnId="{8B0002DD-F943-DD44-94D1-C0F9EFD556D9}">
      <dgm:prSet/>
      <dgm:spPr/>
      <dgm:t>
        <a:bodyPr/>
        <a:lstStyle/>
        <a:p>
          <a:endParaRPr lang="es-ES"/>
        </a:p>
      </dgm:t>
    </dgm:pt>
    <dgm:pt modelId="{3305DE07-98DD-094A-BD66-6D7167F6B8C4}">
      <dgm:prSet phldrT="[Texto]"/>
      <dgm:spPr/>
      <dgm:t>
        <a:bodyPr/>
        <a:lstStyle/>
        <a:p>
          <a:r>
            <a:rPr lang="es-ES" dirty="0"/>
            <a:t>Antibióticos *</a:t>
          </a:r>
        </a:p>
      </dgm:t>
    </dgm:pt>
    <dgm:pt modelId="{8783E81D-D88A-C446-A823-53BEB125899D}" type="parTrans" cxnId="{1B8AB8DB-1D88-4748-8FA2-F19AA51A0855}">
      <dgm:prSet/>
      <dgm:spPr/>
      <dgm:t>
        <a:bodyPr/>
        <a:lstStyle/>
        <a:p>
          <a:endParaRPr lang="es-ES"/>
        </a:p>
      </dgm:t>
    </dgm:pt>
    <dgm:pt modelId="{5381644E-AC8F-CD44-A74A-5B75BFB0EB1E}" type="sibTrans" cxnId="{1B8AB8DB-1D88-4748-8FA2-F19AA51A0855}">
      <dgm:prSet/>
      <dgm:spPr/>
      <dgm:t>
        <a:bodyPr/>
        <a:lstStyle/>
        <a:p>
          <a:endParaRPr lang="es-ES"/>
        </a:p>
      </dgm:t>
    </dgm:pt>
    <dgm:pt modelId="{6910579F-82A5-4F53-86FE-F3D1B19067CF}" type="pres">
      <dgm:prSet presAssocID="{B178DC9E-E4E0-498D-8566-0E20D6D90D07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78BBCC0-80D4-4546-8CF3-BF66B4E49EF2}" type="pres">
      <dgm:prSet presAssocID="{041E5EA2-275A-4203-9478-2DF963E4B065}" presName="root1" presStyleCnt="0"/>
      <dgm:spPr/>
    </dgm:pt>
    <dgm:pt modelId="{1CDFC600-D17F-4E24-8EAB-7BF27071F3F2}" type="pres">
      <dgm:prSet presAssocID="{041E5EA2-275A-4203-9478-2DF963E4B065}" presName="LevelOneTextNode" presStyleLbl="node0" presStyleIdx="0" presStyleCnt="1">
        <dgm:presLayoutVars>
          <dgm:chPref val="3"/>
        </dgm:presLayoutVars>
      </dgm:prSet>
      <dgm:spPr/>
    </dgm:pt>
    <dgm:pt modelId="{98A9FDD5-312E-482C-A0DD-639E66A6BFB6}" type="pres">
      <dgm:prSet presAssocID="{041E5EA2-275A-4203-9478-2DF963E4B065}" presName="level2hierChild" presStyleCnt="0"/>
      <dgm:spPr/>
    </dgm:pt>
    <dgm:pt modelId="{F3193E50-C3B8-43B9-9773-B035A44747FA}" type="pres">
      <dgm:prSet presAssocID="{37A1DBDF-3955-40D9-8572-06AD4FF09A4B}" presName="conn2-1" presStyleLbl="parChTrans1D2" presStyleIdx="0" presStyleCnt="3"/>
      <dgm:spPr/>
    </dgm:pt>
    <dgm:pt modelId="{4D4182E4-51D7-4006-88DC-475532EF2C71}" type="pres">
      <dgm:prSet presAssocID="{37A1DBDF-3955-40D9-8572-06AD4FF09A4B}" presName="connTx" presStyleLbl="parChTrans1D2" presStyleIdx="0" presStyleCnt="3"/>
      <dgm:spPr/>
    </dgm:pt>
    <dgm:pt modelId="{BD990253-4DB2-4ACD-B991-F91899622C99}" type="pres">
      <dgm:prSet presAssocID="{14448432-D69B-4545-997B-2320B6E8CAEF}" presName="root2" presStyleCnt="0"/>
      <dgm:spPr/>
    </dgm:pt>
    <dgm:pt modelId="{2E88AF83-27CA-4216-92BA-278E0F0886A1}" type="pres">
      <dgm:prSet presAssocID="{14448432-D69B-4545-997B-2320B6E8CAEF}" presName="LevelTwoTextNode" presStyleLbl="node2" presStyleIdx="0" presStyleCnt="3">
        <dgm:presLayoutVars>
          <dgm:chPref val="3"/>
        </dgm:presLayoutVars>
      </dgm:prSet>
      <dgm:spPr/>
    </dgm:pt>
    <dgm:pt modelId="{74BAAD84-FB73-416C-BB9C-D9A3930BC3A3}" type="pres">
      <dgm:prSet presAssocID="{14448432-D69B-4545-997B-2320B6E8CAEF}" presName="level3hierChild" presStyleCnt="0"/>
      <dgm:spPr/>
    </dgm:pt>
    <dgm:pt modelId="{34AEFF8C-8B06-4FCB-97AF-ABC46CAAAC21}" type="pres">
      <dgm:prSet presAssocID="{8E4CA87E-4FCC-48DF-9D69-A28E0CDABA10}" presName="conn2-1" presStyleLbl="parChTrans1D2" presStyleIdx="1" presStyleCnt="3"/>
      <dgm:spPr/>
    </dgm:pt>
    <dgm:pt modelId="{D0823F20-9E80-4DDB-8C49-CE05D4042666}" type="pres">
      <dgm:prSet presAssocID="{8E4CA87E-4FCC-48DF-9D69-A28E0CDABA10}" presName="connTx" presStyleLbl="parChTrans1D2" presStyleIdx="1" presStyleCnt="3"/>
      <dgm:spPr/>
    </dgm:pt>
    <dgm:pt modelId="{0D9B747F-C8C6-4E26-A0E8-C3E534EBA010}" type="pres">
      <dgm:prSet presAssocID="{6FAD613C-F021-4D0E-8D16-E35B04BB55B3}" presName="root2" presStyleCnt="0"/>
      <dgm:spPr/>
    </dgm:pt>
    <dgm:pt modelId="{E646D5CA-AFEF-42E8-BA7A-7E2A4C593586}" type="pres">
      <dgm:prSet presAssocID="{6FAD613C-F021-4D0E-8D16-E35B04BB55B3}" presName="LevelTwoTextNode" presStyleLbl="node2" presStyleIdx="1" presStyleCnt="3">
        <dgm:presLayoutVars>
          <dgm:chPref val="3"/>
        </dgm:presLayoutVars>
      </dgm:prSet>
      <dgm:spPr/>
    </dgm:pt>
    <dgm:pt modelId="{1E0491FB-6639-42CB-A299-88B372A37C70}" type="pres">
      <dgm:prSet presAssocID="{6FAD613C-F021-4D0E-8D16-E35B04BB55B3}" presName="level3hierChild" presStyleCnt="0"/>
      <dgm:spPr/>
    </dgm:pt>
    <dgm:pt modelId="{440EA7DE-0DAF-48A5-944B-55FF18C274AD}" type="pres">
      <dgm:prSet presAssocID="{3C147ECD-F0A3-4F5F-B35E-71C7050E078F}" presName="conn2-1" presStyleLbl="parChTrans1D3" presStyleIdx="0" presStyleCnt="7"/>
      <dgm:spPr/>
    </dgm:pt>
    <dgm:pt modelId="{AEAF97F4-8D8C-4699-8181-1E797C874F46}" type="pres">
      <dgm:prSet presAssocID="{3C147ECD-F0A3-4F5F-B35E-71C7050E078F}" presName="connTx" presStyleLbl="parChTrans1D3" presStyleIdx="0" presStyleCnt="7"/>
      <dgm:spPr/>
    </dgm:pt>
    <dgm:pt modelId="{61968306-41C1-47A4-A5D4-A3636912CE17}" type="pres">
      <dgm:prSet presAssocID="{5FED469C-7B06-422B-A2AA-EC140D3E1C60}" presName="root2" presStyleCnt="0"/>
      <dgm:spPr/>
    </dgm:pt>
    <dgm:pt modelId="{BA50DDED-5F6D-47CC-8684-8C81ED184570}" type="pres">
      <dgm:prSet presAssocID="{5FED469C-7B06-422B-A2AA-EC140D3E1C60}" presName="LevelTwoTextNode" presStyleLbl="node3" presStyleIdx="0" presStyleCnt="7">
        <dgm:presLayoutVars>
          <dgm:chPref val="3"/>
        </dgm:presLayoutVars>
      </dgm:prSet>
      <dgm:spPr/>
    </dgm:pt>
    <dgm:pt modelId="{973A8C16-114D-4409-8028-A60B1568F127}" type="pres">
      <dgm:prSet presAssocID="{5FED469C-7B06-422B-A2AA-EC140D3E1C60}" presName="level3hierChild" presStyleCnt="0"/>
      <dgm:spPr/>
    </dgm:pt>
    <dgm:pt modelId="{E7DD3D87-6BAE-4FF8-BBC7-D9B13A4659C7}" type="pres">
      <dgm:prSet presAssocID="{07BA71D0-8ACE-4F73-A224-43E2BACAB975}" presName="conn2-1" presStyleLbl="parChTrans1D3" presStyleIdx="1" presStyleCnt="7"/>
      <dgm:spPr/>
    </dgm:pt>
    <dgm:pt modelId="{F5C07F64-5FC5-4C10-ACE4-7169E97E5556}" type="pres">
      <dgm:prSet presAssocID="{07BA71D0-8ACE-4F73-A224-43E2BACAB975}" presName="connTx" presStyleLbl="parChTrans1D3" presStyleIdx="1" presStyleCnt="7"/>
      <dgm:spPr/>
    </dgm:pt>
    <dgm:pt modelId="{194DAB16-070F-498F-81D8-F56D192C0369}" type="pres">
      <dgm:prSet presAssocID="{4D097710-7029-43E7-A1A7-464F4C1B9A19}" presName="root2" presStyleCnt="0"/>
      <dgm:spPr/>
    </dgm:pt>
    <dgm:pt modelId="{4063B8E7-5DCC-4B1A-84C6-A0C36867D825}" type="pres">
      <dgm:prSet presAssocID="{4D097710-7029-43E7-A1A7-464F4C1B9A19}" presName="LevelTwoTextNode" presStyleLbl="node3" presStyleIdx="1" presStyleCnt="7">
        <dgm:presLayoutVars>
          <dgm:chPref val="3"/>
        </dgm:presLayoutVars>
      </dgm:prSet>
      <dgm:spPr/>
    </dgm:pt>
    <dgm:pt modelId="{3448942C-3642-4AB7-93BA-D1758A0C71EB}" type="pres">
      <dgm:prSet presAssocID="{4D097710-7029-43E7-A1A7-464F4C1B9A19}" presName="level3hierChild" presStyleCnt="0"/>
      <dgm:spPr/>
    </dgm:pt>
    <dgm:pt modelId="{4635E34D-618A-D244-BD96-87DF42F5248F}" type="pres">
      <dgm:prSet presAssocID="{8783E81D-D88A-C446-A823-53BEB125899D}" presName="conn2-1" presStyleLbl="parChTrans1D3" presStyleIdx="2" presStyleCnt="7"/>
      <dgm:spPr/>
    </dgm:pt>
    <dgm:pt modelId="{3FA58154-2376-8F42-8439-8B9B263DBA8C}" type="pres">
      <dgm:prSet presAssocID="{8783E81D-D88A-C446-A823-53BEB125899D}" presName="connTx" presStyleLbl="parChTrans1D3" presStyleIdx="2" presStyleCnt="7"/>
      <dgm:spPr/>
    </dgm:pt>
    <dgm:pt modelId="{6947DE6F-C286-6941-9A56-FAC21FBFBD50}" type="pres">
      <dgm:prSet presAssocID="{3305DE07-98DD-094A-BD66-6D7167F6B8C4}" presName="root2" presStyleCnt="0"/>
      <dgm:spPr/>
    </dgm:pt>
    <dgm:pt modelId="{D9D696B6-C006-2842-AFD4-03BBAF1E525B}" type="pres">
      <dgm:prSet presAssocID="{3305DE07-98DD-094A-BD66-6D7167F6B8C4}" presName="LevelTwoTextNode" presStyleLbl="node3" presStyleIdx="2" presStyleCnt="7">
        <dgm:presLayoutVars>
          <dgm:chPref val="3"/>
        </dgm:presLayoutVars>
      </dgm:prSet>
      <dgm:spPr/>
    </dgm:pt>
    <dgm:pt modelId="{BF8E7F93-E0AD-264E-A05F-A0CF5BA42C8E}" type="pres">
      <dgm:prSet presAssocID="{3305DE07-98DD-094A-BD66-6D7167F6B8C4}" presName="level3hierChild" presStyleCnt="0"/>
      <dgm:spPr/>
    </dgm:pt>
    <dgm:pt modelId="{A3FC82EA-6A8B-7049-8C73-380AD276B7E7}" type="pres">
      <dgm:prSet presAssocID="{EA4CB26D-4757-DC41-88F0-F5E3257461E9}" presName="conn2-1" presStyleLbl="parChTrans1D3" presStyleIdx="3" presStyleCnt="7"/>
      <dgm:spPr/>
    </dgm:pt>
    <dgm:pt modelId="{7AB3EDE1-1936-8149-98BC-B00544E4FB7E}" type="pres">
      <dgm:prSet presAssocID="{EA4CB26D-4757-DC41-88F0-F5E3257461E9}" presName="connTx" presStyleLbl="parChTrans1D3" presStyleIdx="3" presStyleCnt="7"/>
      <dgm:spPr/>
    </dgm:pt>
    <dgm:pt modelId="{71D34982-A6F0-ED47-A17B-66747885ED03}" type="pres">
      <dgm:prSet presAssocID="{F66E9ACD-008C-0440-BE51-43A184D38F75}" presName="root2" presStyleCnt="0"/>
      <dgm:spPr/>
    </dgm:pt>
    <dgm:pt modelId="{F34EEAC8-FC28-0341-9B49-EA7ADA0022CC}" type="pres">
      <dgm:prSet presAssocID="{F66E9ACD-008C-0440-BE51-43A184D38F75}" presName="LevelTwoTextNode" presStyleLbl="node3" presStyleIdx="3" presStyleCnt="7">
        <dgm:presLayoutVars>
          <dgm:chPref val="3"/>
        </dgm:presLayoutVars>
      </dgm:prSet>
      <dgm:spPr/>
    </dgm:pt>
    <dgm:pt modelId="{97E4DE66-EF5F-6047-ACCD-13006B2D9113}" type="pres">
      <dgm:prSet presAssocID="{F66E9ACD-008C-0440-BE51-43A184D38F75}" presName="level3hierChild" presStyleCnt="0"/>
      <dgm:spPr/>
    </dgm:pt>
    <dgm:pt modelId="{01515903-7B4E-470F-ADAB-5C953EE46297}" type="pres">
      <dgm:prSet presAssocID="{5320C295-EFDA-4DF8-8D20-7FE9FF632FDE}" presName="conn2-1" presStyleLbl="parChTrans1D2" presStyleIdx="2" presStyleCnt="3"/>
      <dgm:spPr/>
    </dgm:pt>
    <dgm:pt modelId="{39A7A576-9BDA-4B5D-A60B-BE136BB22E9C}" type="pres">
      <dgm:prSet presAssocID="{5320C295-EFDA-4DF8-8D20-7FE9FF632FDE}" presName="connTx" presStyleLbl="parChTrans1D2" presStyleIdx="2" presStyleCnt="3"/>
      <dgm:spPr/>
    </dgm:pt>
    <dgm:pt modelId="{199995E0-883A-402E-AD39-8968FDEA07FB}" type="pres">
      <dgm:prSet presAssocID="{F4941D06-29CE-4425-A550-10F5B9A1662B}" presName="root2" presStyleCnt="0"/>
      <dgm:spPr/>
    </dgm:pt>
    <dgm:pt modelId="{CD64ADFF-D31F-4950-A58A-E01CFCE80A51}" type="pres">
      <dgm:prSet presAssocID="{F4941D06-29CE-4425-A550-10F5B9A1662B}" presName="LevelTwoTextNode" presStyleLbl="node2" presStyleIdx="2" presStyleCnt="3">
        <dgm:presLayoutVars>
          <dgm:chPref val="3"/>
        </dgm:presLayoutVars>
      </dgm:prSet>
      <dgm:spPr/>
    </dgm:pt>
    <dgm:pt modelId="{12CFE832-64BB-4B78-87B6-0305A4A4ECFF}" type="pres">
      <dgm:prSet presAssocID="{F4941D06-29CE-4425-A550-10F5B9A1662B}" presName="level3hierChild" presStyleCnt="0"/>
      <dgm:spPr/>
    </dgm:pt>
    <dgm:pt modelId="{F2CAC35B-E3E3-4FC8-BB9F-D614B5D4DCD7}" type="pres">
      <dgm:prSet presAssocID="{27CB283E-946B-43E3-9DB7-F28F019692D9}" presName="conn2-1" presStyleLbl="parChTrans1D3" presStyleIdx="4" presStyleCnt="7"/>
      <dgm:spPr/>
    </dgm:pt>
    <dgm:pt modelId="{B84532A2-F344-42F7-8FEF-068045410C27}" type="pres">
      <dgm:prSet presAssocID="{27CB283E-946B-43E3-9DB7-F28F019692D9}" presName="connTx" presStyleLbl="parChTrans1D3" presStyleIdx="4" presStyleCnt="7"/>
      <dgm:spPr/>
    </dgm:pt>
    <dgm:pt modelId="{BFDC057A-4E05-4347-A5F5-4D504220B8EE}" type="pres">
      <dgm:prSet presAssocID="{653FFA00-98EF-4362-A762-01A4DA563D76}" presName="root2" presStyleCnt="0"/>
      <dgm:spPr/>
    </dgm:pt>
    <dgm:pt modelId="{2C0E73BB-1DFE-4031-B621-763F8D6ADF51}" type="pres">
      <dgm:prSet presAssocID="{653FFA00-98EF-4362-A762-01A4DA563D76}" presName="LevelTwoTextNode" presStyleLbl="node3" presStyleIdx="4" presStyleCnt="7">
        <dgm:presLayoutVars>
          <dgm:chPref val="3"/>
        </dgm:presLayoutVars>
      </dgm:prSet>
      <dgm:spPr/>
    </dgm:pt>
    <dgm:pt modelId="{05E5BF8D-88FC-46DA-8098-ACFD22D8AE23}" type="pres">
      <dgm:prSet presAssocID="{653FFA00-98EF-4362-A762-01A4DA563D76}" presName="level3hierChild" presStyleCnt="0"/>
      <dgm:spPr/>
    </dgm:pt>
    <dgm:pt modelId="{EA4A830D-EC1E-4352-8915-531B2060D3E3}" type="pres">
      <dgm:prSet presAssocID="{171A356F-934F-4CAD-ADC8-1ED844A3A802}" presName="conn2-1" presStyleLbl="parChTrans1D3" presStyleIdx="5" presStyleCnt="7"/>
      <dgm:spPr/>
    </dgm:pt>
    <dgm:pt modelId="{D6B6D7B8-F45D-4F04-AB9A-CF49E8005E34}" type="pres">
      <dgm:prSet presAssocID="{171A356F-934F-4CAD-ADC8-1ED844A3A802}" presName="connTx" presStyleLbl="parChTrans1D3" presStyleIdx="5" presStyleCnt="7"/>
      <dgm:spPr/>
    </dgm:pt>
    <dgm:pt modelId="{6CDE6F52-DBDD-418F-B702-6D889A8462EA}" type="pres">
      <dgm:prSet presAssocID="{45A168C5-F110-4A26-BE02-010148B966B0}" presName="root2" presStyleCnt="0"/>
      <dgm:spPr/>
    </dgm:pt>
    <dgm:pt modelId="{2A983AC5-B4F9-4DCB-9BED-B97481D1FA46}" type="pres">
      <dgm:prSet presAssocID="{45A168C5-F110-4A26-BE02-010148B966B0}" presName="LevelTwoTextNode" presStyleLbl="node3" presStyleIdx="5" presStyleCnt="7">
        <dgm:presLayoutVars>
          <dgm:chPref val="3"/>
        </dgm:presLayoutVars>
      </dgm:prSet>
      <dgm:spPr/>
    </dgm:pt>
    <dgm:pt modelId="{09208325-5924-4A9F-896C-7990E423C248}" type="pres">
      <dgm:prSet presAssocID="{45A168C5-F110-4A26-BE02-010148B966B0}" presName="level3hierChild" presStyleCnt="0"/>
      <dgm:spPr/>
    </dgm:pt>
    <dgm:pt modelId="{DE0C4E70-FE11-4E4F-85B1-456567169698}" type="pres">
      <dgm:prSet presAssocID="{B52ECF49-0D17-4FDE-9B2E-D61CF68D488A}" presName="conn2-1" presStyleLbl="parChTrans1D3" presStyleIdx="6" presStyleCnt="7"/>
      <dgm:spPr/>
    </dgm:pt>
    <dgm:pt modelId="{315A0FD6-409E-4D99-9BDB-057C13F00B2E}" type="pres">
      <dgm:prSet presAssocID="{B52ECF49-0D17-4FDE-9B2E-D61CF68D488A}" presName="connTx" presStyleLbl="parChTrans1D3" presStyleIdx="6" presStyleCnt="7"/>
      <dgm:spPr/>
    </dgm:pt>
    <dgm:pt modelId="{1AC265EA-EB4B-41A1-B8DD-D15E34341650}" type="pres">
      <dgm:prSet presAssocID="{C0383CBC-3303-44F8-B900-E05DABA8722C}" presName="root2" presStyleCnt="0"/>
      <dgm:spPr/>
    </dgm:pt>
    <dgm:pt modelId="{30DC0175-5F14-467F-B7D6-4F300DC087E3}" type="pres">
      <dgm:prSet presAssocID="{C0383CBC-3303-44F8-B900-E05DABA8722C}" presName="LevelTwoTextNode" presStyleLbl="node3" presStyleIdx="6" presStyleCnt="7">
        <dgm:presLayoutVars>
          <dgm:chPref val="3"/>
        </dgm:presLayoutVars>
      </dgm:prSet>
      <dgm:spPr/>
    </dgm:pt>
    <dgm:pt modelId="{52519740-A094-49D2-9135-98789C166E2E}" type="pres">
      <dgm:prSet presAssocID="{C0383CBC-3303-44F8-B900-E05DABA8722C}" presName="level3hierChild" presStyleCnt="0"/>
      <dgm:spPr/>
    </dgm:pt>
  </dgm:ptLst>
  <dgm:cxnLst>
    <dgm:cxn modelId="{D22F8403-246E-4F6C-9DE1-8E28508414DF}" type="presOf" srcId="{171A356F-934F-4CAD-ADC8-1ED844A3A802}" destId="{D6B6D7B8-F45D-4F04-AB9A-CF49E8005E34}" srcOrd="1" destOrd="0" presId="urn:microsoft.com/office/officeart/2008/layout/HorizontalMultiLevelHierarchy"/>
    <dgm:cxn modelId="{A1ACAD05-4DF7-4EC1-97C7-BD6CCAECF719}" type="presOf" srcId="{5FED469C-7B06-422B-A2AA-EC140D3E1C60}" destId="{BA50DDED-5F6D-47CC-8684-8C81ED184570}" srcOrd="0" destOrd="0" presId="urn:microsoft.com/office/officeart/2008/layout/HorizontalMultiLevelHierarchy"/>
    <dgm:cxn modelId="{E7E0900C-72F5-4498-BFC4-F41EB76DC6C3}" srcId="{041E5EA2-275A-4203-9478-2DF963E4B065}" destId="{F4941D06-29CE-4425-A550-10F5B9A1662B}" srcOrd="2" destOrd="0" parTransId="{5320C295-EFDA-4DF8-8D20-7FE9FF632FDE}" sibTransId="{817F0444-8E1F-48FF-A2EF-1328F631B6C5}"/>
    <dgm:cxn modelId="{03E97F16-6D52-4117-B6C8-E777345F2C76}" srcId="{F4941D06-29CE-4425-A550-10F5B9A1662B}" destId="{653FFA00-98EF-4362-A762-01A4DA563D76}" srcOrd="0" destOrd="0" parTransId="{27CB283E-946B-43E3-9DB7-F28F019692D9}" sibTransId="{C05A2AC1-0608-4DF8-BA4E-6F02830F97F4}"/>
    <dgm:cxn modelId="{13F88F18-2846-4619-B78D-DCED6ABF950C}" srcId="{F4941D06-29CE-4425-A550-10F5B9A1662B}" destId="{C0383CBC-3303-44F8-B900-E05DABA8722C}" srcOrd="2" destOrd="0" parTransId="{B52ECF49-0D17-4FDE-9B2E-D61CF68D488A}" sibTransId="{947B6602-5B10-4BC1-BD62-0F72E4C785A8}"/>
    <dgm:cxn modelId="{D599E521-977F-4F0B-88F8-334FA6B0BD1B}" type="presOf" srcId="{27CB283E-946B-43E3-9DB7-F28F019692D9}" destId="{F2CAC35B-E3E3-4FC8-BB9F-D614B5D4DCD7}" srcOrd="0" destOrd="0" presId="urn:microsoft.com/office/officeart/2008/layout/HorizontalMultiLevelHierarchy"/>
    <dgm:cxn modelId="{41D2BE28-6CE0-4FAF-B998-B5EB5F3DA115}" type="presOf" srcId="{F4941D06-29CE-4425-A550-10F5B9A1662B}" destId="{CD64ADFF-D31F-4950-A58A-E01CFCE80A51}" srcOrd="0" destOrd="0" presId="urn:microsoft.com/office/officeart/2008/layout/HorizontalMultiLevelHierarchy"/>
    <dgm:cxn modelId="{B5AA743C-529E-4D80-B212-23772AF9FEF9}" srcId="{B178DC9E-E4E0-498D-8566-0E20D6D90D07}" destId="{041E5EA2-275A-4203-9478-2DF963E4B065}" srcOrd="0" destOrd="0" parTransId="{B92B8226-2099-4DB1-844A-2E84CFC071E1}" sibTransId="{68D661DE-4EBB-4D0A-B8B4-99A4C1961732}"/>
    <dgm:cxn modelId="{6D3BD53E-5F1E-417C-9FC6-1598C748E575}" type="presOf" srcId="{B52ECF49-0D17-4FDE-9B2E-D61CF68D488A}" destId="{DE0C4E70-FE11-4E4F-85B1-456567169698}" srcOrd="0" destOrd="0" presId="urn:microsoft.com/office/officeart/2008/layout/HorizontalMultiLevelHierarchy"/>
    <dgm:cxn modelId="{C1D28540-4040-1944-84DF-F52442FDEC5B}" type="presOf" srcId="{3305DE07-98DD-094A-BD66-6D7167F6B8C4}" destId="{D9D696B6-C006-2842-AFD4-03BBAF1E525B}" srcOrd="0" destOrd="0" presId="urn:microsoft.com/office/officeart/2008/layout/HorizontalMultiLevelHierarchy"/>
    <dgm:cxn modelId="{75263946-8DAA-483D-97C8-1E8D6D7BF04A}" type="presOf" srcId="{6FAD613C-F021-4D0E-8D16-E35B04BB55B3}" destId="{E646D5CA-AFEF-42E8-BA7A-7E2A4C593586}" srcOrd="0" destOrd="0" presId="urn:microsoft.com/office/officeart/2008/layout/HorizontalMultiLevelHierarchy"/>
    <dgm:cxn modelId="{C20C4551-CB8D-494C-AD9E-F7D6E949523F}" type="presOf" srcId="{8783E81D-D88A-C446-A823-53BEB125899D}" destId="{4635E34D-618A-D244-BD96-87DF42F5248F}" srcOrd="0" destOrd="0" presId="urn:microsoft.com/office/officeart/2008/layout/HorizontalMultiLevelHierarchy"/>
    <dgm:cxn modelId="{F838AA59-A729-4C06-8B04-092375FE6A5E}" type="presOf" srcId="{171A356F-934F-4CAD-ADC8-1ED844A3A802}" destId="{EA4A830D-EC1E-4352-8915-531B2060D3E3}" srcOrd="0" destOrd="0" presId="urn:microsoft.com/office/officeart/2008/layout/HorizontalMultiLevelHierarchy"/>
    <dgm:cxn modelId="{F9BFFD67-CCAB-4A3D-827B-C20D42D1A730}" type="presOf" srcId="{C0383CBC-3303-44F8-B900-E05DABA8722C}" destId="{30DC0175-5F14-467F-B7D6-4F300DC087E3}" srcOrd="0" destOrd="0" presId="urn:microsoft.com/office/officeart/2008/layout/HorizontalMultiLevelHierarchy"/>
    <dgm:cxn modelId="{34271468-9803-44F2-AE27-007DB9DBCA86}" type="presOf" srcId="{45A168C5-F110-4A26-BE02-010148B966B0}" destId="{2A983AC5-B4F9-4DCB-9BED-B97481D1FA46}" srcOrd="0" destOrd="0" presId="urn:microsoft.com/office/officeart/2008/layout/HorizontalMultiLevelHierarchy"/>
    <dgm:cxn modelId="{9B14BC69-3985-4DDA-9C7D-84EA3E6F9770}" type="presOf" srcId="{B52ECF49-0D17-4FDE-9B2E-D61CF68D488A}" destId="{315A0FD6-409E-4D99-9BDB-057C13F00B2E}" srcOrd="1" destOrd="0" presId="urn:microsoft.com/office/officeart/2008/layout/HorizontalMultiLevelHierarchy"/>
    <dgm:cxn modelId="{7167C270-9137-4657-B5D2-5CD1D1190C8F}" srcId="{6FAD613C-F021-4D0E-8D16-E35B04BB55B3}" destId="{4D097710-7029-43E7-A1A7-464F4C1B9A19}" srcOrd="1" destOrd="0" parTransId="{07BA71D0-8ACE-4F73-A224-43E2BACAB975}" sibTransId="{E4F81357-B6E0-409B-A1E1-2282C667C56D}"/>
    <dgm:cxn modelId="{7B597F74-ED7F-A34B-9816-BB23AC563ADF}" type="presOf" srcId="{8783E81D-D88A-C446-A823-53BEB125899D}" destId="{3FA58154-2376-8F42-8439-8B9B263DBA8C}" srcOrd="1" destOrd="0" presId="urn:microsoft.com/office/officeart/2008/layout/HorizontalMultiLevelHierarchy"/>
    <dgm:cxn modelId="{3D472B7B-ABE0-7041-A839-2CDC8ED66C1E}" type="presOf" srcId="{EA4CB26D-4757-DC41-88F0-F5E3257461E9}" destId="{7AB3EDE1-1936-8149-98BC-B00544E4FB7E}" srcOrd="1" destOrd="0" presId="urn:microsoft.com/office/officeart/2008/layout/HorizontalMultiLevelHierarchy"/>
    <dgm:cxn modelId="{BB4AAA89-DF73-4C96-A39F-B013428418CC}" type="presOf" srcId="{8E4CA87E-4FCC-48DF-9D69-A28E0CDABA10}" destId="{34AEFF8C-8B06-4FCB-97AF-ABC46CAAAC21}" srcOrd="0" destOrd="0" presId="urn:microsoft.com/office/officeart/2008/layout/HorizontalMultiLevelHierarchy"/>
    <dgm:cxn modelId="{1911D58C-6BDF-4CD8-A3D4-FEFD8535B69D}" type="presOf" srcId="{5320C295-EFDA-4DF8-8D20-7FE9FF632FDE}" destId="{01515903-7B4E-470F-ADAB-5C953EE46297}" srcOrd="0" destOrd="0" presId="urn:microsoft.com/office/officeart/2008/layout/HorizontalMultiLevelHierarchy"/>
    <dgm:cxn modelId="{27C4BD92-7C40-442E-851B-5CF2B39165E9}" type="presOf" srcId="{07BA71D0-8ACE-4F73-A224-43E2BACAB975}" destId="{E7DD3D87-6BAE-4FF8-BBC7-D9B13A4659C7}" srcOrd="0" destOrd="0" presId="urn:microsoft.com/office/officeart/2008/layout/HorizontalMultiLevelHierarchy"/>
    <dgm:cxn modelId="{2169EE96-C6D7-E345-B072-71218DE35C75}" type="presOf" srcId="{EA4CB26D-4757-DC41-88F0-F5E3257461E9}" destId="{A3FC82EA-6A8B-7049-8C73-380AD276B7E7}" srcOrd="0" destOrd="0" presId="urn:microsoft.com/office/officeart/2008/layout/HorizontalMultiLevelHierarchy"/>
    <dgm:cxn modelId="{44B8C69C-DA6D-4415-BCBE-153E6E506F27}" srcId="{F4941D06-29CE-4425-A550-10F5B9A1662B}" destId="{45A168C5-F110-4A26-BE02-010148B966B0}" srcOrd="1" destOrd="0" parTransId="{171A356F-934F-4CAD-ADC8-1ED844A3A802}" sibTransId="{DBE7EB24-64BA-4E81-B11B-54B0A9D3CDB5}"/>
    <dgm:cxn modelId="{AFA45A9E-D038-4F40-A221-1F11D8E4EC4D}" type="presOf" srcId="{F66E9ACD-008C-0440-BE51-43A184D38F75}" destId="{F34EEAC8-FC28-0341-9B49-EA7ADA0022CC}" srcOrd="0" destOrd="0" presId="urn:microsoft.com/office/officeart/2008/layout/HorizontalMultiLevelHierarchy"/>
    <dgm:cxn modelId="{7EB184A0-719B-485E-91AA-27C8B2E31631}" type="presOf" srcId="{07BA71D0-8ACE-4F73-A224-43E2BACAB975}" destId="{F5C07F64-5FC5-4C10-ACE4-7169E97E5556}" srcOrd="1" destOrd="0" presId="urn:microsoft.com/office/officeart/2008/layout/HorizontalMultiLevelHierarchy"/>
    <dgm:cxn modelId="{F00C71A1-BB3C-4BC8-B052-D8A5B34A8BB3}" type="presOf" srcId="{14448432-D69B-4545-997B-2320B6E8CAEF}" destId="{2E88AF83-27CA-4216-92BA-278E0F0886A1}" srcOrd="0" destOrd="0" presId="urn:microsoft.com/office/officeart/2008/layout/HorizontalMultiLevelHierarchy"/>
    <dgm:cxn modelId="{43D889A4-5146-4FFC-8DE9-FF2EB70E5D2C}" type="presOf" srcId="{4D097710-7029-43E7-A1A7-464F4C1B9A19}" destId="{4063B8E7-5DCC-4B1A-84C6-A0C36867D825}" srcOrd="0" destOrd="0" presId="urn:microsoft.com/office/officeart/2008/layout/HorizontalMultiLevelHierarchy"/>
    <dgm:cxn modelId="{600DC0A6-7240-465A-B539-BAC2BD37F73E}" srcId="{6FAD613C-F021-4D0E-8D16-E35B04BB55B3}" destId="{5FED469C-7B06-422B-A2AA-EC140D3E1C60}" srcOrd="0" destOrd="0" parTransId="{3C147ECD-F0A3-4F5F-B35E-71C7050E078F}" sibTransId="{2BD55FCA-F663-498D-9835-0CAB623D335B}"/>
    <dgm:cxn modelId="{FA1D28B6-71FF-496A-9DD2-839320FD0A4F}" type="presOf" srcId="{3C147ECD-F0A3-4F5F-B35E-71C7050E078F}" destId="{AEAF97F4-8D8C-4699-8181-1E797C874F46}" srcOrd="1" destOrd="0" presId="urn:microsoft.com/office/officeart/2008/layout/HorizontalMultiLevelHierarchy"/>
    <dgm:cxn modelId="{244CD6B6-3403-4E26-B31C-1DDDE7ECE7E2}" srcId="{041E5EA2-275A-4203-9478-2DF963E4B065}" destId="{14448432-D69B-4545-997B-2320B6E8CAEF}" srcOrd="0" destOrd="0" parTransId="{37A1DBDF-3955-40D9-8572-06AD4FF09A4B}" sibTransId="{C9801BA0-4D66-47FD-BE56-91E5F361EA70}"/>
    <dgm:cxn modelId="{2EBE99CD-BAB7-4BEA-BC18-5459056DFDA3}" srcId="{041E5EA2-275A-4203-9478-2DF963E4B065}" destId="{6FAD613C-F021-4D0E-8D16-E35B04BB55B3}" srcOrd="1" destOrd="0" parTransId="{8E4CA87E-4FCC-48DF-9D69-A28E0CDABA10}" sibTransId="{B7C52F07-BBD8-4E6E-B8AF-42F397E60DBB}"/>
    <dgm:cxn modelId="{F33872CF-9092-4BCE-8226-58D95CF91F10}" type="presOf" srcId="{8E4CA87E-4FCC-48DF-9D69-A28E0CDABA10}" destId="{D0823F20-9E80-4DDB-8C49-CE05D4042666}" srcOrd="1" destOrd="0" presId="urn:microsoft.com/office/officeart/2008/layout/HorizontalMultiLevelHierarchy"/>
    <dgm:cxn modelId="{977F3AD5-9E5D-41BD-8127-7DCFBA142FD5}" type="presOf" srcId="{37A1DBDF-3955-40D9-8572-06AD4FF09A4B}" destId="{F3193E50-C3B8-43B9-9773-B035A44747FA}" srcOrd="0" destOrd="0" presId="urn:microsoft.com/office/officeart/2008/layout/HorizontalMultiLevelHierarchy"/>
    <dgm:cxn modelId="{67866AD9-92B1-4925-9AEE-38049AC986BB}" type="presOf" srcId="{041E5EA2-275A-4203-9478-2DF963E4B065}" destId="{1CDFC600-D17F-4E24-8EAB-7BF27071F3F2}" srcOrd="0" destOrd="0" presId="urn:microsoft.com/office/officeart/2008/layout/HorizontalMultiLevelHierarchy"/>
    <dgm:cxn modelId="{1B8AB8DB-1D88-4748-8FA2-F19AA51A0855}" srcId="{6FAD613C-F021-4D0E-8D16-E35B04BB55B3}" destId="{3305DE07-98DD-094A-BD66-6D7167F6B8C4}" srcOrd="2" destOrd="0" parTransId="{8783E81D-D88A-C446-A823-53BEB125899D}" sibTransId="{5381644E-AC8F-CD44-A74A-5B75BFB0EB1E}"/>
    <dgm:cxn modelId="{EC4EBCDC-6DB6-4FE4-A81E-0DA19C987EDE}" type="presOf" srcId="{27CB283E-946B-43E3-9DB7-F28F019692D9}" destId="{B84532A2-F344-42F7-8FEF-068045410C27}" srcOrd="1" destOrd="0" presId="urn:microsoft.com/office/officeart/2008/layout/HorizontalMultiLevelHierarchy"/>
    <dgm:cxn modelId="{8B0002DD-F943-DD44-94D1-C0F9EFD556D9}" srcId="{6FAD613C-F021-4D0E-8D16-E35B04BB55B3}" destId="{F66E9ACD-008C-0440-BE51-43A184D38F75}" srcOrd="3" destOrd="0" parTransId="{EA4CB26D-4757-DC41-88F0-F5E3257461E9}" sibTransId="{7D8A716B-0CDC-3F44-AF97-0762B5A329C0}"/>
    <dgm:cxn modelId="{F6FA59DF-7778-43A9-A087-C2ED4D552B73}" type="presOf" srcId="{37A1DBDF-3955-40D9-8572-06AD4FF09A4B}" destId="{4D4182E4-51D7-4006-88DC-475532EF2C71}" srcOrd="1" destOrd="0" presId="urn:microsoft.com/office/officeart/2008/layout/HorizontalMultiLevelHierarchy"/>
    <dgm:cxn modelId="{598D6CE6-0184-4F6A-BD98-77A2665ED378}" type="presOf" srcId="{B178DC9E-E4E0-498D-8566-0E20D6D90D07}" destId="{6910579F-82A5-4F53-86FE-F3D1B19067CF}" srcOrd="0" destOrd="0" presId="urn:microsoft.com/office/officeart/2008/layout/HorizontalMultiLevelHierarchy"/>
    <dgm:cxn modelId="{C9F520F2-A7CF-402C-806E-55F58BF080B6}" type="presOf" srcId="{653FFA00-98EF-4362-A762-01A4DA563D76}" destId="{2C0E73BB-1DFE-4031-B621-763F8D6ADF51}" srcOrd="0" destOrd="0" presId="urn:microsoft.com/office/officeart/2008/layout/HorizontalMultiLevelHierarchy"/>
    <dgm:cxn modelId="{90E062FA-5A2A-41F9-AA54-2AEFA6DFCE11}" type="presOf" srcId="{3C147ECD-F0A3-4F5F-B35E-71C7050E078F}" destId="{440EA7DE-0DAF-48A5-944B-55FF18C274AD}" srcOrd="0" destOrd="0" presId="urn:microsoft.com/office/officeart/2008/layout/HorizontalMultiLevelHierarchy"/>
    <dgm:cxn modelId="{19D370FB-559B-4A23-BAE6-3C550F24E721}" type="presOf" srcId="{5320C295-EFDA-4DF8-8D20-7FE9FF632FDE}" destId="{39A7A576-9BDA-4B5D-A60B-BE136BB22E9C}" srcOrd="1" destOrd="0" presId="urn:microsoft.com/office/officeart/2008/layout/HorizontalMultiLevelHierarchy"/>
    <dgm:cxn modelId="{E8F86BBC-A746-46D4-8E10-A507B79E7376}" type="presParOf" srcId="{6910579F-82A5-4F53-86FE-F3D1B19067CF}" destId="{E78BBCC0-80D4-4546-8CF3-BF66B4E49EF2}" srcOrd="0" destOrd="0" presId="urn:microsoft.com/office/officeart/2008/layout/HorizontalMultiLevelHierarchy"/>
    <dgm:cxn modelId="{87B052CA-B5B2-4C3B-A327-E1ED790F6208}" type="presParOf" srcId="{E78BBCC0-80D4-4546-8CF3-BF66B4E49EF2}" destId="{1CDFC600-D17F-4E24-8EAB-7BF27071F3F2}" srcOrd="0" destOrd="0" presId="urn:microsoft.com/office/officeart/2008/layout/HorizontalMultiLevelHierarchy"/>
    <dgm:cxn modelId="{F30E9441-9A1B-4CFB-AC95-76FEB76B8D03}" type="presParOf" srcId="{E78BBCC0-80D4-4546-8CF3-BF66B4E49EF2}" destId="{98A9FDD5-312E-482C-A0DD-639E66A6BFB6}" srcOrd="1" destOrd="0" presId="urn:microsoft.com/office/officeart/2008/layout/HorizontalMultiLevelHierarchy"/>
    <dgm:cxn modelId="{26A97168-F028-4EB6-9F7B-780095CBB72B}" type="presParOf" srcId="{98A9FDD5-312E-482C-A0DD-639E66A6BFB6}" destId="{F3193E50-C3B8-43B9-9773-B035A44747FA}" srcOrd="0" destOrd="0" presId="urn:microsoft.com/office/officeart/2008/layout/HorizontalMultiLevelHierarchy"/>
    <dgm:cxn modelId="{A4C67CE2-7C1B-41C5-8BEC-C9B7931DD21E}" type="presParOf" srcId="{F3193E50-C3B8-43B9-9773-B035A44747FA}" destId="{4D4182E4-51D7-4006-88DC-475532EF2C71}" srcOrd="0" destOrd="0" presId="urn:microsoft.com/office/officeart/2008/layout/HorizontalMultiLevelHierarchy"/>
    <dgm:cxn modelId="{5E2BBDE4-67D9-4E89-B9FE-DB3CF60E5D6B}" type="presParOf" srcId="{98A9FDD5-312E-482C-A0DD-639E66A6BFB6}" destId="{BD990253-4DB2-4ACD-B991-F91899622C99}" srcOrd="1" destOrd="0" presId="urn:microsoft.com/office/officeart/2008/layout/HorizontalMultiLevelHierarchy"/>
    <dgm:cxn modelId="{ED36622E-8023-477B-94A5-11DFC40199FD}" type="presParOf" srcId="{BD990253-4DB2-4ACD-B991-F91899622C99}" destId="{2E88AF83-27CA-4216-92BA-278E0F0886A1}" srcOrd="0" destOrd="0" presId="urn:microsoft.com/office/officeart/2008/layout/HorizontalMultiLevelHierarchy"/>
    <dgm:cxn modelId="{F73D9143-2FE2-4AEF-9C85-DDC8EB1CF48F}" type="presParOf" srcId="{BD990253-4DB2-4ACD-B991-F91899622C99}" destId="{74BAAD84-FB73-416C-BB9C-D9A3930BC3A3}" srcOrd="1" destOrd="0" presId="urn:microsoft.com/office/officeart/2008/layout/HorizontalMultiLevelHierarchy"/>
    <dgm:cxn modelId="{8FE17908-B01D-4FDF-8B5A-3328F9D96F52}" type="presParOf" srcId="{98A9FDD5-312E-482C-A0DD-639E66A6BFB6}" destId="{34AEFF8C-8B06-4FCB-97AF-ABC46CAAAC21}" srcOrd="2" destOrd="0" presId="urn:microsoft.com/office/officeart/2008/layout/HorizontalMultiLevelHierarchy"/>
    <dgm:cxn modelId="{CD51471B-DAC6-42E8-A89A-0F88E235BAD8}" type="presParOf" srcId="{34AEFF8C-8B06-4FCB-97AF-ABC46CAAAC21}" destId="{D0823F20-9E80-4DDB-8C49-CE05D4042666}" srcOrd="0" destOrd="0" presId="urn:microsoft.com/office/officeart/2008/layout/HorizontalMultiLevelHierarchy"/>
    <dgm:cxn modelId="{8CADD728-2406-4FB0-B4D0-B0EBA200E113}" type="presParOf" srcId="{98A9FDD5-312E-482C-A0DD-639E66A6BFB6}" destId="{0D9B747F-C8C6-4E26-A0E8-C3E534EBA010}" srcOrd="3" destOrd="0" presId="urn:microsoft.com/office/officeart/2008/layout/HorizontalMultiLevelHierarchy"/>
    <dgm:cxn modelId="{0677172C-10EF-45CF-819C-D823EFACF310}" type="presParOf" srcId="{0D9B747F-C8C6-4E26-A0E8-C3E534EBA010}" destId="{E646D5CA-AFEF-42E8-BA7A-7E2A4C593586}" srcOrd="0" destOrd="0" presId="urn:microsoft.com/office/officeart/2008/layout/HorizontalMultiLevelHierarchy"/>
    <dgm:cxn modelId="{34152766-8158-468A-BC19-41FD7FE39CD4}" type="presParOf" srcId="{0D9B747F-C8C6-4E26-A0E8-C3E534EBA010}" destId="{1E0491FB-6639-42CB-A299-88B372A37C70}" srcOrd="1" destOrd="0" presId="urn:microsoft.com/office/officeart/2008/layout/HorizontalMultiLevelHierarchy"/>
    <dgm:cxn modelId="{54013561-C038-4FDD-B35A-6DF599A2185C}" type="presParOf" srcId="{1E0491FB-6639-42CB-A299-88B372A37C70}" destId="{440EA7DE-0DAF-48A5-944B-55FF18C274AD}" srcOrd="0" destOrd="0" presId="urn:microsoft.com/office/officeart/2008/layout/HorizontalMultiLevelHierarchy"/>
    <dgm:cxn modelId="{31F2C931-5412-4B0B-9AF0-9C8263251395}" type="presParOf" srcId="{440EA7DE-0DAF-48A5-944B-55FF18C274AD}" destId="{AEAF97F4-8D8C-4699-8181-1E797C874F46}" srcOrd="0" destOrd="0" presId="urn:microsoft.com/office/officeart/2008/layout/HorizontalMultiLevelHierarchy"/>
    <dgm:cxn modelId="{F1D1495B-E085-4DC2-830C-196571E99A8F}" type="presParOf" srcId="{1E0491FB-6639-42CB-A299-88B372A37C70}" destId="{61968306-41C1-47A4-A5D4-A3636912CE17}" srcOrd="1" destOrd="0" presId="urn:microsoft.com/office/officeart/2008/layout/HorizontalMultiLevelHierarchy"/>
    <dgm:cxn modelId="{C879FFA2-1888-4E95-AC60-0BCA6D5BDA72}" type="presParOf" srcId="{61968306-41C1-47A4-A5D4-A3636912CE17}" destId="{BA50DDED-5F6D-47CC-8684-8C81ED184570}" srcOrd="0" destOrd="0" presId="urn:microsoft.com/office/officeart/2008/layout/HorizontalMultiLevelHierarchy"/>
    <dgm:cxn modelId="{F37BEC80-F049-4E1A-A0B3-7F00235424F6}" type="presParOf" srcId="{61968306-41C1-47A4-A5D4-A3636912CE17}" destId="{973A8C16-114D-4409-8028-A60B1568F127}" srcOrd="1" destOrd="0" presId="urn:microsoft.com/office/officeart/2008/layout/HorizontalMultiLevelHierarchy"/>
    <dgm:cxn modelId="{F752E035-470C-4566-81FD-1D6651BC69C4}" type="presParOf" srcId="{1E0491FB-6639-42CB-A299-88B372A37C70}" destId="{E7DD3D87-6BAE-4FF8-BBC7-D9B13A4659C7}" srcOrd="2" destOrd="0" presId="urn:microsoft.com/office/officeart/2008/layout/HorizontalMultiLevelHierarchy"/>
    <dgm:cxn modelId="{79E3CDC7-935E-427B-AB1E-84AC413DC628}" type="presParOf" srcId="{E7DD3D87-6BAE-4FF8-BBC7-D9B13A4659C7}" destId="{F5C07F64-5FC5-4C10-ACE4-7169E97E5556}" srcOrd="0" destOrd="0" presId="urn:microsoft.com/office/officeart/2008/layout/HorizontalMultiLevelHierarchy"/>
    <dgm:cxn modelId="{47881574-955C-4374-9190-885019AAAFDA}" type="presParOf" srcId="{1E0491FB-6639-42CB-A299-88B372A37C70}" destId="{194DAB16-070F-498F-81D8-F56D192C0369}" srcOrd="3" destOrd="0" presId="urn:microsoft.com/office/officeart/2008/layout/HorizontalMultiLevelHierarchy"/>
    <dgm:cxn modelId="{3481DEC8-F3D1-4186-AB78-2812276C7082}" type="presParOf" srcId="{194DAB16-070F-498F-81D8-F56D192C0369}" destId="{4063B8E7-5DCC-4B1A-84C6-A0C36867D825}" srcOrd="0" destOrd="0" presId="urn:microsoft.com/office/officeart/2008/layout/HorizontalMultiLevelHierarchy"/>
    <dgm:cxn modelId="{7C25FBB8-56D3-451D-ACA2-07F01972BBEE}" type="presParOf" srcId="{194DAB16-070F-498F-81D8-F56D192C0369}" destId="{3448942C-3642-4AB7-93BA-D1758A0C71EB}" srcOrd="1" destOrd="0" presId="urn:microsoft.com/office/officeart/2008/layout/HorizontalMultiLevelHierarchy"/>
    <dgm:cxn modelId="{353C8707-D35B-0645-A194-4FCA61F29980}" type="presParOf" srcId="{1E0491FB-6639-42CB-A299-88B372A37C70}" destId="{4635E34D-618A-D244-BD96-87DF42F5248F}" srcOrd="4" destOrd="0" presId="urn:microsoft.com/office/officeart/2008/layout/HorizontalMultiLevelHierarchy"/>
    <dgm:cxn modelId="{54037D50-4463-1146-9E20-7ED94B50F32D}" type="presParOf" srcId="{4635E34D-618A-D244-BD96-87DF42F5248F}" destId="{3FA58154-2376-8F42-8439-8B9B263DBA8C}" srcOrd="0" destOrd="0" presId="urn:microsoft.com/office/officeart/2008/layout/HorizontalMultiLevelHierarchy"/>
    <dgm:cxn modelId="{F3FA9A96-C6DB-3C4F-8666-1F007682D4FB}" type="presParOf" srcId="{1E0491FB-6639-42CB-A299-88B372A37C70}" destId="{6947DE6F-C286-6941-9A56-FAC21FBFBD50}" srcOrd="5" destOrd="0" presId="urn:microsoft.com/office/officeart/2008/layout/HorizontalMultiLevelHierarchy"/>
    <dgm:cxn modelId="{440CF91E-8326-EF43-B4A3-86A5A0BCCDE6}" type="presParOf" srcId="{6947DE6F-C286-6941-9A56-FAC21FBFBD50}" destId="{D9D696B6-C006-2842-AFD4-03BBAF1E525B}" srcOrd="0" destOrd="0" presId="urn:microsoft.com/office/officeart/2008/layout/HorizontalMultiLevelHierarchy"/>
    <dgm:cxn modelId="{467ED9E8-79C4-3B44-9491-044D1981A3BB}" type="presParOf" srcId="{6947DE6F-C286-6941-9A56-FAC21FBFBD50}" destId="{BF8E7F93-E0AD-264E-A05F-A0CF5BA42C8E}" srcOrd="1" destOrd="0" presId="urn:microsoft.com/office/officeart/2008/layout/HorizontalMultiLevelHierarchy"/>
    <dgm:cxn modelId="{B99CF0AA-5A73-3D4B-B539-85B33041764F}" type="presParOf" srcId="{1E0491FB-6639-42CB-A299-88B372A37C70}" destId="{A3FC82EA-6A8B-7049-8C73-380AD276B7E7}" srcOrd="6" destOrd="0" presId="urn:microsoft.com/office/officeart/2008/layout/HorizontalMultiLevelHierarchy"/>
    <dgm:cxn modelId="{7C1DCAC5-81DB-E440-96FA-24670A8517E4}" type="presParOf" srcId="{A3FC82EA-6A8B-7049-8C73-380AD276B7E7}" destId="{7AB3EDE1-1936-8149-98BC-B00544E4FB7E}" srcOrd="0" destOrd="0" presId="urn:microsoft.com/office/officeart/2008/layout/HorizontalMultiLevelHierarchy"/>
    <dgm:cxn modelId="{BF6F6B04-694A-C24C-8232-C59A840A597A}" type="presParOf" srcId="{1E0491FB-6639-42CB-A299-88B372A37C70}" destId="{71D34982-A6F0-ED47-A17B-66747885ED03}" srcOrd="7" destOrd="0" presId="urn:microsoft.com/office/officeart/2008/layout/HorizontalMultiLevelHierarchy"/>
    <dgm:cxn modelId="{55A4FBD1-BF4F-354D-B30C-1AC736CCD098}" type="presParOf" srcId="{71D34982-A6F0-ED47-A17B-66747885ED03}" destId="{F34EEAC8-FC28-0341-9B49-EA7ADA0022CC}" srcOrd="0" destOrd="0" presId="urn:microsoft.com/office/officeart/2008/layout/HorizontalMultiLevelHierarchy"/>
    <dgm:cxn modelId="{12DCECDD-4CD5-3148-B31D-ED99A346A30B}" type="presParOf" srcId="{71D34982-A6F0-ED47-A17B-66747885ED03}" destId="{97E4DE66-EF5F-6047-ACCD-13006B2D9113}" srcOrd="1" destOrd="0" presId="urn:microsoft.com/office/officeart/2008/layout/HorizontalMultiLevelHierarchy"/>
    <dgm:cxn modelId="{FBE46545-078C-456C-A8FC-4B2C641C2A5C}" type="presParOf" srcId="{98A9FDD5-312E-482C-A0DD-639E66A6BFB6}" destId="{01515903-7B4E-470F-ADAB-5C953EE46297}" srcOrd="4" destOrd="0" presId="urn:microsoft.com/office/officeart/2008/layout/HorizontalMultiLevelHierarchy"/>
    <dgm:cxn modelId="{4DE02420-3F35-4617-B0BF-C89F55093D84}" type="presParOf" srcId="{01515903-7B4E-470F-ADAB-5C953EE46297}" destId="{39A7A576-9BDA-4B5D-A60B-BE136BB22E9C}" srcOrd="0" destOrd="0" presId="urn:microsoft.com/office/officeart/2008/layout/HorizontalMultiLevelHierarchy"/>
    <dgm:cxn modelId="{B11F76E8-8574-4A19-A1C5-E43EFB8FD07E}" type="presParOf" srcId="{98A9FDD5-312E-482C-A0DD-639E66A6BFB6}" destId="{199995E0-883A-402E-AD39-8968FDEA07FB}" srcOrd="5" destOrd="0" presId="urn:microsoft.com/office/officeart/2008/layout/HorizontalMultiLevelHierarchy"/>
    <dgm:cxn modelId="{5F3CE058-5DFB-488E-A1BA-17636A2690D3}" type="presParOf" srcId="{199995E0-883A-402E-AD39-8968FDEA07FB}" destId="{CD64ADFF-D31F-4950-A58A-E01CFCE80A51}" srcOrd="0" destOrd="0" presId="urn:microsoft.com/office/officeart/2008/layout/HorizontalMultiLevelHierarchy"/>
    <dgm:cxn modelId="{3A4917C0-C5E2-441D-9CBC-07BC86196ACC}" type="presParOf" srcId="{199995E0-883A-402E-AD39-8968FDEA07FB}" destId="{12CFE832-64BB-4B78-87B6-0305A4A4ECFF}" srcOrd="1" destOrd="0" presId="urn:microsoft.com/office/officeart/2008/layout/HorizontalMultiLevelHierarchy"/>
    <dgm:cxn modelId="{E18AA46A-96DD-4585-BF73-A8AA8499832B}" type="presParOf" srcId="{12CFE832-64BB-4B78-87B6-0305A4A4ECFF}" destId="{F2CAC35B-E3E3-4FC8-BB9F-D614B5D4DCD7}" srcOrd="0" destOrd="0" presId="urn:microsoft.com/office/officeart/2008/layout/HorizontalMultiLevelHierarchy"/>
    <dgm:cxn modelId="{400EFF76-3404-490A-9CD7-996AC94CACB3}" type="presParOf" srcId="{F2CAC35B-E3E3-4FC8-BB9F-D614B5D4DCD7}" destId="{B84532A2-F344-42F7-8FEF-068045410C27}" srcOrd="0" destOrd="0" presId="urn:microsoft.com/office/officeart/2008/layout/HorizontalMultiLevelHierarchy"/>
    <dgm:cxn modelId="{B5E6EDCF-E754-49F6-985E-173F84480D13}" type="presParOf" srcId="{12CFE832-64BB-4B78-87B6-0305A4A4ECFF}" destId="{BFDC057A-4E05-4347-A5F5-4D504220B8EE}" srcOrd="1" destOrd="0" presId="urn:microsoft.com/office/officeart/2008/layout/HorizontalMultiLevelHierarchy"/>
    <dgm:cxn modelId="{6641A45B-56ED-4426-A361-3DD7C60826BC}" type="presParOf" srcId="{BFDC057A-4E05-4347-A5F5-4D504220B8EE}" destId="{2C0E73BB-1DFE-4031-B621-763F8D6ADF51}" srcOrd="0" destOrd="0" presId="urn:microsoft.com/office/officeart/2008/layout/HorizontalMultiLevelHierarchy"/>
    <dgm:cxn modelId="{8735B529-C339-4506-BCB9-A7DD10F46127}" type="presParOf" srcId="{BFDC057A-4E05-4347-A5F5-4D504220B8EE}" destId="{05E5BF8D-88FC-46DA-8098-ACFD22D8AE23}" srcOrd="1" destOrd="0" presId="urn:microsoft.com/office/officeart/2008/layout/HorizontalMultiLevelHierarchy"/>
    <dgm:cxn modelId="{F1FD2A32-1F39-4A3C-91A1-6C2AF640C206}" type="presParOf" srcId="{12CFE832-64BB-4B78-87B6-0305A4A4ECFF}" destId="{EA4A830D-EC1E-4352-8915-531B2060D3E3}" srcOrd="2" destOrd="0" presId="urn:microsoft.com/office/officeart/2008/layout/HorizontalMultiLevelHierarchy"/>
    <dgm:cxn modelId="{1435066D-C898-4807-9B17-85482B321381}" type="presParOf" srcId="{EA4A830D-EC1E-4352-8915-531B2060D3E3}" destId="{D6B6D7B8-F45D-4F04-AB9A-CF49E8005E34}" srcOrd="0" destOrd="0" presId="urn:microsoft.com/office/officeart/2008/layout/HorizontalMultiLevelHierarchy"/>
    <dgm:cxn modelId="{9A7B7EE6-4DC6-4E76-A0D7-9863DBA66605}" type="presParOf" srcId="{12CFE832-64BB-4B78-87B6-0305A4A4ECFF}" destId="{6CDE6F52-DBDD-418F-B702-6D889A8462EA}" srcOrd="3" destOrd="0" presId="urn:microsoft.com/office/officeart/2008/layout/HorizontalMultiLevelHierarchy"/>
    <dgm:cxn modelId="{4AB1167A-54DE-4540-BBF9-7C17607FEA81}" type="presParOf" srcId="{6CDE6F52-DBDD-418F-B702-6D889A8462EA}" destId="{2A983AC5-B4F9-4DCB-9BED-B97481D1FA46}" srcOrd="0" destOrd="0" presId="urn:microsoft.com/office/officeart/2008/layout/HorizontalMultiLevelHierarchy"/>
    <dgm:cxn modelId="{8000F032-3586-4B4F-9CBC-4F68F68BC1DF}" type="presParOf" srcId="{6CDE6F52-DBDD-418F-B702-6D889A8462EA}" destId="{09208325-5924-4A9F-896C-7990E423C248}" srcOrd="1" destOrd="0" presId="urn:microsoft.com/office/officeart/2008/layout/HorizontalMultiLevelHierarchy"/>
    <dgm:cxn modelId="{7B4E111E-084D-4573-AD28-3E2601207E23}" type="presParOf" srcId="{12CFE832-64BB-4B78-87B6-0305A4A4ECFF}" destId="{DE0C4E70-FE11-4E4F-85B1-456567169698}" srcOrd="4" destOrd="0" presId="urn:microsoft.com/office/officeart/2008/layout/HorizontalMultiLevelHierarchy"/>
    <dgm:cxn modelId="{3A821252-A0DA-4FB6-AA35-F5E88867E35A}" type="presParOf" srcId="{DE0C4E70-FE11-4E4F-85B1-456567169698}" destId="{315A0FD6-409E-4D99-9BDB-057C13F00B2E}" srcOrd="0" destOrd="0" presId="urn:microsoft.com/office/officeart/2008/layout/HorizontalMultiLevelHierarchy"/>
    <dgm:cxn modelId="{5350E429-62EC-4CCE-B7F9-D49711E1894B}" type="presParOf" srcId="{12CFE832-64BB-4B78-87B6-0305A4A4ECFF}" destId="{1AC265EA-EB4B-41A1-B8DD-D15E34341650}" srcOrd="5" destOrd="0" presId="urn:microsoft.com/office/officeart/2008/layout/HorizontalMultiLevelHierarchy"/>
    <dgm:cxn modelId="{77D40D4C-B5F3-421C-9D2C-19E5F4597482}" type="presParOf" srcId="{1AC265EA-EB4B-41A1-B8DD-D15E34341650}" destId="{30DC0175-5F14-467F-B7D6-4F300DC087E3}" srcOrd="0" destOrd="0" presId="urn:microsoft.com/office/officeart/2008/layout/HorizontalMultiLevelHierarchy"/>
    <dgm:cxn modelId="{4A94E35A-4D8C-4649-A2E4-241AD0B965EF}" type="presParOf" srcId="{1AC265EA-EB4B-41A1-B8DD-D15E34341650}" destId="{52519740-A094-49D2-9135-98789C166E2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57E735-C645-2C45-9FB5-FA709D7481D6}">
      <dsp:nvSpPr>
        <dsp:cNvPr id="0" name=""/>
        <dsp:cNvSpPr/>
      </dsp:nvSpPr>
      <dsp:spPr>
        <a:xfrm>
          <a:off x="1185715" y="591417"/>
          <a:ext cx="2480264" cy="2480264"/>
        </a:xfrm>
        <a:prstGeom prst="pieWedge">
          <a:avLst/>
        </a:prstGeom>
        <a:solidFill>
          <a:schemeClr val="accent1"/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0" kern="1200" dirty="0"/>
            <a:t>Hiperqueratosis folicular</a:t>
          </a:r>
        </a:p>
      </dsp:txBody>
      <dsp:txXfrm>
        <a:off x="1912168" y="1317870"/>
        <a:ext cx="1753811" cy="1753811"/>
      </dsp:txXfrm>
    </dsp:sp>
    <dsp:sp modelId="{CE083127-7625-F640-9D3F-13C892FAB97B}">
      <dsp:nvSpPr>
        <dsp:cNvPr id="0" name=""/>
        <dsp:cNvSpPr/>
      </dsp:nvSpPr>
      <dsp:spPr>
        <a:xfrm rot="5400000">
          <a:off x="3780541" y="591417"/>
          <a:ext cx="2480264" cy="2480264"/>
        </a:xfrm>
        <a:prstGeom prst="pieWedge">
          <a:avLst/>
        </a:prstGeom>
        <a:solidFill>
          <a:schemeClr val="accent5">
            <a:hueOff val="3726106"/>
            <a:satOff val="-3211"/>
            <a:lumOff val="4249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C. </a:t>
          </a:r>
          <a:r>
            <a:rPr lang="es-ES" sz="2000" kern="1200" dirty="0" err="1"/>
            <a:t>acnes</a:t>
          </a:r>
          <a:endParaRPr lang="es-ES" sz="2000" kern="1200" dirty="0"/>
        </a:p>
      </dsp:txBody>
      <dsp:txXfrm rot="-5400000">
        <a:off x="3780541" y="1317870"/>
        <a:ext cx="1753811" cy="1753811"/>
      </dsp:txXfrm>
    </dsp:sp>
    <dsp:sp modelId="{53A527BE-45A9-3348-9231-992B4F9F7D6A}">
      <dsp:nvSpPr>
        <dsp:cNvPr id="0" name=""/>
        <dsp:cNvSpPr/>
      </dsp:nvSpPr>
      <dsp:spPr>
        <a:xfrm rot="10800000">
          <a:off x="3780541" y="3186244"/>
          <a:ext cx="2480264" cy="2480264"/>
        </a:xfrm>
        <a:prstGeom prst="pieWedge">
          <a:avLst/>
        </a:prstGeom>
        <a:solidFill>
          <a:schemeClr val="accent5">
            <a:hueOff val="7452213"/>
            <a:satOff val="-6423"/>
            <a:lumOff val="8497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Producción de sebo</a:t>
          </a:r>
        </a:p>
      </dsp:txBody>
      <dsp:txXfrm rot="10800000">
        <a:off x="3780541" y="3186244"/>
        <a:ext cx="1753811" cy="1753811"/>
      </dsp:txXfrm>
    </dsp:sp>
    <dsp:sp modelId="{9BBB5A44-F162-1A4F-B73C-6BB1EDEE8883}">
      <dsp:nvSpPr>
        <dsp:cNvPr id="0" name=""/>
        <dsp:cNvSpPr/>
      </dsp:nvSpPr>
      <dsp:spPr>
        <a:xfrm rot="16200000">
          <a:off x="1185715" y="3186244"/>
          <a:ext cx="2480264" cy="2480264"/>
        </a:xfrm>
        <a:prstGeom prst="pieWedge">
          <a:avLst/>
        </a:prstGeom>
        <a:solidFill>
          <a:srgbClr val="9D87E9"/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kern="1200" dirty="0"/>
            <a:t>Inflamación crónica</a:t>
          </a:r>
        </a:p>
      </dsp:txBody>
      <dsp:txXfrm rot="5400000">
        <a:off x="1912168" y="3186244"/>
        <a:ext cx="1753811" cy="1753811"/>
      </dsp:txXfrm>
    </dsp:sp>
    <dsp:sp modelId="{BED4E890-3CEF-0345-906E-30D0452D832E}">
      <dsp:nvSpPr>
        <dsp:cNvPr id="0" name=""/>
        <dsp:cNvSpPr/>
      </dsp:nvSpPr>
      <dsp:spPr>
        <a:xfrm>
          <a:off x="3295085" y="2613435"/>
          <a:ext cx="856350" cy="744652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5B9D2C-C322-7942-8A47-E6B351180763}">
      <dsp:nvSpPr>
        <dsp:cNvPr id="0" name=""/>
        <dsp:cNvSpPr/>
      </dsp:nvSpPr>
      <dsp:spPr>
        <a:xfrm rot="10800000">
          <a:off x="3295085" y="2899839"/>
          <a:ext cx="856350" cy="744652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0C4E70-FE11-4E4F-85B1-456567169698}">
      <dsp:nvSpPr>
        <dsp:cNvPr id="0" name=""/>
        <dsp:cNvSpPr/>
      </dsp:nvSpPr>
      <dsp:spPr>
        <a:xfrm>
          <a:off x="3770476" y="3527848"/>
          <a:ext cx="342835" cy="6532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1417" y="0"/>
              </a:lnTo>
              <a:lnTo>
                <a:pt x="171417" y="653269"/>
              </a:lnTo>
              <a:lnTo>
                <a:pt x="342835" y="653269"/>
              </a:lnTo>
            </a:path>
          </a:pathLst>
        </a:custGeom>
        <a:noFill/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3923450" y="3836038"/>
        <a:ext cx="36888" cy="36888"/>
      </dsp:txXfrm>
    </dsp:sp>
    <dsp:sp modelId="{EA4A830D-EC1E-4352-8915-531B2060D3E3}">
      <dsp:nvSpPr>
        <dsp:cNvPr id="0" name=""/>
        <dsp:cNvSpPr/>
      </dsp:nvSpPr>
      <dsp:spPr>
        <a:xfrm>
          <a:off x="3770476" y="3482128"/>
          <a:ext cx="34283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42835" y="45720"/>
              </a:lnTo>
            </a:path>
          </a:pathLst>
        </a:custGeom>
        <a:noFill/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3933323" y="3519277"/>
        <a:ext cx="17141" cy="17141"/>
      </dsp:txXfrm>
    </dsp:sp>
    <dsp:sp modelId="{F2CAC35B-E3E3-4FC8-BB9F-D614B5D4DCD7}">
      <dsp:nvSpPr>
        <dsp:cNvPr id="0" name=""/>
        <dsp:cNvSpPr/>
      </dsp:nvSpPr>
      <dsp:spPr>
        <a:xfrm>
          <a:off x="3770476" y="2874579"/>
          <a:ext cx="342835" cy="653269"/>
        </a:xfrm>
        <a:custGeom>
          <a:avLst/>
          <a:gdLst/>
          <a:ahLst/>
          <a:cxnLst/>
          <a:rect l="0" t="0" r="0" b="0"/>
          <a:pathLst>
            <a:path>
              <a:moveTo>
                <a:pt x="0" y="653269"/>
              </a:moveTo>
              <a:lnTo>
                <a:pt x="171417" y="653269"/>
              </a:lnTo>
              <a:lnTo>
                <a:pt x="171417" y="0"/>
              </a:lnTo>
              <a:lnTo>
                <a:pt x="342835" y="0"/>
              </a:lnTo>
            </a:path>
          </a:pathLst>
        </a:custGeom>
        <a:noFill/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3923450" y="3182769"/>
        <a:ext cx="36888" cy="36888"/>
      </dsp:txXfrm>
    </dsp:sp>
    <dsp:sp modelId="{01515903-7B4E-470F-ADAB-5C953EE46297}">
      <dsp:nvSpPr>
        <dsp:cNvPr id="0" name=""/>
        <dsp:cNvSpPr/>
      </dsp:nvSpPr>
      <dsp:spPr>
        <a:xfrm>
          <a:off x="1713463" y="2057992"/>
          <a:ext cx="342835" cy="14698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1417" y="0"/>
              </a:lnTo>
              <a:lnTo>
                <a:pt x="171417" y="1469855"/>
              </a:lnTo>
              <a:lnTo>
                <a:pt x="342835" y="1469855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1847148" y="2755187"/>
        <a:ext cx="75465" cy="75465"/>
      </dsp:txXfrm>
    </dsp:sp>
    <dsp:sp modelId="{A3FC82EA-6A8B-7049-8C73-380AD276B7E7}">
      <dsp:nvSpPr>
        <dsp:cNvPr id="0" name=""/>
        <dsp:cNvSpPr/>
      </dsp:nvSpPr>
      <dsp:spPr>
        <a:xfrm>
          <a:off x="3770476" y="1241406"/>
          <a:ext cx="342835" cy="9799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1417" y="0"/>
              </a:lnTo>
              <a:lnTo>
                <a:pt x="171417" y="979903"/>
              </a:lnTo>
              <a:lnTo>
                <a:pt x="342835" y="979903"/>
              </a:lnTo>
            </a:path>
          </a:pathLst>
        </a:custGeom>
        <a:noFill/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3915940" y="1705404"/>
        <a:ext cx="51907" cy="51907"/>
      </dsp:txXfrm>
    </dsp:sp>
    <dsp:sp modelId="{4635E34D-618A-D244-BD96-87DF42F5248F}">
      <dsp:nvSpPr>
        <dsp:cNvPr id="0" name=""/>
        <dsp:cNvSpPr/>
      </dsp:nvSpPr>
      <dsp:spPr>
        <a:xfrm>
          <a:off x="3770476" y="1241406"/>
          <a:ext cx="342835" cy="3266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1417" y="0"/>
              </a:lnTo>
              <a:lnTo>
                <a:pt x="171417" y="326634"/>
              </a:lnTo>
              <a:lnTo>
                <a:pt x="342835" y="326634"/>
              </a:lnTo>
            </a:path>
          </a:pathLst>
        </a:custGeom>
        <a:noFill/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3930056" y="1392885"/>
        <a:ext cx="23676" cy="23676"/>
      </dsp:txXfrm>
    </dsp:sp>
    <dsp:sp modelId="{E7DD3D87-6BAE-4FF8-BBC7-D9B13A4659C7}">
      <dsp:nvSpPr>
        <dsp:cNvPr id="0" name=""/>
        <dsp:cNvSpPr/>
      </dsp:nvSpPr>
      <dsp:spPr>
        <a:xfrm>
          <a:off x="3770476" y="914771"/>
          <a:ext cx="342835" cy="326634"/>
        </a:xfrm>
        <a:custGeom>
          <a:avLst/>
          <a:gdLst/>
          <a:ahLst/>
          <a:cxnLst/>
          <a:rect l="0" t="0" r="0" b="0"/>
          <a:pathLst>
            <a:path>
              <a:moveTo>
                <a:pt x="0" y="326634"/>
              </a:moveTo>
              <a:lnTo>
                <a:pt x="171417" y="326634"/>
              </a:lnTo>
              <a:lnTo>
                <a:pt x="171417" y="0"/>
              </a:lnTo>
              <a:lnTo>
                <a:pt x="342835" y="0"/>
              </a:lnTo>
            </a:path>
          </a:pathLst>
        </a:custGeom>
        <a:noFill/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3930056" y="1066251"/>
        <a:ext cx="23676" cy="23676"/>
      </dsp:txXfrm>
    </dsp:sp>
    <dsp:sp modelId="{440EA7DE-0DAF-48A5-944B-55FF18C274AD}">
      <dsp:nvSpPr>
        <dsp:cNvPr id="0" name=""/>
        <dsp:cNvSpPr/>
      </dsp:nvSpPr>
      <dsp:spPr>
        <a:xfrm>
          <a:off x="3770476" y="261502"/>
          <a:ext cx="342835" cy="979903"/>
        </a:xfrm>
        <a:custGeom>
          <a:avLst/>
          <a:gdLst/>
          <a:ahLst/>
          <a:cxnLst/>
          <a:rect l="0" t="0" r="0" b="0"/>
          <a:pathLst>
            <a:path>
              <a:moveTo>
                <a:pt x="0" y="979903"/>
              </a:moveTo>
              <a:lnTo>
                <a:pt x="171417" y="979903"/>
              </a:lnTo>
              <a:lnTo>
                <a:pt x="171417" y="0"/>
              </a:lnTo>
              <a:lnTo>
                <a:pt x="342835" y="0"/>
              </a:lnTo>
            </a:path>
          </a:pathLst>
        </a:custGeom>
        <a:noFill/>
        <a:ln w="1079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3915940" y="725500"/>
        <a:ext cx="51907" cy="51907"/>
      </dsp:txXfrm>
    </dsp:sp>
    <dsp:sp modelId="{34AEFF8C-8B06-4FCB-97AF-ABC46CAAAC21}">
      <dsp:nvSpPr>
        <dsp:cNvPr id="0" name=""/>
        <dsp:cNvSpPr/>
      </dsp:nvSpPr>
      <dsp:spPr>
        <a:xfrm>
          <a:off x="1713463" y="1241406"/>
          <a:ext cx="342835" cy="816586"/>
        </a:xfrm>
        <a:custGeom>
          <a:avLst/>
          <a:gdLst/>
          <a:ahLst/>
          <a:cxnLst/>
          <a:rect l="0" t="0" r="0" b="0"/>
          <a:pathLst>
            <a:path>
              <a:moveTo>
                <a:pt x="0" y="816586"/>
              </a:moveTo>
              <a:lnTo>
                <a:pt x="171417" y="816586"/>
              </a:lnTo>
              <a:lnTo>
                <a:pt x="171417" y="0"/>
              </a:lnTo>
              <a:lnTo>
                <a:pt x="342835" y="0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1862739" y="1627558"/>
        <a:ext cx="44281" cy="44281"/>
      </dsp:txXfrm>
    </dsp:sp>
    <dsp:sp modelId="{F3193E50-C3B8-43B9-9773-B035A44747FA}">
      <dsp:nvSpPr>
        <dsp:cNvPr id="0" name=""/>
        <dsp:cNvSpPr/>
      </dsp:nvSpPr>
      <dsp:spPr>
        <a:xfrm>
          <a:off x="1713463" y="588137"/>
          <a:ext cx="342835" cy="1469855"/>
        </a:xfrm>
        <a:custGeom>
          <a:avLst/>
          <a:gdLst/>
          <a:ahLst/>
          <a:cxnLst/>
          <a:rect l="0" t="0" r="0" b="0"/>
          <a:pathLst>
            <a:path>
              <a:moveTo>
                <a:pt x="0" y="1469855"/>
              </a:moveTo>
              <a:lnTo>
                <a:pt x="171417" y="1469855"/>
              </a:lnTo>
              <a:lnTo>
                <a:pt x="171417" y="0"/>
              </a:lnTo>
              <a:lnTo>
                <a:pt x="342835" y="0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1847148" y="1285332"/>
        <a:ext cx="75465" cy="75465"/>
      </dsp:txXfrm>
    </dsp:sp>
    <dsp:sp modelId="{1CDFC600-D17F-4E24-8EAB-7BF27071F3F2}">
      <dsp:nvSpPr>
        <dsp:cNvPr id="0" name=""/>
        <dsp:cNvSpPr/>
      </dsp:nvSpPr>
      <dsp:spPr>
        <a:xfrm rot="16200000">
          <a:off x="76852" y="1796685"/>
          <a:ext cx="2750606" cy="522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400" kern="1200" dirty="0"/>
            <a:t>Tratamiento</a:t>
          </a:r>
        </a:p>
      </dsp:txBody>
      <dsp:txXfrm>
        <a:off x="76852" y="1796685"/>
        <a:ext cx="2750606" cy="522615"/>
      </dsp:txXfrm>
    </dsp:sp>
    <dsp:sp modelId="{2E88AF83-27CA-4216-92BA-278E0F0886A1}">
      <dsp:nvSpPr>
        <dsp:cNvPr id="0" name=""/>
        <dsp:cNvSpPr/>
      </dsp:nvSpPr>
      <dsp:spPr>
        <a:xfrm>
          <a:off x="2056298" y="326829"/>
          <a:ext cx="1714177" cy="522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/>
            <a:t>Medidas generales</a:t>
          </a:r>
        </a:p>
      </dsp:txBody>
      <dsp:txXfrm>
        <a:off x="2056298" y="326829"/>
        <a:ext cx="1714177" cy="522615"/>
      </dsp:txXfrm>
    </dsp:sp>
    <dsp:sp modelId="{E646D5CA-AFEF-42E8-BA7A-7E2A4C593586}">
      <dsp:nvSpPr>
        <dsp:cNvPr id="0" name=""/>
        <dsp:cNvSpPr/>
      </dsp:nvSpPr>
      <dsp:spPr>
        <a:xfrm>
          <a:off x="2056298" y="980098"/>
          <a:ext cx="1714177" cy="522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/>
            <a:t>Tópico</a:t>
          </a:r>
        </a:p>
      </dsp:txBody>
      <dsp:txXfrm>
        <a:off x="2056298" y="980098"/>
        <a:ext cx="1714177" cy="522615"/>
      </dsp:txXfrm>
    </dsp:sp>
    <dsp:sp modelId="{BA50DDED-5F6D-47CC-8684-8C81ED184570}">
      <dsp:nvSpPr>
        <dsp:cNvPr id="0" name=""/>
        <dsp:cNvSpPr/>
      </dsp:nvSpPr>
      <dsp:spPr>
        <a:xfrm>
          <a:off x="4113312" y="195"/>
          <a:ext cx="1714177" cy="522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 err="1"/>
            <a:t>Retinoides</a:t>
          </a:r>
          <a:endParaRPr lang="es-ES" sz="1700" kern="1200" dirty="0"/>
        </a:p>
      </dsp:txBody>
      <dsp:txXfrm>
        <a:off x="4113312" y="195"/>
        <a:ext cx="1714177" cy="522615"/>
      </dsp:txXfrm>
    </dsp:sp>
    <dsp:sp modelId="{4063B8E7-5DCC-4B1A-84C6-A0C36867D825}">
      <dsp:nvSpPr>
        <dsp:cNvPr id="0" name=""/>
        <dsp:cNvSpPr/>
      </dsp:nvSpPr>
      <dsp:spPr>
        <a:xfrm>
          <a:off x="4113312" y="653464"/>
          <a:ext cx="1714177" cy="522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/>
            <a:t>PB</a:t>
          </a:r>
        </a:p>
      </dsp:txBody>
      <dsp:txXfrm>
        <a:off x="4113312" y="653464"/>
        <a:ext cx="1714177" cy="522615"/>
      </dsp:txXfrm>
    </dsp:sp>
    <dsp:sp modelId="{D9D696B6-C006-2842-AFD4-03BBAF1E525B}">
      <dsp:nvSpPr>
        <dsp:cNvPr id="0" name=""/>
        <dsp:cNvSpPr/>
      </dsp:nvSpPr>
      <dsp:spPr>
        <a:xfrm>
          <a:off x="4113312" y="1306733"/>
          <a:ext cx="1714177" cy="522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/>
            <a:t>Antibióticos *</a:t>
          </a:r>
        </a:p>
      </dsp:txBody>
      <dsp:txXfrm>
        <a:off x="4113312" y="1306733"/>
        <a:ext cx="1714177" cy="522615"/>
      </dsp:txXfrm>
    </dsp:sp>
    <dsp:sp modelId="{F34EEAC8-FC28-0341-9B49-EA7ADA0022CC}">
      <dsp:nvSpPr>
        <dsp:cNvPr id="0" name=""/>
        <dsp:cNvSpPr/>
      </dsp:nvSpPr>
      <dsp:spPr>
        <a:xfrm>
          <a:off x="4113312" y="1960002"/>
          <a:ext cx="1714177" cy="522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/>
            <a:t>Otros </a:t>
          </a:r>
        </a:p>
      </dsp:txBody>
      <dsp:txXfrm>
        <a:off x="4113312" y="1960002"/>
        <a:ext cx="1714177" cy="522615"/>
      </dsp:txXfrm>
    </dsp:sp>
    <dsp:sp modelId="{CD64ADFF-D31F-4950-A58A-E01CFCE80A51}">
      <dsp:nvSpPr>
        <dsp:cNvPr id="0" name=""/>
        <dsp:cNvSpPr/>
      </dsp:nvSpPr>
      <dsp:spPr>
        <a:xfrm>
          <a:off x="2056298" y="3266540"/>
          <a:ext cx="1714177" cy="522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/>
            <a:t>Oral</a:t>
          </a:r>
        </a:p>
      </dsp:txBody>
      <dsp:txXfrm>
        <a:off x="2056298" y="3266540"/>
        <a:ext cx="1714177" cy="522615"/>
      </dsp:txXfrm>
    </dsp:sp>
    <dsp:sp modelId="{2C0E73BB-1DFE-4031-B621-763F8D6ADF51}">
      <dsp:nvSpPr>
        <dsp:cNvPr id="0" name=""/>
        <dsp:cNvSpPr/>
      </dsp:nvSpPr>
      <dsp:spPr>
        <a:xfrm>
          <a:off x="4113312" y="2613271"/>
          <a:ext cx="1714177" cy="522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/>
            <a:t>Antibióticos</a:t>
          </a:r>
        </a:p>
      </dsp:txBody>
      <dsp:txXfrm>
        <a:off x="4113312" y="2613271"/>
        <a:ext cx="1714177" cy="522615"/>
      </dsp:txXfrm>
    </dsp:sp>
    <dsp:sp modelId="{2A983AC5-B4F9-4DCB-9BED-B97481D1FA46}">
      <dsp:nvSpPr>
        <dsp:cNvPr id="0" name=""/>
        <dsp:cNvSpPr/>
      </dsp:nvSpPr>
      <dsp:spPr>
        <a:xfrm>
          <a:off x="4113312" y="3266540"/>
          <a:ext cx="1714177" cy="522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 err="1"/>
            <a:t>Isotetrinoína</a:t>
          </a:r>
          <a:endParaRPr lang="es-ES" sz="1700" kern="1200" dirty="0"/>
        </a:p>
      </dsp:txBody>
      <dsp:txXfrm>
        <a:off x="4113312" y="3266540"/>
        <a:ext cx="1714177" cy="522615"/>
      </dsp:txXfrm>
    </dsp:sp>
    <dsp:sp modelId="{30DC0175-5F14-467F-B7D6-4F300DC087E3}">
      <dsp:nvSpPr>
        <dsp:cNvPr id="0" name=""/>
        <dsp:cNvSpPr/>
      </dsp:nvSpPr>
      <dsp:spPr>
        <a:xfrm>
          <a:off x="4113312" y="3919809"/>
          <a:ext cx="1714177" cy="522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/>
            <a:t>Hormonal</a:t>
          </a:r>
        </a:p>
      </dsp:txBody>
      <dsp:txXfrm>
        <a:off x="4113312" y="3919809"/>
        <a:ext cx="1714177" cy="5226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51F4FB-5398-CD4C-ACF2-32460BBAF9C8}" type="datetimeFigureOut">
              <a:rPr lang="es-CL" smtClean="0"/>
              <a:t>01-10-22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0427BB-725A-B447-AAD8-6065C6A1411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26702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s-CL" dirty="0"/>
              <a:t>1. Etapa temprana: desarrollo de una placa eritematosa de bordes solevantados que dura unas pocas semanas (también conocida como “eccematide”). </a:t>
            </a:r>
          </a:p>
          <a:p>
            <a:pPr algn="just"/>
            <a:r>
              <a:rPr lang="es-CL" dirty="0"/>
              <a:t>2. Etapa intermedia: corresponde al reemplazo de la placa por descamación suave. (Ambas etapas se acompañan de pápulas foliculares). </a:t>
            </a:r>
          </a:p>
          <a:p>
            <a:pPr algn="just"/>
            <a:r>
              <a:rPr lang="es-CL" dirty="0"/>
              <a:t>3. Etapa final: corresponde a lo clásicamente reportado: una mácula o mancha hipopigmentada redondeada de 0,5 a 5 cm de diámetro de bordes bien definidos con descamación fina. El </a:t>
            </a:r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t>42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549037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s-CL" dirty="0"/>
              <a:t>Pápulas urticariales eritematosas de 2-8mm, agrupadas o diseminadas, muy pruriginosas, con frecuencia excoriadas.</a:t>
            </a:r>
          </a:p>
          <a:p>
            <a:pPr algn="just"/>
            <a:r>
              <a:rPr lang="es-CL" dirty="0"/>
              <a:t>En ocasiones se presentan como habones evanescentes que persiste durante semanas o incluso meses, y a veces se reactiva cuando se producen nuevas picaduras en diferentes lugares.</a:t>
            </a:r>
          </a:p>
          <a:p>
            <a:pPr algn="just"/>
            <a:r>
              <a:rPr lang="es-CL" dirty="0"/>
              <a:t>También pueden aparecer placas edematosas, pápulas purpúricas, nódulos y reacciones vesiculoampollosas.</a:t>
            </a:r>
          </a:p>
          <a:p>
            <a:pPr algn="just"/>
            <a:r>
              <a:rPr lang="es-CL" dirty="0"/>
              <a:t>Infección bacteriana 2ia es frecuente</a:t>
            </a:r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t>92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23700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t>45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58939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dirty="0"/>
              <a:t>La evolución es hacia la desaparición lenta y progresiva en un período de varios meses a años. Se debe evitar la exposición a rayos UV, que favorecen la progresión de la hiperpigmentación. </a:t>
            </a:r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t>49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58774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sz="1200" b="1" dirty="0">
                <a:latin typeface="Arial Hebrew" charset="-79"/>
                <a:ea typeface="Arial Hebrew" charset="-79"/>
                <a:cs typeface="Arial Hebrew" charset="-79"/>
              </a:rPr>
              <a:t>OBJETIVO: Erradicar foco de infección</a:t>
            </a:r>
          </a:p>
          <a:p>
            <a:endParaRPr lang="es-ES_tradnl" sz="1200" dirty="0">
              <a:latin typeface="Arial Hebrew" charset="-79"/>
              <a:ea typeface="Arial Hebrew" charset="-79"/>
              <a:cs typeface="Arial Hebrew" charset="-79"/>
            </a:endParaRPr>
          </a:p>
          <a:p>
            <a:pPr marL="342900" indent="-342900">
              <a:buFontTx/>
              <a:buChar char="-"/>
            </a:pP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En la mayoría, hospitalizar para confirmar diagnóstico y comenzar ATB EV.</a:t>
            </a:r>
            <a:b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</a:b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Medidas de cuidado de la piel</a:t>
            </a:r>
            <a:r>
              <a:rPr lang="es-ES_tradnl" sz="1200" dirty="0">
                <a:solidFill>
                  <a:schemeClr val="tx2">
                    <a:lumMod val="75000"/>
                  </a:schemeClr>
                </a:solidFill>
                <a:latin typeface="Arial Hebrew" charset="-79"/>
                <a:ea typeface="Arial Hebrew" charset="-79"/>
                <a:cs typeface="Arial Hebrew" charset="-79"/>
              </a:rPr>
              <a:t>.</a:t>
            </a:r>
          </a:p>
          <a:p>
            <a:pPr marL="342900" indent="-342900">
              <a:buFontTx/>
              <a:buChar char="-"/>
            </a:pPr>
            <a:r>
              <a:rPr lang="es-ES_tradnl" sz="1200" b="1" dirty="0">
                <a:latin typeface="Arial Hebrew" charset="-79"/>
                <a:ea typeface="Arial Hebrew" charset="-79"/>
                <a:cs typeface="Arial Hebrew" charset="-79"/>
              </a:rPr>
              <a:t>ATB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: </a:t>
            </a: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Cloxacilina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, </a:t>
            </a: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flucloxacilina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.  </a:t>
            </a:r>
            <a:r>
              <a:rPr lang="es-ES_tradnl" sz="1200" b="1" dirty="0">
                <a:latin typeface="Arial Hebrew" charset="-79"/>
                <a:ea typeface="Arial Hebrew" charset="-79"/>
                <a:cs typeface="Arial Hebrew" charset="-79"/>
              </a:rPr>
              <a:t>Alternativa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: cefalosporina de 1º G, </a:t>
            </a: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eritromicina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 y </a:t>
            </a: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clindamicina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. SAMR: vancomicina.</a:t>
            </a:r>
            <a:b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</a:br>
            <a:r>
              <a:rPr lang="es-ES_tradnl" sz="1200" dirty="0" err="1">
                <a:solidFill>
                  <a:srgbClr val="FF0000"/>
                </a:solidFill>
                <a:latin typeface="Arial Hebrew" charset="-79"/>
                <a:ea typeface="Arial Hebrew" charset="-79"/>
                <a:cs typeface="Arial Hebrew" charset="-79"/>
              </a:rPr>
              <a:t>Clindamicina</a:t>
            </a:r>
            <a:r>
              <a:rPr lang="es-ES_tradnl" sz="1200" dirty="0">
                <a:solidFill>
                  <a:srgbClr val="FF0000"/>
                </a:solidFill>
                <a:latin typeface="Arial Hebrew" charset="-79"/>
                <a:ea typeface="Arial Hebrew" charset="-79"/>
                <a:cs typeface="Arial Hebrew" charset="-79"/>
              </a:rPr>
              <a:t>: No monoterapia, 50% R. Teoría de disminuir producción de exotoxinas estafilocócicas patógenas.</a:t>
            </a:r>
            <a:br>
              <a:rPr lang="es-ES_tradnl" sz="1200" dirty="0">
                <a:solidFill>
                  <a:srgbClr val="FF0000"/>
                </a:solidFill>
                <a:latin typeface="Arial Hebrew" charset="-79"/>
                <a:ea typeface="Arial Hebrew" charset="-79"/>
                <a:cs typeface="Arial Hebrew" charset="-79"/>
              </a:rPr>
            </a:br>
            <a:endParaRPr lang="es-ES_tradnl" sz="1200" dirty="0">
              <a:solidFill>
                <a:srgbClr val="FF0000"/>
              </a:solidFill>
              <a:latin typeface="Arial Hebrew" charset="-79"/>
              <a:ea typeface="Arial Hebrew" charset="-79"/>
              <a:cs typeface="Arial Hebrew" charset="-79"/>
            </a:endParaRPr>
          </a:p>
          <a:p>
            <a:pPr marL="342900" indent="-342900">
              <a:buFontTx/>
              <a:buChar char="-"/>
            </a:pP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Enfermedad </a:t>
            </a: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más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 leve responde con </a:t>
            </a: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cloxacilina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 por </a:t>
            </a: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vía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 oral durante 1 semana.</a:t>
            </a:r>
          </a:p>
          <a:p>
            <a:pPr marL="342900" indent="-342900">
              <a:buFontTx/>
              <a:buChar char="-"/>
            </a:pP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Corticoides sistémicos contraindicados, ya que aumentarían morbimortalidad.  </a:t>
            </a:r>
          </a:p>
          <a:p>
            <a:pPr marL="342900" indent="-342900">
              <a:buFontTx/>
              <a:buChar char="-"/>
            </a:pP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No usar ATB tópicos.</a:t>
            </a:r>
          </a:p>
          <a:p>
            <a:pPr marL="342900" indent="-342900">
              <a:buFontTx/>
              <a:buChar char="-"/>
            </a:pPr>
            <a:r>
              <a:rPr lang="es-ES_tradnl" sz="1200" dirty="0" err="1">
                <a:solidFill>
                  <a:srgbClr val="FF0000"/>
                </a:solidFill>
                <a:latin typeface="Arial Hebrew" charset="-79"/>
                <a:ea typeface="Arial Hebrew" charset="-79"/>
                <a:cs typeface="Arial Hebrew" charset="-79"/>
              </a:rPr>
              <a:t>Identificación</a:t>
            </a:r>
            <a:r>
              <a:rPr lang="es-ES_tradnl" sz="1200" dirty="0">
                <a:solidFill>
                  <a:srgbClr val="FF0000"/>
                </a:solidFill>
                <a:latin typeface="Arial Hebrew" charset="-79"/>
                <a:ea typeface="Arial Hebrew" charset="-79"/>
                <a:cs typeface="Arial Hebrew" charset="-79"/>
              </a:rPr>
              <a:t> y </a:t>
            </a:r>
            <a:r>
              <a:rPr lang="es-ES_tradnl" sz="1200" dirty="0" err="1">
                <a:solidFill>
                  <a:srgbClr val="FF0000"/>
                </a:solidFill>
                <a:latin typeface="Arial Hebrew" charset="-79"/>
                <a:ea typeface="Arial Hebrew" charset="-79"/>
                <a:cs typeface="Arial Hebrew" charset="-79"/>
              </a:rPr>
              <a:t>descolonización</a:t>
            </a:r>
            <a:r>
              <a:rPr lang="es-ES_tradnl" sz="1200" dirty="0">
                <a:solidFill>
                  <a:srgbClr val="FF0000"/>
                </a:solidFill>
                <a:latin typeface="Arial Hebrew" charset="-79"/>
                <a:ea typeface="Arial Hebrew" charset="-79"/>
                <a:cs typeface="Arial Hebrew" charset="-79"/>
              </a:rPr>
              <a:t> de portadores de </a:t>
            </a:r>
            <a:r>
              <a:rPr lang="es-ES_tradnl" sz="1200" i="1" dirty="0">
                <a:solidFill>
                  <a:srgbClr val="FF0000"/>
                </a:solidFill>
                <a:latin typeface="Arial Hebrew" charset="-79"/>
                <a:ea typeface="Arial Hebrew" charset="-79"/>
                <a:cs typeface="Arial Hebrew" charset="-79"/>
              </a:rPr>
              <a:t>S. </a:t>
            </a:r>
            <a:r>
              <a:rPr lang="es-ES_tradnl" sz="1200" i="1" dirty="0" err="1">
                <a:solidFill>
                  <a:srgbClr val="FF0000"/>
                </a:solidFill>
                <a:latin typeface="Arial Hebrew" charset="-79"/>
                <a:ea typeface="Arial Hebrew" charset="-79"/>
                <a:cs typeface="Arial Hebrew" charset="-79"/>
              </a:rPr>
              <a:t>Aureus</a:t>
            </a:r>
            <a:r>
              <a:rPr lang="es-ES_tradnl" sz="1200" i="1" dirty="0">
                <a:solidFill>
                  <a:srgbClr val="FF0000"/>
                </a:solidFill>
                <a:latin typeface="Arial Hebrew" charset="-79"/>
                <a:ea typeface="Arial Hebrew" charset="-79"/>
                <a:cs typeface="Arial Hebrew" charset="-79"/>
              </a:rPr>
              <a:t> (</a:t>
            </a:r>
            <a:r>
              <a:rPr lang="es-ES_tradnl" sz="1200" dirty="0">
                <a:solidFill>
                  <a:srgbClr val="FF0000"/>
                </a:solidFill>
                <a:latin typeface="Arial Hebrew" charset="-79"/>
                <a:ea typeface="Arial Hebrew" charset="-79"/>
                <a:cs typeface="Arial Hebrew" charset="-79"/>
              </a:rPr>
              <a:t>** </a:t>
            </a:r>
            <a:r>
              <a:rPr lang="es-ES_tradnl" sz="1200" dirty="0" err="1">
                <a:solidFill>
                  <a:srgbClr val="FF0000"/>
                </a:solidFill>
                <a:latin typeface="Arial Hebrew" charset="-79"/>
                <a:ea typeface="Arial Hebrew" charset="-79"/>
                <a:cs typeface="Arial Hebrew" charset="-79"/>
              </a:rPr>
              <a:t>pp</a:t>
            </a:r>
            <a:r>
              <a:rPr lang="es-ES_tradnl" sz="1200" dirty="0">
                <a:solidFill>
                  <a:srgbClr val="FF0000"/>
                </a:solidFill>
                <a:latin typeface="Arial Hebrew" charset="-79"/>
                <a:ea typeface="Arial Hebrew" charset="-79"/>
                <a:cs typeface="Arial Hebrew" charset="-79"/>
              </a:rPr>
              <a:t> casos nosocomiales). </a:t>
            </a:r>
            <a:endParaRPr lang="es-ES_tradnl" sz="1200" dirty="0">
              <a:solidFill>
                <a:schemeClr val="tx2">
                  <a:lumMod val="75000"/>
                </a:schemeClr>
              </a:solidFill>
              <a:latin typeface="Arial Hebrew" charset="-79"/>
              <a:ea typeface="Arial Hebrew" charset="-79"/>
              <a:cs typeface="Arial Hebrew" charset="-79"/>
            </a:endParaRPr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t>56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61404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  <a:p>
            <a:pPr marL="0" indent="0">
              <a:buNone/>
            </a:pPr>
            <a:r>
              <a:rPr lang="es-ES_tradnl" sz="1200" b="1" dirty="0" err="1">
                <a:latin typeface="Arial Hebrew" charset="-79"/>
                <a:ea typeface="Arial Hebrew" charset="-79"/>
                <a:cs typeface="Arial Hebrew" charset="-79"/>
              </a:rPr>
              <a:t>Pródromo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: fiebre (39-40ºC), tos, coriza y conjuntivitis. </a:t>
            </a:r>
            <a:b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</a:br>
            <a:r>
              <a:rPr lang="es-ES_tradnl" sz="1200" dirty="0">
                <a:solidFill>
                  <a:srgbClr val="FF0000"/>
                </a:solidFill>
                <a:latin typeface="Arial Hebrew" charset="-79"/>
                <a:ea typeface="Arial Hebrew" charset="-79"/>
                <a:cs typeface="Arial Hebrew" charset="-79"/>
              </a:rPr>
              <a:t>Enantema </a:t>
            </a:r>
            <a:r>
              <a:rPr lang="es-ES_tradnl" sz="1200" dirty="0" err="1">
                <a:solidFill>
                  <a:srgbClr val="FF0000"/>
                </a:solidFill>
                <a:latin typeface="Arial Hebrew" charset="-79"/>
                <a:ea typeface="Arial Hebrew" charset="-79"/>
                <a:cs typeface="Arial Hebrew" charset="-79"/>
              </a:rPr>
              <a:t>patognomónico</a:t>
            </a:r>
            <a:r>
              <a:rPr lang="es-ES_tradnl" sz="1200" dirty="0">
                <a:solidFill>
                  <a:srgbClr val="FF0000"/>
                </a:solidFill>
                <a:latin typeface="Arial Hebrew" charset="-79"/>
                <a:ea typeface="Arial Hebrew" charset="-79"/>
                <a:cs typeface="Arial Hebrew" charset="-79"/>
              </a:rPr>
              <a:t> (manchas de </a:t>
            </a:r>
            <a:r>
              <a:rPr lang="es-ES_tradnl" sz="1200" dirty="0" err="1">
                <a:solidFill>
                  <a:srgbClr val="FF0000"/>
                </a:solidFill>
                <a:latin typeface="Arial Hebrew" charset="-79"/>
                <a:ea typeface="Arial Hebrew" charset="-79"/>
                <a:cs typeface="Arial Hebrew" charset="-79"/>
              </a:rPr>
              <a:t>Koplik</a:t>
            </a:r>
            <a:r>
              <a:rPr lang="es-ES_tradnl" sz="1200" dirty="0">
                <a:solidFill>
                  <a:srgbClr val="FF0000"/>
                </a:solidFill>
                <a:latin typeface="Arial Hebrew" charset="-79"/>
                <a:ea typeface="Arial Hebrew" charset="-79"/>
                <a:cs typeface="Arial Hebrew" charset="-79"/>
              </a:rPr>
              <a:t>) </a:t>
            </a:r>
            <a:r>
              <a:rPr lang="es-C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Manchas de Koplik</a:t>
            </a:r>
            <a:r>
              <a:rPr lang="es-C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(no patognomónico, pueden verse en Eritema infeccioso) </a:t>
            </a:r>
            <a:r>
              <a:rPr lang="es-C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itchFamily="2" charset="2"/>
              </a:rPr>
              <a:t></a:t>
            </a:r>
            <a:r>
              <a:rPr lang="es-C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pápulas puntiformes  grises blanquecinas o eritematosas  en mucosa oral, localizadas frente a  2° y 3º molar. Presentes sólo durante período del pródromo. </a:t>
            </a:r>
            <a:r>
              <a:rPr lang="es-MX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Precede en 2 días a las manifestaciones cutáneas. </a:t>
            </a:r>
            <a:r>
              <a:rPr lang="es-C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Posteriormente se inicia el periodo exantemático (5-7 días) con </a:t>
            </a:r>
            <a:r>
              <a:rPr lang="es-C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exantema máculopapular eritematoso</a:t>
            </a:r>
            <a:r>
              <a:rPr lang="es-C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 frente y región retroauricular, que se extiende cefalocaudalmente a tronco, extremidades, palmas y plantas. Lesiones pueden confluir adoptando límites geográficos</a:t>
            </a:r>
            <a:r>
              <a:rPr lang="es-CL" dirty="0">
                <a:effectLst/>
              </a:rPr>
              <a:t> </a:t>
            </a:r>
            <a:b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</a:br>
            <a:b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</a:br>
            <a:endParaRPr lang="es-ES_tradnl" sz="1200" dirty="0">
              <a:latin typeface="Arial Hebrew" charset="-79"/>
              <a:ea typeface="Arial Hebrew" charset="-79"/>
              <a:cs typeface="Arial Hebrew" charset="-79"/>
            </a:endParaRPr>
          </a:p>
          <a:p>
            <a:pPr marL="0" indent="0">
              <a:buNone/>
            </a:pPr>
            <a:r>
              <a:rPr lang="es-ES_tradnl" sz="1200" b="1" dirty="0">
                <a:latin typeface="Arial Hebrew" charset="-79"/>
                <a:ea typeface="Arial Hebrew" charset="-79"/>
                <a:cs typeface="Arial Hebrew" charset="-79"/>
              </a:rPr>
              <a:t>Después de 2-4 días aparece exantema </a:t>
            </a:r>
            <a:r>
              <a:rPr lang="es-ES_tradnl" sz="1200" b="1" dirty="0" err="1">
                <a:latin typeface="Arial Hebrew" charset="-79"/>
                <a:ea typeface="Arial Hebrew" charset="-79"/>
                <a:cs typeface="Arial Hebrew" charset="-79"/>
              </a:rPr>
              <a:t>morbiliforme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  <a:sym typeface="Wingdings"/>
              </a:rPr>
              <a:t>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 </a:t>
            </a: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máculas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 y </a:t>
            </a: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pápulas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 eritematosas (a violáceas) que confluyen. </a:t>
            </a:r>
            <a:b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</a:b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Inicialmente en frente, </a:t>
            </a: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línea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 nacimiento del cabello y </a:t>
            </a: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retroauricular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, luego extensión </a:t>
            </a: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cefalocaudal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. </a:t>
            </a:r>
            <a:b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</a:br>
            <a:b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</a:br>
            <a:endParaRPr lang="es-ES_tradnl" sz="1200" dirty="0">
              <a:latin typeface="Arial Hebrew" charset="-79"/>
              <a:ea typeface="Arial Hebrew" charset="-79"/>
              <a:cs typeface="Arial Hebrew" charset="-79"/>
            </a:endParaRPr>
          </a:p>
          <a:p>
            <a:pPr marL="0" indent="0">
              <a:buNone/>
            </a:pPr>
            <a:r>
              <a:rPr lang="es-ES_tradnl" sz="1200" b="1" dirty="0">
                <a:latin typeface="Arial Hebrew" charset="-79"/>
                <a:ea typeface="Arial Hebrew" charset="-79"/>
                <a:cs typeface="Arial Hebrew" charset="-79"/>
              </a:rPr>
              <a:t>El 5to </a:t>
            </a:r>
            <a:r>
              <a:rPr lang="es-ES_tradnl" sz="1200" b="1" dirty="0" err="1">
                <a:latin typeface="Arial Hebrew" charset="-79"/>
                <a:ea typeface="Arial Hebrew" charset="-79"/>
                <a:cs typeface="Arial Hebrew" charset="-79"/>
              </a:rPr>
              <a:t>día</a:t>
            </a:r>
            <a:r>
              <a:rPr lang="es-ES_tradnl" sz="1200" b="1" dirty="0">
                <a:latin typeface="Arial Hebrew" charset="-79"/>
                <a:ea typeface="Arial Hebrew" charset="-79"/>
                <a:cs typeface="Arial Hebrew" charset="-79"/>
              </a:rPr>
              <a:t> exantema empieza a remitir 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en el mismo orden, asociado a descamación secundaria</a:t>
            </a:r>
            <a:r>
              <a:rPr lang="es-ES_tradnl" sz="1200" dirty="0">
                <a:solidFill>
                  <a:schemeClr val="accent4"/>
                </a:solidFill>
                <a:latin typeface="Arial Hebrew" charset="-79"/>
                <a:ea typeface="Arial Hebrew" charset="-79"/>
                <a:cs typeface="Arial Hebrew" charset="-79"/>
              </a:rPr>
              <a:t>.</a:t>
            </a:r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t>58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899715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Luego aparece exantema de tipo papular puntiforme, color rojo intenso, que da a la piel el aspecto aterciopelado o en piel de gallina al tacto, inicia en el cuello y luego generaliza a tronco, abdomen y extremidades. En pliegues pueden observarse líneas eritematosas (signo de Pastia). En rostro no se evidencia el exantema, pero si congestión y eritema que respeta el triángulo nasolabial (Signo de Filatow), además lengua saburral que tras limpiarse se observa eritematosa y con papilas muy prominentes  (Lengua aframbuesada)</a:t>
            </a:r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t>60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18594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t>64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277212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sz="1200" b="1" dirty="0">
                <a:latin typeface="Arial Hebrew" charset="-79"/>
                <a:ea typeface="Arial Hebrew" charset="-79"/>
                <a:cs typeface="Arial Hebrew" charset="-79"/>
              </a:rPr>
              <a:t>Pródromo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 (leve): </a:t>
            </a: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febrícula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, mialgias y cefalea.</a:t>
            </a:r>
            <a:b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</a:br>
            <a:r>
              <a:rPr lang="es-ES_tradnl" sz="1200" i="1" dirty="0">
                <a:latin typeface="Arial Hebrew" charset="-79"/>
                <a:ea typeface="Arial Hebrew" charset="-79"/>
                <a:cs typeface="Arial Hebrew" charset="-79"/>
              </a:rPr>
              <a:t>7-10 </a:t>
            </a:r>
            <a:r>
              <a:rPr lang="es-ES_tradnl" sz="1200" i="1" dirty="0" err="1">
                <a:latin typeface="Arial Hebrew" charset="-79"/>
                <a:ea typeface="Arial Hebrew" charset="-79"/>
                <a:cs typeface="Arial Hebrew" charset="-79"/>
              </a:rPr>
              <a:t>días</a:t>
            </a:r>
            <a:r>
              <a:rPr lang="es-ES_tradnl" sz="1200" i="1" dirty="0">
                <a:latin typeface="Arial Hebrew" charset="-79"/>
                <a:ea typeface="Arial Hebrew" charset="-79"/>
                <a:cs typeface="Arial Hebrew" charset="-79"/>
              </a:rPr>
              <a:t> antes de que aparezca el exantema </a:t>
            </a:r>
            <a:r>
              <a:rPr lang="es-ES_tradnl" sz="1200" i="1" dirty="0" err="1">
                <a:latin typeface="Arial Hebrew" charset="-79"/>
                <a:ea typeface="Arial Hebrew" charset="-79"/>
                <a:cs typeface="Arial Hebrew" charset="-79"/>
              </a:rPr>
              <a:t>característico</a:t>
            </a:r>
            <a:r>
              <a:rPr lang="es-ES_tradnl" sz="1200" i="1" dirty="0">
                <a:latin typeface="Arial Hebrew" charset="-79"/>
                <a:ea typeface="Arial Hebrew" charset="-79"/>
                <a:cs typeface="Arial Hebrew" charset="-79"/>
              </a:rPr>
              <a:t>. </a:t>
            </a:r>
            <a:b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</a:br>
            <a:endParaRPr lang="es-ES_tradnl" sz="1200" dirty="0">
              <a:latin typeface="Arial Hebrew" charset="-79"/>
              <a:ea typeface="Arial Hebrew" charset="-79"/>
              <a:cs typeface="Arial Hebrew" charset="-79"/>
            </a:endParaRPr>
          </a:p>
          <a:p>
            <a:pPr marL="0" indent="0">
              <a:buNone/>
            </a:pPr>
            <a:r>
              <a:rPr lang="es-ES_tradnl" sz="1200" b="1" dirty="0">
                <a:latin typeface="Arial Hebrew" charset="-79"/>
                <a:ea typeface="Arial Hebrew" charset="-79"/>
                <a:cs typeface="Arial Hebrew" charset="-79"/>
              </a:rPr>
              <a:t>EXANTEMA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:</a:t>
            </a:r>
          </a:p>
          <a:p>
            <a:r>
              <a:rPr lang="es-ES_tradnl" sz="1200" b="1" dirty="0">
                <a:latin typeface="Arial Hebrew" charset="-79"/>
                <a:ea typeface="Arial Hebrew" charset="-79"/>
                <a:cs typeface="Arial Hebrew" charset="-79"/>
              </a:rPr>
              <a:t>Etapa inicial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 (al 2- 3 día). </a:t>
            </a:r>
            <a:b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</a:b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Eritema macular rojo intenso en mejillas, respeta puente nasal y </a:t>
            </a: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perioral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.</a:t>
            </a:r>
          </a:p>
          <a:p>
            <a:r>
              <a:rPr lang="es-ES_tradnl" sz="1200" b="1" dirty="0">
                <a:latin typeface="Arial Hebrew" charset="-79"/>
                <a:ea typeface="Arial Hebrew" charset="-79"/>
                <a:cs typeface="Arial Hebrew" charset="-79"/>
              </a:rPr>
              <a:t>Segunda etapa 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(1 a 4 </a:t>
            </a: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días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 </a:t>
            </a: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después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): </a:t>
            </a:r>
            <a:b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</a:b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Erupción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 reticulada en encaje en EE y tronco que respeta palmas y plantas y puede empeorar con aumento de temperatura o RUV (de 1-3 semanas). </a:t>
            </a:r>
          </a:p>
          <a:p>
            <a:r>
              <a:rPr lang="es-ES_tradnl" sz="1200" b="1" dirty="0">
                <a:latin typeface="Arial Hebrew" charset="-79"/>
                <a:ea typeface="Arial Hebrew" charset="-79"/>
                <a:cs typeface="Arial Hebrew" charset="-79"/>
              </a:rPr>
              <a:t>Etapa 3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: </a:t>
            </a:r>
            <a:r>
              <a:rPr lang="es-ES_tradnl" sz="1200" dirty="0">
                <a:solidFill>
                  <a:srgbClr val="FF0000"/>
                </a:solidFill>
                <a:latin typeface="Arial Hebrew" charset="-79"/>
                <a:ea typeface="Arial Hebrew" charset="-79"/>
                <a:cs typeface="Arial Hebrew" charset="-79"/>
              </a:rPr>
              <a:t>Artralgias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 10%: </a:t>
            </a: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autolimitadas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 (1-3 semanas), a veces duran meses. </a:t>
            </a:r>
            <a:b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</a:b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Manos, </a:t>
            </a: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muñecas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, rodillas y tobillos. </a:t>
            </a:r>
            <a:b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</a:b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Más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 frecuente en adultos (&gt; mujeres: 30-60% de infecciones agudas). </a:t>
            </a:r>
            <a:b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</a:b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*Puede ocurrir </a:t>
            </a:r>
            <a:r>
              <a:rPr lang="es-ES_tradnl" sz="1200" dirty="0" err="1">
                <a:latin typeface="Arial Hebrew" charset="-79"/>
                <a:ea typeface="Arial Hebrew" charset="-79"/>
                <a:cs typeface="Arial Hebrew" charset="-79"/>
              </a:rPr>
              <a:t>artropatía</a:t>
            </a:r>
            <a:r>
              <a:rPr lang="es-ES_tradnl" sz="1200" dirty="0">
                <a:latin typeface="Arial Hebrew" charset="-79"/>
                <a:ea typeface="Arial Hebrew" charset="-79"/>
                <a:cs typeface="Arial Hebrew" charset="-79"/>
              </a:rPr>
              <a:t> sin exantema concomitante. </a:t>
            </a:r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t>66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263327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427BB-725A-B447-AAD8-6065C6A1411F}" type="slidenum">
              <a:rPr lang="es-CL" smtClean="0"/>
              <a:t>84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18069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029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976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089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213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384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822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942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332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13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889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010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10/1/22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778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tif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tiff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A6BC1A-E976-A441-94D8-73E992DB40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/>
              <a:t>Dermatología pediátrica</a:t>
            </a:r>
            <a:br>
              <a:rPr lang="es-CL" dirty="0"/>
            </a:br>
            <a:r>
              <a:rPr lang="es-CL" sz="3600" dirty="0"/>
              <a:t>Parte  II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A9BCEC-29A0-4E42-BD7E-8F240DC0AF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s-CL" sz="1600" dirty="0"/>
              <a:t>M. Nelly Latorres</a:t>
            </a:r>
          </a:p>
          <a:p>
            <a:r>
              <a:rPr lang="es-CL" sz="1600" dirty="0"/>
              <a:t>Paulina Durán</a:t>
            </a:r>
          </a:p>
          <a:p>
            <a:pPr algn="ctr"/>
            <a:r>
              <a:rPr lang="es-CL" sz="1600" dirty="0"/>
              <a:t>Servicio de Dermatología y Venereología</a:t>
            </a:r>
          </a:p>
          <a:p>
            <a:pPr algn="ctr"/>
            <a:r>
              <a:rPr lang="es-CL" sz="1600" dirty="0"/>
              <a:t>Hodpital San Juan de Dios</a:t>
            </a:r>
          </a:p>
        </p:txBody>
      </p:sp>
    </p:spTree>
    <p:extLst>
      <p:ext uri="{BB962C8B-B14F-4D97-AF65-F5344CB8AC3E}">
        <p14:creationId xmlns:p14="http://schemas.microsoft.com/office/powerpoint/2010/main" val="884221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948123C-89E1-D348-AF16-66C005C770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sz="2400" b="1" dirty="0">
                <a:solidFill>
                  <a:schemeClr val="accent1">
                    <a:lumMod val="75000"/>
                  </a:schemeClr>
                </a:solidFill>
              </a:rPr>
              <a:t>NEVO MELANOCÍTICO ATÍPICO , DISPLÁSICO  O DE CLARK:</a:t>
            </a:r>
          </a:p>
          <a:p>
            <a:pPr lvl="1"/>
            <a:r>
              <a:rPr lang="es-CL" sz="2400" dirty="0"/>
              <a:t>Características clínicas atípicas, simulan melanoma</a:t>
            </a:r>
          </a:p>
          <a:p>
            <a:pPr lvl="1"/>
            <a:r>
              <a:rPr lang="es-CL" sz="2400" dirty="0"/>
              <a:t>Características histopatológicas anormales</a:t>
            </a:r>
          </a:p>
          <a:p>
            <a:pPr lvl="1"/>
            <a:r>
              <a:rPr lang="es-CL" sz="2400" dirty="0"/>
              <a:t>Características histopatológicas de significado desconocido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6A3C793D-5BBA-A04C-8240-EB77E447E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2. Nevo  </a:t>
            </a:r>
            <a:br>
              <a:rPr lang="es-CL" sz="3200" dirty="0"/>
            </a:br>
            <a:r>
              <a:rPr lang="es-CL" sz="3200" dirty="0"/>
              <a:t>     melanocítico </a:t>
            </a:r>
            <a:br>
              <a:rPr lang="es-CL" sz="3200" dirty="0"/>
            </a:br>
            <a:r>
              <a:rPr lang="es-CL" sz="3200" dirty="0"/>
              <a:t>     adquirido</a:t>
            </a:r>
          </a:p>
        </p:txBody>
      </p:sp>
    </p:spTree>
    <p:extLst>
      <p:ext uri="{BB962C8B-B14F-4D97-AF65-F5344CB8AC3E}">
        <p14:creationId xmlns:p14="http://schemas.microsoft.com/office/powerpoint/2010/main" val="340329923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05ECC2-E32C-334F-B17A-FC49E63F2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8" y="1123837"/>
            <a:ext cx="3118931" cy="4601183"/>
          </a:xfrm>
        </p:spPr>
        <p:txBody>
          <a:bodyPr>
            <a:normAutofit/>
          </a:bodyPr>
          <a:lstStyle/>
          <a:p>
            <a:r>
              <a:rPr lang="es-ES" sz="3200" dirty="0">
                <a:solidFill>
                  <a:schemeClr val="bg1"/>
                </a:solidFill>
              </a:rPr>
              <a:t>Colonización </a:t>
            </a:r>
            <a:r>
              <a:rPr lang="es-ES" sz="3200" dirty="0" err="1">
                <a:solidFill>
                  <a:schemeClr val="bg1"/>
                </a:solidFill>
              </a:rPr>
              <a:t>Corynebacterium</a:t>
            </a:r>
            <a:r>
              <a:rPr lang="es-ES" sz="3200" dirty="0">
                <a:solidFill>
                  <a:schemeClr val="bg1"/>
                </a:solidFill>
              </a:rPr>
              <a:t> </a:t>
            </a:r>
            <a:r>
              <a:rPr lang="es-ES" sz="3200" dirty="0" err="1">
                <a:solidFill>
                  <a:schemeClr val="bg1"/>
                </a:solidFill>
              </a:rPr>
              <a:t>Acnes</a:t>
            </a:r>
            <a:endParaRPr lang="es-CL" sz="3200" dirty="0">
              <a:solidFill>
                <a:schemeClr val="bg1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418FD14-79C3-914B-B834-3621AF6DC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64108"/>
            <a:ext cx="7827432" cy="5479542"/>
          </a:xfrm>
        </p:spPr>
        <p:txBody>
          <a:bodyPr/>
          <a:lstStyle/>
          <a:p>
            <a:pPr algn="just"/>
            <a:r>
              <a:rPr lang="es-ES" sz="2400" dirty="0"/>
              <a:t>Bacteria </a:t>
            </a:r>
            <a:r>
              <a:rPr lang="es-ES" sz="2400" dirty="0" err="1"/>
              <a:t>gram</a:t>
            </a:r>
            <a:r>
              <a:rPr lang="es-ES" sz="2400" dirty="0"/>
              <a:t> (+) </a:t>
            </a:r>
            <a:r>
              <a:rPr lang="es-ES" sz="2400" b="1" dirty="0"/>
              <a:t>Comensal, no patógeno </a:t>
            </a:r>
            <a:r>
              <a:rPr lang="es-ES" sz="2400" b="1" i="1" dirty="0"/>
              <a:t>per se</a:t>
            </a:r>
          </a:p>
          <a:p>
            <a:pPr marL="0" indent="0" algn="just">
              <a:buNone/>
            </a:pPr>
            <a:r>
              <a:rPr lang="es-ES" sz="2400" dirty="0">
                <a:sym typeface="Wingdings" pitchFamily="2" charset="2"/>
              </a:rPr>
              <a:t> </a:t>
            </a:r>
            <a:r>
              <a:rPr lang="es-ES" sz="2400" dirty="0"/>
              <a:t>Patogenicidad de cepas particulares </a:t>
            </a:r>
            <a:r>
              <a:rPr lang="es-ES" sz="2400" dirty="0">
                <a:sym typeface="Wingdings" pitchFamily="2" charset="2"/>
              </a:rPr>
              <a:t> </a:t>
            </a:r>
            <a:r>
              <a:rPr lang="es-ES" sz="2400" dirty="0" err="1"/>
              <a:t>Ribotipos</a:t>
            </a:r>
            <a:r>
              <a:rPr lang="es-ES" sz="2400" dirty="0"/>
              <a:t> de 4 y 5 </a:t>
            </a:r>
          </a:p>
          <a:p>
            <a:pPr marL="0" indent="0" algn="just">
              <a:buNone/>
            </a:pPr>
            <a:r>
              <a:rPr lang="es-ES" sz="2400" dirty="0">
                <a:sym typeface="Wingdings" pitchFamily="2" charset="2"/>
              </a:rPr>
              <a:t> </a:t>
            </a:r>
            <a:r>
              <a:rPr lang="es-ES" sz="2400" dirty="0"/>
              <a:t>Respuestas inmune huésped: aumento de CK   </a:t>
            </a:r>
          </a:p>
          <a:p>
            <a:pPr marL="0" indent="0" algn="just">
              <a:buNone/>
            </a:pPr>
            <a:r>
              <a:rPr lang="es-ES" sz="2400" dirty="0"/>
              <a:t>       proinflamatorias</a:t>
            </a:r>
          </a:p>
          <a:p>
            <a:pPr algn="just"/>
            <a:r>
              <a:rPr lang="es-ES" sz="2400" dirty="0"/>
              <a:t>Libera enzimas y porfirinas que contribuyen a la </a:t>
            </a:r>
          </a:p>
          <a:p>
            <a:pPr algn="just"/>
            <a:r>
              <a:rPr lang="es-ES" sz="2400" dirty="0"/>
              <a:t>     ruptura del comedón</a:t>
            </a:r>
          </a:p>
          <a:p>
            <a:pPr algn="just">
              <a:lnSpc>
                <a:spcPct val="110000"/>
              </a:lnSpc>
            </a:pPr>
            <a:r>
              <a:rPr lang="es-ES" sz="2400" dirty="0"/>
              <a:t>Unión a TLR </a:t>
            </a:r>
            <a:r>
              <a:rPr lang="es-ES" sz="2400" dirty="0">
                <a:sym typeface="Wingdings" pitchFamily="2" charset="2"/>
              </a:rPr>
              <a:t> liberación de </a:t>
            </a:r>
            <a:r>
              <a:rPr lang="es-ES" sz="2400" dirty="0"/>
              <a:t> factores quimiotácticos, </a:t>
            </a:r>
          </a:p>
          <a:p>
            <a:pPr algn="just">
              <a:lnSpc>
                <a:spcPct val="110000"/>
              </a:lnSpc>
            </a:pPr>
            <a:r>
              <a:rPr lang="es-ES" sz="2400" dirty="0"/>
              <a:t>     ROS y mediadores proinflamatorios  </a:t>
            </a:r>
          </a:p>
          <a:p>
            <a:pPr algn="just">
              <a:lnSpc>
                <a:spcPct val="110000"/>
              </a:lnSpc>
            </a:pPr>
            <a:r>
              <a:rPr lang="es-ES" sz="2400" dirty="0" err="1"/>
              <a:t>Biofilms</a:t>
            </a:r>
            <a:r>
              <a:rPr lang="es-ES" sz="2400" dirty="0"/>
              <a:t> </a:t>
            </a:r>
            <a:r>
              <a:rPr lang="es-ES" sz="2400" dirty="0">
                <a:sym typeface="Wingdings" pitchFamily="2" charset="2"/>
              </a:rPr>
              <a:t> resistencia ATB</a:t>
            </a:r>
            <a:endParaRPr lang="es-ES" sz="2400" dirty="0"/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28624328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6FDD80-3987-9340-80BE-877E8B195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Inflamación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2AEA51A-90C1-8E42-8DE1-0E03E0FB8C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sz="2400" dirty="0"/>
              <a:t>Presente incluso en </a:t>
            </a:r>
            <a:r>
              <a:rPr lang="es-ES" sz="2400" b="1" dirty="0"/>
              <a:t>lesiones de acné inicial</a:t>
            </a:r>
          </a:p>
          <a:p>
            <a:pPr algn="just"/>
            <a:r>
              <a:rPr lang="es-ES" sz="2400" dirty="0"/>
              <a:t>Actividad de respuesta inmune innata y adaptativa</a:t>
            </a:r>
          </a:p>
          <a:p>
            <a:pPr algn="just"/>
            <a:r>
              <a:rPr lang="es-ES" sz="2400" b="1" dirty="0"/>
              <a:t>Linfocitos T CD4</a:t>
            </a:r>
            <a:r>
              <a:rPr lang="es-ES" sz="2400" dirty="0"/>
              <a:t> </a:t>
            </a:r>
            <a:r>
              <a:rPr lang="es-ES" sz="2400" b="1" dirty="0"/>
              <a:t>de tipo Th1 y Th17</a:t>
            </a:r>
            <a:r>
              <a:rPr lang="es-CL" sz="2400" b="1" dirty="0"/>
              <a:t> </a:t>
            </a:r>
          </a:p>
          <a:p>
            <a:pPr algn="just"/>
            <a:r>
              <a:rPr lang="es-CL" sz="2400" dirty="0"/>
              <a:t>Determina tipo de lesiones</a:t>
            </a:r>
            <a:endParaRPr lang="es-ES_tradnl" sz="2400" dirty="0"/>
          </a:p>
          <a:p>
            <a:pPr lvl="1" algn="just"/>
            <a:r>
              <a:rPr lang="es-ES" sz="2400" i="1" dirty="0"/>
              <a:t>Neutrófilos</a:t>
            </a:r>
            <a:r>
              <a:rPr lang="es-ES" sz="2400" dirty="0"/>
              <a:t>: supuración y formación pústula. </a:t>
            </a:r>
          </a:p>
          <a:p>
            <a:pPr lvl="1" algn="just"/>
            <a:r>
              <a:rPr lang="es-ES" sz="2400" i="1" dirty="0"/>
              <a:t>LT </a:t>
            </a:r>
            <a:r>
              <a:rPr lang="es-ES" sz="2400" i="1" dirty="0" err="1"/>
              <a:t>helper</a:t>
            </a:r>
            <a:r>
              <a:rPr lang="es-ES" sz="2400" i="1" dirty="0"/>
              <a:t>, células gigantes multinucleadas y neutrófilos</a:t>
            </a:r>
            <a:r>
              <a:rPr lang="es-ES" sz="2400" dirty="0"/>
              <a:t>: pápulas, nódulos y quistes inflamados. </a:t>
            </a:r>
            <a:endParaRPr lang="es-CL" sz="2400" dirty="0"/>
          </a:p>
          <a:p>
            <a:pPr lvl="1" algn="just"/>
            <a:r>
              <a:rPr lang="es-ES" sz="2400" dirty="0"/>
              <a:t>Respuesta inflamatoria específica tardía es la que deja más cicatrices</a:t>
            </a:r>
            <a:r>
              <a:rPr lang="es-CL" sz="2400" dirty="0"/>
              <a:t> </a:t>
            </a:r>
            <a:endParaRPr lang="es-ES" sz="2400" dirty="0"/>
          </a:p>
          <a:p>
            <a:pPr algn="just"/>
            <a:r>
              <a:rPr lang="es-ES" sz="2400" dirty="0"/>
              <a:t>Aumento de citoquinas pro inflamatorias (IL-1 IL-8 IL-12 y TNF).</a:t>
            </a: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584393791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C3CE2-459A-C140-896C-055D1A6D5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Clínica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D195CC-8993-9549-9428-7E527D718B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10000"/>
              </a:lnSpc>
            </a:pPr>
            <a:r>
              <a:rPr lang="es-ES" sz="2400" dirty="0"/>
              <a:t>Comienzo gradual de lesiones desde la pubertad.</a:t>
            </a:r>
          </a:p>
          <a:p>
            <a:pPr algn="just">
              <a:lnSpc>
                <a:spcPct val="110000"/>
              </a:lnSpc>
            </a:pPr>
            <a:r>
              <a:rPr lang="es-ES" sz="2400" dirty="0"/>
              <a:t>Localización más </a:t>
            </a:r>
            <a:r>
              <a:rPr lang="es-ES" sz="2400" dirty="0" err="1"/>
              <a:t>frecuente:Cara</a:t>
            </a:r>
            <a:r>
              <a:rPr lang="es-ES" sz="2400" dirty="0"/>
              <a:t> y tronco superior </a:t>
            </a:r>
          </a:p>
          <a:p>
            <a:pPr algn="just">
              <a:lnSpc>
                <a:spcPct val="110000"/>
              </a:lnSpc>
            </a:pPr>
            <a:r>
              <a:rPr lang="es-ES" sz="2400" dirty="0"/>
              <a:t>Lesiones no inflamatorias: comedones</a:t>
            </a:r>
          </a:p>
          <a:p>
            <a:pPr algn="just">
              <a:lnSpc>
                <a:spcPct val="110000"/>
              </a:lnSpc>
            </a:pPr>
            <a:r>
              <a:rPr lang="es-ES" sz="2400" dirty="0"/>
              <a:t>Lesiones inflamatorias: pápulas, pústulas, nódulos, </a:t>
            </a:r>
            <a:r>
              <a:rPr lang="es-ES" sz="2400" dirty="0" err="1"/>
              <a:t>pseudoquistes</a:t>
            </a:r>
            <a:r>
              <a:rPr lang="es-ES" sz="2400" dirty="0"/>
              <a:t> </a:t>
            </a:r>
            <a:r>
              <a:rPr lang="es-ES" sz="2400" i="1" dirty="0"/>
              <a:t>(en acné </a:t>
            </a:r>
            <a:r>
              <a:rPr lang="es-ES" sz="2400" i="1" dirty="0" err="1"/>
              <a:t>noduloquístico</a:t>
            </a:r>
            <a:r>
              <a:rPr lang="es-ES" sz="2400" i="1" dirty="0"/>
              <a:t> severo confluyen formando placas con tractos sinuosos)</a:t>
            </a:r>
          </a:p>
          <a:p>
            <a:pPr algn="just">
              <a:lnSpc>
                <a:spcPct val="110000"/>
              </a:lnSpc>
            </a:pPr>
            <a:r>
              <a:rPr lang="es-ES" sz="2400" dirty="0" err="1"/>
              <a:t>Hiperpigmentación</a:t>
            </a:r>
            <a:r>
              <a:rPr lang="es-ES" sz="2400" dirty="0"/>
              <a:t> </a:t>
            </a:r>
            <a:r>
              <a:rPr lang="es-ES" sz="2400" dirty="0" err="1"/>
              <a:t>postinflamatoria</a:t>
            </a:r>
            <a:r>
              <a:rPr lang="es-ES" sz="2400" dirty="0"/>
              <a:t> y cicatrices puntiformes, onduladas, deprimidas con bordes verticales e hipertróficas</a:t>
            </a: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95810043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E62642-666E-1B48-B912-2DD577C3C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Tratamiento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28DAB35-2B3B-0849-AE74-6D88CCC83F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E27B7F6B-A674-F24E-AB18-140060A28EF4}"/>
              </a:ext>
            </a:extLst>
          </p:cNvPr>
          <p:cNvSpPr txBox="1">
            <a:spLocks/>
          </p:cNvSpPr>
          <p:nvPr/>
        </p:nvSpPr>
        <p:spPr>
          <a:xfrm>
            <a:off x="4711618" y="5085774"/>
            <a:ext cx="6269591" cy="1854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/>
              <a:t>Objetivos:</a:t>
            </a:r>
          </a:p>
          <a:p>
            <a:pPr lvl="2"/>
            <a:r>
              <a:rPr lang="es-CL" sz="2000" dirty="0"/>
              <a:t>Disminuir la actividad de glándula sebácea.</a:t>
            </a:r>
          </a:p>
          <a:p>
            <a:pPr lvl="2"/>
            <a:r>
              <a:rPr lang="es-CL" sz="2000" dirty="0"/>
              <a:t>Corregir la queratinización alterada.</a:t>
            </a:r>
          </a:p>
          <a:p>
            <a:pPr lvl="2"/>
            <a:r>
              <a:rPr lang="es-CL" sz="2000" dirty="0"/>
              <a:t>Disminuir colonización de P. acnés.</a:t>
            </a:r>
          </a:p>
          <a:p>
            <a:pPr lvl="2"/>
            <a:r>
              <a:rPr lang="es-CL" sz="2000" dirty="0"/>
              <a:t>Efecto antiinflamatorio</a:t>
            </a:r>
          </a:p>
          <a:p>
            <a:pPr lvl="1"/>
            <a:endParaRPr lang="es-CL" dirty="0"/>
          </a:p>
          <a:p>
            <a:pPr lvl="1"/>
            <a:endParaRPr lang="es-CL" dirty="0"/>
          </a:p>
          <a:p>
            <a:endParaRPr lang="es-CL" dirty="0"/>
          </a:p>
        </p:txBody>
      </p:sp>
      <p:graphicFrame>
        <p:nvGraphicFramePr>
          <p:cNvPr id="5" name="Marcador de contenido 4">
            <a:extLst>
              <a:ext uri="{FF2B5EF4-FFF2-40B4-BE49-F238E27FC236}">
                <a16:creationId xmlns:a16="http://schemas.microsoft.com/office/drawing/2014/main" id="{1BE38E4A-68F5-AB4B-B74C-1559270CBA3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4714766"/>
              </p:ext>
            </p:extLst>
          </p:nvPr>
        </p:nvGraphicFramePr>
        <p:xfrm>
          <a:off x="3200401" y="447325"/>
          <a:ext cx="7018338" cy="4442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1928781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DB99BB-DC40-7546-BBF0-C999B9C22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Retinoides tópicos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854FCA6-9294-704A-880B-68571D3CB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64108"/>
            <a:ext cx="7315200" cy="5727192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s-CL" sz="2200" b="1" dirty="0">
                <a:solidFill>
                  <a:schemeClr val="accent1"/>
                </a:solidFill>
              </a:rPr>
              <a:t>Rol esencial en el tratamiento del acné </a:t>
            </a:r>
          </a:p>
          <a:p>
            <a:pPr marL="0" indent="0">
              <a:spcBef>
                <a:spcPts val="0"/>
              </a:spcBef>
              <a:buNone/>
            </a:pPr>
            <a:endParaRPr lang="es-CL" sz="2200" b="1" dirty="0">
              <a:solidFill>
                <a:schemeClr val="accent6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s-CL" sz="2200" b="1" dirty="0"/>
              <a:t>Indicaciones</a:t>
            </a:r>
            <a:r>
              <a:rPr lang="es-CL" sz="2200" dirty="0"/>
              <a:t>: monoterapia en acné comedoniano y +/- otros agentes en acné inflamatorio.</a:t>
            </a:r>
            <a:endParaRPr lang="es-CL" sz="2200" b="1" dirty="0"/>
          </a:p>
          <a:p>
            <a:pPr marL="0" indent="0">
              <a:spcBef>
                <a:spcPts val="0"/>
              </a:spcBef>
              <a:buNone/>
            </a:pPr>
            <a:r>
              <a:rPr lang="es-CL" sz="2200" b="1" dirty="0"/>
              <a:t>Mecanismo de acción:</a:t>
            </a:r>
            <a:endParaRPr lang="es-CL" sz="2200" dirty="0"/>
          </a:p>
          <a:p>
            <a:pPr marL="708025" lvl="1" indent="-342900">
              <a:lnSpc>
                <a:spcPct val="130000"/>
              </a:lnSpc>
              <a:spcBef>
                <a:spcPts val="0"/>
              </a:spcBef>
            </a:pPr>
            <a:r>
              <a:rPr lang="es-CL" sz="2200" dirty="0"/>
              <a:t>Comedolíticos y anticomedogénicos</a:t>
            </a:r>
          </a:p>
          <a:p>
            <a:pPr marL="708025" lvl="1" indent="-342900">
              <a:lnSpc>
                <a:spcPct val="130000"/>
              </a:lnSpc>
              <a:spcBef>
                <a:spcPts val="0"/>
              </a:spcBef>
            </a:pPr>
            <a:r>
              <a:rPr lang="es-CL" sz="2200" dirty="0"/>
              <a:t>Acción antiinflamatoria</a:t>
            </a:r>
          </a:p>
          <a:p>
            <a:pPr marL="708025" lvl="1" indent="-342900">
              <a:lnSpc>
                <a:spcPct val="130000"/>
              </a:lnSpc>
              <a:spcBef>
                <a:spcPts val="0"/>
              </a:spcBef>
            </a:pPr>
            <a:r>
              <a:rPr lang="es-CL" sz="2200" dirty="0"/>
              <a:t>Facilitan penetración de agentes.</a:t>
            </a:r>
          </a:p>
          <a:p>
            <a:pPr marL="708025" lvl="1" indent="-342900">
              <a:lnSpc>
                <a:spcPct val="130000"/>
              </a:lnSpc>
              <a:spcBef>
                <a:spcPts val="0"/>
              </a:spcBef>
            </a:pPr>
            <a:r>
              <a:rPr lang="es-ES" sz="2200" dirty="0"/>
              <a:t>Aceleran la resolución de la </a:t>
            </a:r>
            <a:r>
              <a:rPr lang="es-ES" sz="2200" dirty="0" err="1"/>
              <a:t>hiperpigmentación</a:t>
            </a:r>
            <a:r>
              <a:rPr lang="es-ES" sz="2200" dirty="0"/>
              <a:t> PI y permiten mantener el control de la enfermedad una vez suspendido el tratamiento oral.</a:t>
            </a:r>
            <a:r>
              <a:rPr lang="es-CL" sz="2200" dirty="0"/>
              <a:t>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s-CL" sz="2200" b="1" dirty="0"/>
              <a:t>Efectos Adversos: </a:t>
            </a:r>
            <a:r>
              <a:rPr lang="es-CL" sz="2200" dirty="0"/>
              <a:t>Irritación </a:t>
            </a:r>
            <a:r>
              <a:rPr lang="es-CL" sz="2200" dirty="0">
                <a:sym typeface="Wingdings" panose="05000000000000000000" pitchFamily="2" charset="2"/>
              </a:rPr>
              <a:t> &gt;gel, peak 2- 4 semanas, transitorio. 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s-CL" sz="2200" b="1" dirty="0">
                <a:sym typeface="Wingdings" panose="05000000000000000000" pitchFamily="2" charset="2"/>
              </a:rPr>
              <a:t>Recomendaciones: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s-CL" sz="2200" dirty="0">
                <a:sym typeface="Wingdings" panose="05000000000000000000" pitchFamily="2" charset="2"/>
              </a:rPr>
              <a:t>Educación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s-CL" sz="2200" dirty="0">
                <a:sym typeface="Wingdings" panose="05000000000000000000" pitchFamily="2" charset="2"/>
              </a:rPr>
              <a:t>Formulacion en crema&gt; gel,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s-CL" sz="2200" dirty="0">
                <a:sym typeface="Wingdings" panose="05000000000000000000" pitchFamily="2" charset="2"/>
              </a:rPr>
              <a:t>Emolientes o cc topicos baja potencia en caso necesario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668812304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5C952A-587A-2C4F-B858-0104D786A0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Peróxido de benzoilo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6769515-46AB-A24B-8350-BAF5959FE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64108"/>
            <a:ext cx="7315200" cy="5631942"/>
          </a:xfrm>
        </p:spPr>
        <p:txBody>
          <a:bodyPr>
            <a:normAutofit/>
          </a:bodyPr>
          <a:lstStyle/>
          <a:p>
            <a:r>
              <a:rPr lang="es-ES_tradnl" sz="2400" b="1" dirty="0">
                <a:solidFill>
                  <a:schemeClr val="accent1"/>
                </a:solidFill>
              </a:rPr>
              <a:t>Agente microbiano de elección antes que otros antibióticos tópicos</a:t>
            </a:r>
          </a:p>
          <a:p>
            <a:r>
              <a:rPr lang="es-ES_tradnl" sz="2400" b="1" dirty="0"/>
              <a:t>Indicaciones</a:t>
            </a:r>
            <a:r>
              <a:rPr lang="es-ES_tradnl" sz="2400" dirty="0"/>
              <a:t>: Monoterapia en acné leve o + </a:t>
            </a:r>
            <a:r>
              <a:rPr lang="es-ES_tradnl" sz="2400" dirty="0" err="1"/>
              <a:t>retinoide</a:t>
            </a:r>
            <a:r>
              <a:rPr lang="es-ES_tradnl" sz="2400" dirty="0"/>
              <a:t> /antibiótico oral para el acné moderado a severo. </a:t>
            </a:r>
          </a:p>
          <a:p>
            <a:r>
              <a:rPr lang="es-ES_tradnl" sz="2400" b="1" dirty="0"/>
              <a:t>Mecanismo de acción: </a:t>
            </a:r>
          </a:p>
          <a:p>
            <a:pPr lvl="1"/>
            <a:r>
              <a:rPr lang="es-ES_tradnl" sz="2400" dirty="0"/>
              <a:t>Reduce la cantidad de C. </a:t>
            </a:r>
            <a:r>
              <a:rPr lang="es-ES_tradnl" sz="2400" dirty="0" err="1"/>
              <a:t>acnes</a:t>
            </a:r>
            <a:r>
              <a:rPr lang="es-ES_tradnl" sz="2400" dirty="0"/>
              <a:t> </a:t>
            </a:r>
            <a:r>
              <a:rPr lang="es-ES_tradnl" sz="2400" dirty="0">
                <a:sym typeface="Wingdings" pitchFamily="2" charset="2"/>
              </a:rPr>
              <a:t> a través de formación de  RL</a:t>
            </a:r>
          </a:p>
          <a:p>
            <a:pPr lvl="1"/>
            <a:r>
              <a:rPr lang="es-ES_tradnl" sz="2400" dirty="0"/>
              <a:t>Acción </a:t>
            </a:r>
            <a:r>
              <a:rPr lang="es-ES_tradnl" sz="2400" dirty="0" err="1"/>
              <a:t>comedolítica</a:t>
            </a:r>
            <a:r>
              <a:rPr lang="es-ES_tradnl" sz="2400" dirty="0"/>
              <a:t> </a:t>
            </a:r>
          </a:p>
          <a:p>
            <a:r>
              <a:rPr lang="es-ES_tradnl" sz="2400" dirty="0">
                <a:solidFill>
                  <a:schemeClr val="accent1"/>
                </a:solidFill>
              </a:rPr>
              <a:t>Concentraciones </a:t>
            </a:r>
            <a:r>
              <a:rPr lang="es-ES_tradnl" sz="2400" b="1" dirty="0">
                <a:solidFill>
                  <a:schemeClr val="accent1"/>
                </a:solidFill>
              </a:rPr>
              <a:t>&gt; 2.5% </a:t>
            </a:r>
            <a:r>
              <a:rPr lang="es-ES_tradnl" sz="2400" dirty="0">
                <a:solidFill>
                  <a:schemeClr val="accent1"/>
                </a:solidFill>
              </a:rPr>
              <a:t>mayor irritación sin mayor beneficio </a:t>
            </a:r>
          </a:p>
          <a:p>
            <a:r>
              <a:rPr lang="es-ES_tradnl" sz="2400" b="1" dirty="0"/>
              <a:t>No</a:t>
            </a:r>
            <a:r>
              <a:rPr lang="es-ES_tradnl" sz="2400" dirty="0"/>
              <a:t> se ha descrito resistencia al PB</a:t>
            </a:r>
          </a:p>
          <a:p>
            <a:pPr marL="0" indent="0">
              <a:buNone/>
            </a:pPr>
            <a:r>
              <a:rPr lang="es-ES_tradnl" sz="2400" b="1" dirty="0">
                <a:sym typeface="Wingdings" pitchFamily="2" charset="2"/>
              </a:rPr>
              <a:t> </a:t>
            </a:r>
            <a:r>
              <a:rPr lang="es-ES_tradnl" sz="2400" b="1" dirty="0"/>
              <a:t>Su uso junto antibióticos tópicos u orales disminuye la emergencia de resistencia antibiótica. 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030403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4143AA27-A5ED-1841-8C7A-E96FE7827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2. Nevo </a:t>
            </a:r>
            <a:br>
              <a:rPr lang="es-CL" sz="3200" dirty="0"/>
            </a:br>
            <a:r>
              <a:rPr lang="es-CL" sz="3200" dirty="0"/>
              <a:t>      melanocítico </a:t>
            </a:r>
            <a:br>
              <a:rPr lang="es-CL" sz="3200" dirty="0"/>
            </a:br>
            <a:r>
              <a:rPr lang="es-CL" sz="3200" dirty="0"/>
              <a:t>      adquirido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C5BA71-BDF9-BB43-9FF2-F3A9AAB303A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s-CL" sz="2400" dirty="0"/>
              <a:t>Características clínicas</a:t>
            </a:r>
          </a:p>
          <a:p>
            <a:pPr lvl="1"/>
            <a:r>
              <a:rPr lang="es-CL" sz="2400" b="1" dirty="0">
                <a:solidFill>
                  <a:schemeClr val="accent2">
                    <a:lumMod val="75000"/>
                  </a:schemeClr>
                </a:solidFill>
              </a:rPr>
              <a:t>Asimetría: </a:t>
            </a:r>
            <a:r>
              <a:rPr lang="es-CL" sz="2400" dirty="0"/>
              <a:t>carecen de imagen especular</a:t>
            </a:r>
          </a:p>
          <a:p>
            <a:pPr lvl="1"/>
            <a:r>
              <a:rPr lang="es-CL" sz="2400" b="1" dirty="0">
                <a:solidFill>
                  <a:schemeClr val="accent2">
                    <a:lumMod val="75000"/>
                  </a:schemeClr>
                </a:solidFill>
              </a:rPr>
              <a:t>Bordes: </a:t>
            </a:r>
            <a:r>
              <a:rPr lang="es-CL" sz="2400" dirty="0"/>
              <a:t>irregulares y poco definidos.</a:t>
            </a:r>
          </a:p>
          <a:p>
            <a:pPr lvl="1"/>
            <a:r>
              <a:rPr lang="es-CL" sz="2400" b="1" dirty="0">
                <a:solidFill>
                  <a:schemeClr val="accent2">
                    <a:lumMod val="75000"/>
                  </a:schemeClr>
                </a:solidFill>
              </a:rPr>
              <a:t>Color: </a:t>
            </a:r>
            <a:r>
              <a:rPr lang="es-CL" sz="2400" dirty="0"/>
              <a:t>irregularidad en la pigmentación</a:t>
            </a:r>
          </a:p>
          <a:p>
            <a:pPr lvl="1"/>
            <a:r>
              <a:rPr lang="es-CL" sz="2400" b="1" dirty="0">
                <a:solidFill>
                  <a:schemeClr val="accent2">
                    <a:lumMod val="75000"/>
                  </a:schemeClr>
                </a:solidFill>
              </a:rPr>
              <a:t>Tamaño:  </a:t>
            </a:r>
            <a:r>
              <a:rPr lang="es-CL" sz="2400" dirty="0"/>
              <a:t>pueden ser de cualquier tamaño, en general &gt;5mm..</a:t>
            </a:r>
          </a:p>
          <a:p>
            <a:pPr marL="502920" lvl="1" indent="0">
              <a:buNone/>
            </a:pPr>
            <a:r>
              <a:rPr lang="es-CL" sz="2400" dirty="0"/>
              <a:t>+ Algunos con imagen de “huevo frito”</a:t>
            </a:r>
          </a:p>
        </p:txBody>
      </p:sp>
      <p:pic>
        <p:nvPicPr>
          <p:cNvPr id="9" name="Marcador de contenido 8" descr="Imagen que contiene sostener, rosa, café, niño&#10;&#10;Descripción generada automáticamente">
            <a:extLst>
              <a:ext uri="{FF2B5EF4-FFF2-40B4-BE49-F238E27FC236}">
                <a16:creationId xmlns:a16="http://schemas.microsoft.com/office/drawing/2014/main" id="{6F5829C2-3808-1B47-8BC2-C04421C5969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828547" y="1796715"/>
            <a:ext cx="3304674" cy="3377197"/>
          </a:xfrm>
        </p:spPr>
      </p:pic>
    </p:spTree>
    <p:extLst>
      <p:ext uri="{BB962C8B-B14F-4D97-AF65-F5344CB8AC3E}">
        <p14:creationId xmlns:p14="http://schemas.microsoft.com/office/powerpoint/2010/main" val="26587144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56A8C897-4FDB-1C4C-973A-8421AE535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3. Nevo de </a:t>
            </a:r>
            <a:br>
              <a:rPr lang="es-CL" dirty="0"/>
            </a:br>
            <a:r>
              <a:rPr lang="es-CL" dirty="0"/>
              <a:t>     </a:t>
            </a:r>
            <a:r>
              <a:rPr lang="es-CL" dirty="0" err="1"/>
              <a:t>Spilus</a:t>
            </a:r>
            <a:endParaRPr lang="es-CL" dirty="0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9C09B4D-9C79-124A-AA75-46F04D2901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sz="2400" dirty="0"/>
              <a:t>&gt;&gt; tronco y extremidades</a:t>
            </a:r>
          </a:p>
          <a:p>
            <a:r>
              <a:rPr lang="es-CL" sz="2400" dirty="0"/>
              <a:t>Área macular que asemeja MCCL con diámetro entre 1-4cm, aunque puede ser mayor.</a:t>
            </a:r>
          </a:p>
          <a:p>
            <a:r>
              <a:rPr lang="es-CL" sz="2400" dirty="0"/>
              <a:t>Máculas o pápulas más oscuras de entre 1-6mm de diámetro, superpuestas en área marrón.</a:t>
            </a:r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endParaRPr lang="es-CL" dirty="0"/>
          </a:p>
        </p:txBody>
      </p:sp>
      <p:pic>
        <p:nvPicPr>
          <p:cNvPr id="8" name="Imagen 7" descr="Imagen que contiene alimentos, comida, pastel, comido&#10;&#10;Descripción generada automáticamente">
            <a:extLst>
              <a:ext uri="{FF2B5EF4-FFF2-40B4-BE49-F238E27FC236}">
                <a16:creationId xmlns:a16="http://schemas.microsoft.com/office/drawing/2014/main" id="{2D3F73F6-8760-4747-8540-58C86CA83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7604" y="3597148"/>
            <a:ext cx="7315200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2621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D4A0FC-B87B-914A-9FDD-2ADFBCD53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4. Nevo de </a:t>
            </a:r>
            <a:br>
              <a:rPr lang="es-CL" sz="3200" dirty="0"/>
            </a:br>
            <a:r>
              <a:rPr lang="es-CL" sz="3200" dirty="0"/>
              <a:t>     Becker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4BD7CB-4CA3-BC44-8227-C37E63A94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s-CL" sz="2200" dirty="0"/>
              <a:t>Hamartoma cutáneo benigno hiperpigmentado generalmente adquirid0.</a:t>
            </a:r>
          </a:p>
          <a:p>
            <a:pPr algn="just"/>
            <a:r>
              <a:rPr lang="es-CL" sz="2200" dirty="0"/>
              <a:t>Mácula hiperpigmentada irregular en hombro, cara anterior del tronco o zona escapular. </a:t>
            </a:r>
          </a:p>
          <a:p>
            <a:pPr algn="just"/>
            <a:r>
              <a:rPr lang="es-CL" sz="2200" dirty="0"/>
              <a:t>En general comienza en la infancia o la adolescencia temprana y se da con mayor frecuencia en hombres. </a:t>
            </a:r>
          </a:p>
          <a:p>
            <a:pPr algn="just"/>
            <a:r>
              <a:rPr lang="es-CL" sz="2200" dirty="0"/>
              <a:t>Inicia como una macula café-grisácea que se puede expandir de manera irregular hasta un área de 10-15 cm. </a:t>
            </a:r>
          </a:p>
          <a:p>
            <a:pPr algn="just"/>
            <a:r>
              <a:rPr lang="es-CL" sz="2200" dirty="0"/>
              <a:t>Los bordes suelen ser irregulares (geográficos). </a:t>
            </a:r>
          </a:p>
          <a:p>
            <a:pPr algn="just"/>
            <a:r>
              <a:rPr lang="es-CL" sz="2200" dirty="0"/>
              <a:t>Luego de un período de 1 a 2 años puede aparecer vello terminal grueso, no necesariamente sobre el área hiperpigmentada. </a:t>
            </a:r>
          </a:p>
          <a:p>
            <a:pPr algn="just"/>
            <a:r>
              <a:rPr lang="es-CL" sz="2200" dirty="0"/>
              <a:t>La intensidad de la pigmentación puede disminuir y la hipertricosis suele persistir.  </a:t>
            </a:r>
          </a:p>
          <a:p>
            <a:pPr algn="just"/>
            <a:r>
              <a:rPr lang="es-CL" sz="2200" dirty="0"/>
              <a:t>El tratamiento es cosmético y generalmente no recomendado. </a:t>
            </a:r>
          </a:p>
        </p:txBody>
      </p:sp>
    </p:spTree>
    <p:extLst>
      <p:ext uri="{BB962C8B-B14F-4D97-AF65-F5344CB8AC3E}">
        <p14:creationId xmlns:p14="http://schemas.microsoft.com/office/powerpoint/2010/main" val="1556800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azul, persona, hombre, interior&#10;&#10;Descripción generada automáticamente">
            <a:extLst>
              <a:ext uri="{FF2B5EF4-FFF2-40B4-BE49-F238E27FC236}">
                <a16:creationId xmlns:a16="http://schemas.microsoft.com/office/drawing/2014/main" id="{46838F50-FC41-8644-9B8F-F7FDF1179B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54600" cy="6858000"/>
          </a:xfrm>
          <a:prstGeom prst="rect">
            <a:avLst/>
          </a:prstGeom>
        </p:spPr>
      </p:pic>
      <p:pic>
        <p:nvPicPr>
          <p:cNvPr id="7" name="Imagen 6" descr="Imagen que contiene interior, viendo, gato, café&#10;&#10;Descripción generada automáticamente">
            <a:extLst>
              <a:ext uri="{FF2B5EF4-FFF2-40B4-BE49-F238E27FC236}">
                <a16:creationId xmlns:a16="http://schemas.microsoft.com/office/drawing/2014/main" id="{A396C2F0-D29D-5F4D-83E1-4074F25C8C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4600" y="0"/>
            <a:ext cx="7137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876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9DC5A77-10C9-4ECF-B7EB-8D917F36A9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FE28B5-FB16-49A9-B851-3C35FAC0C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58952"/>
            <a:ext cx="10905976" cy="1651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190A129-E32B-7845-A916-CFBBBF862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754" y="1087374"/>
            <a:ext cx="8983489" cy="1000978"/>
          </a:xfrm>
        </p:spPr>
        <p:txBody>
          <a:bodyPr>
            <a:normAutofit/>
          </a:bodyPr>
          <a:lstStyle/>
          <a:p>
            <a:r>
              <a:rPr lang="es-CL" dirty="0"/>
              <a:t>Neoplasias anexiales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014442-855A-4E0F-8D09-C314661A48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14533" y="758952"/>
            <a:ext cx="1185379" cy="1651133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1ABF09-86CF-414E-88A5-2B84CC723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3" y="2526526"/>
            <a:ext cx="1169701" cy="3563378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E91770-CDBB-4D24-94E5-AD484F36C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79019" y="2526526"/>
            <a:ext cx="10920893" cy="3563377"/>
          </a:xfrm>
          <a:prstGeom prst="rect">
            <a:avLst/>
          </a:prstGeom>
          <a:solidFill>
            <a:schemeClr val="bg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8283DAE-DFC8-8345-9B53-683871BFF8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753" y="2535446"/>
            <a:ext cx="8983489" cy="3554457"/>
          </a:xfrm>
        </p:spPr>
        <p:txBody>
          <a:bodyPr>
            <a:normAutofit/>
          </a:bodyPr>
          <a:lstStyle/>
          <a:p>
            <a:r>
              <a:rPr lang="es-CL" sz="2800" dirty="0">
                <a:solidFill>
                  <a:schemeClr val="tx1"/>
                </a:solidFill>
              </a:rPr>
              <a:t>Con diferenciación sebácea</a:t>
            </a:r>
          </a:p>
          <a:p>
            <a:pPr lvl="1"/>
            <a:r>
              <a:rPr lang="es-CL" sz="2400" dirty="0">
                <a:solidFill>
                  <a:schemeClr val="tx1"/>
                </a:solidFill>
              </a:rPr>
              <a:t>Nevo sebáceo de Jadassohn</a:t>
            </a:r>
          </a:p>
        </p:txBody>
      </p:sp>
    </p:spTree>
    <p:extLst>
      <p:ext uri="{BB962C8B-B14F-4D97-AF65-F5344CB8AC3E}">
        <p14:creationId xmlns:p14="http://schemas.microsoft.com/office/powerpoint/2010/main" val="35998085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178262-B7FC-CD47-A085-065450C39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Nevo sebáceo de Jadassohn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678EA84-5240-E148-9C9C-29BE5D82D25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s-CL" sz="2400" dirty="0"/>
              <a:t>Lesión congénita</a:t>
            </a:r>
          </a:p>
          <a:p>
            <a:r>
              <a:rPr lang="es-CL" sz="2400" dirty="0"/>
              <a:t>&gt;&gt; cuero cabelludo</a:t>
            </a:r>
          </a:p>
          <a:p>
            <a:r>
              <a:rPr lang="es-CL" sz="2400" dirty="0"/>
              <a:t>Placa amarilla-anaranjada en zona alopécica</a:t>
            </a:r>
          </a:p>
          <a:p>
            <a:r>
              <a:rPr lang="es-CL" sz="2400" dirty="0"/>
              <a:t>En la adolescencia aumenta de tamaño y la superficie se vuelve verrucosa.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F4CC8693-053F-A34F-A1FF-0D231BD7F79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5" name="Imagen 4" descr="Imagen que contiene animal, mamífero, viendo, café&#10;&#10;Descripción generada automáticamente">
            <a:extLst>
              <a:ext uri="{FF2B5EF4-FFF2-40B4-BE49-F238E27FC236}">
                <a16:creationId xmlns:a16="http://schemas.microsoft.com/office/drawing/2014/main" id="{29A87E54-AFCA-6242-A363-9110D9E83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8119" y="868680"/>
            <a:ext cx="3474719" cy="2273202"/>
          </a:xfrm>
          <a:prstGeom prst="rect">
            <a:avLst/>
          </a:prstGeom>
        </p:spPr>
      </p:pic>
      <p:pic>
        <p:nvPicPr>
          <p:cNvPr id="7" name="Imagen 6" descr="Imagen que contiene café, cabello, viendo, nieve&#10;&#10;Descripción generada automáticamente">
            <a:extLst>
              <a:ext uri="{FF2B5EF4-FFF2-40B4-BE49-F238E27FC236}">
                <a16:creationId xmlns:a16="http://schemas.microsoft.com/office/drawing/2014/main" id="{B7AF37B0-0C67-2940-AF4F-C3E61C428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8118" y="3681100"/>
            <a:ext cx="3474719" cy="230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856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954D5A73-BFF6-2649-B4C6-E6E6A3AED5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/>
              <a:t>Alteraciones pigmentarias</a:t>
            </a:r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047FC725-F347-ED49-92AE-B70AE84EE5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068147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9DC5A77-10C9-4ECF-B7EB-8D917F36A9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FE28B5-FB16-49A9-B851-3C35FAC0C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58952"/>
            <a:ext cx="10905976" cy="1651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6FEB82C-5693-A94B-AFE4-9CF6138A6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754" y="1087374"/>
            <a:ext cx="8983489" cy="1000978"/>
          </a:xfrm>
        </p:spPr>
        <p:txBody>
          <a:bodyPr>
            <a:normAutofit/>
          </a:bodyPr>
          <a:lstStyle/>
          <a:p>
            <a:r>
              <a:rPr lang="es-CL" sz="3300" dirty="0" err="1"/>
              <a:t>Sindromes</a:t>
            </a:r>
            <a:r>
              <a:rPr lang="es-CL" sz="3300" dirty="0"/>
              <a:t> </a:t>
            </a:r>
            <a:r>
              <a:rPr lang="es-CL" sz="3300" dirty="0" err="1"/>
              <a:t>Neurocutáneos</a:t>
            </a:r>
            <a:r>
              <a:rPr lang="es-CL" sz="3300" dirty="0"/>
              <a:t> asociados a hiper o hipopigmentación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014442-855A-4E0F-8D09-C314661A48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14533" y="758952"/>
            <a:ext cx="1185379" cy="1651133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1ABF09-86CF-414E-88A5-2B84CC723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3" y="2526526"/>
            <a:ext cx="1169701" cy="3563378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E91770-CDBB-4D24-94E5-AD484F36C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79019" y="2526526"/>
            <a:ext cx="10920893" cy="3563377"/>
          </a:xfrm>
          <a:prstGeom prst="rect">
            <a:avLst/>
          </a:prstGeom>
          <a:solidFill>
            <a:schemeClr val="bg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A351447-042B-7344-8649-3672505199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753" y="2535446"/>
            <a:ext cx="8983489" cy="3554457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CL" sz="2400" dirty="0">
                <a:solidFill>
                  <a:schemeClr val="tx1"/>
                </a:solidFill>
              </a:rPr>
              <a:t>Albinismo OC</a:t>
            </a:r>
          </a:p>
          <a:p>
            <a:pPr marL="457200" indent="-457200">
              <a:buFont typeface="+mj-lt"/>
              <a:buAutoNum type="arabicPeriod"/>
            </a:pPr>
            <a:r>
              <a:rPr lang="es-CL" sz="2400" dirty="0">
                <a:solidFill>
                  <a:schemeClr val="tx1"/>
                </a:solidFill>
              </a:rPr>
              <a:t>Complejo esclerosis tuberosa</a:t>
            </a:r>
          </a:p>
          <a:p>
            <a:pPr marL="457200" indent="-457200">
              <a:buFont typeface="+mj-lt"/>
              <a:buAutoNum type="arabicPeriod"/>
            </a:pPr>
            <a:r>
              <a:rPr lang="es-CL" sz="2400" dirty="0">
                <a:solidFill>
                  <a:schemeClr val="tx1"/>
                </a:solidFill>
              </a:rPr>
              <a:t>Neurofibromatosis tipo 1</a:t>
            </a:r>
          </a:p>
        </p:txBody>
      </p:sp>
    </p:spTree>
    <p:extLst>
      <p:ext uri="{BB962C8B-B14F-4D97-AF65-F5344CB8AC3E}">
        <p14:creationId xmlns:p14="http://schemas.microsoft.com/office/powerpoint/2010/main" val="9108329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CBC17C-09E9-8D42-9805-54D5958A8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1. Albinismo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8C34204-3FA2-8344-ADAE-0CF70B72E7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L" sz="2400" dirty="0"/>
              <a:t>Defecto en la vía de síntesis de la melanina.</a:t>
            </a:r>
          </a:p>
          <a:p>
            <a:pPr algn="just"/>
            <a:r>
              <a:rPr lang="es-CL" sz="2400" dirty="0"/>
              <a:t>Ausencia parcial o total de melanina en la piel, foliculos pilosos y ojos.</a:t>
            </a:r>
          </a:p>
          <a:p>
            <a:pPr algn="just"/>
            <a:r>
              <a:rPr lang="es-CL" sz="2400" dirty="0"/>
              <a:t>Melanocitos normales en cantidad.</a:t>
            </a:r>
          </a:p>
          <a:p>
            <a:pPr algn="just"/>
            <a:r>
              <a:rPr lang="es-CL" sz="2400" dirty="0"/>
              <a:t>Alteraciones oculares (fotofobia, estrabismo, visión monoocular, disminución de agudeza visual, nistagmo</a:t>
            </a:r>
          </a:p>
        </p:txBody>
      </p:sp>
    </p:spTree>
    <p:extLst>
      <p:ext uri="{BB962C8B-B14F-4D97-AF65-F5344CB8AC3E}">
        <p14:creationId xmlns:p14="http://schemas.microsoft.com/office/powerpoint/2010/main" val="428213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9DC5A77-10C9-4ECF-B7EB-8D917F36A9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FE28B5-FB16-49A9-B851-3C35FAC0C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58952"/>
            <a:ext cx="10905976" cy="1651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4F4FB835-1FB3-D046-BD0B-9F822EDAB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754" y="1087374"/>
            <a:ext cx="8983489" cy="1000978"/>
          </a:xfrm>
        </p:spPr>
        <p:txBody>
          <a:bodyPr>
            <a:normAutofit/>
          </a:bodyPr>
          <a:lstStyle/>
          <a:p>
            <a:r>
              <a:rPr lang="es-CL" dirty="0"/>
              <a:t>Neoplasias melanocíticas benignas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1014442-855A-4E0F-8D09-C314661A48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14533" y="758952"/>
            <a:ext cx="1185379" cy="1651133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B1ABF09-86CF-414E-88A5-2B84CC723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3" y="2526526"/>
            <a:ext cx="1169701" cy="3563378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FE91770-CDBB-4D24-94E5-AD484F36C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79019" y="2526526"/>
            <a:ext cx="10920893" cy="3563377"/>
          </a:xfrm>
          <a:prstGeom prst="rect">
            <a:avLst/>
          </a:prstGeom>
          <a:solidFill>
            <a:schemeClr val="bg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Subtítulo 7">
            <a:extLst>
              <a:ext uri="{FF2B5EF4-FFF2-40B4-BE49-F238E27FC236}">
                <a16:creationId xmlns:a16="http://schemas.microsoft.com/office/drawing/2014/main" id="{429A8301-C85A-B548-925B-63611D3631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753" y="2535446"/>
            <a:ext cx="8983489" cy="355445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CL" sz="2800" dirty="0">
                <a:solidFill>
                  <a:schemeClr val="tx1"/>
                </a:solidFill>
              </a:rPr>
              <a:t>Nevo melanocítico congénito (NMC)</a:t>
            </a:r>
          </a:p>
          <a:p>
            <a:pPr marL="514350" indent="-514350">
              <a:buFont typeface="+mj-lt"/>
              <a:buAutoNum type="arabicPeriod"/>
            </a:pPr>
            <a:r>
              <a:rPr lang="es-CL" sz="2800" dirty="0">
                <a:solidFill>
                  <a:schemeClr val="tx1"/>
                </a:solidFill>
              </a:rPr>
              <a:t>Nevo melanocítico común adquirido</a:t>
            </a:r>
          </a:p>
          <a:p>
            <a:pPr marL="514350" indent="-514350">
              <a:buFont typeface="+mj-lt"/>
              <a:buAutoNum type="arabicPeriod"/>
            </a:pPr>
            <a:r>
              <a:rPr lang="es-CL" sz="2800" dirty="0">
                <a:solidFill>
                  <a:schemeClr val="tx1"/>
                </a:solidFill>
              </a:rPr>
              <a:t>Nevo Spilus</a:t>
            </a:r>
          </a:p>
          <a:p>
            <a:pPr marL="514350" indent="-514350">
              <a:buFont typeface="+mj-lt"/>
              <a:buAutoNum type="arabicPeriod"/>
            </a:pPr>
            <a:r>
              <a:rPr lang="es-CL" sz="2800" dirty="0">
                <a:solidFill>
                  <a:schemeClr val="tx1"/>
                </a:solidFill>
              </a:rPr>
              <a:t>Nevo de Becker</a:t>
            </a:r>
          </a:p>
        </p:txBody>
      </p:sp>
    </p:spTree>
    <p:extLst>
      <p:ext uri="{BB962C8B-B14F-4D97-AF65-F5344CB8AC3E}">
        <p14:creationId xmlns:p14="http://schemas.microsoft.com/office/powerpoint/2010/main" val="1817224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5E03E4-66E7-8D4E-BF19-94EEB3399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1. Albinismo</a:t>
            </a:r>
          </a:p>
        </p:txBody>
      </p:sp>
      <p:pic>
        <p:nvPicPr>
          <p:cNvPr id="4" name="Imagen 2">
            <a:extLst>
              <a:ext uri="{FF2B5EF4-FFF2-40B4-BE49-F238E27FC236}">
                <a16:creationId xmlns:a16="http://schemas.microsoft.com/office/drawing/2014/main" id="{DBEA1687-2D6F-4049-BF57-306A36AF66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688" y="822743"/>
            <a:ext cx="2400300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Albinismo-I">
            <a:extLst>
              <a:ext uri="{FF2B5EF4-FFF2-40B4-BE49-F238E27FC236}">
                <a16:creationId xmlns:a16="http://schemas.microsoft.com/office/drawing/2014/main" id="{D779F339-5C4A-7048-8E44-584EF9A27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488" y="3972343"/>
            <a:ext cx="2349500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1">
            <a:extLst>
              <a:ext uri="{FF2B5EF4-FFF2-40B4-BE49-F238E27FC236}">
                <a16:creationId xmlns:a16="http://schemas.microsoft.com/office/drawing/2014/main" id="{34896EE6-2310-A346-AD3C-E520C27713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176" y="1352129"/>
            <a:ext cx="3394075" cy="4583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79580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98A35B-67F5-AF43-A6B2-2F4C68050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2. Esclerosis </a:t>
            </a:r>
            <a:br>
              <a:rPr lang="es-CL" sz="3200" dirty="0"/>
            </a:br>
            <a:r>
              <a:rPr lang="es-CL" sz="3200" dirty="0"/>
              <a:t>     tuberosa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450414B-2D4E-D445-8C66-D54ECAE05B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r>
              <a:rPr lang="es-ES" sz="2200" b="1" dirty="0"/>
              <a:t>Dependen de la edad</a:t>
            </a:r>
          </a:p>
          <a:p>
            <a:pPr algn="just">
              <a:lnSpc>
                <a:spcPct val="120000"/>
              </a:lnSpc>
            </a:pPr>
            <a:r>
              <a:rPr lang="es-MX" altLang="es-CL" sz="22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Tríada clásica (30%): convulsiones, RM y </a:t>
            </a:r>
            <a:r>
              <a:rPr lang="es-MX" altLang="es-CL" sz="2200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angiofibromas</a:t>
            </a:r>
            <a:r>
              <a:rPr lang="es-MX" altLang="es-CL" sz="22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faciales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sz="2200" b="1" dirty="0"/>
              <a:t>Máculas hipocrómicas </a:t>
            </a:r>
            <a:r>
              <a:rPr lang="es-CL" sz="2200" dirty="0"/>
              <a:t>(90% al nacer o </a:t>
            </a:r>
            <a:r>
              <a:rPr lang="es-CL" sz="2200" dirty="0" err="1"/>
              <a:t>prim</a:t>
            </a:r>
            <a:r>
              <a:rPr lang="es-CL" sz="2200" dirty="0"/>
              <a:t> meses)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sz="2200" b="1" dirty="0" err="1"/>
              <a:t>Angiofibromas</a:t>
            </a:r>
            <a:r>
              <a:rPr lang="es-CL" sz="2200" b="1" dirty="0"/>
              <a:t> faciales </a:t>
            </a:r>
            <a:r>
              <a:rPr lang="es-CL" sz="2200" dirty="0"/>
              <a:t>(80% 2-5 años)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sz="2200" b="1" dirty="0" err="1"/>
              <a:t>Shagreen</a:t>
            </a:r>
            <a:r>
              <a:rPr lang="es-CL" sz="2200" b="1" dirty="0"/>
              <a:t> </a:t>
            </a:r>
            <a:r>
              <a:rPr lang="es-CL" sz="2200" b="1" dirty="0" err="1"/>
              <a:t>patches</a:t>
            </a:r>
            <a:r>
              <a:rPr lang="es-CL" sz="2200" b="1" dirty="0"/>
              <a:t> </a:t>
            </a:r>
            <a:r>
              <a:rPr lang="es-CL" sz="2200" dirty="0"/>
              <a:t>(48% en adolescencia)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sz="2200" b="1" dirty="0"/>
              <a:t>Fibromas periungueales </a:t>
            </a:r>
            <a:r>
              <a:rPr lang="es-CL" sz="2200" dirty="0"/>
              <a:t>(88% en &gt; 30 años)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L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L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L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L" sz="2000" dirty="0"/>
          </a:p>
          <a:p>
            <a:pPr algn="just"/>
            <a:endParaRPr lang="es-CL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71E9211-1FB2-2F4E-B0DA-3755F887E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9343" y="4088651"/>
            <a:ext cx="5373008" cy="2769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67289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CE230A-FCFF-1E44-AB6B-F4D153582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2. Esclerosis  </a:t>
            </a:r>
            <a:br>
              <a:rPr lang="es-CL" sz="3200" dirty="0"/>
            </a:br>
            <a:r>
              <a:rPr lang="es-CL" sz="3200" dirty="0"/>
              <a:t>     tuberosa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57CC81-6FF7-1C4D-9CE6-1A86BB6CEB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sz="2400" dirty="0"/>
              <a:t>Máculas hipocrómicas</a:t>
            </a:r>
          </a:p>
          <a:p>
            <a:pPr lvl="1"/>
            <a:r>
              <a:rPr lang="es-CL" sz="2400" u="sng" dirty="0"/>
              <a:t>&gt;</a:t>
            </a:r>
            <a:r>
              <a:rPr lang="es-CL" sz="2400" dirty="0"/>
              <a:t> 3 </a:t>
            </a:r>
            <a:r>
              <a:rPr lang="es-CL" sz="2400" dirty="0">
                <a:sym typeface="Wingdings" pitchFamily="2" charset="2"/>
              </a:rPr>
              <a:t> descartar ET (5% de población normal tiene másculas hipocrómicas)</a:t>
            </a:r>
          </a:p>
          <a:p>
            <a:pPr lvl="1"/>
            <a:r>
              <a:rPr lang="es-CL" sz="2400" dirty="0">
                <a:sym typeface="Wingdings" pitchFamily="2" charset="2"/>
              </a:rPr>
              <a:t>Ovales/poligonales o lanceoladas (hoja de fresn0)</a:t>
            </a:r>
          </a:p>
          <a:p>
            <a:pPr lvl="1"/>
            <a:r>
              <a:rPr lang="es-CL" sz="2400" dirty="0">
                <a:sym typeface="Wingdings" pitchFamily="2" charset="2"/>
              </a:rPr>
              <a:t>Tronco y glúteos</a:t>
            </a:r>
          </a:p>
          <a:p>
            <a:pPr lvl="1"/>
            <a:endParaRPr lang="es-CL" dirty="0">
              <a:sym typeface="Wingdings" pitchFamily="2" charset="2"/>
            </a:endParaRPr>
          </a:p>
          <a:p>
            <a:pPr lvl="1"/>
            <a:endParaRPr lang="es-CL" dirty="0">
              <a:sym typeface="Wingdings" pitchFamily="2" charset="2"/>
            </a:endParaRPr>
          </a:p>
          <a:p>
            <a:pPr lvl="1"/>
            <a:endParaRPr lang="es-CL" dirty="0">
              <a:sym typeface="Wingdings" pitchFamily="2" charset="2"/>
            </a:endParaRPr>
          </a:p>
          <a:p>
            <a:pPr lvl="1"/>
            <a:endParaRPr lang="es-CL" dirty="0">
              <a:sym typeface="Wingdings" pitchFamily="2" charset="2"/>
            </a:endParaRPr>
          </a:p>
          <a:p>
            <a:pPr lvl="1"/>
            <a:endParaRPr lang="es-CL" dirty="0">
              <a:sym typeface="Wingdings" pitchFamily="2" charset="2"/>
            </a:endParaRPr>
          </a:p>
          <a:p>
            <a:pPr lvl="1"/>
            <a:endParaRPr lang="es-CL" dirty="0">
              <a:sym typeface="Wingdings" pitchFamily="2" charset="2"/>
            </a:endParaRPr>
          </a:p>
          <a:p>
            <a:pPr lvl="1"/>
            <a:endParaRPr lang="es-CL" dirty="0">
              <a:sym typeface="Wingdings" pitchFamily="2" charset="2"/>
            </a:endParaRPr>
          </a:p>
          <a:p>
            <a:pPr lvl="1"/>
            <a:endParaRPr lang="es-CL" dirty="0">
              <a:sym typeface="Wingdings" pitchFamily="2" charset="2"/>
            </a:endParaRPr>
          </a:p>
          <a:p>
            <a:pPr lvl="1"/>
            <a:endParaRPr lang="es-CL" dirty="0"/>
          </a:p>
        </p:txBody>
      </p:sp>
      <p:pic>
        <p:nvPicPr>
          <p:cNvPr id="4" name="Picture 8" descr="P7050109">
            <a:extLst>
              <a:ext uri="{FF2B5EF4-FFF2-40B4-BE49-F238E27FC236}">
                <a16:creationId xmlns:a16="http://schemas.microsoft.com/office/drawing/2014/main" id="{D6DB4803-0459-6746-A179-A5A7EC6DAB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71" t="6201" r="11395" b="11035"/>
          <a:stretch>
            <a:fillRect/>
          </a:stretch>
        </p:blipFill>
        <p:spPr>
          <a:xfrm>
            <a:off x="6156749" y="2893652"/>
            <a:ext cx="3429909" cy="315685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C930933-B919-5741-BA73-4113EEF595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5282" y="3914172"/>
            <a:ext cx="909816" cy="136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952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388AF4-744A-5A4C-88C0-DB91086E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2. Esclerosis </a:t>
            </a:r>
            <a:br>
              <a:rPr lang="es-CL" sz="3200" dirty="0"/>
            </a:br>
            <a:r>
              <a:rPr lang="es-CL" sz="3200" dirty="0"/>
              <a:t>     tuberosa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95A9678-E9EE-4246-A010-A304E22D7B7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CL" sz="2400" dirty="0"/>
              <a:t>Angiofibromas faciales</a:t>
            </a:r>
          </a:p>
          <a:p>
            <a:pPr lvl="1"/>
            <a:r>
              <a:rPr lang="es-CL" sz="2400" dirty="0"/>
              <a:t>Hamartomas de tejido fibroso y vascular</a:t>
            </a:r>
          </a:p>
          <a:p>
            <a:pPr lvl="1"/>
            <a:r>
              <a:rPr lang="es-CL" sz="2400" dirty="0"/>
              <a:t>1-4mm</a:t>
            </a:r>
          </a:p>
          <a:p>
            <a:pPr lvl="1"/>
            <a:r>
              <a:rPr lang="es-CL" sz="2400" dirty="0"/>
              <a:t>Persistentes</a:t>
            </a:r>
          </a:p>
          <a:p>
            <a:pPr lvl="1"/>
            <a:endParaRPr lang="es-CL" dirty="0"/>
          </a:p>
          <a:p>
            <a:pPr lvl="1"/>
            <a:endParaRPr lang="es-CL" dirty="0"/>
          </a:p>
          <a:p>
            <a:pPr lvl="1"/>
            <a:endParaRPr lang="es-CL" dirty="0"/>
          </a:p>
          <a:p>
            <a:pPr lvl="1"/>
            <a:endParaRPr lang="es-CL" dirty="0"/>
          </a:p>
          <a:p>
            <a:pPr lvl="1"/>
            <a:endParaRPr lang="es-CL" dirty="0"/>
          </a:p>
          <a:p>
            <a:pPr lvl="1"/>
            <a:endParaRPr lang="es-CL" dirty="0"/>
          </a:p>
          <a:p>
            <a:pPr lvl="1"/>
            <a:endParaRPr lang="es-CL" dirty="0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571C30D-2E2F-5648-979C-56BE5400451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s-CL" sz="2400" dirty="0"/>
              <a:t>Placa fibrosa frontal</a:t>
            </a:r>
          </a:p>
          <a:p>
            <a:pPr lvl="1"/>
            <a:r>
              <a:rPr lang="es-CL" sz="2400" dirty="0"/>
              <a:t>Al nacer macular, luego placa firme irregular</a:t>
            </a:r>
          </a:p>
          <a:p>
            <a:pPr lvl="1"/>
            <a:r>
              <a:rPr lang="es-CL" sz="2400" dirty="0"/>
              <a:t>Cuero cabelludo, mejillas, párpados, cuello</a:t>
            </a:r>
          </a:p>
          <a:p>
            <a:pPr lvl="1"/>
            <a:endParaRPr lang="es-CL" dirty="0"/>
          </a:p>
          <a:p>
            <a:pPr lvl="1"/>
            <a:endParaRPr lang="es-CL" dirty="0"/>
          </a:p>
          <a:p>
            <a:pPr lvl="1"/>
            <a:endParaRPr lang="es-CL" dirty="0"/>
          </a:p>
          <a:p>
            <a:pPr lvl="1"/>
            <a:endParaRPr lang="es-CL" dirty="0"/>
          </a:p>
          <a:p>
            <a:pPr lvl="1"/>
            <a:endParaRPr lang="es-CL" dirty="0"/>
          </a:p>
          <a:p>
            <a:pPr lvl="1"/>
            <a:endParaRPr lang="es-CL" dirty="0"/>
          </a:p>
          <a:p>
            <a:endParaRPr lang="es-CL" dirty="0"/>
          </a:p>
        </p:txBody>
      </p:sp>
      <p:pic>
        <p:nvPicPr>
          <p:cNvPr id="4" name="Picture 5" descr="P4110033">
            <a:extLst>
              <a:ext uri="{FF2B5EF4-FFF2-40B4-BE49-F238E27FC236}">
                <a16:creationId xmlns:a16="http://schemas.microsoft.com/office/drawing/2014/main" id="{A283ABDF-60CA-7E4E-A6B4-F4621FCFC4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63" r="11525"/>
          <a:stretch>
            <a:fillRect/>
          </a:stretch>
        </p:blipFill>
        <p:spPr bwMode="auto">
          <a:xfrm>
            <a:off x="4377983" y="3429001"/>
            <a:ext cx="2699943" cy="2862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5B70D80D-4121-FF46-A6B3-1FAEEF1CBE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14"/>
          <a:stretch>
            <a:fillRect/>
          </a:stretch>
        </p:blipFill>
        <p:spPr>
          <a:xfrm>
            <a:off x="7434542" y="3429001"/>
            <a:ext cx="2559089" cy="286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8095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D1034F73-5520-D543-BA1C-3A67CC8F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2. Esclerosis </a:t>
            </a:r>
            <a:br>
              <a:rPr lang="es-CL" sz="3200" dirty="0"/>
            </a:br>
            <a:r>
              <a:rPr lang="es-CL" sz="3200" dirty="0"/>
              <a:t>     tuberosa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472767C-75C2-CA4C-A633-673B74F7C6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sz="2400" dirty="0"/>
              <a:t>Placa de Shagreen:</a:t>
            </a:r>
          </a:p>
          <a:p>
            <a:pPr lvl="1"/>
            <a:r>
              <a:rPr lang="es-CL" sz="2400" dirty="0"/>
              <a:t>Hamartoma de tejido conectivo</a:t>
            </a:r>
          </a:p>
          <a:p>
            <a:pPr lvl="1"/>
            <a:r>
              <a:rPr lang="es-CL" sz="2400" dirty="0"/>
              <a:t>Piel áspera, pigmentada, gomosa.</a:t>
            </a:r>
          </a:p>
          <a:p>
            <a:pPr lvl="1"/>
            <a:r>
              <a:rPr lang="es-CL" sz="2400" dirty="0"/>
              <a:t>Zona lumbar, única o múltiples.</a:t>
            </a:r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endParaRPr lang="es-CL" dirty="0"/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C5D83EB0-220C-C148-AE80-133D69654C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82294" y="3667352"/>
            <a:ext cx="2551907" cy="2288324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E1CF516B-8541-A645-BA82-B480A1DB5D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599" y="3667352"/>
            <a:ext cx="2816451" cy="228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84952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406A1C-E6F5-6E4D-B07B-15A4177F6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</p:spPr>
        <p:txBody>
          <a:bodyPr>
            <a:normAutofit/>
          </a:bodyPr>
          <a:lstStyle/>
          <a:p>
            <a:r>
              <a:rPr lang="es-CL" sz="3200" dirty="0"/>
              <a:t>2. Esclerosis </a:t>
            </a:r>
            <a:br>
              <a:rPr lang="es-CL" sz="3200" dirty="0"/>
            </a:br>
            <a:r>
              <a:rPr lang="es-CL" sz="3200" dirty="0"/>
              <a:t>     tuberosa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B6A8C83-E8B4-A84B-A80F-9637CC748F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7" y="864108"/>
            <a:ext cx="3585891" cy="5120640"/>
          </a:xfrm>
        </p:spPr>
        <p:txBody>
          <a:bodyPr>
            <a:normAutofit/>
          </a:bodyPr>
          <a:lstStyle/>
          <a:p>
            <a:r>
              <a:rPr lang="es-CL" sz="2400" dirty="0"/>
              <a:t>Fibromas peri/subungueales (Tumores de Koenen)</a:t>
            </a:r>
          </a:p>
          <a:p>
            <a:pPr lvl="1"/>
            <a:r>
              <a:rPr lang="es-CL" sz="2400" dirty="0"/>
              <a:t>Hamartomas de tejido fibroso</a:t>
            </a:r>
          </a:p>
          <a:p>
            <a:pPr lvl="1"/>
            <a:r>
              <a:rPr lang="es-CL" sz="2400" dirty="0"/>
              <a:t>Asintomáticos</a:t>
            </a:r>
          </a:p>
          <a:p>
            <a:pPr lvl="1"/>
            <a:r>
              <a:rPr lang="es-CL" sz="2400" dirty="0"/>
              <a:t>Pies &gt; manos.</a:t>
            </a:r>
          </a:p>
        </p:txBody>
      </p:sp>
      <p:pic>
        <p:nvPicPr>
          <p:cNvPr id="5" name="Imagen 4" descr="Imagen que contiene persona, sostener, mano, pequeño&#10;&#10;Descripción generada automáticamente">
            <a:extLst>
              <a:ext uri="{FF2B5EF4-FFF2-40B4-BE49-F238E27FC236}">
                <a16:creationId xmlns:a16="http://schemas.microsoft.com/office/drawing/2014/main" id="{8AAC65AB-B240-A34E-8B84-95F198C51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884" y="1123838"/>
            <a:ext cx="3769895" cy="460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8376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5F218A-59C4-5B4A-B74B-9D9F82E47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8127" y="1123837"/>
            <a:ext cx="3737811" cy="4601183"/>
          </a:xfrm>
        </p:spPr>
        <p:txBody>
          <a:bodyPr>
            <a:normAutofit/>
          </a:bodyPr>
          <a:lstStyle/>
          <a:p>
            <a:r>
              <a:rPr lang="es-CL" sz="2800" dirty="0"/>
              <a:t>3</a:t>
            </a:r>
            <a:r>
              <a:rPr lang="es-CL" sz="3200" dirty="0"/>
              <a:t>. Neurofibromatosis </a:t>
            </a:r>
            <a:br>
              <a:rPr lang="es-CL" sz="3200" dirty="0"/>
            </a:br>
            <a:r>
              <a:rPr lang="es-CL" sz="3200" dirty="0"/>
              <a:t>                  tipo 1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39E6A8E-EFB1-714A-9462-BD42BD0F00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altLang="es-CL" sz="24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Sd neurocutáneo más frecuente</a:t>
            </a:r>
          </a:p>
          <a:p>
            <a:pPr algn="just"/>
            <a:r>
              <a:rPr lang="es-MX" altLang="es-CL" sz="24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AD (NF-1 </a:t>
            </a:r>
            <a:r>
              <a:rPr lang="es-MX" altLang="es-CL" sz="2400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itchFamily="2" charset="2"/>
              </a:rPr>
              <a:t> </a:t>
            </a:r>
            <a:r>
              <a:rPr lang="es-MX" altLang="es-CL" sz="24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50% mutación espontánea)</a:t>
            </a:r>
          </a:p>
          <a:p>
            <a:pPr algn="just"/>
            <a:r>
              <a:rPr lang="es-ES" sz="2400" b="1" dirty="0" err="1"/>
              <a:t>Neurofibromina</a:t>
            </a:r>
            <a:r>
              <a:rPr lang="es-ES" sz="2400" b="1" dirty="0"/>
              <a:t>: </a:t>
            </a:r>
            <a:r>
              <a:rPr lang="es-ES" sz="2400" dirty="0"/>
              <a:t>supresor de tumores (</a:t>
            </a:r>
            <a:r>
              <a:rPr lang="es-ES" sz="2400" dirty="0" err="1"/>
              <a:t>GTPasa</a:t>
            </a:r>
            <a:r>
              <a:rPr lang="es-ES" sz="2400" dirty="0"/>
              <a:t>), al estar mutada </a:t>
            </a:r>
            <a:r>
              <a:rPr lang="es-MX" altLang="es-CL" sz="2400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itchFamily="2" charset="2"/>
              </a:rPr>
              <a:t> activación Ras  proliferación celular permanente </a:t>
            </a:r>
          </a:p>
          <a:p>
            <a:pPr marL="708025" lvl="1" indent="-342900" algn="just">
              <a:buFontTx/>
              <a:buChar char="-"/>
            </a:pPr>
            <a:r>
              <a:rPr lang="es-MX" altLang="es-CL" sz="2400" dirty="0">
                <a:solidFill>
                  <a:srgbClr val="000000"/>
                </a:solidFill>
                <a:ea typeface="ＭＳ Ｐゴシック" panose="020B0600070205080204" pitchFamily="34" charset="-128"/>
                <a:sym typeface="Wingdings" pitchFamily="2" charset="2"/>
              </a:rPr>
              <a:t>Expresado en neuronas, oligodendrocitos, cel de Schwann y melanocitos en etapas tempranas</a:t>
            </a:r>
            <a:endParaRPr lang="es-ES" sz="2400" dirty="0"/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5678768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913E065-5258-3D40-A64F-7D53487A3C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325" lvl="1" indent="-457200" algn="just">
              <a:buFontTx/>
              <a:buChar char="-"/>
            </a:pPr>
            <a:r>
              <a:rPr lang="es-ES" altLang="es-CL" sz="24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77% niños con </a:t>
            </a:r>
            <a:r>
              <a:rPr lang="es-ES" altLang="es-CL" sz="2400" u="sng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&gt;</a:t>
            </a:r>
            <a:r>
              <a:rPr lang="es-ES" altLang="es-CL" sz="24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6 MCCL cumple criterios antes de los 4 años</a:t>
            </a:r>
          </a:p>
          <a:p>
            <a:pPr marL="822325" lvl="1" indent="-457200" algn="just">
              <a:buFontTx/>
              <a:buChar char="-"/>
            </a:pPr>
            <a:r>
              <a:rPr lang="es-ES" altLang="es-CL" sz="24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92 – 100% a los 8 años</a:t>
            </a:r>
          </a:p>
          <a:p>
            <a:pPr marL="822325" lvl="1" indent="-457200" algn="just">
              <a:buFontTx/>
              <a:buChar char="-"/>
            </a:pPr>
            <a:r>
              <a:rPr lang="es-ES" altLang="es-CL" sz="24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&lt; 6 MCL: &lt; 1% cumplirá criterios</a:t>
            </a:r>
          </a:p>
          <a:p>
            <a:pPr algn="just"/>
            <a:endParaRPr lang="es-CL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058C6838-92EA-6748-95F1-6CA02AB25878}"/>
              </a:ext>
            </a:extLst>
          </p:cNvPr>
          <p:cNvSpPr txBox="1">
            <a:spLocks/>
          </p:cNvSpPr>
          <p:nvPr/>
        </p:nvSpPr>
        <p:spPr>
          <a:xfrm>
            <a:off x="-48127" y="1123837"/>
            <a:ext cx="3737811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CL" sz="3200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13C783EA-E254-C54B-A513-ADC1FDA15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123950"/>
            <a:ext cx="3513221" cy="4600575"/>
          </a:xfrm>
        </p:spPr>
        <p:txBody>
          <a:bodyPr>
            <a:normAutofit/>
          </a:bodyPr>
          <a:lstStyle/>
          <a:p>
            <a:r>
              <a:rPr lang="es-CL" sz="2800" dirty="0"/>
              <a:t>3</a:t>
            </a:r>
            <a:r>
              <a:rPr lang="es-CL" sz="3200" dirty="0"/>
              <a:t>.Neurofibromatosis </a:t>
            </a:r>
            <a:br>
              <a:rPr lang="es-CL" sz="3200" dirty="0"/>
            </a:br>
            <a:r>
              <a:rPr lang="es-CL" sz="3200" dirty="0"/>
              <a:t>                tipo 1</a:t>
            </a:r>
          </a:p>
        </p:txBody>
      </p:sp>
    </p:spTree>
    <p:extLst>
      <p:ext uri="{BB962C8B-B14F-4D97-AF65-F5344CB8AC3E}">
        <p14:creationId xmlns:p14="http://schemas.microsoft.com/office/powerpoint/2010/main" val="42523556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6" descr="Captura de pantalla 2019-09-03 a la(s) 02.16.18.png">
            <a:extLst>
              <a:ext uri="{FF2B5EF4-FFF2-40B4-BE49-F238E27FC236}">
                <a16:creationId xmlns:a16="http://schemas.microsoft.com/office/drawing/2014/main" id="{FFB0B912-9E59-FE44-BC4D-6A20E967AF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332" t="4870" r="-11143" b="8361"/>
          <a:stretch/>
        </p:blipFill>
        <p:spPr>
          <a:xfrm>
            <a:off x="3625515" y="1491916"/>
            <a:ext cx="7218947" cy="4233103"/>
          </a:xfr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BE51E4EA-1326-444D-B26E-C605471D8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0211" y="1123837"/>
            <a:ext cx="3561347" cy="4601183"/>
          </a:xfrm>
        </p:spPr>
        <p:txBody>
          <a:bodyPr>
            <a:normAutofit/>
          </a:bodyPr>
          <a:lstStyle/>
          <a:p>
            <a:pPr algn="ctr"/>
            <a:r>
              <a:rPr lang="es-CL" sz="2800" dirty="0"/>
              <a:t>3</a:t>
            </a:r>
            <a:r>
              <a:rPr lang="es-CL" sz="3200" dirty="0"/>
              <a:t>.Neurofibromatosis tipo 1</a:t>
            </a:r>
          </a:p>
        </p:txBody>
      </p:sp>
    </p:spTree>
    <p:extLst>
      <p:ext uri="{BB962C8B-B14F-4D97-AF65-F5344CB8AC3E}">
        <p14:creationId xmlns:p14="http://schemas.microsoft.com/office/powerpoint/2010/main" val="42821108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 descr="Captura de pantalla 2019-09-03 a la(s) 02.10.27.png">
            <a:extLst>
              <a:ext uri="{FF2B5EF4-FFF2-40B4-BE49-F238E27FC236}">
                <a16:creationId xmlns:a16="http://schemas.microsoft.com/office/drawing/2014/main" id="{93A6428B-4A80-EE4B-8D7D-43796EDE8B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" r="3861"/>
          <a:stretch/>
        </p:blipFill>
        <p:spPr>
          <a:xfrm>
            <a:off x="4371520" y="878688"/>
            <a:ext cx="7224730" cy="35218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7BC445D0-F85B-1B41-9B39-0CDF09BEAC55}"/>
              </a:ext>
            </a:extLst>
          </p:cNvPr>
          <p:cNvSpPr txBox="1"/>
          <p:nvPr/>
        </p:nvSpPr>
        <p:spPr>
          <a:xfrm>
            <a:off x="5125501" y="4778983"/>
            <a:ext cx="548640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2400" dirty="0"/>
              <a:t>Estos criterios se cumplen:</a:t>
            </a:r>
          </a:p>
          <a:p>
            <a:r>
              <a:rPr lang="es-ES" sz="2400" dirty="0"/>
              <a:t>97% a los 8 años</a:t>
            </a:r>
          </a:p>
          <a:p>
            <a:r>
              <a:rPr lang="es-ES" sz="2400" dirty="0"/>
              <a:t>100% a los 20 años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B1A7921F-B270-4F49-8A20-75C4B322D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23837"/>
            <a:ext cx="3497179" cy="4601183"/>
          </a:xfrm>
        </p:spPr>
        <p:txBody>
          <a:bodyPr>
            <a:normAutofit/>
          </a:bodyPr>
          <a:lstStyle/>
          <a:p>
            <a:pPr algn="ctr"/>
            <a:r>
              <a:rPr lang="es-CL" sz="3200" dirty="0"/>
              <a:t>3.Neurofibromatosis tipo 1</a:t>
            </a:r>
          </a:p>
        </p:txBody>
      </p:sp>
    </p:spTree>
    <p:extLst>
      <p:ext uri="{BB962C8B-B14F-4D97-AF65-F5344CB8AC3E}">
        <p14:creationId xmlns:p14="http://schemas.microsoft.com/office/powerpoint/2010/main" val="2783058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3EEDC3-39BB-3742-9556-AEF5E42D5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Nevo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6C281EA-7570-444C-B985-D422000DB9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L" sz="2200" b="1" dirty="0">
                <a:solidFill>
                  <a:schemeClr val="accent2">
                    <a:lumMod val="75000"/>
                  </a:schemeClr>
                </a:solidFill>
              </a:rPr>
              <a:t>Nevo </a:t>
            </a:r>
            <a:r>
              <a:rPr lang="es-CL" sz="2200" b="1" dirty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 </a:t>
            </a:r>
            <a:r>
              <a:rPr lang="es-CL" sz="2200" dirty="0">
                <a:sym typeface="Wingdings" pitchFamily="2" charset="2"/>
              </a:rPr>
              <a:t>término utilizado en dermatología para describir un hamartoma o una proliferación melanocítica.</a:t>
            </a:r>
            <a:endParaRPr lang="es-CL" sz="2200" dirty="0"/>
          </a:p>
        </p:txBody>
      </p:sp>
    </p:spTree>
    <p:extLst>
      <p:ext uri="{BB962C8B-B14F-4D97-AF65-F5344CB8AC3E}">
        <p14:creationId xmlns:p14="http://schemas.microsoft.com/office/powerpoint/2010/main" val="27354297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0E63DF-5C51-014B-B0A4-B1D97C1EE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L" sz="3200" dirty="0"/>
              <a:t>Manifestaciones:</a:t>
            </a:r>
            <a:br>
              <a:rPr lang="es-CL" sz="3200" dirty="0"/>
            </a:br>
            <a:r>
              <a:rPr lang="es-CL" sz="3200" dirty="0"/>
              <a:t>MCCL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B3DC2F1-046B-184E-8830-E03C61DB48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/>
              <a:t>Bordes regulares, ovaladas, </a:t>
            </a:r>
            <a:r>
              <a:rPr lang="es-ES" sz="2400" dirty="0" err="1"/>
              <a:t>distrib</a:t>
            </a:r>
            <a:r>
              <a:rPr lang="es-ES" sz="2400" dirty="0"/>
              <a:t> aleatoria.</a:t>
            </a:r>
          </a:p>
          <a:p>
            <a:r>
              <a:rPr lang="es-ES" sz="2400" dirty="0"/>
              <a:t>&gt; 5mm en pre-púberes</a:t>
            </a:r>
          </a:p>
          <a:p>
            <a:r>
              <a:rPr lang="es-ES" sz="2400" dirty="0"/>
              <a:t>99% primer año de vida </a:t>
            </a:r>
          </a:p>
          <a:p>
            <a:endParaRPr lang="es-ES" sz="2000" dirty="0"/>
          </a:p>
          <a:p>
            <a:endParaRPr lang="es-ES" sz="2000" dirty="0"/>
          </a:p>
          <a:p>
            <a:endParaRPr lang="es-ES" sz="2000" dirty="0"/>
          </a:p>
          <a:p>
            <a:endParaRPr lang="es-ES" sz="2000" dirty="0"/>
          </a:p>
          <a:p>
            <a:endParaRPr lang="es-ES" sz="2000" dirty="0"/>
          </a:p>
          <a:p>
            <a:endParaRPr lang="es-CL" dirty="0"/>
          </a:p>
        </p:txBody>
      </p:sp>
      <p:pic>
        <p:nvPicPr>
          <p:cNvPr id="4" name="Imagen 3" descr="Captura de pantalla 2019-09-03 a la(s) 17.34.22.png">
            <a:extLst>
              <a:ext uri="{FF2B5EF4-FFF2-40B4-BE49-F238E27FC236}">
                <a16:creationId xmlns:a16="http://schemas.microsoft.com/office/drawing/2014/main" id="{7C419564-EBF8-4245-898E-817976BBC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4" y="3309258"/>
            <a:ext cx="3122383" cy="2817404"/>
          </a:xfrm>
          <a:prstGeom prst="rect">
            <a:avLst/>
          </a:prstGeom>
        </p:spPr>
      </p:pic>
      <p:pic>
        <p:nvPicPr>
          <p:cNvPr id="5" name="Imagen 4" descr="Captura de pantalla 2019-09-03 a la(s) 17.34.32.png">
            <a:extLst>
              <a:ext uri="{FF2B5EF4-FFF2-40B4-BE49-F238E27FC236}">
                <a16:creationId xmlns:a16="http://schemas.microsoft.com/office/drawing/2014/main" id="{8B6FAD15-C896-9940-8A30-57391B0F22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23"/>
          <a:stretch/>
        </p:blipFill>
        <p:spPr>
          <a:xfrm>
            <a:off x="7417476" y="3424428"/>
            <a:ext cx="2996526" cy="270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5500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EB349C-1E65-3044-8369-30F29889C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Manifestaciones: </a:t>
            </a:r>
            <a:br>
              <a:rPr lang="es-CL" sz="3200" dirty="0"/>
            </a:br>
            <a:r>
              <a:rPr lang="es-CL" sz="3200" dirty="0"/>
              <a:t>Pseudoefélides axilares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E760E2E-469D-9C42-A5A7-863B7729A8E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ES" sz="2400" dirty="0"/>
              <a:t>1-4 mm, en zona axilar, inguinal</a:t>
            </a:r>
          </a:p>
          <a:p>
            <a:r>
              <a:rPr lang="es-ES" sz="2400" dirty="0"/>
              <a:t>Aparecen 3 – 5 años</a:t>
            </a:r>
          </a:p>
          <a:p>
            <a:r>
              <a:rPr lang="es-ES" sz="2400" b="1" dirty="0"/>
              <a:t>90% tiene </a:t>
            </a:r>
            <a:r>
              <a:rPr lang="es-ES" sz="2400" dirty="0" err="1"/>
              <a:t>efélides</a:t>
            </a:r>
            <a:r>
              <a:rPr lang="es-ES" sz="2400" dirty="0"/>
              <a:t> </a:t>
            </a:r>
            <a:r>
              <a:rPr lang="es-ES" sz="2400" dirty="0" err="1"/>
              <a:t>intertriginosas</a:t>
            </a:r>
            <a:r>
              <a:rPr lang="es-ES" sz="2400" dirty="0"/>
              <a:t> a los 7a de edad </a:t>
            </a:r>
          </a:p>
          <a:p>
            <a:endParaRPr lang="es-CL" dirty="0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8DD8BF9E-39D6-D349-8BF9-CC729FCE31E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Marcador de contenido 4" descr="Captura de pantalla 2019-09-03 a la(s) 18.10.34.png">
            <a:extLst>
              <a:ext uri="{FF2B5EF4-FFF2-40B4-BE49-F238E27FC236}">
                <a16:creationId xmlns:a16="http://schemas.microsoft.com/office/drawing/2014/main" id="{41C0DAA0-BFDA-B942-9F8C-CAAE36AC1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" r="774"/>
          <a:stretch>
            <a:fillRect/>
          </a:stretch>
        </p:blipFill>
        <p:spPr>
          <a:xfrm>
            <a:off x="7818120" y="1123837"/>
            <a:ext cx="3637026" cy="459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0757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8E6863-6A42-414C-A1D6-CE0325CCA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Manifestaciones: Neurofibromas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8A1B7E0-2A8D-774F-9A8F-1EC041BFDB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67911" y="868680"/>
            <a:ext cx="3768001" cy="5120640"/>
          </a:xfrm>
        </p:spPr>
        <p:txBody>
          <a:bodyPr>
            <a:normAutofit lnSpcReduction="10000"/>
          </a:bodyPr>
          <a:lstStyle/>
          <a:p>
            <a:pPr algn="just"/>
            <a:r>
              <a:rPr lang="es-ES" sz="2400" b="1" dirty="0" err="1"/>
              <a:t>Neurofibromas</a:t>
            </a:r>
            <a:r>
              <a:rPr lang="es-ES" sz="2400" b="1" dirty="0"/>
              <a:t> </a:t>
            </a:r>
            <a:r>
              <a:rPr lang="es-ES" sz="2400" b="1" dirty="0" err="1"/>
              <a:t>Cutaneos</a:t>
            </a:r>
            <a:endParaRPr lang="es-ES" sz="2400" b="1" dirty="0"/>
          </a:p>
          <a:p>
            <a:pPr algn="just"/>
            <a:r>
              <a:rPr lang="es-ES" sz="2400" dirty="0" err="1"/>
              <a:t>Papulonodulos</a:t>
            </a:r>
            <a:r>
              <a:rPr lang="es-ES" sz="2400" dirty="0"/>
              <a:t> color piel </a:t>
            </a:r>
            <a:r>
              <a:rPr lang="es-ES" sz="2400" dirty="0" err="1"/>
              <a:t>rosado,pardo</a:t>
            </a:r>
            <a:r>
              <a:rPr lang="es-ES" sz="2400" dirty="0"/>
              <a:t> o café, de textura blanda.</a:t>
            </a:r>
          </a:p>
          <a:p>
            <a:pPr algn="just"/>
            <a:r>
              <a:rPr lang="es-ES" sz="2400" dirty="0"/>
              <a:t>Aparecen 4-5 años de edad, más en la pubertad.</a:t>
            </a:r>
          </a:p>
          <a:p>
            <a:pPr algn="just"/>
            <a:r>
              <a:rPr lang="es-ES" sz="2400" b="1" dirty="0" err="1"/>
              <a:t>Neurofibromas</a:t>
            </a:r>
            <a:r>
              <a:rPr lang="es-ES" sz="2400" b="1" dirty="0"/>
              <a:t> </a:t>
            </a:r>
            <a:r>
              <a:rPr lang="es-ES" sz="2400" b="1" dirty="0" err="1"/>
              <a:t>subcutaneos</a:t>
            </a:r>
            <a:r>
              <a:rPr lang="es-ES" sz="2400" b="1" dirty="0"/>
              <a:t> </a:t>
            </a:r>
            <a:r>
              <a:rPr lang="es-ES" sz="2400" dirty="0" err="1"/>
              <a:t>tambien</a:t>
            </a:r>
            <a:r>
              <a:rPr lang="es-ES" sz="2400" dirty="0"/>
              <a:t> pueden aparecer, tienen consistencia mas firme.</a:t>
            </a:r>
          </a:p>
          <a:p>
            <a:pPr algn="just"/>
            <a:r>
              <a:rPr lang="es-ES" sz="2400" b="1" dirty="0" err="1"/>
              <a:t>Neurofibromas</a:t>
            </a:r>
            <a:r>
              <a:rPr lang="es-ES" sz="2400" b="1" dirty="0"/>
              <a:t> plexiformes</a:t>
            </a:r>
            <a:r>
              <a:rPr lang="es-ES" sz="2400" dirty="0"/>
              <a:t>, siguen el trayecto de nervios, con consistencia de “bolsa de gusanos”</a:t>
            </a:r>
          </a:p>
          <a:p>
            <a:pPr algn="just"/>
            <a:endParaRPr lang="es-CL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7031597-0238-0C40-8DFC-44616D3C7DC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s-CL" dirty="0"/>
          </a:p>
        </p:txBody>
      </p:sp>
      <p:pic>
        <p:nvPicPr>
          <p:cNvPr id="5" name="Marcador de contenido 4" descr="Captura de pantalla 2019-09-03 a la(s) 18.11.28.png">
            <a:extLst>
              <a:ext uri="{FF2B5EF4-FFF2-40B4-BE49-F238E27FC236}">
                <a16:creationId xmlns:a16="http://schemas.microsoft.com/office/drawing/2014/main" id="{2E8D9288-AC36-8846-BAF1-4223FEA8D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5" r="20285"/>
          <a:stretch>
            <a:fillRect/>
          </a:stretch>
        </p:blipFill>
        <p:spPr>
          <a:xfrm>
            <a:off x="8239661" y="359230"/>
            <a:ext cx="3219560" cy="4153846"/>
          </a:xfrm>
          <a:prstGeom prst="rect">
            <a:avLst/>
          </a:prstGeom>
        </p:spPr>
      </p:pic>
      <p:pic>
        <p:nvPicPr>
          <p:cNvPr id="6" name="Imagen 5" descr="Captura de pantalla 2019-09-03 a la(s) 18.11.50.png">
            <a:extLst>
              <a:ext uri="{FF2B5EF4-FFF2-40B4-BE49-F238E27FC236}">
                <a16:creationId xmlns:a16="http://schemas.microsoft.com/office/drawing/2014/main" id="{9EBE1FBF-0984-8B48-9AE5-3A22B31932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662" y="4513077"/>
            <a:ext cx="3235385" cy="204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4755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EA54FC-381A-AC44-A227-C119B7F81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Manifestaciones: Nódulos de Lisch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7C5F613-7642-3F4F-97A3-B55369DE921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r>
              <a:rPr lang="es-ES" sz="2400" dirty="0" err="1"/>
              <a:t>Hamartomas</a:t>
            </a:r>
            <a:r>
              <a:rPr lang="es-ES" sz="2400" dirty="0"/>
              <a:t> pigmentados del iris.</a:t>
            </a:r>
          </a:p>
          <a:p>
            <a:pPr algn="just"/>
            <a:r>
              <a:rPr lang="es-ES" sz="2400" dirty="0"/>
              <a:t>Aparecen desde los 3 años en adelante.</a:t>
            </a:r>
          </a:p>
          <a:p>
            <a:pPr algn="just"/>
            <a:r>
              <a:rPr lang="es-ES" sz="2400" dirty="0"/>
              <a:t>90% a los 20 años los presenta.</a:t>
            </a:r>
          </a:p>
          <a:p>
            <a:r>
              <a:rPr lang="es-ES" sz="2400" dirty="0"/>
              <a:t>También pueden presentar Nódulos coroideos.</a:t>
            </a:r>
          </a:p>
          <a:p>
            <a:pPr algn="just"/>
            <a:endParaRPr lang="es-CL" dirty="0"/>
          </a:p>
        </p:txBody>
      </p:sp>
      <p:pic>
        <p:nvPicPr>
          <p:cNvPr id="5" name="Marcador de contenido 4" descr="Captura de pantalla 2019-09-03 a la(s) 18.25.18.png">
            <a:extLst>
              <a:ext uri="{FF2B5EF4-FFF2-40B4-BE49-F238E27FC236}">
                <a16:creationId xmlns:a16="http://schemas.microsoft.com/office/drawing/2014/main" id="{AC14D0B9-CC54-104E-AD90-A8C1B7C4645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5" r="15875"/>
          <a:stretch>
            <a:fillRect/>
          </a:stretch>
        </p:blipFill>
        <p:spPr>
          <a:xfrm>
            <a:off x="8671593" y="2096783"/>
            <a:ext cx="2605088" cy="2655289"/>
          </a:xfrm>
        </p:spPr>
      </p:pic>
    </p:spTree>
    <p:extLst>
      <p:ext uri="{BB962C8B-B14F-4D97-AF65-F5344CB8AC3E}">
        <p14:creationId xmlns:p14="http://schemas.microsoft.com/office/powerpoint/2010/main" val="18207466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29DC5A77-10C9-4ECF-B7EB-8D917F36A9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FFE28B5-FB16-49A9-B851-3C35FAC0C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58952"/>
            <a:ext cx="10905976" cy="1651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A12A2869-C7B8-0C41-AE5D-D75890C57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754" y="1087374"/>
            <a:ext cx="8983489" cy="1000978"/>
          </a:xfrm>
        </p:spPr>
        <p:txBody>
          <a:bodyPr>
            <a:normAutofit/>
          </a:bodyPr>
          <a:lstStyle/>
          <a:p>
            <a:r>
              <a:rPr lang="es-CL" dirty="0"/>
              <a:t>Alteración hipopigmentada congénita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1014442-855A-4E0F-8D09-C314661A48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14533" y="758952"/>
            <a:ext cx="1185379" cy="1651133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B1ABF09-86CF-414E-88A5-2B84CC723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3" y="2526526"/>
            <a:ext cx="1169701" cy="3563378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E91770-CDBB-4D24-94E5-AD484F36C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79019" y="2526526"/>
            <a:ext cx="10920893" cy="3563377"/>
          </a:xfrm>
          <a:prstGeom prst="rect">
            <a:avLst/>
          </a:prstGeom>
          <a:solidFill>
            <a:schemeClr val="bg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4A28E2A5-9AC9-1940-9512-AC946D341C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753" y="2535446"/>
            <a:ext cx="8983489" cy="355445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CL" sz="2800" dirty="0">
                <a:solidFill>
                  <a:schemeClr val="tx1"/>
                </a:solidFill>
              </a:rPr>
              <a:t>Nevo anémico</a:t>
            </a:r>
          </a:p>
          <a:p>
            <a:pPr marL="514350" indent="-514350">
              <a:buFont typeface="+mj-lt"/>
              <a:buAutoNum type="arabicPeriod"/>
            </a:pPr>
            <a:r>
              <a:rPr lang="es-CL" sz="2800" dirty="0">
                <a:solidFill>
                  <a:schemeClr val="tx1"/>
                </a:solidFill>
              </a:rPr>
              <a:t>Nevo acrómico</a:t>
            </a:r>
          </a:p>
        </p:txBody>
      </p:sp>
    </p:spTree>
    <p:extLst>
      <p:ext uri="{BB962C8B-B14F-4D97-AF65-F5344CB8AC3E}">
        <p14:creationId xmlns:p14="http://schemas.microsoft.com/office/powerpoint/2010/main" val="39703438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08B2D3-1E6E-0749-AAC7-AEE4D613C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1. Nevo anémico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852EA48-B513-4A45-8AF2-CC52921AAD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L" sz="2400" dirty="0"/>
              <a:t>Trastorno vascular inhabitual congénito que se manifiesta como mácula hipopigmentada única o múltiple, bien definida, sin descamación. </a:t>
            </a:r>
          </a:p>
          <a:p>
            <a:pPr algn="just"/>
            <a:r>
              <a:rPr lang="es-CL" sz="2400" dirty="0"/>
              <a:t>La mayoría de las lesiones tiene un borde bien delimitado y suelen medir unos pocos centímetros pero pueden ser mayores. </a:t>
            </a:r>
          </a:p>
          <a:p>
            <a:pPr algn="just"/>
            <a:r>
              <a:rPr lang="es-CL" sz="2400" dirty="0"/>
              <a:t>&gt;&gt; en tronco. </a:t>
            </a:r>
          </a:p>
          <a:p>
            <a:pPr algn="just"/>
            <a:r>
              <a:rPr lang="es-CL" sz="2400" dirty="0"/>
              <a:t>Una vez establecidas, las lesiones se mantiene estables indefinidamente tanto en tamaño como en morfología. </a:t>
            </a: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5351088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80B8B0-B2C6-174E-94FF-9B4A1811C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1.Nevo anémico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7816E5E-C867-BF43-AE65-49DF9E95AB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L" sz="2400" dirty="0"/>
              <a:t>La diascopia causa un blanqueamiento que hace desaparecer el margen entre la piel normal y la afectada, indicando que el color pálido de la lesión es debido a una reducción de la vascularidad más que a una ausencia de pigmento (dato esencial para diferenciarlo del vitíligo). </a:t>
            </a:r>
          </a:p>
          <a:p>
            <a:pPr algn="just"/>
            <a:endParaRPr lang="es-CL" dirty="0"/>
          </a:p>
          <a:p>
            <a:pPr algn="just"/>
            <a:endParaRPr lang="es-CL" dirty="0"/>
          </a:p>
          <a:p>
            <a:pPr algn="just"/>
            <a:endParaRPr lang="es-CL" dirty="0"/>
          </a:p>
          <a:p>
            <a:pPr algn="just"/>
            <a:endParaRPr lang="es-CL" dirty="0"/>
          </a:p>
          <a:p>
            <a:pPr algn="just"/>
            <a:endParaRPr lang="es-CL" dirty="0"/>
          </a:p>
          <a:p>
            <a:pPr algn="just"/>
            <a:endParaRPr lang="es-CL" dirty="0"/>
          </a:p>
          <a:p>
            <a:pPr algn="just"/>
            <a:endParaRPr lang="es-CL" dirty="0"/>
          </a:p>
          <a:p>
            <a:pPr algn="just"/>
            <a:endParaRPr lang="es-CL" dirty="0"/>
          </a:p>
        </p:txBody>
      </p:sp>
      <p:pic>
        <p:nvPicPr>
          <p:cNvPr id="5" name="Imagen 4" descr="Imagen que contiene persona, interior, bebé, sostener&#10;&#10;Descripción generada automáticamente">
            <a:extLst>
              <a:ext uri="{FF2B5EF4-FFF2-40B4-BE49-F238E27FC236}">
                <a16:creationId xmlns:a16="http://schemas.microsoft.com/office/drawing/2014/main" id="{F1D49191-3D12-1443-8EAF-08EEE3E1F4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1474" y="3455157"/>
            <a:ext cx="4422034" cy="252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1862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D8C2A2-00C7-D741-99EE-693833E6E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2. Nevo  </a:t>
            </a:r>
            <a:br>
              <a:rPr lang="es-CL" dirty="0"/>
            </a:br>
            <a:r>
              <a:rPr lang="es-CL" dirty="0"/>
              <a:t>     </a:t>
            </a:r>
            <a:r>
              <a:rPr lang="es-CL" dirty="0" err="1"/>
              <a:t>acrómico</a:t>
            </a: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ACC429-7108-1D4A-A80A-934C0C86DA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sz="2400" dirty="0"/>
              <a:t>Areas de leucodermia hipomelanóticas </a:t>
            </a:r>
          </a:p>
          <a:p>
            <a:r>
              <a:rPr lang="es-CL" sz="2400" dirty="0"/>
              <a:t>Pocos centímetros de diámetro</a:t>
            </a:r>
          </a:p>
          <a:p>
            <a:r>
              <a:rPr lang="es-CL" sz="2400" dirty="0"/>
              <a:t>Bordes irregulares, bien definidos que continúan con máculas más pequeñas en la periferia.</a:t>
            </a:r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endParaRPr lang="es-CL" dirty="0"/>
          </a:p>
        </p:txBody>
      </p:sp>
      <p:pic>
        <p:nvPicPr>
          <p:cNvPr id="5" name="Imagen 4" descr="Imagen que contiene blanco, negro, café, viejo&#10;&#10;Descripción generada automáticamente">
            <a:extLst>
              <a:ext uri="{FF2B5EF4-FFF2-40B4-BE49-F238E27FC236}">
                <a16:creationId xmlns:a16="http://schemas.microsoft.com/office/drawing/2014/main" id="{83A1493A-927F-A740-98B0-D4DE5FD98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9268" y="3272594"/>
            <a:ext cx="7315200" cy="287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9430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9DC5A77-10C9-4ECF-B7EB-8D917F36A9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FE28B5-FB16-49A9-B851-3C35FAC0C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58952"/>
            <a:ext cx="10905976" cy="1651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EF850C2-49FE-2B4B-BDC0-E585056F4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754" y="1087374"/>
            <a:ext cx="8983489" cy="1000978"/>
          </a:xfrm>
        </p:spPr>
        <p:txBody>
          <a:bodyPr>
            <a:normAutofit/>
          </a:bodyPr>
          <a:lstStyle/>
          <a:p>
            <a:r>
              <a:rPr lang="es-CL" dirty="0"/>
              <a:t>Enfermedades hipopigmentadas adquiridas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014442-855A-4E0F-8D09-C314661A48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14533" y="758952"/>
            <a:ext cx="1185379" cy="1651133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1ABF09-86CF-414E-88A5-2B84CC723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3" y="2526526"/>
            <a:ext cx="1169701" cy="3563378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E91770-CDBB-4D24-94E5-AD484F36C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79019" y="2526526"/>
            <a:ext cx="10920893" cy="3563377"/>
          </a:xfrm>
          <a:prstGeom prst="rect">
            <a:avLst/>
          </a:prstGeom>
          <a:solidFill>
            <a:schemeClr val="bg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0019D5-9E03-6442-9005-6EF37DC4EA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753" y="2535446"/>
            <a:ext cx="8983489" cy="355445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CL" sz="2800" dirty="0">
                <a:solidFill>
                  <a:schemeClr val="tx1"/>
                </a:solidFill>
              </a:rPr>
              <a:t>Vitiligo</a:t>
            </a:r>
          </a:p>
          <a:p>
            <a:pPr marL="514350" indent="-514350">
              <a:buFont typeface="+mj-lt"/>
              <a:buAutoNum type="arabicPeriod"/>
            </a:pPr>
            <a:r>
              <a:rPr lang="es-CL" sz="2800" dirty="0">
                <a:solidFill>
                  <a:schemeClr val="tx1"/>
                </a:solidFill>
              </a:rPr>
              <a:t>Pitiriasis alba</a:t>
            </a:r>
          </a:p>
          <a:p>
            <a:pPr marL="514350" indent="-514350">
              <a:buFont typeface="+mj-lt"/>
              <a:buAutoNum type="arabicPeriod"/>
            </a:pPr>
            <a:r>
              <a:rPr lang="es-CL" sz="2800" dirty="0">
                <a:solidFill>
                  <a:schemeClr val="tx1"/>
                </a:solidFill>
              </a:rPr>
              <a:t>Pitiriasis versicolor</a:t>
            </a:r>
          </a:p>
          <a:p>
            <a:pPr marL="514350" indent="-514350">
              <a:buFont typeface="+mj-lt"/>
              <a:buAutoNum type="arabicPeriod"/>
            </a:pPr>
            <a:r>
              <a:rPr lang="es-CL" sz="2800" dirty="0">
                <a:solidFill>
                  <a:schemeClr val="tx1"/>
                </a:solidFill>
              </a:rPr>
              <a:t>Hipopigmentación post inflamatoria</a:t>
            </a:r>
          </a:p>
        </p:txBody>
      </p:sp>
    </p:spTree>
    <p:extLst>
      <p:ext uri="{BB962C8B-B14F-4D97-AF65-F5344CB8AC3E}">
        <p14:creationId xmlns:p14="http://schemas.microsoft.com/office/powerpoint/2010/main" val="2819386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0889EF-3973-4D49-9E72-06228AB82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1. Vitiligo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887CF76-C9C9-DF48-8FAA-C514149C50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69097" indent="-469097" algn="just">
              <a:spcBef>
                <a:spcPts val="600"/>
              </a:spcBef>
              <a:defRPr sz="1800"/>
            </a:pPr>
            <a:r>
              <a:rPr lang="es-CL" sz="2400" dirty="0"/>
              <a:t>Desorden pigmentario </a:t>
            </a:r>
            <a:r>
              <a:rPr lang="es-CL" sz="2400" i="1" dirty="0">
                <a:solidFill>
                  <a:schemeClr val="accent2">
                    <a:lumMod val="75000"/>
                  </a:schemeClr>
                </a:solidFill>
              </a:rPr>
              <a:t>idiopático</a:t>
            </a:r>
            <a:r>
              <a:rPr lang="es-CL" sz="2400" dirty="0">
                <a:solidFill>
                  <a:schemeClr val="accent2">
                    <a:lumMod val="75000"/>
                  </a:schemeClr>
                </a:solidFill>
              </a:rPr>
              <a:t> adquirido de piel y mucosas.</a:t>
            </a:r>
          </a:p>
          <a:p>
            <a:pPr marL="469097" indent="-469097" algn="just">
              <a:spcBef>
                <a:spcPts val="600"/>
              </a:spcBef>
              <a:defRPr sz="1800"/>
            </a:pPr>
            <a:endParaRPr lang="es-CL" sz="2400" dirty="0"/>
          </a:p>
          <a:p>
            <a:pPr marL="469097" indent="-469097" algn="just">
              <a:spcBef>
                <a:spcPts val="600"/>
              </a:spcBef>
              <a:defRPr sz="1800"/>
            </a:pPr>
            <a:r>
              <a:rPr lang="es-CL" sz="2400" dirty="0">
                <a:solidFill>
                  <a:schemeClr val="accent2">
                    <a:lumMod val="75000"/>
                  </a:schemeClr>
                </a:solidFill>
              </a:rPr>
              <a:t>Pérdida progresiva de melanocitos cantidad y fx.</a:t>
            </a:r>
          </a:p>
          <a:p>
            <a:pPr marL="469097" indent="-469097" algn="just">
              <a:spcBef>
                <a:spcPts val="600"/>
              </a:spcBef>
              <a:defRPr sz="1800"/>
            </a:pPr>
            <a:endParaRPr lang="es-CL" sz="2400" dirty="0">
              <a:solidFill>
                <a:srgbClr val="FF0000"/>
              </a:solidFill>
            </a:endParaRPr>
          </a:p>
          <a:p>
            <a:pPr marL="469097" indent="-469097" algn="just">
              <a:spcBef>
                <a:spcPts val="600"/>
              </a:spcBef>
              <a:defRPr sz="1800"/>
            </a:pPr>
            <a:r>
              <a:rPr lang="es-CL" sz="2400" dirty="0"/>
              <a:t>0.5 - 2% población </a:t>
            </a:r>
          </a:p>
          <a:p>
            <a:pPr marL="469097" indent="-469097" algn="just">
              <a:spcBef>
                <a:spcPts val="600"/>
              </a:spcBef>
              <a:defRPr sz="1800"/>
            </a:pPr>
            <a:r>
              <a:rPr lang="es-CL" sz="2400" dirty="0"/>
              <a:t>70 - 80% antes de 30 años</a:t>
            </a:r>
          </a:p>
          <a:p>
            <a:pPr marL="469097" indent="-469097" algn="just">
              <a:spcBef>
                <a:spcPts val="600"/>
              </a:spcBef>
              <a:defRPr sz="1800"/>
            </a:pPr>
            <a:r>
              <a:rPr lang="es-CL" sz="2400" dirty="0">
                <a:solidFill>
                  <a:schemeClr val="accent2">
                    <a:lumMod val="75000"/>
                  </a:schemeClr>
                </a:solidFill>
              </a:rPr>
              <a:t>Promedio: 20 años</a:t>
            </a: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62344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397F4B-9D3A-C74E-A9D0-F6137D3E9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1. NMC: </a:t>
            </a:r>
            <a:br>
              <a:rPr lang="es-CL" sz="3200" dirty="0"/>
            </a:br>
            <a:r>
              <a:rPr lang="es-CL" sz="3200" dirty="0"/>
              <a:t>     Definición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85921BA-AF41-3847-8C79-653FACE437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L" sz="2400" dirty="0"/>
              <a:t>Nevo melanocítico congénito (NMC)</a:t>
            </a:r>
          </a:p>
          <a:p>
            <a:pPr marL="822325" lvl="1" indent="-457200" algn="just">
              <a:buFontTx/>
              <a:buChar char="-"/>
            </a:pPr>
            <a:r>
              <a:rPr lang="es-CL" sz="2400" dirty="0"/>
              <a:t>Aquellos presentes al nacer o que aparecen durante las primeras semanas de vida (&lt;3meses)</a:t>
            </a:r>
          </a:p>
          <a:p>
            <a:pPr algn="just"/>
            <a:endParaRPr lang="es-CL" sz="2400" dirty="0"/>
          </a:p>
          <a:p>
            <a:pPr algn="just"/>
            <a:r>
              <a:rPr lang="es-CL" sz="2400" dirty="0"/>
              <a:t>Nevos melanocíticos congénitos tardíos o “NMC like”</a:t>
            </a:r>
          </a:p>
          <a:p>
            <a:pPr marL="822325" lvl="1" indent="-457200" algn="just">
              <a:buFontTx/>
              <a:buChar char="-"/>
            </a:pPr>
            <a:r>
              <a:rPr lang="es-CL" sz="2400" dirty="0"/>
              <a:t>Aparecen &lt;3 años </a:t>
            </a:r>
          </a:p>
          <a:p>
            <a:pPr marL="822325" lvl="1" indent="-457200" algn="just">
              <a:buFontTx/>
              <a:buChar char="-"/>
            </a:pPr>
            <a:r>
              <a:rPr lang="es-CL" sz="2400" dirty="0"/>
              <a:t>Tienen las mismas características clínicas, histológicas, dermatoscópicas y moleculares que los NMC</a:t>
            </a: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8560618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A30D3B-17DA-1F4B-8641-970899B07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1. Vitiligo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3407C17-E343-E145-B94D-7EBE5584DD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8119" indent="-348119" algn="just" defTabSz="549036">
              <a:lnSpc>
                <a:spcPct val="120000"/>
              </a:lnSpc>
              <a:spcBef>
                <a:spcPts val="400"/>
              </a:spcBef>
              <a:buFont typeface="Arial"/>
              <a:buChar char="•"/>
              <a:defRPr sz="1800"/>
            </a:pPr>
            <a:r>
              <a:rPr lang="es-ES" sz="2400" dirty="0"/>
              <a:t>Una o varias máculas </a:t>
            </a:r>
            <a:r>
              <a:rPr lang="es-ES" sz="2400" dirty="0" err="1">
                <a:solidFill>
                  <a:schemeClr val="accent2">
                    <a:lumMod val="75000"/>
                  </a:schemeClr>
                </a:solidFill>
              </a:rPr>
              <a:t>acrómicas</a:t>
            </a:r>
            <a:r>
              <a:rPr lang="es-ES" sz="2400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s-ES" sz="2400" dirty="0"/>
              <a:t>color uniforme blanquecino</a:t>
            </a:r>
          </a:p>
          <a:p>
            <a:pPr marL="348119" indent="-348119" algn="just" defTabSz="549036">
              <a:lnSpc>
                <a:spcPct val="120000"/>
              </a:lnSpc>
              <a:spcBef>
                <a:spcPts val="400"/>
              </a:spcBef>
              <a:buFont typeface="Arial"/>
              <a:buChar char="•"/>
              <a:defRPr sz="1800"/>
            </a:pPr>
            <a:r>
              <a:rPr lang="es-ES" sz="2400" dirty="0"/>
              <a:t>Lesiones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bien delimitadas</a:t>
            </a:r>
          </a:p>
          <a:p>
            <a:pPr marL="348119" indent="-348119" algn="just" defTabSz="549036">
              <a:lnSpc>
                <a:spcPct val="120000"/>
              </a:lnSpc>
              <a:spcBef>
                <a:spcPts val="400"/>
              </a:spcBef>
              <a:buFont typeface="Arial"/>
              <a:buChar char="•"/>
              <a:defRPr sz="1800"/>
            </a:pPr>
            <a:r>
              <a:rPr lang="es-ES" sz="2400" dirty="0"/>
              <a:t>Se </a:t>
            </a:r>
            <a:r>
              <a:rPr lang="es-ES" sz="2400" dirty="0">
                <a:solidFill>
                  <a:schemeClr val="accent2">
                    <a:lumMod val="75000"/>
                  </a:schemeClr>
                </a:solidFill>
              </a:rPr>
              <a:t>acentúan con lámpara de </a:t>
            </a:r>
            <a:r>
              <a:rPr lang="es-ES" sz="2400" i="1" dirty="0">
                <a:solidFill>
                  <a:schemeClr val="accent2">
                    <a:lumMod val="75000"/>
                  </a:schemeClr>
                </a:solidFill>
              </a:rPr>
              <a:t>Wood</a:t>
            </a:r>
            <a:endParaRPr lang="es-ES" sz="2400" dirty="0">
              <a:solidFill>
                <a:schemeClr val="accent2">
                  <a:lumMod val="75000"/>
                </a:schemeClr>
              </a:solidFill>
            </a:endParaRPr>
          </a:p>
          <a:p>
            <a:pPr marL="348119" indent="-348119" algn="just" defTabSz="549036">
              <a:lnSpc>
                <a:spcPct val="120000"/>
              </a:lnSpc>
              <a:spcBef>
                <a:spcPts val="400"/>
              </a:spcBef>
              <a:buFont typeface="Arial"/>
              <a:buChar char="•"/>
              <a:defRPr sz="1800"/>
            </a:pPr>
            <a:r>
              <a:rPr lang="es-ES" sz="2400" dirty="0"/>
              <a:t>Crecimiento </a:t>
            </a:r>
            <a:r>
              <a:rPr lang="es-ES" sz="2400" dirty="0">
                <a:solidFill>
                  <a:schemeClr val="accent2">
                    <a:lumMod val="75000"/>
                  </a:schemeClr>
                </a:solidFill>
              </a:rPr>
              <a:t>centrífugo</a:t>
            </a:r>
          </a:p>
          <a:p>
            <a:pPr marL="348119" indent="-348119" algn="just" defTabSz="549036">
              <a:lnSpc>
                <a:spcPct val="120000"/>
              </a:lnSpc>
              <a:spcBef>
                <a:spcPts val="400"/>
              </a:spcBef>
              <a:buFont typeface="Arial"/>
              <a:buChar char="•"/>
              <a:defRPr sz="1800"/>
            </a:pPr>
            <a:r>
              <a:rPr lang="es-ES" sz="2400" dirty="0"/>
              <a:t>Lesiones </a:t>
            </a:r>
            <a:r>
              <a:rPr lang="es-ES" sz="2400" dirty="0">
                <a:solidFill>
                  <a:schemeClr val="accent2">
                    <a:lumMod val="75000"/>
                  </a:schemeClr>
                </a:solidFill>
              </a:rPr>
              <a:t>iniciales más frecuentes en dorso de manos, antebrazos, pies, cara (</a:t>
            </a:r>
            <a:r>
              <a:rPr lang="es-ES" sz="2400" dirty="0" err="1">
                <a:solidFill>
                  <a:schemeClr val="accent2">
                    <a:lumMod val="75000"/>
                  </a:schemeClr>
                </a:solidFill>
              </a:rPr>
              <a:t>periorificial</a:t>
            </a:r>
            <a:r>
              <a:rPr lang="es-ES" sz="2400" dirty="0">
                <a:solidFill>
                  <a:schemeClr val="accent2">
                    <a:lumMod val="75000"/>
                  </a:schemeClr>
                </a:solidFill>
              </a:rPr>
              <a:t>)</a:t>
            </a:r>
          </a:p>
          <a:p>
            <a:pPr marL="348119" indent="-348119" algn="just" defTabSz="549036">
              <a:lnSpc>
                <a:spcPct val="120000"/>
              </a:lnSpc>
              <a:spcBef>
                <a:spcPts val="400"/>
              </a:spcBef>
              <a:buFont typeface="Arial"/>
              <a:buChar char="•"/>
              <a:defRPr sz="1800"/>
            </a:pPr>
            <a:r>
              <a:rPr lang="es-ES" sz="2400" dirty="0">
                <a:solidFill>
                  <a:schemeClr val="accent2">
                    <a:lumMod val="75000"/>
                  </a:schemeClr>
                </a:solidFill>
              </a:rPr>
              <a:t>Asintomáticas, </a:t>
            </a:r>
            <a:r>
              <a:rPr lang="es-ES" sz="2400" dirty="0"/>
              <a:t>pero pueden tener prurito</a:t>
            </a:r>
          </a:p>
          <a:p>
            <a:pPr marL="348119" indent="-348119" algn="just" defTabSz="549036">
              <a:lnSpc>
                <a:spcPct val="120000"/>
              </a:lnSpc>
              <a:spcBef>
                <a:spcPts val="400"/>
              </a:spcBef>
              <a:buFont typeface="Arial"/>
              <a:buChar char="•"/>
              <a:defRPr sz="1800"/>
            </a:pPr>
            <a:r>
              <a:rPr lang="es-ES" sz="2400" dirty="0"/>
              <a:t>Generalmente presentan </a:t>
            </a:r>
            <a:r>
              <a:rPr lang="es-ES" sz="2400" dirty="0" err="1">
                <a:solidFill>
                  <a:schemeClr val="accent2">
                    <a:lumMod val="75000"/>
                  </a:schemeClr>
                </a:solidFill>
              </a:rPr>
              <a:t>leucotriquia</a:t>
            </a:r>
            <a:endParaRPr lang="es-ES" sz="2400" dirty="0">
              <a:solidFill>
                <a:schemeClr val="accent2">
                  <a:lumMod val="75000"/>
                </a:schemeClr>
              </a:solidFill>
            </a:endParaRPr>
          </a:p>
          <a:p>
            <a:pPr marL="348119" indent="-348119" algn="just" defTabSz="549036">
              <a:lnSpc>
                <a:spcPct val="120000"/>
              </a:lnSpc>
              <a:spcBef>
                <a:spcPts val="400"/>
              </a:spcBef>
              <a:buFont typeface="Arial"/>
              <a:buChar char="•"/>
              <a:defRPr sz="1800"/>
            </a:pPr>
            <a:r>
              <a:rPr lang="es-ES" sz="2400" dirty="0">
                <a:solidFill>
                  <a:schemeClr val="accent2">
                    <a:lumMod val="75000"/>
                  </a:schemeClr>
                </a:solidFill>
              </a:rPr>
              <a:t>Fenómeno de </a:t>
            </a:r>
            <a:r>
              <a:rPr lang="es-ES" sz="2400" dirty="0" err="1">
                <a:solidFill>
                  <a:schemeClr val="accent2">
                    <a:lumMod val="75000"/>
                  </a:schemeClr>
                </a:solidFill>
              </a:rPr>
              <a:t>koebner</a:t>
            </a:r>
            <a:endParaRPr lang="es-ES" sz="2400" dirty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52275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BA27CD-03F5-9B44-8C80-C45BABE1FC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297C71C-2E6E-DE49-9D60-B0EB5286A56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3041" y="698584"/>
            <a:ext cx="3934660" cy="2950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8ED3797-5A91-1846-88BF-DB238F5542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5951" y="3424429"/>
            <a:ext cx="3841750" cy="2519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880CD8B1-F980-EC44-8252-8D4793103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1. Vitiligo</a:t>
            </a:r>
          </a:p>
        </p:txBody>
      </p:sp>
    </p:spTree>
    <p:extLst>
      <p:ext uri="{BB962C8B-B14F-4D97-AF65-F5344CB8AC3E}">
        <p14:creationId xmlns:p14="http://schemas.microsoft.com/office/powerpoint/2010/main" val="37166346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377CD7-263F-6B49-BDFC-719757A9B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2. Pitiriasis alba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44C7068-F9CF-5648-9EFE-660A8D4F9B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L" sz="2400" dirty="0"/>
              <a:t>Desorden idiopático, generalmente asociado a atopía.</a:t>
            </a:r>
          </a:p>
          <a:p>
            <a:pPr algn="just"/>
            <a:r>
              <a:rPr lang="es-CL" sz="2400" dirty="0"/>
              <a:t>Máculas o manchas hipopigmentadas, ubicadas principalmente en cabeza (frente y mejillas), cuello y extremidades.</a:t>
            </a:r>
          </a:p>
          <a:p>
            <a:pPr algn="just"/>
            <a:endParaRPr lang="es-CL" dirty="0"/>
          </a:p>
          <a:p>
            <a:pPr algn="just"/>
            <a:endParaRPr lang="es-CL" dirty="0"/>
          </a:p>
          <a:p>
            <a:pPr algn="just"/>
            <a:endParaRPr lang="es-CL" dirty="0"/>
          </a:p>
          <a:p>
            <a:pPr algn="just"/>
            <a:endParaRPr lang="es-CL" dirty="0"/>
          </a:p>
          <a:p>
            <a:pPr algn="just"/>
            <a:endParaRPr lang="es-CL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D5C1A7F-723D-A042-86AE-3021F4A508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199" y="4010131"/>
            <a:ext cx="3778251" cy="2180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16892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52B0BF0-FAF5-9343-84C2-6FC738AA3F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L" sz="2400" dirty="0"/>
              <a:t>Tratamiento:</a:t>
            </a:r>
          </a:p>
          <a:p>
            <a:pPr lvl="1"/>
            <a:r>
              <a:rPr lang="es-CL" sz="2400" dirty="0"/>
              <a:t>Lubricación, emolientes, fotoprotección.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D8A315D7-E855-2A40-9F53-4A92256B3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2. Pitiriasis alba</a:t>
            </a:r>
          </a:p>
        </p:txBody>
      </p:sp>
    </p:spTree>
    <p:extLst>
      <p:ext uri="{BB962C8B-B14F-4D97-AF65-F5344CB8AC3E}">
        <p14:creationId xmlns:p14="http://schemas.microsoft.com/office/powerpoint/2010/main" val="744255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8669EB-E276-384F-B0A1-6E7E9AA5E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3. Pitiriasis </a:t>
            </a:r>
            <a:br>
              <a:rPr lang="es-CL" sz="3200" dirty="0"/>
            </a:br>
            <a:r>
              <a:rPr lang="es-CL" sz="3200" dirty="0"/>
              <a:t>    </a:t>
            </a:r>
            <a:r>
              <a:rPr lang="es-CL" sz="3200" dirty="0" err="1"/>
              <a:t>versicolor</a:t>
            </a:r>
            <a:endParaRPr lang="es-CL" sz="3200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FFD5CE-0F58-7142-B7C4-947E85C7DA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L" sz="2400" dirty="0"/>
              <a:t>Condición frecuente en adolescentes y adultos jóvenes, determinada por un sobrecrecimiento de levaduras del género </a:t>
            </a:r>
            <a:r>
              <a:rPr lang="es-CL" sz="2400" i="1" dirty="0"/>
              <a:t>Malassezia</a:t>
            </a:r>
            <a:r>
              <a:rPr lang="es-CL" sz="2400" dirty="0"/>
              <a:t>, que normalmente habitan en nuestra piel. </a:t>
            </a:r>
          </a:p>
          <a:p>
            <a:pPr algn="just"/>
            <a:r>
              <a:rPr lang="es-ES" sz="2400" dirty="0"/>
              <a:t>Máculas </a:t>
            </a:r>
            <a:r>
              <a:rPr lang="es-ES" sz="2400" dirty="0" err="1"/>
              <a:t>hipopigmentadas</a:t>
            </a:r>
            <a:r>
              <a:rPr lang="es-ES" sz="2400" dirty="0"/>
              <a:t> bien definidas con descamación fina en su superficie (“furfurácea”).</a:t>
            </a:r>
          </a:p>
          <a:p>
            <a:pPr algn="just"/>
            <a:r>
              <a:rPr lang="es-ES" sz="2400" dirty="0"/>
              <a:t> Pueden también ser </a:t>
            </a:r>
            <a:r>
              <a:rPr lang="es-ES" sz="2400" dirty="0" err="1"/>
              <a:t>hipercrómicas</a:t>
            </a:r>
            <a:r>
              <a:rPr lang="es-ES" sz="2400" dirty="0"/>
              <a:t> o eritematosas, por eso el nombre de </a:t>
            </a:r>
            <a:r>
              <a:rPr lang="es-ES" sz="2400" dirty="0" err="1"/>
              <a:t>versicolor</a:t>
            </a:r>
            <a:r>
              <a:rPr lang="es-ES" sz="2400" dirty="0"/>
              <a:t>. </a:t>
            </a:r>
          </a:p>
          <a:p>
            <a:pPr algn="just"/>
            <a:r>
              <a:rPr lang="es-ES" sz="2400" dirty="0"/>
              <a:t>En pieles más claras la </a:t>
            </a:r>
            <a:r>
              <a:rPr lang="es-ES" sz="2400" dirty="0" err="1"/>
              <a:t>hiperpigmentación</a:t>
            </a:r>
            <a:r>
              <a:rPr lang="es-ES" sz="2400" dirty="0"/>
              <a:t> es generalmente marrón claro, mientras que en pieles oscuras puede ser marrón oscuro-gris.</a:t>
            </a:r>
            <a:r>
              <a:rPr lang="es-CL" sz="2400" dirty="0"/>
              <a:t> 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9366605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11">
            <a:extLst>
              <a:ext uri="{FF2B5EF4-FFF2-40B4-BE49-F238E27FC236}">
                <a16:creationId xmlns:a16="http://schemas.microsoft.com/office/drawing/2014/main" id="{CC842D17-E14E-4882-8C0E-500860C061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" y="758952"/>
            <a:ext cx="262395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Imagen 6" descr="Imagen que contiene persona, hombre, tatuaje, interior&#10;&#10;Descripción generada automáticamente">
            <a:extLst>
              <a:ext uri="{FF2B5EF4-FFF2-40B4-BE49-F238E27FC236}">
                <a16:creationId xmlns:a16="http://schemas.microsoft.com/office/drawing/2014/main" id="{92BF7C20-821C-8A41-9631-694837DC05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9303" b="-3"/>
          <a:stretch/>
        </p:blipFill>
        <p:spPr>
          <a:xfrm>
            <a:off x="423331" y="758952"/>
            <a:ext cx="5535397" cy="4287610"/>
          </a:xfrm>
          <a:prstGeom prst="rect">
            <a:avLst/>
          </a:prstGeom>
        </p:spPr>
      </p:pic>
      <p:sp>
        <p:nvSpPr>
          <p:cNvPr id="26" name="Rectangle 13">
            <a:extLst>
              <a:ext uri="{FF2B5EF4-FFF2-40B4-BE49-F238E27FC236}">
                <a16:creationId xmlns:a16="http://schemas.microsoft.com/office/drawing/2014/main" id="{2E71D009-CC72-45E6-8D1C-42189C5D3D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19594" y="758951"/>
            <a:ext cx="5535397" cy="882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15">
            <a:extLst>
              <a:ext uri="{FF2B5EF4-FFF2-40B4-BE49-F238E27FC236}">
                <a16:creationId xmlns:a16="http://schemas.microsoft.com/office/drawing/2014/main" id="{2FC54905-BA4B-4491-B960-ED60CA7AA4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3330" y="5207429"/>
            <a:ext cx="5535397" cy="882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 descr="Imagen que contiene interior, gato, naranja, computadora&#10;&#10;Descripción generada automáticamente">
            <a:extLst>
              <a:ext uri="{FF2B5EF4-FFF2-40B4-BE49-F238E27FC236}">
                <a16:creationId xmlns:a16="http://schemas.microsoft.com/office/drawing/2014/main" id="{3E316BC1-2844-EB42-BF00-525481DF1BF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124" r="26813" b="2"/>
          <a:stretch/>
        </p:blipFill>
        <p:spPr>
          <a:xfrm>
            <a:off x="6119594" y="1802294"/>
            <a:ext cx="5535397" cy="428761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B7BB494-9ECF-401D-A865-D03E511C26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639930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246BDAD-8894-754E-BC47-A9737C939D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s-ES" sz="2400" b="1" dirty="0"/>
              <a:t>TRATAMIENTO</a:t>
            </a:r>
          </a:p>
          <a:p>
            <a:pPr algn="just"/>
            <a:r>
              <a:rPr lang="es-ES" sz="2400" b="1" dirty="0"/>
              <a:t>Medidas generales: </a:t>
            </a:r>
            <a:r>
              <a:rPr lang="es-ES" sz="2400" dirty="0"/>
              <a:t>Evitar factores desencadenantes o agravantes. Hay que recordar que los cambios pigmentarios pueden persistir posterior al tratamiento.</a:t>
            </a:r>
            <a:endParaRPr lang="es-CL" sz="2400" dirty="0"/>
          </a:p>
          <a:p>
            <a:pPr algn="just"/>
            <a:r>
              <a:rPr lang="es-CL" sz="2400" b="1" dirty="0"/>
              <a:t>Tópico:</a:t>
            </a:r>
            <a:r>
              <a:rPr lang="es-CL" sz="2400" b="1" baseline="30000" dirty="0"/>
              <a:t>  </a:t>
            </a:r>
            <a:r>
              <a:rPr lang="es-CL" sz="2400" dirty="0"/>
              <a:t>prímera línea de tratamiento en cuadros localizados. </a:t>
            </a:r>
          </a:p>
          <a:p>
            <a:pPr lvl="1" algn="just"/>
            <a:r>
              <a:rPr lang="es-CL" sz="2400" dirty="0"/>
              <a:t>Ketoconazol en crema o shampoo</a:t>
            </a:r>
          </a:p>
          <a:p>
            <a:pPr lvl="2" algn="just"/>
            <a:r>
              <a:rPr lang="es-CL" sz="2400" dirty="0"/>
              <a:t>Crema 2%: 1 vez al día x 2 semanas</a:t>
            </a:r>
          </a:p>
          <a:p>
            <a:pPr lvl="2" algn="just"/>
            <a:r>
              <a:rPr lang="es-CL" sz="2400" dirty="0"/>
              <a:t>Shampoo 2%: 1 vez al día x 5 días (mantener 2-4 semanas 1-2 v/semana)</a:t>
            </a:r>
          </a:p>
          <a:p>
            <a:r>
              <a:rPr lang="es-CL" sz="2400" b="1" dirty="0"/>
              <a:t>Sistémico: </a:t>
            </a:r>
            <a:r>
              <a:rPr lang="es-CL" sz="2400" dirty="0"/>
              <a:t>en caso de compromiso diseminado, recidivas frecuentes o fracaso a tratamiento tópico: </a:t>
            </a:r>
          </a:p>
          <a:p>
            <a:pPr lvl="0"/>
            <a:r>
              <a:rPr lang="es-CL" sz="2400" dirty="0"/>
              <a:t>Fluconazol 300 mg/sem por 2 semanas No son efectivos: Terbinafina, Griseofulvina.</a:t>
            </a:r>
          </a:p>
          <a:p>
            <a:pPr algn="just"/>
            <a:endParaRPr lang="es-CL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8C502553-9F14-9A49-9AA4-A028D1979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3. Pitiriasis </a:t>
            </a:r>
            <a:br>
              <a:rPr lang="es-CL" sz="3200" dirty="0"/>
            </a:br>
            <a:r>
              <a:rPr lang="es-CL" sz="3200" dirty="0"/>
              <a:t>     </a:t>
            </a:r>
            <a:r>
              <a:rPr lang="es-CL" sz="3200" dirty="0" err="1"/>
              <a:t>versicolor</a:t>
            </a:r>
            <a:endParaRPr lang="es-CL" sz="3200" dirty="0"/>
          </a:p>
        </p:txBody>
      </p:sp>
    </p:spTree>
    <p:extLst>
      <p:ext uri="{BB962C8B-B14F-4D97-AF65-F5344CB8AC3E}">
        <p14:creationId xmlns:p14="http://schemas.microsoft.com/office/powerpoint/2010/main" val="15535896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30D91F-39E3-2540-9B6C-905FE7AEF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296" y="1123837"/>
            <a:ext cx="3256546" cy="4601183"/>
          </a:xfrm>
        </p:spPr>
        <p:txBody>
          <a:bodyPr>
            <a:normAutofit/>
          </a:bodyPr>
          <a:lstStyle/>
          <a:p>
            <a:r>
              <a:rPr lang="es-CL" sz="3200" dirty="0"/>
              <a:t>4. Hipopigmentación post inflamatoria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1A4D2E-1A4B-7741-8914-124763F176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L" sz="2400" dirty="0"/>
              <a:t>Posterior a la involución de desórdenes inflamatorios como quemaduras, enfermedades ampollares, infecciones, eccemas, psoriasis, liquen plano, liquen estriado, lupus eritematoso crónico y pitiriasis rosada, entre otros. </a:t>
            </a:r>
          </a:p>
          <a:p>
            <a:pPr algn="just"/>
            <a:r>
              <a:rPr lang="es-CL" sz="2400" dirty="0"/>
              <a:t>Generalmente es autolimitada y resuelve espontáneamente en meses a años. </a:t>
            </a:r>
          </a:p>
          <a:p>
            <a:pPr algn="just"/>
            <a:r>
              <a:rPr lang="es-CL" sz="2400" dirty="0"/>
              <a:t>Es más evidente en fototipos oscuros. </a:t>
            </a:r>
          </a:p>
          <a:p>
            <a:pPr algn="just"/>
            <a:r>
              <a:rPr lang="es-CL" sz="2400" dirty="0"/>
              <a:t>En caso de requerir tratamiento, pueden utilizarse corticoides de mediana potencia. </a:t>
            </a:r>
          </a:p>
        </p:txBody>
      </p:sp>
    </p:spTree>
    <p:extLst>
      <p:ext uri="{BB962C8B-B14F-4D97-AF65-F5344CB8AC3E}">
        <p14:creationId xmlns:p14="http://schemas.microsoft.com/office/powerpoint/2010/main" val="284177821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9DC5A77-10C9-4ECF-B7EB-8D917F36A9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FE28B5-FB16-49A9-B851-3C35FAC0C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58952"/>
            <a:ext cx="10905976" cy="1651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EF850C2-49FE-2B4B-BDC0-E585056F4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754" y="1087374"/>
            <a:ext cx="8983489" cy="1000978"/>
          </a:xfrm>
        </p:spPr>
        <p:txBody>
          <a:bodyPr>
            <a:normAutofit/>
          </a:bodyPr>
          <a:lstStyle/>
          <a:p>
            <a:r>
              <a:rPr lang="es-CL" dirty="0"/>
              <a:t>Enfermedades hiperpigmentadas adquiridas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014442-855A-4E0F-8D09-C314661A48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14533" y="758952"/>
            <a:ext cx="1185379" cy="1651133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1ABF09-86CF-414E-88A5-2B84CC723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3" y="2526526"/>
            <a:ext cx="1169701" cy="3563378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E91770-CDBB-4D24-94E5-AD484F36C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79019" y="2526526"/>
            <a:ext cx="10920893" cy="3563377"/>
          </a:xfrm>
          <a:prstGeom prst="rect">
            <a:avLst/>
          </a:prstGeom>
          <a:solidFill>
            <a:schemeClr val="bg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0019D5-9E03-6442-9005-6EF37DC4EA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753" y="2535446"/>
            <a:ext cx="8983489" cy="355445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CL" sz="2800" dirty="0">
                <a:solidFill>
                  <a:schemeClr val="tx1"/>
                </a:solidFill>
              </a:rPr>
              <a:t>Hiperpigmentación post inflamatoria</a:t>
            </a:r>
          </a:p>
        </p:txBody>
      </p:sp>
    </p:spTree>
    <p:extLst>
      <p:ext uri="{BB962C8B-B14F-4D97-AF65-F5344CB8AC3E}">
        <p14:creationId xmlns:p14="http://schemas.microsoft.com/office/powerpoint/2010/main" val="282901833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5A4E524-2ABE-FB42-9043-987AC6AE0C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L" sz="2400" dirty="0"/>
              <a:t>Causa frecuente de hiperpigmentación y corresponde a un aumento de la formación de melanina como consecuencia de una inflamación cutánea. </a:t>
            </a:r>
          </a:p>
          <a:p>
            <a:pPr algn="just"/>
            <a:r>
              <a:rPr lang="es-CL" sz="2400" dirty="0"/>
              <a:t>Ocurre al poco tiempo de la resolución de la inflamación y tiende a persistir por varias semanas o meses. </a:t>
            </a:r>
          </a:p>
          <a:p>
            <a:pPr algn="just"/>
            <a:r>
              <a:rPr lang="es-CL" sz="2400" dirty="0"/>
              <a:t>Más frecuente en personas de fototipos oscuros. </a:t>
            </a:r>
          </a:p>
          <a:p>
            <a:pPr algn="just"/>
            <a:endParaRPr lang="es-CL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EF8B8958-1DA3-A14D-9193-C15E64CF7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23837"/>
            <a:ext cx="3416968" cy="4601183"/>
          </a:xfrm>
        </p:spPr>
        <p:txBody>
          <a:bodyPr>
            <a:normAutofit/>
          </a:bodyPr>
          <a:lstStyle/>
          <a:p>
            <a:r>
              <a:rPr lang="es-CL" sz="3200" dirty="0"/>
              <a:t> Hiperpigmentación post inflamatoria</a:t>
            </a:r>
          </a:p>
        </p:txBody>
      </p:sp>
    </p:spTree>
    <p:extLst>
      <p:ext uri="{BB962C8B-B14F-4D97-AF65-F5344CB8AC3E}">
        <p14:creationId xmlns:p14="http://schemas.microsoft.com/office/powerpoint/2010/main" val="2793471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51BD82-1D26-6D4A-B902-022C841E3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1. NMC:</a:t>
            </a:r>
            <a:br>
              <a:rPr lang="es-CL" sz="3200" dirty="0"/>
            </a:br>
            <a:r>
              <a:rPr lang="es-CL" sz="3200" dirty="0"/>
              <a:t>     Epidemiología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27589ED-8E1C-FE48-B4DE-4D51F5E18C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altLang="es-CL" sz="2400" dirty="0"/>
              <a:t>Prevalencia global 1-3%</a:t>
            </a:r>
          </a:p>
          <a:p>
            <a:pPr algn="just"/>
            <a:r>
              <a:rPr lang="es-MX" altLang="es-CL" sz="2400" dirty="0"/>
              <a:t>Prevalencia según tamaño </a:t>
            </a:r>
          </a:p>
          <a:p>
            <a:pPr marL="822325" lvl="1" indent="-457200" algn="just">
              <a:buFontTx/>
              <a:buChar char="-"/>
            </a:pPr>
            <a:r>
              <a:rPr lang="es-MX" altLang="es-CL" sz="2400" dirty="0"/>
              <a:t>Pequeños y medianos: más frecuentes</a:t>
            </a:r>
          </a:p>
          <a:p>
            <a:pPr marL="822325" lvl="1" indent="-457200" algn="just">
              <a:buFontTx/>
              <a:buChar char="-"/>
            </a:pPr>
            <a:r>
              <a:rPr lang="es-MX" altLang="es-CL" sz="2400" dirty="0"/>
              <a:t>Grandes o gigantes </a:t>
            </a:r>
            <a:r>
              <a:rPr lang="es-MX" altLang="es-CL" sz="2400" b="1" dirty="0"/>
              <a:t>1/20.000</a:t>
            </a:r>
            <a:r>
              <a:rPr lang="es-MX" altLang="es-CL" sz="2400" dirty="0"/>
              <a:t> – 1/500.000 </a:t>
            </a: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37978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2666025D-FBBB-554A-AE1C-F183473E06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/>
              <a:t>Exantemas de la infancia</a:t>
            </a:r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B00A8320-BA21-CE48-B01E-7C8D3B0B3A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9158150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F60317-B7FC-B64A-B17A-497063F6C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Tipos de exantemas según morfología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FA874C4-9A0E-224C-A9F5-E49CA57FC5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es-ES_tradnl" sz="2400" b="1" dirty="0">
                <a:solidFill>
                  <a:schemeClr val="accent2">
                    <a:lumMod val="75000"/>
                  </a:schemeClr>
                </a:solidFill>
              </a:rPr>
              <a:t>Exantema </a:t>
            </a:r>
            <a:r>
              <a:rPr lang="es-ES_tradnl" sz="2400" b="1" dirty="0" err="1">
                <a:solidFill>
                  <a:schemeClr val="accent2">
                    <a:lumMod val="75000"/>
                  </a:schemeClr>
                </a:solidFill>
              </a:rPr>
              <a:t>morbiliforme</a:t>
            </a:r>
            <a:r>
              <a:rPr lang="es-ES_tradnl" sz="2400" dirty="0"/>
              <a:t>: </a:t>
            </a:r>
            <a:r>
              <a:rPr lang="es-ES_tradnl" sz="2400" dirty="0" err="1"/>
              <a:t>máculo</a:t>
            </a:r>
            <a:r>
              <a:rPr lang="es-ES_tradnl" sz="2400" dirty="0"/>
              <a:t>-</a:t>
            </a:r>
            <a:r>
              <a:rPr lang="es-ES_tradnl" sz="2400" dirty="0" err="1"/>
              <a:t>papular</a:t>
            </a:r>
            <a:r>
              <a:rPr lang="es-ES_tradnl" sz="2400" dirty="0"/>
              <a:t>-eritematoso, color </a:t>
            </a:r>
            <a:r>
              <a:rPr lang="es-ES_tradnl" sz="2400" b="1" dirty="0">
                <a:solidFill>
                  <a:srgbClr val="780245"/>
                </a:solidFill>
              </a:rPr>
              <a:t>rojo azulado</a:t>
            </a:r>
            <a:r>
              <a:rPr lang="es-ES_tradnl" sz="2400" dirty="0"/>
              <a:t>, con zonas de confluencia y piel sana interpuesta. Es suave al tacto(Ej. Sarampión)</a:t>
            </a:r>
            <a:endParaRPr lang="es-CL" sz="2400" dirty="0"/>
          </a:p>
          <a:p>
            <a:pPr algn="just">
              <a:buNone/>
            </a:pPr>
            <a:endParaRPr lang="es-CL" sz="2400" dirty="0"/>
          </a:p>
          <a:p>
            <a:pPr lvl="0" algn="just"/>
            <a:r>
              <a:rPr lang="es-ES_tradnl" sz="2400" b="1" dirty="0">
                <a:solidFill>
                  <a:schemeClr val="accent2">
                    <a:lumMod val="75000"/>
                  </a:schemeClr>
                </a:solidFill>
              </a:rPr>
              <a:t>Exantema </a:t>
            </a:r>
            <a:r>
              <a:rPr lang="es-ES_tradnl" sz="2400" b="1" dirty="0" err="1">
                <a:solidFill>
                  <a:schemeClr val="accent2">
                    <a:lumMod val="75000"/>
                  </a:schemeClr>
                </a:solidFill>
              </a:rPr>
              <a:t>rubeoliforme</a:t>
            </a:r>
            <a:r>
              <a:rPr lang="es-ES_tradnl" sz="2400" dirty="0"/>
              <a:t>: </a:t>
            </a:r>
            <a:r>
              <a:rPr lang="es-ES_tradnl" sz="2400" dirty="0" err="1"/>
              <a:t>máculo</a:t>
            </a:r>
            <a:r>
              <a:rPr lang="es-ES_tradnl" sz="2400" dirty="0"/>
              <a:t>-</a:t>
            </a:r>
            <a:r>
              <a:rPr lang="es-ES_tradnl" sz="2400" dirty="0" err="1"/>
              <a:t>pápulo</a:t>
            </a:r>
            <a:r>
              <a:rPr lang="es-ES_tradnl" sz="2400" dirty="0"/>
              <a:t>-eritematoso color </a:t>
            </a:r>
            <a:r>
              <a:rPr lang="es-ES_tradnl" sz="2400" b="1" dirty="0">
                <a:solidFill>
                  <a:srgbClr val="FD73C2"/>
                </a:solidFill>
              </a:rPr>
              <a:t>rosa o rojo pálido</a:t>
            </a:r>
            <a:r>
              <a:rPr lang="es-ES_tradnl" sz="2400" dirty="0"/>
              <a:t>, no confluente, con piel sana interpuesta.</a:t>
            </a:r>
            <a:endParaRPr lang="es-CL" sz="2400" dirty="0"/>
          </a:p>
          <a:p>
            <a:pPr algn="just">
              <a:buNone/>
            </a:pPr>
            <a:endParaRPr lang="es-CL" sz="2400" dirty="0"/>
          </a:p>
          <a:p>
            <a:pPr lvl="0" algn="just"/>
            <a:r>
              <a:rPr lang="es-ES_tradnl" sz="2400" b="1" dirty="0">
                <a:solidFill>
                  <a:schemeClr val="accent2">
                    <a:lumMod val="75000"/>
                  </a:schemeClr>
                </a:solidFill>
              </a:rPr>
              <a:t>Exantema </a:t>
            </a:r>
            <a:r>
              <a:rPr lang="es-ES_tradnl" sz="2400" b="1" dirty="0" err="1">
                <a:solidFill>
                  <a:schemeClr val="accent2">
                    <a:lumMod val="75000"/>
                  </a:schemeClr>
                </a:solidFill>
              </a:rPr>
              <a:t>escarlatiniforme</a:t>
            </a:r>
            <a:r>
              <a:rPr lang="es-ES_tradnl" sz="2400" dirty="0"/>
              <a:t>: </a:t>
            </a:r>
            <a:r>
              <a:rPr lang="es-ES_tradnl" sz="2400" dirty="0" err="1"/>
              <a:t>máculo</a:t>
            </a:r>
            <a:r>
              <a:rPr lang="es-ES_tradnl" sz="2400" dirty="0"/>
              <a:t>-</a:t>
            </a:r>
            <a:r>
              <a:rPr lang="es-ES_tradnl" sz="2400" dirty="0" err="1"/>
              <a:t>micropápulo</a:t>
            </a:r>
            <a:r>
              <a:rPr lang="es-ES_tradnl" sz="2400" dirty="0"/>
              <a:t>-eritematoso color </a:t>
            </a:r>
            <a:r>
              <a:rPr lang="es-ES_tradnl" sz="2400" b="1" dirty="0">
                <a:solidFill>
                  <a:srgbClr val="FF0000"/>
                </a:solidFill>
              </a:rPr>
              <a:t>rojo escarlata,</a:t>
            </a:r>
            <a:r>
              <a:rPr lang="es-ES_tradnl" sz="2400" dirty="0"/>
              <a:t> confluente sin piel sana interpuesta. Es áspero al tacto.</a:t>
            </a:r>
            <a:endParaRPr lang="es-CL" sz="2400" dirty="0"/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9033807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86E2C0-761D-974B-B2B2-A7E291D30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Tipos de exantemas según morfología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89335DA-511D-E446-9C97-231503C5B6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algn="just"/>
            <a:r>
              <a:rPr lang="es-ES_tradnl" sz="2400" b="1" dirty="0">
                <a:solidFill>
                  <a:schemeClr val="accent2">
                    <a:lumMod val="75000"/>
                  </a:schemeClr>
                </a:solidFill>
              </a:rPr>
              <a:t>Exantema reticular o “en encaje”: </a:t>
            </a:r>
            <a:r>
              <a:rPr lang="es-ES_tradnl" sz="2400" dirty="0" err="1"/>
              <a:t>máculo</a:t>
            </a:r>
            <a:r>
              <a:rPr lang="es-ES_tradnl" sz="2400" dirty="0"/>
              <a:t>-eritematoso con aclaración central y configuración reticulada o marmolada. Hay mucha piel sana interpuesta.</a:t>
            </a:r>
            <a:endParaRPr lang="es-CL" sz="2400" dirty="0"/>
          </a:p>
          <a:p>
            <a:pPr algn="just">
              <a:buNone/>
            </a:pPr>
            <a:endParaRPr lang="es-CL" sz="2400" dirty="0"/>
          </a:p>
          <a:p>
            <a:pPr lvl="0" algn="just"/>
            <a:r>
              <a:rPr lang="es-ES_tradnl" sz="2400" b="1" dirty="0">
                <a:solidFill>
                  <a:schemeClr val="accent2">
                    <a:lumMod val="75000"/>
                  </a:schemeClr>
                </a:solidFill>
              </a:rPr>
              <a:t>Exantema </a:t>
            </a:r>
            <a:r>
              <a:rPr lang="es-ES_tradnl" sz="2400" b="1" dirty="0" err="1">
                <a:solidFill>
                  <a:schemeClr val="accent2">
                    <a:lumMod val="75000"/>
                  </a:schemeClr>
                </a:solidFill>
              </a:rPr>
              <a:t>urticariforme</a:t>
            </a:r>
            <a:r>
              <a:rPr lang="es-ES_tradnl" sz="2400" dirty="0"/>
              <a:t>: </a:t>
            </a:r>
            <a:r>
              <a:rPr lang="es-ES_tradnl" sz="2400" dirty="0" err="1"/>
              <a:t>máculo</a:t>
            </a:r>
            <a:r>
              <a:rPr lang="es-ES_tradnl" sz="2400" dirty="0"/>
              <a:t>-</a:t>
            </a:r>
            <a:r>
              <a:rPr lang="es-ES_tradnl" sz="2400" dirty="0" err="1"/>
              <a:t>pápulo</a:t>
            </a:r>
            <a:r>
              <a:rPr lang="es-ES_tradnl" sz="2400" dirty="0"/>
              <a:t>-eritematoso constituido por elementos de bordes elevados, regulares, fugaces y cambiantes.</a:t>
            </a:r>
            <a:endParaRPr lang="es-CL" sz="2400" dirty="0"/>
          </a:p>
          <a:p>
            <a:pPr algn="just">
              <a:buNone/>
            </a:pPr>
            <a:endParaRPr lang="es-CL" sz="2400" dirty="0"/>
          </a:p>
          <a:p>
            <a:pPr lvl="0" algn="just"/>
            <a:r>
              <a:rPr lang="es-ES_tradnl" sz="2400" b="1" dirty="0">
                <a:solidFill>
                  <a:schemeClr val="accent2">
                    <a:lumMod val="75000"/>
                  </a:schemeClr>
                </a:solidFill>
              </a:rPr>
              <a:t>Exantema multiforme o polimorfo</a:t>
            </a:r>
            <a:r>
              <a:rPr lang="es-ES_tradnl" sz="2400" dirty="0"/>
              <a:t>: </a:t>
            </a:r>
            <a:r>
              <a:rPr lang="es-ES_tradnl" sz="2400" dirty="0" err="1"/>
              <a:t>máculo</a:t>
            </a:r>
            <a:r>
              <a:rPr lang="es-ES_tradnl" sz="2400" dirty="0"/>
              <a:t>-</a:t>
            </a:r>
            <a:r>
              <a:rPr lang="es-ES_tradnl" sz="2400" dirty="0" err="1"/>
              <a:t>pápulo</a:t>
            </a:r>
            <a:r>
              <a:rPr lang="es-ES_tradnl" sz="2400" dirty="0"/>
              <a:t>-eritematoso con lesiones ‘fijas’, por lo menos una en ‘</a:t>
            </a:r>
            <a:r>
              <a:rPr lang="es-ES_tradnl" sz="2400" dirty="0" err="1"/>
              <a:t>cocarda</a:t>
            </a:r>
            <a:r>
              <a:rPr lang="es-ES_tradnl" sz="2400" dirty="0"/>
              <a:t>’ y/o polimorfismo evolutivo.</a:t>
            </a:r>
            <a:endParaRPr lang="es-CL" sz="2400" dirty="0"/>
          </a:p>
          <a:p>
            <a:pPr algn="just">
              <a:buNone/>
            </a:pPr>
            <a:endParaRPr lang="es-CL" sz="2400" dirty="0"/>
          </a:p>
          <a:p>
            <a:pPr lvl="0" algn="just"/>
            <a:r>
              <a:rPr lang="es-ES_tradnl" sz="2400" b="1" dirty="0">
                <a:solidFill>
                  <a:schemeClr val="accent2">
                    <a:lumMod val="75000"/>
                  </a:schemeClr>
                </a:solidFill>
              </a:rPr>
              <a:t>Exantema </a:t>
            </a:r>
            <a:r>
              <a:rPr lang="es-ES_tradnl" sz="2400" b="1" dirty="0" err="1">
                <a:solidFill>
                  <a:schemeClr val="accent2">
                    <a:lumMod val="75000"/>
                  </a:schemeClr>
                </a:solidFill>
              </a:rPr>
              <a:t>purpúrico</a:t>
            </a:r>
            <a:r>
              <a:rPr lang="es-ES_tradnl" sz="2400" dirty="0"/>
              <a:t>: máculas y/o pápulas </a:t>
            </a:r>
            <a:r>
              <a:rPr lang="es-ES_tradnl" sz="2400" b="1" dirty="0">
                <a:solidFill>
                  <a:srgbClr val="68121C"/>
                </a:solidFill>
              </a:rPr>
              <a:t>eritematosas </a:t>
            </a:r>
            <a:r>
              <a:rPr lang="es-ES_tradnl" sz="2400" b="1" dirty="0" err="1">
                <a:solidFill>
                  <a:srgbClr val="68121C"/>
                </a:solidFill>
              </a:rPr>
              <a:t>purpúricas</a:t>
            </a:r>
            <a:r>
              <a:rPr lang="es-ES_tradnl" sz="2400" b="1" dirty="0">
                <a:solidFill>
                  <a:srgbClr val="68121C"/>
                </a:solidFill>
              </a:rPr>
              <a:t> </a:t>
            </a:r>
            <a:r>
              <a:rPr lang="es-ES_tradnl" sz="2400" dirty="0"/>
              <a:t>o pigmentarias que no desaparecen a la </a:t>
            </a:r>
            <a:r>
              <a:rPr lang="es-ES_tradnl" sz="2400" dirty="0" err="1"/>
              <a:t>diascopia</a:t>
            </a:r>
            <a:r>
              <a:rPr lang="es-ES_tradnl" sz="2400" dirty="0"/>
              <a:t>.</a:t>
            </a:r>
            <a:endParaRPr lang="es-CL" sz="2400" dirty="0"/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6763462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EC4289-AE3C-674F-B7BF-56A83CC90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 err="1"/>
              <a:t>Sindrome</a:t>
            </a:r>
            <a:r>
              <a:rPr lang="es-CL" sz="3200" dirty="0"/>
              <a:t> </a:t>
            </a:r>
            <a:br>
              <a:rPr lang="es-CL" sz="3200" dirty="0"/>
            </a:br>
            <a:r>
              <a:rPr lang="es-CL" sz="3200" dirty="0"/>
              <a:t>Piel escaldada estafilocócico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F16FFB0-9559-E544-A1D3-36A8EC4DA1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sz="2400" dirty="0"/>
              <a:t>Enfermedad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ampollar generalizada </a:t>
            </a:r>
            <a:r>
              <a:rPr lang="es-ES" sz="2400" dirty="0"/>
              <a:t>producida por la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toxina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</a:rPr>
              <a:t>exfoliativa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ES" sz="2400" dirty="0"/>
              <a:t>de </a:t>
            </a:r>
            <a:r>
              <a:rPr lang="es-ES" sz="2400" b="1" i="1" dirty="0">
                <a:solidFill>
                  <a:schemeClr val="accent2">
                    <a:lumMod val="75000"/>
                  </a:schemeClr>
                </a:solidFill>
              </a:rPr>
              <a:t>estafilococo </a:t>
            </a:r>
            <a:r>
              <a:rPr lang="es-ES" sz="2400" b="1" i="1" dirty="0" err="1">
                <a:solidFill>
                  <a:schemeClr val="accent2">
                    <a:lumMod val="75000"/>
                  </a:schemeClr>
                </a:solidFill>
              </a:rPr>
              <a:t>aureus</a:t>
            </a:r>
            <a:endParaRPr lang="es-ES" sz="2400" b="1" i="1" dirty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endParaRPr lang="es-ES" sz="2400" dirty="0"/>
          </a:p>
          <a:p>
            <a:pPr algn="just"/>
            <a:endParaRPr lang="es-ES" sz="2400" dirty="0"/>
          </a:p>
          <a:p>
            <a:pPr algn="just"/>
            <a:r>
              <a:rPr lang="es-ES" sz="2400" dirty="0"/>
              <a:t>Propio de los niños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menores de 5 años</a:t>
            </a:r>
            <a:r>
              <a:rPr lang="es-ES" sz="2400" dirty="0"/>
              <a:t>, sobretodo neonatos. Raro en adultos</a:t>
            </a: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1143870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F71940-E19A-3543-B248-66BFF5D0F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Clínica</a:t>
            </a:r>
          </a:p>
        </p:txBody>
      </p:sp>
      <p:sp>
        <p:nvSpPr>
          <p:cNvPr id="4" name="2 Marcador de contenido">
            <a:extLst>
              <a:ext uri="{FF2B5EF4-FFF2-40B4-BE49-F238E27FC236}">
                <a16:creationId xmlns:a16="http://schemas.microsoft.com/office/drawing/2014/main" id="{54588F47-721E-4944-84F7-F76E8011F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400" dirty="0"/>
              <a:t>La infección primaria suele pasar desapercibida</a:t>
            </a:r>
          </a:p>
          <a:p>
            <a:pPr lvl="1" algn="just"/>
            <a:r>
              <a:rPr lang="es-ES" sz="2400" dirty="0"/>
              <a:t>Nasofaringe, conjuntivas, cordón umbilical/ombligo, narinas, periné, fiebre.</a:t>
            </a:r>
          </a:p>
          <a:p>
            <a:pPr lvl="1" algn="just"/>
            <a:endParaRPr lang="es-ES" sz="2400" dirty="0"/>
          </a:p>
          <a:p>
            <a:pPr algn="just"/>
            <a:r>
              <a:rPr lang="es-ES" sz="2400" dirty="0"/>
              <a:t>Tras 48hrs de la infección aparición de</a:t>
            </a:r>
          </a:p>
          <a:p>
            <a:pPr lvl="1" algn="just"/>
            <a:r>
              <a:rPr lang="es-ES" sz="2400" dirty="0"/>
              <a:t>CEG</a:t>
            </a:r>
          </a:p>
          <a:p>
            <a:pPr lvl="1" algn="just"/>
            <a:r>
              <a:rPr lang="es-ES" sz="2400" dirty="0"/>
              <a:t>Máculas eritematosas de inicio en cabeza</a:t>
            </a:r>
          </a:p>
          <a:p>
            <a:pPr lvl="1" algn="just"/>
            <a:r>
              <a:rPr lang="es-ES" sz="2400" dirty="0"/>
              <a:t>Hiperalgesia cutánea</a:t>
            </a:r>
          </a:p>
          <a:p>
            <a:pPr lvl="1" algn="just"/>
            <a:r>
              <a:rPr lang="es-ES" sz="2400" dirty="0"/>
              <a:t>Tras 24-48 hrs. aparición de bulas que al romperse dejan “piel escaldada”</a:t>
            </a:r>
          </a:p>
          <a:p>
            <a:pPr lvl="1" algn="just"/>
            <a:r>
              <a:rPr lang="es-ES" sz="2400" dirty="0"/>
              <a:t>Signo de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</a:rPr>
              <a:t>Nikolsky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 (+)</a:t>
            </a: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71905357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>
            <a:extLst>
              <a:ext uri="{FF2B5EF4-FFF2-40B4-BE49-F238E27FC236}">
                <a16:creationId xmlns:a16="http://schemas.microsoft.com/office/drawing/2014/main" id="{3F914F49-89C3-9045-AAF7-838215DE2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Clínica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6CD81E0-9D71-4B4D-BE8D-3826A876E0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400" dirty="0"/>
              <a:t>Eritema se concentra en pliegues y áreas </a:t>
            </a:r>
            <a:r>
              <a:rPr lang="es-ES" sz="2400" dirty="0" err="1"/>
              <a:t>periorificiales</a:t>
            </a:r>
            <a:r>
              <a:rPr lang="es-ES" sz="2400" dirty="0"/>
              <a:t> </a:t>
            </a:r>
          </a:p>
          <a:p>
            <a:pPr algn="just"/>
            <a:r>
              <a:rPr lang="es-ES" sz="2400" dirty="0" err="1"/>
              <a:t>Fisuración</a:t>
            </a:r>
            <a:r>
              <a:rPr lang="es-ES" sz="2400" dirty="0"/>
              <a:t> </a:t>
            </a:r>
            <a:r>
              <a:rPr lang="es-ES" sz="2400" dirty="0" err="1"/>
              <a:t>perioral</a:t>
            </a:r>
            <a:r>
              <a:rPr lang="es-ES" sz="2400" dirty="0"/>
              <a:t> y costras prominentes desde boca, nariz y ojos.</a:t>
            </a:r>
          </a:p>
          <a:p>
            <a:pPr algn="just"/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No hay afectación mucosa, adenopatías ni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</a:rPr>
              <a:t>eosinofilia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algn="just"/>
            <a:r>
              <a:rPr lang="es-ES" sz="2400" dirty="0"/>
              <a:t>Afectación extensa puede causar deshidratación, alteraciones ELP, hipotermia, </a:t>
            </a:r>
            <a:r>
              <a:rPr lang="es-ES" sz="2400" dirty="0" err="1"/>
              <a:t>distress</a:t>
            </a:r>
            <a:r>
              <a:rPr lang="es-ES" sz="2400" dirty="0"/>
              <a:t> respiratorio</a:t>
            </a:r>
          </a:p>
          <a:p>
            <a:pPr algn="just"/>
            <a:r>
              <a:rPr lang="es-ES" sz="2400" dirty="0"/>
              <a:t>Cuadro resuelve en 3-5 días y se inicia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descamación en hojas </a:t>
            </a:r>
            <a:r>
              <a:rPr lang="es-ES" sz="2400" dirty="0"/>
              <a:t>que en zonas </a:t>
            </a:r>
            <a:r>
              <a:rPr lang="es-ES" sz="2400" dirty="0" err="1"/>
              <a:t>acrales</a:t>
            </a:r>
            <a:r>
              <a:rPr lang="es-ES" sz="2400" dirty="0"/>
              <a:t> es de tipo guante o calcetín</a:t>
            </a:r>
          </a:p>
          <a:p>
            <a:pPr algn="just"/>
            <a:endParaRPr lang="es-ES" dirty="0"/>
          </a:p>
          <a:p>
            <a:pPr algn="just"/>
            <a:endParaRPr lang="es-ES" dirty="0"/>
          </a:p>
          <a:p>
            <a:pPr algn="just"/>
            <a:endParaRPr lang="es-CL" dirty="0"/>
          </a:p>
          <a:p>
            <a:pPr algn="just"/>
            <a:endParaRPr lang="es-CL" dirty="0"/>
          </a:p>
        </p:txBody>
      </p:sp>
      <p:pic>
        <p:nvPicPr>
          <p:cNvPr id="4" name="Picture 4" descr="http://www.elsevier.es/ficheros/publicaciones/16954033/0000006800000002/v1_201304302040/S1695403308749026/v1_201304302040/es/main.assets/gr5.jpeg">
            <a:extLst>
              <a:ext uri="{FF2B5EF4-FFF2-40B4-BE49-F238E27FC236}">
                <a16:creationId xmlns:a16="http://schemas.microsoft.com/office/drawing/2014/main" id="{75192F2F-02D0-DE4E-B2F1-FDC7C2B2B2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30913" y="4360810"/>
            <a:ext cx="2348859" cy="2497190"/>
          </a:xfrm>
          <a:prstGeom prst="rect">
            <a:avLst/>
          </a:prstGeom>
          <a:noFill/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0487055-910A-494C-9849-F4D9EF1837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1422" y="4360811"/>
            <a:ext cx="2475213" cy="250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97119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4CA776-4352-2840-B710-807CAF33D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Tratamiento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2CCC65-ED65-B944-82F7-E053619DC2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L" sz="2400" dirty="0"/>
              <a:t>Objetivo: erradicar foco de infección</a:t>
            </a:r>
          </a:p>
          <a:p>
            <a:pPr algn="just"/>
            <a:r>
              <a:rPr lang="es-CL" sz="2400" dirty="0"/>
              <a:t>En la mayoría hospitalizar para confirmar diagnóstico y comenzar ATB EV.</a:t>
            </a:r>
          </a:p>
          <a:p>
            <a:pPr algn="just"/>
            <a:r>
              <a:rPr lang="es-CL" sz="2400" dirty="0"/>
              <a:t>Enfermedad leve responde con cloxaciclina oral durante 1 semana</a:t>
            </a:r>
          </a:p>
          <a:p>
            <a:pPr algn="just"/>
            <a:r>
              <a:rPr lang="es-CL" sz="2400" dirty="0"/>
              <a:t>ATB: cloxacilina, flucloxacilina, cefalosporina 1ºG, eritromicina y clindamicina.</a:t>
            </a:r>
          </a:p>
          <a:p>
            <a:pPr algn="just"/>
            <a:r>
              <a:rPr lang="es-CL" sz="2400" dirty="0"/>
              <a:t>Corticoides sistémicos: contraindicados</a:t>
            </a:r>
          </a:p>
          <a:p>
            <a:pPr algn="just"/>
            <a:r>
              <a:rPr lang="es-CL" sz="2400" dirty="0"/>
              <a:t>No usar ATB tópicos.</a:t>
            </a:r>
          </a:p>
        </p:txBody>
      </p:sp>
    </p:spTree>
    <p:extLst>
      <p:ext uri="{BB962C8B-B14F-4D97-AF65-F5344CB8AC3E}">
        <p14:creationId xmlns:p14="http://schemas.microsoft.com/office/powerpoint/2010/main" val="63360156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9DC5A77-10C9-4ECF-B7EB-8D917F36A9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FE28B5-FB16-49A9-B851-3C35FAC0C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58952"/>
            <a:ext cx="10905976" cy="1651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2941F2E-FE5A-154A-8EF0-CD0CCE1A6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754" y="1087374"/>
            <a:ext cx="8983489" cy="1000978"/>
          </a:xfrm>
        </p:spPr>
        <p:txBody>
          <a:bodyPr>
            <a:normAutofit/>
          </a:bodyPr>
          <a:lstStyle/>
          <a:p>
            <a:r>
              <a:rPr lang="es-CL" dirty="0"/>
              <a:t>Exantemas clásicos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014442-855A-4E0F-8D09-C314661A48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14533" y="758952"/>
            <a:ext cx="1185379" cy="1651133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1ABF09-86CF-414E-88A5-2B84CC723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3" y="2526526"/>
            <a:ext cx="1169701" cy="3563378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E91770-CDBB-4D24-94E5-AD484F36C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79019" y="2526526"/>
            <a:ext cx="10920893" cy="3563377"/>
          </a:xfrm>
          <a:prstGeom prst="rect">
            <a:avLst/>
          </a:prstGeom>
          <a:solidFill>
            <a:schemeClr val="bg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26D82D1-E18E-DD4F-9028-C26D4162B5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753" y="2535446"/>
            <a:ext cx="8983489" cy="3554457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CL" sz="2800" dirty="0">
                <a:solidFill>
                  <a:schemeClr val="tx1"/>
                </a:solidFill>
              </a:rPr>
              <a:t>Sarampión</a:t>
            </a:r>
          </a:p>
          <a:p>
            <a:pPr marL="457200" indent="-457200">
              <a:buFont typeface="+mj-lt"/>
              <a:buAutoNum type="arabicPeriod"/>
            </a:pPr>
            <a:r>
              <a:rPr lang="es-CL" sz="2800" dirty="0">
                <a:solidFill>
                  <a:schemeClr val="tx1"/>
                </a:solidFill>
              </a:rPr>
              <a:t>Escarlatina</a:t>
            </a:r>
          </a:p>
          <a:p>
            <a:pPr marL="457200" indent="-457200">
              <a:buFont typeface="+mj-lt"/>
              <a:buAutoNum type="arabicPeriod"/>
            </a:pPr>
            <a:r>
              <a:rPr lang="es-CL" sz="2800" dirty="0">
                <a:solidFill>
                  <a:schemeClr val="tx1"/>
                </a:solidFill>
              </a:rPr>
              <a:t>Rubeóla</a:t>
            </a:r>
          </a:p>
          <a:p>
            <a:pPr marL="457200" indent="-457200">
              <a:buFont typeface="+mj-lt"/>
              <a:buAutoNum type="arabicPeriod"/>
            </a:pPr>
            <a:r>
              <a:rPr lang="es-CL" sz="2800" dirty="0">
                <a:solidFill>
                  <a:schemeClr val="tx1"/>
                </a:solidFill>
              </a:rPr>
              <a:t>Eritema infeccioso</a:t>
            </a:r>
          </a:p>
          <a:p>
            <a:pPr marL="457200" indent="-457200">
              <a:buFont typeface="+mj-lt"/>
              <a:buAutoNum type="arabicPeriod"/>
            </a:pPr>
            <a:r>
              <a:rPr lang="es-CL" sz="2800" dirty="0">
                <a:solidFill>
                  <a:schemeClr val="tx1"/>
                </a:solidFill>
              </a:rPr>
              <a:t>Exantema súbito</a:t>
            </a:r>
          </a:p>
        </p:txBody>
      </p:sp>
    </p:spTree>
    <p:extLst>
      <p:ext uri="{BB962C8B-B14F-4D97-AF65-F5344CB8AC3E}">
        <p14:creationId xmlns:p14="http://schemas.microsoft.com/office/powerpoint/2010/main" val="384013682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FF3320-E4E6-6E43-BFF8-5EE52E3B1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es-CL" sz="3200" dirty="0"/>
            </a:br>
            <a:r>
              <a:rPr lang="es-CL" sz="3200" dirty="0"/>
              <a:t>1. Sarampión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46A0C2B-5E44-8C46-A7DD-C18EE9AEFA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76650" y="868680"/>
            <a:ext cx="3710940" cy="5120640"/>
          </a:xfrm>
        </p:spPr>
        <p:txBody>
          <a:bodyPr>
            <a:noAutofit/>
          </a:bodyPr>
          <a:lstStyle/>
          <a:p>
            <a:pPr algn="just"/>
            <a:r>
              <a:rPr lang="es-ES" dirty="0"/>
              <a:t>Periodo de incubación (9-12 días)</a:t>
            </a:r>
          </a:p>
          <a:p>
            <a:pPr lvl="1" algn="just"/>
            <a:r>
              <a:rPr lang="es-ES" sz="2000" dirty="0"/>
              <a:t>Contagio por vía respiratoria</a:t>
            </a:r>
          </a:p>
          <a:p>
            <a:pPr algn="just"/>
            <a:r>
              <a:rPr lang="es-ES" dirty="0"/>
              <a:t>Pródromo (2-4 días)</a:t>
            </a:r>
          </a:p>
          <a:p>
            <a:pPr lvl="1" algn="just"/>
            <a:r>
              <a:rPr lang="es-ES" sz="2000" b="1" dirty="0">
                <a:solidFill>
                  <a:schemeClr val="accent2">
                    <a:lumMod val="75000"/>
                  </a:schemeClr>
                </a:solidFill>
              </a:rPr>
              <a:t>Tríada</a:t>
            </a:r>
            <a:r>
              <a:rPr lang="es-ES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ES" sz="2000" dirty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 conjuntivitis, tos, coriza.</a:t>
            </a:r>
            <a:endParaRPr lang="es-ES" sz="2000" dirty="0">
              <a:solidFill>
                <a:schemeClr val="accent2">
                  <a:lumMod val="75000"/>
                </a:schemeClr>
              </a:solidFill>
            </a:endParaRPr>
          </a:p>
          <a:p>
            <a:pPr lvl="1" algn="just"/>
            <a:r>
              <a:rPr lang="es-ES" sz="2000" dirty="0">
                <a:solidFill>
                  <a:schemeClr val="accent2">
                    <a:lumMod val="75000"/>
                  </a:schemeClr>
                </a:solidFill>
              </a:rPr>
              <a:t>Fiebre elevada</a:t>
            </a:r>
          </a:p>
          <a:p>
            <a:pPr lvl="1" algn="just"/>
            <a:r>
              <a:rPr lang="es-ES" sz="2000" b="1" dirty="0"/>
              <a:t>Manchas de </a:t>
            </a:r>
            <a:r>
              <a:rPr lang="es-ES" sz="2000" b="1" dirty="0" err="1"/>
              <a:t>Koplik</a:t>
            </a:r>
            <a:endParaRPr lang="es-ES" sz="2000" dirty="0"/>
          </a:p>
          <a:p>
            <a:pPr algn="just"/>
            <a:r>
              <a:rPr lang="es-ES" dirty="0"/>
              <a:t>Exantema (5-7 días) </a:t>
            </a:r>
            <a:r>
              <a:rPr lang="es-ES" dirty="0">
                <a:sym typeface="Wingdings" panose="05000000000000000000" pitchFamily="2" charset="2"/>
              </a:rPr>
              <a:t> </a:t>
            </a:r>
            <a:r>
              <a:rPr lang="es-ES" b="1" dirty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MORBILIFORME</a:t>
            </a:r>
            <a:endParaRPr lang="es-ES" b="1" dirty="0">
              <a:solidFill>
                <a:schemeClr val="accent2">
                  <a:lumMod val="75000"/>
                </a:schemeClr>
              </a:solidFill>
            </a:endParaRPr>
          </a:p>
          <a:p>
            <a:pPr lvl="1" algn="just"/>
            <a:r>
              <a:rPr lang="es-ES" sz="2000" dirty="0"/>
              <a:t>Mejoría brusca </a:t>
            </a:r>
            <a:r>
              <a:rPr lang="es-ES" sz="2000" dirty="0">
                <a:sym typeface="Wingdings" panose="05000000000000000000" pitchFamily="2" charset="2"/>
              </a:rPr>
              <a:t> </a:t>
            </a:r>
            <a:r>
              <a:rPr lang="es-ES" sz="2000" dirty="0" err="1"/>
              <a:t>hiperpigmentación</a:t>
            </a:r>
            <a:r>
              <a:rPr lang="es-ES" sz="2000" dirty="0"/>
              <a:t> residual</a:t>
            </a:r>
          </a:p>
          <a:p>
            <a:pPr lvl="1" algn="just"/>
            <a:endParaRPr lang="es-ES" sz="2000" dirty="0"/>
          </a:p>
          <a:p>
            <a:pPr algn="just"/>
            <a:r>
              <a:rPr lang="es-ES" dirty="0"/>
              <a:t>Periodo de contagio: 4 días antes y hasta 4 días después del exantema</a:t>
            </a:r>
          </a:p>
          <a:p>
            <a:pPr algn="just"/>
            <a:r>
              <a:rPr lang="es-CL" dirty="0"/>
              <a:t>Tratamiento sintomático</a:t>
            </a:r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A18F44D6-FF27-F947-9295-185D61D4493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pic>
        <p:nvPicPr>
          <p:cNvPr id="4" name="3 Imagen">
            <a:extLst>
              <a:ext uri="{FF2B5EF4-FFF2-40B4-BE49-F238E27FC236}">
                <a16:creationId xmlns:a16="http://schemas.microsoft.com/office/drawing/2014/main" id="{F03432D6-8FA0-AE4D-9840-43C62038A7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2084" y="48127"/>
            <a:ext cx="2983834" cy="328301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D2489FC-6733-2042-A094-5C2CFADF48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2084" y="3266975"/>
            <a:ext cx="2983834" cy="333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21483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571995-3ADF-8449-8A92-72D210918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2. Escarlatina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FF9424-3E37-AB4B-AECF-45BB3F623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sz="2400" dirty="0"/>
              <a:t>Producida por el S. </a:t>
            </a:r>
            <a:r>
              <a:rPr lang="es-ES" sz="2400" dirty="0" err="1"/>
              <a:t>Pyogenes</a:t>
            </a:r>
            <a:r>
              <a:rPr lang="es-ES" sz="2400" dirty="0"/>
              <a:t> y su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exotoxina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</a:rPr>
              <a:t>eritrogénica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lvl="0"/>
            <a:r>
              <a:rPr lang="es-ES_tradnl" sz="2400" dirty="0"/>
              <a:t>Contagio por contacto estrecho con </a:t>
            </a:r>
            <a:r>
              <a:rPr lang="es-ES" sz="2400" dirty="0"/>
              <a:t>persona con faringitis estreptocócica</a:t>
            </a:r>
            <a:endParaRPr lang="es-ES_tradnl" sz="2400" dirty="0"/>
          </a:p>
          <a:p>
            <a:pPr lvl="1"/>
            <a:r>
              <a:rPr lang="es-ES_tradnl" sz="2400" dirty="0"/>
              <a:t> </a:t>
            </a:r>
            <a:r>
              <a:rPr lang="es-ES" sz="2400" dirty="0"/>
              <a:t>Ocasionalmente puede ser secundaria a una infección de una herida de piel o quemadura</a:t>
            </a:r>
          </a:p>
          <a:p>
            <a:pPr lvl="0"/>
            <a:r>
              <a:rPr lang="es-ES" sz="2400" dirty="0"/>
              <a:t>Período de incubación (2 a 4 días)</a:t>
            </a:r>
          </a:p>
          <a:p>
            <a:pPr lvl="1"/>
            <a:r>
              <a:rPr lang="es-ES_tradnl" sz="2400" dirty="0"/>
              <a:t>Multiplicación en faringe y producción de toxina </a:t>
            </a:r>
            <a:r>
              <a:rPr lang="es-ES_tradnl" sz="2400" dirty="0" err="1"/>
              <a:t>eritrogénica</a:t>
            </a:r>
            <a:endParaRPr lang="es-ES_tradnl" sz="2400" dirty="0"/>
          </a:p>
          <a:p>
            <a:r>
              <a:rPr lang="es-ES" sz="2400" dirty="0"/>
              <a:t>Pródromo (24-48hrs)</a:t>
            </a:r>
          </a:p>
          <a:p>
            <a:pPr lvl="1"/>
            <a:r>
              <a:rPr lang="es-ES_tradnl" sz="2400" dirty="0"/>
              <a:t>Comienzo brusco  con fiebre alta 39-40ºC , CEG, vómitos, dolor abdominal, disfagia (niños mayores)</a:t>
            </a:r>
            <a:r>
              <a:rPr lang="es-CL" sz="2400" dirty="0"/>
              <a:t>, odinofagia, a</a:t>
            </a:r>
            <a:r>
              <a:rPr lang="es-ES_tradnl" sz="2400" dirty="0" err="1"/>
              <a:t>mígdalas</a:t>
            </a:r>
            <a:r>
              <a:rPr lang="es-ES_tradnl" sz="2400" dirty="0"/>
              <a:t> eritematosas  o con pus, lengua saburral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81155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3F3EFA-1059-974E-B902-FC6871D2A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1. NMC: </a:t>
            </a:r>
            <a:br>
              <a:rPr lang="es-CL" sz="3200" dirty="0"/>
            </a:br>
            <a:r>
              <a:rPr lang="es-CL" sz="3200" dirty="0"/>
              <a:t>     Evolución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F8B70E7-C4F5-654C-B556-24DD651195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s-ES" sz="2200" dirty="0"/>
              <a:t>Son permanentes, su crecimiento es mayor en la infancia, crecen proporcionalmente. </a:t>
            </a:r>
            <a:endParaRPr lang="es-ES_tradnl" sz="2200" dirty="0"/>
          </a:p>
          <a:p>
            <a:pPr algn="just"/>
            <a:r>
              <a:rPr lang="es-CL" sz="2200" dirty="0"/>
              <a:t>NMC presentan cambios morfológicos:</a:t>
            </a:r>
          </a:p>
          <a:p>
            <a:pPr marL="822325" lvl="1" indent="-457200" algn="just">
              <a:buFont typeface="Arial" charset="0"/>
              <a:buChar char="•"/>
            </a:pPr>
            <a:r>
              <a:rPr lang="es-CL" sz="2200" b="1" dirty="0"/>
              <a:t>Elevación</a:t>
            </a:r>
            <a:r>
              <a:rPr lang="es-CL" sz="2200" dirty="0"/>
              <a:t>: máculas a pápulas. </a:t>
            </a:r>
          </a:p>
          <a:p>
            <a:pPr marL="822325" lvl="1" indent="-457200" algn="just">
              <a:buFont typeface="Arial" charset="0"/>
              <a:buChar char="•"/>
            </a:pPr>
            <a:r>
              <a:rPr lang="es-CL" sz="2200" dirty="0"/>
              <a:t>Cambios de </a:t>
            </a:r>
            <a:r>
              <a:rPr lang="es-CL" sz="2200" b="1" dirty="0"/>
              <a:t>superficie</a:t>
            </a:r>
            <a:r>
              <a:rPr lang="es-CL" sz="2200" dirty="0"/>
              <a:t>: rugoso, verrucoso, cerebriforme.</a:t>
            </a:r>
          </a:p>
          <a:p>
            <a:pPr marL="822325" lvl="1" indent="-457200" algn="just">
              <a:buFont typeface="Arial" charset="0"/>
              <a:buChar char="•"/>
            </a:pPr>
            <a:r>
              <a:rPr lang="es-CL" sz="2200" dirty="0"/>
              <a:t>Cambios de </a:t>
            </a:r>
            <a:r>
              <a:rPr lang="es-CL" sz="2200" b="1" dirty="0"/>
              <a:t>coloración</a:t>
            </a:r>
            <a:r>
              <a:rPr lang="es-CL" sz="2200" dirty="0"/>
              <a:t>: hipo-hiperpigmentación, moteado.</a:t>
            </a:r>
          </a:p>
          <a:p>
            <a:pPr marL="822325" lvl="1" indent="-457200" algn="just">
              <a:buFont typeface="Arial" charset="0"/>
              <a:buChar char="•"/>
            </a:pPr>
            <a:r>
              <a:rPr lang="es-ES" sz="2200" b="1" dirty="0"/>
              <a:t>Cuero cabelludo</a:t>
            </a:r>
            <a:r>
              <a:rPr lang="es-ES" sz="2200" dirty="0"/>
              <a:t>: </a:t>
            </a:r>
            <a:r>
              <a:rPr lang="es-ES" sz="2200" dirty="0" err="1"/>
              <a:t>hipopigmentarse</a:t>
            </a:r>
            <a:r>
              <a:rPr lang="es-ES" sz="2200" dirty="0"/>
              <a:t> e incluso regresar</a:t>
            </a:r>
            <a:endParaRPr lang="es-ES_tradnl" sz="2200" dirty="0"/>
          </a:p>
          <a:p>
            <a:pPr marL="822325" lvl="1" indent="-457200" algn="just">
              <a:buFont typeface="Arial" charset="0"/>
              <a:buChar char="•"/>
            </a:pPr>
            <a:r>
              <a:rPr lang="es-ES" sz="2200" b="1" dirty="0"/>
              <a:t>Fenómeno de halo</a:t>
            </a:r>
            <a:r>
              <a:rPr lang="es-ES" sz="2200" dirty="0"/>
              <a:t>: signo de regresión por respuesta inmune.</a:t>
            </a:r>
            <a:endParaRPr lang="es-ES_tradnl" sz="2200" dirty="0"/>
          </a:p>
          <a:p>
            <a:pPr marL="822325" lvl="1" indent="-457200" algn="just">
              <a:lnSpc>
                <a:spcPct val="120000"/>
              </a:lnSpc>
              <a:spcBef>
                <a:spcPts val="0"/>
              </a:spcBef>
              <a:buFont typeface="Arial" charset="0"/>
              <a:buChar char="•"/>
            </a:pPr>
            <a:r>
              <a:rPr lang="es-ES_tradnl" sz="2200" dirty="0"/>
              <a:t>P</a:t>
            </a:r>
            <a:r>
              <a:rPr lang="es-ES" sz="2200" dirty="0" err="1"/>
              <a:t>eríodo</a:t>
            </a:r>
            <a:r>
              <a:rPr lang="es-ES" sz="2200" dirty="0"/>
              <a:t> neonatal: </a:t>
            </a:r>
            <a:r>
              <a:rPr lang="es-ES" sz="2200" b="1" dirty="0"/>
              <a:t>erosiones y/o ulceraciones</a:t>
            </a:r>
            <a:r>
              <a:rPr lang="es-ES" sz="2200" dirty="0"/>
              <a:t>, &gt; en NMC de mayor tamaño y en zonas de fricción (mayor fragilidad cutánea).</a:t>
            </a:r>
            <a:endParaRPr lang="es-ES_tradnl" sz="2200" dirty="0"/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2812975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2CBA74-B8D8-6A4C-A890-3EAE6A7D5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400" dirty="0"/>
              <a:t>Periodo exantemático</a:t>
            </a:r>
          </a:p>
          <a:p>
            <a:pPr lvl="1" algn="just"/>
            <a:r>
              <a:rPr lang="es-ES_tradnl" sz="2400" dirty="0"/>
              <a:t>Exantema progresión </a:t>
            </a:r>
            <a:r>
              <a:rPr lang="es-ES_tradnl" sz="2400" dirty="0" err="1"/>
              <a:t>cefalo</a:t>
            </a:r>
            <a:r>
              <a:rPr lang="es-ES_tradnl" sz="2400" dirty="0"/>
              <a:t>-caudal. </a:t>
            </a:r>
            <a:r>
              <a:rPr lang="es-ES_tradnl" sz="2400" dirty="0" err="1"/>
              <a:t>Escarlatiniforme</a:t>
            </a:r>
            <a:endParaRPr lang="es-CL" sz="2400" dirty="0"/>
          </a:p>
          <a:p>
            <a:pPr lvl="1" algn="just"/>
            <a:r>
              <a:rPr lang="es-ES_tradnl" sz="2400" b="1" i="1" dirty="0">
                <a:solidFill>
                  <a:schemeClr val="accent2">
                    <a:lumMod val="75000"/>
                  </a:schemeClr>
                </a:solidFill>
              </a:rPr>
              <a:t>Signo de </a:t>
            </a:r>
            <a:r>
              <a:rPr lang="es-ES_tradnl" sz="2400" b="1" i="1" dirty="0" err="1">
                <a:solidFill>
                  <a:schemeClr val="accent2">
                    <a:lumMod val="75000"/>
                  </a:schemeClr>
                </a:solidFill>
              </a:rPr>
              <a:t>Pastia</a:t>
            </a:r>
            <a:endParaRPr lang="es-ES_tradnl" sz="2400" dirty="0"/>
          </a:p>
          <a:p>
            <a:pPr lvl="1" algn="just"/>
            <a:r>
              <a:rPr lang="es-ES_tradnl" sz="2400" i="1" dirty="0"/>
              <a:t>“Carne de gallina, pie de lija o piel aterciopelada”</a:t>
            </a:r>
            <a:endParaRPr lang="es-CL" sz="2400" dirty="0"/>
          </a:p>
          <a:p>
            <a:pPr lvl="1" algn="just"/>
            <a:r>
              <a:rPr lang="es-ES_tradnl" sz="2400" dirty="0"/>
              <a:t>Ausencia de exantema en la cara la que se encuentra congestionada y enrojecida (</a:t>
            </a:r>
            <a:r>
              <a:rPr lang="es-ES_tradnl" sz="2400" i="1" dirty="0"/>
              <a:t>cara de bofetón</a:t>
            </a:r>
            <a:r>
              <a:rPr lang="es-ES_tradnl" sz="2400" dirty="0"/>
              <a:t>) con área libre en triangulo naso-labial (triángulo de </a:t>
            </a:r>
            <a:r>
              <a:rPr lang="es-ES_tradnl" sz="2400" dirty="0" err="1"/>
              <a:t>Filatow</a:t>
            </a:r>
            <a:r>
              <a:rPr lang="es-ES_tradnl" sz="2400" dirty="0"/>
              <a:t>)</a:t>
            </a:r>
          </a:p>
          <a:p>
            <a:pPr lvl="1" algn="just"/>
            <a:endParaRPr lang="es-CL" sz="1800" dirty="0"/>
          </a:p>
          <a:p>
            <a:pPr algn="just"/>
            <a:endParaRPr lang="es-CL" sz="500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B37C6ADE-3898-8B48-B23E-7723C507E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2. Escarlatina</a:t>
            </a:r>
          </a:p>
        </p:txBody>
      </p:sp>
    </p:spTree>
    <p:extLst>
      <p:ext uri="{BB962C8B-B14F-4D97-AF65-F5344CB8AC3E}">
        <p14:creationId xmlns:p14="http://schemas.microsoft.com/office/powerpoint/2010/main" val="362336738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6125710-AADE-8C40-99E9-E3686544B5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es-ES_tradnl" sz="2400" dirty="0"/>
              <a:t>Lengua saburral</a:t>
            </a:r>
          </a:p>
          <a:p>
            <a:pPr lvl="0" algn="just"/>
            <a:r>
              <a:rPr lang="es-ES_tradnl" sz="2400" dirty="0"/>
              <a:t>Exantema comienza a palidecer a los 2 días, desapareciéndose entre el 3º y 5º día </a:t>
            </a:r>
            <a:r>
              <a:rPr lang="es-CL" sz="2400" dirty="0"/>
              <a:t>cefalo-caudal</a:t>
            </a:r>
          </a:p>
          <a:p>
            <a:pPr lvl="0" algn="just"/>
            <a:r>
              <a:rPr lang="es-ES_tradnl" sz="2400" dirty="0"/>
              <a:t>7° día se produce descamación de la piel (hasta 6 semanas) y tiene relación con la intensidad del exantema</a:t>
            </a:r>
          </a:p>
          <a:p>
            <a:pPr lvl="0" algn="just"/>
            <a:r>
              <a:rPr lang="es-ES_tradnl" sz="2400" dirty="0"/>
              <a:t>Líneas de </a:t>
            </a:r>
            <a:r>
              <a:rPr lang="es-ES_tradnl" sz="2400" dirty="0" err="1"/>
              <a:t>Beau</a:t>
            </a:r>
            <a:endParaRPr lang="es-CL" sz="2400" dirty="0"/>
          </a:p>
          <a:p>
            <a:pPr algn="just"/>
            <a:endParaRPr lang="es-CL" dirty="0"/>
          </a:p>
          <a:p>
            <a:pPr algn="just"/>
            <a:endParaRPr lang="es-CL" dirty="0"/>
          </a:p>
          <a:p>
            <a:pPr algn="just"/>
            <a:endParaRPr lang="es-CL" dirty="0"/>
          </a:p>
          <a:p>
            <a:pPr algn="just"/>
            <a:endParaRPr lang="es-CL" dirty="0"/>
          </a:p>
          <a:p>
            <a:pPr algn="just"/>
            <a:endParaRPr lang="es-CL" dirty="0"/>
          </a:p>
          <a:p>
            <a:pPr algn="just"/>
            <a:endParaRPr lang="es-CL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D66BF95-3F77-154B-B34B-A4399DA4EA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56" t="8574" b="6210"/>
          <a:stretch/>
        </p:blipFill>
        <p:spPr>
          <a:xfrm>
            <a:off x="4425952" y="3546016"/>
            <a:ext cx="2229231" cy="2438732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364B884A-FD07-DD4C-8A64-B429DCBF00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832" y="3546016"/>
            <a:ext cx="2723720" cy="2438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DEF91CD3-53F1-4540-B3FB-768321565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2. Escarlatina</a:t>
            </a:r>
          </a:p>
        </p:txBody>
      </p:sp>
    </p:spTree>
    <p:extLst>
      <p:ext uri="{BB962C8B-B14F-4D97-AF65-F5344CB8AC3E}">
        <p14:creationId xmlns:p14="http://schemas.microsoft.com/office/powerpoint/2010/main" val="309532516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033DD52-3FB9-484E-BCD8-7CE7B84DB3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z="2400" dirty="0"/>
              <a:t>Tratamiento</a:t>
            </a:r>
          </a:p>
          <a:p>
            <a:pPr lvl="0"/>
            <a:r>
              <a:rPr lang="es-ES_tradnl" sz="2400" dirty="0"/>
              <a:t>P</a:t>
            </a:r>
            <a:r>
              <a:rPr lang="es-ES" sz="2400" dirty="0" err="1"/>
              <a:t>enicilina</a:t>
            </a:r>
            <a:r>
              <a:rPr lang="es-ES" sz="2400" dirty="0"/>
              <a:t> </a:t>
            </a:r>
          </a:p>
          <a:p>
            <a:pPr lvl="1"/>
            <a:r>
              <a:rPr lang="es-ES" sz="2400" dirty="0"/>
              <a:t>Intramuscular, penicilina </a:t>
            </a:r>
            <a:r>
              <a:rPr lang="es-ES" sz="2400" dirty="0" err="1"/>
              <a:t>benzatina</a:t>
            </a:r>
            <a:r>
              <a:rPr lang="es-ES" sz="2400" dirty="0"/>
              <a:t> </a:t>
            </a:r>
          </a:p>
          <a:p>
            <a:pPr lvl="2"/>
            <a:r>
              <a:rPr lang="es-ES" sz="2400" dirty="0"/>
              <a:t>600.000 U en los menores de 30 Kg</a:t>
            </a:r>
          </a:p>
          <a:p>
            <a:pPr lvl="2"/>
            <a:r>
              <a:rPr lang="es-ES" sz="2400" dirty="0"/>
              <a:t>1.200.000 U en los de más de 30 Kg. </a:t>
            </a:r>
            <a:endParaRPr lang="es-CL" sz="2400" dirty="0"/>
          </a:p>
          <a:p>
            <a:pPr lvl="0"/>
            <a:r>
              <a:rPr lang="es-ES" sz="2400" dirty="0"/>
              <a:t>En alérgicos a la penicilina utilizar </a:t>
            </a:r>
            <a:r>
              <a:rPr lang="es-ES" sz="2400" dirty="0" err="1"/>
              <a:t>macrólidos</a:t>
            </a:r>
            <a:r>
              <a:rPr lang="es-ES" sz="2400" dirty="0"/>
              <a:t>, como la </a:t>
            </a:r>
            <a:r>
              <a:rPr lang="es-ES" sz="2400" dirty="0" err="1"/>
              <a:t>eritromicina</a:t>
            </a:r>
            <a:r>
              <a:rPr lang="es-ES" sz="2400" dirty="0"/>
              <a:t> o </a:t>
            </a:r>
            <a:r>
              <a:rPr lang="es-ES" sz="2400" dirty="0" err="1"/>
              <a:t>claritromicina</a:t>
            </a:r>
            <a:r>
              <a:rPr lang="es-ES" sz="2400" dirty="0"/>
              <a:t> por 10 días.</a:t>
            </a:r>
            <a:endParaRPr lang="es-CL" sz="2400" dirty="0"/>
          </a:p>
          <a:p>
            <a:endParaRPr lang="es-CL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0C38EA6A-4999-E846-B538-0C764AE24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2. Escarlatina</a:t>
            </a:r>
          </a:p>
        </p:txBody>
      </p:sp>
    </p:spTree>
    <p:extLst>
      <p:ext uri="{BB962C8B-B14F-4D97-AF65-F5344CB8AC3E}">
        <p14:creationId xmlns:p14="http://schemas.microsoft.com/office/powerpoint/2010/main" val="68731974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8C2357-4E25-274B-A560-2C17E7702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3. Rubeóla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A733A7B-6CF5-3A49-8D7B-683C8AC322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2400" dirty="0"/>
              <a:t>Periodo de incubación (14-21 días)</a:t>
            </a:r>
          </a:p>
          <a:p>
            <a:pPr lvl="1" algn="just"/>
            <a:r>
              <a:rPr lang="es-ES" sz="2400" dirty="0"/>
              <a:t>Contagio por vía respiratoria, replica en vía superior, alcanza ganglios locales y luego diseminación a piel y mucosas</a:t>
            </a:r>
          </a:p>
          <a:p>
            <a:pPr lvl="1" algn="just"/>
            <a:endParaRPr lang="es-ES" sz="2400" dirty="0"/>
          </a:p>
          <a:p>
            <a:pPr algn="just"/>
            <a:r>
              <a:rPr lang="es-ES" sz="2400" dirty="0"/>
              <a:t>Pródromo (1-5 días)</a:t>
            </a:r>
          </a:p>
          <a:p>
            <a:pPr lvl="1" algn="just"/>
            <a:r>
              <a:rPr lang="es-ES" sz="2400" dirty="0"/>
              <a:t>Más en adolescentes y adultos, en niños habitual infección inaparente (50-80%)</a:t>
            </a:r>
          </a:p>
          <a:p>
            <a:pPr lvl="1" algn="just"/>
            <a:r>
              <a:rPr lang="es-ES" sz="2400" dirty="0"/>
              <a:t>Malestar general febrícula, coriza, faringitis , tos, cefalea, náuseas</a:t>
            </a: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964005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8C80CF-7077-0A46-9009-A2294E768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es-CL" sz="3200" dirty="0"/>
            </a:br>
            <a:endParaRPr lang="es-CL" sz="3200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6B5C191-BDBA-1842-B897-3662365888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s-ES" sz="2400" dirty="0"/>
              <a:t>Periodo Exantemático (3-5 días)</a:t>
            </a:r>
          </a:p>
          <a:p>
            <a:pPr lvl="1" algn="just"/>
            <a:r>
              <a:rPr lang="es-ES" sz="2400" dirty="0"/>
              <a:t>Tipo </a:t>
            </a:r>
            <a:r>
              <a:rPr lang="es-ES" sz="2400" dirty="0" err="1"/>
              <a:t>maculopapular</a:t>
            </a:r>
            <a:r>
              <a:rPr lang="es-ES" sz="2400" dirty="0"/>
              <a:t>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rosado</a:t>
            </a:r>
          </a:p>
          <a:p>
            <a:pPr lvl="1" algn="just"/>
            <a:r>
              <a:rPr lang="es-ES" sz="2400" dirty="0"/>
              <a:t>Progresa </a:t>
            </a:r>
            <a:r>
              <a:rPr lang="es-ES" sz="2400" dirty="0" err="1"/>
              <a:t>cefalo</a:t>
            </a:r>
            <a:r>
              <a:rPr lang="es-ES" sz="2400" dirty="0"/>
              <a:t>-caudal se generalizan </a:t>
            </a:r>
            <a:r>
              <a:rPr lang="es-ES" sz="2400" dirty="0">
                <a:sym typeface="Wingdings" panose="05000000000000000000" pitchFamily="2" charset="2"/>
              </a:rPr>
              <a:t>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confluente</a:t>
            </a:r>
          </a:p>
          <a:p>
            <a:pPr lvl="1" algn="just"/>
            <a:r>
              <a:rPr lang="es-ES" sz="2400" dirty="0"/>
              <a:t>Involución en 1-3 días, descamación fina</a:t>
            </a:r>
          </a:p>
          <a:p>
            <a:pPr lvl="1" algn="just"/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Enantema</a:t>
            </a:r>
            <a:r>
              <a:rPr lang="es-ES" sz="2400" dirty="0"/>
              <a:t> en 20%. </a:t>
            </a:r>
          </a:p>
          <a:p>
            <a:pPr lvl="2" algn="just"/>
            <a:r>
              <a:rPr lang="es-ES" sz="2400" b="1" dirty="0"/>
              <a:t>Signo de </a:t>
            </a:r>
            <a:r>
              <a:rPr lang="es-ES" sz="2400" b="1" dirty="0" err="1"/>
              <a:t>Forchheimer</a:t>
            </a:r>
            <a:r>
              <a:rPr lang="es-ES" sz="2400" b="1" dirty="0"/>
              <a:t>: </a:t>
            </a:r>
            <a:r>
              <a:rPr lang="es-ES" sz="2400" dirty="0"/>
              <a:t>máculas eritematosas y petequiales en paladar blando.</a:t>
            </a:r>
          </a:p>
          <a:p>
            <a:pPr lvl="1" algn="just"/>
            <a:r>
              <a:rPr lang="es-ES" sz="2400" dirty="0"/>
              <a:t>Asociación  a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artralgias</a:t>
            </a:r>
            <a:r>
              <a:rPr lang="es-ES" sz="2400" dirty="0"/>
              <a:t>, mialgias,  </a:t>
            </a:r>
            <a:r>
              <a:rPr lang="es-ES" sz="2400" dirty="0" err="1"/>
              <a:t>poliartritis</a:t>
            </a:r>
            <a:r>
              <a:rPr lang="es-ES" sz="2400" dirty="0"/>
              <a:t>,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adenopatías </a:t>
            </a:r>
            <a:r>
              <a:rPr lang="es-ES" sz="2400" b="1" dirty="0"/>
              <a:t>dolorosas </a:t>
            </a:r>
            <a:r>
              <a:rPr lang="es-ES" sz="2400" b="1" dirty="0" err="1"/>
              <a:t>retroauriculares</a:t>
            </a:r>
            <a:r>
              <a:rPr lang="es-ES" sz="2400" b="1" dirty="0"/>
              <a:t> y </a:t>
            </a:r>
            <a:r>
              <a:rPr lang="es-ES" sz="2400" b="1" dirty="0" err="1"/>
              <a:t>soboccipitales</a:t>
            </a:r>
            <a:r>
              <a:rPr lang="es-ES" sz="2400" dirty="0"/>
              <a:t>, a veces leucopenia</a:t>
            </a:r>
          </a:p>
          <a:p>
            <a:pPr lvl="1" algn="just"/>
            <a:endParaRPr lang="es-ES" sz="2400" dirty="0"/>
          </a:p>
          <a:p>
            <a:pPr algn="just"/>
            <a:r>
              <a:rPr lang="es-ES" sz="2400" dirty="0"/>
              <a:t>Periodo de contagio: 7 días antes y hasta 7 días después del exantema</a:t>
            </a:r>
          </a:p>
          <a:p>
            <a:pPr algn="just"/>
            <a:r>
              <a:rPr lang="es-CL" sz="2400" dirty="0"/>
              <a:t>Tratamiento sintomático</a:t>
            </a:r>
          </a:p>
        </p:txBody>
      </p:sp>
      <p:pic>
        <p:nvPicPr>
          <p:cNvPr id="4" name="Picture 2" descr="http://lh3.ggpht.com/-slyhC3vu1uY/T44TKl5-7zI/AAAAAAAAACU/IdGSKxv14jo/pet%2525C3%2525A9quias_thumb%25255B2%25255D.jpg?imgmax=800">
            <a:extLst>
              <a:ext uri="{FF2B5EF4-FFF2-40B4-BE49-F238E27FC236}">
                <a16:creationId xmlns:a16="http://schemas.microsoft.com/office/drawing/2014/main" id="{67D62FE9-98DF-DA45-84CC-F3D8BBE472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8569" y="-31037"/>
            <a:ext cx="3593432" cy="195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2.bp.blogspot.com/-h-cFlw2jhgU/VRkgMA0TncI/AAAAAAAAAnA/Mhp4YVc3scg/s1600/rubeola.jpeg">
            <a:extLst>
              <a:ext uri="{FF2B5EF4-FFF2-40B4-BE49-F238E27FC236}">
                <a16:creationId xmlns:a16="http://schemas.microsoft.com/office/drawing/2014/main" id="{84129553-3D3F-3640-BC71-D8D141E8DD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4054642"/>
            <a:ext cx="3481137" cy="2803358"/>
          </a:xfrm>
          <a:prstGeom prst="rect">
            <a:avLst/>
          </a:prstGeom>
          <a:noFill/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E342B25E-D79E-6A4E-A716-D281A4856740}"/>
              </a:ext>
            </a:extLst>
          </p:cNvPr>
          <p:cNvSpPr txBox="1">
            <a:spLocks/>
          </p:cNvSpPr>
          <p:nvPr/>
        </p:nvSpPr>
        <p:spPr>
          <a:xfrm>
            <a:off x="405319" y="12762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200"/>
              <a:t>3. Rubeóla</a:t>
            </a:r>
            <a:endParaRPr lang="es-CL" sz="3200" dirty="0"/>
          </a:p>
        </p:txBody>
      </p:sp>
    </p:spTree>
    <p:extLst>
      <p:ext uri="{BB962C8B-B14F-4D97-AF65-F5344CB8AC3E}">
        <p14:creationId xmlns:p14="http://schemas.microsoft.com/office/powerpoint/2010/main" val="395154398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ABA6F2-2C8D-D64B-8F3B-92E20F76C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3019670" cy="4601183"/>
          </a:xfrm>
        </p:spPr>
        <p:txBody>
          <a:bodyPr>
            <a:normAutofit/>
          </a:bodyPr>
          <a:lstStyle/>
          <a:p>
            <a:r>
              <a:rPr lang="es-CL" sz="3200" dirty="0"/>
              <a:t>4. Eritema </a:t>
            </a:r>
            <a:br>
              <a:rPr lang="es-CL" sz="3200" dirty="0"/>
            </a:br>
            <a:r>
              <a:rPr lang="es-CL" sz="3200" dirty="0"/>
              <a:t>     infeccioso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66383F-7525-A548-8B84-C7CB334477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sz="2400" dirty="0"/>
              <a:t>Causado por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Enterovirus B19 </a:t>
            </a:r>
            <a:r>
              <a:rPr lang="es-ES" sz="2400" dirty="0"/>
              <a:t>(Ex parvovirus)</a:t>
            </a:r>
          </a:p>
          <a:p>
            <a:pPr lvl="1" algn="just"/>
            <a:r>
              <a:rPr lang="es-ES" sz="2400" dirty="0"/>
              <a:t>Virus DNA</a:t>
            </a:r>
            <a:endParaRPr lang="es-CL" sz="2400" dirty="0"/>
          </a:p>
          <a:p>
            <a:pPr algn="just"/>
            <a:r>
              <a:rPr lang="es-ES" sz="2400" dirty="0"/>
              <a:t>Contagio respiratorio generalmente en primavera y verano</a:t>
            </a:r>
          </a:p>
          <a:p>
            <a:pPr algn="just"/>
            <a:r>
              <a:rPr lang="es-ES" sz="2400" dirty="0"/>
              <a:t>Afecta niños entre 5-14 años</a:t>
            </a: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75958922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9AA47BD-0618-5F49-B8AC-1A78C613E5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L" sz="2400" dirty="0"/>
              <a:t>Pródromo (leve): febrícula, mialgias y cefalea.</a:t>
            </a:r>
          </a:p>
          <a:p>
            <a:pPr algn="just"/>
            <a:r>
              <a:rPr lang="es-CL" sz="2400" b="1" dirty="0">
                <a:solidFill>
                  <a:schemeClr val="accent1">
                    <a:lumMod val="75000"/>
                  </a:schemeClr>
                </a:solidFill>
              </a:rPr>
              <a:t>Exantema:</a:t>
            </a:r>
          </a:p>
          <a:p>
            <a:pPr algn="just"/>
            <a:r>
              <a:rPr lang="es-CL" sz="2400" dirty="0">
                <a:solidFill>
                  <a:schemeClr val="accent2">
                    <a:lumMod val="75000"/>
                  </a:schemeClr>
                </a:solidFill>
              </a:rPr>
              <a:t>Etapa inicial </a:t>
            </a:r>
            <a:r>
              <a:rPr lang="es-CL" sz="2400" dirty="0"/>
              <a:t>(2-3 día): eritema macular rojo intenso en mejillas, respeta puente nasal y perioral.</a:t>
            </a:r>
          </a:p>
          <a:p>
            <a:pPr algn="just"/>
            <a:r>
              <a:rPr lang="es-CL" sz="2400" dirty="0">
                <a:solidFill>
                  <a:schemeClr val="accent2">
                    <a:lumMod val="75000"/>
                  </a:schemeClr>
                </a:solidFill>
              </a:rPr>
              <a:t>Segunda etapa </a:t>
            </a:r>
            <a:r>
              <a:rPr lang="es-CL" sz="2400" dirty="0"/>
              <a:t>(1-4 días después): erupción reticulada en encaje en EE y tronco que respeta palmas y plantas. Puede empeorar con Tº o RUV</a:t>
            </a:r>
          </a:p>
          <a:p>
            <a:pPr algn="just"/>
            <a:r>
              <a:rPr lang="es-CL" sz="2400" dirty="0">
                <a:solidFill>
                  <a:schemeClr val="accent2">
                    <a:lumMod val="75000"/>
                  </a:schemeClr>
                </a:solidFill>
              </a:rPr>
              <a:t>Etapa 3: </a:t>
            </a:r>
            <a:r>
              <a:rPr lang="es-CL" sz="2400" dirty="0"/>
              <a:t>artralgias 10%, autolimitadas (1-3 sem)</a:t>
            </a:r>
          </a:p>
          <a:p>
            <a:pPr algn="just"/>
            <a:r>
              <a:rPr lang="es-CL" sz="2400" dirty="0"/>
              <a:t>Diagnóstico </a:t>
            </a:r>
            <a:r>
              <a:rPr lang="es-CL" sz="2400" dirty="0">
                <a:sym typeface="Wingdings" pitchFamily="2" charset="2"/>
              </a:rPr>
              <a:t> clínico</a:t>
            </a:r>
          </a:p>
          <a:p>
            <a:pPr algn="just"/>
            <a:r>
              <a:rPr lang="es-CL" sz="2400" dirty="0">
                <a:sym typeface="Wingdings" pitchFamily="2" charset="2"/>
              </a:rPr>
              <a:t>Tratamiento: sintomático</a:t>
            </a:r>
            <a:endParaRPr lang="es-CL" sz="2400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8EC3F24C-1054-7D46-A444-68ACBCD15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4. Eritema </a:t>
            </a:r>
            <a:br>
              <a:rPr lang="es-CL" sz="3200" dirty="0"/>
            </a:br>
            <a:r>
              <a:rPr lang="es-CL" sz="3200" dirty="0"/>
              <a:t>     infeccioso</a:t>
            </a:r>
          </a:p>
        </p:txBody>
      </p:sp>
    </p:spTree>
    <p:extLst>
      <p:ext uri="{BB962C8B-B14F-4D97-AF65-F5344CB8AC3E}">
        <p14:creationId xmlns:p14="http://schemas.microsoft.com/office/powerpoint/2010/main" val="88109560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arcador de contenido 8">
            <a:extLst>
              <a:ext uri="{FF2B5EF4-FFF2-40B4-BE49-F238E27FC236}">
                <a16:creationId xmlns:a16="http://schemas.microsoft.com/office/drawing/2014/main" id="{8309B24D-222C-A041-BAAE-D87ABFCA45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21607" y="839998"/>
            <a:ext cx="4594057" cy="2227004"/>
          </a:xfr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C44E67E8-E9CA-3B4E-B0AD-61FE8FCE89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1606" y="3323324"/>
            <a:ext cx="4594057" cy="2694679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99656871-0C20-E342-99E2-F31FFB359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4. Eritema </a:t>
            </a:r>
            <a:br>
              <a:rPr lang="es-CL" sz="3200" dirty="0"/>
            </a:br>
            <a:r>
              <a:rPr lang="es-CL" sz="3200" dirty="0"/>
              <a:t>     infeccioso</a:t>
            </a:r>
          </a:p>
        </p:txBody>
      </p:sp>
    </p:spTree>
    <p:extLst>
      <p:ext uri="{BB962C8B-B14F-4D97-AF65-F5344CB8AC3E}">
        <p14:creationId xmlns:p14="http://schemas.microsoft.com/office/powerpoint/2010/main" val="152965695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BBFFB2-DC11-A748-B4BC-21159D876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5. Exantema </a:t>
            </a:r>
            <a:br>
              <a:rPr lang="es-CL" sz="3200" dirty="0"/>
            </a:br>
            <a:r>
              <a:rPr lang="es-CL" sz="3200" dirty="0"/>
              <a:t>     súbito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3617D29-8E95-364A-AE82-540D75F01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64108"/>
            <a:ext cx="7315200" cy="3917442"/>
          </a:xfrm>
        </p:spPr>
        <p:txBody>
          <a:bodyPr/>
          <a:lstStyle/>
          <a:p>
            <a:pPr algn="just"/>
            <a:r>
              <a:rPr lang="es-ES" sz="2400" dirty="0"/>
              <a:t>Producido por el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Herpes tipo 6 </a:t>
            </a:r>
            <a:r>
              <a:rPr lang="es-ES" sz="2400" dirty="0"/>
              <a:t>(subtipos A y B), 10% por Herpes tipo 7</a:t>
            </a:r>
          </a:p>
          <a:p>
            <a:pPr algn="just"/>
            <a:r>
              <a:rPr lang="es-ES" sz="2400" dirty="0"/>
              <a:t>Afecta  de 3 meses a 3 años</a:t>
            </a:r>
          </a:p>
          <a:p>
            <a:pPr algn="just"/>
            <a:r>
              <a:rPr lang="es-ES" sz="2400" dirty="0"/>
              <a:t>Exantema más frecuente durante los primeros 2 años de vida</a:t>
            </a:r>
          </a:p>
          <a:p>
            <a:pPr algn="just"/>
            <a:r>
              <a:rPr lang="es-ES" sz="2400" dirty="0"/>
              <a:t>Transmisión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respiratoria</a:t>
            </a:r>
          </a:p>
          <a:p>
            <a:pPr algn="just"/>
            <a:endParaRPr lang="es-CL" dirty="0"/>
          </a:p>
        </p:txBody>
      </p:sp>
      <p:pic>
        <p:nvPicPr>
          <p:cNvPr id="4" name="Picture 2" descr="http://smartfiches.fr/var/smartfiches/storage/images/media/images/roseole-exantheme-subit-6e-maladie/17474-1-fre-FR/roseole-exantheme-subit-6e-maladie.jpg">
            <a:extLst>
              <a:ext uri="{FF2B5EF4-FFF2-40B4-BE49-F238E27FC236}">
                <a16:creationId xmlns:a16="http://schemas.microsoft.com/office/drawing/2014/main" id="{FB45B62E-D4F3-D146-84F1-DA5F3E293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t="17777" b="17777"/>
          <a:stretch>
            <a:fillRect/>
          </a:stretch>
        </p:blipFill>
        <p:spPr bwMode="auto">
          <a:xfrm>
            <a:off x="4593850" y="4433788"/>
            <a:ext cx="5150602" cy="22238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5295046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F5EA30D-99FB-854B-8DC7-30586F18C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381000"/>
            <a:ext cx="7315200" cy="592455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ES" sz="2200" dirty="0"/>
              <a:t>Periodo de incubación (7-14 días)</a:t>
            </a:r>
          </a:p>
          <a:p>
            <a:pPr algn="just"/>
            <a:endParaRPr lang="es-ES" sz="2200" dirty="0"/>
          </a:p>
          <a:p>
            <a:pPr algn="just"/>
            <a:r>
              <a:rPr lang="es-ES" sz="2200" dirty="0"/>
              <a:t>Periodo prodrómico (3-5 días)</a:t>
            </a:r>
          </a:p>
          <a:p>
            <a:pPr lvl="1" algn="just"/>
            <a:r>
              <a:rPr lang="es-ES" sz="2200" b="1" dirty="0">
                <a:solidFill>
                  <a:schemeClr val="accent2">
                    <a:lumMod val="75000"/>
                  </a:schemeClr>
                </a:solidFill>
              </a:rPr>
              <a:t>Fiebre alta (38-39ºC)</a:t>
            </a:r>
            <a:r>
              <a:rPr lang="es-ES" sz="2200" dirty="0"/>
              <a:t> en paciente con </a:t>
            </a:r>
            <a:r>
              <a:rPr lang="es-ES" sz="2200" b="1" dirty="0">
                <a:solidFill>
                  <a:schemeClr val="accent2">
                    <a:lumMod val="75000"/>
                  </a:schemeClr>
                </a:solidFill>
              </a:rPr>
              <a:t>buen estado general</a:t>
            </a:r>
          </a:p>
          <a:p>
            <a:pPr algn="just"/>
            <a:endParaRPr lang="es-ES" sz="2200" dirty="0"/>
          </a:p>
          <a:p>
            <a:pPr algn="just"/>
            <a:r>
              <a:rPr lang="es-ES" sz="2200" dirty="0"/>
              <a:t>Periodo exantemático (1-3 días)</a:t>
            </a:r>
          </a:p>
          <a:p>
            <a:pPr lvl="1" algn="just"/>
            <a:r>
              <a:rPr lang="es-ES" sz="2200" dirty="0"/>
              <a:t>Es precedido 48hrs antes por </a:t>
            </a:r>
            <a:r>
              <a:rPr lang="es-ES" sz="2200" b="1" dirty="0">
                <a:solidFill>
                  <a:schemeClr val="accent2">
                    <a:lumMod val="75000"/>
                  </a:schemeClr>
                </a:solidFill>
              </a:rPr>
              <a:t>Enantema</a:t>
            </a:r>
          </a:p>
          <a:p>
            <a:pPr lvl="2" algn="just"/>
            <a:r>
              <a:rPr lang="es-ES" sz="2200" dirty="0"/>
              <a:t>Pápulas rojas en paladar blando y úvula (</a:t>
            </a:r>
            <a:r>
              <a:rPr lang="es-ES" sz="2200" b="1" dirty="0"/>
              <a:t>manchas de </a:t>
            </a:r>
            <a:r>
              <a:rPr lang="es-ES" sz="2200" b="1" dirty="0" err="1"/>
              <a:t>Nakayama</a:t>
            </a:r>
            <a:r>
              <a:rPr lang="es-ES" sz="2200" dirty="0"/>
              <a:t>)</a:t>
            </a:r>
          </a:p>
          <a:p>
            <a:pPr lvl="1" algn="just"/>
            <a:r>
              <a:rPr lang="es-ES" sz="2200" dirty="0"/>
              <a:t>Aparece </a:t>
            </a:r>
            <a:r>
              <a:rPr lang="es-ES" sz="2200" b="1" dirty="0">
                <a:solidFill>
                  <a:schemeClr val="accent2">
                    <a:lumMod val="75000"/>
                  </a:schemeClr>
                </a:solidFill>
              </a:rPr>
              <a:t>al ceder la fiebre</a:t>
            </a:r>
          </a:p>
          <a:p>
            <a:pPr lvl="1" algn="just"/>
            <a:r>
              <a:rPr lang="es-ES" sz="2200" dirty="0"/>
              <a:t>Exantema </a:t>
            </a:r>
            <a:r>
              <a:rPr lang="es-ES" sz="2200" b="1" dirty="0" err="1">
                <a:solidFill>
                  <a:schemeClr val="accent2">
                    <a:lumMod val="75000"/>
                  </a:schemeClr>
                </a:solidFill>
              </a:rPr>
              <a:t>maculopapular</a:t>
            </a:r>
            <a:r>
              <a:rPr lang="es-ES" sz="2200" b="1" dirty="0">
                <a:solidFill>
                  <a:schemeClr val="accent2">
                    <a:lumMod val="75000"/>
                  </a:schemeClr>
                </a:solidFill>
              </a:rPr>
              <a:t> rosado</a:t>
            </a:r>
            <a:r>
              <a:rPr lang="es-ES" sz="2200" dirty="0"/>
              <a:t>, lesiones de hasta 3mm con halo blanquecino</a:t>
            </a:r>
          </a:p>
          <a:p>
            <a:pPr lvl="1" algn="just"/>
            <a:r>
              <a:rPr lang="es-ES" sz="2200" dirty="0"/>
              <a:t>Extensión </a:t>
            </a:r>
            <a:r>
              <a:rPr lang="es-ES" sz="2200" b="1" dirty="0">
                <a:solidFill>
                  <a:schemeClr val="accent2">
                    <a:lumMod val="75000"/>
                  </a:schemeClr>
                </a:solidFill>
              </a:rPr>
              <a:t>centrífugo</a:t>
            </a:r>
          </a:p>
          <a:p>
            <a:pPr lvl="1" algn="just"/>
            <a:r>
              <a:rPr lang="es-ES" sz="2200" dirty="0"/>
              <a:t>Desaparece sin descamación ni pigmentación residual</a:t>
            </a:r>
          </a:p>
          <a:p>
            <a:pPr lvl="1" algn="just"/>
            <a:r>
              <a:rPr lang="es-ES" sz="2200" dirty="0"/>
              <a:t>Se puede acompañar con </a:t>
            </a:r>
            <a:r>
              <a:rPr lang="es-ES" sz="2200" b="1" dirty="0">
                <a:solidFill>
                  <a:schemeClr val="accent2">
                    <a:lumMod val="75000"/>
                  </a:schemeClr>
                </a:solidFill>
              </a:rPr>
              <a:t>edema palpebral y </a:t>
            </a:r>
            <a:r>
              <a:rPr lang="es-ES" sz="2200" b="1" dirty="0" err="1">
                <a:solidFill>
                  <a:schemeClr val="accent2">
                    <a:lumMod val="75000"/>
                  </a:schemeClr>
                </a:solidFill>
              </a:rPr>
              <a:t>periorbitario</a:t>
            </a:r>
            <a:r>
              <a:rPr lang="es-ES" sz="22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ES" sz="2200" dirty="0"/>
              <a:t>(</a:t>
            </a:r>
            <a:r>
              <a:rPr lang="es-ES" sz="2200" b="1" dirty="0"/>
              <a:t>signo de </a:t>
            </a:r>
            <a:r>
              <a:rPr lang="es-ES" sz="2200" b="1" dirty="0" err="1"/>
              <a:t>Berliner</a:t>
            </a:r>
            <a:r>
              <a:rPr lang="es-ES" sz="2200" dirty="0"/>
              <a:t>), síntomas respiratorios, diarrea y adenopatías</a:t>
            </a:r>
          </a:p>
          <a:p>
            <a:pPr algn="just"/>
            <a:endParaRPr lang="es-CL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1350886-83A4-E24D-8E6F-EAA210C6F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5. Exantema </a:t>
            </a:r>
            <a:br>
              <a:rPr lang="es-CL" sz="3200" dirty="0"/>
            </a:br>
            <a:r>
              <a:rPr lang="es-CL" sz="3200" dirty="0"/>
              <a:t>      súbito</a:t>
            </a:r>
          </a:p>
        </p:txBody>
      </p:sp>
    </p:spTree>
    <p:extLst>
      <p:ext uri="{BB962C8B-B14F-4D97-AF65-F5344CB8AC3E}">
        <p14:creationId xmlns:p14="http://schemas.microsoft.com/office/powerpoint/2010/main" val="2757729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persona, interior, bebé, puesto&#10;&#10;Descripción generada automáticamente">
            <a:extLst>
              <a:ext uri="{FF2B5EF4-FFF2-40B4-BE49-F238E27FC236}">
                <a16:creationId xmlns:a16="http://schemas.microsoft.com/office/drawing/2014/main" id="{A123242F-2808-F84C-B7F1-B26CFF8E00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499" y="0"/>
            <a:ext cx="4622800" cy="6858000"/>
          </a:xfrm>
          <a:prstGeom prst="rect">
            <a:avLst/>
          </a:prstGeom>
        </p:spPr>
      </p:pic>
      <p:pic>
        <p:nvPicPr>
          <p:cNvPr id="5" name="Imagen 4" descr="Imagen que contiene interior, foto, hombre, frente&#10;&#10;Descripción generada automáticamente">
            <a:extLst>
              <a:ext uri="{FF2B5EF4-FFF2-40B4-BE49-F238E27FC236}">
                <a16:creationId xmlns:a16="http://schemas.microsoft.com/office/drawing/2014/main" id="{9EACC9AA-B12A-7148-BDD8-9E1578602D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8863" y="0"/>
            <a:ext cx="4010526" cy="6858000"/>
          </a:xfrm>
          <a:prstGeom prst="rect">
            <a:avLst/>
          </a:prstGeom>
        </p:spPr>
      </p:pic>
      <p:pic>
        <p:nvPicPr>
          <p:cNvPr id="9" name="Imagen 8" descr="Imagen que contiene persona, interior, hombre, café&#10;&#10;Descripción generada automáticamente">
            <a:extLst>
              <a:ext uri="{FF2B5EF4-FFF2-40B4-BE49-F238E27FC236}">
                <a16:creationId xmlns:a16="http://schemas.microsoft.com/office/drawing/2014/main" id="{CDCF340F-B4B9-DD48-A229-8B5442CAF2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2700" y="0"/>
            <a:ext cx="4559300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85120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9DC5A77-10C9-4ECF-B7EB-8D917F36A9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FE28B5-FB16-49A9-B851-3C35FAC0C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58952"/>
            <a:ext cx="10905976" cy="1651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B4DF80E-6EA5-E84C-B761-9F60B0F9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754" y="1087374"/>
            <a:ext cx="8983489" cy="1000978"/>
          </a:xfrm>
        </p:spPr>
        <p:txBody>
          <a:bodyPr>
            <a:normAutofit/>
          </a:bodyPr>
          <a:lstStyle/>
          <a:p>
            <a:r>
              <a:rPr lang="es-CL" dirty="0"/>
              <a:t>Exantemas no clásicos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014442-855A-4E0F-8D09-C314661A48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14533" y="758952"/>
            <a:ext cx="1185379" cy="1651133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1ABF09-86CF-414E-88A5-2B84CC723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3" y="2526526"/>
            <a:ext cx="1169701" cy="3563378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E91770-CDBB-4D24-94E5-AD484F36C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79019" y="2526526"/>
            <a:ext cx="10920893" cy="3563377"/>
          </a:xfrm>
          <a:prstGeom prst="rect">
            <a:avLst/>
          </a:prstGeom>
          <a:solidFill>
            <a:schemeClr val="bg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050D0E0-92A7-6F45-BA8F-F84925D75B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753" y="2535446"/>
            <a:ext cx="8983489" cy="355445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CL" sz="2800" dirty="0">
                <a:solidFill>
                  <a:schemeClr val="tx1"/>
                </a:solidFill>
              </a:rPr>
              <a:t>Varicela</a:t>
            </a:r>
          </a:p>
          <a:p>
            <a:pPr marL="514350" indent="-514350">
              <a:buFont typeface="+mj-lt"/>
              <a:buAutoNum type="arabicPeriod"/>
            </a:pPr>
            <a:r>
              <a:rPr lang="es-CL" sz="2800" dirty="0">
                <a:solidFill>
                  <a:schemeClr val="tx1"/>
                </a:solidFill>
              </a:rPr>
              <a:t>Sd. Pie mano boca</a:t>
            </a:r>
          </a:p>
          <a:p>
            <a:pPr marL="514350" indent="-514350">
              <a:buFont typeface="+mj-lt"/>
              <a:buAutoNum type="arabicPeriod"/>
            </a:pPr>
            <a:r>
              <a:rPr lang="es-CL" sz="2800" dirty="0">
                <a:solidFill>
                  <a:schemeClr val="tx1"/>
                </a:solidFill>
              </a:rPr>
              <a:t>Mononucleosis infecciosa</a:t>
            </a:r>
          </a:p>
        </p:txBody>
      </p:sp>
    </p:spTree>
    <p:extLst>
      <p:ext uri="{BB962C8B-B14F-4D97-AF65-F5344CB8AC3E}">
        <p14:creationId xmlns:p14="http://schemas.microsoft.com/office/powerpoint/2010/main" val="386217198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0E88F6-A095-8040-AA53-BC2698B4C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1. Varicela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F72F770-DA5F-A645-BDD7-6986C0C9D9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sz="2400" dirty="0" err="1"/>
              <a:t>Primoinfección</a:t>
            </a:r>
            <a:r>
              <a:rPr lang="es-ES" sz="2400" dirty="0"/>
              <a:t> por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virus varicela zóster</a:t>
            </a:r>
            <a:r>
              <a:rPr lang="es-ES" sz="2400" dirty="0"/>
              <a:t>, familia </a:t>
            </a:r>
            <a:r>
              <a:rPr lang="es-ES" sz="2400" dirty="0" err="1"/>
              <a:t>herpesviridae</a:t>
            </a:r>
            <a:endParaRPr lang="es-ES" sz="2400" dirty="0"/>
          </a:p>
          <a:p>
            <a:pPr algn="just"/>
            <a:r>
              <a:rPr lang="es-ES" sz="2400" dirty="0"/>
              <a:t>Altamente contagiosa</a:t>
            </a:r>
          </a:p>
          <a:p>
            <a:pPr algn="just"/>
            <a:r>
              <a:rPr lang="es-ES" sz="2400" dirty="0"/>
              <a:t>Transmisión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respiratoria y por contacto directo </a:t>
            </a:r>
            <a:r>
              <a:rPr lang="es-ES" sz="2400" dirty="0"/>
              <a:t>con vesículas</a:t>
            </a:r>
          </a:p>
          <a:p>
            <a:pPr algn="just"/>
            <a:r>
              <a:rPr lang="es-ES" sz="2400" dirty="0"/>
              <a:t>Mayor en invierno y primavera</a:t>
            </a: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4387377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778B8A5-6301-9E48-BF8B-F8D962ECBD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/>
              <a:t>Incubación (10-21 días)</a:t>
            </a:r>
          </a:p>
          <a:p>
            <a:r>
              <a:rPr lang="es-ES" sz="2400" dirty="0"/>
              <a:t>Pródromo</a:t>
            </a:r>
          </a:p>
          <a:p>
            <a:pPr lvl="1"/>
            <a:r>
              <a:rPr lang="es-ES" sz="2400" dirty="0"/>
              <a:t>Asintomático o como infección viral alta</a:t>
            </a:r>
          </a:p>
          <a:p>
            <a:r>
              <a:rPr lang="es-ES" sz="2400" dirty="0"/>
              <a:t>Periodo de contagio</a:t>
            </a:r>
          </a:p>
          <a:p>
            <a:pPr lvl="1"/>
            <a:r>
              <a:rPr lang="es-ES" sz="2400" dirty="0"/>
              <a:t>3 días antes del exantema hasta que todas las lesiones se encuentran en etapa de costra</a:t>
            </a:r>
          </a:p>
          <a:p>
            <a:endParaRPr lang="es-CL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DDE955D-6317-C44C-87D6-E4BE98E00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1. Varicela</a:t>
            </a:r>
          </a:p>
        </p:txBody>
      </p:sp>
    </p:spTree>
    <p:extLst>
      <p:ext uri="{BB962C8B-B14F-4D97-AF65-F5344CB8AC3E}">
        <p14:creationId xmlns:p14="http://schemas.microsoft.com/office/powerpoint/2010/main" val="23040580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EE7805-E776-3148-AB86-4E0CF80B7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1. Varicela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B55588D-099F-7C4D-8A58-8CD5A1AA45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Periodo exantemático (14-21 días)</a:t>
            </a:r>
          </a:p>
          <a:p>
            <a:pPr lvl="1"/>
            <a:r>
              <a:rPr lang="es-ES" sz="2000" dirty="0"/>
              <a:t>Erupciones inician en cuero cabelludo, zona </a:t>
            </a:r>
            <a:r>
              <a:rPr lang="es-ES" sz="2000" dirty="0" err="1"/>
              <a:t>retroauricular</a:t>
            </a:r>
            <a:r>
              <a:rPr lang="es-ES" sz="2000" dirty="0"/>
              <a:t>, rostro y luego tronco y extremidades</a:t>
            </a:r>
          </a:p>
          <a:p>
            <a:pPr lvl="1"/>
            <a:r>
              <a:rPr lang="es-ES" sz="2000" dirty="0"/>
              <a:t>Lesiones pruriginosas que presentan carácter evolutivo: macular&gt;pápulas&gt;vesículas&gt;pústulas&gt;costras</a:t>
            </a:r>
          </a:p>
          <a:p>
            <a:pPr lvl="1"/>
            <a:r>
              <a:rPr lang="es-ES" sz="2000" dirty="0"/>
              <a:t>Se presentan </a:t>
            </a:r>
            <a:r>
              <a:rPr lang="es-ES" sz="2000" b="1" dirty="0">
                <a:solidFill>
                  <a:schemeClr val="accent2">
                    <a:lumMod val="75000"/>
                  </a:schemeClr>
                </a:solidFill>
              </a:rPr>
              <a:t>lesiones en distinto estado de evolución</a:t>
            </a:r>
          </a:p>
          <a:p>
            <a:pPr lvl="1"/>
            <a:r>
              <a:rPr lang="es-ES" sz="2000" dirty="0"/>
              <a:t>Enantema con vesículas y úlceras en mucosa oral o genital</a:t>
            </a:r>
          </a:p>
          <a:p>
            <a:pPr lvl="1"/>
            <a:r>
              <a:rPr lang="es-ES" sz="2000" dirty="0"/>
              <a:t>Asocia fiebre, cefalea, artralgias, mialgias y adenopatías </a:t>
            </a:r>
            <a:r>
              <a:rPr lang="es-ES" sz="2000" dirty="0" err="1"/>
              <a:t>laterocervicales</a:t>
            </a:r>
            <a:endParaRPr lang="es-ES" sz="2000" dirty="0"/>
          </a:p>
          <a:p>
            <a:pPr lvl="1"/>
            <a:endParaRPr lang="es-ES" dirty="0"/>
          </a:p>
          <a:p>
            <a:pPr lvl="1"/>
            <a:endParaRPr lang="es-ES" dirty="0"/>
          </a:p>
          <a:p>
            <a:pPr lvl="1"/>
            <a:endParaRPr lang="es-ES" dirty="0"/>
          </a:p>
          <a:p>
            <a:pPr lvl="1"/>
            <a:endParaRPr lang="es-ES" dirty="0"/>
          </a:p>
          <a:p>
            <a:pPr lvl="1"/>
            <a:endParaRPr lang="es-ES" dirty="0"/>
          </a:p>
          <a:p>
            <a:endParaRPr lang="es-CL" dirty="0"/>
          </a:p>
        </p:txBody>
      </p:sp>
      <p:pic>
        <p:nvPicPr>
          <p:cNvPr id="4" name="Picture 2" descr="http://comosellama.org/wp-content/uploads/2015/02/preguntas-sobre-varicela-que-han-hecho-vangua-L-O_QpJM.jpeg">
            <a:extLst>
              <a:ext uri="{FF2B5EF4-FFF2-40B4-BE49-F238E27FC236}">
                <a16:creationId xmlns:a16="http://schemas.microsoft.com/office/drawing/2014/main" id="{0BDFD75B-0A43-5647-84E7-5F67B5D4E9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t="32050" b="32050"/>
          <a:stretch>
            <a:fillRect/>
          </a:stretch>
        </p:blipFill>
        <p:spPr bwMode="auto">
          <a:xfrm>
            <a:off x="4538831" y="3882189"/>
            <a:ext cx="5359148" cy="26148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318530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95A1663-934B-B64B-B7A9-6A61AD457A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/>
              <a:t>Sintomático</a:t>
            </a:r>
          </a:p>
          <a:p>
            <a:pPr lvl="1"/>
            <a:r>
              <a:rPr lang="es-ES" sz="2400" dirty="0"/>
              <a:t>Aseo diario, antihistamínicos, paracetamol</a:t>
            </a:r>
          </a:p>
          <a:p>
            <a:r>
              <a:rPr lang="es-ES" sz="2400" dirty="0"/>
              <a:t>Aciclovir</a:t>
            </a:r>
          </a:p>
          <a:p>
            <a:pPr lvl="1"/>
            <a:r>
              <a:rPr lang="es-ES" sz="2400" dirty="0"/>
              <a:t>Antes de 24 horas desde el exantema</a:t>
            </a:r>
          </a:p>
          <a:p>
            <a:pPr lvl="1"/>
            <a:r>
              <a:rPr lang="es-ES" sz="2400" dirty="0"/>
              <a:t>No recomendado de rutina</a:t>
            </a:r>
          </a:p>
          <a:p>
            <a:pPr lvl="1"/>
            <a:r>
              <a:rPr lang="es-ES" sz="2400" dirty="0"/>
              <a:t>Recomendado en</a:t>
            </a:r>
          </a:p>
          <a:p>
            <a:pPr lvl="2"/>
            <a:r>
              <a:rPr lang="es-ES" sz="2400" dirty="0"/>
              <a:t>Inmunodeprimidos</a:t>
            </a:r>
          </a:p>
          <a:p>
            <a:pPr lvl="2"/>
            <a:r>
              <a:rPr lang="es-ES" sz="2400" dirty="0"/>
              <a:t>Neonatos y lactantes &lt;2 meses</a:t>
            </a:r>
          </a:p>
          <a:p>
            <a:pPr lvl="2"/>
            <a:r>
              <a:rPr lang="es-ES" sz="2400" dirty="0"/>
              <a:t>Mayores de 12 años</a:t>
            </a:r>
          </a:p>
          <a:p>
            <a:pPr lvl="2"/>
            <a:r>
              <a:rPr lang="es-ES" sz="2400" dirty="0"/>
              <a:t>Embarazadas (sólo si complicaciones serias)</a:t>
            </a:r>
          </a:p>
          <a:p>
            <a:pPr lvl="2"/>
            <a:r>
              <a:rPr lang="es-ES" sz="2400" dirty="0"/>
              <a:t>Segundo caso familiar</a:t>
            </a:r>
          </a:p>
          <a:p>
            <a:pPr lvl="2"/>
            <a:r>
              <a:rPr lang="es-ES" sz="2400" dirty="0"/>
              <a:t>Enfermedad pulmonar crónica</a:t>
            </a:r>
          </a:p>
          <a:p>
            <a:endParaRPr lang="es-CL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BE3A3784-D087-E84E-B54E-E407775A7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1. Varicela</a:t>
            </a:r>
          </a:p>
        </p:txBody>
      </p:sp>
    </p:spTree>
    <p:extLst>
      <p:ext uri="{BB962C8B-B14F-4D97-AF65-F5344CB8AC3E}">
        <p14:creationId xmlns:p14="http://schemas.microsoft.com/office/powerpoint/2010/main" val="58655334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2F94959-2E09-BE40-A2C9-3140C671F3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altLang="en-US" sz="2400" dirty="0"/>
              <a:t>Aciclovir vía oral:</a:t>
            </a:r>
          </a:p>
          <a:p>
            <a:pPr marL="342900" indent="-342900">
              <a:buFont typeface="Arial" charset="0"/>
              <a:buChar char="•"/>
            </a:pPr>
            <a:r>
              <a:rPr lang="es-MX" altLang="en-US" sz="2400" dirty="0"/>
              <a:t>20 mg/K dosis cada 6 hrs (max 800) por 5 días (</a:t>
            </a:r>
            <a:r>
              <a:rPr lang="es-MX" sz="2400" dirty="0"/>
              <a:t>máximo de 3,2 g diarios</a:t>
            </a:r>
            <a:r>
              <a:rPr lang="es-MX" altLang="en-US" sz="2400" dirty="0"/>
              <a:t>)</a:t>
            </a:r>
          </a:p>
          <a:p>
            <a:pPr marL="342900" indent="-342900">
              <a:buFont typeface="Arial" charset="0"/>
              <a:buChar char="•"/>
            </a:pPr>
            <a:r>
              <a:rPr lang="es-MX" altLang="en-US" sz="2400" dirty="0"/>
              <a:t>&gt;40 K: 800 mg cada 4 h x 5 v/d (4g/d)</a:t>
            </a:r>
          </a:p>
          <a:p>
            <a:r>
              <a:rPr lang="es-MX" altLang="en-US" sz="2400" dirty="0"/>
              <a:t>Valaciclovir: 1 g cada 8 h (20 mg/kg)</a:t>
            </a:r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endParaRPr lang="es-CL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AE683777-D576-C647-9D0C-705034E02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1. Varicela</a:t>
            </a:r>
          </a:p>
        </p:txBody>
      </p:sp>
    </p:spTree>
    <p:extLst>
      <p:ext uri="{BB962C8B-B14F-4D97-AF65-F5344CB8AC3E}">
        <p14:creationId xmlns:p14="http://schemas.microsoft.com/office/powerpoint/2010/main" val="426711036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D885B2-253E-C446-8244-A2C0A18E6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es-CL" sz="3200" dirty="0"/>
            </a:br>
            <a:r>
              <a:rPr lang="es-CL" sz="3200" dirty="0"/>
              <a:t>2. Síndrome</a:t>
            </a:r>
            <a:br>
              <a:rPr lang="es-CL" sz="3200" dirty="0"/>
            </a:br>
            <a:r>
              <a:rPr lang="es-CL" sz="3200" dirty="0"/>
              <a:t>     Pie mano boca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C541548-EE1F-B843-AF22-312C2E9BC0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sz="2400" dirty="0"/>
              <a:t>Producida por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 enterovirus </a:t>
            </a:r>
            <a:r>
              <a:rPr lang="es-ES" sz="2400" dirty="0"/>
              <a:t>principalmente virus </a:t>
            </a:r>
            <a:r>
              <a:rPr lang="es-ES" sz="2400" dirty="0" err="1"/>
              <a:t>Coxsackie</a:t>
            </a:r>
            <a:r>
              <a:rPr lang="es-ES" sz="2400" dirty="0"/>
              <a:t> A o B o Enterovirus 71. Son virus RNA de la familia </a:t>
            </a:r>
            <a:r>
              <a:rPr lang="es-ES" sz="2400" dirty="0" err="1"/>
              <a:t>picornaviridae</a:t>
            </a:r>
            <a:endParaRPr lang="es-ES" sz="2400" dirty="0"/>
          </a:p>
          <a:p>
            <a:pPr algn="just"/>
            <a:r>
              <a:rPr lang="es-ES" sz="2400" dirty="0"/>
              <a:t>Afecta niños entre los 1 a 4 años</a:t>
            </a:r>
          </a:p>
          <a:p>
            <a:pPr algn="just"/>
            <a:r>
              <a:rPr lang="es-ES" sz="2400" dirty="0"/>
              <a:t>De preferencia en verano y otoño</a:t>
            </a:r>
          </a:p>
          <a:p>
            <a:pPr algn="just"/>
            <a:r>
              <a:rPr lang="es-ES" sz="2400" dirty="0"/>
              <a:t>Contagio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vía respiratoria y fecal-oral</a:t>
            </a:r>
            <a:endParaRPr lang="es-CL" sz="240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24797910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8CAF173-1943-EC47-988E-C7D0B26551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64108"/>
            <a:ext cx="7315200" cy="5727192"/>
          </a:xfrm>
        </p:spPr>
        <p:txBody>
          <a:bodyPr>
            <a:normAutofit/>
          </a:bodyPr>
          <a:lstStyle/>
          <a:p>
            <a:pPr algn="just"/>
            <a:endParaRPr lang="es-ES" dirty="0"/>
          </a:p>
          <a:p>
            <a:pPr algn="just"/>
            <a:r>
              <a:rPr lang="es-ES" dirty="0"/>
              <a:t>Incubación (4-6 días)</a:t>
            </a:r>
          </a:p>
          <a:p>
            <a:pPr algn="just"/>
            <a:r>
              <a:rPr lang="es-ES" dirty="0"/>
              <a:t>Pródromo (12-24hrs)</a:t>
            </a:r>
          </a:p>
          <a:p>
            <a:pPr lvl="1" algn="just"/>
            <a:r>
              <a:rPr lang="es-ES" sz="2000" dirty="0"/>
              <a:t>Fiebre (38ºC) en menos de la mitad de los casos, malestar, anorexia, dolor abdominal, síntomas respiratorios</a:t>
            </a:r>
          </a:p>
          <a:p>
            <a:pPr algn="just"/>
            <a:r>
              <a:rPr lang="es-ES" dirty="0"/>
              <a:t>Periodo exantemático (5-10 días)</a:t>
            </a:r>
          </a:p>
          <a:p>
            <a:pPr lvl="1" algn="just"/>
            <a:r>
              <a:rPr lang="es-ES" sz="2000" dirty="0"/>
              <a:t>Aparecen </a:t>
            </a:r>
            <a:r>
              <a:rPr lang="es-ES" sz="2000" b="1" dirty="0">
                <a:solidFill>
                  <a:schemeClr val="accent2">
                    <a:lumMod val="75000"/>
                  </a:schemeClr>
                </a:solidFill>
              </a:rPr>
              <a:t>vesículas ulceradas en base eritematosa </a:t>
            </a:r>
            <a:r>
              <a:rPr lang="es-ES" sz="2000" dirty="0"/>
              <a:t>en mucosa oral, lengua y paladar</a:t>
            </a:r>
          </a:p>
          <a:p>
            <a:pPr lvl="2" algn="just"/>
            <a:r>
              <a:rPr lang="es-ES" sz="2000" b="1" dirty="0">
                <a:solidFill>
                  <a:schemeClr val="accent2">
                    <a:lumMod val="75000"/>
                  </a:schemeClr>
                </a:solidFill>
              </a:rPr>
              <a:t>Respetan encías  </a:t>
            </a:r>
            <a:r>
              <a:rPr lang="es-ES" sz="2000" dirty="0"/>
              <a:t>(Diferencia con </a:t>
            </a:r>
            <a:r>
              <a:rPr lang="es-ES" sz="2000" dirty="0" err="1"/>
              <a:t>Gingivoestomatitis</a:t>
            </a:r>
            <a:r>
              <a:rPr lang="es-ES" sz="2000" dirty="0"/>
              <a:t> herpética)</a:t>
            </a:r>
          </a:p>
          <a:p>
            <a:pPr lvl="2" algn="just"/>
            <a:r>
              <a:rPr lang="es-ES" sz="2000" dirty="0"/>
              <a:t>Pueden ser única manifestación de la enfermedad </a:t>
            </a:r>
          </a:p>
          <a:p>
            <a:pPr lvl="1" algn="just"/>
            <a:r>
              <a:rPr lang="es-ES" sz="2000" dirty="0"/>
              <a:t>Luego pápulas y posteriormente </a:t>
            </a:r>
            <a:r>
              <a:rPr lang="es-ES" sz="2000" b="1" dirty="0">
                <a:solidFill>
                  <a:schemeClr val="accent2">
                    <a:lumMod val="75000"/>
                  </a:schemeClr>
                </a:solidFill>
              </a:rPr>
              <a:t>vesículas blanca-grisáceas con halo eritematoso</a:t>
            </a:r>
          </a:p>
          <a:p>
            <a:pPr lvl="1" algn="just"/>
            <a:r>
              <a:rPr lang="es-ES" sz="2000" dirty="0"/>
              <a:t>Ocasionalmente adenopatías cervicales y </a:t>
            </a:r>
            <a:r>
              <a:rPr lang="es-ES" sz="2000" dirty="0" err="1"/>
              <a:t>submandibulares</a:t>
            </a:r>
            <a:endParaRPr lang="es-ES" sz="2000" dirty="0"/>
          </a:p>
          <a:p>
            <a:pPr algn="just"/>
            <a:r>
              <a:rPr lang="es-ES" dirty="0"/>
              <a:t>Eventualmente puede presentar ONICOMADESIS 1-2 meses después.</a:t>
            </a:r>
            <a:endParaRPr lang="es-CL" dirty="0"/>
          </a:p>
          <a:p>
            <a:pPr algn="just"/>
            <a:endParaRPr lang="es-ES" dirty="0"/>
          </a:p>
          <a:p>
            <a:pPr algn="just"/>
            <a:endParaRPr lang="es-CL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876225FB-FA09-4040-9AAA-4D30637CD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es-CL" sz="3200" dirty="0"/>
            </a:br>
            <a:r>
              <a:rPr lang="es-CL" sz="3200" dirty="0"/>
              <a:t>2. </a:t>
            </a:r>
            <a:r>
              <a:rPr lang="es-CL" sz="3200" dirty="0" err="1"/>
              <a:t>Sindrome</a:t>
            </a:r>
            <a:r>
              <a:rPr lang="es-CL" sz="3200" dirty="0"/>
              <a:t> Pie </a:t>
            </a:r>
            <a:br>
              <a:rPr lang="es-CL" sz="3200" dirty="0"/>
            </a:br>
            <a:r>
              <a:rPr lang="es-CL" sz="3200" dirty="0"/>
              <a:t>     mano boca</a:t>
            </a:r>
          </a:p>
        </p:txBody>
      </p:sp>
    </p:spTree>
    <p:extLst>
      <p:ext uri="{BB962C8B-B14F-4D97-AF65-F5344CB8AC3E}">
        <p14:creationId xmlns:p14="http://schemas.microsoft.com/office/powerpoint/2010/main" val="200559959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65E42A44-E3EE-274D-8DA4-D1F546181DC9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106905" y="403225"/>
            <a:ext cx="6753225" cy="605155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F426F9D-9590-2947-B2FE-307CDB1673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8500888" y="2149059"/>
            <a:ext cx="2414281" cy="311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37623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6A1692-DEAA-414B-86C8-C9D944A32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8" y="1123837"/>
            <a:ext cx="3099881" cy="4601183"/>
          </a:xfrm>
        </p:spPr>
        <p:txBody>
          <a:bodyPr>
            <a:normAutofit/>
          </a:bodyPr>
          <a:lstStyle/>
          <a:p>
            <a:br>
              <a:rPr lang="es-CL" sz="3200" dirty="0"/>
            </a:br>
            <a:r>
              <a:rPr lang="es-CL" sz="3200" dirty="0"/>
              <a:t>3. Mononucleosis </a:t>
            </a:r>
            <a:br>
              <a:rPr lang="es-CL" sz="3200" dirty="0"/>
            </a:br>
            <a:r>
              <a:rPr lang="es-CL" sz="3200" dirty="0"/>
              <a:t>     infecciosa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EA22E99-34F9-1448-BFAC-3E556A1444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sz="2400" dirty="0" err="1"/>
              <a:t>Primoinfección</a:t>
            </a:r>
            <a:r>
              <a:rPr lang="es-ES" sz="2400" dirty="0"/>
              <a:t> de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virus Epstein </a:t>
            </a:r>
            <a:r>
              <a:rPr lang="es-ES" sz="2400" b="1" dirty="0" err="1">
                <a:solidFill>
                  <a:schemeClr val="accent2">
                    <a:lumMod val="75000"/>
                  </a:schemeClr>
                </a:solidFill>
              </a:rPr>
              <a:t>Barr</a:t>
            </a:r>
            <a:endParaRPr lang="es-ES" sz="240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es-ES" sz="2400" dirty="0"/>
              <a:t>Habitualmente asintomática en niños</a:t>
            </a:r>
          </a:p>
          <a:p>
            <a:pPr algn="just"/>
            <a:r>
              <a:rPr lang="es-ES" sz="2400" dirty="0"/>
              <a:t>Transmisión por saliva sobretodo en adolescentes y adultos jóvenes</a:t>
            </a:r>
            <a:r>
              <a:rPr lang="es-CL" sz="2400" dirty="0"/>
              <a:t> (Enfermedad del beso)</a:t>
            </a:r>
            <a:endParaRPr lang="es-ES" sz="2400" dirty="0"/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77106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1C6DCA-DF11-3E46-805F-08DAC2012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2. Nevo  </a:t>
            </a:r>
            <a:br>
              <a:rPr lang="es-CL" sz="3200" dirty="0"/>
            </a:br>
            <a:r>
              <a:rPr lang="es-CL" sz="3200" dirty="0"/>
              <a:t>     melanocítico  </a:t>
            </a:r>
            <a:br>
              <a:rPr lang="es-CL" sz="3200" dirty="0"/>
            </a:br>
            <a:r>
              <a:rPr lang="es-CL" sz="3200" dirty="0"/>
              <a:t>     adquirido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F7E1DB9-F646-7E47-989C-C5D749A57B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L" sz="2400" dirty="0"/>
              <a:t>Son lesiones bien circunscritas, redondas u ovaladas.</a:t>
            </a:r>
          </a:p>
          <a:p>
            <a:pPr algn="just"/>
            <a:r>
              <a:rPr lang="es-CL" sz="2400" dirty="0"/>
              <a:t>Miden 2-6mm diámetro</a:t>
            </a:r>
          </a:p>
          <a:p>
            <a:pPr algn="just"/>
            <a:r>
              <a:rPr lang="es-CL" sz="2400" dirty="0"/>
              <a:t>Ordenados y simétricos en general</a:t>
            </a:r>
          </a:p>
          <a:p>
            <a:pPr algn="just"/>
            <a:r>
              <a:rPr lang="es-CL" sz="2400" dirty="0"/>
              <a:t>3 subtipos clínicos</a:t>
            </a:r>
          </a:p>
          <a:p>
            <a:pPr lvl="1" algn="just"/>
            <a:r>
              <a:rPr lang="es-CL" sz="2400" dirty="0"/>
              <a:t>De la unión </a:t>
            </a:r>
            <a:r>
              <a:rPr lang="es-CL" sz="2400" dirty="0">
                <a:sym typeface="Wingdings" pitchFamily="2" charset="2"/>
              </a:rPr>
              <a:t> es el más común en la infancia</a:t>
            </a:r>
            <a:endParaRPr lang="es-CL" sz="2400" dirty="0"/>
          </a:p>
          <a:p>
            <a:pPr lvl="1" algn="just"/>
            <a:r>
              <a:rPr lang="es-CL" sz="2400" dirty="0"/>
              <a:t>Compuestos</a:t>
            </a:r>
          </a:p>
          <a:p>
            <a:pPr lvl="1" algn="just"/>
            <a:r>
              <a:rPr lang="es-CL" sz="2400" dirty="0"/>
              <a:t>Intradérmicos</a:t>
            </a:r>
          </a:p>
        </p:txBody>
      </p:sp>
    </p:spTree>
    <p:extLst>
      <p:ext uri="{BB962C8B-B14F-4D97-AF65-F5344CB8AC3E}">
        <p14:creationId xmlns:p14="http://schemas.microsoft.com/office/powerpoint/2010/main" val="236581270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1834FEA-F1CF-884B-9095-283BE5D2C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64108"/>
            <a:ext cx="7315200" cy="5746242"/>
          </a:xfrm>
        </p:spPr>
        <p:txBody>
          <a:bodyPr/>
          <a:lstStyle/>
          <a:p>
            <a:pPr algn="just"/>
            <a:r>
              <a:rPr lang="es-ES" dirty="0"/>
              <a:t>Incubación (30-50 días)</a:t>
            </a:r>
          </a:p>
          <a:p>
            <a:pPr algn="just"/>
            <a:r>
              <a:rPr lang="es-ES" dirty="0"/>
              <a:t>Periodo exantemático (2-4 días)</a:t>
            </a:r>
          </a:p>
          <a:p>
            <a:pPr lvl="1" algn="just"/>
            <a:r>
              <a:rPr lang="es-ES" sz="2000" b="1" dirty="0">
                <a:solidFill>
                  <a:schemeClr val="accent2">
                    <a:lumMod val="75000"/>
                  </a:schemeClr>
                </a:solidFill>
              </a:rPr>
              <a:t>Triada fiebre (alta y prolongada) faringitis y adenopatías</a:t>
            </a:r>
          </a:p>
          <a:p>
            <a:pPr lvl="2" algn="just"/>
            <a:r>
              <a:rPr lang="es-ES" sz="2000" dirty="0"/>
              <a:t>Las adenopatías característicamente son dolorosas y afectan las cadenas cervicales posterior en forma simétrica</a:t>
            </a:r>
          </a:p>
          <a:p>
            <a:pPr lvl="1" algn="just"/>
            <a:r>
              <a:rPr lang="es-ES" sz="2000" dirty="0"/>
              <a:t>Exudado blanco o gris en amígdalas</a:t>
            </a:r>
          </a:p>
          <a:p>
            <a:pPr lvl="1" algn="just"/>
            <a:r>
              <a:rPr lang="es-ES" sz="2000" dirty="0"/>
              <a:t>Edema párpados superiores, </a:t>
            </a:r>
            <a:r>
              <a:rPr lang="es-ES" sz="2000" dirty="0" err="1"/>
              <a:t>hepatoesplenomegalia</a:t>
            </a:r>
            <a:r>
              <a:rPr lang="es-ES" sz="2000" dirty="0"/>
              <a:t>, petequias en paladar duro y blando (signo de </a:t>
            </a:r>
            <a:r>
              <a:rPr lang="es-ES" sz="2000" dirty="0" err="1"/>
              <a:t>Forchheimer</a:t>
            </a:r>
            <a:r>
              <a:rPr lang="es-ES" sz="2000" dirty="0"/>
              <a:t>),</a:t>
            </a:r>
          </a:p>
          <a:p>
            <a:pPr lvl="1" algn="just"/>
            <a:r>
              <a:rPr lang="es-ES" sz="2000" b="1" dirty="0">
                <a:solidFill>
                  <a:schemeClr val="accent2">
                    <a:lumMod val="75000"/>
                  </a:schemeClr>
                </a:solidFill>
              </a:rPr>
              <a:t>Exantema </a:t>
            </a:r>
            <a:r>
              <a:rPr lang="es-ES" sz="2000" b="1" dirty="0" err="1">
                <a:solidFill>
                  <a:schemeClr val="accent2">
                    <a:lumMod val="75000"/>
                  </a:schemeClr>
                </a:solidFill>
              </a:rPr>
              <a:t>máculo</a:t>
            </a:r>
            <a:r>
              <a:rPr lang="es-ES" sz="20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ES" sz="2000" b="1" dirty="0" err="1">
                <a:solidFill>
                  <a:schemeClr val="accent2">
                    <a:lumMod val="75000"/>
                  </a:schemeClr>
                </a:solidFill>
              </a:rPr>
              <a:t>papular</a:t>
            </a:r>
            <a:r>
              <a:rPr lang="es-ES" sz="2000" b="1" dirty="0">
                <a:solidFill>
                  <a:schemeClr val="accent2">
                    <a:lumMod val="75000"/>
                  </a:schemeClr>
                </a:solidFill>
              </a:rPr>
              <a:t> rosado tras uso de ATB</a:t>
            </a:r>
            <a:r>
              <a:rPr lang="es-ES" sz="2000" dirty="0"/>
              <a:t> ( especialmente penicilinas , </a:t>
            </a:r>
            <a:r>
              <a:rPr lang="es-ES" sz="2000" dirty="0" err="1"/>
              <a:t>macrólidos</a:t>
            </a:r>
            <a:r>
              <a:rPr lang="es-ES" sz="2000" dirty="0"/>
              <a:t>) distribuido  en tronco, cara y brazos (puede ser </a:t>
            </a:r>
            <a:r>
              <a:rPr lang="es-ES" sz="2000" dirty="0" err="1"/>
              <a:t>urticarial</a:t>
            </a:r>
            <a:r>
              <a:rPr lang="es-ES" sz="2000" dirty="0"/>
              <a:t>, petequial, </a:t>
            </a:r>
            <a:r>
              <a:rPr lang="es-ES" sz="2000" dirty="0" err="1"/>
              <a:t>herpetiforme</a:t>
            </a:r>
            <a:r>
              <a:rPr lang="es-ES" sz="2000" dirty="0"/>
              <a:t>, multiforme) , resuelve sin descamación</a:t>
            </a:r>
          </a:p>
          <a:p>
            <a:pPr algn="just"/>
            <a:r>
              <a:rPr lang="es-ES" dirty="0"/>
              <a:t>Periodo de contagio: Desde algunos días antes de los síntomas hasta 4 meses después</a:t>
            </a:r>
            <a:endParaRPr lang="es-CL" dirty="0"/>
          </a:p>
          <a:p>
            <a:pPr algn="just"/>
            <a:endParaRPr lang="es-CL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F3997266-66B6-534B-B9E5-6813F514B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8" y="1123837"/>
            <a:ext cx="3137981" cy="4601183"/>
          </a:xfrm>
        </p:spPr>
        <p:txBody>
          <a:bodyPr>
            <a:normAutofit/>
          </a:bodyPr>
          <a:lstStyle/>
          <a:p>
            <a:br>
              <a:rPr lang="es-CL" sz="3200" dirty="0"/>
            </a:br>
            <a:r>
              <a:rPr lang="es-CL" sz="3200" dirty="0"/>
              <a:t>3. Mononucleosis </a:t>
            </a:r>
            <a:br>
              <a:rPr lang="es-CL" sz="3200" dirty="0"/>
            </a:br>
            <a:r>
              <a:rPr lang="es-CL" sz="3200" dirty="0"/>
              <a:t>     infecciosa</a:t>
            </a:r>
          </a:p>
        </p:txBody>
      </p:sp>
    </p:spTree>
    <p:extLst>
      <p:ext uri="{BB962C8B-B14F-4D97-AF65-F5344CB8AC3E}">
        <p14:creationId xmlns:p14="http://schemas.microsoft.com/office/powerpoint/2010/main" val="293571767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D14DA74-FC46-2341-B88D-CE3E01117C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/>
              <a:t>Otras Infecciosas</a:t>
            </a:r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3AE8DD45-9962-AB48-8846-5629960B96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CL" dirty="0"/>
              <a:t>Verrugas</a:t>
            </a:r>
          </a:p>
          <a:p>
            <a:r>
              <a:rPr lang="es-CL" dirty="0"/>
              <a:t>Moluscos</a:t>
            </a:r>
          </a:p>
        </p:txBody>
      </p:sp>
    </p:spTree>
    <p:extLst>
      <p:ext uri="{BB962C8B-B14F-4D97-AF65-F5344CB8AC3E}">
        <p14:creationId xmlns:p14="http://schemas.microsoft.com/office/powerpoint/2010/main" val="181761838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C952B4-8D8E-5747-8D80-F34B6EE76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1. Verrugas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6D3FD29-4E76-5A44-AE69-B9EB57112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sz="2400" dirty="0"/>
              <a:t>Distribución mundial</a:t>
            </a:r>
          </a:p>
          <a:p>
            <a:r>
              <a:rPr lang="es-CL" sz="2400" dirty="0"/>
              <a:t>&gt;&gt;&gt; niños</a:t>
            </a:r>
          </a:p>
          <a:p>
            <a:r>
              <a:rPr lang="es-CL" sz="2400" dirty="0"/>
              <a:t>Transmisión por contacto piel a piel</a:t>
            </a:r>
          </a:p>
          <a:p>
            <a:r>
              <a:rPr lang="es-CL" sz="2400" dirty="0"/>
              <a:t>Incubación 1 a 3 meses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2457742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C03046-E0F9-5E48-B49A-34C7B2DC8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lphaLcPeriod"/>
            </a:pPr>
            <a:r>
              <a:rPr lang="es-CL" sz="3200" dirty="0"/>
              <a:t>Verruga vulgar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8E14D99-14BA-2A4A-B69B-A0D95A472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L" sz="2400" dirty="0"/>
              <a:t>Pápulas bien delimitadas, ásperas, duras, nodulares o placas de superficie irregular. </a:t>
            </a:r>
          </a:p>
          <a:p>
            <a:pPr algn="just"/>
            <a:r>
              <a:rPr lang="es-CL" sz="2400" dirty="0"/>
              <a:t>Dorso de  manos, dedos, periungueales, o en codos y rodillas. </a:t>
            </a:r>
          </a:p>
          <a:p>
            <a:pPr algn="just"/>
            <a:r>
              <a:rPr lang="es-CL" sz="2400" dirty="0"/>
              <a:t>Asintomáticas (excepto las ubicadas cerca de un punto de presión)</a:t>
            </a:r>
          </a:p>
          <a:p>
            <a:pPr algn="just"/>
            <a:r>
              <a:rPr lang="es-ES_tradnl" sz="2400" dirty="0"/>
              <a:t>El 60% de las verrugas comunes se resuelve dentro de 2 años, sin embargo, luego de este tiempo, tan solo 10% es eliminada en los siguientes 10 años.</a:t>
            </a:r>
            <a:endParaRPr lang="es-CL" sz="2400" dirty="0"/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17308173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43FA4B-B8D2-AE46-838D-1D500D949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b. Verruga </a:t>
            </a:r>
            <a:br>
              <a:rPr lang="es-CL" sz="3200" dirty="0"/>
            </a:br>
            <a:r>
              <a:rPr lang="es-CL" sz="3200" dirty="0"/>
              <a:t>    plantar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5BE2C49-FBC9-2347-B14D-4D0910CD75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L" sz="2400" dirty="0"/>
              <a:t>Afectan generalmente a adolescentes y adultos jóvenes. </a:t>
            </a:r>
          </a:p>
          <a:p>
            <a:pPr algn="just"/>
            <a:r>
              <a:rPr lang="es-CL" sz="2400" dirty="0"/>
              <a:t>Pápulas o placas gruesas dolorosas, endofíticas, situadas en las plantas o palmas. </a:t>
            </a:r>
          </a:p>
          <a:p>
            <a:pPr algn="just"/>
            <a:r>
              <a:rPr lang="es-CL" sz="2400" dirty="0"/>
              <a:t>Puntos negros (hemorragia en estrato córneo), dolor a la compresión lateral y ausencia de dermatoglifos, permite distinguirla de un queratoma. </a:t>
            </a:r>
          </a:p>
          <a:p>
            <a:pPr algn="just"/>
            <a:endParaRPr lang="es-CL" dirty="0"/>
          </a:p>
          <a:p>
            <a:pPr algn="just"/>
            <a:endParaRPr lang="es-CL" dirty="0"/>
          </a:p>
          <a:p>
            <a:pPr algn="just"/>
            <a:endParaRPr lang="es-CL" dirty="0"/>
          </a:p>
          <a:p>
            <a:pPr algn="just"/>
            <a:endParaRPr lang="es-CL" dirty="0"/>
          </a:p>
          <a:p>
            <a:pPr algn="just"/>
            <a:endParaRPr lang="es-CL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D9B146B-BB0B-CF41-A8AB-901AA37532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5489" y="3674612"/>
            <a:ext cx="3253571" cy="2319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2864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4507F9-66C0-5247-B765-236A629DB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c. Verrugas </a:t>
            </a:r>
            <a:br>
              <a:rPr lang="es-CL" sz="3200" dirty="0"/>
            </a:br>
            <a:r>
              <a:rPr lang="es-CL" sz="3200" dirty="0"/>
              <a:t>    planas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62E2068-1AD6-A842-99BC-2E1CFE7918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L" sz="2400" dirty="0"/>
              <a:t>Se encuentran comúnmente en los niños. </a:t>
            </a:r>
          </a:p>
          <a:p>
            <a:pPr algn="just"/>
            <a:r>
              <a:rPr lang="es-CL" sz="2400" dirty="0"/>
              <a:t>Múltiples pápulas de 1 a 4 mm, superficie lisa y contornos irregulares en cara, cuello y manos</a:t>
            </a:r>
            <a:r>
              <a:rPr lang="es-CL" dirty="0"/>
              <a:t>. </a:t>
            </a:r>
          </a:p>
          <a:p>
            <a:pPr algn="just"/>
            <a:endParaRPr lang="es-CL" dirty="0"/>
          </a:p>
          <a:p>
            <a:pPr algn="just"/>
            <a:endParaRPr lang="es-CL" dirty="0"/>
          </a:p>
          <a:p>
            <a:pPr algn="just"/>
            <a:endParaRPr lang="es-CL" dirty="0"/>
          </a:p>
          <a:p>
            <a:pPr algn="just"/>
            <a:endParaRPr lang="es-CL" dirty="0"/>
          </a:p>
          <a:p>
            <a:pPr algn="just"/>
            <a:endParaRPr lang="es-CL" dirty="0"/>
          </a:p>
        </p:txBody>
      </p:sp>
      <p:pic>
        <p:nvPicPr>
          <p:cNvPr id="4" name="Picture 2" descr="Resultado de imagen para verrugas planas en niños">
            <a:extLst>
              <a:ext uri="{FF2B5EF4-FFF2-40B4-BE49-F238E27FC236}">
                <a16:creationId xmlns:a16="http://schemas.microsoft.com/office/drawing/2014/main" id="{F2D7B89F-96AF-C74E-8D51-A01204F35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57010" y="3178935"/>
            <a:ext cx="6024283" cy="315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11285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D8DBF5-6221-924F-B019-857FD3734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z="3200" dirty="0"/>
              <a:t>Tratamiento</a:t>
            </a:r>
            <a:r>
              <a:rPr lang="es-CL" dirty="0"/>
              <a:t>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21AEF5-526F-A247-A3CE-1047450DBA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L" sz="2400" dirty="0"/>
              <a:t>Existen múltiples tratamientos. </a:t>
            </a:r>
          </a:p>
          <a:p>
            <a:pPr algn="just"/>
            <a:r>
              <a:rPr lang="es-CL" sz="2400" dirty="0"/>
              <a:t>La observación sin tratamiento es una opción, sin embargo, molestias estéticas, funcionales, y el riesgo de contagio hacen recomendable el tratamiento.</a:t>
            </a:r>
          </a:p>
          <a:p>
            <a:pPr algn="just"/>
            <a:r>
              <a:rPr lang="es-CL" sz="2400" dirty="0"/>
              <a:t>La mayor evidencia existente para verrugas vulgares y plantares la tiene el ácido salicílico y la crioterapia.</a:t>
            </a: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3186623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52062-ECC0-0440-80DD-FC8B97C51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2. Molusco </a:t>
            </a:r>
            <a:br>
              <a:rPr lang="es-CL" sz="3200" dirty="0"/>
            </a:br>
            <a:r>
              <a:rPr lang="es-CL" sz="3200" dirty="0"/>
              <a:t>     contagioso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28AAD0-3095-4445-A4B9-911B5BC82D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L" sz="2400" dirty="0"/>
              <a:t>&gt;&gt;&gt; en menores de 5 años</a:t>
            </a:r>
          </a:p>
          <a:p>
            <a:pPr algn="just"/>
            <a:r>
              <a:rPr lang="es-CL" sz="2400" dirty="0"/>
              <a:t>Incidencia mundial: 2 a 8% </a:t>
            </a:r>
          </a:p>
          <a:p>
            <a:pPr algn="just"/>
            <a:r>
              <a:rPr lang="es-CL" sz="2400" dirty="0"/>
              <a:t>Transmisión principalmente por contacto directo</a:t>
            </a: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3634079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5CCDCE4-05B0-4A43-AC10-3A195F0888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L" sz="2400" dirty="0"/>
              <a:t>Pápula de 1 a 2 mm indolora, que puede crecer hasta grandes tamaños, observándose a veces umbilicada en el centro. </a:t>
            </a:r>
          </a:p>
          <a:p>
            <a:pPr algn="just"/>
            <a:r>
              <a:rPr lang="es-CL" sz="2400" dirty="0"/>
              <a:t>Única o múltiples, por lo general no presentan reacción inflamatoria perilesional, a menos que la lesión sea traumatizada. </a:t>
            </a:r>
          </a:p>
          <a:p>
            <a:pPr algn="just"/>
            <a:r>
              <a:rPr lang="es-CL" sz="2400" dirty="0"/>
              <a:t>&gt; en cabeza, cuello y EESS.</a:t>
            </a:r>
          </a:p>
          <a:p>
            <a:pPr algn="just"/>
            <a:r>
              <a:rPr lang="es-CL" sz="2400" dirty="0"/>
              <a:t>En la dermatitis atópica y en inmunosuprimidos puede presentarse en forma diseminada </a:t>
            </a:r>
          </a:p>
          <a:p>
            <a:pPr algn="just"/>
            <a:endParaRPr lang="es-CL" sz="2000" dirty="0"/>
          </a:p>
          <a:p>
            <a:pPr marL="0" indent="0" algn="just">
              <a:buNone/>
            </a:pPr>
            <a:endParaRPr lang="es-CL" sz="2000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3226F9EA-4F61-EB49-AD7D-6883E7DD6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2. Molusco </a:t>
            </a:r>
            <a:br>
              <a:rPr lang="es-CL" sz="3200" dirty="0"/>
            </a:br>
            <a:r>
              <a:rPr lang="es-CL" sz="3200" dirty="0"/>
              <a:t>     contagioso</a:t>
            </a:r>
          </a:p>
        </p:txBody>
      </p:sp>
    </p:spTree>
    <p:extLst>
      <p:ext uri="{BB962C8B-B14F-4D97-AF65-F5344CB8AC3E}">
        <p14:creationId xmlns:p14="http://schemas.microsoft.com/office/powerpoint/2010/main" val="119849805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6">
            <a:extLst>
              <a:ext uri="{FF2B5EF4-FFF2-40B4-BE49-F238E27FC236}">
                <a16:creationId xmlns:a16="http://schemas.microsoft.com/office/drawing/2014/main" id="{6BA5F9F3-3498-DD40-88D6-3172B6714B1E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294021" y="1055687"/>
            <a:ext cx="7924800" cy="4746625"/>
          </a:xfrm>
        </p:spPr>
      </p:pic>
    </p:spTree>
    <p:extLst>
      <p:ext uri="{BB962C8B-B14F-4D97-AF65-F5344CB8AC3E}">
        <p14:creationId xmlns:p14="http://schemas.microsoft.com/office/powerpoint/2010/main" val="2236999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9A44F2D9-77D9-2C4A-914A-5A9AED217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2. Nevo  </a:t>
            </a:r>
            <a:br>
              <a:rPr lang="es-CL" sz="3200" dirty="0"/>
            </a:br>
            <a:r>
              <a:rPr lang="es-CL" sz="3200" dirty="0"/>
              <a:t>     melanocítico    </a:t>
            </a:r>
            <a:br>
              <a:rPr lang="es-CL" sz="3200" dirty="0"/>
            </a:br>
            <a:r>
              <a:rPr lang="es-CL" sz="3200" dirty="0"/>
              <a:t>     adquirido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A61B1BA-CE98-5C47-9F69-0A76267163F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r>
              <a:rPr lang="es-CL" sz="2400" b="1" dirty="0">
                <a:solidFill>
                  <a:schemeClr val="accent1">
                    <a:lumMod val="75000"/>
                  </a:schemeClr>
                </a:solidFill>
              </a:rPr>
              <a:t>De la unión: </a:t>
            </a:r>
            <a:r>
              <a:rPr lang="es-CL" sz="2400" dirty="0"/>
              <a:t>lesión macular o solevantada de color uniforme, café medio a oscuro.</a:t>
            </a:r>
          </a:p>
          <a:p>
            <a:pPr algn="just"/>
            <a:endParaRPr lang="es-CL" sz="2400" dirty="0"/>
          </a:p>
          <a:p>
            <a:pPr algn="just"/>
            <a:r>
              <a:rPr lang="es-CL" sz="2400" b="1" dirty="0">
                <a:solidFill>
                  <a:schemeClr val="accent1">
                    <a:lumMod val="75000"/>
                  </a:schemeClr>
                </a:solidFill>
              </a:rPr>
              <a:t>Compuestos: </a:t>
            </a:r>
            <a:r>
              <a:rPr lang="es-CL" sz="2400" dirty="0"/>
              <a:t>pápula color café, de tono más claro que los de la unión.</a:t>
            </a:r>
          </a:p>
          <a:p>
            <a:pPr algn="just"/>
            <a:endParaRPr lang="es-CL" sz="2400" dirty="0"/>
          </a:p>
          <a:p>
            <a:pPr algn="just"/>
            <a:r>
              <a:rPr lang="es-CL" sz="2400" b="1" dirty="0">
                <a:solidFill>
                  <a:schemeClr val="accent1">
                    <a:lumMod val="75000"/>
                  </a:schemeClr>
                </a:solidFill>
              </a:rPr>
              <a:t>Intradérmicos: </a:t>
            </a:r>
            <a:r>
              <a:rPr lang="es-CL" sz="2400" dirty="0"/>
              <a:t>similar al compuesto pero más elevado, y de color café más claro o color piel.</a:t>
            </a:r>
          </a:p>
          <a:p>
            <a:pPr algn="just"/>
            <a:endParaRPr lang="es-CL" dirty="0"/>
          </a:p>
        </p:txBody>
      </p:sp>
      <p:pic>
        <p:nvPicPr>
          <p:cNvPr id="7" name="Marcador de contenido 6" descr="Imagen que contiene foto, comida, alimentos, café&#10;&#10;Descripción generada automáticamente">
            <a:extLst>
              <a:ext uri="{FF2B5EF4-FFF2-40B4-BE49-F238E27FC236}">
                <a16:creationId xmlns:a16="http://schemas.microsoft.com/office/drawing/2014/main" id="{5B5528E9-C73B-5646-90FD-399E6F4AC26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010143" y="740027"/>
            <a:ext cx="2818278" cy="5121275"/>
          </a:xfrm>
        </p:spPr>
      </p:pic>
    </p:spTree>
    <p:extLst>
      <p:ext uri="{BB962C8B-B14F-4D97-AF65-F5344CB8AC3E}">
        <p14:creationId xmlns:p14="http://schemas.microsoft.com/office/powerpoint/2010/main" val="414963129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E94700B-821D-0049-A1D3-9BBC8AE675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L" sz="2400" dirty="0"/>
              <a:t>Resolución espontánea: 6 meses y 5 años </a:t>
            </a:r>
          </a:p>
          <a:p>
            <a:pPr algn="just"/>
            <a:r>
              <a:rPr lang="es-CL" sz="2400" dirty="0"/>
              <a:t>Tratamiento: Evitar contagio a terceros o por autoinoculación. </a:t>
            </a:r>
          </a:p>
          <a:p>
            <a:pPr marL="0" indent="0" algn="just">
              <a:buNone/>
            </a:pPr>
            <a:endParaRPr lang="es-CL" sz="2400" dirty="0"/>
          </a:p>
          <a:p>
            <a:pPr marL="0" indent="0" algn="just">
              <a:buNone/>
            </a:pPr>
            <a:r>
              <a:rPr lang="es-CL" sz="2400" dirty="0"/>
              <a:t>Opciones de tratamiento: </a:t>
            </a:r>
          </a:p>
          <a:p>
            <a:pPr lvl="0" algn="just"/>
            <a:r>
              <a:rPr lang="es-CL" sz="2400" b="1" dirty="0"/>
              <a:t>Extracción del cuerpo del molusco mediante el uso de aguja estéril u otro instrumento punzante o cortante</a:t>
            </a:r>
          </a:p>
          <a:p>
            <a:pPr marL="0" indent="0" algn="just">
              <a:buNone/>
            </a:pPr>
            <a:endParaRPr lang="es-CL" sz="2400" b="1" dirty="0"/>
          </a:p>
          <a:p>
            <a:pPr lvl="0" algn="just"/>
            <a:r>
              <a:rPr lang="es-CL" sz="2400" b="1" dirty="0"/>
              <a:t>Curetaje de la lesión</a:t>
            </a:r>
            <a:endParaRPr lang="es-CL" sz="2400" dirty="0"/>
          </a:p>
          <a:p>
            <a:pPr lvl="0" algn="just"/>
            <a:r>
              <a:rPr lang="es-CL" sz="2400" b="1" dirty="0"/>
              <a:t>Crioterapia</a:t>
            </a:r>
            <a:endParaRPr lang="es-CL" sz="2400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69A7149E-11F4-E340-8BB1-50E43C8C7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2. Molusco </a:t>
            </a:r>
            <a:br>
              <a:rPr lang="es-CL" sz="3200" dirty="0"/>
            </a:br>
            <a:r>
              <a:rPr lang="es-CL" sz="3200" dirty="0"/>
              <a:t>     contagioso</a:t>
            </a:r>
          </a:p>
        </p:txBody>
      </p:sp>
    </p:spTree>
    <p:extLst>
      <p:ext uri="{BB962C8B-B14F-4D97-AF65-F5344CB8AC3E}">
        <p14:creationId xmlns:p14="http://schemas.microsoft.com/office/powerpoint/2010/main" val="53223712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D528BCA-CF3D-1248-A34D-FF1F3A77D8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/>
              <a:t>Prúrigo insectario</a:t>
            </a:r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BBAD007C-47E0-974E-B241-5354110B92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3543757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BBD6A1-5F23-6E46-A353-D4785E13A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6F0709B-9809-2C4B-8614-802590FCF3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L" sz="2400" dirty="0"/>
              <a:t>Reacción de HS mediada por IgE a antígenos insectarios.</a:t>
            </a:r>
          </a:p>
          <a:p>
            <a:pPr algn="just"/>
            <a:r>
              <a:rPr lang="es-CL" sz="2400" dirty="0"/>
              <a:t>Frecuente en niños entre 2-10 años</a:t>
            </a:r>
          </a:p>
          <a:p>
            <a:pPr algn="just"/>
            <a:r>
              <a:rPr lang="es-CL" sz="2400" dirty="0"/>
              <a:t>Pápulas urticariales de entre 2-8mm, agrupadas o diseminadas, muy pruriginosas.</a:t>
            </a:r>
          </a:p>
          <a:p>
            <a:pPr algn="just"/>
            <a:r>
              <a:rPr lang="es-CL" sz="2400" dirty="0"/>
              <a:t>Evoluciona a erupción papular o pápulo vesicular autolimitada, con erosiones, costras y signos de grataje.</a:t>
            </a:r>
          </a:p>
          <a:p>
            <a:pPr algn="just"/>
            <a:r>
              <a:rPr lang="es-CL" sz="2400" dirty="0"/>
              <a:t>Impetiginización frecuente.</a:t>
            </a:r>
          </a:p>
        </p:txBody>
      </p:sp>
    </p:spTree>
    <p:extLst>
      <p:ext uri="{BB962C8B-B14F-4D97-AF65-F5344CB8AC3E}">
        <p14:creationId xmlns:p14="http://schemas.microsoft.com/office/powerpoint/2010/main" val="370738946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932A37-FEFF-A146-8881-DCB5A23FA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28E142E-86B1-6044-8221-E356B21F75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L" sz="2400" dirty="0"/>
              <a:t>PREVENCIÓN:</a:t>
            </a:r>
          </a:p>
          <a:p>
            <a:pPr lvl="1"/>
            <a:r>
              <a:rPr lang="es-CL" sz="2400" dirty="0"/>
              <a:t>Aseo de vivienda, manejo de mascotas, insecticidas, repelentes</a:t>
            </a:r>
          </a:p>
          <a:p>
            <a:pPr lvl="1"/>
            <a:endParaRPr lang="es-CL" sz="2400" dirty="0"/>
          </a:p>
          <a:p>
            <a:pPr lvl="1"/>
            <a:endParaRPr lang="es-CL" sz="2400" dirty="0"/>
          </a:p>
          <a:p>
            <a:r>
              <a:rPr lang="es-CL" sz="2400" dirty="0"/>
              <a:t>TRATAMIENTO</a:t>
            </a:r>
          </a:p>
          <a:p>
            <a:pPr lvl="1"/>
            <a:r>
              <a:rPr lang="es-CL" sz="2400" dirty="0"/>
              <a:t>Medidas generales: uso ropa adecuada, uñas cortas y limpias.</a:t>
            </a:r>
          </a:p>
          <a:p>
            <a:pPr lvl="1"/>
            <a:r>
              <a:rPr lang="es-CL" sz="2400" dirty="0"/>
              <a:t>Sintomático: orientado al manejo del prurito.</a:t>
            </a:r>
          </a:p>
          <a:p>
            <a:pPr lvl="2"/>
            <a:r>
              <a:rPr lang="es-CL" sz="2400" dirty="0"/>
              <a:t>Antihistamínicos</a:t>
            </a:r>
          </a:p>
          <a:p>
            <a:pPr lvl="2"/>
            <a:r>
              <a:rPr lang="es-CL" sz="2400" dirty="0"/>
              <a:t>Corticoides tópicos.</a:t>
            </a:r>
          </a:p>
        </p:txBody>
      </p:sp>
    </p:spTree>
    <p:extLst>
      <p:ext uri="{BB962C8B-B14F-4D97-AF65-F5344CB8AC3E}">
        <p14:creationId xmlns:p14="http://schemas.microsoft.com/office/powerpoint/2010/main" val="190752450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Imagen que contiene tatuaje, interior, persona, hombre&#10;&#10;Descripción generada automáticamente">
            <a:extLst>
              <a:ext uri="{FF2B5EF4-FFF2-40B4-BE49-F238E27FC236}">
                <a16:creationId xmlns:a16="http://schemas.microsoft.com/office/drawing/2014/main" id="{922534DC-4160-E04A-9459-170A418FD4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446" y="0"/>
            <a:ext cx="7830553" cy="5359400"/>
          </a:xfrm>
          <a:prstGeom prst="rect">
            <a:avLst/>
          </a:prstGeom>
        </p:spPr>
      </p:pic>
      <p:pic>
        <p:nvPicPr>
          <p:cNvPr id="8" name="Imagen 7" descr="Imagen que contiene interior, pequeño, comida, cepillo de dientes&#10;&#10;Descripción generada automáticamente">
            <a:extLst>
              <a:ext uri="{FF2B5EF4-FFF2-40B4-BE49-F238E27FC236}">
                <a16:creationId xmlns:a16="http://schemas.microsoft.com/office/drawing/2014/main" id="{E8CC5FAB-298D-CC49-BF31-C98194FE6E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2799" y="4828674"/>
            <a:ext cx="7569200" cy="2029326"/>
          </a:xfrm>
          <a:prstGeom prst="rect">
            <a:avLst/>
          </a:prstGeom>
        </p:spPr>
      </p:pic>
      <p:pic>
        <p:nvPicPr>
          <p:cNvPr id="10" name="Imagen 9" descr="Imagen que contiene tatuaje, persona, teléfono, cerca&#10;&#10;Descripción generada automáticamente">
            <a:extLst>
              <a:ext uri="{FF2B5EF4-FFF2-40B4-BE49-F238E27FC236}">
                <a16:creationId xmlns:a16="http://schemas.microsoft.com/office/drawing/2014/main" id="{C9520562-04A2-7B47-B82C-6C51BCA273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622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2775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A97F8FCD-8FC4-F347-B86B-79ED9D5EBD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/>
              <a:t>Acné</a:t>
            </a:r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CFA05A51-0895-2146-97E6-9D607773F1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2525026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2AFCD2-4C0D-E94D-936A-4835E7D42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67FFE92-2DA9-994B-B0B1-6F77F4A99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sz="2400" dirty="0"/>
              <a:t>Enfermedad inflamatoria de los folículos </a:t>
            </a:r>
            <a:r>
              <a:rPr lang="es-ES" sz="2400" dirty="0" err="1"/>
              <a:t>pilosebáceos</a:t>
            </a:r>
            <a:endParaRPr lang="es-ES" sz="2400" dirty="0"/>
          </a:p>
          <a:p>
            <a:pPr algn="just"/>
            <a:r>
              <a:rPr lang="es-ES" sz="2400" dirty="0"/>
              <a:t>Afecta predominantemente a adolescentes (prevalencia entre 35 – 90 %)</a:t>
            </a:r>
          </a:p>
          <a:p>
            <a:pPr lvl="1" algn="just"/>
            <a:r>
              <a:rPr lang="es-ES" sz="2400" dirty="0"/>
              <a:t>Tendencia hacia un desarrollo puberal más temprano</a:t>
            </a:r>
            <a:r>
              <a:rPr lang="es-ES" sz="2400" dirty="0">
                <a:sym typeface="Wingdings" pitchFamily="2" charset="2"/>
              </a:rPr>
              <a:t> acné en preadolescentes cada vez más común. </a:t>
            </a:r>
            <a:endParaRPr lang="es-CL" sz="2400" dirty="0"/>
          </a:p>
          <a:p>
            <a:pPr lvl="1" algn="just"/>
            <a:r>
              <a:rPr lang="es-ES_tradnl" sz="2400" dirty="0"/>
              <a:t>Puede persistir, recurrir o aparecer en la adultez</a:t>
            </a:r>
            <a:r>
              <a:rPr lang="es-ES_tradnl" dirty="0"/>
              <a:t>. </a:t>
            </a: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84096337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7F175E48-7A1A-9E43-AA4B-90914ADD5300}"/>
              </a:ext>
            </a:extLst>
          </p:cNvPr>
          <p:cNvSpPr txBox="1"/>
          <p:nvPr/>
        </p:nvSpPr>
        <p:spPr>
          <a:xfrm>
            <a:off x="269277" y="495302"/>
            <a:ext cx="3700064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_tradnl" b="1" dirty="0" err="1"/>
              <a:t>Microcomedón</a:t>
            </a:r>
            <a:endParaRPr lang="es-ES_trad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dirty="0"/>
              <a:t>Proliferación de queratinocitos foliculares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dirty="0"/>
              <a:t>Cohesión </a:t>
            </a:r>
            <a:r>
              <a:rPr lang="es-ES_tradnl" dirty="0" err="1"/>
              <a:t>corneocitos</a:t>
            </a:r>
            <a:endParaRPr lang="es-ES_trad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dirty="0"/>
              <a:t>Tapón </a:t>
            </a:r>
            <a:r>
              <a:rPr lang="es-ES_tradnl" dirty="0" err="1"/>
              <a:t>queratósico</a:t>
            </a:r>
            <a:r>
              <a:rPr lang="es-ES_tradnl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dirty="0"/>
              <a:t>Embotellamiento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2676524-758E-A542-896D-FC5E12DABF33}"/>
              </a:ext>
            </a:extLst>
          </p:cNvPr>
          <p:cNvSpPr txBox="1"/>
          <p:nvPr/>
        </p:nvSpPr>
        <p:spPr>
          <a:xfrm>
            <a:off x="7867274" y="4714875"/>
            <a:ext cx="4117976" cy="1477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/>
              <a:t>Andrógenos </a:t>
            </a:r>
            <a:r>
              <a:rPr lang="es-ES" b="1" dirty="0">
                <a:sym typeface="Wingdings" pitchFamily="2" charset="2"/>
              </a:rPr>
              <a:t> </a:t>
            </a:r>
            <a:r>
              <a:rPr lang="es-ES" b="1" dirty="0"/>
              <a:t>DHT </a:t>
            </a:r>
          </a:p>
          <a:p>
            <a:r>
              <a:rPr lang="es-ES" dirty="0"/>
              <a:t>(+) producción de sebo </a:t>
            </a:r>
          </a:p>
          <a:p>
            <a:r>
              <a:rPr lang="es-ES" dirty="0"/>
              <a:t>(+) proliferación de </a:t>
            </a:r>
            <a:r>
              <a:rPr lang="es-ES" dirty="0" err="1"/>
              <a:t>sebocitos</a:t>
            </a:r>
            <a:r>
              <a:rPr lang="es-ES" dirty="0"/>
              <a:t>. </a:t>
            </a:r>
          </a:p>
          <a:p>
            <a:r>
              <a:rPr lang="es-ES" dirty="0"/>
              <a:t>En piel con acné la conversión de T </a:t>
            </a:r>
            <a:r>
              <a:rPr lang="es-ES" dirty="0">
                <a:sym typeface="Wingdings" pitchFamily="2" charset="2"/>
              </a:rPr>
              <a:t> </a:t>
            </a:r>
            <a:r>
              <a:rPr lang="es-ES" dirty="0"/>
              <a:t>DHT sería 30 veces mayor</a:t>
            </a:r>
            <a:endParaRPr lang="es-CL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10E3DCB-3CFF-FE46-ACF8-77E6A02030E9}"/>
              </a:ext>
            </a:extLst>
          </p:cNvPr>
          <p:cNvSpPr txBox="1"/>
          <p:nvPr/>
        </p:nvSpPr>
        <p:spPr>
          <a:xfrm>
            <a:off x="7433507" y="528638"/>
            <a:ext cx="4503738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/>
              <a:t>Comensal, no patógeno </a:t>
            </a:r>
            <a:r>
              <a:rPr lang="es-ES" b="1" i="1" dirty="0"/>
              <a:t>per 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Ribotipos</a:t>
            </a:r>
            <a:r>
              <a:rPr lang="es-ES" dirty="0"/>
              <a:t> de 4 y 5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Lipasas, </a:t>
            </a:r>
            <a:r>
              <a:rPr lang="es-ES" dirty="0" err="1"/>
              <a:t>porfirinas</a:t>
            </a:r>
            <a:r>
              <a:rPr lang="es-ES" dirty="0"/>
              <a:t> </a:t>
            </a:r>
            <a:r>
              <a:rPr lang="es-ES" dirty="0">
                <a:sym typeface="Wingdings" pitchFamily="2" charset="2"/>
              </a:rPr>
              <a:t> destrucción FP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Biofilm</a:t>
            </a:r>
            <a:r>
              <a:rPr lang="es-ES" dirty="0"/>
              <a:t> </a:t>
            </a:r>
            <a:r>
              <a:rPr lang="es-ES" dirty="0">
                <a:sym typeface="Wingdings" pitchFamily="2" charset="2"/>
              </a:rPr>
              <a:t> resistencia ATB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Respuestas inmune huésped: CK </a:t>
            </a:r>
            <a:r>
              <a:rPr lang="es-ES" dirty="0" err="1"/>
              <a:t>proinflamatorias</a:t>
            </a:r>
            <a:endParaRPr lang="es-ES" dirty="0"/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7FCAB483-1D28-C645-8A1B-90BF88E8E6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0348383"/>
              </p:ext>
            </p:extLst>
          </p:nvPr>
        </p:nvGraphicFramePr>
        <p:xfrm>
          <a:off x="1607575" y="565151"/>
          <a:ext cx="7446522" cy="62579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879474C7-DDD3-A949-8BA7-4CD14A713400}"/>
              </a:ext>
            </a:extLst>
          </p:cNvPr>
          <p:cNvSpPr txBox="1"/>
          <p:nvPr/>
        </p:nvSpPr>
        <p:spPr>
          <a:xfrm>
            <a:off x="131207" y="4703603"/>
            <a:ext cx="3421063" cy="1477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/>
              <a:t>Presente incluso en </a:t>
            </a:r>
            <a:r>
              <a:rPr lang="es-ES" b="1" dirty="0"/>
              <a:t>lesiones de acné inicial</a:t>
            </a:r>
          </a:p>
          <a:p>
            <a:r>
              <a:rPr lang="es-ES" b="1" dirty="0"/>
              <a:t>Linfocitos T CD</a:t>
            </a:r>
            <a:r>
              <a:rPr lang="es-ES" dirty="0"/>
              <a:t>4 de tipo Th1 y Th17</a:t>
            </a:r>
            <a:r>
              <a:rPr lang="es-CL" dirty="0"/>
              <a:t> </a:t>
            </a:r>
          </a:p>
          <a:p>
            <a:r>
              <a:rPr lang="es-CL" dirty="0"/>
              <a:t>Determina tipo de lesiones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48326097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893C7A-66A7-9C41-BF1B-6EE5BE8C7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200" dirty="0"/>
              <a:t>Alteración de la queratinización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1106B9AB-8A5F-BF4A-A7A7-AB96A3945A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/>
              <a:t>Aumento de la proliferación de queratinocitos foliculares </a:t>
            </a:r>
          </a:p>
          <a:p>
            <a:r>
              <a:rPr lang="es-CL" sz="2400" dirty="0"/>
              <a:t>Aumento de cohesión intercelular de </a:t>
            </a:r>
            <a:r>
              <a:rPr lang="es-ES" sz="2400" dirty="0" err="1"/>
              <a:t>corneocitos</a:t>
            </a:r>
            <a:endParaRPr lang="es-ES" sz="2400" dirty="0"/>
          </a:p>
          <a:p>
            <a:pPr>
              <a:buFont typeface="Wingdings" pitchFamily="2" charset="2"/>
              <a:buChar char="à"/>
            </a:pPr>
            <a:r>
              <a:rPr lang="es-CL" sz="2400" dirty="0"/>
              <a:t>Retención y acumulación infrainfundíbulo</a:t>
            </a:r>
          </a:p>
          <a:p>
            <a:pPr>
              <a:buFont typeface="Wingdings" pitchFamily="2" charset="2"/>
              <a:buChar char="à"/>
            </a:pPr>
            <a:r>
              <a:rPr lang="es-ES" sz="2400" dirty="0"/>
              <a:t>Embotellamiento</a:t>
            </a:r>
          </a:p>
          <a:p>
            <a:pPr>
              <a:buFont typeface="Wingdings" pitchFamily="2" charset="2"/>
              <a:buChar char="à"/>
            </a:pPr>
            <a:r>
              <a:rPr lang="es-ES" sz="2400" dirty="0">
                <a:sym typeface="Wingdings" pitchFamily="2" charset="2"/>
              </a:rPr>
              <a:t>T</a:t>
            </a:r>
            <a:r>
              <a:rPr lang="es-ES" sz="2400" dirty="0"/>
              <a:t>apón </a:t>
            </a:r>
            <a:r>
              <a:rPr lang="es-ES" sz="2400" dirty="0" err="1"/>
              <a:t>hiperqueratósico</a:t>
            </a:r>
            <a:r>
              <a:rPr lang="es-ES" sz="2400" dirty="0"/>
              <a:t> </a:t>
            </a:r>
          </a:p>
          <a:p>
            <a:pPr lvl="1">
              <a:buFont typeface="Wingdings" pitchFamily="2" charset="2"/>
              <a:buChar char="à"/>
            </a:pPr>
            <a:r>
              <a:rPr lang="es-CL" sz="2400" b="1" dirty="0"/>
              <a:t>Formación de microcomedón</a:t>
            </a:r>
          </a:p>
          <a:p>
            <a:pPr>
              <a:buFont typeface="Wingdings" pitchFamily="2" charset="2"/>
              <a:buChar char="à"/>
            </a:pPr>
            <a:endParaRPr lang="es-CL" sz="2400" b="1" dirty="0"/>
          </a:p>
          <a:p>
            <a:pPr marL="0" indent="0">
              <a:buNone/>
            </a:pPr>
            <a:r>
              <a:rPr lang="es-ES" sz="2400" dirty="0"/>
              <a:t>Se desconoce el evento precipitante </a:t>
            </a:r>
            <a:r>
              <a:rPr lang="es-ES" sz="2400" dirty="0">
                <a:sym typeface="Wingdings" pitchFamily="2" charset="2"/>
              </a:rPr>
              <a:t> rol de </a:t>
            </a:r>
            <a:r>
              <a:rPr lang="es-ES" sz="2400" dirty="0"/>
              <a:t>IL-1α ?</a:t>
            </a:r>
            <a:endParaRPr lang="es-CL" sz="2400" dirty="0"/>
          </a:p>
        </p:txBody>
      </p:sp>
    </p:spTree>
    <p:extLst>
      <p:ext uri="{BB962C8B-B14F-4D97-AF65-F5344CB8AC3E}">
        <p14:creationId xmlns:p14="http://schemas.microsoft.com/office/powerpoint/2010/main" val="293524255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0A3CE0-8FAF-A94C-B61E-8D568D730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Aumento de la producción de sebo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615381-234A-DE45-B7DC-C3BD6A4AA1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64108"/>
            <a:ext cx="7315200" cy="5536692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10000"/>
              </a:lnSpc>
            </a:pPr>
            <a:r>
              <a:rPr lang="en-US" sz="2400" b="1" dirty="0" err="1">
                <a:solidFill>
                  <a:schemeClr val="tx1"/>
                </a:solidFill>
              </a:rPr>
              <a:t>Genéticos</a:t>
            </a:r>
            <a:r>
              <a:rPr lang="en-US" sz="2400" dirty="0">
                <a:solidFill>
                  <a:schemeClr val="tx1"/>
                </a:solidFill>
              </a:rPr>
              <a:t>: </a:t>
            </a:r>
            <a:r>
              <a:rPr lang="en-US" sz="2400" dirty="0" err="1">
                <a:solidFill>
                  <a:schemeClr val="tx1"/>
                </a:solidFill>
              </a:rPr>
              <a:t>Número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dirty="0" err="1">
                <a:solidFill>
                  <a:schemeClr val="tx1"/>
                </a:solidFill>
              </a:rPr>
              <a:t>tamaño</a:t>
            </a:r>
            <a:r>
              <a:rPr lang="en-US" sz="2400" dirty="0">
                <a:solidFill>
                  <a:schemeClr val="tx1"/>
                </a:solidFill>
              </a:rPr>
              <a:t> y </a:t>
            </a:r>
            <a:r>
              <a:rPr lang="en-US" sz="2400" dirty="0" err="1">
                <a:solidFill>
                  <a:schemeClr val="tx1"/>
                </a:solidFill>
              </a:rPr>
              <a:t>actividad</a:t>
            </a:r>
            <a:r>
              <a:rPr lang="en-US" sz="2400" dirty="0">
                <a:solidFill>
                  <a:schemeClr val="tx1"/>
                </a:solidFill>
              </a:rPr>
              <a:t> de </a:t>
            </a:r>
            <a:r>
              <a:rPr lang="en-US" sz="2400" dirty="0" err="1">
                <a:solidFill>
                  <a:schemeClr val="tx1"/>
                </a:solidFill>
              </a:rPr>
              <a:t>glándulas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sebáceas</a:t>
            </a:r>
            <a:endParaRPr lang="en-US" sz="2400" dirty="0">
              <a:solidFill>
                <a:schemeClr val="tx1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sz="2400" b="1" dirty="0" err="1">
                <a:solidFill>
                  <a:schemeClr val="tx1"/>
                </a:solidFill>
              </a:rPr>
              <a:t>Hormonales</a:t>
            </a:r>
            <a:r>
              <a:rPr lang="en-US" sz="2400" dirty="0">
                <a:solidFill>
                  <a:schemeClr val="tx1"/>
                </a:solidFill>
              </a:rPr>
              <a:t>: </a:t>
            </a:r>
          </a:p>
          <a:p>
            <a:pPr lvl="1" algn="just">
              <a:lnSpc>
                <a:spcPct val="110000"/>
              </a:lnSpc>
            </a:pPr>
            <a:r>
              <a:rPr lang="en-US" sz="2400" b="1" dirty="0" err="1">
                <a:solidFill>
                  <a:schemeClr val="tx1"/>
                </a:solidFill>
              </a:rPr>
              <a:t>Andrógenos</a:t>
            </a:r>
            <a:r>
              <a:rPr lang="en-US" sz="2400" b="1" dirty="0">
                <a:solidFill>
                  <a:schemeClr val="tx1"/>
                </a:solidFill>
              </a:rPr>
              <a:t> (</a:t>
            </a:r>
            <a:r>
              <a:rPr lang="en-US" sz="2400" dirty="0" err="1">
                <a:solidFill>
                  <a:schemeClr val="tx1"/>
                </a:solidFill>
              </a:rPr>
              <a:t>precursores</a:t>
            </a:r>
            <a:r>
              <a:rPr lang="en-US" sz="2400" dirty="0">
                <a:solidFill>
                  <a:schemeClr val="tx1"/>
                </a:solidFill>
              </a:rPr>
              <a:t>: </a:t>
            </a:r>
            <a:r>
              <a:rPr lang="en-US" sz="2400" dirty="0" err="1">
                <a:solidFill>
                  <a:schemeClr val="tx1"/>
                </a:solidFill>
              </a:rPr>
              <a:t>testosterona</a:t>
            </a:r>
            <a:r>
              <a:rPr lang="en-US" sz="2400" dirty="0">
                <a:solidFill>
                  <a:schemeClr val="tx1"/>
                </a:solidFill>
              </a:rPr>
              <a:t> H; </a:t>
            </a:r>
            <a:r>
              <a:rPr lang="en-US" sz="2400" dirty="0" err="1">
                <a:solidFill>
                  <a:schemeClr val="tx1"/>
                </a:solidFill>
              </a:rPr>
              <a:t>androestenodiona</a:t>
            </a:r>
            <a:r>
              <a:rPr lang="en-US" sz="2400" dirty="0">
                <a:solidFill>
                  <a:schemeClr val="tx1"/>
                </a:solidFill>
              </a:rPr>
              <a:t> M) </a:t>
            </a:r>
            <a:r>
              <a:rPr lang="en-US" sz="2400" b="1" dirty="0">
                <a:solidFill>
                  <a:schemeClr val="tx1"/>
                </a:solidFill>
                <a:sym typeface="Wingdings" pitchFamily="2" charset="2"/>
              </a:rPr>
              <a:t> </a:t>
            </a:r>
            <a:r>
              <a:rPr lang="en-US" sz="2400" b="1" dirty="0">
                <a:solidFill>
                  <a:schemeClr val="tx1"/>
                </a:solidFill>
              </a:rPr>
              <a:t>DHT </a:t>
            </a:r>
          </a:p>
          <a:p>
            <a:pPr lvl="2" algn="just">
              <a:lnSpc>
                <a:spcPct val="110000"/>
              </a:lnSpc>
            </a:pPr>
            <a:r>
              <a:rPr lang="en-US" sz="2400" dirty="0">
                <a:solidFill>
                  <a:schemeClr val="tx1"/>
                </a:solidFill>
              </a:rPr>
              <a:t>(+) </a:t>
            </a:r>
            <a:r>
              <a:rPr lang="en-US" sz="2400" dirty="0" err="1">
                <a:solidFill>
                  <a:schemeClr val="tx1"/>
                </a:solidFill>
              </a:rPr>
              <a:t>producción</a:t>
            </a:r>
            <a:r>
              <a:rPr lang="en-US" sz="2400" dirty="0">
                <a:solidFill>
                  <a:schemeClr val="tx1"/>
                </a:solidFill>
              </a:rPr>
              <a:t> de </a:t>
            </a:r>
            <a:r>
              <a:rPr lang="en-US" sz="2400" dirty="0" err="1">
                <a:solidFill>
                  <a:schemeClr val="tx1"/>
                </a:solidFill>
              </a:rPr>
              <a:t>sebo</a:t>
            </a:r>
            <a:r>
              <a:rPr lang="en-US" sz="2400" dirty="0"/>
              <a:t> y </a:t>
            </a:r>
            <a:r>
              <a:rPr lang="en-US" sz="2400" dirty="0" err="1">
                <a:solidFill>
                  <a:schemeClr val="tx1"/>
                </a:solidFill>
              </a:rPr>
              <a:t>proliferación</a:t>
            </a:r>
            <a:r>
              <a:rPr lang="en-US" sz="2400" dirty="0">
                <a:solidFill>
                  <a:schemeClr val="tx1"/>
                </a:solidFill>
              </a:rPr>
              <a:t> de </a:t>
            </a:r>
            <a:r>
              <a:rPr lang="en-US" sz="2400" dirty="0" err="1">
                <a:solidFill>
                  <a:schemeClr val="tx1"/>
                </a:solidFill>
              </a:rPr>
              <a:t>sebocitos</a:t>
            </a:r>
            <a:r>
              <a:rPr lang="en-US" sz="2400" dirty="0">
                <a:solidFill>
                  <a:schemeClr val="tx1"/>
                </a:solidFill>
              </a:rPr>
              <a:t>. </a:t>
            </a:r>
          </a:p>
          <a:p>
            <a:pPr marL="0" algn="just">
              <a:lnSpc>
                <a:spcPct val="110000"/>
              </a:lnSpc>
            </a:pPr>
            <a:r>
              <a:rPr lang="en-US" sz="2400" dirty="0" err="1">
                <a:solidFill>
                  <a:schemeClr val="tx1"/>
                </a:solidFill>
              </a:rPr>
              <a:t>En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piel</a:t>
            </a:r>
            <a:r>
              <a:rPr lang="en-US" sz="2400" dirty="0">
                <a:solidFill>
                  <a:schemeClr val="tx1"/>
                </a:solidFill>
              </a:rPr>
              <a:t> con </a:t>
            </a:r>
            <a:r>
              <a:rPr lang="en-US" sz="2400" dirty="0" err="1">
                <a:solidFill>
                  <a:schemeClr val="tx1"/>
                </a:solidFill>
              </a:rPr>
              <a:t>acné</a:t>
            </a:r>
            <a:r>
              <a:rPr lang="en-US" sz="2400" dirty="0">
                <a:solidFill>
                  <a:schemeClr val="tx1"/>
                </a:solidFill>
              </a:rPr>
              <a:t> la </a:t>
            </a:r>
            <a:r>
              <a:rPr lang="en-US" sz="2400" dirty="0" err="1">
                <a:solidFill>
                  <a:schemeClr val="tx1"/>
                </a:solidFill>
              </a:rPr>
              <a:t>conversión</a:t>
            </a:r>
            <a:r>
              <a:rPr lang="en-US" sz="2400" dirty="0">
                <a:solidFill>
                  <a:schemeClr val="tx1"/>
                </a:solidFill>
              </a:rPr>
              <a:t> de T </a:t>
            </a:r>
            <a:r>
              <a:rPr lang="en-US" sz="2400" dirty="0">
                <a:solidFill>
                  <a:schemeClr val="tx1"/>
                </a:solidFill>
                <a:sym typeface="Wingdings" pitchFamily="2" charset="2"/>
              </a:rPr>
              <a:t> </a:t>
            </a:r>
            <a:r>
              <a:rPr lang="en-US" sz="2400" dirty="0">
                <a:solidFill>
                  <a:schemeClr val="tx1"/>
                </a:solidFill>
              </a:rPr>
              <a:t>DHT </a:t>
            </a:r>
            <a:r>
              <a:rPr lang="en-US" sz="2400" dirty="0" err="1">
                <a:solidFill>
                  <a:schemeClr val="tx1"/>
                </a:solidFill>
              </a:rPr>
              <a:t>sería</a:t>
            </a:r>
            <a:r>
              <a:rPr lang="en-US" sz="2400" dirty="0">
                <a:solidFill>
                  <a:schemeClr val="tx1"/>
                </a:solidFill>
              </a:rPr>
              <a:t> 30 </a:t>
            </a:r>
            <a:r>
              <a:rPr lang="en-US" sz="2400" dirty="0" err="1">
                <a:solidFill>
                  <a:schemeClr val="tx1"/>
                </a:solidFill>
              </a:rPr>
              <a:t>veces</a:t>
            </a:r>
            <a:r>
              <a:rPr lang="en-US" sz="2400" dirty="0">
                <a:solidFill>
                  <a:schemeClr val="tx1"/>
                </a:solidFill>
              </a:rPr>
              <a:t> mayor</a:t>
            </a:r>
          </a:p>
          <a:p>
            <a:pPr marL="915988" lvl="2" algn="just">
              <a:lnSpc>
                <a:spcPct val="110000"/>
              </a:lnSpc>
            </a:pPr>
            <a:r>
              <a:rPr lang="en-US" sz="2400" b="1" dirty="0" err="1">
                <a:solidFill>
                  <a:schemeClr val="tx1"/>
                </a:solidFill>
              </a:rPr>
              <a:t>Estrógenos</a:t>
            </a:r>
            <a:r>
              <a:rPr lang="en-US" sz="2400" dirty="0">
                <a:solidFill>
                  <a:schemeClr val="tx1"/>
                </a:solidFill>
              </a:rPr>
              <a:t>: </a:t>
            </a:r>
            <a:r>
              <a:rPr lang="en-US" sz="2400" dirty="0" err="1">
                <a:solidFill>
                  <a:schemeClr val="tx1"/>
                </a:solidFill>
              </a:rPr>
              <a:t>inhibe</a:t>
            </a:r>
            <a:r>
              <a:rPr lang="en-US" sz="2400" dirty="0">
                <a:solidFill>
                  <a:schemeClr val="tx1"/>
                </a:solidFill>
              </a:rPr>
              <a:t> prod. de </a:t>
            </a:r>
            <a:r>
              <a:rPr lang="en-US" sz="2400" dirty="0" err="1">
                <a:solidFill>
                  <a:schemeClr val="tx1"/>
                </a:solidFill>
              </a:rPr>
              <a:t>andrógenos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gonadales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dirty="0" err="1">
                <a:solidFill>
                  <a:schemeClr val="tx1"/>
                </a:solidFill>
              </a:rPr>
              <a:t>oposición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directa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en</a:t>
            </a:r>
            <a:r>
              <a:rPr lang="en-US" sz="2400" dirty="0">
                <a:solidFill>
                  <a:schemeClr val="tx1"/>
                </a:solidFill>
              </a:rPr>
              <a:t> g. </a:t>
            </a:r>
            <a:r>
              <a:rPr lang="en-US" sz="2400" dirty="0" err="1">
                <a:solidFill>
                  <a:schemeClr val="tx1"/>
                </a:solidFill>
              </a:rPr>
              <a:t>sebácea</a:t>
            </a:r>
            <a:r>
              <a:rPr lang="en-US" sz="2400" dirty="0">
                <a:solidFill>
                  <a:schemeClr val="tx1"/>
                </a:solidFill>
              </a:rPr>
              <a:t>.</a:t>
            </a:r>
          </a:p>
          <a:p>
            <a:pPr algn="just">
              <a:lnSpc>
                <a:spcPct val="110000"/>
              </a:lnSpc>
            </a:pPr>
            <a:r>
              <a:rPr lang="en-US" sz="2400" dirty="0">
                <a:solidFill>
                  <a:schemeClr val="tx1"/>
                </a:solidFill>
              </a:rPr>
              <a:t>El </a:t>
            </a:r>
            <a:r>
              <a:rPr lang="en-US" sz="2400" dirty="0" err="1">
                <a:solidFill>
                  <a:schemeClr val="tx1"/>
                </a:solidFill>
              </a:rPr>
              <a:t>sebo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interfiere</a:t>
            </a:r>
            <a:r>
              <a:rPr lang="en-US" sz="2400" dirty="0">
                <a:solidFill>
                  <a:schemeClr val="tx1"/>
                </a:solidFill>
              </a:rPr>
              <a:t> la </a:t>
            </a:r>
            <a:r>
              <a:rPr lang="en-US" sz="2400" dirty="0" err="1">
                <a:solidFill>
                  <a:schemeClr val="tx1"/>
                </a:solidFill>
              </a:rPr>
              <a:t>queratinización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folicular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dirty="0" err="1">
                <a:solidFill>
                  <a:schemeClr val="tx1"/>
                </a:solidFill>
              </a:rPr>
              <a:t>obstruyendo</a:t>
            </a:r>
            <a:r>
              <a:rPr lang="en-US" sz="2400" dirty="0">
                <a:solidFill>
                  <a:schemeClr val="tx1"/>
                </a:solidFill>
              </a:rPr>
              <a:t> los </a:t>
            </a:r>
            <a:r>
              <a:rPr lang="en-US" sz="2400" dirty="0" err="1">
                <a:solidFill>
                  <a:schemeClr val="tx1"/>
                </a:solidFill>
              </a:rPr>
              <a:t>poros</a:t>
            </a:r>
            <a:r>
              <a:rPr lang="en-US" sz="2400" dirty="0">
                <a:solidFill>
                  <a:schemeClr val="tx1"/>
                </a:solidFill>
              </a:rPr>
              <a:t> de la </a:t>
            </a:r>
            <a:r>
              <a:rPr lang="en-US" sz="2400" dirty="0" err="1">
                <a:solidFill>
                  <a:schemeClr val="tx1"/>
                </a:solidFill>
              </a:rPr>
              <a:t>unidad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pilo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sebácea</a:t>
            </a:r>
            <a:r>
              <a:rPr lang="en-US" sz="2400" dirty="0">
                <a:solidFill>
                  <a:schemeClr val="tx1"/>
                </a:solidFill>
              </a:rPr>
              <a:t>.</a:t>
            </a: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46639274"/>
      </p:ext>
    </p:extLst>
  </p:cSld>
  <p:clrMapOvr>
    <a:masterClrMapping/>
  </p:clrMapOvr>
</p:sld>
</file>

<file path=ppt/theme/theme1.xml><?xml version="1.0" encoding="utf-8"?>
<a:theme xmlns:a="http://schemas.openxmlformats.org/drawingml/2006/main" name="Marco">
  <a:themeElements>
    <a:clrScheme name="Marco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Marco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arco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5157</Words>
  <Application>Microsoft Macintosh PowerPoint</Application>
  <PresentationFormat>Panorámica</PresentationFormat>
  <Paragraphs>695</Paragraphs>
  <Slides>105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105</vt:i4>
      </vt:variant>
    </vt:vector>
  </HeadingPairs>
  <TitlesOfParts>
    <vt:vector size="112" baseType="lpstr">
      <vt:lpstr>Arial</vt:lpstr>
      <vt:lpstr>Arial Hebrew</vt:lpstr>
      <vt:lpstr>Calibri</vt:lpstr>
      <vt:lpstr>Corbel</vt:lpstr>
      <vt:lpstr>Wingdings</vt:lpstr>
      <vt:lpstr>Wingdings 2</vt:lpstr>
      <vt:lpstr>Marco</vt:lpstr>
      <vt:lpstr>Dermatología pediátrica Parte  II</vt:lpstr>
      <vt:lpstr>Neoplasias melanocíticas benignas</vt:lpstr>
      <vt:lpstr>Nevo</vt:lpstr>
      <vt:lpstr>1. NMC:       Definición</vt:lpstr>
      <vt:lpstr>1. NMC:      Epidemiología</vt:lpstr>
      <vt:lpstr>1. NMC:       Evolución</vt:lpstr>
      <vt:lpstr>Presentación de PowerPoint</vt:lpstr>
      <vt:lpstr>2. Nevo        melanocítico        adquirido</vt:lpstr>
      <vt:lpstr>2. Nevo        melanocítico          adquirido</vt:lpstr>
      <vt:lpstr>2. Nevo        melanocítico       adquirido</vt:lpstr>
      <vt:lpstr>2. Nevo        melanocítico        adquirido</vt:lpstr>
      <vt:lpstr>3. Nevo de       Spilus</vt:lpstr>
      <vt:lpstr>4. Nevo de       Becker</vt:lpstr>
      <vt:lpstr>Presentación de PowerPoint</vt:lpstr>
      <vt:lpstr>Neoplasias anexiales</vt:lpstr>
      <vt:lpstr>Nevo sebáceo de Jadassohn</vt:lpstr>
      <vt:lpstr>Alteraciones pigmentarias</vt:lpstr>
      <vt:lpstr>Sindromes Neurocutáneos asociados a hiper o hipopigmentación</vt:lpstr>
      <vt:lpstr>1. Albinismo</vt:lpstr>
      <vt:lpstr>1. Albinismo</vt:lpstr>
      <vt:lpstr>2. Esclerosis       tuberosa</vt:lpstr>
      <vt:lpstr>2. Esclerosis        tuberosa</vt:lpstr>
      <vt:lpstr>2. Esclerosis       tuberosa</vt:lpstr>
      <vt:lpstr>2. Esclerosis       tuberosa</vt:lpstr>
      <vt:lpstr>2. Esclerosis       tuberosa</vt:lpstr>
      <vt:lpstr>3. Neurofibromatosis                    tipo 1</vt:lpstr>
      <vt:lpstr>3.Neurofibromatosis                  tipo 1</vt:lpstr>
      <vt:lpstr>3.Neurofibromatosis tipo 1</vt:lpstr>
      <vt:lpstr>3.Neurofibromatosis tipo 1</vt:lpstr>
      <vt:lpstr>Manifestaciones: MCCL</vt:lpstr>
      <vt:lpstr>Manifestaciones:  Pseudoefélides axilares</vt:lpstr>
      <vt:lpstr>Manifestaciones: Neurofibromas</vt:lpstr>
      <vt:lpstr>Manifestaciones: Nódulos de Lisch</vt:lpstr>
      <vt:lpstr>Alteración hipopigmentada congénita</vt:lpstr>
      <vt:lpstr>1. Nevo anémico</vt:lpstr>
      <vt:lpstr>1.Nevo anémico</vt:lpstr>
      <vt:lpstr>2. Nevo        acrómico</vt:lpstr>
      <vt:lpstr>Enfermedades hipopigmentadas adquiridas</vt:lpstr>
      <vt:lpstr>1. Vitiligo</vt:lpstr>
      <vt:lpstr>1. Vitiligo</vt:lpstr>
      <vt:lpstr>1. Vitiligo</vt:lpstr>
      <vt:lpstr>2. Pitiriasis alba</vt:lpstr>
      <vt:lpstr>2. Pitiriasis alba</vt:lpstr>
      <vt:lpstr>3. Pitiriasis      versicolor</vt:lpstr>
      <vt:lpstr>Presentación de PowerPoint</vt:lpstr>
      <vt:lpstr>3. Pitiriasis       versicolor</vt:lpstr>
      <vt:lpstr>4. Hipopigmentación post inflamatoria</vt:lpstr>
      <vt:lpstr>Enfermedades hiperpigmentadas adquiridas</vt:lpstr>
      <vt:lpstr> Hiperpigmentación post inflamatoria</vt:lpstr>
      <vt:lpstr>Exantemas de la infancia</vt:lpstr>
      <vt:lpstr>Tipos de exantemas según morfología</vt:lpstr>
      <vt:lpstr>Tipos de exantemas según morfología</vt:lpstr>
      <vt:lpstr>Sindrome  Piel escaldada estafilocócico</vt:lpstr>
      <vt:lpstr>Clínica</vt:lpstr>
      <vt:lpstr>Clínica</vt:lpstr>
      <vt:lpstr>Tratamiento</vt:lpstr>
      <vt:lpstr>Exantemas clásicos</vt:lpstr>
      <vt:lpstr> 1. Sarampión</vt:lpstr>
      <vt:lpstr>2. Escarlatina</vt:lpstr>
      <vt:lpstr>2. Escarlatina</vt:lpstr>
      <vt:lpstr>2. Escarlatina</vt:lpstr>
      <vt:lpstr>2. Escarlatina</vt:lpstr>
      <vt:lpstr>3. Rubeóla</vt:lpstr>
      <vt:lpstr> </vt:lpstr>
      <vt:lpstr>4. Eritema       infeccioso</vt:lpstr>
      <vt:lpstr>4. Eritema       infeccioso</vt:lpstr>
      <vt:lpstr>4. Eritema       infeccioso</vt:lpstr>
      <vt:lpstr>5. Exantema       súbito</vt:lpstr>
      <vt:lpstr>5. Exantema        súbito</vt:lpstr>
      <vt:lpstr>Exantemas no clásicos</vt:lpstr>
      <vt:lpstr>1. Varicela</vt:lpstr>
      <vt:lpstr>1. Varicela</vt:lpstr>
      <vt:lpstr>1. Varicela</vt:lpstr>
      <vt:lpstr>1. Varicela</vt:lpstr>
      <vt:lpstr>1. Varicela</vt:lpstr>
      <vt:lpstr> 2. Síndrome      Pie mano boca</vt:lpstr>
      <vt:lpstr> 2. Sindrome Pie       mano boca</vt:lpstr>
      <vt:lpstr>Presentación de PowerPoint</vt:lpstr>
      <vt:lpstr> 3. Mononucleosis       infecciosa</vt:lpstr>
      <vt:lpstr> 3. Mononucleosis       infecciosa</vt:lpstr>
      <vt:lpstr>Otras Infecciosas</vt:lpstr>
      <vt:lpstr>1. Verrugas</vt:lpstr>
      <vt:lpstr>Verruga vulgar</vt:lpstr>
      <vt:lpstr>b. Verruga      plantar</vt:lpstr>
      <vt:lpstr>c. Verrugas      planas</vt:lpstr>
      <vt:lpstr>Tratamiento </vt:lpstr>
      <vt:lpstr>2. Molusco       contagioso</vt:lpstr>
      <vt:lpstr>2. Molusco       contagioso</vt:lpstr>
      <vt:lpstr>Presentación de PowerPoint</vt:lpstr>
      <vt:lpstr>2. Molusco       contagioso</vt:lpstr>
      <vt:lpstr>Prúrigo insectario</vt:lpstr>
      <vt:lpstr>Presentación de PowerPoint</vt:lpstr>
      <vt:lpstr>Presentación de PowerPoint</vt:lpstr>
      <vt:lpstr>Presentación de PowerPoint</vt:lpstr>
      <vt:lpstr>Acné</vt:lpstr>
      <vt:lpstr>Presentación de PowerPoint</vt:lpstr>
      <vt:lpstr>Presentación de PowerPoint</vt:lpstr>
      <vt:lpstr>Alteración de la queratinización</vt:lpstr>
      <vt:lpstr>Aumento de la producción de sebo</vt:lpstr>
      <vt:lpstr>Colonización Corynebacterium Acnes</vt:lpstr>
      <vt:lpstr>Inflamación</vt:lpstr>
      <vt:lpstr>Clínica</vt:lpstr>
      <vt:lpstr>Tratamiento</vt:lpstr>
      <vt:lpstr>Retinoides tópicos</vt:lpstr>
      <vt:lpstr>Peróxido de benzoilo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Dermatología pediátrica</dc:title>
  <dc:creator>Paulina Durán</dc:creator>
  <cp:lastModifiedBy>Carvajal Veas Ricardo</cp:lastModifiedBy>
  <cp:revision>8</cp:revision>
  <dcterms:created xsi:type="dcterms:W3CDTF">2020-04-16T00:06:44Z</dcterms:created>
  <dcterms:modified xsi:type="dcterms:W3CDTF">2022-10-01T04:21:12Z</dcterms:modified>
</cp:coreProperties>
</file>