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64" r:id="rId1"/>
  </p:sldMasterIdLst>
  <p:notesMasterIdLst>
    <p:notesMasterId r:id="rId106"/>
  </p:notesMasterIdLst>
  <p:sldIdLst>
    <p:sldId id="256" r:id="rId2"/>
    <p:sldId id="358" r:id="rId3"/>
    <p:sldId id="459" r:id="rId4"/>
    <p:sldId id="466" r:id="rId5"/>
    <p:sldId id="468" r:id="rId6"/>
    <p:sldId id="470" r:id="rId7"/>
    <p:sldId id="472" r:id="rId8"/>
    <p:sldId id="474" r:id="rId9"/>
    <p:sldId id="477" r:id="rId10"/>
    <p:sldId id="455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480" r:id="rId21"/>
    <p:sldId id="369" r:id="rId22"/>
    <p:sldId id="370" r:id="rId23"/>
    <p:sldId id="458" r:id="rId24"/>
    <p:sldId id="475" r:id="rId25"/>
    <p:sldId id="371" r:id="rId26"/>
    <p:sldId id="372" r:id="rId27"/>
    <p:sldId id="373" r:id="rId28"/>
    <p:sldId id="374" r:id="rId29"/>
    <p:sldId id="375" r:id="rId30"/>
    <p:sldId id="479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481" r:id="rId52"/>
    <p:sldId id="398" r:id="rId53"/>
    <p:sldId id="399" r:id="rId54"/>
    <p:sldId id="400" r:id="rId55"/>
    <p:sldId id="401" r:id="rId56"/>
    <p:sldId id="402" r:id="rId57"/>
    <p:sldId id="403" r:id="rId58"/>
    <p:sldId id="404" r:id="rId59"/>
    <p:sldId id="405" r:id="rId60"/>
    <p:sldId id="406" r:id="rId61"/>
    <p:sldId id="407" r:id="rId62"/>
    <p:sldId id="408" r:id="rId63"/>
    <p:sldId id="409" r:id="rId64"/>
    <p:sldId id="410" r:id="rId65"/>
    <p:sldId id="411" r:id="rId66"/>
    <p:sldId id="412" r:id="rId67"/>
    <p:sldId id="413" r:id="rId68"/>
    <p:sldId id="414" r:id="rId69"/>
    <p:sldId id="415" r:id="rId70"/>
    <p:sldId id="416" r:id="rId71"/>
    <p:sldId id="417" r:id="rId72"/>
    <p:sldId id="418" r:id="rId73"/>
    <p:sldId id="419" r:id="rId74"/>
    <p:sldId id="482" r:id="rId75"/>
    <p:sldId id="421" r:id="rId76"/>
    <p:sldId id="422" r:id="rId77"/>
    <p:sldId id="423" r:id="rId78"/>
    <p:sldId id="424" r:id="rId79"/>
    <p:sldId id="425" r:id="rId80"/>
    <p:sldId id="426" r:id="rId81"/>
    <p:sldId id="483" r:id="rId82"/>
    <p:sldId id="428" r:id="rId83"/>
    <p:sldId id="430" r:id="rId84"/>
    <p:sldId id="431" r:id="rId85"/>
    <p:sldId id="484" r:id="rId86"/>
    <p:sldId id="434" r:id="rId87"/>
    <p:sldId id="435" r:id="rId88"/>
    <p:sldId id="436" r:id="rId89"/>
    <p:sldId id="438" r:id="rId90"/>
    <p:sldId id="439" r:id="rId91"/>
    <p:sldId id="440" r:id="rId92"/>
    <p:sldId id="485" r:id="rId93"/>
    <p:sldId id="443" r:id="rId94"/>
    <p:sldId id="444" r:id="rId95"/>
    <p:sldId id="445" r:id="rId96"/>
    <p:sldId id="446" r:id="rId97"/>
    <p:sldId id="447" r:id="rId98"/>
    <p:sldId id="448" r:id="rId99"/>
    <p:sldId id="449" r:id="rId100"/>
    <p:sldId id="450" r:id="rId101"/>
    <p:sldId id="451" r:id="rId102"/>
    <p:sldId id="452" r:id="rId103"/>
    <p:sldId id="453" r:id="rId104"/>
    <p:sldId id="454" r:id="rId10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mila Downey" initials="C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8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8" autoAdjust="0"/>
    <p:restoredTop sz="81172" autoAdjust="0"/>
  </p:normalViewPr>
  <p:slideViewPr>
    <p:cSldViewPr snapToGrid="0" snapToObjects="1">
      <p:cViewPr varScale="1">
        <p:scale>
          <a:sx n="84" d="100"/>
          <a:sy n="84" d="100"/>
        </p:scale>
        <p:origin x="165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-294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commentAuthors" Target="commentAuthor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255535-6031-4FDF-9D71-D4FC23224D1E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3CA398FF-340F-4F08-A6FF-05690DD51772}">
      <dgm:prSet phldrT="[Texto]"/>
      <dgm:spPr/>
      <dgm:t>
        <a:bodyPr/>
        <a:lstStyle/>
        <a:p>
          <a:r>
            <a:rPr lang="es-ES" dirty="0"/>
            <a:t>Manifestaciones fisiológicas</a:t>
          </a:r>
        </a:p>
      </dgm:t>
    </dgm:pt>
    <dgm:pt modelId="{D41D4FEA-C637-4BBB-88AC-35AB074FA0C4}" type="parTrans" cxnId="{35B1E04F-8670-42BC-8363-8754B6B46211}">
      <dgm:prSet/>
      <dgm:spPr/>
      <dgm:t>
        <a:bodyPr/>
        <a:lstStyle/>
        <a:p>
          <a:endParaRPr lang="es-ES"/>
        </a:p>
      </dgm:t>
    </dgm:pt>
    <dgm:pt modelId="{E8D0FB7A-5EDC-4C89-B7BC-75A5FEE501E8}" type="sibTrans" cxnId="{35B1E04F-8670-42BC-8363-8754B6B46211}">
      <dgm:prSet/>
      <dgm:spPr/>
      <dgm:t>
        <a:bodyPr/>
        <a:lstStyle/>
        <a:p>
          <a:endParaRPr lang="es-ES"/>
        </a:p>
      </dgm:t>
    </dgm:pt>
    <dgm:pt modelId="{68AF1E26-32BC-412A-AF76-2314DCD51022}">
      <dgm:prSet phldrT="[Texto]"/>
      <dgm:spPr/>
      <dgm:t>
        <a:bodyPr/>
        <a:lstStyle/>
        <a:p>
          <a:r>
            <a:rPr lang="es-ES" dirty="0" err="1"/>
            <a:t>Vérnix</a:t>
          </a:r>
          <a:r>
            <a:rPr lang="es-ES" dirty="0"/>
            <a:t> caseoso, descamación, lanugo</a:t>
          </a:r>
        </a:p>
      </dgm:t>
    </dgm:pt>
    <dgm:pt modelId="{C1DD26E0-A9FA-4601-BA95-9D5DFCB10F76}" type="parTrans" cxnId="{297B65F7-9717-4E30-B7EA-F0288C39B9DF}">
      <dgm:prSet/>
      <dgm:spPr/>
      <dgm:t>
        <a:bodyPr/>
        <a:lstStyle/>
        <a:p>
          <a:endParaRPr lang="es-ES"/>
        </a:p>
      </dgm:t>
    </dgm:pt>
    <dgm:pt modelId="{0C29BA9B-2883-41CA-8021-BAF64192302D}" type="sibTrans" cxnId="{297B65F7-9717-4E30-B7EA-F0288C39B9DF}">
      <dgm:prSet/>
      <dgm:spPr/>
      <dgm:t>
        <a:bodyPr/>
        <a:lstStyle/>
        <a:p>
          <a:endParaRPr lang="es-ES"/>
        </a:p>
      </dgm:t>
    </dgm:pt>
    <dgm:pt modelId="{0F4307E2-C4C7-4798-8B11-2948A552E6E4}">
      <dgm:prSet phldrT="[Texto]"/>
      <dgm:spPr/>
      <dgm:t>
        <a:bodyPr/>
        <a:lstStyle/>
        <a:p>
          <a:r>
            <a:rPr lang="es-ES" dirty="0"/>
            <a:t>Dermatosis neonatales transitorias</a:t>
          </a:r>
        </a:p>
      </dgm:t>
    </dgm:pt>
    <dgm:pt modelId="{EFFBFF23-BA75-47DA-BA74-FC5B5EDA911B}" type="parTrans" cxnId="{2990221C-A8A2-4185-8154-E5C9A74432E7}">
      <dgm:prSet/>
      <dgm:spPr/>
      <dgm:t>
        <a:bodyPr/>
        <a:lstStyle/>
        <a:p>
          <a:endParaRPr lang="es-ES"/>
        </a:p>
      </dgm:t>
    </dgm:pt>
    <dgm:pt modelId="{D9D3FF5E-AA65-449E-BD10-6F78C0E8513F}" type="sibTrans" cxnId="{2990221C-A8A2-4185-8154-E5C9A74432E7}">
      <dgm:prSet/>
      <dgm:spPr/>
      <dgm:t>
        <a:bodyPr/>
        <a:lstStyle/>
        <a:p>
          <a:endParaRPr lang="es-ES"/>
        </a:p>
      </dgm:t>
    </dgm:pt>
    <dgm:pt modelId="{3B267C4A-D600-4ADF-8DFD-DC13D13630AE}">
      <dgm:prSet phldrT="[Texto]"/>
      <dgm:spPr/>
      <dgm:t>
        <a:bodyPr/>
        <a:lstStyle/>
        <a:p>
          <a:r>
            <a:rPr lang="es-ES" dirty="0"/>
            <a:t>Eritema tóxico, miliaria, ….</a:t>
          </a:r>
        </a:p>
      </dgm:t>
    </dgm:pt>
    <dgm:pt modelId="{EE0B0981-4D71-4A92-8FC9-9AE3C267EF54}" type="parTrans" cxnId="{55C4AA16-3BB2-4D56-AA1E-957BA03C95C5}">
      <dgm:prSet/>
      <dgm:spPr/>
      <dgm:t>
        <a:bodyPr/>
        <a:lstStyle/>
        <a:p>
          <a:endParaRPr lang="es-ES"/>
        </a:p>
      </dgm:t>
    </dgm:pt>
    <dgm:pt modelId="{F0E49214-13BE-4ACE-836F-2F87FB584762}" type="sibTrans" cxnId="{55C4AA16-3BB2-4D56-AA1E-957BA03C95C5}">
      <dgm:prSet/>
      <dgm:spPr/>
      <dgm:t>
        <a:bodyPr/>
        <a:lstStyle/>
        <a:p>
          <a:endParaRPr lang="es-ES"/>
        </a:p>
      </dgm:t>
    </dgm:pt>
    <dgm:pt modelId="{C13C3096-D256-4C2C-ABC4-5B0E37A8C9D0}">
      <dgm:prSet phldrT="[Texto]"/>
      <dgm:spPr/>
      <dgm:t>
        <a:bodyPr/>
        <a:lstStyle/>
        <a:p>
          <a:r>
            <a:rPr lang="es-ES" dirty="0"/>
            <a:t>Dermatosis neonatales patológicas</a:t>
          </a:r>
        </a:p>
      </dgm:t>
    </dgm:pt>
    <dgm:pt modelId="{19F16AB5-192C-4612-90EE-ED3DC0984F16}" type="parTrans" cxnId="{2E32C8F8-39EF-4A47-9FB3-D62981ACFACB}">
      <dgm:prSet/>
      <dgm:spPr/>
      <dgm:t>
        <a:bodyPr/>
        <a:lstStyle/>
        <a:p>
          <a:endParaRPr lang="es-ES"/>
        </a:p>
      </dgm:t>
    </dgm:pt>
    <dgm:pt modelId="{54063480-5CF1-47C9-A0AA-524F476E4960}" type="sibTrans" cxnId="{2E32C8F8-39EF-4A47-9FB3-D62981ACFACB}">
      <dgm:prSet/>
      <dgm:spPr/>
      <dgm:t>
        <a:bodyPr/>
        <a:lstStyle/>
        <a:p>
          <a:endParaRPr lang="es-ES"/>
        </a:p>
      </dgm:t>
    </dgm:pt>
    <dgm:pt modelId="{50139F66-39EF-4BCD-8FBA-C1DB6A4B44A5}">
      <dgm:prSet phldrT="[Texto]"/>
      <dgm:spPr/>
      <dgm:t>
        <a:bodyPr/>
        <a:lstStyle/>
        <a:p>
          <a:r>
            <a:rPr lang="es-ES" dirty="0" err="1"/>
            <a:t>Epidermolisis</a:t>
          </a:r>
          <a:r>
            <a:rPr lang="es-ES" dirty="0"/>
            <a:t> </a:t>
          </a:r>
          <a:r>
            <a:rPr lang="es-ES" dirty="0" err="1"/>
            <a:t>bulosa</a:t>
          </a:r>
          <a:r>
            <a:rPr lang="es-ES" dirty="0"/>
            <a:t>, Incontinencia </a:t>
          </a:r>
          <a:r>
            <a:rPr lang="es-ES" dirty="0" err="1"/>
            <a:t>pigmenti</a:t>
          </a:r>
          <a:r>
            <a:rPr lang="es-ES" dirty="0"/>
            <a:t>, …</a:t>
          </a:r>
        </a:p>
      </dgm:t>
    </dgm:pt>
    <dgm:pt modelId="{24EF8EA4-CA58-42DD-9B4A-7F8969B125C8}" type="parTrans" cxnId="{ACE3E0F8-F2D8-4EC4-B477-4DCA22DF2938}">
      <dgm:prSet/>
      <dgm:spPr/>
      <dgm:t>
        <a:bodyPr/>
        <a:lstStyle/>
        <a:p>
          <a:endParaRPr lang="es-ES"/>
        </a:p>
      </dgm:t>
    </dgm:pt>
    <dgm:pt modelId="{91FC2925-10E0-4AB3-A87F-C5658936154A}" type="sibTrans" cxnId="{ACE3E0F8-F2D8-4EC4-B477-4DCA22DF2938}">
      <dgm:prSet/>
      <dgm:spPr/>
      <dgm:t>
        <a:bodyPr/>
        <a:lstStyle/>
        <a:p>
          <a:endParaRPr lang="es-ES"/>
        </a:p>
      </dgm:t>
    </dgm:pt>
    <dgm:pt modelId="{F8BC7EC8-79B7-42DD-A0F3-B992DC634D46}" type="pres">
      <dgm:prSet presAssocID="{64255535-6031-4FDF-9D71-D4FC23224D1E}" presName="linear" presStyleCnt="0">
        <dgm:presLayoutVars>
          <dgm:animLvl val="lvl"/>
          <dgm:resizeHandles val="exact"/>
        </dgm:presLayoutVars>
      </dgm:prSet>
      <dgm:spPr/>
    </dgm:pt>
    <dgm:pt modelId="{F8B3AEFB-3997-4D2D-881E-728671560B2D}" type="pres">
      <dgm:prSet presAssocID="{3CA398FF-340F-4F08-A6FF-05690DD5177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3888012-EDCE-490E-929B-BC07E9DA1A1D}" type="pres">
      <dgm:prSet presAssocID="{3CA398FF-340F-4F08-A6FF-05690DD51772}" presName="childText" presStyleLbl="revTx" presStyleIdx="0" presStyleCnt="3">
        <dgm:presLayoutVars>
          <dgm:bulletEnabled val="1"/>
        </dgm:presLayoutVars>
      </dgm:prSet>
      <dgm:spPr/>
    </dgm:pt>
    <dgm:pt modelId="{4F1BD382-7912-473E-B3DB-3F747B108A26}" type="pres">
      <dgm:prSet presAssocID="{0F4307E2-C4C7-4798-8B11-2948A552E6E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8D6EF3D-71C0-4AC9-8AFE-48FC4F317CAE}" type="pres">
      <dgm:prSet presAssocID="{0F4307E2-C4C7-4798-8B11-2948A552E6E4}" presName="childText" presStyleLbl="revTx" presStyleIdx="1" presStyleCnt="3">
        <dgm:presLayoutVars>
          <dgm:bulletEnabled val="1"/>
        </dgm:presLayoutVars>
      </dgm:prSet>
      <dgm:spPr/>
    </dgm:pt>
    <dgm:pt modelId="{7875E358-7CA7-47D8-9085-CE2EC77DB850}" type="pres">
      <dgm:prSet presAssocID="{C13C3096-D256-4C2C-ABC4-5B0E37A8C9D0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ED7343E-0E2E-407F-8000-586AB6928552}" type="pres">
      <dgm:prSet presAssocID="{C13C3096-D256-4C2C-ABC4-5B0E37A8C9D0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BC846D10-FD29-42FB-BF05-A7D7CDEE11C3}" type="presOf" srcId="{3CA398FF-340F-4F08-A6FF-05690DD51772}" destId="{F8B3AEFB-3997-4D2D-881E-728671560B2D}" srcOrd="0" destOrd="0" presId="urn:microsoft.com/office/officeart/2005/8/layout/vList2"/>
    <dgm:cxn modelId="{55C4AA16-3BB2-4D56-AA1E-957BA03C95C5}" srcId="{0F4307E2-C4C7-4798-8B11-2948A552E6E4}" destId="{3B267C4A-D600-4ADF-8DFD-DC13D13630AE}" srcOrd="0" destOrd="0" parTransId="{EE0B0981-4D71-4A92-8FC9-9AE3C267EF54}" sibTransId="{F0E49214-13BE-4ACE-836F-2F87FB584762}"/>
    <dgm:cxn modelId="{2990221C-A8A2-4185-8154-E5C9A74432E7}" srcId="{64255535-6031-4FDF-9D71-D4FC23224D1E}" destId="{0F4307E2-C4C7-4798-8B11-2948A552E6E4}" srcOrd="1" destOrd="0" parTransId="{EFFBFF23-BA75-47DA-BA74-FC5B5EDA911B}" sibTransId="{D9D3FF5E-AA65-449E-BD10-6F78C0E8513F}"/>
    <dgm:cxn modelId="{6B95F521-C8A4-4557-AC80-52F109991C6D}" type="presOf" srcId="{0F4307E2-C4C7-4798-8B11-2948A552E6E4}" destId="{4F1BD382-7912-473E-B3DB-3F747B108A26}" srcOrd="0" destOrd="0" presId="urn:microsoft.com/office/officeart/2005/8/layout/vList2"/>
    <dgm:cxn modelId="{35B1E04F-8670-42BC-8363-8754B6B46211}" srcId="{64255535-6031-4FDF-9D71-D4FC23224D1E}" destId="{3CA398FF-340F-4F08-A6FF-05690DD51772}" srcOrd="0" destOrd="0" parTransId="{D41D4FEA-C637-4BBB-88AC-35AB074FA0C4}" sibTransId="{E8D0FB7A-5EDC-4C89-B7BC-75A5FEE501E8}"/>
    <dgm:cxn modelId="{D8F38987-8D52-4106-8674-E65CE087A281}" type="presOf" srcId="{68AF1E26-32BC-412A-AF76-2314DCD51022}" destId="{C3888012-EDCE-490E-929B-BC07E9DA1A1D}" srcOrd="0" destOrd="0" presId="urn:microsoft.com/office/officeart/2005/8/layout/vList2"/>
    <dgm:cxn modelId="{0B260EA4-0B16-4374-805D-3F99B2A26D80}" type="presOf" srcId="{C13C3096-D256-4C2C-ABC4-5B0E37A8C9D0}" destId="{7875E358-7CA7-47D8-9085-CE2EC77DB850}" srcOrd="0" destOrd="0" presId="urn:microsoft.com/office/officeart/2005/8/layout/vList2"/>
    <dgm:cxn modelId="{FFD676A5-A6C2-454E-9814-DB0D74B26D7C}" type="presOf" srcId="{3B267C4A-D600-4ADF-8DFD-DC13D13630AE}" destId="{08D6EF3D-71C0-4AC9-8AFE-48FC4F317CAE}" srcOrd="0" destOrd="0" presId="urn:microsoft.com/office/officeart/2005/8/layout/vList2"/>
    <dgm:cxn modelId="{2C143EB0-69E8-4BB6-8157-3164E8163430}" type="presOf" srcId="{64255535-6031-4FDF-9D71-D4FC23224D1E}" destId="{F8BC7EC8-79B7-42DD-A0F3-B992DC634D46}" srcOrd="0" destOrd="0" presId="urn:microsoft.com/office/officeart/2005/8/layout/vList2"/>
    <dgm:cxn modelId="{53DDE0F6-8AAD-4850-BDC9-2F136AD7AFE2}" type="presOf" srcId="{50139F66-39EF-4BCD-8FBA-C1DB6A4B44A5}" destId="{2ED7343E-0E2E-407F-8000-586AB6928552}" srcOrd="0" destOrd="0" presId="urn:microsoft.com/office/officeart/2005/8/layout/vList2"/>
    <dgm:cxn modelId="{297B65F7-9717-4E30-B7EA-F0288C39B9DF}" srcId="{3CA398FF-340F-4F08-A6FF-05690DD51772}" destId="{68AF1E26-32BC-412A-AF76-2314DCD51022}" srcOrd="0" destOrd="0" parTransId="{C1DD26E0-A9FA-4601-BA95-9D5DFCB10F76}" sibTransId="{0C29BA9B-2883-41CA-8021-BAF64192302D}"/>
    <dgm:cxn modelId="{2E32C8F8-39EF-4A47-9FB3-D62981ACFACB}" srcId="{64255535-6031-4FDF-9D71-D4FC23224D1E}" destId="{C13C3096-D256-4C2C-ABC4-5B0E37A8C9D0}" srcOrd="2" destOrd="0" parTransId="{19F16AB5-192C-4612-90EE-ED3DC0984F16}" sibTransId="{54063480-5CF1-47C9-A0AA-524F476E4960}"/>
    <dgm:cxn modelId="{ACE3E0F8-F2D8-4EC4-B477-4DCA22DF2938}" srcId="{C13C3096-D256-4C2C-ABC4-5B0E37A8C9D0}" destId="{50139F66-39EF-4BCD-8FBA-C1DB6A4B44A5}" srcOrd="0" destOrd="0" parTransId="{24EF8EA4-CA58-42DD-9B4A-7F8969B125C8}" sibTransId="{91FC2925-10E0-4AB3-A87F-C5658936154A}"/>
    <dgm:cxn modelId="{BC90319A-CD34-42A6-8870-E7253CA0FC95}" type="presParOf" srcId="{F8BC7EC8-79B7-42DD-A0F3-B992DC634D46}" destId="{F8B3AEFB-3997-4D2D-881E-728671560B2D}" srcOrd="0" destOrd="0" presId="urn:microsoft.com/office/officeart/2005/8/layout/vList2"/>
    <dgm:cxn modelId="{67A5D6BB-62A6-4ADA-BF67-AF57FEFC9413}" type="presParOf" srcId="{F8BC7EC8-79B7-42DD-A0F3-B992DC634D46}" destId="{C3888012-EDCE-490E-929B-BC07E9DA1A1D}" srcOrd="1" destOrd="0" presId="urn:microsoft.com/office/officeart/2005/8/layout/vList2"/>
    <dgm:cxn modelId="{0F2E492B-AB82-4AEB-93D4-EA9ABA179D3A}" type="presParOf" srcId="{F8BC7EC8-79B7-42DD-A0F3-B992DC634D46}" destId="{4F1BD382-7912-473E-B3DB-3F747B108A26}" srcOrd="2" destOrd="0" presId="urn:microsoft.com/office/officeart/2005/8/layout/vList2"/>
    <dgm:cxn modelId="{63BEA262-3389-4937-8891-2CCE77353B5D}" type="presParOf" srcId="{F8BC7EC8-79B7-42DD-A0F3-B992DC634D46}" destId="{08D6EF3D-71C0-4AC9-8AFE-48FC4F317CAE}" srcOrd="3" destOrd="0" presId="urn:microsoft.com/office/officeart/2005/8/layout/vList2"/>
    <dgm:cxn modelId="{2C3CCA7D-4A15-42CA-B8D6-8416D32CA30F}" type="presParOf" srcId="{F8BC7EC8-79B7-42DD-A0F3-B992DC634D46}" destId="{7875E358-7CA7-47D8-9085-CE2EC77DB850}" srcOrd="4" destOrd="0" presId="urn:microsoft.com/office/officeart/2005/8/layout/vList2"/>
    <dgm:cxn modelId="{9CE1031B-516E-45FE-8E83-820EA5D441BD}" type="presParOf" srcId="{F8BC7EC8-79B7-42DD-A0F3-B992DC634D46}" destId="{2ED7343E-0E2E-407F-8000-586AB692855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0B379E-A23F-4B93-B8CC-ECA7A4B617C2}" type="doc">
      <dgm:prSet loTypeId="urn:microsoft.com/office/officeart/2005/8/layout/default#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F8CA9EB4-9DC0-4539-BDFD-B13B75635E6F}">
      <dgm:prSet phldrT="[Texto]"/>
      <dgm:spPr/>
      <dgm:t>
        <a:bodyPr/>
        <a:lstStyle/>
        <a:p>
          <a:r>
            <a:rPr lang="es-ES_tradnl" dirty="0"/>
            <a:t>Enfermedades de la piel causadas por la presencia del pañal</a:t>
          </a:r>
          <a:endParaRPr lang="es-ES" dirty="0"/>
        </a:p>
      </dgm:t>
    </dgm:pt>
    <dgm:pt modelId="{37924162-2297-477A-872B-613C7C8C40F4}" type="parTrans" cxnId="{52DF76C8-7082-41EA-9DBB-FD87CE3A044A}">
      <dgm:prSet/>
      <dgm:spPr/>
      <dgm:t>
        <a:bodyPr/>
        <a:lstStyle/>
        <a:p>
          <a:endParaRPr lang="es-ES"/>
        </a:p>
      </dgm:t>
    </dgm:pt>
    <dgm:pt modelId="{3061CF4D-72C6-4549-998F-C8E05EFF5DD5}" type="sibTrans" cxnId="{52DF76C8-7082-41EA-9DBB-FD87CE3A044A}">
      <dgm:prSet/>
      <dgm:spPr/>
      <dgm:t>
        <a:bodyPr/>
        <a:lstStyle/>
        <a:p>
          <a:endParaRPr lang="es-ES"/>
        </a:p>
      </dgm:t>
    </dgm:pt>
    <dgm:pt modelId="{541FD763-F56C-4C30-8340-241390FD4E06}">
      <dgm:prSet phldrT="[Texto]"/>
      <dgm:spPr/>
      <dgm:t>
        <a:bodyPr/>
        <a:lstStyle/>
        <a:p>
          <a:endParaRPr lang="es-CL" dirty="0"/>
        </a:p>
        <a:p>
          <a:r>
            <a:rPr lang="es-ES_tradnl" dirty="0"/>
            <a:t>Erupciones exacerbadas por el pañal</a:t>
          </a:r>
          <a:endParaRPr lang="es-ES" dirty="0"/>
        </a:p>
      </dgm:t>
    </dgm:pt>
    <dgm:pt modelId="{11C81635-917C-4366-86CE-B1F6DDE12451}" type="parTrans" cxnId="{AC59E6B1-D67C-4019-9845-7292E592328A}">
      <dgm:prSet/>
      <dgm:spPr/>
      <dgm:t>
        <a:bodyPr/>
        <a:lstStyle/>
        <a:p>
          <a:endParaRPr lang="es-ES"/>
        </a:p>
      </dgm:t>
    </dgm:pt>
    <dgm:pt modelId="{15DF46F3-C2A2-470E-9666-58CB8A81E6AC}" type="sibTrans" cxnId="{AC59E6B1-D67C-4019-9845-7292E592328A}">
      <dgm:prSet/>
      <dgm:spPr/>
      <dgm:t>
        <a:bodyPr/>
        <a:lstStyle/>
        <a:p>
          <a:endParaRPr lang="es-ES"/>
        </a:p>
      </dgm:t>
    </dgm:pt>
    <dgm:pt modelId="{2567771B-7AD1-4A47-B03B-691FC90A6ADC}">
      <dgm:prSet phldrT="[Texto]"/>
      <dgm:spPr/>
      <dgm:t>
        <a:bodyPr/>
        <a:lstStyle/>
        <a:p>
          <a:r>
            <a:rPr lang="es-ES_tradnl" dirty="0"/>
            <a:t>Erupciones independientes del uso del pañal</a:t>
          </a:r>
          <a:endParaRPr lang="es-ES" dirty="0"/>
        </a:p>
      </dgm:t>
    </dgm:pt>
    <dgm:pt modelId="{4C49955E-7C00-4836-8D83-869BBB0A86F8}" type="parTrans" cxnId="{E455D4CE-805C-48DD-A900-0640E2EBCAC4}">
      <dgm:prSet/>
      <dgm:spPr/>
      <dgm:t>
        <a:bodyPr/>
        <a:lstStyle/>
        <a:p>
          <a:endParaRPr lang="es-ES"/>
        </a:p>
      </dgm:t>
    </dgm:pt>
    <dgm:pt modelId="{03A7200E-3463-47A9-A759-0BE44FB23E3C}" type="sibTrans" cxnId="{E455D4CE-805C-48DD-A900-0640E2EBCAC4}">
      <dgm:prSet/>
      <dgm:spPr/>
      <dgm:t>
        <a:bodyPr/>
        <a:lstStyle/>
        <a:p>
          <a:endParaRPr lang="es-ES"/>
        </a:p>
      </dgm:t>
    </dgm:pt>
    <dgm:pt modelId="{805A3348-9803-47DE-8C6E-DA1129A1259F}" type="pres">
      <dgm:prSet presAssocID="{F50B379E-A23F-4B93-B8CC-ECA7A4B617C2}" presName="diagram" presStyleCnt="0">
        <dgm:presLayoutVars>
          <dgm:dir/>
          <dgm:resizeHandles val="exact"/>
        </dgm:presLayoutVars>
      </dgm:prSet>
      <dgm:spPr/>
    </dgm:pt>
    <dgm:pt modelId="{DFC68D52-071E-40A3-B035-D525D1B5B03C}" type="pres">
      <dgm:prSet presAssocID="{F8CA9EB4-9DC0-4539-BDFD-B13B75635E6F}" presName="node" presStyleLbl="node1" presStyleIdx="0" presStyleCnt="3">
        <dgm:presLayoutVars>
          <dgm:bulletEnabled val="1"/>
        </dgm:presLayoutVars>
      </dgm:prSet>
      <dgm:spPr/>
    </dgm:pt>
    <dgm:pt modelId="{2ED205A3-4768-45F4-9039-C18857C67467}" type="pres">
      <dgm:prSet presAssocID="{3061CF4D-72C6-4549-998F-C8E05EFF5DD5}" presName="sibTrans" presStyleCnt="0"/>
      <dgm:spPr/>
    </dgm:pt>
    <dgm:pt modelId="{E445A3B2-6744-4273-B1ED-B0B8AC1E8370}" type="pres">
      <dgm:prSet presAssocID="{541FD763-F56C-4C30-8340-241390FD4E06}" presName="node" presStyleLbl="node1" presStyleIdx="1" presStyleCnt="3">
        <dgm:presLayoutVars>
          <dgm:bulletEnabled val="1"/>
        </dgm:presLayoutVars>
      </dgm:prSet>
      <dgm:spPr/>
    </dgm:pt>
    <dgm:pt modelId="{08593BC4-4C12-47C2-84A4-E1A4726F2239}" type="pres">
      <dgm:prSet presAssocID="{15DF46F3-C2A2-470E-9666-58CB8A81E6AC}" presName="sibTrans" presStyleCnt="0"/>
      <dgm:spPr/>
    </dgm:pt>
    <dgm:pt modelId="{F238AC69-09AE-402C-8B3C-F6A0678E6FB2}" type="pres">
      <dgm:prSet presAssocID="{2567771B-7AD1-4A47-B03B-691FC90A6ADC}" presName="node" presStyleLbl="node1" presStyleIdx="2" presStyleCnt="3">
        <dgm:presLayoutVars>
          <dgm:bulletEnabled val="1"/>
        </dgm:presLayoutVars>
      </dgm:prSet>
      <dgm:spPr/>
    </dgm:pt>
  </dgm:ptLst>
  <dgm:cxnLst>
    <dgm:cxn modelId="{8220C53B-139C-4D2B-975C-D0007243D2F8}" type="presOf" srcId="{F50B379E-A23F-4B93-B8CC-ECA7A4B617C2}" destId="{805A3348-9803-47DE-8C6E-DA1129A1259F}" srcOrd="0" destOrd="0" presId="urn:microsoft.com/office/officeart/2005/8/layout/default#1"/>
    <dgm:cxn modelId="{814B434D-D4DE-4AE3-947B-DD70691ADE02}" type="presOf" srcId="{541FD763-F56C-4C30-8340-241390FD4E06}" destId="{E445A3B2-6744-4273-B1ED-B0B8AC1E8370}" srcOrd="0" destOrd="0" presId="urn:microsoft.com/office/officeart/2005/8/layout/default#1"/>
    <dgm:cxn modelId="{AC59E6B1-D67C-4019-9845-7292E592328A}" srcId="{F50B379E-A23F-4B93-B8CC-ECA7A4B617C2}" destId="{541FD763-F56C-4C30-8340-241390FD4E06}" srcOrd="1" destOrd="0" parTransId="{11C81635-917C-4366-86CE-B1F6DDE12451}" sibTransId="{15DF46F3-C2A2-470E-9666-58CB8A81E6AC}"/>
    <dgm:cxn modelId="{52DF76C8-7082-41EA-9DBB-FD87CE3A044A}" srcId="{F50B379E-A23F-4B93-B8CC-ECA7A4B617C2}" destId="{F8CA9EB4-9DC0-4539-BDFD-B13B75635E6F}" srcOrd="0" destOrd="0" parTransId="{37924162-2297-477A-872B-613C7C8C40F4}" sibTransId="{3061CF4D-72C6-4549-998F-C8E05EFF5DD5}"/>
    <dgm:cxn modelId="{E455D4CE-805C-48DD-A900-0640E2EBCAC4}" srcId="{F50B379E-A23F-4B93-B8CC-ECA7A4B617C2}" destId="{2567771B-7AD1-4A47-B03B-691FC90A6ADC}" srcOrd="2" destOrd="0" parTransId="{4C49955E-7C00-4836-8D83-869BBB0A86F8}" sibTransId="{03A7200E-3463-47A9-A759-0BE44FB23E3C}"/>
    <dgm:cxn modelId="{54376AD8-AD83-4647-B2C3-CB6725F1C360}" type="presOf" srcId="{2567771B-7AD1-4A47-B03B-691FC90A6ADC}" destId="{F238AC69-09AE-402C-8B3C-F6A0678E6FB2}" srcOrd="0" destOrd="0" presId="urn:microsoft.com/office/officeart/2005/8/layout/default#1"/>
    <dgm:cxn modelId="{22EF1AFD-EE0F-4EBD-A892-48C5AC30D8DF}" type="presOf" srcId="{F8CA9EB4-9DC0-4539-BDFD-B13B75635E6F}" destId="{DFC68D52-071E-40A3-B035-D525D1B5B03C}" srcOrd="0" destOrd="0" presId="urn:microsoft.com/office/officeart/2005/8/layout/default#1"/>
    <dgm:cxn modelId="{16F8003F-83D9-4B30-8DA2-19E981781251}" type="presParOf" srcId="{805A3348-9803-47DE-8C6E-DA1129A1259F}" destId="{DFC68D52-071E-40A3-B035-D525D1B5B03C}" srcOrd="0" destOrd="0" presId="urn:microsoft.com/office/officeart/2005/8/layout/default#1"/>
    <dgm:cxn modelId="{46271B51-124C-4C46-8A44-E91A3CE8D5DB}" type="presParOf" srcId="{805A3348-9803-47DE-8C6E-DA1129A1259F}" destId="{2ED205A3-4768-45F4-9039-C18857C67467}" srcOrd="1" destOrd="0" presId="urn:microsoft.com/office/officeart/2005/8/layout/default#1"/>
    <dgm:cxn modelId="{99B990CF-9492-4B30-A448-7FDFF9D06E9C}" type="presParOf" srcId="{805A3348-9803-47DE-8C6E-DA1129A1259F}" destId="{E445A3B2-6744-4273-B1ED-B0B8AC1E8370}" srcOrd="2" destOrd="0" presId="urn:microsoft.com/office/officeart/2005/8/layout/default#1"/>
    <dgm:cxn modelId="{C7F38E71-632F-468F-A9AF-94018DDDED63}" type="presParOf" srcId="{805A3348-9803-47DE-8C6E-DA1129A1259F}" destId="{08593BC4-4C12-47C2-84A4-E1A4726F2239}" srcOrd="3" destOrd="0" presId="urn:microsoft.com/office/officeart/2005/8/layout/default#1"/>
    <dgm:cxn modelId="{A92856C7-000A-4188-BBAC-894B135DF316}" type="presParOf" srcId="{805A3348-9803-47DE-8C6E-DA1129A1259F}" destId="{F238AC69-09AE-402C-8B3C-F6A0678E6FB2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B70763-4AE6-4B80-852D-87FA707B1114}" type="doc">
      <dgm:prSet loTypeId="urn:microsoft.com/office/officeart/2005/8/layout/cycle6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154F8505-C55D-4065-B08F-728B21F63FDD}">
      <dgm:prSet phldrT="[Texto]" custT="1"/>
      <dgm:spPr/>
      <dgm:t>
        <a:bodyPr/>
        <a:lstStyle/>
        <a:p>
          <a:r>
            <a:rPr lang="es-ES" sz="1800" b="1" dirty="0"/>
            <a:t>Eliminación de factores </a:t>
          </a:r>
          <a:r>
            <a:rPr lang="es-ES" sz="1800" b="1" dirty="0" err="1"/>
            <a:t>exacerbantes</a:t>
          </a:r>
          <a:endParaRPr lang="es-ES" sz="1800" b="1" dirty="0"/>
        </a:p>
      </dgm:t>
    </dgm:pt>
    <dgm:pt modelId="{3D903150-A499-497B-9CBC-521E9759FDD9}" type="parTrans" cxnId="{B54C4D52-8837-4D81-AB3D-F0D98B347F81}">
      <dgm:prSet/>
      <dgm:spPr/>
      <dgm:t>
        <a:bodyPr/>
        <a:lstStyle/>
        <a:p>
          <a:endParaRPr lang="es-ES" sz="2400" b="1"/>
        </a:p>
      </dgm:t>
    </dgm:pt>
    <dgm:pt modelId="{8C9E6593-BF5F-425B-B18B-D9133D262955}" type="sibTrans" cxnId="{B54C4D52-8837-4D81-AB3D-F0D98B347F81}">
      <dgm:prSet/>
      <dgm:spPr/>
      <dgm:t>
        <a:bodyPr/>
        <a:lstStyle/>
        <a:p>
          <a:endParaRPr lang="es-ES" sz="2400" b="1"/>
        </a:p>
      </dgm:t>
    </dgm:pt>
    <dgm:pt modelId="{D6FE550F-9DE2-477A-9656-93D348EE5A83}">
      <dgm:prSet phldrT="[Texto]" custT="1"/>
      <dgm:spPr/>
      <dgm:t>
        <a:bodyPr/>
        <a:lstStyle/>
        <a:p>
          <a:r>
            <a:rPr lang="es-ES" sz="1800" b="1" dirty="0"/>
            <a:t>Restauración de la </a:t>
          </a:r>
          <a:r>
            <a:rPr lang="es-ES" sz="1800" b="1" dirty="0" err="1"/>
            <a:t>fx</a:t>
          </a:r>
          <a:r>
            <a:rPr lang="es-ES" sz="1800" b="1" dirty="0"/>
            <a:t> de barrera dela piel</a:t>
          </a:r>
        </a:p>
      </dgm:t>
    </dgm:pt>
    <dgm:pt modelId="{C0B5FD7B-0C60-413E-A4FE-2051512F9FF4}" type="parTrans" cxnId="{CDE26DF4-5F27-4AD2-961F-0C2C8E7E9E6F}">
      <dgm:prSet/>
      <dgm:spPr/>
      <dgm:t>
        <a:bodyPr/>
        <a:lstStyle/>
        <a:p>
          <a:endParaRPr lang="es-ES" sz="2400" b="1"/>
        </a:p>
      </dgm:t>
    </dgm:pt>
    <dgm:pt modelId="{D59E11DB-B7AA-45FE-BFD4-42CCDFF2CC92}" type="sibTrans" cxnId="{CDE26DF4-5F27-4AD2-961F-0C2C8E7E9E6F}">
      <dgm:prSet/>
      <dgm:spPr/>
      <dgm:t>
        <a:bodyPr/>
        <a:lstStyle/>
        <a:p>
          <a:endParaRPr lang="es-ES" sz="2400" b="1"/>
        </a:p>
      </dgm:t>
    </dgm:pt>
    <dgm:pt modelId="{F059414E-B771-4D68-AE9D-97E9F806DBDB}">
      <dgm:prSet phldrT="[Texto]" custT="1"/>
      <dgm:spPr/>
      <dgm:t>
        <a:bodyPr/>
        <a:lstStyle/>
        <a:p>
          <a:r>
            <a:rPr lang="es-ES" sz="1800" b="1" dirty="0"/>
            <a:t>Tratamiento farmacológico</a:t>
          </a:r>
        </a:p>
      </dgm:t>
    </dgm:pt>
    <dgm:pt modelId="{2B5F037E-8B0C-4DCC-BC50-3277A7501522}" type="parTrans" cxnId="{F454217B-C261-442B-8E27-38D20404FF37}">
      <dgm:prSet/>
      <dgm:spPr/>
      <dgm:t>
        <a:bodyPr/>
        <a:lstStyle/>
        <a:p>
          <a:endParaRPr lang="es-ES" sz="2400" b="1"/>
        </a:p>
      </dgm:t>
    </dgm:pt>
    <dgm:pt modelId="{5213182A-DC67-421F-84BD-49BC6FAE7304}" type="sibTrans" cxnId="{F454217B-C261-442B-8E27-38D20404FF37}">
      <dgm:prSet/>
      <dgm:spPr/>
      <dgm:t>
        <a:bodyPr/>
        <a:lstStyle/>
        <a:p>
          <a:endParaRPr lang="es-ES" sz="2400" b="1"/>
        </a:p>
      </dgm:t>
    </dgm:pt>
    <dgm:pt modelId="{2B48AC02-53F8-4ECB-900F-8AAE81806C18}">
      <dgm:prSet phldrT="[Texto]" custT="1"/>
      <dgm:spPr/>
      <dgm:t>
        <a:bodyPr/>
        <a:lstStyle/>
        <a:p>
          <a:r>
            <a:rPr lang="es-ES" sz="1800" b="1" dirty="0"/>
            <a:t>Educación del paciente</a:t>
          </a:r>
        </a:p>
      </dgm:t>
    </dgm:pt>
    <dgm:pt modelId="{A269101A-4420-4AF3-88C8-D8D25C744405}" type="parTrans" cxnId="{AE6FC772-44DD-4725-BA28-63C3EBD97418}">
      <dgm:prSet/>
      <dgm:spPr/>
      <dgm:t>
        <a:bodyPr/>
        <a:lstStyle/>
        <a:p>
          <a:endParaRPr lang="es-ES" sz="2400" b="1"/>
        </a:p>
      </dgm:t>
    </dgm:pt>
    <dgm:pt modelId="{976B31A9-7999-422A-A9F1-04F9481F8A82}" type="sibTrans" cxnId="{AE6FC772-44DD-4725-BA28-63C3EBD97418}">
      <dgm:prSet/>
      <dgm:spPr/>
      <dgm:t>
        <a:bodyPr/>
        <a:lstStyle/>
        <a:p>
          <a:endParaRPr lang="es-ES" sz="2400" b="1"/>
        </a:p>
      </dgm:t>
    </dgm:pt>
    <dgm:pt modelId="{A74C3F01-C3E5-4DD9-AB7A-A342FA0042F4}">
      <dgm:prSet phldrT="[Texto]" custT="1"/>
      <dgm:spPr/>
      <dgm:t>
        <a:bodyPr/>
        <a:lstStyle/>
        <a:p>
          <a:r>
            <a:rPr lang="es-ES" sz="1800" b="1" dirty="0"/>
            <a:t>Control del prurito</a:t>
          </a:r>
        </a:p>
      </dgm:t>
    </dgm:pt>
    <dgm:pt modelId="{16DD3B35-6141-4235-A985-CB5934EF9C58}" type="parTrans" cxnId="{CE297FFB-3B8E-437A-B15B-ADA21CE3FDD6}">
      <dgm:prSet/>
      <dgm:spPr/>
      <dgm:t>
        <a:bodyPr/>
        <a:lstStyle/>
        <a:p>
          <a:endParaRPr lang="es-ES" sz="2400" b="1"/>
        </a:p>
      </dgm:t>
    </dgm:pt>
    <dgm:pt modelId="{8C2F9C1A-02AF-48CB-B8C4-D348E3A42723}" type="sibTrans" cxnId="{CE297FFB-3B8E-437A-B15B-ADA21CE3FDD6}">
      <dgm:prSet/>
      <dgm:spPr/>
      <dgm:t>
        <a:bodyPr/>
        <a:lstStyle/>
        <a:p>
          <a:endParaRPr lang="es-ES" sz="2400" b="1"/>
        </a:p>
      </dgm:t>
    </dgm:pt>
    <dgm:pt modelId="{487B1C2A-68CD-4FDF-B440-78133F394F28}" type="pres">
      <dgm:prSet presAssocID="{0FB70763-4AE6-4B80-852D-87FA707B1114}" presName="cycle" presStyleCnt="0">
        <dgm:presLayoutVars>
          <dgm:dir/>
          <dgm:resizeHandles val="exact"/>
        </dgm:presLayoutVars>
      </dgm:prSet>
      <dgm:spPr/>
    </dgm:pt>
    <dgm:pt modelId="{4A782B34-350C-481A-AA78-FD9A65BC671F}" type="pres">
      <dgm:prSet presAssocID="{154F8505-C55D-4065-B08F-728B21F63FDD}" presName="node" presStyleLbl="node1" presStyleIdx="0" presStyleCnt="5" custScaleX="118535" custScaleY="126211">
        <dgm:presLayoutVars>
          <dgm:bulletEnabled val="1"/>
        </dgm:presLayoutVars>
      </dgm:prSet>
      <dgm:spPr/>
    </dgm:pt>
    <dgm:pt modelId="{CB050DEA-5874-4A6F-A510-C99ED560BE06}" type="pres">
      <dgm:prSet presAssocID="{154F8505-C55D-4065-B08F-728B21F63FDD}" presName="spNode" presStyleCnt="0"/>
      <dgm:spPr/>
    </dgm:pt>
    <dgm:pt modelId="{074135F7-D4A9-4A94-B9A2-802A19A8535D}" type="pres">
      <dgm:prSet presAssocID="{8C9E6593-BF5F-425B-B18B-D9133D262955}" presName="sibTrans" presStyleLbl="sibTrans1D1" presStyleIdx="0" presStyleCnt="5"/>
      <dgm:spPr/>
    </dgm:pt>
    <dgm:pt modelId="{7C12D733-7E83-4FAA-B5DF-17F7A90896B1}" type="pres">
      <dgm:prSet presAssocID="{D6FE550F-9DE2-477A-9656-93D348EE5A83}" presName="node" presStyleLbl="node1" presStyleIdx="1" presStyleCnt="5" custScaleX="125409" custScaleY="125876">
        <dgm:presLayoutVars>
          <dgm:bulletEnabled val="1"/>
        </dgm:presLayoutVars>
      </dgm:prSet>
      <dgm:spPr/>
    </dgm:pt>
    <dgm:pt modelId="{26BF68FB-C7FF-4B04-B227-2F9F878B8222}" type="pres">
      <dgm:prSet presAssocID="{D6FE550F-9DE2-477A-9656-93D348EE5A83}" presName="spNode" presStyleCnt="0"/>
      <dgm:spPr/>
    </dgm:pt>
    <dgm:pt modelId="{E5E3E0E4-4C3C-4B41-9C25-AAFFF2CEBC73}" type="pres">
      <dgm:prSet presAssocID="{D59E11DB-B7AA-45FE-BFD4-42CCDFF2CC92}" presName="sibTrans" presStyleLbl="sibTrans1D1" presStyleIdx="1" presStyleCnt="5"/>
      <dgm:spPr/>
    </dgm:pt>
    <dgm:pt modelId="{EB31A8C4-A47C-4E24-A497-DCA6E84E0ED9}" type="pres">
      <dgm:prSet presAssocID="{F059414E-B771-4D68-AE9D-97E9F806DBDB}" presName="node" presStyleLbl="node1" presStyleIdx="2" presStyleCnt="5" custScaleX="117296" custScaleY="123785">
        <dgm:presLayoutVars>
          <dgm:bulletEnabled val="1"/>
        </dgm:presLayoutVars>
      </dgm:prSet>
      <dgm:spPr/>
    </dgm:pt>
    <dgm:pt modelId="{0CE56B55-EDF9-4683-A45B-3BF0B3A67D70}" type="pres">
      <dgm:prSet presAssocID="{F059414E-B771-4D68-AE9D-97E9F806DBDB}" presName="spNode" presStyleCnt="0"/>
      <dgm:spPr/>
    </dgm:pt>
    <dgm:pt modelId="{D3962675-C501-4CE3-A870-001010EBA4CB}" type="pres">
      <dgm:prSet presAssocID="{5213182A-DC67-421F-84BD-49BC6FAE7304}" presName="sibTrans" presStyleLbl="sibTrans1D1" presStyleIdx="2" presStyleCnt="5"/>
      <dgm:spPr/>
    </dgm:pt>
    <dgm:pt modelId="{A75A67B2-7E42-4E0C-A309-5E836869576C}" type="pres">
      <dgm:prSet presAssocID="{2B48AC02-53F8-4ECB-900F-8AAE81806C18}" presName="node" presStyleLbl="node1" presStyleIdx="3" presStyleCnt="5" custScaleX="113183" custScaleY="118497">
        <dgm:presLayoutVars>
          <dgm:bulletEnabled val="1"/>
        </dgm:presLayoutVars>
      </dgm:prSet>
      <dgm:spPr/>
    </dgm:pt>
    <dgm:pt modelId="{C0BA5307-AEAA-4FEF-B01B-04853BEDD44E}" type="pres">
      <dgm:prSet presAssocID="{2B48AC02-53F8-4ECB-900F-8AAE81806C18}" presName="spNode" presStyleCnt="0"/>
      <dgm:spPr/>
    </dgm:pt>
    <dgm:pt modelId="{D39FF9FE-EC50-46BC-9AA2-83CA6D7A7755}" type="pres">
      <dgm:prSet presAssocID="{976B31A9-7999-422A-A9F1-04F9481F8A82}" presName="sibTrans" presStyleLbl="sibTrans1D1" presStyleIdx="3" presStyleCnt="5"/>
      <dgm:spPr/>
    </dgm:pt>
    <dgm:pt modelId="{E1F50EC0-C554-46CE-B15B-7554FBBDFB02}" type="pres">
      <dgm:prSet presAssocID="{A74C3F01-C3E5-4DD9-AB7A-A342FA0042F4}" presName="node" presStyleLbl="node1" presStyleIdx="4" presStyleCnt="5" custScaleX="118927" custScaleY="122572">
        <dgm:presLayoutVars>
          <dgm:bulletEnabled val="1"/>
        </dgm:presLayoutVars>
      </dgm:prSet>
      <dgm:spPr/>
    </dgm:pt>
    <dgm:pt modelId="{E8A9906A-9C96-42EF-8306-119E90EA446C}" type="pres">
      <dgm:prSet presAssocID="{A74C3F01-C3E5-4DD9-AB7A-A342FA0042F4}" presName="spNode" presStyleCnt="0"/>
      <dgm:spPr/>
    </dgm:pt>
    <dgm:pt modelId="{68260F86-1B1E-40D9-9963-C9BC153C1D2D}" type="pres">
      <dgm:prSet presAssocID="{8C2F9C1A-02AF-48CB-B8C4-D348E3A42723}" presName="sibTrans" presStyleLbl="sibTrans1D1" presStyleIdx="4" presStyleCnt="5"/>
      <dgm:spPr/>
    </dgm:pt>
  </dgm:ptLst>
  <dgm:cxnLst>
    <dgm:cxn modelId="{970EA11A-718B-4DE0-ACC0-FAB60BC26BDE}" type="presOf" srcId="{F059414E-B771-4D68-AE9D-97E9F806DBDB}" destId="{EB31A8C4-A47C-4E24-A497-DCA6E84E0ED9}" srcOrd="0" destOrd="0" presId="urn:microsoft.com/office/officeart/2005/8/layout/cycle6"/>
    <dgm:cxn modelId="{330A3938-F92D-4C35-A472-3F491254313A}" type="presOf" srcId="{8C2F9C1A-02AF-48CB-B8C4-D348E3A42723}" destId="{68260F86-1B1E-40D9-9963-C9BC153C1D2D}" srcOrd="0" destOrd="0" presId="urn:microsoft.com/office/officeart/2005/8/layout/cycle6"/>
    <dgm:cxn modelId="{AADB1C4B-36CF-4911-9CE1-ABDFD3DD76DA}" type="presOf" srcId="{976B31A9-7999-422A-A9F1-04F9481F8A82}" destId="{D39FF9FE-EC50-46BC-9AA2-83CA6D7A7755}" srcOrd="0" destOrd="0" presId="urn:microsoft.com/office/officeart/2005/8/layout/cycle6"/>
    <dgm:cxn modelId="{402E0E4F-7BA3-427C-8AF1-1F02C3AC983B}" type="presOf" srcId="{2B48AC02-53F8-4ECB-900F-8AAE81806C18}" destId="{A75A67B2-7E42-4E0C-A309-5E836869576C}" srcOrd="0" destOrd="0" presId="urn:microsoft.com/office/officeart/2005/8/layout/cycle6"/>
    <dgm:cxn modelId="{B54C4D52-8837-4D81-AB3D-F0D98B347F81}" srcId="{0FB70763-4AE6-4B80-852D-87FA707B1114}" destId="{154F8505-C55D-4065-B08F-728B21F63FDD}" srcOrd="0" destOrd="0" parTransId="{3D903150-A499-497B-9CBC-521E9759FDD9}" sibTransId="{8C9E6593-BF5F-425B-B18B-D9133D262955}"/>
    <dgm:cxn modelId="{AE6FC772-44DD-4725-BA28-63C3EBD97418}" srcId="{0FB70763-4AE6-4B80-852D-87FA707B1114}" destId="{2B48AC02-53F8-4ECB-900F-8AAE81806C18}" srcOrd="3" destOrd="0" parTransId="{A269101A-4420-4AF3-88C8-D8D25C744405}" sibTransId="{976B31A9-7999-422A-A9F1-04F9481F8A82}"/>
    <dgm:cxn modelId="{D24B2C77-7EC0-439D-BF3D-8918AB80A9C6}" type="presOf" srcId="{8C9E6593-BF5F-425B-B18B-D9133D262955}" destId="{074135F7-D4A9-4A94-B9A2-802A19A8535D}" srcOrd="0" destOrd="0" presId="urn:microsoft.com/office/officeart/2005/8/layout/cycle6"/>
    <dgm:cxn modelId="{F95AFB7A-D178-4735-8207-019F594E18B7}" type="presOf" srcId="{154F8505-C55D-4065-B08F-728B21F63FDD}" destId="{4A782B34-350C-481A-AA78-FD9A65BC671F}" srcOrd="0" destOrd="0" presId="urn:microsoft.com/office/officeart/2005/8/layout/cycle6"/>
    <dgm:cxn modelId="{F454217B-C261-442B-8E27-38D20404FF37}" srcId="{0FB70763-4AE6-4B80-852D-87FA707B1114}" destId="{F059414E-B771-4D68-AE9D-97E9F806DBDB}" srcOrd="2" destOrd="0" parTransId="{2B5F037E-8B0C-4DCC-BC50-3277A7501522}" sibTransId="{5213182A-DC67-421F-84BD-49BC6FAE7304}"/>
    <dgm:cxn modelId="{B21E2DA4-C513-46B9-9B5D-D6468AC07F16}" type="presOf" srcId="{D6FE550F-9DE2-477A-9656-93D348EE5A83}" destId="{7C12D733-7E83-4FAA-B5DF-17F7A90896B1}" srcOrd="0" destOrd="0" presId="urn:microsoft.com/office/officeart/2005/8/layout/cycle6"/>
    <dgm:cxn modelId="{ECC429CA-7597-488A-A53F-20B8B941AD89}" type="presOf" srcId="{0FB70763-4AE6-4B80-852D-87FA707B1114}" destId="{487B1C2A-68CD-4FDF-B440-78133F394F28}" srcOrd="0" destOrd="0" presId="urn:microsoft.com/office/officeart/2005/8/layout/cycle6"/>
    <dgm:cxn modelId="{D19418D2-17D8-490B-8498-2270FE27E81F}" type="presOf" srcId="{D59E11DB-B7AA-45FE-BFD4-42CCDFF2CC92}" destId="{E5E3E0E4-4C3C-4B41-9C25-AAFFF2CEBC73}" srcOrd="0" destOrd="0" presId="urn:microsoft.com/office/officeart/2005/8/layout/cycle6"/>
    <dgm:cxn modelId="{D73AC7D5-5DF7-4BC9-B542-04C888CB0753}" type="presOf" srcId="{A74C3F01-C3E5-4DD9-AB7A-A342FA0042F4}" destId="{E1F50EC0-C554-46CE-B15B-7554FBBDFB02}" srcOrd="0" destOrd="0" presId="urn:microsoft.com/office/officeart/2005/8/layout/cycle6"/>
    <dgm:cxn modelId="{4D645AF4-3907-4632-B3FB-D4544582195F}" type="presOf" srcId="{5213182A-DC67-421F-84BD-49BC6FAE7304}" destId="{D3962675-C501-4CE3-A870-001010EBA4CB}" srcOrd="0" destOrd="0" presId="urn:microsoft.com/office/officeart/2005/8/layout/cycle6"/>
    <dgm:cxn modelId="{CDE26DF4-5F27-4AD2-961F-0C2C8E7E9E6F}" srcId="{0FB70763-4AE6-4B80-852D-87FA707B1114}" destId="{D6FE550F-9DE2-477A-9656-93D348EE5A83}" srcOrd="1" destOrd="0" parTransId="{C0B5FD7B-0C60-413E-A4FE-2051512F9FF4}" sibTransId="{D59E11DB-B7AA-45FE-BFD4-42CCDFF2CC92}"/>
    <dgm:cxn modelId="{CE297FFB-3B8E-437A-B15B-ADA21CE3FDD6}" srcId="{0FB70763-4AE6-4B80-852D-87FA707B1114}" destId="{A74C3F01-C3E5-4DD9-AB7A-A342FA0042F4}" srcOrd="4" destOrd="0" parTransId="{16DD3B35-6141-4235-A985-CB5934EF9C58}" sibTransId="{8C2F9C1A-02AF-48CB-B8C4-D348E3A42723}"/>
    <dgm:cxn modelId="{BC182DD0-B5B5-4625-945E-2D0E1D20D083}" type="presParOf" srcId="{487B1C2A-68CD-4FDF-B440-78133F394F28}" destId="{4A782B34-350C-481A-AA78-FD9A65BC671F}" srcOrd="0" destOrd="0" presId="urn:microsoft.com/office/officeart/2005/8/layout/cycle6"/>
    <dgm:cxn modelId="{B79CC810-0190-4D5F-9A16-AAC9C79EE84B}" type="presParOf" srcId="{487B1C2A-68CD-4FDF-B440-78133F394F28}" destId="{CB050DEA-5874-4A6F-A510-C99ED560BE06}" srcOrd="1" destOrd="0" presId="urn:microsoft.com/office/officeart/2005/8/layout/cycle6"/>
    <dgm:cxn modelId="{37D9925A-04AB-4108-8C7D-831FDE66FF9F}" type="presParOf" srcId="{487B1C2A-68CD-4FDF-B440-78133F394F28}" destId="{074135F7-D4A9-4A94-B9A2-802A19A8535D}" srcOrd="2" destOrd="0" presId="urn:microsoft.com/office/officeart/2005/8/layout/cycle6"/>
    <dgm:cxn modelId="{E95D9751-CE40-4D37-BF1C-CCBC54805E8C}" type="presParOf" srcId="{487B1C2A-68CD-4FDF-B440-78133F394F28}" destId="{7C12D733-7E83-4FAA-B5DF-17F7A90896B1}" srcOrd="3" destOrd="0" presId="urn:microsoft.com/office/officeart/2005/8/layout/cycle6"/>
    <dgm:cxn modelId="{F1D2E2E6-64E7-4C35-99F6-DA5AF72B549F}" type="presParOf" srcId="{487B1C2A-68CD-4FDF-B440-78133F394F28}" destId="{26BF68FB-C7FF-4B04-B227-2F9F878B8222}" srcOrd="4" destOrd="0" presId="urn:microsoft.com/office/officeart/2005/8/layout/cycle6"/>
    <dgm:cxn modelId="{40CF9ED9-4423-4445-A551-478703A63A09}" type="presParOf" srcId="{487B1C2A-68CD-4FDF-B440-78133F394F28}" destId="{E5E3E0E4-4C3C-4B41-9C25-AAFFF2CEBC73}" srcOrd="5" destOrd="0" presId="urn:microsoft.com/office/officeart/2005/8/layout/cycle6"/>
    <dgm:cxn modelId="{8EC94BED-546A-4C0E-8BEE-BC80B865826B}" type="presParOf" srcId="{487B1C2A-68CD-4FDF-B440-78133F394F28}" destId="{EB31A8C4-A47C-4E24-A497-DCA6E84E0ED9}" srcOrd="6" destOrd="0" presId="urn:microsoft.com/office/officeart/2005/8/layout/cycle6"/>
    <dgm:cxn modelId="{D157EA8C-BE7D-4545-86D9-053CEDE3F8D2}" type="presParOf" srcId="{487B1C2A-68CD-4FDF-B440-78133F394F28}" destId="{0CE56B55-EDF9-4683-A45B-3BF0B3A67D70}" srcOrd="7" destOrd="0" presId="urn:microsoft.com/office/officeart/2005/8/layout/cycle6"/>
    <dgm:cxn modelId="{D11BD202-ADC8-43B5-B0C4-EE4E7571FCAC}" type="presParOf" srcId="{487B1C2A-68CD-4FDF-B440-78133F394F28}" destId="{D3962675-C501-4CE3-A870-001010EBA4CB}" srcOrd="8" destOrd="0" presId="urn:microsoft.com/office/officeart/2005/8/layout/cycle6"/>
    <dgm:cxn modelId="{9D9A8DCB-0BD3-4CB7-95A6-DF9D519CC2ED}" type="presParOf" srcId="{487B1C2A-68CD-4FDF-B440-78133F394F28}" destId="{A75A67B2-7E42-4E0C-A309-5E836869576C}" srcOrd="9" destOrd="0" presId="urn:microsoft.com/office/officeart/2005/8/layout/cycle6"/>
    <dgm:cxn modelId="{934CC1C2-2D2C-4CFF-AA62-E31EF39FBA74}" type="presParOf" srcId="{487B1C2A-68CD-4FDF-B440-78133F394F28}" destId="{C0BA5307-AEAA-4FEF-B01B-04853BEDD44E}" srcOrd="10" destOrd="0" presId="urn:microsoft.com/office/officeart/2005/8/layout/cycle6"/>
    <dgm:cxn modelId="{9BB691FA-A7BA-434E-A317-AA0CA90993D5}" type="presParOf" srcId="{487B1C2A-68CD-4FDF-B440-78133F394F28}" destId="{D39FF9FE-EC50-46BC-9AA2-83CA6D7A7755}" srcOrd="11" destOrd="0" presId="urn:microsoft.com/office/officeart/2005/8/layout/cycle6"/>
    <dgm:cxn modelId="{5B8983C1-9ABD-48D6-902F-0F6C0D096083}" type="presParOf" srcId="{487B1C2A-68CD-4FDF-B440-78133F394F28}" destId="{E1F50EC0-C554-46CE-B15B-7554FBBDFB02}" srcOrd="12" destOrd="0" presId="urn:microsoft.com/office/officeart/2005/8/layout/cycle6"/>
    <dgm:cxn modelId="{83204BCC-1AE8-4722-A6C2-217B6222FFD4}" type="presParOf" srcId="{487B1C2A-68CD-4FDF-B440-78133F394F28}" destId="{E8A9906A-9C96-42EF-8306-119E90EA446C}" srcOrd="13" destOrd="0" presId="urn:microsoft.com/office/officeart/2005/8/layout/cycle6"/>
    <dgm:cxn modelId="{FBA1591B-1A05-43C4-86A6-E8BA4FBB292B}" type="presParOf" srcId="{487B1C2A-68CD-4FDF-B440-78133F394F28}" destId="{68260F86-1B1E-40D9-9963-C9BC153C1D2D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D5C5CD-9897-498B-B0A8-B5E42BFAB5EA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D6619FE9-B4DC-44E3-9B92-8A0CEF94AF80}">
      <dgm:prSet phldrT="[Texto]"/>
      <dgm:spPr/>
      <dgm:t>
        <a:bodyPr/>
        <a:lstStyle/>
        <a:p>
          <a:r>
            <a:rPr lang="es-ES" dirty="0"/>
            <a:t>Tratamientos tópicos</a:t>
          </a:r>
        </a:p>
      </dgm:t>
    </dgm:pt>
    <dgm:pt modelId="{513C88C5-213D-4DC4-84E9-C3181E2AD041}" type="parTrans" cxnId="{897E6E68-287A-49C6-92AF-3831001D0848}">
      <dgm:prSet/>
      <dgm:spPr/>
      <dgm:t>
        <a:bodyPr/>
        <a:lstStyle/>
        <a:p>
          <a:endParaRPr lang="es-ES"/>
        </a:p>
      </dgm:t>
    </dgm:pt>
    <dgm:pt modelId="{B27A6284-F11E-4FA1-8C74-E698BB24F85A}" type="sibTrans" cxnId="{897E6E68-287A-49C6-92AF-3831001D0848}">
      <dgm:prSet/>
      <dgm:spPr/>
      <dgm:t>
        <a:bodyPr/>
        <a:lstStyle/>
        <a:p>
          <a:endParaRPr lang="es-ES"/>
        </a:p>
      </dgm:t>
    </dgm:pt>
    <dgm:pt modelId="{6B1EEEAF-3E1F-4A3A-ADFF-D80422E3FEC1}">
      <dgm:prSet phldrT="[Texto]"/>
      <dgm:spPr/>
      <dgm:t>
        <a:bodyPr/>
        <a:lstStyle/>
        <a:p>
          <a:r>
            <a:rPr lang="es-ES" dirty="0"/>
            <a:t>Corticoides tópicos</a:t>
          </a:r>
        </a:p>
      </dgm:t>
    </dgm:pt>
    <dgm:pt modelId="{986DA229-7782-4A1B-913A-4FD5094E1F42}" type="parTrans" cxnId="{41A5AAE5-5F04-4537-BD44-CF87B0E8D13C}">
      <dgm:prSet/>
      <dgm:spPr/>
      <dgm:t>
        <a:bodyPr/>
        <a:lstStyle/>
        <a:p>
          <a:endParaRPr lang="es-ES"/>
        </a:p>
      </dgm:t>
    </dgm:pt>
    <dgm:pt modelId="{1F0AB63D-1713-4A66-9AA7-699ACAE17B3B}" type="sibTrans" cxnId="{41A5AAE5-5F04-4537-BD44-CF87B0E8D13C}">
      <dgm:prSet/>
      <dgm:spPr/>
      <dgm:t>
        <a:bodyPr/>
        <a:lstStyle/>
        <a:p>
          <a:endParaRPr lang="es-ES"/>
        </a:p>
      </dgm:t>
    </dgm:pt>
    <dgm:pt modelId="{88F205C3-A26B-49BA-91B8-9CE93FFB0A75}">
      <dgm:prSet phldrT="[Texto]"/>
      <dgm:spPr/>
      <dgm:t>
        <a:bodyPr/>
        <a:lstStyle/>
        <a:p>
          <a:r>
            <a:rPr lang="es-ES" dirty="0"/>
            <a:t>Tratamientos sistémicos</a:t>
          </a:r>
        </a:p>
      </dgm:t>
    </dgm:pt>
    <dgm:pt modelId="{B7546A90-93C5-42D5-9BA0-F2E681A56202}" type="parTrans" cxnId="{9B52665F-4961-4AA5-AB9D-31231DDDCC88}">
      <dgm:prSet/>
      <dgm:spPr/>
      <dgm:t>
        <a:bodyPr/>
        <a:lstStyle/>
        <a:p>
          <a:endParaRPr lang="es-ES"/>
        </a:p>
      </dgm:t>
    </dgm:pt>
    <dgm:pt modelId="{BE065BEB-0B5C-4DA4-AF22-BB2DDD8C2428}" type="sibTrans" cxnId="{9B52665F-4961-4AA5-AB9D-31231DDDCC88}">
      <dgm:prSet/>
      <dgm:spPr/>
      <dgm:t>
        <a:bodyPr/>
        <a:lstStyle/>
        <a:p>
          <a:endParaRPr lang="es-ES"/>
        </a:p>
      </dgm:t>
    </dgm:pt>
    <dgm:pt modelId="{47319B36-FC29-446A-8A61-A05CCDDE8C27}">
      <dgm:prSet phldrT="[Texto]"/>
      <dgm:spPr/>
      <dgm:t>
        <a:bodyPr/>
        <a:lstStyle/>
        <a:p>
          <a:r>
            <a:rPr lang="es-ES" dirty="0"/>
            <a:t>Fototerapia</a:t>
          </a:r>
        </a:p>
      </dgm:t>
    </dgm:pt>
    <dgm:pt modelId="{E4E3A602-ABC3-4308-ACC9-4C6397AADB2A}" type="parTrans" cxnId="{108F802D-30A9-45A6-BFB7-086F0CE72AE6}">
      <dgm:prSet/>
      <dgm:spPr/>
      <dgm:t>
        <a:bodyPr/>
        <a:lstStyle/>
        <a:p>
          <a:endParaRPr lang="es-ES"/>
        </a:p>
      </dgm:t>
    </dgm:pt>
    <dgm:pt modelId="{64440362-79E4-420E-A343-00E66ADC723E}" type="sibTrans" cxnId="{108F802D-30A9-45A6-BFB7-086F0CE72AE6}">
      <dgm:prSet/>
      <dgm:spPr/>
      <dgm:t>
        <a:bodyPr/>
        <a:lstStyle/>
        <a:p>
          <a:endParaRPr lang="es-ES"/>
        </a:p>
      </dgm:t>
    </dgm:pt>
    <dgm:pt modelId="{019C4CA1-3B81-4AED-AF1D-8B727AE939B5}">
      <dgm:prSet phldrT="[Texto]"/>
      <dgm:spPr/>
      <dgm:t>
        <a:bodyPr/>
        <a:lstStyle/>
        <a:p>
          <a:r>
            <a:rPr lang="es-ES" dirty="0"/>
            <a:t>Inmunosupresores</a:t>
          </a:r>
          <a:r>
            <a:rPr lang="es-ES" dirty="0">
              <a:sym typeface="Wingdings" pitchFamily="2" charset="2"/>
            </a:rPr>
            <a:t> </a:t>
          </a:r>
          <a:r>
            <a:rPr lang="es-ES" dirty="0" err="1">
              <a:sym typeface="Wingdings" pitchFamily="2" charset="2"/>
            </a:rPr>
            <a:t>Ciclosporina</a:t>
          </a:r>
          <a:endParaRPr lang="es-ES" dirty="0"/>
        </a:p>
      </dgm:t>
    </dgm:pt>
    <dgm:pt modelId="{F8080124-C00C-4404-A16C-11CE8BBFBF92}" type="parTrans" cxnId="{FFCE80B5-6B09-42E0-AEB3-8B076C5B41FD}">
      <dgm:prSet/>
      <dgm:spPr/>
      <dgm:t>
        <a:bodyPr/>
        <a:lstStyle/>
        <a:p>
          <a:endParaRPr lang="es-ES"/>
        </a:p>
      </dgm:t>
    </dgm:pt>
    <dgm:pt modelId="{BDC68DC5-1A7F-4D3E-B899-38E9E67F7F5F}" type="sibTrans" cxnId="{FFCE80B5-6B09-42E0-AEB3-8B076C5B41FD}">
      <dgm:prSet/>
      <dgm:spPr/>
      <dgm:t>
        <a:bodyPr/>
        <a:lstStyle/>
        <a:p>
          <a:endParaRPr lang="es-ES"/>
        </a:p>
      </dgm:t>
    </dgm:pt>
    <dgm:pt modelId="{49F1377E-83F8-4B66-8707-2E3CE452D8B4}">
      <dgm:prSet phldrT="[Texto]"/>
      <dgm:spPr/>
      <dgm:t>
        <a:bodyPr/>
        <a:lstStyle/>
        <a:p>
          <a:r>
            <a:rPr lang="es-ES" dirty="0"/>
            <a:t>Tratamientos complementarios</a:t>
          </a:r>
        </a:p>
      </dgm:t>
    </dgm:pt>
    <dgm:pt modelId="{94298A5A-F11F-4D38-875E-E4CF85BE22DE}" type="parTrans" cxnId="{612CA570-4740-44F3-9FAC-05DCCB7A2DAB}">
      <dgm:prSet/>
      <dgm:spPr/>
      <dgm:t>
        <a:bodyPr/>
        <a:lstStyle/>
        <a:p>
          <a:endParaRPr lang="es-ES"/>
        </a:p>
      </dgm:t>
    </dgm:pt>
    <dgm:pt modelId="{C99E1EDC-7612-4FE6-A841-19A855D7DB0C}" type="sibTrans" cxnId="{612CA570-4740-44F3-9FAC-05DCCB7A2DAB}">
      <dgm:prSet/>
      <dgm:spPr/>
      <dgm:t>
        <a:bodyPr/>
        <a:lstStyle/>
        <a:p>
          <a:endParaRPr lang="es-ES"/>
        </a:p>
      </dgm:t>
    </dgm:pt>
    <dgm:pt modelId="{B65C1D96-97F3-425F-8A00-1716474440F9}">
      <dgm:prSet phldrT="[Texto]"/>
      <dgm:spPr/>
      <dgm:t>
        <a:bodyPr/>
        <a:lstStyle/>
        <a:p>
          <a:r>
            <a:rPr lang="es-ES" dirty="0" err="1"/>
            <a:t>Probióticos</a:t>
          </a:r>
          <a:endParaRPr lang="es-ES" dirty="0"/>
        </a:p>
      </dgm:t>
    </dgm:pt>
    <dgm:pt modelId="{BBF73E3B-C3CC-4B96-A296-93199C1FFF86}" type="parTrans" cxnId="{24A73377-1D94-45A1-B389-24CAC0A34936}">
      <dgm:prSet/>
      <dgm:spPr/>
      <dgm:t>
        <a:bodyPr/>
        <a:lstStyle/>
        <a:p>
          <a:endParaRPr lang="es-ES"/>
        </a:p>
      </dgm:t>
    </dgm:pt>
    <dgm:pt modelId="{530AF905-79C0-46FA-ADBB-F6AF7FE48860}" type="sibTrans" cxnId="{24A73377-1D94-45A1-B389-24CAC0A34936}">
      <dgm:prSet/>
      <dgm:spPr/>
      <dgm:t>
        <a:bodyPr/>
        <a:lstStyle/>
        <a:p>
          <a:endParaRPr lang="es-ES"/>
        </a:p>
      </dgm:t>
    </dgm:pt>
    <dgm:pt modelId="{E93722D9-E9CF-4E8D-B9D0-6DCC7EDC0F26}">
      <dgm:prSet phldrT="[Texto]"/>
      <dgm:spPr/>
      <dgm:t>
        <a:bodyPr/>
        <a:lstStyle/>
        <a:p>
          <a:r>
            <a:rPr lang="es-ES" dirty="0"/>
            <a:t>Vitamina D</a:t>
          </a:r>
        </a:p>
      </dgm:t>
    </dgm:pt>
    <dgm:pt modelId="{ED1379BD-6913-4B89-8933-11D3DEF9A2BC}" type="parTrans" cxnId="{5B618947-0FB9-45A7-AE85-1B05EE302AE2}">
      <dgm:prSet/>
      <dgm:spPr/>
      <dgm:t>
        <a:bodyPr/>
        <a:lstStyle/>
        <a:p>
          <a:endParaRPr lang="es-ES"/>
        </a:p>
      </dgm:t>
    </dgm:pt>
    <dgm:pt modelId="{F1FD4785-5161-4FFC-AC41-0EE4DBBC54D3}" type="sibTrans" cxnId="{5B618947-0FB9-45A7-AE85-1B05EE302AE2}">
      <dgm:prSet/>
      <dgm:spPr/>
      <dgm:t>
        <a:bodyPr/>
        <a:lstStyle/>
        <a:p>
          <a:endParaRPr lang="es-ES"/>
        </a:p>
      </dgm:t>
    </dgm:pt>
    <dgm:pt modelId="{B7ED92EF-DABB-4F2C-A084-85451B98F1E0}">
      <dgm:prSet/>
      <dgm:spPr/>
      <dgm:t>
        <a:bodyPr/>
        <a:lstStyle/>
        <a:p>
          <a:r>
            <a:rPr lang="es-ES" dirty="0"/>
            <a:t>Inhibidores de la </a:t>
          </a:r>
          <a:r>
            <a:rPr lang="es-ES" dirty="0" err="1"/>
            <a:t>calcineurina</a:t>
          </a:r>
          <a:r>
            <a:rPr lang="es-ES" dirty="0"/>
            <a:t> tópico</a:t>
          </a:r>
        </a:p>
      </dgm:t>
    </dgm:pt>
    <dgm:pt modelId="{6F39494B-7BF6-4922-B09D-D6AA0A7C188F}" type="parTrans" cxnId="{546CA848-86F8-49F7-8DB4-2D9012B84C96}">
      <dgm:prSet/>
      <dgm:spPr/>
      <dgm:t>
        <a:bodyPr/>
        <a:lstStyle/>
        <a:p>
          <a:endParaRPr lang="es-ES"/>
        </a:p>
      </dgm:t>
    </dgm:pt>
    <dgm:pt modelId="{1F04E59E-5AC0-4A4F-8F1E-9EF097CADB0C}" type="sibTrans" cxnId="{546CA848-86F8-49F7-8DB4-2D9012B84C96}">
      <dgm:prSet/>
      <dgm:spPr/>
      <dgm:t>
        <a:bodyPr/>
        <a:lstStyle/>
        <a:p>
          <a:endParaRPr lang="es-ES"/>
        </a:p>
      </dgm:t>
    </dgm:pt>
    <dgm:pt modelId="{EEF0B2C3-EB6F-4039-92F2-4D57C74AE6C1}">
      <dgm:prSet/>
      <dgm:spPr/>
      <dgm:t>
        <a:bodyPr/>
        <a:lstStyle/>
        <a:p>
          <a:r>
            <a:rPr lang="es-ES" dirty="0"/>
            <a:t>Antibióticos tópicos</a:t>
          </a:r>
        </a:p>
      </dgm:t>
    </dgm:pt>
    <dgm:pt modelId="{C17F446F-D612-41C0-B79E-2D42C44EA257}" type="parTrans" cxnId="{72C21F64-FDA3-4280-871E-6FE86F8AABDD}">
      <dgm:prSet/>
      <dgm:spPr/>
      <dgm:t>
        <a:bodyPr/>
        <a:lstStyle/>
        <a:p>
          <a:endParaRPr lang="es-ES"/>
        </a:p>
      </dgm:t>
    </dgm:pt>
    <dgm:pt modelId="{CB960965-B33C-40B3-977F-CC4CF49ED94B}" type="sibTrans" cxnId="{72C21F64-FDA3-4280-871E-6FE86F8AABDD}">
      <dgm:prSet/>
      <dgm:spPr/>
      <dgm:t>
        <a:bodyPr/>
        <a:lstStyle/>
        <a:p>
          <a:endParaRPr lang="es-ES"/>
        </a:p>
      </dgm:t>
    </dgm:pt>
    <dgm:pt modelId="{9B6B3DAC-38CB-4C3A-A034-F79E4C2A87F7}">
      <dgm:prSet phldrT="[Texto]"/>
      <dgm:spPr/>
      <dgm:t>
        <a:bodyPr/>
        <a:lstStyle/>
        <a:p>
          <a:r>
            <a:rPr lang="es-ES" dirty="0"/>
            <a:t>Terapias biológicas</a:t>
          </a:r>
        </a:p>
      </dgm:t>
    </dgm:pt>
    <dgm:pt modelId="{39125F85-D9E2-494B-A8B0-737525A2DCDA}" type="parTrans" cxnId="{A004FEE3-C728-43EA-B5D7-73BAF3D9885B}">
      <dgm:prSet/>
      <dgm:spPr/>
      <dgm:t>
        <a:bodyPr/>
        <a:lstStyle/>
        <a:p>
          <a:endParaRPr lang="es-ES"/>
        </a:p>
      </dgm:t>
    </dgm:pt>
    <dgm:pt modelId="{27018394-3748-4C90-9B27-6FABBE9CCA7D}" type="sibTrans" cxnId="{A004FEE3-C728-43EA-B5D7-73BAF3D9885B}">
      <dgm:prSet/>
      <dgm:spPr/>
      <dgm:t>
        <a:bodyPr/>
        <a:lstStyle/>
        <a:p>
          <a:endParaRPr lang="es-ES"/>
        </a:p>
      </dgm:t>
    </dgm:pt>
    <dgm:pt modelId="{6AE6A9D3-A9AC-4D9F-B3AC-E7FE7F224ACE}" type="pres">
      <dgm:prSet presAssocID="{1DD5C5CD-9897-498B-B0A8-B5E42BFAB5EA}" presName="Name0" presStyleCnt="0">
        <dgm:presLayoutVars>
          <dgm:dir/>
          <dgm:animLvl val="lvl"/>
          <dgm:resizeHandles val="exact"/>
        </dgm:presLayoutVars>
      </dgm:prSet>
      <dgm:spPr/>
    </dgm:pt>
    <dgm:pt modelId="{F3C732DA-5540-49D6-937D-94D427D73ED9}" type="pres">
      <dgm:prSet presAssocID="{D6619FE9-B4DC-44E3-9B92-8A0CEF94AF80}" presName="linNode" presStyleCnt="0"/>
      <dgm:spPr/>
    </dgm:pt>
    <dgm:pt modelId="{794E9CE1-DFF7-43A4-8B87-E62DB7083C46}" type="pres">
      <dgm:prSet presAssocID="{D6619FE9-B4DC-44E3-9B92-8A0CEF94AF8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0081AE32-90BE-4ACD-8219-D329837E428B}" type="pres">
      <dgm:prSet presAssocID="{D6619FE9-B4DC-44E3-9B92-8A0CEF94AF80}" presName="descendantText" presStyleLbl="alignAccFollowNode1" presStyleIdx="0" presStyleCnt="3">
        <dgm:presLayoutVars>
          <dgm:bulletEnabled val="1"/>
        </dgm:presLayoutVars>
      </dgm:prSet>
      <dgm:spPr/>
    </dgm:pt>
    <dgm:pt modelId="{321BB939-8EE1-409A-92FA-C142F5831603}" type="pres">
      <dgm:prSet presAssocID="{B27A6284-F11E-4FA1-8C74-E698BB24F85A}" presName="sp" presStyleCnt="0"/>
      <dgm:spPr/>
    </dgm:pt>
    <dgm:pt modelId="{95CE319F-593B-46B1-8DAA-E798756027CD}" type="pres">
      <dgm:prSet presAssocID="{88F205C3-A26B-49BA-91B8-9CE93FFB0A75}" presName="linNode" presStyleCnt="0"/>
      <dgm:spPr/>
    </dgm:pt>
    <dgm:pt modelId="{B16DA190-3285-433F-8BD4-17A6440A05A9}" type="pres">
      <dgm:prSet presAssocID="{88F205C3-A26B-49BA-91B8-9CE93FFB0A75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7DDFBD39-3CDC-49CF-A618-A8BC939B2B71}" type="pres">
      <dgm:prSet presAssocID="{88F205C3-A26B-49BA-91B8-9CE93FFB0A75}" presName="descendantText" presStyleLbl="alignAccFollowNode1" presStyleIdx="1" presStyleCnt="3">
        <dgm:presLayoutVars>
          <dgm:bulletEnabled val="1"/>
        </dgm:presLayoutVars>
      </dgm:prSet>
      <dgm:spPr/>
    </dgm:pt>
    <dgm:pt modelId="{3AA82C5C-C3AA-489A-B5F3-26E4761A3E4B}" type="pres">
      <dgm:prSet presAssocID="{BE065BEB-0B5C-4DA4-AF22-BB2DDD8C2428}" presName="sp" presStyleCnt="0"/>
      <dgm:spPr/>
    </dgm:pt>
    <dgm:pt modelId="{7F7ECAA1-4C08-4F12-8B79-2FA6063BA232}" type="pres">
      <dgm:prSet presAssocID="{49F1377E-83F8-4B66-8707-2E3CE452D8B4}" presName="linNode" presStyleCnt="0"/>
      <dgm:spPr/>
    </dgm:pt>
    <dgm:pt modelId="{61DF12DC-E684-4447-9A2A-C61A78832EC8}" type="pres">
      <dgm:prSet presAssocID="{49F1377E-83F8-4B66-8707-2E3CE452D8B4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885F866D-7FA7-405B-BD47-1AFD55AF569E}" type="pres">
      <dgm:prSet presAssocID="{49F1377E-83F8-4B66-8707-2E3CE452D8B4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334FC1B-1FCC-44C1-9B1A-BD5C7AFE7D28}" type="presOf" srcId="{EEF0B2C3-EB6F-4039-92F2-4D57C74AE6C1}" destId="{0081AE32-90BE-4ACD-8219-D329837E428B}" srcOrd="0" destOrd="2" presId="urn:microsoft.com/office/officeart/2005/8/layout/vList5"/>
    <dgm:cxn modelId="{F811A226-33DD-4EF1-9C50-26D7436ED8EB}" type="presOf" srcId="{49F1377E-83F8-4B66-8707-2E3CE452D8B4}" destId="{61DF12DC-E684-4447-9A2A-C61A78832EC8}" srcOrd="0" destOrd="0" presId="urn:microsoft.com/office/officeart/2005/8/layout/vList5"/>
    <dgm:cxn modelId="{31B6422B-C4AC-4347-AA75-7A770B82755E}" type="presOf" srcId="{019C4CA1-3B81-4AED-AF1D-8B727AE939B5}" destId="{7DDFBD39-3CDC-49CF-A618-A8BC939B2B71}" srcOrd="0" destOrd="1" presId="urn:microsoft.com/office/officeart/2005/8/layout/vList5"/>
    <dgm:cxn modelId="{108F802D-30A9-45A6-BFB7-086F0CE72AE6}" srcId="{88F205C3-A26B-49BA-91B8-9CE93FFB0A75}" destId="{47319B36-FC29-446A-8A61-A05CCDDE8C27}" srcOrd="0" destOrd="0" parTransId="{E4E3A602-ABC3-4308-ACC9-4C6397AADB2A}" sibTransId="{64440362-79E4-420E-A343-00E66ADC723E}"/>
    <dgm:cxn modelId="{56CFF033-0CF9-4FAB-8A68-168F1118053F}" type="presOf" srcId="{1DD5C5CD-9897-498B-B0A8-B5E42BFAB5EA}" destId="{6AE6A9D3-A9AC-4D9F-B3AC-E7FE7F224ACE}" srcOrd="0" destOrd="0" presId="urn:microsoft.com/office/officeart/2005/8/layout/vList5"/>
    <dgm:cxn modelId="{5B618947-0FB9-45A7-AE85-1B05EE302AE2}" srcId="{49F1377E-83F8-4B66-8707-2E3CE452D8B4}" destId="{E93722D9-E9CF-4E8D-B9D0-6DCC7EDC0F26}" srcOrd="1" destOrd="0" parTransId="{ED1379BD-6913-4B89-8933-11D3DEF9A2BC}" sibTransId="{F1FD4785-5161-4FFC-AC41-0EE4DBBC54D3}"/>
    <dgm:cxn modelId="{546CA848-86F8-49F7-8DB4-2D9012B84C96}" srcId="{D6619FE9-B4DC-44E3-9B92-8A0CEF94AF80}" destId="{B7ED92EF-DABB-4F2C-A084-85451B98F1E0}" srcOrd="1" destOrd="0" parTransId="{6F39494B-7BF6-4922-B09D-D6AA0A7C188F}" sibTransId="{1F04E59E-5AC0-4A4F-8F1E-9EF097CADB0C}"/>
    <dgm:cxn modelId="{3FC5AA4D-759F-4DB7-AE8B-1AE57C6C2B03}" type="presOf" srcId="{88F205C3-A26B-49BA-91B8-9CE93FFB0A75}" destId="{B16DA190-3285-433F-8BD4-17A6440A05A9}" srcOrd="0" destOrd="0" presId="urn:microsoft.com/office/officeart/2005/8/layout/vList5"/>
    <dgm:cxn modelId="{9B52665F-4961-4AA5-AB9D-31231DDDCC88}" srcId="{1DD5C5CD-9897-498B-B0A8-B5E42BFAB5EA}" destId="{88F205C3-A26B-49BA-91B8-9CE93FFB0A75}" srcOrd="1" destOrd="0" parTransId="{B7546A90-93C5-42D5-9BA0-F2E681A56202}" sibTransId="{BE065BEB-0B5C-4DA4-AF22-BB2DDD8C2428}"/>
    <dgm:cxn modelId="{72C21F64-FDA3-4280-871E-6FE86F8AABDD}" srcId="{D6619FE9-B4DC-44E3-9B92-8A0CEF94AF80}" destId="{EEF0B2C3-EB6F-4039-92F2-4D57C74AE6C1}" srcOrd="2" destOrd="0" parTransId="{C17F446F-D612-41C0-B79E-2D42C44EA257}" sibTransId="{CB960965-B33C-40B3-977F-CC4CF49ED94B}"/>
    <dgm:cxn modelId="{897E6E68-287A-49C6-92AF-3831001D0848}" srcId="{1DD5C5CD-9897-498B-B0A8-B5E42BFAB5EA}" destId="{D6619FE9-B4DC-44E3-9B92-8A0CEF94AF80}" srcOrd="0" destOrd="0" parTransId="{513C88C5-213D-4DC4-84E9-C3181E2AD041}" sibTransId="{B27A6284-F11E-4FA1-8C74-E698BB24F85A}"/>
    <dgm:cxn modelId="{E72C4A6F-7942-4A19-A2B9-584A236632AC}" type="presOf" srcId="{D6619FE9-B4DC-44E3-9B92-8A0CEF94AF80}" destId="{794E9CE1-DFF7-43A4-8B87-E62DB7083C46}" srcOrd="0" destOrd="0" presId="urn:microsoft.com/office/officeart/2005/8/layout/vList5"/>
    <dgm:cxn modelId="{612CA570-4740-44F3-9FAC-05DCCB7A2DAB}" srcId="{1DD5C5CD-9897-498B-B0A8-B5E42BFAB5EA}" destId="{49F1377E-83F8-4B66-8707-2E3CE452D8B4}" srcOrd="2" destOrd="0" parTransId="{94298A5A-F11F-4D38-875E-E4CF85BE22DE}" sibTransId="{C99E1EDC-7612-4FE6-A841-19A855D7DB0C}"/>
    <dgm:cxn modelId="{24A73377-1D94-45A1-B389-24CAC0A34936}" srcId="{49F1377E-83F8-4B66-8707-2E3CE452D8B4}" destId="{B65C1D96-97F3-425F-8A00-1716474440F9}" srcOrd="0" destOrd="0" parTransId="{BBF73E3B-C3CC-4B96-A296-93199C1FFF86}" sibTransId="{530AF905-79C0-46FA-ADBB-F6AF7FE48860}"/>
    <dgm:cxn modelId="{0B6A2E79-0B45-463E-9934-616A760910B1}" type="presOf" srcId="{E93722D9-E9CF-4E8D-B9D0-6DCC7EDC0F26}" destId="{885F866D-7FA7-405B-BD47-1AFD55AF569E}" srcOrd="0" destOrd="1" presId="urn:microsoft.com/office/officeart/2005/8/layout/vList5"/>
    <dgm:cxn modelId="{F47E1F8D-EB74-4F66-8555-FD8030E5F3D8}" type="presOf" srcId="{B65C1D96-97F3-425F-8A00-1716474440F9}" destId="{885F866D-7FA7-405B-BD47-1AFD55AF569E}" srcOrd="0" destOrd="0" presId="urn:microsoft.com/office/officeart/2005/8/layout/vList5"/>
    <dgm:cxn modelId="{FFCE80B5-6B09-42E0-AEB3-8B076C5B41FD}" srcId="{88F205C3-A26B-49BA-91B8-9CE93FFB0A75}" destId="{019C4CA1-3B81-4AED-AF1D-8B727AE939B5}" srcOrd="1" destOrd="0" parTransId="{F8080124-C00C-4404-A16C-11CE8BBFBF92}" sibTransId="{BDC68DC5-1A7F-4D3E-B899-38E9E67F7F5F}"/>
    <dgm:cxn modelId="{B2D1F5C3-969F-4079-B8DF-3FA984E9FCF1}" type="presOf" srcId="{9B6B3DAC-38CB-4C3A-A034-F79E4C2A87F7}" destId="{7DDFBD39-3CDC-49CF-A618-A8BC939B2B71}" srcOrd="0" destOrd="2" presId="urn:microsoft.com/office/officeart/2005/8/layout/vList5"/>
    <dgm:cxn modelId="{64D176CC-6E3D-47D6-8009-CB7234DC5D32}" type="presOf" srcId="{6B1EEEAF-3E1F-4A3A-ADFF-D80422E3FEC1}" destId="{0081AE32-90BE-4ACD-8219-D329837E428B}" srcOrd="0" destOrd="0" presId="urn:microsoft.com/office/officeart/2005/8/layout/vList5"/>
    <dgm:cxn modelId="{1FEEDBCF-511C-44F9-A0B6-9F0E413397C9}" type="presOf" srcId="{47319B36-FC29-446A-8A61-A05CCDDE8C27}" destId="{7DDFBD39-3CDC-49CF-A618-A8BC939B2B71}" srcOrd="0" destOrd="0" presId="urn:microsoft.com/office/officeart/2005/8/layout/vList5"/>
    <dgm:cxn modelId="{A004FEE3-C728-43EA-B5D7-73BAF3D9885B}" srcId="{88F205C3-A26B-49BA-91B8-9CE93FFB0A75}" destId="{9B6B3DAC-38CB-4C3A-A034-F79E4C2A87F7}" srcOrd="2" destOrd="0" parTransId="{39125F85-D9E2-494B-A8B0-737525A2DCDA}" sibTransId="{27018394-3748-4C90-9B27-6FABBE9CCA7D}"/>
    <dgm:cxn modelId="{41A5AAE5-5F04-4537-BD44-CF87B0E8D13C}" srcId="{D6619FE9-B4DC-44E3-9B92-8A0CEF94AF80}" destId="{6B1EEEAF-3E1F-4A3A-ADFF-D80422E3FEC1}" srcOrd="0" destOrd="0" parTransId="{986DA229-7782-4A1B-913A-4FD5094E1F42}" sibTransId="{1F0AB63D-1713-4A66-9AA7-699ACAE17B3B}"/>
    <dgm:cxn modelId="{61A22EF0-8E07-4137-971A-AD2DD0666793}" type="presOf" srcId="{B7ED92EF-DABB-4F2C-A084-85451B98F1E0}" destId="{0081AE32-90BE-4ACD-8219-D329837E428B}" srcOrd="0" destOrd="1" presId="urn:microsoft.com/office/officeart/2005/8/layout/vList5"/>
    <dgm:cxn modelId="{C67F4300-BA93-4536-9980-90D7EB23C290}" type="presParOf" srcId="{6AE6A9D3-A9AC-4D9F-B3AC-E7FE7F224ACE}" destId="{F3C732DA-5540-49D6-937D-94D427D73ED9}" srcOrd="0" destOrd="0" presId="urn:microsoft.com/office/officeart/2005/8/layout/vList5"/>
    <dgm:cxn modelId="{2A38FF46-ABBD-4A15-B056-4EDE636E5F5A}" type="presParOf" srcId="{F3C732DA-5540-49D6-937D-94D427D73ED9}" destId="{794E9CE1-DFF7-43A4-8B87-E62DB7083C46}" srcOrd="0" destOrd="0" presId="urn:microsoft.com/office/officeart/2005/8/layout/vList5"/>
    <dgm:cxn modelId="{03E3F945-4181-4E54-BF8F-7CDA5F14A29C}" type="presParOf" srcId="{F3C732DA-5540-49D6-937D-94D427D73ED9}" destId="{0081AE32-90BE-4ACD-8219-D329837E428B}" srcOrd="1" destOrd="0" presId="urn:microsoft.com/office/officeart/2005/8/layout/vList5"/>
    <dgm:cxn modelId="{9D79E8FE-0828-4558-8886-4462D9BF2958}" type="presParOf" srcId="{6AE6A9D3-A9AC-4D9F-B3AC-E7FE7F224ACE}" destId="{321BB939-8EE1-409A-92FA-C142F5831603}" srcOrd="1" destOrd="0" presId="urn:microsoft.com/office/officeart/2005/8/layout/vList5"/>
    <dgm:cxn modelId="{D7CE94FF-AA77-4FB0-8A50-353353F59B29}" type="presParOf" srcId="{6AE6A9D3-A9AC-4D9F-B3AC-E7FE7F224ACE}" destId="{95CE319F-593B-46B1-8DAA-E798756027CD}" srcOrd="2" destOrd="0" presId="urn:microsoft.com/office/officeart/2005/8/layout/vList5"/>
    <dgm:cxn modelId="{C50D69C1-02C2-4FAD-82CA-14179A51E462}" type="presParOf" srcId="{95CE319F-593B-46B1-8DAA-E798756027CD}" destId="{B16DA190-3285-433F-8BD4-17A6440A05A9}" srcOrd="0" destOrd="0" presId="urn:microsoft.com/office/officeart/2005/8/layout/vList5"/>
    <dgm:cxn modelId="{B7E067CF-42A1-4172-A8B6-64D91997B272}" type="presParOf" srcId="{95CE319F-593B-46B1-8DAA-E798756027CD}" destId="{7DDFBD39-3CDC-49CF-A618-A8BC939B2B71}" srcOrd="1" destOrd="0" presId="urn:microsoft.com/office/officeart/2005/8/layout/vList5"/>
    <dgm:cxn modelId="{EE3A5A71-6DF4-4DB2-A184-38B31B990998}" type="presParOf" srcId="{6AE6A9D3-A9AC-4D9F-B3AC-E7FE7F224ACE}" destId="{3AA82C5C-C3AA-489A-B5F3-26E4761A3E4B}" srcOrd="3" destOrd="0" presId="urn:microsoft.com/office/officeart/2005/8/layout/vList5"/>
    <dgm:cxn modelId="{B465CBA9-B37D-4404-9FFA-52B0F8D70728}" type="presParOf" srcId="{6AE6A9D3-A9AC-4D9F-B3AC-E7FE7F224ACE}" destId="{7F7ECAA1-4C08-4F12-8B79-2FA6063BA232}" srcOrd="4" destOrd="0" presId="urn:microsoft.com/office/officeart/2005/8/layout/vList5"/>
    <dgm:cxn modelId="{DC0E660D-9C53-44AA-A11B-80D5384BAB94}" type="presParOf" srcId="{7F7ECAA1-4C08-4F12-8B79-2FA6063BA232}" destId="{61DF12DC-E684-4447-9A2A-C61A78832EC8}" srcOrd="0" destOrd="0" presId="urn:microsoft.com/office/officeart/2005/8/layout/vList5"/>
    <dgm:cxn modelId="{5F4CC451-0419-4BC3-97F2-BBA04C56262E}" type="presParOf" srcId="{7F7ECAA1-4C08-4F12-8B79-2FA6063BA232}" destId="{885F866D-7FA7-405B-BD47-1AFD55AF569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CFE83F-BEB2-7649-B94B-459AE8C40C22}" type="doc">
      <dgm:prSet loTypeId="urn:microsoft.com/office/officeart/2005/8/layout/venn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ED0568E7-A5C2-BC4C-93D7-9E78CCF34936}">
      <dgm:prSet/>
      <dgm:spPr/>
      <dgm:t>
        <a:bodyPr/>
        <a:lstStyle/>
        <a:p>
          <a:r>
            <a:rPr lang="es-CL" b="1" i="1" dirty="0"/>
            <a:t>HI superficiales</a:t>
          </a:r>
          <a:r>
            <a:rPr lang="es-CL" dirty="0"/>
            <a:t> (62%)</a:t>
          </a:r>
        </a:p>
      </dgm:t>
    </dgm:pt>
    <dgm:pt modelId="{4B04A01A-0646-0744-A0F5-1D3F65F40640}" type="parTrans" cxnId="{D0B1D996-7731-D945-AEB7-3861E6B794EB}">
      <dgm:prSet/>
      <dgm:spPr/>
      <dgm:t>
        <a:bodyPr/>
        <a:lstStyle/>
        <a:p>
          <a:endParaRPr lang="es-ES"/>
        </a:p>
      </dgm:t>
    </dgm:pt>
    <dgm:pt modelId="{4C6AE349-B2B1-D442-B1EB-D7E93AE19D8D}" type="sibTrans" cxnId="{D0B1D996-7731-D945-AEB7-3861E6B794EB}">
      <dgm:prSet/>
      <dgm:spPr/>
      <dgm:t>
        <a:bodyPr/>
        <a:lstStyle/>
        <a:p>
          <a:endParaRPr lang="es-ES"/>
        </a:p>
      </dgm:t>
    </dgm:pt>
    <dgm:pt modelId="{C94C5D01-2435-434B-912E-8D2727A28C3E}">
      <dgm:prSet/>
      <dgm:spPr/>
      <dgm:t>
        <a:bodyPr/>
        <a:lstStyle/>
        <a:p>
          <a:r>
            <a:rPr lang="es-CL" b="1" i="1" dirty="0"/>
            <a:t>HI profundos</a:t>
          </a:r>
          <a:r>
            <a:rPr lang="es-CL" dirty="0"/>
            <a:t> (15%)</a:t>
          </a:r>
        </a:p>
      </dgm:t>
    </dgm:pt>
    <dgm:pt modelId="{31EFDC18-F860-2B49-AFE7-6E8E117D0A19}" type="parTrans" cxnId="{4487A6E8-DD79-0F46-AEC1-A68A090C226C}">
      <dgm:prSet/>
      <dgm:spPr/>
      <dgm:t>
        <a:bodyPr/>
        <a:lstStyle/>
        <a:p>
          <a:endParaRPr lang="es-ES"/>
        </a:p>
      </dgm:t>
    </dgm:pt>
    <dgm:pt modelId="{26D16142-19CA-2443-A498-8BF3A22D67E0}" type="sibTrans" cxnId="{4487A6E8-DD79-0F46-AEC1-A68A090C226C}">
      <dgm:prSet/>
      <dgm:spPr/>
      <dgm:t>
        <a:bodyPr/>
        <a:lstStyle/>
        <a:p>
          <a:endParaRPr lang="es-ES"/>
        </a:p>
      </dgm:t>
    </dgm:pt>
    <dgm:pt modelId="{8F4A408B-474C-764D-B405-D8467598D799}">
      <dgm:prSet/>
      <dgm:spPr/>
      <dgm:t>
        <a:bodyPr/>
        <a:lstStyle/>
        <a:p>
          <a:r>
            <a:rPr lang="es-CL" b="1" i="1" dirty="0"/>
            <a:t>HI mixtos</a:t>
          </a:r>
          <a:r>
            <a:rPr lang="es-CL" dirty="0"/>
            <a:t> (22%)</a:t>
          </a:r>
        </a:p>
      </dgm:t>
    </dgm:pt>
    <dgm:pt modelId="{945CDDF7-8EF7-E244-AA48-300ABA5B0943}" type="parTrans" cxnId="{1DA10B04-53A2-624A-9986-0787C1D307A0}">
      <dgm:prSet/>
      <dgm:spPr/>
      <dgm:t>
        <a:bodyPr/>
        <a:lstStyle/>
        <a:p>
          <a:endParaRPr lang="es-ES"/>
        </a:p>
      </dgm:t>
    </dgm:pt>
    <dgm:pt modelId="{F6B3B22D-CE98-CE41-A27C-41D8FADB3135}" type="sibTrans" cxnId="{1DA10B04-53A2-624A-9986-0787C1D307A0}">
      <dgm:prSet/>
      <dgm:spPr/>
      <dgm:t>
        <a:bodyPr/>
        <a:lstStyle/>
        <a:p>
          <a:endParaRPr lang="es-ES"/>
        </a:p>
      </dgm:t>
    </dgm:pt>
    <dgm:pt modelId="{C534DD6E-3670-4740-8BCE-966CA9EC1EF6}" type="pres">
      <dgm:prSet presAssocID="{BFCFE83F-BEB2-7649-B94B-459AE8C40C22}" presName="Name0" presStyleCnt="0">
        <dgm:presLayoutVars>
          <dgm:dir/>
          <dgm:resizeHandles val="exact"/>
        </dgm:presLayoutVars>
      </dgm:prSet>
      <dgm:spPr/>
    </dgm:pt>
    <dgm:pt modelId="{ADDBA62A-6B38-DA43-8F47-99AEAC7537BB}" type="pres">
      <dgm:prSet presAssocID="{ED0568E7-A5C2-BC4C-93D7-9E78CCF34936}" presName="Name5" presStyleLbl="vennNode1" presStyleIdx="0" presStyleCnt="3">
        <dgm:presLayoutVars>
          <dgm:bulletEnabled val="1"/>
        </dgm:presLayoutVars>
      </dgm:prSet>
      <dgm:spPr/>
    </dgm:pt>
    <dgm:pt modelId="{DFF2213F-CD55-174E-B9D3-07FACBC177BC}" type="pres">
      <dgm:prSet presAssocID="{4C6AE349-B2B1-D442-B1EB-D7E93AE19D8D}" presName="space" presStyleCnt="0"/>
      <dgm:spPr/>
    </dgm:pt>
    <dgm:pt modelId="{082A8C3A-BA7F-3F48-84B1-508410901016}" type="pres">
      <dgm:prSet presAssocID="{C94C5D01-2435-434B-912E-8D2727A28C3E}" presName="Name5" presStyleLbl="vennNode1" presStyleIdx="1" presStyleCnt="3">
        <dgm:presLayoutVars>
          <dgm:bulletEnabled val="1"/>
        </dgm:presLayoutVars>
      </dgm:prSet>
      <dgm:spPr/>
    </dgm:pt>
    <dgm:pt modelId="{365C0BA7-D6A1-FB40-9E58-B59B2004692F}" type="pres">
      <dgm:prSet presAssocID="{26D16142-19CA-2443-A498-8BF3A22D67E0}" presName="space" presStyleCnt="0"/>
      <dgm:spPr/>
    </dgm:pt>
    <dgm:pt modelId="{A7D6A4BD-D639-D240-B40A-7AA7BC0D827B}" type="pres">
      <dgm:prSet presAssocID="{8F4A408B-474C-764D-B405-D8467598D799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1DA10B04-53A2-624A-9986-0787C1D307A0}" srcId="{BFCFE83F-BEB2-7649-B94B-459AE8C40C22}" destId="{8F4A408B-474C-764D-B405-D8467598D799}" srcOrd="2" destOrd="0" parTransId="{945CDDF7-8EF7-E244-AA48-300ABA5B0943}" sibTransId="{F6B3B22D-CE98-CE41-A27C-41D8FADB3135}"/>
    <dgm:cxn modelId="{1608916C-0F54-4AB1-9DFD-47F2FC719231}" type="presOf" srcId="{ED0568E7-A5C2-BC4C-93D7-9E78CCF34936}" destId="{ADDBA62A-6B38-DA43-8F47-99AEAC7537BB}" srcOrd="0" destOrd="0" presId="urn:microsoft.com/office/officeart/2005/8/layout/venn3"/>
    <dgm:cxn modelId="{C94C9F89-85A9-4F2C-A4CE-25865991D5F3}" type="presOf" srcId="{8F4A408B-474C-764D-B405-D8467598D799}" destId="{A7D6A4BD-D639-D240-B40A-7AA7BC0D827B}" srcOrd="0" destOrd="0" presId="urn:microsoft.com/office/officeart/2005/8/layout/venn3"/>
    <dgm:cxn modelId="{D0B1D996-7731-D945-AEB7-3861E6B794EB}" srcId="{BFCFE83F-BEB2-7649-B94B-459AE8C40C22}" destId="{ED0568E7-A5C2-BC4C-93D7-9E78CCF34936}" srcOrd="0" destOrd="0" parTransId="{4B04A01A-0646-0744-A0F5-1D3F65F40640}" sibTransId="{4C6AE349-B2B1-D442-B1EB-D7E93AE19D8D}"/>
    <dgm:cxn modelId="{CF74E2DB-4BD0-476A-A155-157254672CF0}" type="presOf" srcId="{C94C5D01-2435-434B-912E-8D2727A28C3E}" destId="{082A8C3A-BA7F-3F48-84B1-508410901016}" srcOrd="0" destOrd="0" presId="urn:microsoft.com/office/officeart/2005/8/layout/venn3"/>
    <dgm:cxn modelId="{4487A6E8-DD79-0F46-AEC1-A68A090C226C}" srcId="{BFCFE83F-BEB2-7649-B94B-459AE8C40C22}" destId="{C94C5D01-2435-434B-912E-8D2727A28C3E}" srcOrd="1" destOrd="0" parTransId="{31EFDC18-F860-2B49-AFE7-6E8E117D0A19}" sibTransId="{26D16142-19CA-2443-A498-8BF3A22D67E0}"/>
    <dgm:cxn modelId="{2EF922EE-20BE-471E-A929-A74C5AEA64F1}" type="presOf" srcId="{BFCFE83F-BEB2-7649-B94B-459AE8C40C22}" destId="{C534DD6E-3670-4740-8BCE-966CA9EC1EF6}" srcOrd="0" destOrd="0" presId="urn:microsoft.com/office/officeart/2005/8/layout/venn3"/>
    <dgm:cxn modelId="{1F3D07E2-494D-4C33-9BDB-6C01F655CFB3}" type="presParOf" srcId="{C534DD6E-3670-4740-8BCE-966CA9EC1EF6}" destId="{ADDBA62A-6B38-DA43-8F47-99AEAC7537BB}" srcOrd="0" destOrd="0" presId="urn:microsoft.com/office/officeart/2005/8/layout/venn3"/>
    <dgm:cxn modelId="{7E9017DA-C886-448D-A94A-F4CC7CB8359A}" type="presParOf" srcId="{C534DD6E-3670-4740-8BCE-966CA9EC1EF6}" destId="{DFF2213F-CD55-174E-B9D3-07FACBC177BC}" srcOrd="1" destOrd="0" presId="urn:microsoft.com/office/officeart/2005/8/layout/venn3"/>
    <dgm:cxn modelId="{3963AA0F-CC6E-41FD-B86A-BCBBFEB622F6}" type="presParOf" srcId="{C534DD6E-3670-4740-8BCE-966CA9EC1EF6}" destId="{082A8C3A-BA7F-3F48-84B1-508410901016}" srcOrd="2" destOrd="0" presId="urn:microsoft.com/office/officeart/2005/8/layout/venn3"/>
    <dgm:cxn modelId="{7F44620C-44B1-49F7-9844-6487D35C5552}" type="presParOf" srcId="{C534DD6E-3670-4740-8BCE-966CA9EC1EF6}" destId="{365C0BA7-D6A1-FB40-9E58-B59B2004692F}" srcOrd="3" destOrd="0" presId="urn:microsoft.com/office/officeart/2005/8/layout/venn3"/>
    <dgm:cxn modelId="{699C7E09-6777-4B05-8835-C36F678D626C}" type="presParOf" srcId="{C534DD6E-3670-4740-8BCE-966CA9EC1EF6}" destId="{A7D6A4BD-D639-D240-B40A-7AA7BC0D827B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BDBE9B-F268-1246-8432-FEC3DEBEA33E}" type="doc">
      <dgm:prSet loTypeId="urn:microsoft.com/office/officeart/2005/8/layout/venn3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s-ES"/>
        </a:p>
      </dgm:t>
    </dgm:pt>
    <dgm:pt modelId="{830A4013-D015-C841-8730-74433EE04011}">
      <dgm:prSet/>
      <dgm:spPr/>
      <dgm:t>
        <a:bodyPr/>
        <a:lstStyle/>
        <a:p>
          <a:r>
            <a:rPr lang="es-CL" b="1" i="1" dirty="0"/>
            <a:t>HI focales</a:t>
          </a:r>
          <a:endParaRPr lang="es-CL" dirty="0"/>
        </a:p>
      </dgm:t>
    </dgm:pt>
    <dgm:pt modelId="{C2DDB3CB-88D9-5641-B6B4-E4CEE90499DB}" type="parTrans" cxnId="{0A979FF1-9320-384E-87A5-0D48845E1687}">
      <dgm:prSet/>
      <dgm:spPr/>
      <dgm:t>
        <a:bodyPr/>
        <a:lstStyle/>
        <a:p>
          <a:endParaRPr lang="es-ES"/>
        </a:p>
      </dgm:t>
    </dgm:pt>
    <dgm:pt modelId="{32233C2B-B8C9-0B47-826F-B34AA32D04BC}" type="sibTrans" cxnId="{0A979FF1-9320-384E-87A5-0D48845E1687}">
      <dgm:prSet/>
      <dgm:spPr/>
      <dgm:t>
        <a:bodyPr/>
        <a:lstStyle/>
        <a:p>
          <a:endParaRPr lang="es-ES"/>
        </a:p>
      </dgm:t>
    </dgm:pt>
    <dgm:pt modelId="{F4CB101A-B8B4-934C-80CA-C7E8171CA86D}">
      <dgm:prSet/>
      <dgm:spPr/>
      <dgm:t>
        <a:bodyPr/>
        <a:lstStyle/>
        <a:p>
          <a:r>
            <a:rPr lang="es-CL" b="1" i="1" dirty="0"/>
            <a:t>HI segmentarios</a:t>
          </a:r>
          <a:endParaRPr lang="es-CL" dirty="0"/>
        </a:p>
      </dgm:t>
    </dgm:pt>
    <dgm:pt modelId="{73177CEC-C6FC-5444-A7D4-2673E6E3AEB8}" type="parTrans" cxnId="{D3219A9E-1211-E442-9DE5-9EFB4EEE958E}">
      <dgm:prSet/>
      <dgm:spPr/>
      <dgm:t>
        <a:bodyPr/>
        <a:lstStyle/>
        <a:p>
          <a:endParaRPr lang="es-ES"/>
        </a:p>
      </dgm:t>
    </dgm:pt>
    <dgm:pt modelId="{B6514944-989B-3346-BB90-140BBCED902D}" type="sibTrans" cxnId="{D3219A9E-1211-E442-9DE5-9EFB4EEE958E}">
      <dgm:prSet/>
      <dgm:spPr/>
      <dgm:t>
        <a:bodyPr/>
        <a:lstStyle/>
        <a:p>
          <a:endParaRPr lang="es-ES"/>
        </a:p>
      </dgm:t>
    </dgm:pt>
    <dgm:pt modelId="{303C4B86-435F-EF4E-9A98-2ADE039CEE9C}">
      <dgm:prSet/>
      <dgm:spPr/>
      <dgm:t>
        <a:bodyPr/>
        <a:lstStyle/>
        <a:p>
          <a:r>
            <a:rPr lang="es-CL" b="1" i="1" dirty="0"/>
            <a:t>HI indeterminados</a:t>
          </a:r>
          <a:endParaRPr lang="es-CL" dirty="0"/>
        </a:p>
      </dgm:t>
    </dgm:pt>
    <dgm:pt modelId="{7365E3B6-7D41-4D40-B77D-CA8A65D92DC4}" type="parTrans" cxnId="{88962EE3-4260-484C-B1C6-F1C1F5DF35BA}">
      <dgm:prSet/>
      <dgm:spPr/>
      <dgm:t>
        <a:bodyPr/>
        <a:lstStyle/>
        <a:p>
          <a:endParaRPr lang="es-ES"/>
        </a:p>
      </dgm:t>
    </dgm:pt>
    <dgm:pt modelId="{92AC9CFA-45C6-8A40-B579-A211F0264B82}" type="sibTrans" cxnId="{88962EE3-4260-484C-B1C6-F1C1F5DF35BA}">
      <dgm:prSet/>
      <dgm:spPr/>
      <dgm:t>
        <a:bodyPr/>
        <a:lstStyle/>
        <a:p>
          <a:endParaRPr lang="es-ES"/>
        </a:p>
      </dgm:t>
    </dgm:pt>
    <dgm:pt modelId="{B2B1F25B-44AA-1141-A464-CF41A474B9F7}" type="pres">
      <dgm:prSet presAssocID="{34BDBE9B-F268-1246-8432-FEC3DEBEA33E}" presName="Name0" presStyleCnt="0">
        <dgm:presLayoutVars>
          <dgm:dir/>
          <dgm:resizeHandles val="exact"/>
        </dgm:presLayoutVars>
      </dgm:prSet>
      <dgm:spPr/>
    </dgm:pt>
    <dgm:pt modelId="{C8DDE8F9-84E6-F04A-8227-F5B607D90B96}" type="pres">
      <dgm:prSet presAssocID="{830A4013-D015-C841-8730-74433EE04011}" presName="Name5" presStyleLbl="vennNode1" presStyleIdx="0" presStyleCnt="3">
        <dgm:presLayoutVars>
          <dgm:bulletEnabled val="1"/>
        </dgm:presLayoutVars>
      </dgm:prSet>
      <dgm:spPr/>
    </dgm:pt>
    <dgm:pt modelId="{1CD5CA47-79AE-384A-BEA6-580D262BF7A5}" type="pres">
      <dgm:prSet presAssocID="{32233C2B-B8C9-0B47-826F-B34AA32D04BC}" presName="space" presStyleCnt="0"/>
      <dgm:spPr/>
    </dgm:pt>
    <dgm:pt modelId="{48CD57ED-398E-F944-B6B8-1A1D30532929}" type="pres">
      <dgm:prSet presAssocID="{F4CB101A-B8B4-934C-80CA-C7E8171CA86D}" presName="Name5" presStyleLbl="vennNode1" presStyleIdx="1" presStyleCnt="3">
        <dgm:presLayoutVars>
          <dgm:bulletEnabled val="1"/>
        </dgm:presLayoutVars>
      </dgm:prSet>
      <dgm:spPr/>
    </dgm:pt>
    <dgm:pt modelId="{D12B8447-66E8-4049-8CEE-3DE4C9DC470C}" type="pres">
      <dgm:prSet presAssocID="{B6514944-989B-3346-BB90-140BBCED902D}" presName="space" presStyleCnt="0"/>
      <dgm:spPr/>
    </dgm:pt>
    <dgm:pt modelId="{F925901B-59AE-924C-9329-7CFAA0D2961C}" type="pres">
      <dgm:prSet presAssocID="{303C4B86-435F-EF4E-9A98-2ADE039CEE9C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9252830C-E94C-49D4-9799-F735331B49EE}" type="presOf" srcId="{F4CB101A-B8B4-934C-80CA-C7E8171CA86D}" destId="{48CD57ED-398E-F944-B6B8-1A1D30532929}" srcOrd="0" destOrd="0" presId="urn:microsoft.com/office/officeart/2005/8/layout/venn3"/>
    <dgm:cxn modelId="{5A29FB23-3860-41C8-9E8F-071491B142CD}" type="presOf" srcId="{34BDBE9B-F268-1246-8432-FEC3DEBEA33E}" destId="{B2B1F25B-44AA-1141-A464-CF41A474B9F7}" srcOrd="0" destOrd="0" presId="urn:microsoft.com/office/officeart/2005/8/layout/venn3"/>
    <dgm:cxn modelId="{99CEC972-B1EB-4FBC-B8D0-458A6F5485C3}" type="presOf" srcId="{303C4B86-435F-EF4E-9A98-2ADE039CEE9C}" destId="{F925901B-59AE-924C-9329-7CFAA0D2961C}" srcOrd="0" destOrd="0" presId="urn:microsoft.com/office/officeart/2005/8/layout/venn3"/>
    <dgm:cxn modelId="{B62A6D95-D90B-4835-ADA5-E42340A2729C}" type="presOf" srcId="{830A4013-D015-C841-8730-74433EE04011}" destId="{C8DDE8F9-84E6-F04A-8227-F5B607D90B96}" srcOrd="0" destOrd="0" presId="urn:microsoft.com/office/officeart/2005/8/layout/venn3"/>
    <dgm:cxn modelId="{D3219A9E-1211-E442-9DE5-9EFB4EEE958E}" srcId="{34BDBE9B-F268-1246-8432-FEC3DEBEA33E}" destId="{F4CB101A-B8B4-934C-80CA-C7E8171CA86D}" srcOrd="1" destOrd="0" parTransId="{73177CEC-C6FC-5444-A7D4-2673E6E3AEB8}" sibTransId="{B6514944-989B-3346-BB90-140BBCED902D}"/>
    <dgm:cxn modelId="{88962EE3-4260-484C-B1C6-F1C1F5DF35BA}" srcId="{34BDBE9B-F268-1246-8432-FEC3DEBEA33E}" destId="{303C4B86-435F-EF4E-9A98-2ADE039CEE9C}" srcOrd="2" destOrd="0" parTransId="{7365E3B6-7D41-4D40-B77D-CA8A65D92DC4}" sibTransId="{92AC9CFA-45C6-8A40-B579-A211F0264B82}"/>
    <dgm:cxn modelId="{0A979FF1-9320-384E-87A5-0D48845E1687}" srcId="{34BDBE9B-F268-1246-8432-FEC3DEBEA33E}" destId="{830A4013-D015-C841-8730-74433EE04011}" srcOrd="0" destOrd="0" parTransId="{C2DDB3CB-88D9-5641-B6B4-E4CEE90499DB}" sibTransId="{32233C2B-B8C9-0B47-826F-B34AA32D04BC}"/>
    <dgm:cxn modelId="{DBB420AF-1B8C-4FCE-BBAF-EDEABCC11E62}" type="presParOf" srcId="{B2B1F25B-44AA-1141-A464-CF41A474B9F7}" destId="{C8DDE8F9-84E6-F04A-8227-F5B607D90B96}" srcOrd="0" destOrd="0" presId="urn:microsoft.com/office/officeart/2005/8/layout/venn3"/>
    <dgm:cxn modelId="{10708C1B-0573-419B-B18B-157E47DCEFDC}" type="presParOf" srcId="{B2B1F25B-44AA-1141-A464-CF41A474B9F7}" destId="{1CD5CA47-79AE-384A-BEA6-580D262BF7A5}" srcOrd="1" destOrd="0" presId="urn:microsoft.com/office/officeart/2005/8/layout/venn3"/>
    <dgm:cxn modelId="{72548265-1248-434C-B289-A0EDE6B6DFCF}" type="presParOf" srcId="{B2B1F25B-44AA-1141-A464-CF41A474B9F7}" destId="{48CD57ED-398E-F944-B6B8-1A1D30532929}" srcOrd="2" destOrd="0" presId="urn:microsoft.com/office/officeart/2005/8/layout/venn3"/>
    <dgm:cxn modelId="{58972B2B-1920-4E20-8A36-264908CD1AC2}" type="presParOf" srcId="{B2B1F25B-44AA-1141-A464-CF41A474B9F7}" destId="{D12B8447-66E8-4049-8CEE-3DE4C9DC470C}" srcOrd="3" destOrd="0" presId="urn:microsoft.com/office/officeart/2005/8/layout/venn3"/>
    <dgm:cxn modelId="{2938F983-3AB8-49BC-8F2D-3E6CE62D52C3}" type="presParOf" srcId="{B2B1F25B-44AA-1141-A464-CF41A474B9F7}" destId="{F925901B-59AE-924C-9329-7CFAA0D2961C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F201680-354E-4D9D-862D-9DBB9A5DAA8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7FB8E022-7B83-455E-A7CD-939AD23C755C}">
      <dgm:prSet phldrT="[Texto]"/>
      <dgm:spPr/>
      <dgm:t>
        <a:bodyPr/>
        <a:lstStyle/>
        <a:p>
          <a:r>
            <a:rPr lang="es-CL" dirty="0"/>
            <a:t>Malformación vascular</a:t>
          </a:r>
        </a:p>
      </dgm:t>
    </dgm:pt>
    <dgm:pt modelId="{E24CEE2F-C8C7-4325-BF2E-874599B8855B}" type="parTrans" cxnId="{50C0EEFD-CA2B-45B9-BCC6-AE9EC29822FD}">
      <dgm:prSet/>
      <dgm:spPr/>
      <dgm:t>
        <a:bodyPr/>
        <a:lstStyle/>
        <a:p>
          <a:endParaRPr lang="es-CL"/>
        </a:p>
      </dgm:t>
    </dgm:pt>
    <dgm:pt modelId="{053703E8-7BC1-4BAD-8106-AD561CC088E5}" type="sibTrans" cxnId="{50C0EEFD-CA2B-45B9-BCC6-AE9EC29822FD}">
      <dgm:prSet/>
      <dgm:spPr/>
      <dgm:t>
        <a:bodyPr/>
        <a:lstStyle/>
        <a:p>
          <a:endParaRPr lang="es-CL"/>
        </a:p>
      </dgm:t>
    </dgm:pt>
    <dgm:pt modelId="{5A5950A6-8500-46F1-A521-20B286D84595}" type="asst">
      <dgm:prSet phldrT="[Texto]"/>
      <dgm:spPr/>
      <dgm:t>
        <a:bodyPr/>
        <a:lstStyle/>
        <a:p>
          <a:r>
            <a:rPr lang="es-CL" dirty="0"/>
            <a:t>Alto flujo</a:t>
          </a:r>
        </a:p>
      </dgm:t>
    </dgm:pt>
    <dgm:pt modelId="{F2FE31F5-C045-4AE4-A576-33B5E2BC04FB}" type="parTrans" cxnId="{87AB44E2-13BA-4961-AA10-89C2B7041D20}">
      <dgm:prSet/>
      <dgm:spPr/>
      <dgm:t>
        <a:bodyPr/>
        <a:lstStyle/>
        <a:p>
          <a:endParaRPr lang="es-CL"/>
        </a:p>
      </dgm:t>
    </dgm:pt>
    <dgm:pt modelId="{69958DE1-CA0B-472D-8781-EA881F327F9C}" type="sibTrans" cxnId="{87AB44E2-13BA-4961-AA10-89C2B7041D20}">
      <dgm:prSet/>
      <dgm:spPr/>
      <dgm:t>
        <a:bodyPr/>
        <a:lstStyle/>
        <a:p>
          <a:endParaRPr lang="es-CL"/>
        </a:p>
      </dgm:t>
    </dgm:pt>
    <dgm:pt modelId="{696CF4CE-BD9C-456F-ADF7-2CC29D1F5F55}" type="asst">
      <dgm:prSet phldrT="[Texto]"/>
      <dgm:spPr/>
      <dgm:t>
        <a:bodyPr/>
        <a:lstStyle/>
        <a:p>
          <a:r>
            <a:rPr lang="es-CL" dirty="0"/>
            <a:t>Bajo flujo</a:t>
          </a:r>
        </a:p>
      </dgm:t>
    </dgm:pt>
    <dgm:pt modelId="{A1874557-8916-48C2-9F58-259714F0FC99}" type="parTrans" cxnId="{3331BBD4-7EFD-4A8B-9F03-82E882CAF188}">
      <dgm:prSet/>
      <dgm:spPr/>
      <dgm:t>
        <a:bodyPr/>
        <a:lstStyle/>
        <a:p>
          <a:endParaRPr lang="es-CL"/>
        </a:p>
      </dgm:t>
    </dgm:pt>
    <dgm:pt modelId="{642545C7-8C35-43E0-8439-64E572CBACEC}" type="sibTrans" cxnId="{3331BBD4-7EFD-4A8B-9F03-82E882CAF188}">
      <dgm:prSet/>
      <dgm:spPr/>
      <dgm:t>
        <a:bodyPr/>
        <a:lstStyle/>
        <a:p>
          <a:endParaRPr lang="es-CL"/>
        </a:p>
      </dgm:t>
    </dgm:pt>
    <dgm:pt modelId="{F526F12C-ABC4-4C30-BA98-FD6E2FE1AE5E}" type="asst">
      <dgm:prSet/>
      <dgm:spPr/>
      <dgm:t>
        <a:bodyPr/>
        <a:lstStyle/>
        <a:p>
          <a:r>
            <a:rPr lang="es-CL" dirty="0"/>
            <a:t>Capilar</a:t>
          </a:r>
        </a:p>
      </dgm:t>
    </dgm:pt>
    <dgm:pt modelId="{EA92AB4C-D1E5-4135-B7F0-8ED983D6D3A6}" type="parTrans" cxnId="{E2449E02-9E4A-466D-8465-66EF8BF70B23}">
      <dgm:prSet/>
      <dgm:spPr/>
      <dgm:t>
        <a:bodyPr/>
        <a:lstStyle/>
        <a:p>
          <a:endParaRPr lang="es-CL"/>
        </a:p>
      </dgm:t>
    </dgm:pt>
    <dgm:pt modelId="{C62B6AE4-7782-4DC2-B9B1-DDF4AE8C9390}" type="sibTrans" cxnId="{E2449E02-9E4A-466D-8465-66EF8BF70B23}">
      <dgm:prSet/>
      <dgm:spPr/>
      <dgm:t>
        <a:bodyPr/>
        <a:lstStyle/>
        <a:p>
          <a:endParaRPr lang="es-CL"/>
        </a:p>
      </dgm:t>
    </dgm:pt>
    <dgm:pt modelId="{61D27842-1C0C-4795-A6EB-150D5A64E957}" type="asst">
      <dgm:prSet/>
      <dgm:spPr/>
      <dgm:t>
        <a:bodyPr/>
        <a:lstStyle/>
        <a:p>
          <a:r>
            <a:rPr lang="es-CL" dirty="0"/>
            <a:t>Venosa</a:t>
          </a:r>
        </a:p>
      </dgm:t>
    </dgm:pt>
    <dgm:pt modelId="{8ADE5C1D-9869-48DB-83E2-1DCCCA116626}" type="parTrans" cxnId="{71407095-5731-4462-BB5F-1288922CF61E}">
      <dgm:prSet/>
      <dgm:spPr/>
      <dgm:t>
        <a:bodyPr/>
        <a:lstStyle/>
        <a:p>
          <a:endParaRPr lang="es-CL"/>
        </a:p>
      </dgm:t>
    </dgm:pt>
    <dgm:pt modelId="{E43ABFFD-0B73-4E4B-8E2A-CE6AC4996AF0}" type="sibTrans" cxnId="{71407095-5731-4462-BB5F-1288922CF61E}">
      <dgm:prSet/>
      <dgm:spPr/>
      <dgm:t>
        <a:bodyPr/>
        <a:lstStyle/>
        <a:p>
          <a:endParaRPr lang="es-CL"/>
        </a:p>
      </dgm:t>
    </dgm:pt>
    <dgm:pt modelId="{070C47CD-B51F-4C73-92E4-F9DA6F9DF1C1}" type="asst">
      <dgm:prSet/>
      <dgm:spPr/>
      <dgm:t>
        <a:bodyPr/>
        <a:lstStyle/>
        <a:p>
          <a:r>
            <a:rPr lang="es-CL" dirty="0"/>
            <a:t>Linfática</a:t>
          </a:r>
        </a:p>
      </dgm:t>
    </dgm:pt>
    <dgm:pt modelId="{836205AB-875E-4D1B-B392-A3E1B05D1AD0}" type="parTrans" cxnId="{A55DDEE0-FCD4-49F2-B8E7-75BBA16371A9}">
      <dgm:prSet/>
      <dgm:spPr/>
      <dgm:t>
        <a:bodyPr/>
        <a:lstStyle/>
        <a:p>
          <a:endParaRPr lang="es-CL"/>
        </a:p>
      </dgm:t>
    </dgm:pt>
    <dgm:pt modelId="{E04FAAF1-2F40-4709-B918-7BCF0489D67D}" type="sibTrans" cxnId="{A55DDEE0-FCD4-49F2-B8E7-75BBA16371A9}">
      <dgm:prSet/>
      <dgm:spPr/>
      <dgm:t>
        <a:bodyPr/>
        <a:lstStyle/>
        <a:p>
          <a:endParaRPr lang="es-CL"/>
        </a:p>
      </dgm:t>
    </dgm:pt>
    <dgm:pt modelId="{B9579D1E-3D87-471D-889D-7243FB033A32}">
      <dgm:prSet/>
      <dgm:spPr/>
      <dgm:t>
        <a:bodyPr/>
        <a:lstStyle/>
        <a:p>
          <a:r>
            <a:rPr lang="es-CL" dirty="0" err="1"/>
            <a:t>Arterio</a:t>
          </a:r>
          <a:r>
            <a:rPr lang="es-CL" dirty="0"/>
            <a:t>-venosa</a:t>
          </a:r>
        </a:p>
      </dgm:t>
    </dgm:pt>
    <dgm:pt modelId="{B971F56B-7DDB-437C-9853-6FDC23A39D6E}" type="sibTrans" cxnId="{5A9F7BFC-DA3F-4401-B465-0736E2D8738D}">
      <dgm:prSet/>
      <dgm:spPr/>
      <dgm:t>
        <a:bodyPr/>
        <a:lstStyle/>
        <a:p>
          <a:endParaRPr lang="es-CL"/>
        </a:p>
      </dgm:t>
    </dgm:pt>
    <dgm:pt modelId="{7DCF760B-C926-4BC7-8200-A553D9C98300}" type="parTrans" cxnId="{5A9F7BFC-DA3F-4401-B465-0736E2D8738D}">
      <dgm:prSet/>
      <dgm:spPr/>
      <dgm:t>
        <a:bodyPr/>
        <a:lstStyle/>
        <a:p>
          <a:endParaRPr lang="es-CL"/>
        </a:p>
      </dgm:t>
    </dgm:pt>
    <dgm:pt modelId="{38E490E5-8316-42AC-A629-2DE2CE7B1F60}" type="pres">
      <dgm:prSet presAssocID="{1F201680-354E-4D9D-862D-9DBB9A5DAA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1A56ED7-026B-4122-89CB-9BED7CC5D42E}" type="pres">
      <dgm:prSet presAssocID="{7FB8E022-7B83-455E-A7CD-939AD23C755C}" presName="hierRoot1" presStyleCnt="0">
        <dgm:presLayoutVars>
          <dgm:hierBranch val="init"/>
        </dgm:presLayoutVars>
      </dgm:prSet>
      <dgm:spPr/>
    </dgm:pt>
    <dgm:pt modelId="{917E6064-9380-4DF3-B03D-369C1F93E8CE}" type="pres">
      <dgm:prSet presAssocID="{7FB8E022-7B83-455E-A7CD-939AD23C755C}" presName="rootComposite1" presStyleCnt="0"/>
      <dgm:spPr/>
    </dgm:pt>
    <dgm:pt modelId="{3FAF9491-9B1B-48A6-A9A8-A7FBC2694CBB}" type="pres">
      <dgm:prSet presAssocID="{7FB8E022-7B83-455E-A7CD-939AD23C755C}" presName="rootText1" presStyleLbl="node0" presStyleIdx="0" presStyleCnt="1">
        <dgm:presLayoutVars>
          <dgm:chPref val="3"/>
        </dgm:presLayoutVars>
      </dgm:prSet>
      <dgm:spPr/>
    </dgm:pt>
    <dgm:pt modelId="{CD379247-BE94-4CC9-B77D-A14A9D1EC341}" type="pres">
      <dgm:prSet presAssocID="{7FB8E022-7B83-455E-A7CD-939AD23C755C}" presName="rootConnector1" presStyleLbl="node1" presStyleIdx="0" presStyleCnt="0"/>
      <dgm:spPr/>
    </dgm:pt>
    <dgm:pt modelId="{218E1859-76A9-41EA-8805-D70B1D273ADB}" type="pres">
      <dgm:prSet presAssocID="{7FB8E022-7B83-455E-A7CD-939AD23C755C}" presName="hierChild2" presStyleCnt="0"/>
      <dgm:spPr/>
    </dgm:pt>
    <dgm:pt modelId="{1CCC6D45-C7FF-4634-9EB0-824AA25DE6B5}" type="pres">
      <dgm:prSet presAssocID="{7FB8E022-7B83-455E-A7CD-939AD23C755C}" presName="hierChild3" presStyleCnt="0"/>
      <dgm:spPr/>
    </dgm:pt>
    <dgm:pt modelId="{D76D6A1F-99C8-4C85-ACAE-E6607505B26A}" type="pres">
      <dgm:prSet presAssocID="{F2FE31F5-C045-4AE4-A576-33B5E2BC04FB}" presName="Name111" presStyleLbl="parChTrans1D2" presStyleIdx="0" presStyleCnt="2"/>
      <dgm:spPr/>
    </dgm:pt>
    <dgm:pt modelId="{FA5574B0-7B46-4F29-996E-CBE56C6A6458}" type="pres">
      <dgm:prSet presAssocID="{5A5950A6-8500-46F1-A521-20B286D84595}" presName="hierRoot3" presStyleCnt="0">
        <dgm:presLayoutVars>
          <dgm:hierBranch val="init"/>
        </dgm:presLayoutVars>
      </dgm:prSet>
      <dgm:spPr/>
    </dgm:pt>
    <dgm:pt modelId="{6BF95E69-C3FA-4C59-B761-712B235B7CF0}" type="pres">
      <dgm:prSet presAssocID="{5A5950A6-8500-46F1-A521-20B286D84595}" presName="rootComposite3" presStyleCnt="0"/>
      <dgm:spPr/>
    </dgm:pt>
    <dgm:pt modelId="{07B01C06-893E-49C9-86D1-80B25AB85793}" type="pres">
      <dgm:prSet presAssocID="{5A5950A6-8500-46F1-A521-20B286D84595}" presName="rootText3" presStyleLbl="asst1" presStyleIdx="0" presStyleCnt="5" custLinFactX="100000" custLinFactNeighborX="185250" custLinFactNeighborY="-6956">
        <dgm:presLayoutVars>
          <dgm:chPref val="3"/>
        </dgm:presLayoutVars>
      </dgm:prSet>
      <dgm:spPr/>
    </dgm:pt>
    <dgm:pt modelId="{4799FCA8-AD3F-4901-8B97-7BED3DCDFBB4}" type="pres">
      <dgm:prSet presAssocID="{5A5950A6-8500-46F1-A521-20B286D84595}" presName="rootConnector3" presStyleLbl="asst1" presStyleIdx="0" presStyleCnt="5"/>
      <dgm:spPr/>
    </dgm:pt>
    <dgm:pt modelId="{E7952C1F-F710-4C26-87C3-14BC95399664}" type="pres">
      <dgm:prSet presAssocID="{5A5950A6-8500-46F1-A521-20B286D84595}" presName="hierChild6" presStyleCnt="0"/>
      <dgm:spPr/>
    </dgm:pt>
    <dgm:pt modelId="{0BCB2BFA-0CE8-436A-841F-9ED8D326EFCD}" type="pres">
      <dgm:prSet presAssocID="{7DCF760B-C926-4BC7-8200-A553D9C98300}" presName="Name37" presStyleLbl="parChTrans1D3" presStyleIdx="0" presStyleCnt="4"/>
      <dgm:spPr/>
    </dgm:pt>
    <dgm:pt modelId="{077F9808-CB2C-4006-AC75-39C6D5597656}" type="pres">
      <dgm:prSet presAssocID="{B9579D1E-3D87-471D-889D-7243FB033A32}" presName="hierRoot2" presStyleCnt="0">
        <dgm:presLayoutVars>
          <dgm:hierBranch val="init"/>
        </dgm:presLayoutVars>
      </dgm:prSet>
      <dgm:spPr/>
    </dgm:pt>
    <dgm:pt modelId="{8BDBF037-BA60-4124-9046-15D1AFC3F876}" type="pres">
      <dgm:prSet presAssocID="{B9579D1E-3D87-471D-889D-7243FB033A32}" presName="rootComposite" presStyleCnt="0"/>
      <dgm:spPr/>
    </dgm:pt>
    <dgm:pt modelId="{47CC0A1C-5356-4F1E-8C91-28CA57B39A1D}" type="pres">
      <dgm:prSet presAssocID="{B9579D1E-3D87-471D-889D-7243FB033A32}" presName="rootText" presStyleLbl="node3" presStyleIdx="0" presStyleCnt="1" custLinFactX="100000" custLinFactNeighborX="113141" custLinFactNeighborY="42978">
        <dgm:presLayoutVars>
          <dgm:chPref val="3"/>
        </dgm:presLayoutVars>
      </dgm:prSet>
      <dgm:spPr/>
    </dgm:pt>
    <dgm:pt modelId="{9707C5F2-8DD3-4CEE-B580-6415DEA4D237}" type="pres">
      <dgm:prSet presAssocID="{B9579D1E-3D87-471D-889D-7243FB033A32}" presName="rootConnector" presStyleLbl="node3" presStyleIdx="0" presStyleCnt="1"/>
      <dgm:spPr/>
    </dgm:pt>
    <dgm:pt modelId="{C281E6D3-AEED-484F-A340-850B6A65DE64}" type="pres">
      <dgm:prSet presAssocID="{B9579D1E-3D87-471D-889D-7243FB033A32}" presName="hierChild4" presStyleCnt="0"/>
      <dgm:spPr/>
    </dgm:pt>
    <dgm:pt modelId="{48928CD4-C453-4220-9C19-7FC537A786E2}" type="pres">
      <dgm:prSet presAssocID="{B9579D1E-3D87-471D-889D-7243FB033A32}" presName="hierChild5" presStyleCnt="0"/>
      <dgm:spPr/>
    </dgm:pt>
    <dgm:pt modelId="{75431B16-6847-43FD-8A02-E3F2B329C051}" type="pres">
      <dgm:prSet presAssocID="{5A5950A6-8500-46F1-A521-20B286D84595}" presName="hierChild7" presStyleCnt="0"/>
      <dgm:spPr/>
    </dgm:pt>
    <dgm:pt modelId="{2E60A136-2233-4556-B1BA-FA35EFB15109}" type="pres">
      <dgm:prSet presAssocID="{A1874557-8916-48C2-9F58-259714F0FC99}" presName="Name111" presStyleLbl="parChTrans1D2" presStyleIdx="1" presStyleCnt="2"/>
      <dgm:spPr/>
    </dgm:pt>
    <dgm:pt modelId="{73CBAEC9-F09E-4CB1-B559-D9F85EC6A474}" type="pres">
      <dgm:prSet presAssocID="{696CF4CE-BD9C-456F-ADF7-2CC29D1F5F55}" presName="hierRoot3" presStyleCnt="0">
        <dgm:presLayoutVars>
          <dgm:hierBranch val="init"/>
        </dgm:presLayoutVars>
      </dgm:prSet>
      <dgm:spPr/>
    </dgm:pt>
    <dgm:pt modelId="{C08130DD-0A47-42CF-90A6-B9FB208E71B8}" type="pres">
      <dgm:prSet presAssocID="{696CF4CE-BD9C-456F-ADF7-2CC29D1F5F55}" presName="rootComposite3" presStyleCnt="0"/>
      <dgm:spPr/>
    </dgm:pt>
    <dgm:pt modelId="{17445BE5-42A5-43DA-A717-045998158642}" type="pres">
      <dgm:prSet presAssocID="{696CF4CE-BD9C-456F-ADF7-2CC29D1F5F55}" presName="rootText3" presStyleLbl="asst1" presStyleIdx="1" presStyleCnt="5" custLinFactX="-99314" custLinFactNeighborX="-100000" custLinFactNeighborY="-7088">
        <dgm:presLayoutVars>
          <dgm:chPref val="3"/>
        </dgm:presLayoutVars>
      </dgm:prSet>
      <dgm:spPr/>
    </dgm:pt>
    <dgm:pt modelId="{2FDCA347-3AC7-4F4C-820B-B1FC0BDD9EB0}" type="pres">
      <dgm:prSet presAssocID="{696CF4CE-BD9C-456F-ADF7-2CC29D1F5F55}" presName="rootConnector3" presStyleLbl="asst1" presStyleIdx="1" presStyleCnt="5"/>
      <dgm:spPr/>
    </dgm:pt>
    <dgm:pt modelId="{845A741E-994C-44BF-94C1-5E1DB834057D}" type="pres">
      <dgm:prSet presAssocID="{696CF4CE-BD9C-456F-ADF7-2CC29D1F5F55}" presName="hierChild6" presStyleCnt="0"/>
      <dgm:spPr/>
    </dgm:pt>
    <dgm:pt modelId="{5D61545A-4DE2-4CEF-A523-0BEE66806540}" type="pres">
      <dgm:prSet presAssocID="{696CF4CE-BD9C-456F-ADF7-2CC29D1F5F55}" presName="hierChild7" presStyleCnt="0"/>
      <dgm:spPr/>
    </dgm:pt>
    <dgm:pt modelId="{72035CC3-7ED1-4A93-BBDA-F631AD803515}" type="pres">
      <dgm:prSet presAssocID="{EA92AB4C-D1E5-4135-B7F0-8ED983D6D3A6}" presName="Name111" presStyleLbl="parChTrans1D3" presStyleIdx="1" presStyleCnt="4"/>
      <dgm:spPr/>
    </dgm:pt>
    <dgm:pt modelId="{C44E37DD-4520-4BC4-88EA-0A932E279880}" type="pres">
      <dgm:prSet presAssocID="{F526F12C-ABC4-4C30-BA98-FD6E2FE1AE5E}" presName="hierRoot3" presStyleCnt="0">
        <dgm:presLayoutVars>
          <dgm:hierBranch val="init"/>
        </dgm:presLayoutVars>
      </dgm:prSet>
      <dgm:spPr/>
    </dgm:pt>
    <dgm:pt modelId="{6D3908AB-3EE9-475B-8692-ED16D262ED00}" type="pres">
      <dgm:prSet presAssocID="{F526F12C-ABC4-4C30-BA98-FD6E2FE1AE5E}" presName="rootComposite3" presStyleCnt="0"/>
      <dgm:spPr/>
    </dgm:pt>
    <dgm:pt modelId="{71305B28-403E-4DD2-8CEA-B324E1590408}" type="pres">
      <dgm:prSet presAssocID="{F526F12C-ABC4-4C30-BA98-FD6E2FE1AE5E}" presName="rootText3" presStyleLbl="asst1" presStyleIdx="2" presStyleCnt="5" custLinFactX="-99314" custLinFactNeighborX="-100000" custLinFactNeighborY="-7088">
        <dgm:presLayoutVars>
          <dgm:chPref val="3"/>
        </dgm:presLayoutVars>
      </dgm:prSet>
      <dgm:spPr/>
    </dgm:pt>
    <dgm:pt modelId="{851BD6FC-F554-49F6-917B-A302738E89FD}" type="pres">
      <dgm:prSet presAssocID="{F526F12C-ABC4-4C30-BA98-FD6E2FE1AE5E}" presName="rootConnector3" presStyleLbl="asst1" presStyleIdx="2" presStyleCnt="5"/>
      <dgm:spPr/>
    </dgm:pt>
    <dgm:pt modelId="{3C0709F7-F3D0-4E70-9C65-25BFA3ABBA1D}" type="pres">
      <dgm:prSet presAssocID="{F526F12C-ABC4-4C30-BA98-FD6E2FE1AE5E}" presName="hierChild6" presStyleCnt="0"/>
      <dgm:spPr/>
    </dgm:pt>
    <dgm:pt modelId="{8912E25D-F192-4B06-AE41-2854E46ECB5F}" type="pres">
      <dgm:prSet presAssocID="{F526F12C-ABC4-4C30-BA98-FD6E2FE1AE5E}" presName="hierChild7" presStyleCnt="0"/>
      <dgm:spPr/>
    </dgm:pt>
    <dgm:pt modelId="{87832E16-99E2-40F2-9639-AF441618B0B7}" type="pres">
      <dgm:prSet presAssocID="{8ADE5C1D-9869-48DB-83E2-1DCCCA116626}" presName="Name111" presStyleLbl="parChTrans1D3" presStyleIdx="2" presStyleCnt="4"/>
      <dgm:spPr/>
    </dgm:pt>
    <dgm:pt modelId="{2E0872B1-8773-4148-B489-22A6D6660D21}" type="pres">
      <dgm:prSet presAssocID="{61D27842-1C0C-4795-A6EB-150D5A64E957}" presName="hierRoot3" presStyleCnt="0">
        <dgm:presLayoutVars>
          <dgm:hierBranch val="init"/>
        </dgm:presLayoutVars>
      </dgm:prSet>
      <dgm:spPr/>
    </dgm:pt>
    <dgm:pt modelId="{133050EC-5292-4D73-8C4D-E903FE737EA2}" type="pres">
      <dgm:prSet presAssocID="{61D27842-1C0C-4795-A6EB-150D5A64E957}" presName="rootComposite3" presStyleCnt="0"/>
      <dgm:spPr/>
    </dgm:pt>
    <dgm:pt modelId="{A25C2B50-DC1E-4C3F-ADDA-1708D7808CCA}" type="pres">
      <dgm:prSet presAssocID="{61D27842-1C0C-4795-A6EB-150D5A64E957}" presName="rootText3" presStyleLbl="asst1" presStyleIdx="3" presStyleCnt="5" custLinFactX="-99314" custLinFactNeighborX="-100000" custLinFactNeighborY="-7088">
        <dgm:presLayoutVars>
          <dgm:chPref val="3"/>
        </dgm:presLayoutVars>
      </dgm:prSet>
      <dgm:spPr/>
    </dgm:pt>
    <dgm:pt modelId="{D3B8A82C-C36B-4DD0-BF72-52367795DDA4}" type="pres">
      <dgm:prSet presAssocID="{61D27842-1C0C-4795-A6EB-150D5A64E957}" presName="rootConnector3" presStyleLbl="asst1" presStyleIdx="3" presStyleCnt="5"/>
      <dgm:spPr/>
    </dgm:pt>
    <dgm:pt modelId="{A89CF5B4-E15D-4574-8D1E-357A0EDFB5C5}" type="pres">
      <dgm:prSet presAssocID="{61D27842-1C0C-4795-A6EB-150D5A64E957}" presName="hierChild6" presStyleCnt="0"/>
      <dgm:spPr/>
    </dgm:pt>
    <dgm:pt modelId="{6C152D95-8C63-4C64-B9BD-04B47CAD4C91}" type="pres">
      <dgm:prSet presAssocID="{61D27842-1C0C-4795-A6EB-150D5A64E957}" presName="hierChild7" presStyleCnt="0"/>
      <dgm:spPr/>
    </dgm:pt>
    <dgm:pt modelId="{90DA1365-C1B2-4E35-BE63-E997C451E358}" type="pres">
      <dgm:prSet presAssocID="{836205AB-875E-4D1B-B392-A3E1B05D1AD0}" presName="Name111" presStyleLbl="parChTrans1D3" presStyleIdx="3" presStyleCnt="4"/>
      <dgm:spPr/>
    </dgm:pt>
    <dgm:pt modelId="{BFD922DB-FF2D-4D7A-A3C6-8D588CDAD52E}" type="pres">
      <dgm:prSet presAssocID="{070C47CD-B51F-4C73-92E4-F9DA6F9DF1C1}" presName="hierRoot3" presStyleCnt="0">
        <dgm:presLayoutVars>
          <dgm:hierBranch val="init"/>
        </dgm:presLayoutVars>
      </dgm:prSet>
      <dgm:spPr/>
    </dgm:pt>
    <dgm:pt modelId="{4E4B766D-2D7A-4618-9C09-7FF1D92C5EAB}" type="pres">
      <dgm:prSet presAssocID="{070C47CD-B51F-4C73-92E4-F9DA6F9DF1C1}" presName="rootComposite3" presStyleCnt="0"/>
      <dgm:spPr/>
    </dgm:pt>
    <dgm:pt modelId="{60F04500-98BF-4664-99AB-FF8E84CBDEC2}" type="pres">
      <dgm:prSet presAssocID="{070C47CD-B51F-4C73-92E4-F9DA6F9DF1C1}" presName="rootText3" presStyleLbl="asst1" presStyleIdx="4" presStyleCnt="5" custLinFactX="-99314" custLinFactNeighborX="-100000" custLinFactNeighborY="-7088">
        <dgm:presLayoutVars>
          <dgm:chPref val="3"/>
        </dgm:presLayoutVars>
      </dgm:prSet>
      <dgm:spPr/>
    </dgm:pt>
    <dgm:pt modelId="{4932EB19-C227-43C9-B435-B87284D0792B}" type="pres">
      <dgm:prSet presAssocID="{070C47CD-B51F-4C73-92E4-F9DA6F9DF1C1}" presName="rootConnector3" presStyleLbl="asst1" presStyleIdx="4" presStyleCnt="5"/>
      <dgm:spPr/>
    </dgm:pt>
    <dgm:pt modelId="{8F1DBF76-4FC0-4382-97C5-49F46B0F1AA1}" type="pres">
      <dgm:prSet presAssocID="{070C47CD-B51F-4C73-92E4-F9DA6F9DF1C1}" presName="hierChild6" presStyleCnt="0"/>
      <dgm:spPr/>
    </dgm:pt>
    <dgm:pt modelId="{5C114C1F-1E5A-4174-9E7B-211B0AC9A282}" type="pres">
      <dgm:prSet presAssocID="{070C47CD-B51F-4C73-92E4-F9DA6F9DF1C1}" presName="hierChild7" presStyleCnt="0"/>
      <dgm:spPr/>
    </dgm:pt>
  </dgm:ptLst>
  <dgm:cxnLst>
    <dgm:cxn modelId="{E2449E02-9E4A-466D-8465-66EF8BF70B23}" srcId="{696CF4CE-BD9C-456F-ADF7-2CC29D1F5F55}" destId="{F526F12C-ABC4-4C30-BA98-FD6E2FE1AE5E}" srcOrd="0" destOrd="0" parTransId="{EA92AB4C-D1E5-4135-B7F0-8ED983D6D3A6}" sibTransId="{C62B6AE4-7782-4DC2-B9B1-DDF4AE8C9390}"/>
    <dgm:cxn modelId="{0615EE19-3399-4ADA-AC86-FD8BE5CB347A}" type="presOf" srcId="{836205AB-875E-4D1B-B392-A3E1B05D1AD0}" destId="{90DA1365-C1B2-4E35-BE63-E997C451E358}" srcOrd="0" destOrd="0" presId="urn:microsoft.com/office/officeart/2005/8/layout/orgChart1"/>
    <dgm:cxn modelId="{4F68DD27-5B79-4DDE-B9FF-972E34A366B1}" type="presOf" srcId="{B9579D1E-3D87-471D-889D-7243FB033A32}" destId="{47CC0A1C-5356-4F1E-8C91-28CA57B39A1D}" srcOrd="0" destOrd="0" presId="urn:microsoft.com/office/officeart/2005/8/layout/orgChart1"/>
    <dgm:cxn modelId="{9D93FB31-3E46-4F00-98A0-80324721C248}" type="presOf" srcId="{1F201680-354E-4D9D-862D-9DBB9A5DAA86}" destId="{38E490E5-8316-42AC-A629-2DE2CE7B1F60}" srcOrd="0" destOrd="0" presId="urn:microsoft.com/office/officeart/2005/8/layout/orgChart1"/>
    <dgm:cxn modelId="{38391051-C565-4785-AB72-C0ED918FF96A}" type="presOf" srcId="{7DCF760B-C926-4BC7-8200-A553D9C98300}" destId="{0BCB2BFA-0CE8-436A-841F-9ED8D326EFCD}" srcOrd="0" destOrd="0" presId="urn:microsoft.com/office/officeart/2005/8/layout/orgChart1"/>
    <dgm:cxn modelId="{6C07FA56-1A45-4CC4-85F3-48C5DD713611}" type="presOf" srcId="{7FB8E022-7B83-455E-A7CD-939AD23C755C}" destId="{3FAF9491-9B1B-48A6-A9A8-A7FBC2694CBB}" srcOrd="0" destOrd="0" presId="urn:microsoft.com/office/officeart/2005/8/layout/orgChart1"/>
    <dgm:cxn modelId="{986B0D5D-9ABE-41A6-8F1E-7B82F0E2F2C7}" type="presOf" srcId="{7FB8E022-7B83-455E-A7CD-939AD23C755C}" destId="{CD379247-BE94-4CC9-B77D-A14A9D1EC341}" srcOrd="1" destOrd="0" presId="urn:microsoft.com/office/officeart/2005/8/layout/orgChart1"/>
    <dgm:cxn modelId="{9C985265-D9FB-4C2F-9074-3E904286F4AE}" type="presOf" srcId="{F2FE31F5-C045-4AE4-A576-33B5E2BC04FB}" destId="{D76D6A1F-99C8-4C85-ACAE-E6607505B26A}" srcOrd="0" destOrd="0" presId="urn:microsoft.com/office/officeart/2005/8/layout/orgChart1"/>
    <dgm:cxn modelId="{71407095-5731-4462-BB5F-1288922CF61E}" srcId="{696CF4CE-BD9C-456F-ADF7-2CC29D1F5F55}" destId="{61D27842-1C0C-4795-A6EB-150D5A64E957}" srcOrd="1" destOrd="0" parTransId="{8ADE5C1D-9869-48DB-83E2-1DCCCA116626}" sibTransId="{E43ABFFD-0B73-4E4B-8E2A-CE6AC4996AF0}"/>
    <dgm:cxn modelId="{9A59BF9F-B7F2-47D4-8748-E434A3093296}" type="presOf" srcId="{696CF4CE-BD9C-456F-ADF7-2CC29D1F5F55}" destId="{17445BE5-42A5-43DA-A717-045998158642}" srcOrd="0" destOrd="0" presId="urn:microsoft.com/office/officeart/2005/8/layout/orgChart1"/>
    <dgm:cxn modelId="{EA8E3EA2-C266-4A50-87F6-B83969C969C8}" type="presOf" srcId="{A1874557-8916-48C2-9F58-259714F0FC99}" destId="{2E60A136-2233-4556-B1BA-FA35EFB15109}" srcOrd="0" destOrd="0" presId="urn:microsoft.com/office/officeart/2005/8/layout/orgChart1"/>
    <dgm:cxn modelId="{A38CBFA6-D745-4F65-84FE-B09D2E12880D}" type="presOf" srcId="{070C47CD-B51F-4C73-92E4-F9DA6F9DF1C1}" destId="{60F04500-98BF-4664-99AB-FF8E84CBDEC2}" srcOrd="0" destOrd="0" presId="urn:microsoft.com/office/officeart/2005/8/layout/orgChart1"/>
    <dgm:cxn modelId="{35ABD2A8-59F2-4388-B61C-EBA5735ED6AD}" type="presOf" srcId="{070C47CD-B51F-4C73-92E4-F9DA6F9DF1C1}" destId="{4932EB19-C227-43C9-B435-B87284D0792B}" srcOrd="1" destOrd="0" presId="urn:microsoft.com/office/officeart/2005/8/layout/orgChart1"/>
    <dgm:cxn modelId="{2E46ECB3-6D5C-43D8-89DD-392B4C30A08D}" type="presOf" srcId="{61D27842-1C0C-4795-A6EB-150D5A64E957}" destId="{D3B8A82C-C36B-4DD0-BF72-52367795DDA4}" srcOrd="1" destOrd="0" presId="urn:microsoft.com/office/officeart/2005/8/layout/orgChart1"/>
    <dgm:cxn modelId="{1F2C17B4-D5D6-4273-9CEE-91D5AFF0E993}" type="presOf" srcId="{696CF4CE-BD9C-456F-ADF7-2CC29D1F5F55}" destId="{2FDCA347-3AC7-4F4C-820B-B1FC0BDD9EB0}" srcOrd="1" destOrd="0" presId="urn:microsoft.com/office/officeart/2005/8/layout/orgChart1"/>
    <dgm:cxn modelId="{B05040B6-0E4A-4A08-AD23-F06E01CE2776}" type="presOf" srcId="{F526F12C-ABC4-4C30-BA98-FD6E2FE1AE5E}" destId="{851BD6FC-F554-49F6-917B-A302738E89FD}" srcOrd="1" destOrd="0" presId="urn:microsoft.com/office/officeart/2005/8/layout/orgChart1"/>
    <dgm:cxn modelId="{FE3D81BA-7608-403E-91A0-C8F098335974}" type="presOf" srcId="{8ADE5C1D-9869-48DB-83E2-1DCCCA116626}" destId="{87832E16-99E2-40F2-9639-AF441618B0B7}" srcOrd="0" destOrd="0" presId="urn:microsoft.com/office/officeart/2005/8/layout/orgChart1"/>
    <dgm:cxn modelId="{8694B5C4-B0DD-44C9-98F1-68CA474141B3}" type="presOf" srcId="{61D27842-1C0C-4795-A6EB-150D5A64E957}" destId="{A25C2B50-DC1E-4C3F-ADDA-1708D7808CCA}" srcOrd="0" destOrd="0" presId="urn:microsoft.com/office/officeart/2005/8/layout/orgChart1"/>
    <dgm:cxn modelId="{3331BBD4-7EFD-4A8B-9F03-82E882CAF188}" srcId="{7FB8E022-7B83-455E-A7CD-939AD23C755C}" destId="{696CF4CE-BD9C-456F-ADF7-2CC29D1F5F55}" srcOrd="1" destOrd="0" parTransId="{A1874557-8916-48C2-9F58-259714F0FC99}" sibTransId="{642545C7-8C35-43E0-8439-64E572CBACEC}"/>
    <dgm:cxn modelId="{89C2C3D6-3537-4F12-8159-795C333C64AF}" type="presOf" srcId="{5A5950A6-8500-46F1-A521-20B286D84595}" destId="{4799FCA8-AD3F-4901-8B97-7BED3DCDFBB4}" srcOrd="1" destOrd="0" presId="urn:microsoft.com/office/officeart/2005/8/layout/orgChart1"/>
    <dgm:cxn modelId="{8645B3D7-9D40-45A8-AD64-BBF7169D2749}" type="presOf" srcId="{5A5950A6-8500-46F1-A521-20B286D84595}" destId="{07B01C06-893E-49C9-86D1-80B25AB85793}" srcOrd="0" destOrd="0" presId="urn:microsoft.com/office/officeart/2005/8/layout/orgChart1"/>
    <dgm:cxn modelId="{A55DDEE0-FCD4-49F2-B8E7-75BBA16371A9}" srcId="{696CF4CE-BD9C-456F-ADF7-2CC29D1F5F55}" destId="{070C47CD-B51F-4C73-92E4-F9DA6F9DF1C1}" srcOrd="2" destOrd="0" parTransId="{836205AB-875E-4D1B-B392-A3E1B05D1AD0}" sibTransId="{E04FAAF1-2F40-4709-B918-7BCF0489D67D}"/>
    <dgm:cxn modelId="{87AB44E2-13BA-4961-AA10-89C2B7041D20}" srcId="{7FB8E022-7B83-455E-A7CD-939AD23C755C}" destId="{5A5950A6-8500-46F1-A521-20B286D84595}" srcOrd="0" destOrd="0" parTransId="{F2FE31F5-C045-4AE4-A576-33B5E2BC04FB}" sibTransId="{69958DE1-CA0B-472D-8781-EA881F327F9C}"/>
    <dgm:cxn modelId="{0778B7E2-855B-402F-9FC9-FE464F0EF675}" type="presOf" srcId="{EA92AB4C-D1E5-4135-B7F0-8ED983D6D3A6}" destId="{72035CC3-7ED1-4A93-BBDA-F631AD803515}" srcOrd="0" destOrd="0" presId="urn:microsoft.com/office/officeart/2005/8/layout/orgChart1"/>
    <dgm:cxn modelId="{09FBECF2-E83E-4B95-8238-591EA94A7B26}" type="presOf" srcId="{B9579D1E-3D87-471D-889D-7243FB033A32}" destId="{9707C5F2-8DD3-4CEE-B580-6415DEA4D237}" srcOrd="1" destOrd="0" presId="urn:microsoft.com/office/officeart/2005/8/layout/orgChart1"/>
    <dgm:cxn modelId="{060948F9-42D6-41FB-84D7-51139B41D54B}" type="presOf" srcId="{F526F12C-ABC4-4C30-BA98-FD6E2FE1AE5E}" destId="{71305B28-403E-4DD2-8CEA-B324E1590408}" srcOrd="0" destOrd="0" presId="urn:microsoft.com/office/officeart/2005/8/layout/orgChart1"/>
    <dgm:cxn modelId="{5A9F7BFC-DA3F-4401-B465-0736E2D8738D}" srcId="{5A5950A6-8500-46F1-A521-20B286D84595}" destId="{B9579D1E-3D87-471D-889D-7243FB033A32}" srcOrd="0" destOrd="0" parTransId="{7DCF760B-C926-4BC7-8200-A553D9C98300}" sibTransId="{B971F56B-7DDB-437C-9853-6FDC23A39D6E}"/>
    <dgm:cxn modelId="{50C0EEFD-CA2B-45B9-BCC6-AE9EC29822FD}" srcId="{1F201680-354E-4D9D-862D-9DBB9A5DAA86}" destId="{7FB8E022-7B83-455E-A7CD-939AD23C755C}" srcOrd="0" destOrd="0" parTransId="{E24CEE2F-C8C7-4325-BF2E-874599B8855B}" sibTransId="{053703E8-7BC1-4BAD-8106-AD561CC088E5}"/>
    <dgm:cxn modelId="{607384F9-8197-4F1F-BFA5-1583509D9D46}" type="presParOf" srcId="{38E490E5-8316-42AC-A629-2DE2CE7B1F60}" destId="{D1A56ED7-026B-4122-89CB-9BED7CC5D42E}" srcOrd="0" destOrd="0" presId="urn:microsoft.com/office/officeart/2005/8/layout/orgChart1"/>
    <dgm:cxn modelId="{DE80CFB8-43E2-4918-99AC-0AC3818687A5}" type="presParOf" srcId="{D1A56ED7-026B-4122-89CB-9BED7CC5D42E}" destId="{917E6064-9380-4DF3-B03D-369C1F93E8CE}" srcOrd="0" destOrd="0" presId="urn:microsoft.com/office/officeart/2005/8/layout/orgChart1"/>
    <dgm:cxn modelId="{4E45C07A-A51B-4CA7-9ECB-C5C3110E5856}" type="presParOf" srcId="{917E6064-9380-4DF3-B03D-369C1F93E8CE}" destId="{3FAF9491-9B1B-48A6-A9A8-A7FBC2694CBB}" srcOrd="0" destOrd="0" presId="urn:microsoft.com/office/officeart/2005/8/layout/orgChart1"/>
    <dgm:cxn modelId="{A0037C7A-0EBD-411E-BD92-F4086BCAD852}" type="presParOf" srcId="{917E6064-9380-4DF3-B03D-369C1F93E8CE}" destId="{CD379247-BE94-4CC9-B77D-A14A9D1EC341}" srcOrd="1" destOrd="0" presId="urn:microsoft.com/office/officeart/2005/8/layout/orgChart1"/>
    <dgm:cxn modelId="{48154133-949B-400F-8F45-6408F63A8CB1}" type="presParOf" srcId="{D1A56ED7-026B-4122-89CB-9BED7CC5D42E}" destId="{218E1859-76A9-41EA-8805-D70B1D273ADB}" srcOrd="1" destOrd="0" presId="urn:microsoft.com/office/officeart/2005/8/layout/orgChart1"/>
    <dgm:cxn modelId="{5B772D5E-39D1-4A81-907D-5178A057EED6}" type="presParOf" srcId="{D1A56ED7-026B-4122-89CB-9BED7CC5D42E}" destId="{1CCC6D45-C7FF-4634-9EB0-824AA25DE6B5}" srcOrd="2" destOrd="0" presId="urn:microsoft.com/office/officeart/2005/8/layout/orgChart1"/>
    <dgm:cxn modelId="{C88036F1-C531-4E18-A301-3C6FA0DF5000}" type="presParOf" srcId="{1CCC6D45-C7FF-4634-9EB0-824AA25DE6B5}" destId="{D76D6A1F-99C8-4C85-ACAE-E6607505B26A}" srcOrd="0" destOrd="0" presId="urn:microsoft.com/office/officeart/2005/8/layout/orgChart1"/>
    <dgm:cxn modelId="{5DC74247-1F86-49E5-B525-6FBB6DA73CBD}" type="presParOf" srcId="{1CCC6D45-C7FF-4634-9EB0-824AA25DE6B5}" destId="{FA5574B0-7B46-4F29-996E-CBE56C6A6458}" srcOrd="1" destOrd="0" presId="urn:microsoft.com/office/officeart/2005/8/layout/orgChart1"/>
    <dgm:cxn modelId="{331A5069-AECE-4450-8E54-D0375D440948}" type="presParOf" srcId="{FA5574B0-7B46-4F29-996E-CBE56C6A6458}" destId="{6BF95E69-C3FA-4C59-B761-712B235B7CF0}" srcOrd="0" destOrd="0" presId="urn:microsoft.com/office/officeart/2005/8/layout/orgChart1"/>
    <dgm:cxn modelId="{F41757AB-BE4B-4F96-B58E-2F8BE371E0C4}" type="presParOf" srcId="{6BF95E69-C3FA-4C59-B761-712B235B7CF0}" destId="{07B01C06-893E-49C9-86D1-80B25AB85793}" srcOrd="0" destOrd="0" presId="urn:microsoft.com/office/officeart/2005/8/layout/orgChart1"/>
    <dgm:cxn modelId="{06043BCD-B7E1-4658-A38D-92265A5859D9}" type="presParOf" srcId="{6BF95E69-C3FA-4C59-B761-712B235B7CF0}" destId="{4799FCA8-AD3F-4901-8B97-7BED3DCDFBB4}" srcOrd="1" destOrd="0" presId="urn:microsoft.com/office/officeart/2005/8/layout/orgChart1"/>
    <dgm:cxn modelId="{84EBB99B-F266-4BF2-A894-3BB3A6687842}" type="presParOf" srcId="{FA5574B0-7B46-4F29-996E-CBE56C6A6458}" destId="{E7952C1F-F710-4C26-87C3-14BC95399664}" srcOrd="1" destOrd="0" presId="urn:microsoft.com/office/officeart/2005/8/layout/orgChart1"/>
    <dgm:cxn modelId="{CBCFD5E7-89BD-4513-AAD4-3688DD66EAAB}" type="presParOf" srcId="{E7952C1F-F710-4C26-87C3-14BC95399664}" destId="{0BCB2BFA-0CE8-436A-841F-9ED8D326EFCD}" srcOrd="0" destOrd="0" presId="urn:microsoft.com/office/officeart/2005/8/layout/orgChart1"/>
    <dgm:cxn modelId="{283BDE6A-30F8-4DD3-888C-6ABCCF52FF6F}" type="presParOf" srcId="{E7952C1F-F710-4C26-87C3-14BC95399664}" destId="{077F9808-CB2C-4006-AC75-39C6D5597656}" srcOrd="1" destOrd="0" presId="urn:microsoft.com/office/officeart/2005/8/layout/orgChart1"/>
    <dgm:cxn modelId="{0889AB80-6C92-423B-9728-3F1C514E1A73}" type="presParOf" srcId="{077F9808-CB2C-4006-AC75-39C6D5597656}" destId="{8BDBF037-BA60-4124-9046-15D1AFC3F876}" srcOrd="0" destOrd="0" presId="urn:microsoft.com/office/officeart/2005/8/layout/orgChart1"/>
    <dgm:cxn modelId="{70E84897-62B7-421B-AE69-02AD37F1C002}" type="presParOf" srcId="{8BDBF037-BA60-4124-9046-15D1AFC3F876}" destId="{47CC0A1C-5356-4F1E-8C91-28CA57B39A1D}" srcOrd="0" destOrd="0" presId="urn:microsoft.com/office/officeart/2005/8/layout/orgChart1"/>
    <dgm:cxn modelId="{DDA3E208-A6E7-44B6-8B15-5E6B32AD70AF}" type="presParOf" srcId="{8BDBF037-BA60-4124-9046-15D1AFC3F876}" destId="{9707C5F2-8DD3-4CEE-B580-6415DEA4D237}" srcOrd="1" destOrd="0" presId="urn:microsoft.com/office/officeart/2005/8/layout/orgChart1"/>
    <dgm:cxn modelId="{87EB3723-F8ED-47DC-B5AF-E062317D1ADD}" type="presParOf" srcId="{077F9808-CB2C-4006-AC75-39C6D5597656}" destId="{C281E6D3-AEED-484F-A340-850B6A65DE64}" srcOrd="1" destOrd="0" presId="urn:microsoft.com/office/officeart/2005/8/layout/orgChart1"/>
    <dgm:cxn modelId="{8423272C-4E83-40A1-9616-D17421EA9952}" type="presParOf" srcId="{077F9808-CB2C-4006-AC75-39C6D5597656}" destId="{48928CD4-C453-4220-9C19-7FC537A786E2}" srcOrd="2" destOrd="0" presId="urn:microsoft.com/office/officeart/2005/8/layout/orgChart1"/>
    <dgm:cxn modelId="{6F5D5ED2-6EF1-48F8-B17B-320BAE482E05}" type="presParOf" srcId="{FA5574B0-7B46-4F29-996E-CBE56C6A6458}" destId="{75431B16-6847-43FD-8A02-E3F2B329C051}" srcOrd="2" destOrd="0" presId="urn:microsoft.com/office/officeart/2005/8/layout/orgChart1"/>
    <dgm:cxn modelId="{AC76E5BB-DB92-4F9E-A61B-CC0B9C425FA3}" type="presParOf" srcId="{1CCC6D45-C7FF-4634-9EB0-824AA25DE6B5}" destId="{2E60A136-2233-4556-B1BA-FA35EFB15109}" srcOrd="2" destOrd="0" presId="urn:microsoft.com/office/officeart/2005/8/layout/orgChart1"/>
    <dgm:cxn modelId="{49B0271A-130C-4881-A6A3-B55CAA62725E}" type="presParOf" srcId="{1CCC6D45-C7FF-4634-9EB0-824AA25DE6B5}" destId="{73CBAEC9-F09E-4CB1-B559-D9F85EC6A474}" srcOrd="3" destOrd="0" presId="urn:microsoft.com/office/officeart/2005/8/layout/orgChart1"/>
    <dgm:cxn modelId="{7AAE0C8C-F7FC-496C-BD0E-AB2803E2E4ED}" type="presParOf" srcId="{73CBAEC9-F09E-4CB1-B559-D9F85EC6A474}" destId="{C08130DD-0A47-42CF-90A6-B9FB208E71B8}" srcOrd="0" destOrd="0" presId="urn:microsoft.com/office/officeart/2005/8/layout/orgChart1"/>
    <dgm:cxn modelId="{8C789C98-A9FF-47DF-A69E-C1F0B4E3F44D}" type="presParOf" srcId="{C08130DD-0A47-42CF-90A6-B9FB208E71B8}" destId="{17445BE5-42A5-43DA-A717-045998158642}" srcOrd="0" destOrd="0" presId="urn:microsoft.com/office/officeart/2005/8/layout/orgChart1"/>
    <dgm:cxn modelId="{671CE193-EFE4-42C7-AD82-21BFFF52F77A}" type="presParOf" srcId="{C08130DD-0A47-42CF-90A6-B9FB208E71B8}" destId="{2FDCA347-3AC7-4F4C-820B-B1FC0BDD9EB0}" srcOrd="1" destOrd="0" presId="urn:microsoft.com/office/officeart/2005/8/layout/orgChart1"/>
    <dgm:cxn modelId="{DD3AA3BF-9C83-447A-87F3-60E93B352044}" type="presParOf" srcId="{73CBAEC9-F09E-4CB1-B559-D9F85EC6A474}" destId="{845A741E-994C-44BF-94C1-5E1DB834057D}" srcOrd="1" destOrd="0" presId="urn:microsoft.com/office/officeart/2005/8/layout/orgChart1"/>
    <dgm:cxn modelId="{DFD8BE3F-EF6D-42B7-A287-7E657BC5405B}" type="presParOf" srcId="{73CBAEC9-F09E-4CB1-B559-D9F85EC6A474}" destId="{5D61545A-4DE2-4CEF-A523-0BEE66806540}" srcOrd="2" destOrd="0" presId="urn:microsoft.com/office/officeart/2005/8/layout/orgChart1"/>
    <dgm:cxn modelId="{2CC79A8D-68B6-4C01-AB26-A68B70B73F41}" type="presParOf" srcId="{5D61545A-4DE2-4CEF-A523-0BEE66806540}" destId="{72035CC3-7ED1-4A93-BBDA-F631AD803515}" srcOrd="0" destOrd="0" presId="urn:microsoft.com/office/officeart/2005/8/layout/orgChart1"/>
    <dgm:cxn modelId="{A0DE02DF-9CE2-489E-9F4F-4391BC4CA879}" type="presParOf" srcId="{5D61545A-4DE2-4CEF-A523-0BEE66806540}" destId="{C44E37DD-4520-4BC4-88EA-0A932E279880}" srcOrd="1" destOrd="0" presId="urn:microsoft.com/office/officeart/2005/8/layout/orgChart1"/>
    <dgm:cxn modelId="{039DE3A8-947C-47B9-93D7-EEE742EA4488}" type="presParOf" srcId="{C44E37DD-4520-4BC4-88EA-0A932E279880}" destId="{6D3908AB-3EE9-475B-8692-ED16D262ED00}" srcOrd="0" destOrd="0" presId="urn:microsoft.com/office/officeart/2005/8/layout/orgChart1"/>
    <dgm:cxn modelId="{3DD7A379-10E0-4499-AF3F-7D35679AF1ED}" type="presParOf" srcId="{6D3908AB-3EE9-475B-8692-ED16D262ED00}" destId="{71305B28-403E-4DD2-8CEA-B324E1590408}" srcOrd="0" destOrd="0" presId="urn:microsoft.com/office/officeart/2005/8/layout/orgChart1"/>
    <dgm:cxn modelId="{A338AF46-E33C-41ED-8A86-5B14F5C0524D}" type="presParOf" srcId="{6D3908AB-3EE9-475B-8692-ED16D262ED00}" destId="{851BD6FC-F554-49F6-917B-A302738E89FD}" srcOrd="1" destOrd="0" presId="urn:microsoft.com/office/officeart/2005/8/layout/orgChart1"/>
    <dgm:cxn modelId="{0DA4BF38-33F1-4AB8-B99B-51DB32E79A77}" type="presParOf" srcId="{C44E37DD-4520-4BC4-88EA-0A932E279880}" destId="{3C0709F7-F3D0-4E70-9C65-25BFA3ABBA1D}" srcOrd="1" destOrd="0" presId="urn:microsoft.com/office/officeart/2005/8/layout/orgChart1"/>
    <dgm:cxn modelId="{E9DB00CB-836B-43B3-86FC-3D57F0825D0D}" type="presParOf" srcId="{C44E37DD-4520-4BC4-88EA-0A932E279880}" destId="{8912E25D-F192-4B06-AE41-2854E46ECB5F}" srcOrd="2" destOrd="0" presId="urn:microsoft.com/office/officeart/2005/8/layout/orgChart1"/>
    <dgm:cxn modelId="{35302589-9A3E-48B9-A2CF-755546B9767A}" type="presParOf" srcId="{5D61545A-4DE2-4CEF-A523-0BEE66806540}" destId="{87832E16-99E2-40F2-9639-AF441618B0B7}" srcOrd="2" destOrd="0" presId="urn:microsoft.com/office/officeart/2005/8/layout/orgChart1"/>
    <dgm:cxn modelId="{F505972D-F707-4C15-9221-B8C147E0AAF7}" type="presParOf" srcId="{5D61545A-4DE2-4CEF-A523-0BEE66806540}" destId="{2E0872B1-8773-4148-B489-22A6D6660D21}" srcOrd="3" destOrd="0" presId="urn:microsoft.com/office/officeart/2005/8/layout/orgChart1"/>
    <dgm:cxn modelId="{63F1C6AB-6EA0-4250-A778-4487DE38657B}" type="presParOf" srcId="{2E0872B1-8773-4148-B489-22A6D6660D21}" destId="{133050EC-5292-4D73-8C4D-E903FE737EA2}" srcOrd="0" destOrd="0" presId="urn:microsoft.com/office/officeart/2005/8/layout/orgChart1"/>
    <dgm:cxn modelId="{C6D4D2DD-0D79-4A5E-B714-1FCA57BC20F5}" type="presParOf" srcId="{133050EC-5292-4D73-8C4D-E903FE737EA2}" destId="{A25C2B50-DC1E-4C3F-ADDA-1708D7808CCA}" srcOrd="0" destOrd="0" presId="urn:microsoft.com/office/officeart/2005/8/layout/orgChart1"/>
    <dgm:cxn modelId="{D40CAF74-F8F6-4FF9-B091-2256255D7385}" type="presParOf" srcId="{133050EC-5292-4D73-8C4D-E903FE737EA2}" destId="{D3B8A82C-C36B-4DD0-BF72-52367795DDA4}" srcOrd="1" destOrd="0" presId="urn:microsoft.com/office/officeart/2005/8/layout/orgChart1"/>
    <dgm:cxn modelId="{BC41E18B-81D4-4CA8-882F-48F92AA1572B}" type="presParOf" srcId="{2E0872B1-8773-4148-B489-22A6D6660D21}" destId="{A89CF5B4-E15D-4574-8D1E-357A0EDFB5C5}" srcOrd="1" destOrd="0" presId="urn:microsoft.com/office/officeart/2005/8/layout/orgChart1"/>
    <dgm:cxn modelId="{2F04D249-764D-40FB-8C50-A00B4E0F7B28}" type="presParOf" srcId="{2E0872B1-8773-4148-B489-22A6D6660D21}" destId="{6C152D95-8C63-4C64-B9BD-04B47CAD4C91}" srcOrd="2" destOrd="0" presId="urn:microsoft.com/office/officeart/2005/8/layout/orgChart1"/>
    <dgm:cxn modelId="{1E2AD100-7B4D-4E61-8D67-38134C1AB64D}" type="presParOf" srcId="{5D61545A-4DE2-4CEF-A523-0BEE66806540}" destId="{90DA1365-C1B2-4E35-BE63-E997C451E358}" srcOrd="4" destOrd="0" presId="urn:microsoft.com/office/officeart/2005/8/layout/orgChart1"/>
    <dgm:cxn modelId="{571085C4-1382-4115-9007-FAEB5C83B637}" type="presParOf" srcId="{5D61545A-4DE2-4CEF-A523-0BEE66806540}" destId="{BFD922DB-FF2D-4D7A-A3C6-8D588CDAD52E}" srcOrd="5" destOrd="0" presId="urn:microsoft.com/office/officeart/2005/8/layout/orgChart1"/>
    <dgm:cxn modelId="{8CAAA21B-38FD-4915-B49A-6CBB5E23D21E}" type="presParOf" srcId="{BFD922DB-FF2D-4D7A-A3C6-8D588CDAD52E}" destId="{4E4B766D-2D7A-4618-9C09-7FF1D92C5EAB}" srcOrd="0" destOrd="0" presId="urn:microsoft.com/office/officeart/2005/8/layout/orgChart1"/>
    <dgm:cxn modelId="{75310A5E-3F09-46FB-A1FD-06D0824856E6}" type="presParOf" srcId="{4E4B766D-2D7A-4618-9C09-7FF1D92C5EAB}" destId="{60F04500-98BF-4664-99AB-FF8E84CBDEC2}" srcOrd="0" destOrd="0" presId="urn:microsoft.com/office/officeart/2005/8/layout/orgChart1"/>
    <dgm:cxn modelId="{3681DB84-EA1C-4363-A31E-C4F845345179}" type="presParOf" srcId="{4E4B766D-2D7A-4618-9C09-7FF1D92C5EAB}" destId="{4932EB19-C227-43C9-B435-B87284D0792B}" srcOrd="1" destOrd="0" presId="urn:microsoft.com/office/officeart/2005/8/layout/orgChart1"/>
    <dgm:cxn modelId="{314A0A5F-0B98-4027-ADB1-C3C6474BC14F}" type="presParOf" srcId="{BFD922DB-FF2D-4D7A-A3C6-8D588CDAD52E}" destId="{8F1DBF76-4FC0-4382-97C5-49F46B0F1AA1}" srcOrd="1" destOrd="0" presId="urn:microsoft.com/office/officeart/2005/8/layout/orgChart1"/>
    <dgm:cxn modelId="{D30D799A-1797-415E-AE92-E565D30D0EC5}" type="presParOf" srcId="{BFD922DB-FF2D-4D7A-A3C6-8D588CDAD52E}" destId="{5C114C1F-1E5A-4174-9E7B-211B0AC9A28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B3AEFB-3997-4D2D-881E-728671560B2D}">
      <dsp:nvSpPr>
        <dsp:cNvPr id="0" name=""/>
        <dsp:cNvSpPr/>
      </dsp:nvSpPr>
      <dsp:spPr>
        <a:xfrm>
          <a:off x="0" y="157209"/>
          <a:ext cx="7315200" cy="88744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/>
            <a:t>Manifestaciones fisiológicas</a:t>
          </a:r>
        </a:p>
      </dsp:txBody>
      <dsp:txXfrm>
        <a:off x="0" y="157209"/>
        <a:ext cx="7315200" cy="887445"/>
      </dsp:txXfrm>
    </dsp:sp>
    <dsp:sp modelId="{C3888012-EDCE-490E-929B-BC07E9DA1A1D}">
      <dsp:nvSpPr>
        <dsp:cNvPr id="0" name=""/>
        <dsp:cNvSpPr/>
      </dsp:nvSpPr>
      <dsp:spPr>
        <a:xfrm>
          <a:off x="0" y="1044655"/>
          <a:ext cx="73152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900" kern="1200" dirty="0" err="1"/>
            <a:t>Vérnix</a:t>
          </a:r>
          <a:r>
            <a:rPr lang="es-ES" sz="2900" kern="1200" dirty="0"/>
            <a:t> caseoso, descamación, lanugo</a:t>
          </a:r>
        </a:p>
      </dsp:txBody>
      <dsp:txXfrm>
        <a:off x="0" y="1044655"/>
        <a:ext cx="7315200" cy="612720"/>
      </dsp:txXfrm>
    </dsp:sp>
    <dsp:sp modelId="{4F1BD382-7912-473E-B3DB-3F747B108A26}">
      <dsp:nvSpPr>
        <dsp:cNvPr id="0" name=""/>
        <dsp:cNvSpPr/>
      </dsp:nvSpPr>
      <dsp:spPr>
        <a:xfrm>
          <a:off x="0" y="1657375"/>
          <a:ext cx="7315200" cy="887445"/>
        </a:xfrm>
        <a:prstGeom prst="roundRect">
          <a:avLst/>
        </a:prstGeom>
        <a:solidFill>
          <a:schemeClr val="accent4">
            <a:hueOff val="4350797"/>
            <a:satOff val="-9429"/>
            <a:lumOff val="-402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/>
            <a:t>Dermatosis neonatales transitorias</a:t>
          </a:r>
        </a:p>
      </dsp:txBody>
      <dsp:txXfrm>
        <a:off x="0" y="1657375"/>
        <a:ext cx="7315200" cy="887445"/>
      </dsp:txXfrm>
    </dsp:sp>
    <dsp:sp modelId="{08D6EF3D-71C0-4AC9-8AFE-48FC4F317CAE}">
      <dsp:nvSpPr>
        <dsp:cNvPr id="0" name=""/>
        <dsp:cNvSpPr/>
      </dsp:nvSpPr>
      <dsp:spPr>
        <a:xfrm>
          <a:off x="0" y="2544820"/>
          <a:ext cx="73152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900" kern="1200" dirty="0"/>
            <a:t>Eritema tóxico, miliaria, ….</a:t>
          </a:r>
        </a:p>
      </dsp:txBody>
      <dsp:txXfrm>
        <a:off x="0" y="2544820"/>
        <a:ext cx="7315200" cy="612720"/>
      </dsp:txXfrm>
    </dsp:sp>
    <dsp:sp modelId="{7875E358-7CA7-47D8-9085-CE2EC77DB850}">
      <dsp:nvSpPr>
        <dsp:cNvPr id="0" name=""/>
        <dsp:cNvSpPr/>
      </dsp:nvSpPr>
      <dsp:spPr>
        <a:xfrm>
          <a:off x="0" y="3157540"/>
          <a:ext cx="7315200" cy="887445"/>
        </a:xfrm>
        <a:prstGeom prst="roundRect">
          <a:avLst/>
        </a:prstGeom>
        <a:solidFill>
          <a:schemeClr val="accent4">
            <a:hueOff val="8701595"/>
            <a:satOff val="-18857"/>
            <a:lumOff val="-80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/>
            <a:t>Dermatosis neonatales patológicas</a:t>
          </a:r>
        </a:p>
      </dsp:txBody>
      <dsp:txXfrm>
        <a:off x="0" y="3157540"/>
        <a:ext cx="7315200" cy="887445"/>
      </dsp:txXfrm>
    </dsp:sp>
    <dsp:sp modelId="{2ED7343E-0E2E-407F-8000-586AB6928552}">
      <dsp:nvSpPr>
        <dsp:cNvPr id="0" name=""/>
        <dsp:cNvSpPr/>
      </dsp:nvSpPr>
      <dsp:spPr>
        <a:xfrm>
          <a:off x="0" y="4044985"/>
          <a:ext cx="7315200" cy="919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900" kern="1200" dirty="0" err="1"/>
            <a:t>Epidermolisis</a:t>
          </a:r>
          <a:r>
            <a:rPr lang="es-ES" sz="2900" kern="1200" dirty="0"/>
            <a:t> </a:t>
          </a:r>
          <a:r>
            <a:rPr lang="es-ES" sz="2900" kern="1200" dirty="0" err="1"/>
            <a:t>bulosa</a:t>
          </a:r>
          <a:r>
            <a:rPr lang="es-ES" sz="2900" kern="1200" dirty="0"/>
            <a:t>, Incontinencia </a:t>
          </a:r>
          <a:r>
            <a:rPr lang="es-ES" sz="2900" kern="1200" dirty="0" err="1"/>
            <a:t>pigmenti</a:t>
          </a:r>
          <a:r>
            <a:rPr lang="es-ES" sz="2900" kern="1200" dirty="0"/>
            <a:t>, …</a:t>
          </a:r>
        </a:p>
      </dsp:txBody>
      <dsp:txXfrm>
        <a:off x="0" y="4044985"/>
        <a:ext cx="7315200" cy="919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C68D52-071E-40A3-B035-D525D1B5B03C}">
      <dsp:nvSpPr>
        <dsp:cNvPr id="0" name=""/>
        <dsp:cNvSpPr/>
      </dsp:nvSpPr>
      <dsp:spPr>
        <a:xfrm>
          <a:off x="790" y="557323"/>
          <a:ext cx="3082021" cy="18492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600" kern="1200" dirty="0"/>
            <a:t>Enfermedades de la piel causadas por la presencia del pañal</a:t>
          </a:r>
          <a:endParaRPr lang="es-ES" sz="2600" kern="1200" dirty="0"/>
        </a:p>
      </dsp:txBody>
      <dsp:txXfrm>
        <a:off x="790" y="557323"/>
        <a:ext cx="3082021" cy="1849212"/>
      </dsp:txXfrm>
    </dsp:sp>
    <dsp:sp modelId="{E445A3B2-6744-4273-B1ED-B0B8AC1E8370}">
      <dsp:nvSpPr>
        <dsp:cNvPr id="0" name=""/>
        <dsp:cNvSpPr/>
      </dsp:nvSpPr>
      <dsp:spPr>
        <a:xfrm>
          <a:off x="3391013" y="557323"/>
          <a:ext cx="3082021" cy="1849212"/>
        </a:xfrm>
        <a:prstGeom prst="rect">
          <a:avLst/>
        </a:prstGeom>
        <a:solidFill>
          <a:schemeClr val="accent5">
            <a:hueOff val="5589159"/>
            <a:satOff val="-4817"/>
            <a:lumOff val="6373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600" kern="1200" dirty="0"/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600" kern="1200" dirty="0"/>
            <a:t>Erupciones exacerbadas por el pañal</a:t>
          </a:r>
          <a:endParaRPr lang="es-ES" sz="2600" kern="1200" dirty="0"/>
        </a:p>
      </dsp:txBody>
      <dsp:txXfrm>
        <a:off x="3391013" y="557323"/>
        <a:ext cx="3082021" cy="1849212"/>
      </dsp:txXfrm>
    </dsp:sp>
    <dsp:sp modelId="{F238AC69-09AE-402C-8B3C-F6A0678E6FB2}">
      <dsp:nvSpPr>
        <dsp:cNvPr id="0" name=""/>
        <dsp:cNvSpPr/>
      </dsp:nvSpPr>
      <dsp:spPr>
        <a:xfrm>
          <a:off x="1695901" y="2714738"/>
          <a:ext cx="3082021" cy="1849212"/>
        </a:xfrm>
        <a:prstGeom prst="rect">
          <a:avLst/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600" kern="1200" dirty="0"/>
            <a:t>Erupciones independientes del uso del pañal</a:t>
          </a:r>
          <a:endParaRPr lang="es-ES" sz="2600" kern="1200" dirty="0"/>
        </a:p>
      </dsp:txBody>
      <dsp:txXfrm>
        <a:off x="1695901" y="2714738"/>
        <a:ext cx="3082021" cy="18492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82B34-350C-481A-AA78-FD9A65BC671F}">
      <dsp:nvSpPr>
        <dsp:cNvPr id="0" name=""/>
        <dsp:cNvSpPr/>
      </dsp:nvSpPr>
      <dsp:spPr>
        <a:xfrm>
          <a:off x="4677538" y="-99117"/>
          <a:ext cx="2001156" cy="13849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Eliminación de factores </a:t>
          </a:r>
          <a:r>
            <a:rPr lang="es-ES" sz="1800" b="1" kern="1200" dirty="0" err="1"/>
            <a:t>exacerbantes</a:t>
          </a:r>
          <a:endParaRPr lang="es-ES" sz="1800" b="1" kern="1200" dirty="0"/>
        </a:p>
      </dsp:txBody>
      <dsp:txXfrm>
        <a:off x="4677538" y="-99117"/>
        <a:ext cx="2001156" cy="1384984"/>
      </dsp:txXfrm>
    </dsp:sp>
    <dsp:sp modelId="{074135F7-D4A9-4A94-B9A2-802A19A8535D}">
      <dsp:nvSpPr>
        <dsp:cNvPr id="0" name=""/>
        <dsp:cNvSpPr/>
      </dsp:nvSpPr>
      <dsp:spPr>
        <a:xfrm>
          <a:off x="3487031" y="593375"/>
          <a:ext cx="4382170" cy="4382170"/>
        </a:xfrm>
        <a:custGeom>
          <a:avLst/>
          <a:gdLst/>
          <a:ahLst/>
          <a:cxnLst/>
          <a:rect l="0" t="0" r="0" b="0"/>
          <a:pathLst>
            <a:path>
              <a:moveTo>
                <a:pt x="3199827" y="246016"/>
              </a:moveTo>
              <a:arcTo wR="2191085" hR="2191085" stAng="17844717" swAng="142333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2D733-7E83-4FAA-B5DF-17F7A90896B1}">
      <dsp:nvSpPr>
        <dsp:cNvPr id="0" name=""/>
        <dsp:cNvSpPr/>
      </dsp:nvSpPr>
      <dsp:spPr>
        <a:xfrm>
          <a:off x="6703359" y="1416723"/>
          <a:ext cx="2117206" cy="138130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Restauración de la </a:t>
          </a:r>
          <a:r>
            <a:rPr lang="es-ES" sz="1800" b="1" kern="1200" dirty="0" err="1"/>
            <a:t>fx</a:t>
          </a:r>
          <a:r>
            <a:rPr lang="es-ES" sz="1800" b="1" kern="1200" dirty="0"/>
            <a:t> de barrera dela piel</a:t>
          </a:r>
        </a:p>
      </dsp:txBody>
      <dsp:txXfrm>
        <a:off x="6703359" y="1416723"/>
        <a:ext cx="2117206" cy="1381308"/>
      </dsp:txXfrm>
    </dsp:sp>
    <dsp:sp modelId="{E5E3E0E4-4C3C-4B41-9C25-AAFFF2CEBC73}">
      <dsp:nvSpPr>
        <dsp:cNvPr id="0" name=""/>
        <dsp:cNvSpPr/>
      </dsp:nvSpPr>
      <dsp:spPr>
        <a:xfrm>
          <a:off x="3487031" y="593375"/>
          <a:ext cx="4382170" cy="4382170"/>
        </a:xfrm>
        <a:custGeom>
          <a:avLst/>
          <a:gdLst/>
          <a:ahLst/>
          <a:cxnLst/>
          <a:rect l="0" t="0" r="0" b="0"/>
          <a:pathLst>
            <a:path>
              <a:moveTo>
                <a:pt x="4382030" y="2215843"/>
              </a:moveTo>
              <a:arcTo wR="2191085" hR="2191085" stAng="38846" swAng="1739800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31A8C4-A47C-4E24-A497-DCA6E84E0ED9}">
      <dsp:nvSpPr>
        <dsp:cNvPr id="0" name=""/>
        <dsp:cNvSpPr/>
      </dsp:nvSpPr>
      <dsp:spPr>
        <a:xfrm>
          <a:off x="5975885" y="3877904"/>
          <a:ext cx="1980239" cy="135836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Tratamiento farmacológico</a:t>
          </a:r>
        </a:p>
      </dsp:txBody>
      <dsp:txXfrm>
        <a:off x="5975885" y="3877904"/>
        <a:ext cx="1980239" cy="1358363"/>
      </dsp:txXfrm>
    </dsp:sp>
    <dsp:sp modelId="{D3962675-C501-4CE3-A870-001010EBA4CB}">
      <dsp:nvSpPr>
        <dsp:cNvPr id="0" name=""/>
        <dsp:cNvSpPr/>
      </dsp:nvSpPr>
      <dsp:spPr>
        <a:xfrm>
          <a:off x="3487031" y="593375"/>
          <a:ext cx="4382170" cy="4382170"/>
        </a:xfrm>
        <a:custGeom>
          <a:avLst/>
          <a:gdLst/>
          <a:ahLst/>
          <a:cxnLst/>
          <a:rect l="0" t="0" r="0" b="0"/>
          <a:pathLst>
            <a:path>
              <a:moveTo>
                <a:pt x="2482607" y="4362690"/>
              </a:moveTo>
              <a:arcTo wR="2191085" hR="2191085" stAng="4941250" swAng="972546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A67B2-7E42-4E0C-A309-5E836869576C}">
      <dsp:nvSpPr>
        <dsp:cNvPr id="0" name=""/>
        <dsp:cNvSpPr/>
      </dsp:nvSpPr>
      <dsp:spPr>
        <a:xfrm>
          <a:off x="3434828" y="3906918"/>
          <a:ext cx="1910801" cy="130033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Educación del paciente</a:t>
          </a:r>
        </a:p>
      </dsp:txBody>
      <dsp:txXfrm>
        <a:off x="3434828" y="3906918"/>
        <a:ext cx="1910801" cy="1300334"/>
      </dsp:txXfrm>
    </dsp:sp>
    <dsp:sp modelId="{D39FF9FE-EC50-46BC-9AA2-83CA6D7A7755}">
      <dsp:nvSpPr>
        <dsp:cNvPr id="0" name=""/>
        <dsp:cNvSpPr/>
      </dsp:nvSpPr>
      <dsp:spPr>
        <a:xfrm>
          <a:off x="3487031" y="593375"/>
          <a:ext cx="4382170" cy="4382170"/>
        </a:xfrm>
        <a:custGeom>
          <a:avLst/>
          <a:gdLst/>
          <a:ahLst/>
          <a:cxnLst/>
          <a:rect l="0" t="0" r="0" b="0"/>
          <a:pathLst>
            <a:path>
              <a:moveTo>
                <a:pt x="303385" y="3303490"/>
              </a:moveTo>
              <a:arcTo wR="2191085" hR="2191085" stAng="8969372" swAng="181944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F50EC0-C554-46CE-B15B-7554FBBDFB02}">
      <dsp:nvSpPr>
        <dsp:cNvPr id="0" name=""/>
        <dsp:cNvSpPr/>
      </dsp:nvSpPr>
      <dsp:spPr>
        <a:xfrm>
          <a:off x="2590383" y="1434851"/>
          <a:ext cx="2007774" cy="134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Control del prurito</a:t>
          </a:r>
        </a:p>
      </dsp:txBody>
      <dsp:txXfrm>
        <a:off x="2590383" y="1434851"/>
        <a:ext cx="2007774" cy="1345052"/>
      </dsp:txXfrm>
    </dsp:sp>
    <dsp:sp modelId="{68260F86-1B1E-40D9-9963-C9BC153C1D2D}">
      <dsp:nvSpPr>
        <dsp:cNvPr id="0" name=""/>
        <dsp:cNvSpPr/>
      </dsp:nvSpPr>
      <dsp:spPr>
        <a:xfrm>
          <a:off x="3487031" y="593375"/>
          <a:ext cx="4382170" cy="4382170"/>
        </a:xfrm>
        <a:custGeom>
          <a:avLst/>
          <a:gdLst/>
          <a:ahLst/>
          <a:cxnLst/>
          <a:rect l="0" t="0" r="0" b="0"/>
          <a:pathLst>
            <a:path>
              <a:moveTo>
                <a:pt x="470801" y="834073"/>
              </a:moveTo>
              <a:arcTo wR="2191085" hR="2191085" stAng="13096046" swAng="1458883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81AE32-90BE-4ACD-8219-D329837E428B}">
      <dsp:nvSpPr>
        <dsp:cNvPr id="0" name=""/>
        <dsp:cNvSpPr/>
      </dsp:nvSpPr>
      <dsp:spPr>
        <a:xfrm rot="5400000">
          <a:off x="5049592" y="-1925546"/>
          <a:ext cx="1151002" cy="529420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Corticoides tópicos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Inhibidores de la </a:t>
          </a:r>
          <a:r>
            <a:rPr lang="es-ES" sz="2000" kern="1200" dirty="0" err="1"/>
            <a:t>calcineurina</a:t>
          </a:r>
          <a:r>
            <a:rPr lang="es-ES" sz="2000" kern="1200" dirty="0"/>
            <a:t> tópico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Antibióticos tópicos</a:t>
          </a:r>
        </a:p>
      </dsp:txBody>
      <dsp:txXfrm rot="-5400000">
        <a:off x="2977991" y="202242"/>
        <a:ext cx="5238019" cy="1038628"/>
      </dsp:txXfrm>
    </dsp:sp>
    <dsp:sp modelId="{794E9CE1-DFF7-43A4-8B87-E62DB7083C46}">
      <dsp:nvSpPr>
        <dsp:cNvPr id="0" name=""/>
        <dsp:cNvSpPr/>
      </dsp:nvSpPr>
      <dsp:spPr>
        <a:xfrm>
          <a:off x="0" y="2179"/>
          <a:ext cx="2977990" cy="14387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Tratamientos tópicos</a:t>
          </a:r>
        </a:p>
      </dsp:txBody>
      <dsp:txXfrm>
        <a:off x="70234" y="72413"/>
        <a:ext cx="2837522" cy="1298285"/>
      </dsp:txXfrm>
    </dsp:sp>
    <dsp:sp modelId="{7DDFBD39-3CDC-49CF-A618-A8BC939B2B71}">
      <dsp:nvSpPr>
        <dsp:cNvPr id="0" name=""/>
        <dsp:cNvSpPr/>
      </dsp:nvSpPr>
      <dsp:spPr>
        <a:xfrm rot="5400000">
          <a:off x="5049592" y="-414855"/>
          <a:ext cx="1151002" cy="5294206"/>
        </a:xfrm>
        <a:prstGeom prst="round2SameRect">
          <a:avLst/>
        </a:prstGeom>
        <a:solidFill>
          <a:schemeClr val="accent4">
            <a:tint val="40000"/>
            <a:alpha val="90000"/>
            <a:hueOff val="4622487"/>
            <a:satOff val="-22747"/>
            <a:lumOff val="-1895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4622487"/>
              <a:satOff val="-22747"/>
              <a:lumOff val="-18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Fototerapia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Inmunosupresores</a:t>
          </a:r>
          <a:r>
            <a:rPr lang="es-ES" sz="2000" kern="1200" dirty="0">
              <a:sym typeface="Wingdings" pitchFamily="2" charset="2"/>
            </a:rPr>
            <a:t> </a:t>
          </a:r>
          <a:r>
            <a:rPr lang="es-ES" sz="2000" kern="1200" dirty="0" err="1">
              <a:sym typeface="Wingdings" pitchFamily="2" charset="2"/>
            </a:rPr>
            <a:t>Ciclosporina</a:t>
          </a:r>
          <a:endParaRPr lang="es-E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Terapias biológicas</a:t>
          </a:r>
        </a:p>
      </dsp:txBody>
      <dsp:txXfrm rot="-5400000">
        <a:off x="2977991" y="1712933"/>
        <a:ext cx="5238019" cy="1038628"/>
      </dsp:txXfrm>
    </dsp:sp>
    <dsp:sp modelId="{B16DA190-3285-433F-8BD4-17A6440A05A9}">
      <dsp:nvSpPr>
        <dsp:cNvPr id="0" name=""/>
        <dsp:cNvSpPr/>
      </dsp:nvSpPr>
      <dsp:spPr>
        <a:xfrm>
          <a:off x="0" y="1512871"/>
          <a:ext cx="2977990" cy="1438753"/>
        </a:xfrm>
        <a:prstGeom prst="roundRect">
          <a:avLst/>
        </a:prstGeom>
        <a:solidFill>
          <a:schemeClr val="accent4">
            <a:hueOff val="4350797"/>
            <a:satOff val="-9429"/>
            <a:lumOff val="-402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Tratamientos sistémicos</a:t>
          </a:r>
        </a:p>
      </dsp:txBody>
      <dsp:txXfrm>
        <a:off x="70234" y="1583105"/>
        <a:ext cx="2837522" cy="1298285"/>
      </dsp:txXfrm>
    </dsp:sp>
    <dsp:sp modelId="{885F866D-7FA7-405B-BD47-1AFD55AF569E}">
      <dsp:nvSpPr>
        <dsp:cNvPr id="0" name=""/>
        <dsp:cNvSpPr/>
      </dsp:nvSpPr>
      <dsp:spPr>
        <a:xfrm rot="5400000">
          <a:off x="5049592" y="1095836"/>
          <a:ext cx="1151002" cy="5294206"/>
        </a:xfrm>
        <a:prstGeom prst="round2SameRect">
          <a:avLst/>
        </a:prstGeom>
        <a:solidFill>
          <a:schemeClr val="accent4">
            <a:tint val="40000"/>
            <a:alpha val="90000"/>
            <a:hueOff val="9244975"/>
            <a:satOff val="-45493"/>
            <a:lumOff val="-379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9244975"/>
              <a:satOff val="-45493"/>
              <a:lumOff val="-3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 err="1"/>
            <a:t>Probióticos</a:t>
          </a:r>
          <a:endParaRPr lang="es-E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Vitamina D</a:t>
          </a:r>
        </a:p>
      </dsp:txBody>
      <dsp:txXfrm rot="-5400000">
        <a:off x="2977991" y="3223625"/>
        <a:ext cx="5238019" cy="1038628"/>
      </dsp:txXfrm>
    </dsp:sp>
    <dsp:sp modelId="{61DF12DC-E684-4447-9A2A-C61A78832EC8}">
      <dsp:nvSpPr>
        <dsp:cNvPr id="0" name=""/>
        <dsp:cNvSpPr/>
      </dsp:nvSpPr>
      <dsp:spPr>
        <a:xfrm>
          <a:off x="0" y="3023562"/>
          <a:ext cx="2977990" cy="1438753"/>
        </a:xfrm>
        <a:prstGeom prst="roundRect">
          <a:avLst/>
        </a:prstGeom>
        <a:solidFill>
          <a:schemeClr val="accent4">
            <a:hueOff val="8701595"/>
            <a:satOff val="-18857"/>
            <a:lumOff val="-80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Tratamientos complementarios</a:t>
          </a:r>
        </a:p>
      </dsp:txBody>
      <dsp:txXfrm>
        <a:off x="70234" y="3093796"/>
        <a:ext cx="2837522" cy="12982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DBA62A-6B38-DA43-8F47-99AEAC7537BB}">
      <dsp:nvSpPr>
        <dsp:cNvPr id="0" name=""/>
        <dsp:cNvSpPr/>
      </dsp:nvSpPr>
      <dsp:spPr>
        <a:xfrm>
          <a:off x="862791" y="795"/>
          <a:ext cx="2609985" cy="260998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3636" tIns="29210" rIns="14363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1" i="1" kern="1200" dirty="0"/>
            <a:t>HI superficiales</a:t>
          </a:r>
          <a:r>
            <a:rPr lang="es-CL" sz="2300" kern="1200" dirty="0"/>
            <a:t> (62%)</a:t>
          </a:r>
        </a:p>
      </dsp:txBody>
      <dsp:txXfrm>
        <a:off x="862791" y="795"/>
        <a:ext cx="2609985" cy="2609985"/>
      </dsp:txXfrm>
    </dsp:sp>
    <dsp:sp modelId="{082A8C3A-BA7F-3F48-84B1-508410901016}">
      <dsp:nvSpPr>
        <dsp:cNvPr id="0" name=""/>
        <dsp:cNvSpPr/>
      </dsp:nvSpPr>
      <dsp:spPr>
        <a:xfrm>
          <a:off x="2950780" y="795"/>
          <a:ext cx="2609985" cy="2609985"/>
        </a:xfrm>
        <a:prstGeom prst="ellipse">
          <a:avLst/>
        </a:prstGeom>
        <a:solidFill>
          <a:schemeClr val="accent5">
            <a:alpha val="50000"/>
            <a:hueOff val="5589159"/>
            <a:satOff val="-4817"/>
            <a:lumOff val="637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3636" tIns="29210" rIns="14363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1" i="1" kern="1200" dirty="0"/>
            <a:t>HI profundos</a:t>
          </a:r>
          <a:r>
            <a:rPr lang="es-CL" sz="2300" kern="1200" dirty="0"/>
            <a:t> (15%)</a:t>
          </a:r>
        </a:p>
      </dsp:txBody>
      <dsp:txXfrm>
        <a:off x="2950780" y="795"/>
        <a:ext cx="2609985" cy="2609985"/>
      </dsp:txXfrm>
    </dsp:sp>
    <dsp:sp modelId="{A7D6A4BD-D639-D240-B40A-7AA7BC0D827B}">
      <dsp:nvSpPr>
        <dsp:cNvPr id="0" name=""/>
        <dsp:cNvSpPr/>
      </dsp:nvSpPr>
      <dsp:spPr>
        <a:xfrm>
          <a:off x="5038768" y="795"/>
          <a:ext cx="2609985" cy="2609985"/>
        </a:xfrm>
        <a:prstGeom prst="ellipse">
          <a:avLst/>
        </a:prstGeom>
        <a:solidFill>
          <a:schemeClr val="accent5">
            <a:alpha val="50000"/>
            <a:hueOff val="11178319"/>
            <a:satOff val="-9634"/>
            <a:lumOff val="1274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3636" tIns="29210" rIns="143636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1" i="1" kern="1200" dirty="0"/>
            <a:t>HI mixtos</a:t>
          </a:r>
          <a:r>
            <a:rPr lang="es-CL" sz="2300" kern="1200" dirty="0"/>
            <a:t> (22%)</a:t>
          </a:r>
        </a:p>
      </dsp:txBody>
      <dsp:txXfrm>
        <a:off x="5038768" y="795"/>
        <a:ext cx="2609985" cy="26099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DDE8F9-84E6-F04A-8227-F5B607D90B96}">
      <dsp:nvSpPr>
        <dsp:cNvPr id="0" name=""/>
        <dsp:cNvSpPr/>
      </dsp:nvSpPr>
      <dsp:spPr>
        <a:xfrm>
          <a:off x="3102791" y="1447"/>
          <a:ext cx="2726302" cy="272630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0037" tIns="24130" rIns="150037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b="1" i="1" kern="1200" dirty="0"/>
            <a:t>HI focales</a:t>
          </a:r>
          <a:endParaRPr lang="es-CL" sz="1900" kern="1200" dirty="0"/>
        </a:p>
      </dsp:txBody>
      <dsp:txXfrm>
        <a:off x="3102791" y="1447"/>
        <a:ext cx="2726302" cy="2726302"/>
      </dsp:txXfrm>
    </dsp:sp>
    <dsp:sp modelId="{48CD57ED-398E-F944-B6B8-1A1D30532929}">
      <dsp:nvSpPr>
        <dsp:cNvPr id="0" name=""/>
        <dsp:cNvSpPr/>
      </dsp:nvSpPr>
      <dsp:spPr>
        <a:xfrm>
          <a:off x="5283833" y="1447"/>
          <a:ext cx="2726302" cy="2726302"/>
        </a:xfrm>
        <a:prstGeom prst="ellipse">
          <a:avLst/>
        </a:prstGeom>
        <a:solidFill>
          <a:schemeClr val="accent3">
            <a:alpha val="50000"/>
            <a:hueOff val="-1495338"/>
            <a:satOff val="12512"/>
            <a:lumOff val="235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0037" tIns="24130" rIns="150037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b="1" i="1" kern="1200" dirty="0"/>
            <a:t>HI segmentarios</a:t>
          </a:r>
          <a:endParaRPr lang="es-CL" sz="1900" kern="1200" dirty="0"/>
        </a:p>
      </dsp:txBody>
      <dsp:txXfrm>
        <a:off x="5283833" y="1447"/>
        <a:ext cx="2726302" cy="2726302"/>
      </dsp:txXfrm>
    </dsp:sp>
    <dsp:sp modelId="{F925901B-59AE-924C-9329-7CFAA0D2961C}">
      <dsp:nvSpPr>
        <dsp:cNvPr id="0" name=""/>
        <dsp:cNvSpPr/>
      </dsp:nvSpPr>
      <dsp:spPr>
        <a:xfrm>
          <a:off x="7464875" y="1447"/>
          <a:ext cx="2726302" cy="2726302"/>
        </a:xfrm>
        <a:prstGeom prst="ellipse">
          <a:avLst/>
        </a:prstGeom>
        <a:solidFill>
          <a:schemeClr val="accent3">
            <a:alpha val="50000"/>
            <a:hueOff val="-2990677"/>
            <a:satOff val="25025"/>
            <a:lumOff val="470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0037" tIns="24130" rIns="150037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b="1" i="1" kern="1200" dirty="0"/>
            <a:t>HI indeterminados</a:t>
          </a:r>
          <a:endParaRPr lang="es-CL" sz="1900" kern="1200" dirty="0"/>
        </a:p>
      </dsp:txBody>
      <dsp:txXfrm>
        <a:off x="7464875" y="1447"/>
        <a:ext cx="2726302" cy="27263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DA1365-C1B2-4E35-BE63-E997C451E358}">
      <dsp:nvSpPr>
        <dsp:cNvPr id="0" name=""/>
        <dsp:cNvSpPr/>
      </dsp:nvSpPr>
      <dsp:spPr>
        <a:xfrm>
          <a:off x="3731611" y="2380036"/>
          <a:ext cx="212526" cy="2368153"/>
        </a:xfrm>
        <a:custGeom>
          <a:avLst/>
          <a:gdLst/>
          <a:ahLst/>
          <a:cxnLst/>
          <a:rect l="0" t="0" r="0" b="0"/>
          <a:pathLst>
            <a:path>
              <a:moveTo>
                <a:pt x="212526" y="0"/>
              </a:moveTo>
              <a:lnTo>
                <a:pt x="212526" y="2368153"/>
              </a:lnTo>
              <a:lnTo>
                <a:pt x="0" y="2368153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832E16-99E2-40F2-9639-AF441618B0B7}">
      <dsp:nvSpPr>
        <dsp:cNvPr id="0" name=""/>
        <dsp:cNvSpPr/>
      </dsp:nvSpPr>
      <dsp:spPr>
        <a:xfrm>
          <a:off x="3944138" y="2380036"/>
          <a:ext cx="212526" cy="93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1068"/>
              </a:lnTo>
              <a:lnTo>
                <a:pt x="212526" y="931068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035CC3-7ED1-4A93-BBDA-F631AD803515}">
      <dsp:nvSpPr>
        <dsp:cNvPr id="0" name=""/>
        <dsp:cNvSpPr/>
      </dsp:nvSpPr>
      <dsp:spPr>
        <a:xfrm>
          <a:off x="3731611" y="2380036"/>
          <a:ext cx="212526" cy="931068"/>
        </a:xfrm>
        <a:custGeom>
          <a:avLst/>
          <a:gdLst/>
          <a:ahLst/>
          <a:cxnLst/>
          <a:rect l="0" t="0" r="0" b="0"/>
          <a:pathLst>
            <a:path>
              <a:moveTo>
                <a:pt x="212526" y="0"/>
              </a:moveTo>
              <a:lnTo>
                <a:pt x="212526" y="931068"/>
              </a:lnTo>
              <a:lnTo>
                <a:pt x="0" y="931068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60A136-2233-4556-B1BA-FA35EFB15109}">
      <dsp:nvSpPr>
        <dsp:cNvPr id="0" name=""/>
        <dsp:cNvSpPr/>
      </dsp:nvSpPr>
      <dsp:spPr>
        <a:xfrm>
          <a:off x="4956169" y="1014685"/>
          <a:ext cx="573093" cy="859335"/>
        </a:xfrm>
        <a:custGeom>
          <a:avLst/>
          <a:gdLst/>
          <a:ahLst/>
          <a:cxnLst/>
          <a:rect l="0" t="0" r="0" b="0"/>
          <a:pathLst>
            <a:path>
              <a:moveTo>
                <a:pt x="573093" y="0"/>
              </a:moveTo>
              <a:lnTo>
                <a:pt x="573093" y="859335"/>
              </a:lnTo>
              <a:lnTo>
                <a:pt x="0" y="859335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B2BFA-0CE8-436A-841F-9ED8D326EFCD}">
      <dsp:nvSpPr>
        <dsp:cNvPr id="0" name=""/>
        <dsp:cNvSpPr/>
      </dsp:nvSpPr>
      <dsp:spPr>
        <a:xfrm>
          <a:off x="8762702" y="2381372"/>
          <a:ext cx="868140" cy="1436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8140" y="1436416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D6A1F-99C8-4C85-ACAE-E6607505B26A}">
      <dsp:nvSpPr>
        <dsp:cNvPr id="0" name=""/>
        <dsp:cNvSpPr/>
      </dsp:nvSpPr>
      <dsp:spPr>
        <a:xfrm>
          <a:off x="5529262" y="1014685"/>
          <a:ext cx="2221408" cy="8606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0671"/>
              </a:lnTo>
              <a:lnTo>
                <a:pt x="2221408" y="860671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AF9491-9B1B-48A6-A9A8-A7FBC2694CBB}">
      <dsp:nvSpPr>
        <dsp:cNvPr id="0" name=""/>
        <dsp:cNvSpPr/>
      </dsp:nvSpPr>
      <dsp:spPr>
        <a:xfrm>
          <a:off x="4517231" y="2653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Malformación vascular</a:t>
          </a:r>
        </a:p>
      </dsp:txBody>
      <dsp:txXfrm>
        <a:off x="4517231" y="2653"/>
        <a:ext cx="2024062" cy="1012031"/>
      </dsp:txXfrm>
    </dsp:sp>
    <dsp:sp modelId="{07B01C06-893E-49C9-86D1-80B25AB85793}">
      <dsp:nvSpPr>
        <dsp:cNvPr id="0" name=""/>
        <dsp:cNvSpPr/>
      </dsp:nvSpPr>
      <dsp:spPr>
        <a:xfrm>
          <a:off x="7750671" y="1369341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Alto flujo</a:t>
          </a:r>
        </a:p>
      </dsp:txBody>
      <dsp:txXfrm>
        <a:off x="7750671" y="1369341"/>
        <a:ext cx="2024062" cy="1012031"/>
      </dsp:txXfrm>
    </dsp:sp>
    <dsp:sp modelId="{47CC0A1C-5356-4F1E-8C91-28CA57B39A1D}">
      <dsp:nvSpPr>
        <dsp:cNvPr id="0" name=""/>
        <dsp:cNvSpPr/>
      </dsp:nvSpPr>
      <dsp:spPr>
        <a:xfrm>
          <a:off x="7606780" y="3311773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 err="1"/>
            <a:t>Arterio</a:t>
          </a:r>
          <a:r>
            <a:rPr lang="es-CL" sz="2700" kern="1200" dirty="0"/>
            <a:t>-venosa</a:t>
          </a:r>
        </a:p>
      </dsp:txBody>
      <dsp:txXfrm>
        <a:off x="7606780" y="3311773"/>
        <a:ext cx="2024062" cy="1012031"/>
      </dsp:txXfrm>
    </dsp:sp>
    <dsp:sp modelId="{17445BE5-42A5-43DA-A717-045998158642}">
      <dsp:nvSpPr>
        <dsp:cNvPr id="0" name=""/>
        <dsp:cNvSpPr/>
      </dsp:nvSpPr>
      <dsp:spPr>
        <a:xfrm>
          <a:off x="2932106" y="1368005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Bajo flujo</a:t>
          </a:r>
        </a:p>
      </dsp:txBody>
      <dsp:txXfrm>
        <a:off x="2932106" y="1368005"/>
        <a:ext cx="2024062" cy="1012031"/>
      </dsp:txXfrm>
    </dsp:sp>
    <dsp:sp modelId="{71305B28-403E-4DD2-8CEA-B324E1590408}">
      <dsp:nvSpPr>
        <dsp:cNvPr id="0" name=""/>
        <dsp:cNvSpPr/>
      </dsp:nvSpPr>
      <dsp:spPr>
        <a:xfrm>
          <a:off x="1707549" y="2805089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Capilar</a:t>
          </a:r>
        </a:p>
      </dsp:txBody>
      <dsp:txXfrm>
        <a:off x="1707549" y="2805089"/>
        <a:ext cx="2024062" cy="1012031"/>
      </dsp:txXfrm>
    </dsp:sp>
    <dsp:sp modelId="{A25C2B50-DC1E-4C3F-ADDA-1708D7808CCA}">
      <dsp:nvSpPr>
        <dsp:cNvPr id="0" name=""/>
        <dsp:cNvSpPr/>
      </dsp:nvSpPr>
      <dsp:spPr>
        <a:xfrm>
          <a:off x="4156664" y="2805089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Venosa</a:t>
          </a:r>
        </a:p>
      </dsp:txBody>
      <dsp:txXfrm>
        <a:off x="4156664" y="2805089"/>
        <a:ext cx="2024062" cy="1012031"/>
      </dsp:txXfrm>
    </dsp:sp>
    <dsp:sp modelId="{60F04500-98BF-4664-99AB-FF8E84CBDEC2}">
      <dsp:nvSpPr>
        <dsp:cNvPr id="0" name=""/>
        <dsp:cNvSpPr/>
      </dsp:nvSpPr>
      <dsp:spPr>
        <a:xfrm>
          <a:off x="1707549" y="4242174"/>
          <a:ext cx="2024062" cy="10120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700" kern="1200" dirty="0"/>
            <a:t>Linfática</a:t>
          </a:r>
        </a:p>
      </dsp:txBody>
      <dsp:txXfrm>
        <a:off x="1707549" y="4242174"/>
        <a:ext cx="2024062" cy="1012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1F4FB-5398-CD4C-ACF2-32460BBAF9C8}" type="datetimeFigureOut">
              <a:rPr lang="es-CL" smtClean="0"/>
              <a:pPr/>
              <a:t>01-10-22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427BB-725A-B447-AAD8-6065C6A1411F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670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1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17884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285750">
              <a:buChar char="•"/>
            </a:pPr>
            <a:endParaRPr lang="es-ES" dirty="0"/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12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52761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1C0C-8950-4B45-8EB7-69009C11B985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53631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16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46112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1C0C-8950-4B45-8EB7-69009C11B985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8971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20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69619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46104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24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ES_trad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endParaRPr lang="es-E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8090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1C0C-8950-4B45-8EB7-69009C11B985}" type="slidenum">
              <a:rPr lang="es-ES" smtClean="0"/>
              <a:pPr/>
              <a:t>26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27</a:t>
            </a:fld>
            <a:endParaRPr lang="es-ES_tradn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28</a:t>
            </a:fld>
            <a:endParaRPr lang="es-ES_tradn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9F25A-392B-6D43-A5D1-6A4F400CCA05}" type="slidenum">
              <a:rPr lang="es-ES_tradnl" smtClean="0"/>
              <a:pPr/>
              <a:t>29</a:t>
            </a:fld>
            <a:endParaRPr lang="es-ES_tradn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30</a:t>
            </a:fld>
            <a:endParaRPr lang="es-C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31</a:t>
            </a:fld>
            <a:endParaRPr lang="es-C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32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40749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33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67774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34</a:t>
            </a:fld>
            <a:endParaRPr lang="es-C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35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1613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26" name="Shape 2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44500" indent="-444500" defTabSz="584200">
              <a:lnSpc>
                <a:spcPct val="100000"/>
              </a:lnSpc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L" dirty="0"/>
          </a:p>
          <a:p>
            <a:pPr marL="228145" indent="-228145" defTabSz="299848">
              <a:spcBef>
                <a:spcPts val="2109"/>
              </a:spcBef>
              <a:defRPr sz="1800"/>
            </a:pPr>
            <a:endParaRPr lang="es-CL" sz="3600" dirty="0"/>
          </a:p>
          <a:p>
            <a:pPr lvl="0">
              <a:defRPr sz="1800"/>
            </a:pP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23937978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6092774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42" name="Shape 24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0" indent="0" defTabSz="584200">
              <a:lnSpc>
                <a:spcPct val="100000"/>
              </a:lnSpc>
              <a:spcBef>
                <a:spcPts val="4200"/>
              </a:spcBef>
              <a:buSzPct val="75000"/>
              <a:buNone/>
              <a:defRPr sz="1800"/>
            </a:pPr>
            <a:endParaRPr sz="3600" dirty="0"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2278106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48" name="Shape 2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35726335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27192948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39855431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s-CL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L" sz="1200" dirty="0"/>
          </a:p>
          <a:p>
            <a:pPr lvl="0"/>
            <a:endParaRPr lang="es-ES_tradnl" sz="1200" dirty="0"/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42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215025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4" name="Shape 3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23684194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0" name="Shape 3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34383084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55" name="Shape 3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0" indent="0" defTabSz="584200">
              <a:lnSpc>
                <a:spcPct val="100000"/>
              </a:lnSpc>
              <a:spcBef>
                <a:spcPts val="4200"/>
              </a:spcBef>
              <a:buSzPct val="75000"/>
              <a:buNone/>
              <a:defRPr sz="1800"/>
            </a:pPr>
            <a:endParaRPr sz="3600" dirty="0"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16883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4" name="Shape 3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8550388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6" name="Shape 3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42890583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0" name="Shape 3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444500" lvl="0" indent="-444500" defTabSz="584200">
              <a:lnSpc>
                <a:spcPct val="100000"/>
              </a:lnSpc>
              <a:spcBef>
                <a:spcPts val="4200"/>
              </a:spcBef>
              <a:buSzPct val="75000"/>
              <a:buNone/>
              <a:defRPr sz="1800"/>
            </a:pPr>
            <a:endParaRPr sz="3600" dirty="0"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542100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72" name="Shape 37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444500" lvl="0" indent="-444500" defTabSz="584200">
              <a:lnSpc>
                <a:spcPct val="100000"/>
              </a:lnSpc>
              <a:spcBef>
                <a:spcPts val="4200"/>
              </a:spcBef>
              <a:buSzPct val="75000"/>
              <a:buNone/>
              <a:defRPr sz="1800"/>
            </a:pPr>
            <a:endParaRPr sz="3600" dirty="0"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7313785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52</a:t>
            </a:fld>
            <a:endParaRPr lang="es-CL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53</a:t>
            </a:fld>
            <a:endParaRPr lang="es-CL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B2E55-F4C1-4714-8D04-93A59640BE1D}" type="slidenum">
              <a:rPr lang="es-CL" smtClean="0"/>
              <a:pPr/>
              <a:t>54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2940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B2E55-F4C1-4714-8D04-93A59640BE1D}" type="slidenum">
              <a:rPr lang="es-CL" smtClean="0"/>
              <a:pPr/>
              <a:t>55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2940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B2E55-F4C1-4714-8D04-93A59640BE1D}" type="slidenum">
              <a:rPr lang="es-CL" smtClean="0"/>
              <a:pPr/>
              <a:t>56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2940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B2E55-F4C1-4714-8D04-93A59640BE1D}" type="slidenum">
              <a:rPr lang="es-CL" smtClean="0"/>
              <a:pPr/>
              <a:t>57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294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478186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B2E55-F4C1-4714-8D04-93A59640BE1D}" type="slidenum">
              <a:rPr lang="es-CL" smtClean="0"/>
              <a:pPr/>
              <a:t>58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2940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1C0C-8950-4B45-8EB7-69009C11B985}" type="slidenum">
              <a:rPr lang="es-ES" smtClean="0"/>
              <a:pPr/>
              <a:t>59</a:t>
            </a:fld>
            <a:endParaRPr lang="es-E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60</a:t>
            </a:fld>
            <a:endParaRPr lang="es-CL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61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96923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62</a:t>
            </a:fld>
            <a:endParaRPr lang="es-CL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63</a:t>
            </a:fld>
            <a:endParaRPr lang="es-CL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65</a:t>
            </a:fld>
            <a:endParaRPr lang="es-CL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66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82813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68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339334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F1CE5-CFD8-425F-9F86-F5D42110B425}" type="slidenum">
              <a:rPr lang="es-CL" smtClean="0"/>
              <a:pPr/>
              <a:t>69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86973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_tradnl" altLang="es-ES_tradnl" dirty="0"/>
          </a:p>
        </p:txBody>
      </p:sp>
      <p:sp>
        <p:nvSpPr>
          <p:cNvPr id="4198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22F2FC-6765-4225-B53C-EE43E385099C}" type="slidenum">
              <a:rPr lang="es-CL" altLang="es-ES_tradnl"/>
              <a:pPr/>
              <a:t>6</a:t>
            </a:fld>
            <a:endParaRPr lang="es-CL" altLang="es-ES_tradnl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F1CE5-CFD8-425F-9F86-F5D42110B425}" type="slidenum">
              <a:rPr lang="es-CL" smtClean="0"/>
              <a:pPr/>
              <a:t>70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2852361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F1CE5-CFD8-425F-9F86-F5D42110B425}" type="slidenum">
              <a:rPr lang="es-CL" smtClean="0"/>
              <a:pPr/>
              <a:t>71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237751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F1CE5-CFD8-425F-9F86-F5D42110B425}" type="slidenum">
              <a:rPr lang="es-CL" smtClean="0"/>
              <a:pPr/>
              <a:t>72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7826953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73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5699471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74</a:t>
            </a:fld>
            <a:endParaRPr lang="es-CL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75</a:t>
            </a:fld>
            <a:endParaRPr lang="es-CL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76</a:t>
            </a:fld>
            <a:endParaRPr lang="es-CL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77</a:t>
            </a:fld>
            <a:endParaRPr lang="es-CL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80</a:t>
            </a:fld>
            <a:endParaRPr lang="es-CL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81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_tradnl" altLang="es-ES_tradnl" dirty="0"/>
          </a:p>
        </p:txBody>
      </p:sp>
      <p:sp>
        <p:nvSpPr>
          <p:cNvPr id="4710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5F1FC9-D10A-4FD9-BC34-9C890F70E731}" type="slidenum">
              <a:rPr lang="es-CL" altLang="es-ES_tradnl"/>
              <a:pPr/>
              <a:t>8</a:t>
            </a:fld>
            <a:endParaRPr lang="es-CL" altLang="es-ES_tradnl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s-E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A527-01ED-4ADF-8324-3A5D6241E84A}" type="slidenum">
              <a:rPr lang="es-CL" smtClean="0"/>
              <a:pPr/>
              <a:t>82</a:t>
            </a:fld>
            <a:endParaRPr lang="es-CL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8D1E6-DE44-D54D-98FD-871A95ACE878}" type="slidenum">
              <a:rPr lang="es-ES_tradnl" smtClean="0"/>
              <a:pPr/>
              <a:t>84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8639105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A950C9-8C99-0A44-BC2E-7C2E5FBA23C4}" type="slidenum">
              <a:rPr lang="es-CL" smtClean="0"/>
              <a:pPr/>
              <a:t>85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9394980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F5F371-47B5-D345-8CD9-1E91577BFDB9}" type="slidenum">
              <a:rPr lang="es-ES_tradnl" smtClean="0"/>
              <a:pPr/>
              <a:t>88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160474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A950C9-8C99-0A44-BC2E-7C2E5FBA23C4}" type="slidenum">
              <a:rPr lang="es-CL" smtClean="0"/>
              <a:pPr/>
              <a:t>89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8148654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BDB30-7CCC-4540-9996-93A14F946F4D}" type="slidenum">
              <a:rPr lang="es-CL" smtClean="0"/>
              <a:pPr/>
              <a:t>92</a:t>
            </a:fld>
            <a:endParaRPr lang="es-CL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BDB30-7CCC-4540-9996-93A14F946F4D}" type="slidenum">
              <a:rPr lang="es-CL" smtClean="0"/>
              <a:pPr/>
              <a:t>94</a:t>
            </a:fld>
            <a:endParaRPr lang="es-CL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AC21C-4F21-DF42-BC80-BC3359CF1F49}" type="slidenum">
              <a:rPr lang="es-CL" smtClean="0"/>
              <a:pPr/>
              <a:t>95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6718858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>
              <a:defRPr/>
            </a:pPr>
            <a:endParaRPr lang="es-ES" dirty="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BDB30-7CCC-4540-9996-93A14F946F4D}" type="slidenum">
              <a:rPr lang="es-CL" smtClean="0"/>
              <a:pPr/>
              <a:t>98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s-ES_tradnl" altLang="es-ES_tradnl" dirty="0"/>
          </a:p>
        </p:txBody>
      </p:sp>
      <p:sp>
        <p:nvSpPr>
          <p:cNvPr id="583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D83FD2C-AC13-45E1-AED6-9D67B1F9BB9A}" type="slidenum">
              <a:rPr lang="es-CL" altLang="es-ES_tradnl"/>
              <a:pPr/>
              <a:t>9</a:t>
            </a:fld>
            <a:endParaRPr lang="es-CL" altLang="es-ES_tradnl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BDB30-7CCC-4540-9996-93A14F946F4D}" type="slidenum">
              <a:rPr lang="es-CL" smtClean="0"/>
              <a:pPr/>
              <a:t>100</a:t>
            </a:fld>
            <a:endParaRPr lang="es-CL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102</a:t>
            </a:fld>
            <a:endParaRPr lang="es-CL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1C0C-8950-4B45-8EB7-69009C11B985}" type="slidenum">
              <a:rPr lang="es-ES" smtClean="0"/>
              <a:pPr/>
              <a:t>103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pPr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4781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02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76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89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625"/>
              <a:t>Texto del título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531"/>
              <a:t>Nivel de texto 1</a:t>
            </a:r>
          </a:p>
          <a:p>
            <a:pPr lvl="1">
              <a:defRPr sz="1800"/>
            </a:pPr>
            <a:r>
              <a:rPr sz="2531"/>
              <a:t>Nivel de texto 2</a:t>
            </a:r>
          </a:p>
          <a:p>
            <a:pPr lvl="2">
              <a:defRPr sz="1800"/>
            </a:pPr>
            <a:r>
              <a:rPr sz="2531"/>
              <a:t>Nivel de texto 3</a:t>
            </a:r>
          </a:p>
          <a:p>
            <a:pPr lvl="3">
              <a:defRPr sz="1800"/>
            </a:pPr>
            <a:r>
              <a:rPr sz="2531"/>
              <a:t>Nivel de texto 4</a:t>
            </a:r>
          </a:p>
          <a:p>
            <a:pPr lvl="4">
              <a:defRPr sz="1800"/>
            </a:pPr>
            <a:r>
              <a:rPr sz="2531"/>
              <a:t>Nivel de texto 5</a:t>
            </a:r>
          </a:p>
        </p:txBody>
      </p:sp>
    </p:spTree>
    <p:extLst>
      <p:ext uri="{BB962C8B-B14F-4D97-AF65-F5344CB8AC3E}">
        <p14:creationId xmlns:p14="http://schemas.microsoft.com/office/powerpoint/2010/main" val="411680889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21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8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2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4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33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13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88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1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77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/Users/nelly/Downloads/Dermatopediatria%20parte%201%20(online-audio-converter.com)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tiff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emf"/><Relationship Id="rId4" Type="http://schemas.openxmlformats.org/officeDocument/2006/relationships/image" Target="../media/image8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iff"/><Relationship Id="rId2" Type="http://schemas.openxmlformats.org/officeDocument/2006/relationships/image" Target="../media/image87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tif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tif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https://www.infantilehemangioma.ca/wp-content/uploads/2018/02/EN_2_v4.png" TargetMode="Externa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0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06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0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6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A6BC1A-E976-A441-94D8-73E992DB4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765048"/>
            <a:ext cx="7315200" cy="3255264"/>
          </a:xfrm>
        </p:spPr>
        <p:txBody>
          <a:bodyPr/>
          <a:lstStyle/>
          <a:p>
            <a:r>
              <a:rPr lang="es-CL" dirty="0"/>
              <a:t>Dermatología Pediátrica</a:t>
            </a:r>
            <a:br>
              <a:rPr lang="es-CL" dirty="0"/>
            </a:br>
            <a:r>
              <a:rPr lang="es-CL" sz="4400" dirty="0"/>
              <a:t>Parte I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A9BCEC-29A0-4E42-BD7E-8F240DC0AF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848" y="4213046"/>
            <a:ext cx="7315200" cy="914400"/>
          </a:xfrm>
        </p:spPr>
        <p:txBody>
          <a:bodyPr>
            <a:noAutofit/>
          </a:bodyPr>
          <a:lstStyle/>
          <a:p>
            <a:r>
              <a:rPr lang="es-CL" sz="2400" dirty="0"/>
              <a:t>Dra. M. Nelly Latorres</a:t>
            </a:r>
          </a:p>
          <a:p>
            <a:r>
              <a:rPr lang="es-CL" sz="2400" dirty="0"/>
              <a:t>Dra. Paulina Durán</a:t>
            </a:r>
          </a:p>
          <a:p>
            <a:pPr algn="ctr"/>
            <a:r>
              <a:rPr lang="es-CL" sz="2400" dirty="0"/>
              <a:t>Servicio de Dermatología y Venereología</a:t>
            </a:r>
          </a:p>
          <a:p>
            <a:pPr algn="ctr"/>
            <a:r>
              <a:rPr lang="es-CL" sz="2400" dirty="0"/>
              <a:t>Hospital San Juan de Dios</a:t>
            </a:r>
          </a:p>
        </p:txBody>
      </p:sp>
      <p:pic>
        <p:nvPicPr>
          <p:cNvPr id="6" name="Dermatopediatria parte 1 (online-audio-convert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990385" y="6166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2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Dermatosis neonatales transitorias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867912" y="4553712"/>
            <a:ext cx="6971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2"/>
                </a:solidFill>
              </a:rPr>
              <a:t>Son manifestaciones benignas con evolución limitada a las 1as semanas o meses de vida.</a:t>
            </a:r>
          </a:p>
          <a:p>
            <a:r>
              <a:rPr lang="es-ES" sz="2400" dirty="0">
                <a:solidFill>
                  <a:schemeClr val="tx2"/>
                </a:solidFill>
              </a:rPr>
              <a:t> La mayoría no requiere tratamiento pero sí realizar un buen dg. diferencial</a:t>
            </a:r>
          </a:p>
        </p:txBody>
      </p:sp>
    </p:spTree>
    <p:extLst>
      <p:ext uri="{BB962C8B-B14F-4D97-AF65-F5344CB8AC3E}">
        <p14:creationId xmlns:p14="http://schemas.microsoft.com/office/powerpoint/2010/main" val="198504366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91321" cy="4601183"/>
          </a:xfrm>
        </p:spPr>
        <p:txBody>
          <a:bodyPr/>
          <a:lstStyle/>
          <a:p>
            <a:r>
              <a:rPr lang="es-ES" dirty="0"/>
              <a:t>3. Malformaciones linfáticas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/>
              <a:t>Sacos linfáticos secuestrados y dilatados, sin comunicación con el sistema linfático periférico. </a:t>
            </a:r>
          </a:p>
          <a:p>
            <a:r>
              <a:rPr lang="pt-BR" dirty="0" err="1"/>
              <a:t>Existen</a:t>
            </a:r>
            <a:r>
              <a:rPr lang="pt-BR" dirty="0"/>
              <a:t> formas </a:t>
            </a:r>
            <a:r>
              <a:rPr lang="pt-BR" dirty="0" err="1"/>
              <a:t>macroquísticas</a:t>
            </a:r>
            <a:r>
              <a:rPr lang="pt-BR" dirty="0"/>
              <a:t>, </a:t>
            </a:r>
            <a:r>
              <a:rPr lang="es-CL" dirty="0" err="1"/>
              <a:t>microquísticas</a:t>
            </a:r>
            <a:r>
              <a:rPr lang="es-CL" dirty="0"/>
              <a:t>, combinadas y mixtas </a:t>
            </a:r>
          </a:p>
          <a:p>
            <a:r>
              <a:rPr lang="es-CL" dirty="0"/>
              <a:t>Localización más frecuente </a:t>
            </a:r>
            <a:r>
              <a:rPr lang="es-CL" dirty="0">
                <a:sym typeface="Wingdings" pitchFamily="2" charset="2"/>
              </a:rPr>
              <a:t> </a:t>
            </a:r>
            <a:r>
              <a:rPr lang="es-CL" dirty="0"/>
              <a:t>cabeza y cuello (70%-80%)</a:t>
            </a:r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CL" b="1" u="sng" dirty="0"/>
              <a:t>Clínica</a:t>
            </a:r>
            <a:r>
              <a:rPr lang="es-CL" dirty="0"/>
              <a:t> </a:t>
            </a:r>
            <a:r>
              <a:rPr lang="es-CL" dirty="0">
                <a:sym typeface="Wingdings" pitchFamily="2" charset="2"/>
              </a:rPr>
              <a:t> la mayoría detectadas a los 2 años de vida </a:t>
            </a:r>
          </a:p>
          <a:p>
            <a:r>
              <a:rPr lang="es-CL" dirty="0"/>
              <a:t>Tumores  palpables, blandos, sin cambios de temperatura, bajo piel sana</a:t>
            </a:r>
          </a:p>
          <a:p>
            <a:r>
              <a:rPr lang="es-CL" dirty="0"/>
              <a:t>Crecen con el paciente, susceptibles a cambios hormonales en la adolescencia</a:t>
            </a:r>
          </a:p>
          <a:p>
            <a:r>
              <a:rPr lang="es-CL" dirty="0"/>
              <a:t>Complicaciones </a:t>
            </a:r>
            <a:r>
              <a:rPr lang="es-CL" dirty="0">
                <a:sym typeface="Wingdings" pitchFamily="2" charset="2"/>
              </a:rPr>
              <a:t> </a:t>
            </a:r>
            <a:r>
              <a:rPr lang="es-CL" dirty="0"/>
              <a:t>infección o hemorragia </a:t>
            </a:r>
            <a:r>
              <a:rPr lang="es-CL" dirty="0" err="1"/>
              <a:t>intraquística</a:t>
            </a:r>
            <a:endParaRPr lang="es-CL" dirty="0"/>
          </a:p>
          <a:p>
            <a:endParaRPr lang="es-CL" dirty="0"/>
          </a:p>
        </p:txBody>
      </p:sp>
      <p:sp>
        <p:nvSpPr>
          <p:cNvPr id="4" name="3 CuadroTexto"/>
          <p:cNvSpPr txBox="1"/>
          <p:nvPr/>
        </p:nvSpPr>
        <p:spPr>
          <a:xfrm>
            <a:off x="7728181" y="0"/>
            <a:ext cx="470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Linfáticas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>
            <a:extLst>
              <a:ext uri="{FF2B5EF4-FFF2-40B4-BE49-F238E27FC236}">
                <a16:creationId xmlns:a16="http://schemas.microsoft.com/office/drawing/2014/main" id="{D0F7A360-4AA5-FB45-85B2-1B7EF6F0D4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/>
          <a:srcRect/>
          <a:stretch/>
        </p:blipFill>
        <p:spPr>
          <a:xfrm>
            <a:off x="0" y="0"/>
            <a:ext cx="6199323" cy="387802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38509" y="2780928"/>
            <a:ext cx="6753491" cy="3816424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1295467" y="3861048"/>
            <a:ext cx="288032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Forma </a:t>
            </a:r>
            <a:r>
              <a:rPr lang="es-ES" dirty="0" err="1"/>
              <a:t>macroquística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7536160" y="6488668"/>
            <a:ext cx="278430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Forma </a:t>
            </a:r>
            <a:r>
              <a:rPr lang="es-ES" dirty="0" err="1"/>
              <a:t>microquística</a:t>
            </a:r>
            <a:endParaRPr lang="es-ES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45601" cy="4601183"/>
          </a:xfrm>
        </p:spPr>
        <p:txBody>
          <a:bodyPr>
            <a:normAutofit/>
          </a:bodyPr>
          <a:lstStyle/>
          <a:p>
            <a:r>
              <a:rPr lang="es-CL" dirty="0"/>
              <a:t>4. Malformaciones </a:t>
            </a:r>
            <a:r>
              <a:rPr lang="es-CL" dirty="0" err="1"/>
              <a:t>arterio</a:t>
            </a:r>
            <a:r>
              <a:rPr lang="es-CL" dirty="0"/>
              <a:t>-venosas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CL" sz="2400" dirty="0">
                <a:sym typeface="Wingdings" pitchFamily="2" charset="2"/>
              </a:rPr>
              <a:t>Poco frecuentes, pero potencialmente más agresivas</a:t>
            </a:r>
          </a:p>
          <a:p>
            <a:r>
              <a:rPr lang="es-CL" sz="2400" dirty="0">
                <a:sym typeface="Wingdings" pitchFamily="2" charset="2"/>
              </a:rPr>
              <a:t>Comunicaciones anormales entre arterias y venas, en ausencia de red capilar</a:t>
            </a:r>
          </a:p>
          <a:p>
            <a:pPr>
              <a:buNone/>
            </a:pPr>
            <a:r>
              <a:rPr lang="es-CL" sz="2400" dirty="0">
                <a:sym typeface="Wingdings" pitchFamily="2" charset="2"/>
              </a:rPr>
              <a:t>           </a:t>
            </a:r>
            <a:endParaRPr lang="es-CL" sz="2400" dirty="0"/>
          </a:p>
          <a:p>
            <a:r>
              <a:rPr lang="es-CL" sz="2400" b="1" u="sng" dirty="0"/>
              <a:t>Clínica</a:t>
            </a:r>
            <a:r>
              <a:rPr lang="es-CL" sz="2400" dirty="0"/>
              <a:t> </a:t>
            </a:r>
            <a:r>
              <a:rPr lang="es-CL" sz="2400" dirty="0">
                <a:sym typeface="Wingdings" pitchFamily="2" charset="2"/>
              </a:rPr>
              <a:t> M</a:t>
            </a:r>
            <a:r>
              <a:rPr lang="es-CL" sz="2400" dirty="0"/>
              <a:t>asas pulsátiles con aumento de calor local y frémito palpable, presentes al nacer y suelen ser asintomáticas durante años</a:t>
            </a:r>
          </a:p>
          <a:p>
            <a:r>
              <a:rPr lang="es-CL" sz="2400" dirty="0"/>
              <a:t>Pueden presentar </a:t>
            </a:r>
            <a:r>
              <a:rPr lang="es-CL" sz="2400" dirty="0" err="1"/>
              <a:t>sobrecrecimiento</a:t>
            </a:r>
            <a:r>
              <a:rPr lang="es-CL" sz="2400" dirty="0"/>
              <a:t> óseo y de partes blandas, y/o asociarse a lesiones </a:t>
            </a:r>
            <a:r>
              <a:rPr lang="es-CL" sz="2400" dirty="0" err="1"/>
              <a:t>osteolíticas</a:t>
            </a:r>
            <a:endParaRPr lang="es-CL" sz="2400" dirty="0"/>
          </a:p>
          <a:p>
            <a:pPr>
              <a:buNone/>
            </a:pPr>
            <a:endParaRPr lang="es-CL" sz="2400" dirty="0"/>
          </a:p>
          <a:p>
            <a:pPr>
              <a:buNone/>
            </a:pPr>
            <a:r>
              <a:rPr lang="es-CL" sz="2400" dirty="0"/>
              <a:t>         </a:t>
            </a:r>
          </a:p>
          <a:p>
            <a:endParaRPr lang="es-CL" sz="2400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80043" y="891868"/>
            <a:ext cx="5308727" cy="4913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779419" y="512666"/>
            <a:ext cx="5399160" cy="5327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Puntos claves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Clasificación según vaso comprometido y tipo de flujo</a:t>
            </a:r>
          </a:p>
          <a:p>
            <a:r>
              <a:rPr lang="es-CL" sz="2400" dirty="0"/>
              <a:t>Diagnóstico clínico + </a:t>
            </a:r>
            <a:r>
              <a:rPr lang="es-CL" sz="2400" dirty="0" err="1"/>
              <a:t>imagenológico</a:t>
            </a:r>
            <a:r>
              <a:rPr lang="es-CL" sz="2400" dirty="0"/>
              <a:t> + patológico</a:t>
            </a:r>
          </a:p>
          <a:p>
            <a:r>
              <a:rPr lang="es-CL" sz="2400" dirty="0"/>
              <a:t>Malformaciones  </a:t>
            </a:r>
            <a:r>
              <a:rPr lang="es-CL" sz="2400" dirty="0">
                <a:sym typeface="Wingdings" pitchFamily="2" charset="2"/>
              </a:rPr>
              <a:t>más frecuentes  </a:t>
            </a:r>
            <a:r>
              <a:rPr lang="es-CL" sz="2400" dirty="0" err="1">
                <a:sym typeface="Wingdings" pitchFamily="2" charset="2"/>
              </a:rPr>
              <a:t>CapilaresVenosas</a:t>
            </a:r>
            <a:endParaRPr lang="es-CL" sz="2400" dirty="0">
              <a:sym typeface="Wingdings" pitchFamily="2" charset="2"/>
            </a:endParaRPr>
          </a:p>
          <a:p>
            <a:r>
              <a:rPr lang="es-CL" sz="2400" dirty="0">
                <a:sym typeface="Wingdings" pitchFamily="2" charset="2"/>
              </a:rPr>
              <a:t>Importante asociación con otras anomalías  derivación oportuna y manejo multidisciplinario!</a:t>
            </a:r>
          </a:p>
          <a:p>
            <a:r>
              <a:rPr lang="es-CL" sz="2400" dirty="0">
                <a:sym typeface="Wingdings" pitchFamily="2" charset="2"/>
              </a:rPr>
              <a:t>Exámenes  Hemograma, pruebas de coagulación, fibrinógeno + dímero D +- imágenes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7344139" y="0"/>
            <a:ext cx="470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Vasculares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Eritema Tóxico</a:t>
            </a:r>
          </a:p>
        </p:txBody>
      </p:sp>
      <p:sp>
        <p:nvSpPr>
          <p:cNvPr id="41987" name="Marcador de contenido 1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Aparece en RN de término</a:t>
            </a:r>
            <a:r>
              <a:rPr lang="es-ES_tradnl" sz="2400" dirty="0">
                <a:ea typeface="ＭＳ Ｐゴシック" pitchFamily="-65" charset="-128"/>
              </a:rPr>
              <a:t>, en las 1as 24</a:t>
            </a:r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 a 48 horas de vida</a:t>
            </a:r>
            <a:r>
              <a:rPr lang="es-ES_tradnl" sz="2400" dirty="0">
                <a:ea typeface="ＭＳ Ｐゴシック" pitchFamily="-65" charset="-128"/>
              </a:rPr>
              <a:t>.</a:t>
            </a:r>
            <a:endParaRPr lang="es-ES" sz="2400" dirty="0">
              <a:ea typeface="ＭＳ Ｐゴシック" pitchFamily="-65" charset="-128"/>
            </a:endParaRPr>
          </a:p>
          <a:p>
            <a:r>
              <a:rPr lang="es-ES" sz="2400" dirty="0"/>
              <a:t>Dura 1 semana </a:t>
            </a:r>
            <a:r>
              <a:rPr lang="es-ES" sz="2400" dirty="0" err="1"/>
              <a:t>aprox</a:t>
            </a:r>
            <a:r>
              <a:rPr lang="es-ES" sz="2400" dirty="0"/>
              <a:t> y se resuelve en forma espontánea</a:t>
            </a:r>
          </a:p>
          <a:p>
            <a:pPr indent="-285750"/>
            <a:r>
              <a:rPr lang="es-ES" sz="2400" dirty="0"/>
              <a:t>Pápulas amarillentas o pústulas de 2 a 4 mm en base </a:t>
            </a:r>
            <a:r>
              <a:rPr lang="es-ES" sz="2400" dirty="0" err="1"/>
              <a:t>habonosa</a:t>
            </a:r>
            <a:r>
              <a:rPr lang="es-ES" sz="2400" dirty="0"/>
              <a:t> o eritematosa irregular</a:t>
            </a:r>
            <a:r>
              <a:rPr lang="en-US" sz="2400" dirty="0"/>
              <a:t> </a:t>
            </a:r>
          </a:p>
          <a:p>
            <a:pPr indent="-285750"/>
            <a:r>
              <a:rPr lang="es-ES" sz="2400" dirty="0"/>
              <a:t>Parte en rostro y luego a extremidades y tronco</a:t>
            </a:r>
            <a:endParaRPr lang="en-US" sz="2400" dirty="0"/>
          </a:p>
          <a:p>
            <a:pPr indent="-285750"/>
            <a:r>
              <a:rPr lang="es-ES" sz="2400" dirty="0"/>
              <a:t>No compromete palmas ni plantas</a:t>
            </a:r>
            <a:endParaRPr lang="en-US" sz="2400" dirty="0"/>
          </a:p>
          <a:p>
            <a:endParaRPr lang="es-ES" dirty="0"/>
          </a:p>
          <a:p>
            <a:endParaRPr lang="es-ES_tradnl" dirty="0"/>
          </a:p>
          <a:p>
            <a:endParaRPr lang="es-ES" dirty="0">
              <a:ea typeface="ＭＳ Ｐゴシック" pitchFamily="-65" charset="-128"/>
            </a:endParaRPr>
          </a:p>
          <a:p>
            <a:endParaRPr lang="es-ES_tradnl" dirty="0">
              <a:ea typeface="ＭＳ Ｐゴシック" pitchFamily="-65" charset="-128"/>
            </a:endParaRPr>
          </a:p>
        </p:txBody>
      </p:sp>
      <p:sp>
        <p:nvSpPr>
          <p:cNvPr id="10" name="9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41989" name="Imagen 1" descr="Captura de pantalla 2015-09-06 a las 22.05.50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18120" y="1052736"/>
            <a:ext cx="4371499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2" descr="Captura de pantalla 2015-09-06 a las 22.04.02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18120" y="3861049"/>
            <a:ext cx="4305220" cy="280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CL" sz="4000" dirty="0">
                <a:ea typeface="ＭＳ Ｐゴシック" pitchFamily="-65" charset="-128"/>
                <a:cs typeface="ＭＳ Ｐゴシック" pitchFamily="-65" charset="-128"/>
              </a:rPr>
              <a:t>Melanosis Pustulosa Neonatal Transitoria</a:t>
            </a:r>
          </a:p>
        </p:txBody>
      </p:sp>
      <p:sp>
        <p:nvSpPr>
          <p:cNvPr id="47107" name="Marcador de contenido 2"/>
          <p:cNvSpPr>
            <a:spLocks noGrp="1"/>
          </p:cNvSpPr>
          <p:nvPr>
            <p:ph sz="half" idx="1"/>
          </p:nvPr>
        </p:nvSpPr>
        <p:spPr>
          <a:xfrm>
            <a:off x="3448050" y="868680"/>
            <a:ext cx="3474720" cy="512064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RN de término (</a:t>
            </a:r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mas </a:t>
            </a:r>
            <a:r>
              <a:rPr lang="es-ES" sz="2400" dirty="0" err="1">
                <a:ea typeface="ＭＳ Ｐゴシック" pitchFamily="-65" charset="-128"/>
                <a:cs typeface="ＭＳ Ｐゴシック" pitchFamily="-65" charset="-128"/>
              </a:rPr>
              <a:t>frec</a:t>
            </a:r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. en raza negra</a:t>
            </a:r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)</a:t>
            </a:r>
            <a:endParaRPr sz="2400" dirty="0"/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Causa desconocida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Tres etapas</a:t>
            </a:r>
            <a:r>
              <a:rPr lang="es-ES_tradnl" sz="2400" dirty="0">
                <a:ea typeface="ＭＳ Ｐゴシック" pitchFamily="-65" charset="-128"/>
              </a:rPr>
              <a:t>:</a:t>
            </a:r>
          </a:p>
          <a:p>
            <a:pPr marL="822325" lvl="1" indent="-457200">
              <a:buChar char="•"/>
            </a:pPr>
            <a:r>
              <a:rPr lang="es-ES" sz="2000" dirty="0">
                <a:ea typeface="ＭＳ Ｐゴシック" pitchFamily="-65" charset="-128"/>
              </a:rPr>
              <a:t>Etapa </a:t>
            </a:r>
            <a:r>
              <a:rPr lang="es-ES" sz="2000" dirty="0" err="1">
                <a:ea typeface="ＭＳ Ｐゴシック" pitchFamily="-65" charset="-128"/>
              </a:rPr>
              <a:t>pustular</a:t>
            </a:r>
            <a:endParaRPr lang="es-ES" sz="2000" dirty="0">
              <a:ea typeface="ＭＳ Ｐゴシック" pitchFamily="-65" charset="-128"/>
            </a:endParaRPr>
          </a:p>
          <a:p>
            <a:pPr marL="822325" lvl="1" indent="-457200">
              <a:buChar char="•"/>
            </a:pPr>
            <a:r>
              <a:rPr lang="es-ES" sz="2000" dirty="0">
                <a:ea typeface="ＭＳ Ｐゴシック" pitchFamily="-65" charset="-128"/>
              </a:rPr>
              <a:t>Etapa </a:t>
            </a:r>
            <a:r>
              <a:rPr lang="es-ES" sz="2000" dirty="0" err="1">
                <a:ea typeface="ＭＳ Ｐゴシック" pitchFamily="-65" charset="-128"/>
              </a:rPr>
              <a:t>descamativa</a:t>
            </a:r>
            <a:endParaRPr lang="es-ES" sz="2000" dirty="0">
              <a:ea typeface="ＭＳ Ｐゴシック" pitchFamily="-65" charset="-128"/>
            </a:endParaRPr>
          </a:p>
          <a:p>
            <a:pPr marL="822325" lvl="1" indent="-457200">
              <a:buChar char="•"/>
            </a:pPr>
            <a:r>
              <a:rPr lang="es-ES" sz="2000" dirty="0">
                <a:ea typeface="ＭＳ Ｐゴシック" pitchFamily="-65" charset="-128"/>
              </a:rPr>
              <a:t>Etapa de </a:t>
            </a:r>
            <a:r>
              <a:rPr lang="es-ES" sz="2000" dirty="0" err="1">
                <a:ea typeface="ＭＳ Ｐゴシック" pitchFamily="-65" charset="-128"/>
              </a:rPr>
              <a:t>Hiperpigmentación</a:t>
            </a:r>
            <a:r>
              <a:rPr lang="es-ES" sz="2000" dirty="0">
                <a:ea typeface="ＭＳ Ｐゴシック" pitchFamily="-65" charset="-128"/>
              </a:rPr>
              <a:t> </a:t>
            </a:r>
            <a:endParaRPr lang="en-US" sz="2000" dirty="0">
              <a:ea typeface="ＭＳ Ｐゴシック" pitchFamily="-65" charset="-128"/>
            </a:endParaRPr>
          </a:p>
          <a:p>
            <a:endParaRPr lang="es-ES" sz="2400" dirty="0">
              <a:ea typeface="ＭＳ Ｐゴシック" pitchFamily="-65" charset="-128"/>
            </a:endParaRPr>
          </a:p>
        </p:txBody>
      </p:sp>
      <p:sp>
        <p:nvSpPr>
          <p:cNvPr id="10" name="9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Imagen 4" descr="Captura de pantalla 2015-09-06 a las 22.45.06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6200000">
            <a:off x="8980625" y="4312361"/>
            <a:ext cx="3374657" cy="304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Imagen 4" descr="Captura de pantalla 2015-09-06 a las 22.01.38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53487" y="2204034"/>
            <a:ext cx="347758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5" descr="Captura de pantalla 2015-09-06 a las 22.25.50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592279" y="189470"/>
            <a:ext cx="3599723" cy="201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Miliaria cristalina o Sudamina</a:t>
            </a:r>
          </a:p>
        </p:txBody>
      </p:sp>
      <p:sp>
        <p:nvSpPr>
          <p:cNvPr id="20483" name="Marcador de contenido 2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Obstrucción ductal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intra</a:t>
            </a:r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 o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subcórnea</a:t>
            </a:r>
            <a:endParaRPr lang="es-ES_tradnl" sz="2400" dirty="0">
              <a:ea typeface="ＭＳ Ｐゴシック" pitchFamily="-65" charset="-128"/>
              <a:cs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Vesículas claras, de paredes finas, de 1 mm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Se rompen fácilmente: descamación furfurácea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Áreas </a:t>
            </a:r>
            <a:r>
              <a:rPr lang="es-ES" sz="2400" dirty="0" err="1">
                <a:ea typeface="ＭＳ Ｐゴシック" pitchFamily="-65" charset="-128"/>
              </a:rPr>
              <a:t>intertriginosas</a:t>
            </a:r>
            <a:r>
              <a:rPr lang="es-ES" sz="2400" dirty="0">
                <a:ea typeface="ＭＳ Ｐゴシック" pitchFamily="-65" charset="-128"/>
              </a:rPr>
              <a:t>, zona del pañal, cuero cabelludo, cara y cuello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Frecuente en RN con fiebre o frente aumento temperatura ambiental</a:t>
            </a:r>
            <a:r>
              <a:rPr lang="es-CL" sz="2400" dirty="0">
                <a:ea typeface="ＭＳ Ｐゴシック" pitchFamily="-65" charset="-128"/>
              </a:rPr>
              <a:t> </a:t>
            </a:r>
            <a:endParaRPr sz="2400" dirty="0"/>
          </a:p>
          <a:p>
            <a:endParaRPr lang="es-ES_tradnl" dirty="0">
              <a:ea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484" name="Imagen 3" descr="Captura de pantalla 2015-09-06 a las 20.06.54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094821" y="868680"/>
            <a:ext cx="3891231" cy="220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112493" y="3429000"/>
            <a:ext cx="4079508" cy="229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Miliaria Rubra</a:t>
            </a:r>
          </a:p>
        </p:txBody>
      </p:sp>
      <p:sp>
        <p:nvSpPr>
          <p:cNvPr id="23555" name="Marcador de contenido 1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Obstrucción más profunda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Resulta de la ruptura de la porción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intraepidérmica</a:t>
            </a:r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 del conducto sudoríparo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Pápulas eritematosas, de 1-3mm, agrupadas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Frente, parte superior del tronco,  pliegues y zonas de fricción por ropas</a:t>
            </a:r>
            <a:endParaRPr lang="en-US" sz="2400" dirty="0">
              <a:ea typeface="ＭＳ Ｐゴシック" pitchFamily="-65" charset="-128"/>
            </a:endParaRPr>
          </a:p>
          <a:p>
            <a:endParaRPr lang="es-ES_tradnl" dirty="0">
              <a:ea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" name="Imagen 2" descr="Captura de pantalla 2015-09-06 a las 20.25.19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32171" y="3933056"/>
            <a:ext cx="4283655" cy="263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n 5" descr="Captura de pantalla 2015-09-06 a las 20.13.30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28182" y="868681"/>
            <a:ext cx="4224469" cy="290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Miliaria Pustulosa</a:t>
            </a:r>
          </a:p>
        </p:txBody>
      </p:sp>
      <p:sp>
        <p:nvSpPr>
          <p:cNvPr id="26627" name="Marcador de contenido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A las lesiones clásicas de la Miliaria rubra se le asocian pústulas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Duración de la oclusión del conducto sudoríparo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Cantidad de sudor retenido 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Grado de inflamación</a:t>
            </a:r>
            <a:r>
              <a:rPr lang="es-CL" sz="2400" dirty="0">
                <a:ea typeface="ＭＳ Ｐゴシック" pitchFamily="-65" charset="-128"/>
                <a:cs typeface="ＭＳ Ｐゴシック" pitchFamily="-65" charset="-128"/>
              </a:rPr>
              <a:t> </a:t>
            </a:r>
            <a:endParaRPr lang="es-ES" sz="2400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6628" name="Imagen 2" descr="Captura de pantalla 2015-09-06 a las 20.05.45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440150" y="3962400"/>
            <a:ext cx="4344668" cy="25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n 5" descr="Captura de pantalla 2015-09-06 a las 20.06.15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440149" y="704850"/>
            <a:ext cx="4434897" cy="27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Miliaria Profunda</a:t>
            </a:r>
          </a:p>
        </p:txBody>
      </p:sp>
      <p:sp>
        <p:nvSpPr>
          <p:cNvPr id="27651" name="Marcador de contenido 4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Obstrucción a nivel o por debajo de la unión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dermoepidérmica</a:t>
            </a:r>
            <a:endParaRPr lang="es-ES_tradnl" sz="2400" dirty="0">
              <a:ea typeface="ＭＳ Ｐゴシック" pitchFamily="-65" charset="-128"/>
              <a:cs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Es infrecuente en RN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Personas de climas tropicales con antecedentes de múltiples brotes de miliaria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rubra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Pápulas no foliculares firmes, rosadas asintomáticas, de 1 a 3 mm de diámetro, tras sudoración que se resuelven luego de 1 </a:t>
            </a:r>
            <a:r>
              <a:rPr lang="es-ES" sz="2400" dirty="0" err="1">
                <a:ea typeface="ＭＳ Ｐゴシック" pitchFamily="-65" charset="-128"/>
              </a:rPr>
              <a:t>hr</a:t>
            </a:r>
            <a:r>
              <a:rPr lang="es-ES" sz="2400" dirty="0">
                <a:ea typeface="ＭＳ Ｐゴシック" pitchFamily="-65" charset="-128"/>
              </a:rPr>
              <a:t>.</a:t>
            </a:r>
            <a:endParaRPr lang="en-US" sz="2400" dirty="0">
              <a:ea typeface="ＭＳ Ｐゴシック" pitchFamily="-65" charset="-128"/>
            </a:endParaRPr>
          </a:p>
          <a:p>
            <a:endParaRPr lang="es-ES_tradnl" dirty="0">
              <a:ea typeface="ＭＳ Ｐゴシック" pitchFamily="-65" charset="-128"/>
            </a:endParaRPr>
          </a:p>
          <a:p>
            <a:endParaRPr lang="es-ES_tradnl" dirty="0">
              <a:ea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>
          <a:xfrm>
            <a:off x="8469630" y="-494884"/>
            <a:ext cx="2823210" cy="5307760"/>
          </a:xfrm>
        </p:spPr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27652" name="Imagen 6" descr="Captura de pantalla 2015-09-06 a las 20.33.05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103107" y="868680"/>
            <a:ext cx="3892044" cy="268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n 5" descr="Captura de pantalla 2015-09-06 a las 20.38.56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115300" y="3431208"/>
            <a:ext cx="3962400" cy="266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Miliaria</a:t>
            </a:r>
            <a:r>
              <a:rPr lang="es-ES" dirty="0">
                <a:ea typeface="ＭＳ Ｐゴシック" pitchFamily="-65" charset="-128"/>
              </a:rPr>
              <a:t>: Tratamiento</a:t>
            </a:r>
            <a:endParaRPr lang="es-ES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29699" name="Marcador de contenido 2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No sobre abrigar</a:t>
            </a:r>
            <a:endParaRPr lang="es-ES" sz="2400" dirty="0"/>
          </a:p>
          <a:p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Evitar calor y humedad</a:t>
            </a:r>
          </a:p>
          <a:p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Baño diario</a:t>
            </a:r>
          </a:p>
          <a:p>
            <a:r>
              <a:rPr lang="es-ES" sz="2400" dirty="0">
                <a:ea typeface="ＭＳ Ｐゴシック" pitchFamily="-65" charset="-128"/>
                <a:cs typeface="ＭＳ Ｐゴシック" pitchFamily="-65" charset="-128"/>
              </a:rPr>
              <a:t>Evitar crema oclusivas</a:t>
            </a:r>
          </a:p>
          <a:p>
            <a:endParaRPr lang="es-ES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9700" name="Imagen 3" descr="Captura de pantalla 2015-09-06 a las 23.14.48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42632" y="3743325"/>
            <a:ext cx="4849368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 err="1">
                <a:ea typeface="ＭＳ Ｐゴシック" pitchFamily="-65" charset="-128"/>
                <a:cs typeface="ＭＳ Ｐゴシック" pitchFamily="-65" charset="-128"/>
              </a:rPr>
              <a:t>Milia</a:t>
            </a: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 o Quistes de </a:t>
            </a:r>
            <a:r>
              <a:rPr lang="es-ES" dirty="0" err="1">
                <a:ea typeface="ＭＳ Ｐゴシック" pitchFamily="-65" charset="-128"/>
                <a:cs typeface="ＭＳ Ｐゴシック" pitchFamily="-65" charset="-128"/>
              </a:rPr>
              <a:t>Milium</a:t>
            </a:r>
            <a:endParaRPr lang="es-ES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1747" name="Marcador de contenido 3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950208" cy="51206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Quistes epidérmicos de inclusión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50% de los RN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Rostro o cuero cabelludo, ocasionalmente en áreas genitales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Pequeñas pápulas blanquecinas o amarillentas de 1 a 2 mm de diámetro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Aparecen a los 2-3 días de vida y pueden persistir hasta 2 a 3 meses de vida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No requieren terapia</a:t>
            </a:r>
            <a:endParaRPr lang="en-US" sz="2400" dirty="0">
              <a:ea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>
          <a:xfrm>
            <a:off x="7372207" y="-269316"/>
            <a:ext cx="3920633" cy="6258636"/>
          </a:xfrm>
        </p:spPr>
        <p:txBody>
          <a:bodyPr/>
          <a:lstStyle/>
          <a:p>
            <a:endParaRPr lang="es-ES"/>
          </a:p>
        </p:txBody>
      </p:sp>
      <p:pic>
        <p:nvPicPr>
          <p:cNvPr id="31748" name="Imagen 4" descr="Captura de pantalla 2015-09-06 a las 20.49.46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084820" y="411480"/>
            <a:ext cx="3674369" cy="2762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://www.dermis.net/bilder/CD85/img000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8396404" y="3243695"/>
            <a:ext cx="3099882" cy="372305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b="1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Hiperplasia de Glándulas Sebáceas </a:t>
            </a:r>
          </a:p>
        </p:txBody>
      </p:sp>
      <p:sp>
        <p:nvSpPr>
          <p:cNvPr id="34819" name="Marcador de contenido 3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50% de los RN de término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Pápulas pequeñas lisas, de contenido blanco-amarillento 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En apertura de folículos </a:t>
            </a:r>
            <a:r>
              <a:rPr lang="es-ES_tradnl" sz="2400" dirty="0" err="1">
                <a:ea typeface="ＭＳ Ｐゴシック" pitchFamily="-65" charset="-128"/>
                <a:cs typeface="ＭＳ Ｐゴシック" pitchFamily="-65" charset="-128"/>
              </a:rPr>
              <a:t>pilosebáceos</a:t>
            </a:r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 nariz, mejillas, labio superior y mentón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Estimulación hormonal </a:t>
            </a:r>
            <a:r>
              <a:rPr lang="es-ES" sz="2400" dirty="0" err="1">
                <a:ea typeface="ＭＳ Ｐゴシック" pitchFamily="-65" charset="-128"/>
              </a:rPr>
              <a:t>androgénica</a:t>
            </a:r>
            <a:r>
              <a:rPr lang="es-ES" sz="2400" dirty="0">
                <a:ea typeface="ＭＳ Ｐゴシック" pitchFamily="-65" charset="-128"/>
              </a:rPr>
              <a:t> in útero </a:t>
            </a:r>
            <a:r>
              <a:rPr lang="es-ES" sz="2400" dirty="0">
                <a:latin typeface="Wingdings"/>
                <a:ea typeface="ＭＳ Ｐゴシック" pitchFamily="-65" charset="-128"/>
                <a:sym typeface="Wingdings"/>
              </a:rPr>
              <a:t></a:t>
            </a:r>
            <a:r>
              <a:rPr lang="es-ES" sz="2400" dirty="0">
                <a:ea typeface="ＭＳ Ｐゴシック" pitchFamily="-65" charset="-128"/>
              </a:rPr>
              <a:t> hipertrofia de las glándulas sebáceas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Se resuelve espontáneamente en las primeras semanas de vida</a:t>
            </a:r>
            <a:endParaRPr sz="2400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s-ES"/>
          </a:p>
        </p:txBody>
      </p:sp>
      <p:pic>
        <p:nvPicPr>
          <p:cNvPr id="34820" name="Imagen 7" descr="Captura de pantalla 2015-09-06 a las 21.00.44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161207" y="3847986"/>
            <a:ext cx="3901677" cy="270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n 6" descr="Captura de pantalla 2015-09-06 a las 21.00.33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097997" y="571500"/>
            <a:ext cx="3964887" cy="268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Piel del RN</a:t>
            </a:r>
            <a:br>
              <a:rPr lang="es-ES" sz="4400" dirty="0"/>
            </a:br>
            <a:endParaRPr lang="es-ES" sz="4400" dirty="0">
              <a:highlight>
                <a:srgbClr val="FFFF00"/>
              </a:highlight>
            </a:endParaRPr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800" dirty="0"/>
              <a:t>La piel completa su desarrollo a las 34 semanas de gestación, con lo que adquiere cualidades que le permiten desarrollar su función de barrera y de regulación.</a:t>
            </a:r>
            <a:br>
              <a:rPr lang="es-ES_tradnl" sz="2800" dirty="0"/>
            </a:br>
            <a:endParaRPr lang="es-ES_tradnl" sz="2800" dirty="0"/>
          </a:p>
          <a:p>
            <a:r>
              <a:rPr lang="es-ES_tradnl" sz="2800" dirty="0"/>
              <a:t>La piel del recién nacido (RN) difiere de la del adulto anatómica y fisiológicamente</a:t>
            </a:r>
            <a:endParaRPr lang="es-E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dirty="0">
                <a:ea typeface="ＭＳ Ｐゴシック" pitchFamily="-65" charset="-128"/>
                <a:cs typeface="ＭＳ Ｐゴシック" pitchFamily="-65" charset="-128"/>
              </a:rPr>
            </a:br>
            <a:br>
              <a:rPr lang="es-ES" dirty="0">
                <a:ea typeface="ＭＳ Ｐゴシック" pitchFamily="-65" charset="-128"/>
                <a:cs typeface="ＭＳ Ｐゴシック" pitchFamily="-65" charset="-128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Acné Neonatal</a:t>
            </a:r>
          </a:p>
        </p:txBody>
      </p:sp>
      <p:sp>
        <p:nvSpPr>
          <p:cNvPr id="37891" name="Marcador de contenido 1"/>
          <p:cNvSpPr>
            <a:spLocks noGrp="1"/>
          </p:cNvSpPr>
          <p:nvPr>
            <p:ph sz="half" idx="1"/>
          </p:nvPr>
        </p:nvSpPr>
        <p:spPr>
          <a:xfrm>
            <a:off x="3867912" y="868679"/>
            <a:ext cx="3775150" cy="564490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s-ES" sz="2400" dirty="0">
                <a:ea typeface="ＭＳ Ｐゴシック" pitchFamily="-65" charset="-128"/>
              </a:rPr>
              <a:t>2da y 4ta semana de vida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Desaparecen de manera espontánea sin secuelas entre la 4ta y 12va semanas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La etiología no es clara: </a:t>
            </a:r>
          </a:p>
          <a:p>
            <a:pPr lvl="1"/>
            <a:r>
              <a:rPr lang="es-ES" sz="2200" dirty="0">
                <a:ea typeface="ＭＳ Ｐゴシック" pitchFamily="-65" charset="-128"/>
              </a:rPr>
              <a:t>sería por estímulo de la </a:t>
            </a:r>
            <a:r>
              <a:rPr lang="es-ES" sz="2200" dirty="0" err="1">
                <a:ea typeface="ＭＳ Ｐゴシック" pitchFamily="-65" charset="-128"/>
              </a:rPr>
              <a:t>gl</a:t>
            </a:r>
            <a:r>
              <a:rPr lang="es-ES" sz="2200" dirty="0">
                <a:ea typeface="ＭＳ Ｐゴシック" pitchFamily="-65" charset="-128"/>
              </a:rPr>
              <a:t>. sebácea por andrógenos maternos</a:t>
            </a:r>
            <a:endParaRPr lang="es-ES" dirty="0">
              <a:highlight>
                <a:srgbClr val="00FFFF"/>
              </a:highlight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Pápulas, pústulas, comedones y ocasionalmente nódulos que afectan sobre todo a la cara </a:t>
            </a:r>
          </a:p>
          <a:p>
            <a:r>
              <a:rPr lang="es-ES" sz="2400" dirty="0">
                <a:ea typeface="ＭＳ Ｐゴシック" pitchFamily="-65" charset="-128"/>
              </a:rPr>
              <a:t>Siempre respeta el tronco</a:t>
            </a:r>
          </a:p>
          <a:p>
            <a:r>
              <a:rPr lang="es-ES" sz="2400" dirty="0">
                <a:ea typeface="ＭＳ Ｐゴシック" pitchFamily="-65" charset="-128"/>
              </a:rPr>
              <a:t>No requiere terapia porque es </a:t>
            </a:r>
            <a:r>
              <a:rPr lang="es-ES" sz="2400" dirty="0" err="1">
                <a:ea typeface="ＭＳ Ｐゴシック" pitchFamily="-65" charset="-128"/>
              </a:rPr>
              <a:t>autolimitado</a:t>
            </a:r>
            <a:r>
              <a:rPr lang="es-ES" sz="2400" dirty="0">
                <a:ea typeface="ＭＳ Ｐゴシック" pitchFamily="-65" charset="-128"/>
              </a:rPr>
              <a:t>.</a:t>
            </a:r>
            <a:r>
              <a:rPr lang="es-ES_tradnl" sz="2400" dirty="0">
                <a:highlight>
                  <a:srgbClr val="FFFF00"/>
                </a:highlight>
                <a:ea typeface="ＭＳ Ｐゴシック" pitchFamily="-65" charset="-128"/>
              </a:rPr>
              <a:t>      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s-ES"/>
          </a:p>
        </p:txBody>
      </p:sp>
      <p:pic>
        <p:nvPicPr>
          <p:cNvPr id="2" name="Imagen 8" descr="Captura de pantalla 2015-09-06 a las 21.35.34.png"/>
          <p:cNvPicPr>
            <a:picLocks noChangeAspect="1"/>
          </p:cNvPicPr>
          <p:nvPr/>
        </p:nvPicPr>
        <p:blipFill rotWithShape="1">
          <a:blip r:embed="rId3" cstate="screen"/>
          <a:srcRect/>
          <a:stretch/>
        </p:blipFill>
        <p:spPr bwMode="auto">
          <a:xfrm>
            <a:off x="8115266" y="571500"/>
            <a:ext cx="3870939" cy="277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n 4" descr="Captura de pantalla 2015-09-06 a las 21.25.43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43062" y="3714750"/>
            <a:ext cx="4343143" cy="279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Perlas de Epstein</a:t>
            </a:r>
          </a:p>
        </p:txBody>
      </p:sp>
      <p:sp>
        <p:nvSpPr>
          <p:cNvPr id="54275" name="Marcador de contenido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sz="2800" dirty="0">
                <a:ea typeface="ＭＳ Ｐゴシック" pitchFamily="-65" charset="-128"/>
                <a:cs typeface="ＭＳ Ｐゴシック" pitchFamily="-65" charset="-128"/>
              </a:rPr>
              <a:t>56-98% de los RN</a:t>
            </a:r>
          </a:p>
          <a:p>
            <a:r>
              <a:rPr lang="es-ES_tradnl" sz="2800" dirty="0">
                <a:ea typeface="ＭＳ Ｐゴシック" pitchFamily="-65" charset="-128"/>
                <a:cs typeface="ＭＳ Ｐゴシック" pitchFamily="-65" charset="-128"/>
              </a:rPr>
              <a:t>Pequeños quistes blanquecinos de 1-2mm</a:t>
            </a:r>
          </a:p>
          <a:p>
            <a:r>
              <a:rPr lang="es-ES_tradnl" sz="2800" dirty="0">
                <a:ea typeface="ＭＳ Ｐゴシック" pitchFamily="-65" charset="-128"/>
                <a:cs typeface="ＭＳ Ｐゴシック" pitchFamily="-65" charset="-128"/>
              </a:rPr>
              <a:t>Rafe palatino a nivel de la unión del paladar duro con el paladar blando y en el borde alveolar mandibular</a:t>
            </a:r>
          </a:p>
          <a:p>
            <a:r>
              <a:rPr lang="es-ES_tradnl" sz="2800" dirty="0">
                <a:ea typeface="ＭＳ Ｐゴシック" pitchFamily="-65" charset="-128"/>
                <a:cs typeface="ＭＳ Ｐゴシック" pitchFamily="-65" charset="-128"/>
              </a:rPr>
              <a:t>Pueden ser escasos o múltiples</a:t>
            </a:r>
          </a:p>
          <a:p>
            <a:r>
              <a:rPr lang="es-ES_tradnl" sz="2800" dirty="0">
                <a:ea typeface="ＭＳ Ｐゴシック" pitchFamily="-65" charset="-128"/>
                <a:cs typeface="ＭＳ Ｐゴシック" pitchFamily="-65" charset="-128"/>
              </a:rPr>
              <a:t>Desaparecen en los primeros meses de vida</a:t>
            </a:r>
            <a:endParaRPr lang="es-ES" sz="2800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s-ES"/>
          </a:p>
        </p:txBody>
      </p:sp>
      <p:pic>
        <p:nvPicPr>
          <p:cNvPr id="54276" name="Imagen 5" descr="Captura de pantalla 2015-09-06 a las 22.38.31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640234" y="868680"/>
            <a:ext cx="2956209" cy="25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Imagen 6" descr="Captura de pantalla 2015-09-06 a las 22.36.50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160892" y="3886201"/>
            <a:ext cx="4031109" cy="221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Corpúsculos de </a:t>
            </a:r>
            <a:r>
              <a:rPr lang="es-ES" dirty="0" err="1">
                <a:ea typeface="ＭＳ Ｐゴシック" pitchFamily="-65" charset="-128"/>
                <a:cs typeface="ＭＳ Ｐゴシック" pitchFamily="-65" charset="-128"/>
              </a:rPr>
              <a:t>Bohn</a:t>
            </a:r>
            <a:endParaRPr lang="es-ES" dirty="0"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56323" name="Marcador de contenido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Inclusiones quísticas blanquecinas localizadas en la cavidad oral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0,5-3 mm de diámetro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En el borde alveolar o en el paladar, lejos del rafe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Remanentes de glándulas salivales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Desaparecen en primeros meses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6324" name="Imagen 5" descr="Captura de pantalla 2015-09-06 a las 22.36.19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08433" y="981076"/>
            <a:ext cx="3742267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Imagen 6" descr="Captura de pantalla 2015-09-06 a las 22.53.27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08433" y="3863975"/>
            <a:ext cx="3718984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71968" y="1151917"/>
            <a:ext cx="2947482" cy="4601183"/>
          </a:xfrm>
        </p:spPr>
        <p:txBody>
          <a:bodyPr/>
          <a:lstStyle/>
          <a:p>
            <a:pPr algn="ctr"/>
            <a:r>
              <a:rPr lang="es-ES" dirty="0"/>
              <a:t>Mancha mongólica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s-ES_tradnl" sz="2400" dirty="0"/>
              <a:t>Mácula pigmentada azul pizarra a gris, de bordes irregulares</a:t>
            </a:r>
          </a:p>
          <a:p>
            <a:pPr lvl="0"/>
            <a:r>
              <a:rPr lang="es-ES_tradnl" sz="2400" dirty="0"/>
              <a:t>Más frecuente en zona sacra</a:t>
            </a:r>
          </a:p>
          <a:p>
            <a:pPr lvl="0"/>
            <a:r>
              <a:rPr lang="es-ES_tradnl" sz="2400" dirty="0"/>
              <a:t>Persistencia de </a:t>
            </a:r>
            <a:r>
              <a:rPr lang="es-ES_tradnl" sz="2400" dirty="0" err="1"/>
              <a:t>melanocitos</a:t>
            </a:r>
            <a:r>
              <a:rPr lang="es-ES_tradnl" sz="2400" dirty="0"/>
              <a:t> dérmicos</a:t>
            </a:r>
          </a:p>
          <a:p>
            <a:pPr lvl="0"/>
            <a:r>
              <a:rPr lang="es-ES_tradnl" sz="2400" dirty="0"/>
              <a:t>Desaparece en los primeros años de vida</a:t>
            </a:r>
            <a:endParaRPr lang="es-ES" sz="2400" dirty="0"/>
          </a:p>
          <a:p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58052" name="Picture 4" descr="El Atelier de la Piel: Las manchas azules de los bebé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18120" y="1676400"/>
            <a:ext cx="4235584" cy="361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7539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Vesículas por succión, </a:t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s-ES" dirty="0">
                <a:ea typeface="ＭＳ Ｐゴシック" pitchFamily="-65" charset="-128"/>
                <a:cs typeface="ＭＳ Ｐゴシック" pitchFamily="-65" charset="-128"/>
              </a:rPr>
              <a:t>erosiones y callos</a:t>
            </a:r>
          </a:p>
        </p:txBody>
      </p:sp>
      <p:sp>
        <p:nvSpPr>
          <p:cNvPr id="58371" name="Marcador de contenido 4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Desde el nacimiento pequeñas vesículas sobre piel no inflamada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Si se rompen evolucionan a erosiones</a:t>
            </a:r>
          </a:p>
          <a:p>
            <a:r>
              <a:rPr lang="es-ES_tradnl" sz="2400" dirty="0">
                <a:ea typeface="ＭＳ Ｐゴシック" pitchFamily="-65" charset="-128"/>
                <a:cs typeface="ＭＳ Ｐゴシック" pitchFamily="-65" charset="-128"/>
              </a:rPr>
              <a:t>Si la succión es mayor se forma un callo</a:t>
            </a:r>
            <a:endParaRPr lang="es-ES_tradnl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Dedos de las manos, muñecas y antebrazos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Ocurren in útero</a:t>
            </a:r>
            <a:endParaRPr lang="en-US" sz="2400" dirty="0">
              <a:ea typeface="ＭＳ Ｐゴシック" pitchFamily="-65" charset="-128"/>
            </a:endParaRPr>
          </a:p>
          <a:p>
            <a:r>
              <a:rPr lang="es-ES" sz="2400" dirty="0">
                <a:ea typeface="ＭＳ Ｐゴシック" pitchFamily="-65" charset="-128"/>
              </a:rPr>
              <a:t>Se resuelven en primeras 2 semanas de vida</a:t>
            </a:r>
            <a:endParaRPr sz="2400" dirty="0"/>
          </a:p>
          <a:p>
            <a:endParaRPr lang="es-ES_tradnl" dirty="0">
              <a:ea typeface="ＭＳ Ｐゴシック" pitchFamily="-65" charset="-128"/>
            </a:endParaRPr>
          </a:p>
          <a:p>
            <a:endParaRPr lang="es-ES_tradnl" dirty="0">
              <a:ea typeface="ＭＳ Ｐゴシック" pitchFamily="-65" charset="-128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58372" name="Imagen 5" descr="Captura de pantalla 2015-09-06 a las 23.02.05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99569" y="2514600"/>
            <a:ext cx="3589103" cy="210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Imagen 6" descr="Captura de pantalla 2015-09-06 a las 23.04.25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29601" y="4667251"/>
            <a:ext cx="3622975" cy="178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n 3" descr="Captura de pantalla 2015-09-06 a las 23.02.19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80400" y="295275"/>
            <a:ext cx="3620333" cy="200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Dermatosis neonatales patológicas 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/>
              <a:t>Son aquellas patologías cutáneas que se manifiestan desde el nacimiento o durante las 1as semanas, son persistentes y requieren  sospecha e intervención precoz.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Epidermolisis</a:t>
            </a:r>
            <a:r>
              <a:rPr lang="es-ES_tradnl" dirty="0"/>
              <a:t> </a:t>
            </a:r>
            <a:r>
              <a:rPr lang="es-ES_tradnl" dirty="0" err="1"/>
              <a:t>Bulosa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ES" sz="2400" dirty="0"/>
              <a:t>Grupo de enfermedades hereditarias. </a:t>
            </a:r>
          </a:p>
          <a:p>
            <a:r>
              <a:rPr lang="es-ES" sz="2400" dirty="0"/>
              <a:t>Fragilidad de la piel y  formación de ampollas por un traumatismo cutáneo menor. </a:t>
            </a:r>
          </a:p>
          <a:p>
            <a:r>
              <a:rPr lang="es-ES" sz="2400" dirty="0"/>
              <a:t>Se clasifica en tres grupos: </a:t>
            </a:r>
          </a:p>
          <a:p>
            <a:pPr lvl="2"/>
            <a:r>
              <a:rPr lang="es-ES" sz="1800" dirty="0"/>
              <a:t>EB simplex: </a:t>
            </a:r>
            <a:r>
              <a:rPr lang="es-ES" sz="1800" dirty="0" err="1"/>
              <a:t>intraepidermico</a:t>
            </a:r>
            <a:endParaRPr lang="es-ES" sz="1800" dirty="0"/>
          </a:p>
          <a:p>
            <a:pPr lvl="2"/>
            <a:r>
              <a:rPr lang="es-ES" sz="1800" dirty="0"/>
              <a:t>EB </a:t>
            </a:r>
            <a:r>
              <a:rPr lang="es-ES" sz="1800" dirty="0" err="1"/>
              <a:t>juncional</a:t>
            </a:r>
            <a:r>
              <a:rPr lang="es-ES" sz="1800" dirty="0"/>
              <a:t>: </a:t>
            </a:r>
            <a:r>
              <a:rPr lang="es-ES" sz="1800" dirty="0" err="1"/>
              <a:t>intra</a:t>
            </a:r>
            <a:r>
              <a:rPr lang="es-ES" sz="1800" dirty="0"/>
              <a:t> lamina lúcida</a:t>
            </a:r>
          </a:p>
          <a:p>
            <a:pPr lvl="2"/>
            <a:r>
              <a:rPr lang="es-ES" sz="1800" dirty="0"/>
              <a:t>EB </a:t>
            </a:r>
            <a:r>
              <a:rPr lang="es-ES" sz="1800" dirty="0" err="1"/>
              <a:t>distrófica</a:t>
            </a:r>
            <a:r>
              <a:rPr lang="es-ES" sz="1800" dirty="0"/>
              <a:t>: Sub-basal</a:t>
            </a:r>
            <a:endParaRPr lang="es-ES_tradnl" sz="1800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Marcador de contenido 4" descr="EPIDERMOLISIS BULOSA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376716" y="868680"/>
            <a:ext cx="4606498" cy="2198370"/>
          </a:xfrm>
          <a:prstGeom prst="rect">
            <a:avLst/>
          </a:prstGeom>
        </p:spPr>
      </p:pic>
      <p:pic>
        <p:nvPicPr>
          <p:cNvPr id="7" name="Marcador de contenido 5" descr="EPIDERMOLISIS BULOSA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756316" y="3491126"/>
            <a:ext cx="4226898" cy="2962991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Mastocitosis cutánea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ES_tradnl" sz="2400" dirty="0"/>
              <a:t>Acumulaciones de </a:t>
            </a:r>
            <a:r>
              <a:rPr lang="es-ES_tradnl" sz="2400" dirty="0" err="1"/>
              <a:t>mastocitos</a:t>
            </a:r>
            <a:r>
              <a:rPr lang="es-ES_tradnl" sz="2400" dirty="0"/>
              <a:t> en la piel.</a:t>
            </a:r>
          </a:p>
          <a:p>
            <a:r>
              <a:rPr lang="es-ES_tradnl" sz="2400" dirty="0"/>
              <a:t>3 subtipos principales: </a:t>
            </a:r>
          </a:p>
          <a:p>
            <a:pPr lvl="2"/>
            <a:r>
              <a:rPr lang="es-ES_tradnl" sz="1800" dirty="0" err="1"/>
              <a:t>Mastocitosis</a:t>
            </a:r>
            <a:r>
              <a:rPr lang="es-ES_tradnl" sz="1800" dirty="0"/>
              <a:t> cutánea </a:t>
            </a:r>
            <a:r>
              <a:rPr lang="es-ES_tradnl" sz="1800" dirty="0" err="1"/>
              <a:t>maculopapular</a:t>
            </a:r>
            <a:r>
              <a:rPr lang="es-ES_tradnl" sz="1800" dirty="0"/>
              <a:t> (MPCM) (incluyendo urticaria </a:t>
            </a:r>
            <a:r>
              <a:rPr lang="es-ES_tradnl" sz="1800" dirty="0" err="1"/>
              <a:t>pigmentosa</a:t>
            </a:r>
            <a:r>
              <a:rPr lang="es-ES_tradnl" sz="1800" dirty="0"/>
              <a:t>),</a:t>
            </a:r>
          </a:p>
          <a:p>
            <a:pPr lvl="2"/>
            <a:r>
              <a:rPr lang="es-ES_tradnl" sz="1800" dirty="0" err="1"/>
              <a:t>Mastocitosis</a:t>
            </a:r>
            <a:r>
              <a:rPr lang="es-ES_tradnl" sz="1800" dirty="0"/>
              <a:t> cutánea difusa (DCM) y</a:t>
            </a:r>
          </a:p>
          <a:p>
            <a:pPr lvl="2"/>
            <a:r>
              <a:rPr lang="es-ES_tradnl" sz="1800" dirty="0" err="1"/>
              <a:t>Mastocitoma</a:t>
            </a:r>
            <a:r>
              <a:rPr lang="es-ES_tradnl" sz="1800" dirty="0"/>
              <a:t> solitario de la piel</a:t>
            </a:r>
          </a:p>
          <a:p>
            <a:r>
              <a:rPr lang="es-ES_tradnl" sz="2400" dirty="0"/>
              <a:t>Signo de </a:t>
            </a:r>
            <a:r>
              <a:rPr lang="es-ES_tradnl" sz="2400" dirty="0" err="1"/>
              <a:t>Darier</a:t>
            </a:r>
            <a:r>
              <a:rPr lang="es-ES_tradnl" sz="2400" dirty="0"/>
              <a:t> (+) 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Marcador de contenido 4" descr="signo darier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rot="5400000">
            <a:off x="7206416" y="1735541"/>
            <a:ext cx="4781863" cy="35584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9" descr="F100002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rot="5400000">
            <a:off x="8765392" y="-220242"/>
            <a:ext cx="1963772" cy="4141616"/>
          </a:xfrm>
          <a:prstGeom prst="rect">
            <a:avLst/>
          </a:prstGeom>
        </p:spPr>
      </p:pic>
      <p:sp>
        <p:nvSpPr>
          <p:cNvPr id="14" name="1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cs typeface="Arial"/>
              </a:rPr>
              <a:t>Incontinencia </a:t>
            </a:r>
            <a:r>
              <a:rPr lang="es-ES_tradnl" dirty="0" err="1">
                <a:cs typeface="Arial"/>
              </a:rPr>
              <a:t>pigmenti</a:t>
            </a:r>
            <a:br>
              <a:rPr lang="es-ES_tradnl" sz="2800" b="1" dirty="0">
                <a:latin typeface="Arial"/>
                <a:cs typeface="Arial"/>
              </a:rPr>
            </a:br>
            <a:endParaRPr lang="es-ES" dirty="0"/>
          </a:p>
        </p:txBody>
      </p:sp>
      <p:pic>
        <p:nvPicPr>
          <p:cNvPr id="13" name="Marcador de contenido 10" descr="F1000002.JPG"/>
          <p:cNvPicPr>
            <a:picLocks noGrp="1" noChangeAspect="1"/>
          </p:cNvPicPr>
          <p:nvPr>
            <p:ph sz="half" idx="1"/>
          </p:nvPr>
        </p:nvPicPr>
        <p:blipFill>
          <a:blip r:embed="rId4" cstate="screen"/>
          <a:stretch>
            <a:fillRect/>
          </a:stretch>
        </p:blipFill>
        <p:spPr>
          <a:xfrm>
            <a:off x="8211401" y="3655151"/>
            <a:ext cx="3092335" cy="2069869"/>
          </a:xfrm>
        </p:spPr>
      </p:pic>
      <p:sp>
        <p:nvSpPr>
          <p:cNvPr id="15" name="14 Marcador de contenido"/>
          <p:cNvSpPr>
            <a:spLocks noGrp="1"/>
          </p:cNvSpPr>
          <p:nvPr>
            <p:ph sz="half" idx="2"/>
          </p:nvPr>
        </p:nvSpPr>
        <p:spPr>
          <a:xfrm>
            <a:off x="3874770" y="868680"/>
            <a:ext cx="3474720" cy="5120640"/>
          </a:xfrm>
        </p:spPr>
        <p:txBody>
          <a:bodyPr/>
          <a:lstStyle/>
          <a:p>
            <a:pPr defTabSz="457200">
              <a:defRPr/>
            </a:pPr>
            <a:r>
              <a:rPr lang="es-ES_tradnl" sz="2400" dirty="0"/>
              <a:t>Trastorno dominante ligada al cromosoma X, </a:t>
            </a:r>
          </a:p>
          <a:p>
            <a:pPr defTabSz="457200">
              <a:defRPr/>
            </a:pPr>
            <a:r>
              <a:rPr lang="es-ES_tradnl" sz="2400" dirty="0"/>
              <a:t>Cuatro etapas: </a:t>
            </a:r>
          </a:p>
          <a:p>
            <a:pPr marL="228600" indent="-228600" defTabSz="457200">
              <a:buFontTx/>
              <a:buAutoNum type="arabicPeriod"/>
              <a:defRPr/>
            </a:pPr>
            <a:r>
              <a:rPr lang="es-ES_tradnl" sz="2400" dirty="0"/>
              <a:t>Etapa bullosa (edad de nacimiento a ~ 1 año)</a:t>
            </a:r>
          </a:p>
          <a:p>
            <a:pPr marL="228600" indent="-228600" defTabSz="457200">
              <a:buFontTx/>
              <a:buAutoNum type="arabicPeriod"/>
              <a:defRPr/>
            </a:pPr>
            <a:r>
              <a:rPr lang="es-ES_tradnl" sz="2400" dirty="0"/>
              <a:t>Etapa </a:t>
            </a:r>
            <a:r>
              <a:rPr lang="es-ES_tradnl" sz="2400" dirty="0" err="1"/>
              <a:t>verrucosa</a:t>
            </a:r>
            <a:r>
              <a:rPr lang="es-ES_tradnl" sz="2400" dirty="0"/>
              <a:t> (~ 3 meses a 3 años)</a:t>
            </a:r>
          </a:p>
          <a:p>
            <a:pPr marL="228600" indent="-228600" defTabSz="457200">
              <a:buFontTx/>
              <a:buAutoNum type="arabicPeriod"/>
              <a:defRPr/>
            </a:pPr>
            <a:r>
              <a:rPr lang="es-ES_tradnl" sz="2400" dirty="0"/>
              <a:t>Etapa </a:t>
            </a:r>
            <a:r>
              <a:rPr lang="es-ES_tradnl" sz="2400" dirty="0" err="1"/>
              <a:t>hiperpigmentada</a:t>
            </a:r>
            <a:r>
              <a:rPr lang="es-ES_tradnl" sz="2400" dirty="0"/>
              <a:t> (1 año a 20 años) -</a:t>
            </a:r>
          </a:p>
          <a:p>
            <a:pPr marL="228600" indent="-228600" defTabSz="457200">
              <a:buFontTx/>
              <a:buAutoNum type="arabicPeriod"/>
              <a:defRPr/>
            </a:pPr>
            <a:r>
              <a:rPr lang="es-ES_tradnl" sz="2400" dirty="0"/>
              <a:t>Etapas </a:t>
            </a:r>
            <a:r>
              <a:rPr lang="es-ES_tradnl" sz="2400" dirty="0" err="1"/>
              <a:t>hipopigmentadas</a:t>
            </a:r>
            <a:r>
              <a:rPr lang="es-ES_tradnl" sz="2400" dirty="0"/>
              <a:t> (edad adulta)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Aplasia cutis</a:t>
            </a: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ES_tradnl" sz="2400" dirty="0"/>
              <a:t>Ausencia congénita focal de la piel.</a:t>
            </a:r>
          </a:p>
          <a:p>
            <a:r>
              <a:rPr lang="es-ES_tradnl" sz="2400" dirty="0"/>
              <a:t>Placa o parche ulcerado cubierto por una membrana epidérmica tensa (bula).</a:t>
            </a:r>
          </a:p>
          <a:p>
            <a:r>
              <a:rPr lang="es-ES_tradnl" sz="2400" dirty="0" err="1"/>
              <a:t>Reepitelizan</a:t>
            </a:r>
            <a:r>
              <a:rPr lang="es-ES_tradnl" sz="2400" dirty="0"/>
              <a:t> en meses formando cicatrices atróficas o hipertróficas. </a:t>
            </a:r>
          </a:p>
          <a:p>
            <a:r>
              <a:rPr lang="es-ES_tradnl" sz="2400" dirty="0"/>
              <a:t>Tratamiento conservador de la herida o injertos</a:t>
            </a:r>
            <a:r>
              <a:rPr lang="es-ES_tradnl" dirty="0"/>
              <a:t>. </a:t>
            </a:r>
          </a:p>
        </p:txBody>
      </p:sp>
      <p:pic>
        <p:nvPicPr>
          <p:cNvPr id="6" name="Marcador de contenido 5" descr="Aplasia cutis con EB distrófica de la pierna.pn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8741569" y="2888034"/>
            <a:ext cx="2516981" cy="3527986"/>
          </a:xfrm>
        </p:spPr>
      </p:pic>
      <p:pic>
        <p:nvPicPr>
          <p:cNvPr id="8" name="Marcador de contenido 4" descr="aplasia cutis congenita.png"/>
          <p:cNvPicPr>
            <a:picLocks noChangeAspect="1"/>
          </p:cNvPicPr>
          <p:nvPr/>
        </p:nvPicPr>
        <p:blipFill>
          <a:blip r:embed="rId4" cstate="screen"/>
          <a:srcRect t="897" b="-269"/>
          <a:stretch>
            <a:fillRect/>
          </a:stretch>
        </p:blipFill>
        <p:spPr>
          <a:xfrm>
            <a:off x="7844533" y="601980"/>
            <a:ext cx="4347467" cy="21221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61ED8C-51CC-49D3-9F59-B40798D32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86200" y="5866108"/>
            <a:ext cx="7315200" cy="914400"/>
          </a:xfrm>
        </p:spPr>
        <p:txBody>
          <a:bodyPr/>
          <a:lstStyle/>
          <a:p>
            <a:endParaRPr lang="es-CL" dirty="0"/>
          </a:p>
          <a:p>
            <a:r>
              <a:rPr lang="es-CL" sz="1800" dirty="0"/>
              <a:t>                                                                                    </a:t>
            </a:r>
            <a:r>
              <a:rPr lang="es-CL" sz="1800" dirty="0" err="1"/>
              <a:t>Dermatology</a:t>
            </a:r>
            <a:r>
              <a:rPr lang="es-CL" sz="1800" dirty="0"/>
              <a:t>. Jean </a:t>
            </a:r>
            <a:r>
              <a:rPr lang="es-CL" sz="1800" dirty="0" err="1"/>
              <a:t>Bologna</a:t>
            </a:r>
            <a:r>
              <a:rPr lang="es-CL" sz="1800" dirty="0"/>
              <a:t>. 2018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2655394F-18C9-413A-A7F8-D30AE205EE6B}"/>
              </a:ext>
            </a:extLst>
          </p:cNvPr>
          <p:cNvPicPr/>
          <p:nvPr/>
        </p:nvPicPr>
        <p:blipFill rotWithShape="1">
          <a:blip r:embed="rId3" cstate="screen"/>
          <a:srcRect/>
          <a:stretch/>
        </p:blipFill>
        <p:spPr bwMode="auto">
          <a:xfrm>
            <a:off x="1379349" y="263472"/>
            <a:ext cx="8880529" cy="60598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4492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Ictiosis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621728" y="868680"/>
            <a:ext cx="3950208" cy="5120640"/>
          </a:xfrm>
        </p:spPr>
        <p:txBody>
          <a:bodyPr>
            <a:noAutofit/>
          </a:bodyPr>
          <a:lstStyle/>
          <a:p>
            <a:r>
              <a:rPr lang="es-ES_tradnl" sz="2400" dirty="0"/>
              <a:t>Las Ictiosis corresponden a un </a:t>
            </a:r>
            <a:r>
              <a:rPr lang="es-ES_tradnl" sz="2400" b="1" dirty="0"/>
              <a:t>grupo clínica y etiológicamente heterogéneo de trastornos de la </a:t>
            </a:r>
            <a:r>
              <a:rPr lang="es-ES_tradnl" sz="2400" b="1" dirty="0" err="1"/>
              <a:t>cornificación</a:t>
            </a:r>
            <a:r>
              <a:rPr lang="es-ES_tradnl" sz="2400" dirty="0"/>
              <a:t>, por mutaciones en genes involucrados en la estructura y función de la barrera cutánea. </a:t>
            </a:r>
          </a:p>
          <a:p>
            <a:r>
              <a:rPr lang="es-ES_tradnl" sz="2400" dirty="0"/>
              <a:t>Se manifiestan por </a:t>
            </a:r>
            <a:r>
              <a:rPr lang="es-ES_tradnl" sz="2400" b="1" dirty="0" err="1"/>
              <a:t>hiperqueratosis</a:t>
            </a:r>
            <a:r>
              <a:rPr lang="es-ES_tradnl" sz="2400" b="1" dirty="0"/>
              <a:t> y/o descamación, </a:t>
            </a:r>
            <a:r>
              <a:rPr lang="es-ES_tradnl" sz="2400" dirty="0"/>
              <a:t>eritema, retracción y </a:t>
            </a:r>
            <a:r>
              <a:rPr lang="es-ES_tradnl" sz="2400" dirty="0" err="1"/>
              <a:t>fisuración</a:t>
            </a:r>
            <a:r>
              <a:rPr lang="es-ES_tradnl" sz="2400" b="1" dirty="0"/>
              <a:t> de la piel de grado variable</a:t>
            </a:r>
            <a:endParaRPr lang="es-ES" sz="24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pic>
        <p:nvPicPr>
          <p:cNvPr id="301058" name="Picture 2" descr="Ictiosis: Escamas de pez | Cliqueando Salud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18120" y="605814"/>
            <a:ext cx="3810000" cy="2371726"/>
          </a:xfrm>
          <a:prstGeom prst="rect">
            <a:avLst/>
          </a:prstGeom>
          <a:noFill/>
        </p:spPr>
      </p:pic>
      <p:pic>
        <p:nvPicPr>
          <p:cNvPr id="6" name="Marcador de contenido 3" descr="arlequin.JPG"/>
          <p:cNvPicPr>
            <a:picLocks noChangeAspect="1"/>
          </p:cNvPicPr>
          <p:nvPr/>
        </p:nvPicPr>
        <p:blipFill>
          <a:blip r:embed="rId4" cstate="screen"/>
          <a:srcRect l="-25122" r="-25122"/>
          <a:stretch>
            <a:fillRect/>
          </a:stretch>
        </p:blipFill>
        <p:spPr>
          <a:xfrm>
            <a:off x="6574982" y="3475234"/>
            <a:ext cx="6714591" cy="251408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8387862" y="2977540"/>
            <a:ext cx="290497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Ictiosis vulgar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8387862" y="5989320"/>
            <a:ext cx="290497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Ictiosis  </a:t>
            </a:r>
            <a:r>
              <a:rPr lang="es-ES" dirty="0" err="1"/>
              <a:t>arlequin</a:t>
            </a:r>
            <a:endParaRPr lang="es-E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Dermatitis del área del pañal</a:t>
            </a:r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L" sz="3600" dirty="0"/>
              <a:t>Definición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r>
              <a:rPr lang="es-CL" sz="2400" u="sng" dirty="0"/>
              <a:t>Cualquiera de las diversas erupciones cutáneas que aparecen en el área del pañal.</a:t>
            </a:r>
            <a:endParaRPr lang="es-CL" sz="2400" dirty="0"/>
          </a:p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r>
              <a:rPr lang="es-CL" sz="2400" dirty="0"/>
              <a:t>Es importante determinar la causa exacta de una erupción en esta región (enfermedad sistémica vs enfermedad local)</a:t>
            </a:r>
          </a:p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endParaRPr lang="es-CL" sz="2400" dirty="0"/>
          </a:p>
          <a:p>
            <a:pPr lvl="0" algn="just" defTabSz="408940">
              <a:spcBef>
                <a:spcPts val="1200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400" dirty="0"/>
              <a:t>20% de las consultas pediátricas en dermatología</a:t>
            </a:r>
          </a:p>
          <a:p>
            <a:pPr lvl="0" algn="just" defTabSz="408940">
              <a:spcBef>
                <a:spcPts val="1200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400" dirty="0"/>
              <a:t>16% - 70% lactantes</a:t>
            </a:r>
          </a:p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endParaRPr lang="es-CL" sz="2400" dirty="0"/>
          </a:p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endParaRPr lang="es-CL" sz="2400" dirty="0"/>
          </a:p>
          <a:p>
            <a:pPr marL="404495" lvl="1" indent="-382270" algn="just" defTabSz="502412">
              <a:spcBef>
                <a:spcPts val="1800"/>
              </a:spcBef>
              <a:buFont typeface="Arial" panose="020B0604020202020204" pitchFamily="34" charset="0"/>
              <a:buChar char="•"/>
              <a:defRPr sz="1800"/>
            </a:pPr>
            <a:endParaRPr lang="es-CL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30779" y="4362450"/>
            <a:ext cx="4059227" cy="2259803"/>
          </a:xfrm>
          <a:prstGeom prst="rect">
            <a:avLst/>
          </a:prstGeom>
        </p:spPr>
      </p:pic>
      <p:sp>
        <p:nvSpPr>
          <p:cNvPr id="5" name="Shape 196"/>
          <p:cNvSpPr/>
          <p:nvPr/>
        </p:nvSpPr>
        <p:spPr>
          <a:xfrm>
            <a:off x="239350" y="6444143"/>
            <a:ext cx="102657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400394912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Clasificación DAP </a:t>
            </a: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4819650" y="868363"/>
          <a:ext cx="6473825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595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1. Enfermedades de la piel causadas por la presencia del pañal</a:t>
            </a:r>
            <a:br>
              <a:rPr lang="es-CL" dirty="0"/>
            </a:b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L" sz="3200" dirty="0">
                <a:solidFill>
                  <a:schemeClr val="bg1"/>
                </a:solidFill>
              </a:rPr>
              <a:t>Dermatitis de contacto irritativa (subtipos)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3200" dirty="0">
                <a:solidFill>
                  <a:schemeClr val="bg1"/>
                </a:solidFill>
              </a:rPr>
              <a:t>Dermatitis de contacto alérgica </a:t>
            </a:r>
          </a:p>
          <a:p>
            <a:pPr marL="457200" indent="-457200">
              <a:buFont typeface="+mj-lt"/>
              <a:buAutoNum type="arabicPeriod"/>
            </a:pP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28359621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defTabSz="490727">
              <a:defRPr sz="1800"/>
            </a:pPr>
            <a:r>
              <a:rPr lang="es-CL" sz="3600" dirty="0"/>
              <a:t>Dermatitis de contacto irritativa </a:t>
            </a:r>
            <a:br>
              <a:rPr lang="es-CL" sz="3600" u="sng" dirty="0"/>
            </a:br>
            <a:endParaRPr lang="es-C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L" sz="2400" u="sng" dirty="0"/>
              <a:t>Patogenia multifactorial: </a:t>
            </a:r>
          </a:p>
          <a:p>
            <a:r>
              <a:rPr lang="es-ES_tradnl" sz="2400" dirty="0"/>
              <a:t>Humedad persistente</a:t>
            </a:r>
          </a:p>
          <a:p>
            <a:r>
              <a:rPr lang="es-ES_tradnl" sz="2400" dirty="0"/>
              <a:t>Fricción</a:t>
            </a:r>
            <a:endParaRPr lang="en-US" sz="2400" dirty="0"/>
          </a:p>
          <a:p>
            <a:r>
              <a:rPr lang="en-US" sz="2400" dirty="0" err="1"/>
              <a:t>Deposiciones</a:t>
            </a:r>
            <a:r>
              <a:rPr lang="en-US" sz="2400" dirty="0"/>
              <a:t> </a:t>
            </a:r>
          </a:p>
          <a:p>
            <a:r>
              <a:rPr lang="es-ES_tradnl" sz="2400" dirty="0"/>
              <a:t>Orina </a:t>
            </a:r>
          </a:p>
          <a:p>
            <a:r>
              <a:rPr lang="es-ES_tradnl" sz="2400" dirty="0"/>
              <a:t>Fórmula complementaria</a:t>
            </a:r>
          </a:p>
          <a:p>
            <a:r>
              <a:rPr lang="es-ES" altLang="es-CL" sz="2400" dirty="0"/>
              <a:t>MICROORGANISMOS: bacterias, cándida  </a:t>
            </a:r>
            <a:r>
              <a:rPr lang="es-ES" altLang="es-CL" sz="2400" dirty="0" err="1"/>
              <a:t>albicans</a:t>
            </a:r>
            <a:r>
              <a:rPr lang="es-ES" altLang="es-CL" sz="2400" dirty="0"/>
              <a:t> (&gt;72 horas de dermatitis)</a:t>
            </a:r>
          </a:p>
          <a:p>
            <a:endParaRPr lang="es-CL" sz="2600" dirty="0"/>
          </a:p>
        </p:txBody>
      </p:sp>
    </p:spTree>
    <p:extLst>
      <p:ext uri="{BB962C8B-B14F-4D97-AF65-F5344CB8AC3E}">
        <p14:creationId xmlns:p14="http://schemas.microsoft.com/office/powerpoint/2010/main" val="28718807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Subtipos</a:t>
            </a:r>
            <a:r>
              <a:rPr sz="3600" dirty="0"/>
              <a:t> </a:t>
            </a:r>
            <a:r>
              <a:rPr sz="3600" dirty="0" err="1"/>
              <a:t>clínicos</a:t>
            </a:r>
            <a:endParaRPr sz="3600" dirty="0"/>
          </a:p>
        </p:txBody>
      </p:sp>
      <p:sp>
        <p:nvSpPr>
          <p:cNvPr id="222" name="Shape 22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 defTabSz="299848">
              <a:spcBef>
                <a:spcPts val="2109"/>
              </a:spcBef>
              <a:buNone/>
              <a:defRPr sz="1800"/>
            </a:pPr>
            <a:r>
              <a:rPr sz="2400" b="1" u="sng" dirty="0" err="1">
                <a:latin typeface="Helvetica"/>
                <a:ea typeface="Helvetica"/>
                <a:cs typeface="Helvetica"/>
                <a:sym typeface="Helvetica"/>
              </a:rPr>
              <a:t>Irritativa</a:t>
            </a:r>
            <a:r>
              <a:rPr sz="2400" u="sng" dirty="0"/>
              <a:t>: </a:t>
            </a:r>
            <a:endParaRPr lang="es-CL" sz="2400" u="sng" dirty="0"/>
          </a:p>
          <a:p>
            <a:pPr defTabSz="299848">
              <a:spcBef>
                <a:spcPts val="2109"/>
              </a:spcBef>
              <a:defRPr sz="1800"/>
            </a:pPr>
            <a:r>
              <a:rPr lang="es-CL" sz="2400" dirty="0"/>
              <a:t>Pápulas eritematosas aisladas</a:t>
            </a:r>
          </a:p>
          <a:p>
            <a:pPr defTabSz="299848">
              <a:spcBef>
                <a:spcPts val="2109"/>
              </a:spcBef>
              <a:defRPr sz="1800"/>
            </a:pPr>
            <a:r>
              <a:rPr sz="2400" dirty="0" err="1"/>
              <a:t>Placas</a:t>
            </a:r>
            <a:r>
              <a:rPr sz="2400" dirty="0"/>
              <a:t> </a:t>
            </a:r>
            <a:r>
              <a:rPr sz="2400" dirty="0" err="1"/>
              <a:t>eritematosas</a:t>
            </a:r>
            <a:r>
              <a:rPr sz="2400" dirty="0"/>
              <a:t> </a:t>
            </a:r>
            <a:r>
              <a:rPr sz="2400" dirty="0" err="1"/>
              <a:t>brillantes</a:t>
            </a:r>
            <a:r>
              <a:rPr lang="es-CL" sz="2400" dirty="0"/>
              <a:t>.</a:t>
            </a:r>
          </a:p>
          <a:p>
            <a:pPr defTabSz="299848">
              <a:spcBef>
                <a:spcPts val="2109"/>
              </a:spcBef>
              <a:defRPr sz="1800"/>
            </a:pPr>
            <a:r>
              <a:rPr lang="es-CL" sz="2400" dirty="0"/>
              <a:t>E</a:t>
            </a:r>
            <a:r>
              <a:rPr sz="2400" dirty="0"/>
              <a:t>n </a:t>
            </a:r>
            <a:r>
              <a:rPr sz="2400" dirty="0" err="1"/>
              <a:t>casos</a:t>
            </a:r>
            <a:r>
              <a:rPr sz="2400" dirty="0"/>
              <a:t> </a:t>
            </a:r>
            <a:r>
              <a:rPr sz="2400" dirty="0" err="1"/>
              <a:t>severos</a:t>
            </a:r>
            <a:r>
              <a:rPr lang="es-CL" sz="2400" dirty="0"/>
              <a:t>: </a:t>
            </a:r>
            <a:r>
              <a:rPr sz="2400" dirty="0"/>
              <a:t> </a:t>
            </a:r>
            <a:r>
              <a:rPr sz="2400" dirty="0" err="1"/>
              <a:t>maceración</a:t>
            </a:r>
            <a:r>
              <a:rPr sz="2400" dirty="0"/>
              <a:t>, </a:t>
            </a:r>
            <a:r>
              <a:rPr lang="es-CL" sz="2400" dirty="0"/>
              <a:t> </a:t>
            </a:r>
            <a:r>
              <a:rPr sz="2400" dirty="0" err="1"/>
              <a:t>erosiones</a:t>
            </a:r>
            <a:r>
              <a:rPr lang="es-CL" sz="2400" dirty="0"/>
              <a:t>, </a:t>
            </a:r>
            <a:r>
              <a:rPr sz="2400" dirty="0" err="1"/>
              <a:t>descamación</a:t>
            </a:r>
            <a:r>
              <a:rPr sz="2400" dirty="0"/>
              <a:t> e </a:t>
            </a:r>
            <a:r>
              <a:rPr sz="2400" dirty="0" err="1"/>
              <a:t>hipopigmentación</a:t>
            </a:r>
            <a:r>
              <a:rPr sz="2400" dirty="0"/>
              <a:t> residual. </a:t>
            </a:r>
          </a:p>
          <a:p>
            <a:pPr defTabSz="299848">
              <a:spcBef>
                <a:spcPts val="2109"/>
              </a:spcBef>
              <a:defRPr sz="1800"/>
            </a:pPr>
            <a:r>
              <a:rPr sz="2400" dirty="0"/>
              <a:t>En </a:t>
            </a:r>
            <a:r>
              <a:rPr sz="2400" dirty="0" err="1"/>
              <a:t>formas</a:t>
            </a:r>
            <a:r>
              <a:rPr sz="2400" dirty="0"/>
              <a:t> </a:t>
            </a:r>
            <a:r>
              <a:rPr sz="2400" dirty="0" err="1"/>
              <a:t>crónicas</a:t>
            </a:r>
            <a:r>
              <a:rPr sz="2400" dirty="0"/>
              <a:t> </a:t>
            </a:r>
            <a:r>
              <a:rPr sz="2400" dirty="0" err="1"/>
              <a:t>puede</a:t>
            </a:r>
            <a:r>
              <a:rPr sz="2400" dirty="0"/>
              <a:t> </a:t>
            </a:r>
            <a:r>
              <a:rPr sz="2400" dirty="0" err="1"/>
              <a:t>haber</a:t>
            </a:r>
            <a:r>
              <a:rPr sz="2400" dirty="0"/>
              <a:t> </a:t>
            </a:r>
            <a:r>
              <a:rPr sz="2400" dirty="0" err="1"/>
              <a:t>liquenificación</a:t>
            </a:r>
            <a:r>
              <a:rPr sz="2400" dirty="0"/>
              <a:t>.  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23" name="P4143502_800x600.jpg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039076" y="371946"/>
            <a:ext cx="4152924" cy="228490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dap friccional.jpg" descr="dap friccional"/>
          <p:cNvPicPr/>
          <p:nvPr/>
        </p:nvPicPr>
        <p:blipFill>
          <a:blip r:embed="rId4" cstate="screen"/>
          <a:stretch>
            <a:fillRect/>
          </a:stretch>
        </p:blipFill>
        <p:spPr>
          <a:xfrm>
            <a:off x="7976569" y="2656851"/>
            <a:ext cx="4215432" cy="1834104"/>
          </a:xfrm>
          <a:prstGeom prst="rect">
            <a:avLst/>
          </a:prstGeom>
          <a:ln>
            <a:solidFill>
              <a:srgbClr val="FFFFFF"/>
            </a:solidFill>
            <a:rou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479500" y="4730600"/>
            <a:ext cx="3407701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0237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Subtipos</a:t>
            </a:r>
            <a:r>
              <a:rPr sz="3600" dirty="0"/>
              <a:t> </a:t>
            </a:r>
            <a:r>
              <a:rPr sz="3600" dirty="0" err="1"/>
              <a:t>clínicos</a:t>
            </a:r>
            <a:endParaRPr sz="3600" dirty="0"/>
          </a:p>
        </p:txBody>
      </p:sp>
      <p:sp>
        <p:nvSpPr>
          <p:cNvPr id="233" name="Shape 233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361460">
              <a:spcBef>
                <a:spcPts val="2531"/>
              </a:spcBef>
              <a:buNone/>
              <a:defRPr sz="1800"/>
            </a:pPr>
            <a:r>
              <a:rPr sz="2800" b="1" u="sng" dirty="0" err="1">
                <a:latin typeface="Helvetica"/>
                <a:ea typeface="Helvetica"/>
                <a:cs typeface="Helvetica"/>
                <a:sym typeface="Helvetica"/>
              </a:rPr>
              <a:t>Friccional</a:t>
            </a:r>
            <a:endParaRPr lang="es-CL" sz="2800" b="1" u="sng" dirty="0">
              <a:latin typeface="Helvetica"/>
              <a:ea typeface="Helvetica"/>
              <a:cs typeface="Helvetica"/>
              <a:sym typeface="Helvetica"/>
            </a:endParaRPr>
          </a:p>
          <a:p>
            <a:pPr defTabSz="361460">
              <a:spcBef>
                <a:spcPts val="2531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800" dirty="0"/>
              <a:t>Áreas de mayor roce</a:t>
            </a:r>
          </a:p>
          <a:p>
            <a:pPr defTabSz="361460">
              <a:spcBef>
                <a:spcPts val="2531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800" dirty="0"/>
              <a:t>Placas rosado pálido, </a:t>
            </a:r>
            <a:r>
              <a:rPr sz="2800" dirty="0" err="1"/>
              <a:t>descamativo</a:t>
            </a:r>
            <a:r>
              <a:rPr sz="2800" dirty="0"/>
              <a:t> con </a:t>
            </a:r>
            <a:r>
              <a:rPr sz="2800" dirty="0" err="1"/>
              <a:t>escasas</a:t>
            </a:r>
            <a:r>
              <a:rPr sz="2800" dirty="0"/>
              <a:t> </a:t>
            </a:r>
            <a:r>
              <a:rPr sz="2800" dirty="0" err="1"/>
              <a:t>pápulas</a:t>
            </a:r>
            <a:r>
              <a:rPr lang="es-CL" sz="2800" dirty="0"/>
              <a:t>. </a:t>
            </a:r>
          </a:p>
          <a:p>
            <a:pPr defTabSz="361460">
              <a:spcBef>
                <a:spcPts val="2531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800" dirty="0"/>
              <a:t>	</a:t>
            </a:r>
            <a:r>
              <a:rPr sz="2800" dirty="0" err="1"/>
              <a:t>Respeta</a:t>
            </a:r>
            <a:r>
              <a:rPr sz="2800" dirty="0"/>
              <a:t> </a:t>
            </a:r>
            <a:r>
              <a:rPr sz="2800" dirty="0" err="1"/>
              <a:t>pliegues</a:t>
            </a:r>
            <a:r>
              <a:rPr sz="2800" dirty="0"/>
              <a:t>/ sin </a:t>
            </a:r>
            <a:r>
              <a:rPr sz="2800" dirty="0" err="1"/>
              <a:t>ves</a:t>
            </a:r>
            <a:r>
              <a:rPr lang="es-CL" sz="2800" dirty="0"/>
              <a:t>í</a:t>
            </a:r>
            <a:r>
              <a:rPr sz="2800" dirty="0"/>
              <a:t>cu</a:t>
            </a:r>
            <a:r>
              <a:rPr lang="es-CL" sz="2800" dirty="0"/>
              <a:t>las</a:t>
            </a:r>
            <a:r>
              <a:rPr sz="2800" dirty="0"/>
              <a:t> </a:t>
            </a:r>
            <a:r>
              <a:rPr sz="2800" dirty="0" err="1"/>
              <a:t>ni</a:t>
            </a:r>
            <a:r>
              <a:rPr sz="2800" dirty="0"/>
              <a:t> </a:t>
            </a:r>
            <a:r>
              <a:rPr sz="2800" dirty="0" err="1"/>
              <a:t>rezumación</a:t>
            </a:r>
            <a:endParaRPr sz="2800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34" name="Diapos0065_800x533.jpg" descr="Diapos0065_800x533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818120" y="1776077"/>
            <a:ext cx="3866827" cy="31915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5385730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Subtipos</a:t>
            </a:r>
            <a:r>
              <a:rPr sz="3600" dirty="0"/>
              <a:t> </a:t>
            </a:r>
            <a:r>
              <a:rPr sz="3600" dirty="0" err="1"/>
              <a:t>clínicos</a:t>
            </a:r>
            <a:endParaRPr sz="3600" dirty="0"/>
          </a:p>
        </p:txBody>
      </p:sp>
      <p:sp>
        <p:nvSpPr>
          <p:cNvPr id="239" name="Shape 239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defTabSz="316278">
              <a:spcBef>
                <a:spcPts val="2250"/>
              </a:spcBef>
              <a:buNone/>
              <a:defRPr sz="1800"/>
            </a:pPr>
            <a:r>
              <a:rPr sz="2400" b="1" u="sng" dirty="0">
                <a:latin typeface="Helvetica"/>
                <a:ea typeface="Helvetica"/>
                <a:cs typeface="Helvetica"/>
                <a:sym typeface="Helvetica"/>
              </a:rPr>
              <a:t>De </a:t>
            </a:r>
            <a:r>
              <a:rPr sz="2400" b="1" u="sng" dirty="0" err="1">
                <a:latin typeface="Helvetica"/>
                <a:ea typeface="Helvetica"/>
                <a:cs typeface="Helvetica"/>
                <a:sym typeface="Helvetica"/>
              </a:rPr>
              <a:t>Jacquet</a:t>
            </a:r>
            <a:r>
              <a:rPr sz="2400" u="sng" dirty="0"/>
              <a:t>: </a:t>
            </a:r>
          </a:p>
          <a:p>
            <a:pPr marL="240646" indent="-240646" defTabSz="316278">
              <a:spcBef>
                <a:spcPts val="2250"/>
              </a:spcBef>
              <a:defRPr sz="1800"/>
            </a:pPr>
            <a:r>
              <a:rPr lang="es-CL" sz="2400" dirty="0"/>
              <a:t>Erosiones o úlceras crateriformes de borde elevados, bien demarcados.</a:t>
            </a:r>
          </a:p>
          <a:p>
            <a:pPr marL="240646" indent="-240646" defTabSz="316278">
              <a:spcBef>
                <a:spcPts val="2250"/>
              </a:spcBef>
              <a:defRPr sz="1800"/>
            </a:pPr>
            <a:r>
              <a:rPr lang="es-CL" sz="2400" dirty="0"/>
              <a:t> P</a:t>
            </a:r>
            <a:r>
              <a:rPr sz="2400" dirty="0" err="1"/>
              <a:t>ápulas</a:t>
            </a:r>
            <a:r>
              <a:rPr sz="2400" dirty="0"/>
              <a:t> o </a:t>
            </a:r>
            <a:r>
              <a:rPr sz="2400" dirty="0" err="1"/>
              <a:t>nódulos</a:t>
            </a:r>
            <a:r>
              <a:rPr sz="2400" dirty="0"/>
              <a:t> </a:t>
            </a:r>
            <a:r>
              <a:rPr sz="2400" dirty="0" err="1"/>
              <a:t>umbilicados</a:t>
            </a:r>
            <a:r>
              <a:rPr lang="es-CL" sz="2400" dirty="0"/>
              <a:t>.</a:t>
            </a:r>
          </a:p>
          <a:p>
            <a:pPr marL="240646" indent="-240646" defTabSz="316278">
              <a:spcBef>
                <a:spcPts val="2250"/>
              </a:spcBef>
              <a:defRPr sz="1800"/>
            </a:pPr>
            <a:r>
              <a:rPr lang="es-CL" sz="2400" dirty="0"/>
              <a:t>Menos </a:t>
            </a:r>
            <a:r>
              <a:rPr sz="2400" dirty="0" err="1"/>
              <a:t>frecuente</a:t>
            </a:r>
            <a:r>
              <a:rPr sz="2400" dirty="0"/>
              <a:t> </a:t>
            </a:r>
            <a:r>
              <a:rPr sz="2400" dirty="0" err="1"/>
              <a:t>por</a:t>
            </a:r>
            <a:r>
              <a:rPr sz="2400" dirty="0"/>
              <a:t> el </a:t>
            </a:r>
            <a:r>
              <a:rPr sz="2400" dirty="0" err="1"/>
              <a:t>uso</a:t>
            </a:r>
            <a:r>
              <a:rPr sz="2400" dirty="0"/>
              <a:t> de </a:t>
            </a:r>
            <a:r>
              <a:rPr sz="2400" dirty="0" err="1"/>
              <a:t>pañales</a:t>
            </a:r>
            <a:r>
              <a:rPr sz="2400" dirty="0"/>
              <a:t> </a:t>
            </a:r>
            <a:r>
              <a:rPr sz="2400" dirty="0" err="1"/>
              <a:t>desechables</a:t>
            </a:r>
            <a:r>
              <a:rPr sz="2400" dirty="0"/>
              <a:t>. </a:t>
            </a:r>
            <a:endParaRPr lang="es-CL" sz="2400" dirty="0"/>
          </a:p>
          <a:p>
            <a:pPr marL="240646" indent="-240646" defTabSz="316278">
              <a:spcBef>
                <a:spcPts val="2250"/>
              </a:spcBef>
              <a:defRPr sz="1800"/>
            </a:pPr>
            <a:r>
              <a:rPr lang="es-CL" sz="2400" dirty="0" err="1"/>
              <a:t>Dermatitits</a:t>
            </a:r>
            <a:r>
              <a:rPr lang="es-CL" sz="2400" dirty="0"/>
              <a:t> </a:t>
            </a:r>
            <a:r>
              <a:rPr lang="es-CL" sz="2400" dirty="0" err="1"/>
              <a:t>pseudoverrucosa</a:t>
            </a:r>
            <a:endParaRPr sz="2400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40" name="pasted-image.pn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7818120" y="868680"/>
            <a:ext cx="4373880" cy="255649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18120" y="3799290"/>
            <a:ext cx="4373880" cy="205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6775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Subtipos</a:t>
            </a:r>
            <a:r>
              <a:rPr sz="3600" dirty="0"/>
              <a:t> </a:t>
            </a:r>
            <a:r>
              <a:rPr sz="3600" dirty="0" err="1"/>
              <a:t>clínicos</a:t>
            </a:r>
            <a:endParaRPr sz="3600" dirty="0"/>
          </a:p>
        </p:txBody>
      </p:sp>
      <p:sp>
        <p:nvSpPr>
          <p:cNvPr id="245" name="Shape 245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373783">
              <a:spcBef>
                <a:spcPts val="2672"/>
              </a:spcBef>
              <a:buNone/>
              <a:defRPr sz="1800"/>
            </a:pPr>
            <a:r>
              <a:rPr sz="2800" b="1" u="sng" dirty="0">
                <a:latin typeface="Helvetica"/>
                <a:ea typeface="Helvetica"/>
                <a:cs typeface="Helvetica"/>
                <a:sym typeface="Helvetica"/>
              </a:rPr>
              <a:t>Perianal no </a:t>
            </a:r>
            <a:r>
              <a:rPr sz="2800" b="1" u="sng" dirty="0" err="1">
                <a:latin typeface="Helvetica"/>
                <a:ea typeface="Helvetica"/>
                <a:cs typeface="Helvetica"/>
                <a:sym typeface="Helvetica"/>
              </a:rPr>
              <a:t>estreptocócica</a:t>
            </a:r>
            <a:r>
              <a:rPr sz="2800" u="sng" dirty="0"/>
              <a:t>: </a:t>
            </a:r>
          </a:p>
          <a:p>
            <a:pPr marL="284400" indent="-284400" defTabSz="373783">
              <a:spcBef>
                <a:spcPts val="2672"/>
              </a:spcBef>
              <a:defRPr sz="1800"/>
            </a:pPr>
            <a:r>
              <a:rPr lang="es-CL" sz="2800" dirty="0"/>
              <a:t>Periodo</a:t>
            </a:r>
            <a:r>
              <a:rPr sz="2800" dirty="0"/>
              <a:t> </a:t>
            </a:r>
            <a:r>
              <a:rPr lang="es-CL" sz="2800" dirty="0"/>
              <a:t>RN</a:t>
            </a:r>
            <a:r>
              <a:rPr sz="2800" dirty="0"/>
              <a:t> </a:t>
            </a:r>
            <a:endParaRPr lang="es-CL" sz="2800" dirty="0"/>
          </a:p>
          <a:p>
            <a:pPr marL="284400" indent="-284400" defTabSz="373783">
              <a:spcBef>
                <a:spcPts val="2672"/>
              </a:spcBef>
              <a:defRPr sz="1800"/>
            </a:pPr>
            <a:r>
              <a:rPr lang="es-CL" sz="2800" dirty="0"/>
              <a:t>S</a:t>
            </a:r>
            <a:r>
              <a:rPr sz="2800" dirty="0"/>
              <a:t>e </a:t>
            </a:r>
            <a:r>
              <a:rPr sz="2800" dirty="0" err="1"/>
              <a:t>relaciona</a:t>
            </a:r>
            <a:r>
              <a:rPr sz="2800" dirty="0"/>
              <a:t> con </a:t>
            </a:r>
            <a:r>
              <a:rPr sz="2800" dirty="0" err="1"/>
              <a:t>sustancia</a:t>
            </a:r>
            <a:r>
              <a:rPr sz="2800" dirty="0"/>
              <a:t> </a:t>
            </a:r>
            <a:r>
              <a:rPr sz="2800" dirty="0" err="1"/>
              <a:t>irritantes</a:t>
            </a:r>
            <a:r>
              <a:rPr sz="2800" dirty="0"/>
              <a:t> en </a:t>
            </a:r>
            <a:r>
              <a:rPr sz="2800" dirty="0" err="1"/>
              <a:t>las</a:t>
            </a:r>
            <a:r>
              <a:rPr sz="2800" dirty="0"/>
              <a:t> </a:t>
            </a:r>
            <a:r>
              <a:rPr sz="2800" dirty="0" err="1"/>
              <a:t>deposiciones</a:t>
            </a:r>
            <a:r>
              <a:rPr sz="2800" dirty="0"/>
              <a:t>. </a:t>
            </a:r>
          </a:p>
          <a:p>
            <a:pPr marL="284400" indent="-284400" defTabSz="373783">
              <a:spcBef>
                <a:spcPts val="2672"/>
              </a:spcBef>
              <a:defRPr sz="1800"/>
            </a:pPr>
            <a:r>
              <a:rPr lang="es-CL" sz="2800" dirty="0"/>
              <a:t>P</a:t>
            </a:r>
            <a:r>
              <a:rPr sz="2800" dirty="0" err="1"/>
              <a:t>laca</a:t>
            </a:r>
            <a:r>
              <a:rPr sz="2800" dirty="0"/>
              <a:t> </a:t>
            </a:r>
            <a:r>
              <a:rPr sz="2800" dirty="0" err="1"/>
              <a:t>eritematosa</a:t>
            </a:r>
            <a:r>
              <a:rPr sz="2800" dirty="0"/>
              <a:t> </a:t>
            </a:r>
            <a:r>
              <a:rPr sz="2800" dirty="0" err="1"/>
              <a:t>brillante</a:t>
            </a:r>
            <a:r>
              <a:rPr sz="2800" dirty="0"/>
              <a:t> perianal. 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46" name="image.pn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7818120" y="1466850"/>
            <a:ext cx="3866389" cy="36297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7581243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8618" y="1123837"/>
            <a:ext cx="3195131" cy="4601183"/>
          </a:xfrm>
        </p:spPr>
        <p:txBody>
          <a:bodyPr/>
          <a:lstStyle/>
          <a:p>
            <a:r>
              <a:rPr lang="es-ES" dirty="0"/>
              <a:t>Manifestaciones cutáneas del RN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lvl1pPr defTabSz="455675">
              <a:defRPr sz="6240"/>
            </a:lvl1pPr>
          </a:lstStyle>
          <a:p>
            <a:pPr lvl="0">
              <a:defRPr sz="1800"/>
            </a:pPr>
            <a:r>
              <a:rPr sz="3600" dirty="0"/>
              <a:t>Dermatitis de </a:t>
            </a:r>
            <a:r>
              <a:rPr sz="3600" dirty="0" err="1"/>
              <a:t>contacto</a:t>
            </a:r>
            <a:r>
              <a:rPr sz="3600" dirty="0"/>
              <a:t> </a:t>
            </a:r>
            <a:r>
              <a:rPr sz="3600" dirty="0" err="1"/>
              <a:t>alérgica</a:t>
            </a:r>
            <a:r>
              <a:rPr sz="3600" dirty="0"/>
              <a:t> (DCA) </a:t>
            </a:r>
            <a:endParaRPr sz="500" dirty="0"/>
          </a:p>
        </p:txBody>
      </p:sp>
      <p:sp>
        <p:nvSpPr>
          <p:cNvPr id="251" name="Shape 251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215644" indent="-215644" algn="just" defTabSz="283418">
              <a:spcBef>
                <a:spcPts val="1969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 Clínicamente </a:t>
            </a:r>
            <a:r>
              <a:rPr lang="es-CL" sz="2400" b="1" dirty="0">
                <a:ea typeface="Helvetica"/>
                <a:cs typeface="Arial" panose="020B0604020202020204" pitchFamily="34" charset="0"/>
                <a:sym typeface="Helvetica"/>
              </a:rPr>
              <a:t>indistinguible</a:t>
            </a:r>
            <a:r>
              <a:rPr lang="es-CL" sz="2400" dirty="0">
                <a:cs typeface="Arial" panose="020B0604020202020204" pitchFamily="34" charset="0"/>
              </a:rPr>
              <a:t> de dermatitis de contacto irritativa </a:t>
            </a:r>
          </a:p>
          <a:p>
            <a:pPr marL="215644" indent="-215644" algn="just" defTabSz="283418">
              <a:spcBef>
                <a:spcPts val="1969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   La DCA a las gomas elásticas del pañal se presenta en caderas y glúteos externos. </a:t>
            </a:r>
          </a:p>
          <a:p>
            <a:pPr marL="215644" indent="-215644" algn="just" defTabSz="283418">
              <a:spcBef>
                <a:spcPts val="1969"/>
              </a:spcBef>
              <a:defRPr sz="1800"/>
            </a:pPr>
            <a:r>
              <a:rPr lang="es-CL" sz="2400" dirty="0"/>
              <a:t>S</a:t>
            </a:r>
            <a:r>
              <a:rPr sz="2400" dirty="0" err="1"/>
              <a:t>ensibilización</a:t>
            </a:r>
            <a:r>
              <a:rPr sz="2400" dirty="0"/>
              <a:t> a </a:t>
            </a:r>
            <a:r>
              <a:rPr sz="2400" dirty="0" err="1"/>
              <a:t>agentes</a:t>
            </a:r>
            <a:r>
              <a:rPr sz="2400" dirty="0"/>
              <a:t> </a:t>
            </a:r>
            <a:r>
              <a:rPr sz="2400" dirty="0" err="1"/>
              <a:t>como</a:t>
            </a:r>
            <a:r>
              <a:rPr sz="2400" dirty="0"/>
              <a:t> </a:t>
            </a:r>
            <a:r>
              <a:rPr sz="2400" dirty="0" err="1"/>
              <a:t>jabones</a:t>
            </a:r>
            <a:r>
              <a:rPr sz="2400" dirty="0"/>
              <a:t>,</a:t>
            </a:r>
            <a:r>
              <a:rPr lang="es-CL" sz="2400" dirty="0"/>
              <a:t> </a:t>
            </a:r>
            <a:r>
              <a:rPr lang="es-CL" sz="2400" dirty="0" err="1"/>
              <a:t>preservantes</a:t>
            </a:r>
            <a:r>
              <a:rPr lang="es-CL" sz="2400" dirty="0"/>
              <a:t>, </a:t>
            </a:r>
            <a:r>
              <a:rPr sz="2400" dirty="0"/>
              <a:t> perfumes, </a:t>
            </a:r>
            <a:r>
              <a:rPr sz="2400" dirty="0" err="1"/>
              <a:t>colorantes</a:t>
            </a:r>
            <a:r>
              <a:rPr sz="2400" dirty="0"/>
              <a:t>, </a:t>
            </a:r>
            <a:r>
              <a:rPr sz="2400" dirty="0" err="1"/>
              <a:t>detergentes</a:t>
            </a:r>
            <a:r>
              <a:rPr lang="es-CL" sz="2400" dirty="0"/>
              <a:t>.</a:t>
            </a:r>
          </a:p>
          <a:p>
            <a:pPr marL="215644" indent="-215644" algn="just" defTabSz="283418">
              <a:spcBef>
                <a:spcPts val="1969"/>
              </a:spcBef>
              <a:defRPr sz="1800"/>
            </a:pPr>
            <a:r>
              <a:rPr lang="es-CL" sz="2400" dirty="0"/>
              <a:t>Compromiso otras áreas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52" name="Captura de pantalla 2015-09-06 a las 10.15.56.png"/>
          <p:cNvPicPr/>
          <p:nvPr/>
        </p:nvPicPr>
        <p:blipFill>
          <a:blip r:embed="rId3" cstate="screen"/>
          <a:srcRect l="8715" r="10557" b="28730"/>
          <a:stretch>
            <a:fillRect/>
          </a:stretch>
        </p:blipFill>
        <p:spPr>
          <a:xfrm>
            <a:off x="7791289" y="3123105"/>
            <a:ext cx="4373880" cy="2288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91289" y="575763"/>
            <a:ext cx="4400711" cy="254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011724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Tratamiento</a:t>
            </a:r>
            <a:endParaRPr sz="3600" dirty="0"/>
          </a:p>
        </p:txBody>
      </p:sp>
      <p:sp>
        <p:nvSpPr>
          <p:cNvPr id="271" name="Shape 271"/>
          <p:cNvSpPr>
            <a:spLocks noGrp="1"/>
          </p:cNvSpPr>
          <p:nvPr>
            <p:ph idx="1"/>
          </p:nvPr>
        </p:nvSpPr>
        <p:spPr>
          <a:xfrm>
            <a:off x="3507318" y="1873758"/>
            <a:ext cx="7315200" cy="512064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lvl="0" indent="0" defTabSz="361460">
              <a:spcBef>
                <a:spcPts val="2531"/>
              </a:spcBef>
              <a:buNone/>
              <a:defRPr sz="1800"/>
            </a:pPr>
            <a:r>
              <a:rPr lang="es-CL" sz="3400" b="1" u="sng" dirty="0"/>
              <a:t>Medidas generales no farmacológicas</a:t>
            </a:r>
            <a:r>
              <a:rPr lang="es-CL" sz="3400" b="1" dirty="0"/>
              <a:t>: </a:t>
            </a:r>
          </a:p>
          <a:p>
            <a:pPr marL="0" lvl="0" indent="0" defTabSz="361460">
              <a:spcBef>
                <a:spcPts val="2531"/>
              </a:spcBef>
              <a:buNone/>
              <a:defRPr sz="1800"/>
            </a:pPr>
            <a:r>
              <a:rPr lang="es-CL" sz="3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ABCDE: Aire, barrera, limpieza (</a:t>
            </a:r>
            <a:r>
              <a:rPr lang="es-CL" sz="35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cleaning</a:t>
            </a:r>
            <a:r>
              <a:rPr lang="es-CL" sz="3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), pañales (</a:t>
            </a:r>
            <a:r>
              <a:rPr lang="es-CL" sz="35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diaper</a:t>
            </a:r>
            <a:r>
              <a:rPr lang="es-CL" sz="3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 y educación</a:t>
            </a:r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n-US" sz="3300" dirty="0" err="1"/>
              <a:t>Disminuir</a:t>
            </a:r>
            <a:r>
              <a:rPr lang="en-US" sz="3300" dirty="0"/>
              <a:t> el </a:t>
            </a:r>
            <a:r>
              <a:rPr lang="en-US" sz="3300" dirty="0" err="1"/>
              <a:t>tiempo</a:t>
            </a:r>
            <a:r>
              <a:rPr lang="en-US" sz="3300" dirty="0"/>
              <a:t> de </a:t>
            </a:r>
            <a:r>
              <a:rPr lang="en-US" sz="3300" dirty="0" err="1"/>
              <a:t>uso</a:t>
            </a:r>
            <a:r>
              <a:rPr lang="en-US" sz="3300" dirty="0"/>
              <a:t> de </a:t>
            </a:r>
            <a:r>
              <a:rPr lang="en-US" sz="3300" dirty="0" err="1"/>
              <a:t>pañal</a:t>
            </a:r>
            <a:r>
              <a:rPr lang="en-US" sz="3300" dirty="0"/>
              <a:t> / </a:t>
            </a:r>
            <a:r>
              <a:rPr lang="en-US" sz="3300" dirty="0" err="1"/>
              <a:t>exposición</a:t>
            </a:r>
            <a:r>
              <a:rPr lang="en-US" sz="3300" dirty="0"/>
              <a:t> al </a:t>
            </a:r>
            <a:r>
              <a:rPr lang="en-US" sz="3300" dirty="0" err="1"/>
              <a:t>aire</a:t>
            </a:r>
            <a:r>
              <a:rPr lang="en-US" sz="3300" dirty="0"/>
              <a:t> </a:t>
            </a:r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s-ES_tradnl" sz="3300" dirty="0"/>
              <a:t>Uso de preparados de barrera</a:t>
            </a:r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s-ES_tradnl" sz="3300" dirty="0"/>
              <a:t>Baño de rutina debe realizarse con agua tibia </a:t>
            </a:r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s-ES_tradnl" sz="3300" dirty="0"/>
              <a:t>Evitar limpiadores potentes y  refregado.</a:t>
            </a:r>
            <a:endParaRPr lang="es-CL" sz="3300" dirty="0"/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n-US" sz="3300" dirty="0" err="1"/>
              <a:t>Cambio</a:t>
            </a:r>
            <a:r>
              <a:rPr lang="en-US" sz="3300" dirty="0"/>
              <a:t> </a:t>
            </a:r>
            <a:r>
              <a:rPr lang="en-US" sz="3300" dirty="0" err="1"/>
              <a:t>frecuente</a:t>
            </a:r>
            <a:r>
              <a:rPr lang="en-US" sz="3300" dirty="0"/>
              <a:t> del </a:t>
            </a:r>
            <a:r>
              <a:rPr lang="en-US" sz="3300" dirty="0" err="1"/>
              <a:t>pañal</a:t>
            </a:r>
            <a:r>
              <a:rPr lang="en-US" sz="3300" dirty="0"/>
              <a:t> </a:t>
            </a:r>
          </a:p>
          <a:p>
            <a:pPr indent="342900" defTabSz="361460">
              <a:lnSpc>
                <a:spcPts val="2160"/>
              </a:lnSpc>
              <a:spcBef>
                <a:spcPts val="2531"/>
              </a:spcBef>
              <a:defRPr sz="1800"/>
            </a:pPr>
            <a:r>
              <a:rPr lang="es-ES_tradnl" sz="3300" dirty="0"/>
              <a:t>Tipo de pañal: uso de pañales desechables </a:t>
            </a:r>
            <a:r>
              <a:rPr lang="es-ES_tradnl" sz="3300" dirty="0" err="1"/>
              <a:t>superabsorbentes</a:t>
            </a:r>
            <a:r>
              <a:rPr lang="es-ES_tradnl" sz="3300" dirty="0"/>
              <a:t>.</a:t>
            </a:r>
            <a:endParaRPr lang="es-CL" sz="3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0" indent="0" defTabSz="361460">
              <a:spcBef>
                <a:spcPts val="2531"/>
              </a:spcBef>
              <a:buNone/>
              <a:defRPr sz="1800"/>
            </a:pPr>
            <a:endParaRPr lang="es-CL" sz="3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0" indent="0" defTabSz="361460">
              <a:spcBef>
                <a:spcPts val="2531"/>
              </a:spcBef>
              <a:buNone/>
              <a:defRPr sz="1800"/>
            </a:pPr>
            <a:endParaRPr lang="es-CL" sz="3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AutoShape 2" descr="Resultado de imagen de abcde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2054" name="Picture 6" descr="Resultado de imagen de abcde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55973" y="171596"/>
            <a:ext cx="5664629" cy="95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958064" y="4366767"/>
            <a:ext cx="3233936" cy="13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3936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600" dirty="0" err="1"/>
              <a:t>Tratamiento</a:t>
            </a:r>
            <a:endParaRPr sz="3600" dirty="0"/>
          </a:p>
        </p:txBody>
      </p:sp>
      <p:sp>
        <p:nvSpPr>
          <p:cNvPr id="276" name="Shape 276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242342">
              <a:spcBef>
                <a:spcPts val="1687"/>
              </a:spcBef>
              <a:buNone/>
              <a:defRPr sz="1800"/>
            </a:pPr>
            <a:r>
              <a:rPr lang="es-CL" sz="2800" b="1" u="sng" dirty="0"/>
              <a:t>Farmacológico</a:t>
            </a:r>
          </a:p>
          <a:p>
            <a:pPr marL="405182" indent="-310352" defTabSz="242342">
              <a:spcBef>
                <a:spcPts val="1687"/>
              </a:spcBef>
              <a:buSzPct val="100000"/>
              <a:buFont typeface="Symbol"/>
              <a:buAutoNum type="arabicPeriod"/>
              <a:defRPr sz="1800"/>
            </a:pPr>
            <a:r>
              <a:rPr lang="es-CL" sz="2800" b="1" dirty="0">
                <a:ea typeface="Helvetica"/>
                <a:cs typeface="Helvetica"/>
                <a:sym typeface="Helvetica"/>
              </a:rPr>
              <a:t>Hidrocortisona en casos puntuales</a:t>
            </a:r>
          </a:p>
          <a:p>
            <a:pPr marL="405182" indent="-310352" defTabSz="242342">
              <a:spcBef>
                <a:spcPts val="1687"/>
              </a:spcBef>
              <a:buSzPct val="100000"/>
              <a:buFont typeface="Symbol"/>
              <a:buAutoNum type="arabicPeriod"/>
              <a:defRPr sz="1800"/>
            </a:pPr>
            <a:r>
              <a:rPr sz="2800" b="1" dirty="0" err="1">
                <a:ea typeface="Helvetica"/>
                <a:cs typeface="Helvetica"/>
                <a:sym typeface="Helvetica"/>
              </a:rPr>
              <a:t>Antifúngicos</a:t>
            </a:r>
            <a:r>
              <a:rPr sz="2800" b="1" dirty="0">
                <a:ea typeface="Helvetica"/>
                <a:cs typeface="Helvetica"/>
                <a:sym typeface="Helvetica"/>
              </a:rPr>
              <a:t> </a:t>
            </a:r>
            <a:r>
              <a:rPr sz="2800" b="1" dirty="0" err="1">
                <a:ea typeface="Helvetica"/>
                <a:cs typeface="Helvetica"/>
                <a:sym typeface="Helvetica"/>
              </a:rPr>
              <a:t>tópicos</a:t>
            </a:r>
            <a:r>
              <a:rPr sz="2800" b="1" dirty="0">
                <a:ea typeface="Helvetica"/>
                <a:cs typeface="Helvetica"/>
                <a:sym typeface="Helvetica"/>
              </a:rPr>
              <a:t> </a:t>
            </a:r>
            <a:endParaRPr lang="es-CL" sz="2800" b="1" dirty="0">
              <a:ea typeface="Helvetica"/>
              <a:cs typeface="Helvetica"/>
              <a:sym typeface="Helvetica"/>
            </a:endParaRPr>
          </a:p>
          <a:p>
            <a:pPr marL="405182" indent="-310352" defTabSz="242342">
              <a:spcBef>
                <a:spcPts val="1687"/>
              </a:spcBef>
              <a:buSzPct val="100000"/>
              <a:buFont typeface="Symbol"/>
              <a:buAutoNum type="arabicPeriod"/>
              <a:defRPr sz="1800"/>
            </a:pPr>
            <a:r>
              <a:rPr sz="2800" b="1" dirty="0" err="1">
                <a:ea typeface="Helvetica"/>
                <a:cs typeface="Helvetica"/>
                <a:sym typeface="Helvetica"/>
              </a:rPr>
              <a:t>Antibióticos</a:t>
            </a:r>
            <a:r>
              <a:rPr sz="2800" b="1" dirty="0">
                <a:ea typeface="Helvetica"/>
                <a:cs typeface="Helvetica"/>
                <a:sym typeface="Helvetica"/>
              </a:rPr>
              <a:t> </a:t>
            </a:r>
            <a:r>
              <a:rPr sz="2800" b="1" dirty="0" err="1">
                <a:ea typeface="Helvetica"/>
                <a:cs typeface="Helvetica"/>
                <a:sym typeface="Helvetica"/>
              </a:rPr>
              <a:t>tópicos</a:t>
            </a:r>
            <a:endParaRPr sz="2800" dirty="0"/>
          </a:p>
        </p:txBody>
      </p:sp>
      <p:pic>
        <p:nvPicPr>
          <p:cNvPr id="277" name="pasted-image.pn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5327915" y="4653136"/>
            <a:ext cx="3119669" cy="17008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pasted-image.png"/>
          <p:cNvPicPr/>
          <p:nvPr/>
        </p:nvPicPr>
        <p:blipFill rotWithShape="1">
          <a:blip r:embed="rId4" cstate="screen"/>
          <a:srcRect t="25710" b="19309"/>
          <a:stretch/>
        </p:blipFill>
        <p:spPr>
          <a:xfrm>
            <a:off x="8400256" y="3789040"/>
            <a:ext cx="3143251" cy="12961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534746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_tradnl" dirty="0"/>
              <a:t>2.- Erupciones exacerbadas por el pañal </a:t>
            </a:r>
            <a:br>
              <a:rPr lang="es-CL" dirty="0"/>
            </a:b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bg1"/>
                </a:solidFill>
              </a:rPr>
              <a:t>Psoriasis 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bg1"/>
                </a:solidFill>
              </a:rPr>
              <a:t>Dermatitis seborreica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Dermatitis </a:t>
            </a:r>
            <a:r>
              <a:rPr lang="en-US" sz="2800" dirty="0" err="1">
                <a:solidFill>
                  <a:schemeClr val="bg1"/>
                </a:solidFill>
              </a:rPr>
              <a:t>estreptocócica</a:t>
            </a:r>
            <a:r>
              <a:rPr lang="en-US" sz="2800" dirty="0">
                <a:solidFill>
                  <a:schemeClr val="bg1"/>
                </a:solidFill>
              </a:rPr>
              <a:t> perianal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800" dirty="0">
                <a:solidFill>
                  <a:schemeClr val="bg1"/>
                </a:solidFill>
              </a:rPr>
              <a:t>Dermatitis at</a:t>
            </a:r>
            <a:r>
              <a:rPr lang="en-US" sz="2800" dirty="0" err="1">
                <a:solidFill>
                  <a:schemeClr val="bg1"/>
                </a:solidFill>
              </a:rPr>
              <a:t>ópica</a:t>
            </a: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Dermatitis </a:t>
            </a:r>
            <a:r>
              <a:rPr lang="en-US" sz="2800" dirty="0" err="1">
                <a:solidFill>
                  <a:schemeClr val="bg1"/>
                </a:solidFill>
              </a:rPr>
              <a:t>por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cá</a:t>
            </a:r>
            <a:r>
              <a:rPr lang="pt-PT" sz="2800" dirty="0">
                <a:solidFill>
                  <a:schemeClr val="bg1"/>
                </a:solidFill>
              </a:rPr>
              <a:t>ndida albicans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Granuloma </a:t>
            </a:r>
            <a:r>
              <a:rPr lang="en-US" sz="2800" dirty="0" err="1">
                <a:solidFill>
                  <a:schemeClr val="bg1"/>
                </a:solidFill>
              </a:rPr>
              <a:t>glúteo</a:t>
            </a:r>
            <a:r>
              <a:rPr lang="en-US" sz="2800" dirty="0">
                <a:solidFill>
                  <a:schemeClr val="bg1"/>
                </a:solidFill>
              </a:rPr>
              <a:t> de la </a:t>
            </a:r>
            <a:r>
              <a:rPr lang="en-US" sz="2800" dirty="0" err="1">
                <a:solidFill>
                  <a:schemeClr val="bg1"/>
                </a:solidFill>
              </a:rPr>
              <a:t>infancia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</a:rPr>
              <a:t>Infecciones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virales</a:t>
            </a:r>
            <a:r>
              <a:rPr lang="en-US" sz="2800" dirty="0">
                <a:solidFill>
                  <a:schemeClr val="bg1"/>
                </a:solidFill>
              </a:rPr>
              <a:t>: Herpes simplex o </a:t>
            </a:r>
            <a:r>
              <a:rPr lang="en-US" sz="2800" dirty="0" err="1">
                <a:solidFill>
                  <a:schemeClr val="bg1"/>
                </a:solidFill>
              </a:rPr>
              <a:t>varicela</a:t>
            </a:r>
            <a:r>
              <a:rPr lang="en-US" sz="2800" dirty="0">
                <a:solidFill>
                  <a:schemeClr val="bg1"/>
                </a:solidFill>
              </a:rPr>
              <a:t> zoster</a:t>
            </a:r>
          </a:p>
          <a:p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6772110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s-CL" sz="4000" dirty="0"/>
              <a:t>2.1. </a:t>
            </a:r>
            <a:r>
              <a:rPr sz="4000" dirty="0"/>
              <a:t>Psoriasis </a:t>
            </a:r>
            <a:r>
              <a:rPr sz="4000" dirty="0" err="1"/>
              <a:t>infantil</a:t>
            </a:r>
            <a:endParaRPr sz="4000" dirty="0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1"/>
          </p:nvPr>
        </p:nvSpPr>
        <p:spPr>
          <a:xfrm>
            <a:off x="3544062" y="868680"/>
            <a:ext cx="3474720" cy="512064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/>
              <a:t>DAP que no responde a tratamiento estándar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/>
              <a:t>Placas eritematosas brillantes sin descamación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/>
              <a:t>Simétricas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/>
              <a:t>Compromiso de pliegues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L" sz="2400" dirty="0"/>
              <a:t>Tratamiento:  lubricación, corticoides baja potencia, análogos </a:t>
            </a:r>
            <a:r>
              <a:rPr lang="es-CL" sz="2400" dirty="0" err="1"/>
              <a:t>vit</a:t>
            </a:r>
            <a:r>
              <a:rPr lang="es-CL" sz="2400" dirty="0"/>
              <a:t> D.</a:t>
            </a:r>
          </a:p>
          <a:p>
            <a:endParaRPr lang="es-ES" dirty="0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4" descr="F1010029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7511" y="2638443"/>
            <a:ext cx="3795329" cy="222544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" name="Picture 3" descr="F101002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65" y="12817"/>
            <a:ext cx="3930635" cy="265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F101001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347" y="4863886"/>
            <a:ext cx="3629653" cy="199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25470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lvl1pPr defTabSz="455675">
              <a:defRPr sz="6240"/>
            </a:lvl1pPr>
          </a:lstStyle>
          <a:p>
            <a:pPr lvl="0">
              <a:defRPr sz="1800"/>
            </a:pPr>
            <a:r>
              <a:rPr lang="es-CL" sz="4000" dirty="0"/>
              <a:t>2.2 </a:t>
            </a:r>
            <a:r>
              <a:rPr sz="4000" dirty="0"/>
              <a:t>Dermatitis </a:t>
            </a:r>
            <a:r>
              <a:rPr sz="4000" dirty="0" err="1"/>
              <a:t>seborreica</a:t>
            </a:r>
            <a:r>
              <a:rPr sz="4000" dirty="0"/>
              <a:t> </a:t>
            </a:r>
            <a:r>
              <a:rPr sz="4000" dirty="0" err="1"/>
              <a:t>infantil</a:t>
            </a:r>
            <a:r>
              <a:rPr sz="4000" dirty="0"/>
              <a:t> (DSI) </a:t>
            </a:r>
          </a:p>
        </p:txBody>
      </p:sp>
      <p:sp>
        <p:nvSpPr>
          <p:cNvPr id="12" name="11 Marcador de contenido"/>
          <p:cNvSpPr>
            <a:spLocks noGrp="1"/>
          </p:cNvSpPr>
          <p:nvPr>
            <p:ph sz="half" idx="1"/>
          </p:nvPr>
        </p:nvSpPr>
        <p:spPr>
          <a:xfrm>
            <a:off x="3619500" y="868680"/>
            <a:ext cx="3723132" cy="5120640"/>
          </a:xfrm>
        </p:spPr>
        <p:txBody>
          <a:bodyPr>
            <a:normAutofit fontScale="92500" lnSpcReduction="20000"/>
          </a:bodyPr>
          <a:lstStyle/>
          <a:p>
            <a:r>
              <a:rPr lang="es-CL" sz="2400" dirty="0"/>
              <a:t>Las lesiones aparecen en el primer mes de vida y mejoran antes del  año</a:t>
            </a:r>
          </a:p>
          <a:p>
            <a:pPr marL="212519" indent="-212519" defTabSz="279311">
              <a:spcBef>
                <a:spcPts val="1969"/>
              </a:spcBef>
              <a:defRPr sz="1800"/>
            </a:pPr>
            <a:r>
              <a:rPr lang="es-CL" sz="2400" u="sng" dirty="0"/>
              <a:t>En la zona del pañal </a:t>
            </a:r>
          </a:p>
          <a:p>
            <a:pPr marL="212519" indent="-212519" defTabSz="279311">
              <a:spcBef>
                <a:spcPts val="1969"/>
              </a:spcBef>
              <a:defRPr sz="1800"/>
            </a:pPr>
            <a:r>
              <a:rPr lang="es-CL" sz="2400" dirty="0"/>
              <a:t>  Pápulas y placas asalmonadas bien delimitadas en pliegues</a:t>
            </a:r>
          </a:p>
          <a:p>
            <a:pPr marL="212519" indent="-212519" defTabSz="279311">
              <a:spcBef>
                <a:spcPts val="1969"/>
              </a:spcBef>
              <a:defRPr sz="1800"/>
            </a:pPr>
            <a:r>
              <a:rPr lang="es-CL" sz="2400" dirty="0"/>
              <a:t>  Sin  descamación amarillenta grasosa como en las otras ubicaciones. </a:t>
            </a:r>
          </a:p>
          <a:p>
            <a:pPr lvl="0">
              <a:defRPr sz="1800"/>
            </a:pPr>
            <a:r>
              <a:rPr lang="es-ES" sz="2400" dirty="0" err="1"/>
              <a:t>Tto</a:t>
            </a:r>
            <a:r>
              <a:rPr lang="es-ES" sz="2400" dirty="0"/>
              <a:t>: Lubricación con vaselina. </a:t>
            </a:r>
          </a:p>
          <a:p>
            <a:pPr>
              <a:defRPr sz="1800"/>
            </a:pPr>
            <a:r>
              <a:rPr lang="es-ES" sz="2400" dirty="0"/>
              <a:t>Hidrocortisona 1% o </a:t>
            </a:r>
            <a:r>
              <a:rPr lang="es-ES" sz="2400" dirty="0" err="1"/>
              <a:t>ketoconazol</a:t>
            </a:r>
            <a:r>
              <a:rPr lang="es-ES" sz="2400" dirty="0"/>
              <a:t> 2%, ambas con eficacia similar.</a:t>
            </a:r>
            <a:endParaRPr lang="es-CL" dirty="0"/>
          </a:p>
          <a:p>
            <a:endParaRPr lang="es-CL" dirty="0"/>
          </a:p>
          <a:p>
            <a:endParaRPr lang="es-ES" dirty="0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s-ES"/>
          </a:p>
        </p:txBody>
      </p:sp>
      <p:pic>
        <p:nvPicPr>
          <p:cNvPr id="298" name="pasted-image.pdf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7818120" y="4552950"/>
            <a:ext cx="4181859" cy="2145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3" descr="F101002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381" y="0"/>
            <a:ext cx="4102619" cy="206036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erm_seborreica2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381" y="2111865"/>
            <a:ext cx="3910598" cy="231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110147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3193666" cy="4601183"/>
          </a:xfrm>
          <a:prstGeom prst="rect">
            <a:avLst/>
          </a:prstGeom>
        </p:spPr>
        <p:txBody>
          <a:bodyPr>
            <a:normAutofit/>
          </a:bodyPr>
          <a:lstStyle>
            <a:lvl1pPr defTabSz="508254">
              <a:defRPr sz="6960"/>
            </a:lvl1pPr>
          </a:lstStyle>
          <a:p>
            <a:pPr lvl="0">
              <a:defRPr sz="1800"/>
            </a:pPr>
            <a:r>
              <a:rPr lang="es-CL" sz="4000" dirty="0"/>
              <a:t>2.3 </a:t>
            </a:r>
            <a:r>
              <a:rPr sz="4000" dirty="0"/>
              <a:t>DAP </a:t>
            </a:r>
            <a:r>
              <a:rPr sz="4000" dirty="0" err="1"/>
              <a:t>Estreptocócia</a:t>
            </a:r>
            <a:r>
              <a:rPr sz="4000" dirty="0"/>
              <a:t> perianal</a:t>
            </a:r>
            <a:br>
              <a:rPr lang="es-CL" sz="4000" dirty="0"/>
            </a:br>
            <a:r>
              <a:rPr lang="es-CL" sz="4000" dirty="0"/>
              <a:t>celulitis perianal</a:t>
            </a:r>
            <a:endParaRPr sz="4000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18770" indent="-218770" defTabSz="287526">
              <a:spcBef>
                <a:spcPts val="2039"/>
              </a:spcBef>
              <a:defRPr sz="1800"/>
            </a:pPr>
            <a:r>
              <a:rPr lang="es-CL" sz="2400" dirty="0"/>
              <a:t>2-5 años </a:t>
            </a:r>
          </a:p>
          <a:p>
            <a:pPr marL="218770" indent="-218770" defTabSz="287526">
              <a:spcBef>
                <a:spcPts val="2039"/>
              </a:spcBef>
              <a:defRPr sz="1800"/>
            </a:pPr>
            <a:r>
              <a:rPr lang="es-CL" sz="2400" dirty="0"/>
              <a:t>SBHGA – S. </a:t>
            </a:r>
            <a:r>
              <a:rPr lang="es-CL" sz="2400" dirty="0" err="1"/>
              <a:t>aureus</a:t>
            </a:r>
            <a:endParaRPr lang="es-CL" sz="2400" dirty="0"/>
          </a:p>
          <a:p>
            <a:pPr marL="285750" indent="-285750" algn="just" defTabSz="287526">
              <a:spcBef>
                <a:spcPts val="2039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400" dirty="0"/>
              <a:t>Placa eritematosa, edematosa, bien delimitada, perianal.</a:t>
            </a:r>
          </a:p>
          <a:p>
            <a:pPr marL="285750" indent="-285750" algn="just" defTabSz="287526">
              <a:spcBef>
                <a:spcPts val="2039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400" dirty="0" err="1"/>
              <a:t>Pseudomembrana</a:t>
            </a:r>
            <a:r>
              <a:rPr lang="es-CL" sz="2400" dirty="0"/>
              <a:t>, sensible a la palpación. </a:t>
            </a:r>
          </a:p>
          <a:p>
            <a:pPr marL="285750" indent="-285750" algn="just" defTabSz="287526">
              <a:spcBef>
                <a:spcPts val="2039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400" dirty="0"/>
              <a:t>Dolor defecación </a:t>
            </a:r>
          </a:p>
          <a:p>
            <a:r>
              <a:rPr lang="es-CL" sz="2400" dirty="0"/>
              <a:t>ATB sistémicos que cubran tanto S. </a:t>
            </a:r>
            <a:r>
              <a:rPr lang="es-CL" sz="2400" dirty="0" err="1"/>
              <a:t>aureus</a:t>
            </a:r>
            <a:r>
              <a:rPr lang="es-CL" sz="2400" dirty="0"/>
              <a:t> como SBHGA. </a:t>
            </a:r>
          </a:p>
          <a:p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53" name="pasted-image.pn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7927725" y="577160"/>
            <a:ext cx="4264275" cy="2816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8120" y="4133850"/>
            <a:ext cx="4636642" cy="26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96019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s-CL" sz="3600" dirty="0"/>
              <a:t>2.4 </a:t>
            </a:r>
            <a:r>
              <a:rPr sz="3600" dirty="0"/>
              <a:t>Dermatitis </a:t>
            </a:r>
            <a:r>
              <a:rPr sz="3600" dirty="0" err="1"/>
              <a:t>Atópica</a:t>
            </a:r>
            <a:endParaRPr sz="3600" dirty="0"/>
          </a:p>
        </p:txBody>
      </p:sp>
      <p:sp>
        <p:nvSpPr>
          <p:cNvPr id="320" name="Shape 320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250022" indent="-250022" defTabSz="328600">
              <a:spcBef>
                <a:spcPts val="2320"/>
              </a:spcBef>
              <a:defRPr sz="1800"/>
            </a:pPr>
            <a:r>
              <a:rPr sz="2025" dirty="0" err="1"/>
              <a:t>Aparece</a:t>
            </a:r>
            <a:r>
              <a:rPr sz="2025" dirty="0"/>
              <a:t> entre el 4º y 6º </a:t>
            </a:r>
            <a:r>
              <a:rPr sz="2025" dirty="0" err="1"/>
              <a:t>mes</a:t>
            </a:r>
            <a:r>
              <a:rPr sz="2025" dirty="0"/>
              <a:t> de </a:t>
            </a:r>
            <a:r>
              <a:rPr sz="2025" dirty="0" err="1"/>
              <a:t>edad</a:t>
            </a:r>
            <a:r>
              <a:rPr sz="2025" dirty="0"/>
              <a:t>. </a:t>
            </a:r>
          </a:p>
          <a:p>
            <a:pPr marL="250022" indent="-250022" defTabSz="328600">
              <a:spcBef>
                <a:spcPts val="2320"/>
              </a:spcBef>
              <a:defRPr sz="1800"/>
            </a:pPr>
            <a:r>
              <a:rPr lang="es-CL" sz="2025" dirty="0"/>
              <a:t>R</a:t>
            </a:r>
            <a:r>
              <a:rPr sz="2025" dirty="0" err="1"/>
              <a:t>espeta</a:t>
            </a:r>
            <a:r>
              <a:rPr sz="2025" dirty="0"/>
              <a:t> </a:t>
            </a:r>
            <a:r>
              <a:rPr sz="2025" dirty="0" err="1"/>
              <a:t>zona</a:t>
            </a:r>
            <a:r>
              <a:rPr sz="2025" dirty="0"/>
              <a:t> del </a:t>
            </a:r>
            <a:r>
              <a:rPr sz="2025" dirty="0" err="1"/>
              <a:t>pañal</a:t>
            </a:r>
            <a:r>
              <a:rPr sz="2025" dirty="0"/>
              <a:t>, </a:t>
            </a:r>
            <a:r>
              <a:rPr sz="2025" dirty="0" err="1"/>
              <a:t>tiene</a:t>
            </a:r>
            <a:r>
              <a:rPr sz="2025" dirty="0"/>
              <a:t> mayor </a:t>
            </a:r>
            <a:r>
              <a:rPr sz="2025" dirty="0" err="1"/>
              <a:t>predisposición</a:t>
            </a:r>
            <a:r>
              <a:rPr sz="2025" dirty="0"/>
              <a:t> a la DCI </a:t>
            </a:r>
            <a:r>
              <a:rPr sz="2025" dirty="0" err="1"/>
              <a:t>que</a:t>
            </a:r>
            <a:r>
              <a:rPr sz="2025" dirty="0"/>
              <a:t>  </a:t>
            </a:r>
            <a:r>
              <a:rPr sz="2025" dirty="0" err="1"/>
              <a:t>niños</a:t>
            </a:r>
            <a:r>
              <a:rPr sz="2025" dirty="0"/>
              <a:t> no </a:t>
            </a:r>
            <a:r>
              <a:rPr sz="2025" dirty="0" err="1"/>
              <a:t>atópicos</a:t>
            </a:r>
            <a:r>
              <a:rPr sz="2025" dirty="0"/>
              <a:t>. </a:t>
            </a:r>
          </a:p>
          <a:p>
            <a:pPr marL="250022" indent="-250022" defTabSz="328600">
              <a:spcBef>
                <a:spcPts val="2320"/>
              </a:spcBef>
              <a:defRPr sz="1800"/>
            </a:pPr>
            <a:r>
              <a:rPr sz="2025" dirty="0"/>
              <a:t>Se </a:t>
            </a:r>
            <a:r>
              <a:rPr sz="2025" dirty="0" err="1"/>
              <a:t>presenta</a:t>
            </a:r>
            <a:r>
              <a:rPr sz="2025" dirty="0"/>
              <a:t> </a:t>
            </a:r>
            <a:r>
              <a:rPr sz="2025" dirty="0" err="1"/>
              <a:t>como</a:t>
            </a:r>
            <a:r>
              <a:rPr sz="2025" dirty="0"/>
              <a:t> </a:t>
            </a:r>
            <a:r>
              <a:rPr sz="2025" dirty="0" err="1"/>
              <a:t>placas</a:t>
            </a:r>
            <a:r>
              <a:rPr sz="2025" dirty="0"/>
              <a:t> mal </a:t>
            </a:r>
            <a:r>
              <a:rPr sz="2025" dirty="0" err="1"/>
              <a:t>delimitadas</a:t>
            </a:r>
            <a:r>
              <a:rPr sz="2025" dirty="0"/>
              <a:t>, </a:t>
            </a:r>
            <a:r>
              <a:rPr sz="2025" dirty="0" err="1"/>
              <a:t>eccematosas</a:t>
            </a:r>
            <a:r>
              <a:rPr sz="2025" dirty="0"/>
              <a:t> y </a:t>
            </a:r>
            <a:r>
              <a:rPr sz="2025" dirty="0" err="1"/>
              <a:t>rezumantes</a:t>
            </a:r>
            <a:r>
              <a:rPr sz="2025" dirty="0"/>
              <a:t>. 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22" name="Paola31.jpeg" descr="Paola31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8210550" y="3428446"/>
            <a:ext cx="3149263" cy="256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51119" y="505978"/>
            <a:ext cx="4105521" cy="248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2414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lvl1pPr defTabSz="490727">
              <a:defRPr sz="6719"/>
            </a:lvl1pPr>
          </a:lstStyle>
          <a:p>
            <a:pPr lvl="0">
              <a:defRPr sz="1800"/>
            </a:pPr>
            <a:r>
              <a:rPr lang="es-CL" sz="3600" dirty="0"/>
              <a:t>2.5 </a:t>
            </a:r>
            <a:r>
              <a:rPr sz="3600" dirty="0"/>
              <a:t>Dermatitis </a:t>
            </a:r>
            <a:r>
              <a:rPr sz="3600" dirty="0" err="1"/>
              <a:t>infecciosas</a:t>
            </a:r>
            <a:r>
              <a:rPr sz="3600" dirty="0"/>
              <a:t>: DAP </a:t>
            </a:r>
            <a:r>
              <a:rPr sz="3600" dirty="0" err="1"/>
              <a:t>por</a:t>
            </a:r>
            <a:r>
              <a:rPr sz="3600" dirty="0"/>
              <a:t> </a:t>
            </a:r>
            <a:r>
              <a:rPr sz="3600" dirty="0" err="1"/>
              <a:t>Cándida</a:t>
            </a:r>
            <a:endParaRPr sz="3600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1"/>
          </p:nvPr>
        </p:nvSpPr>
        <p:spPr>
          <a:xfrm>
            <a:off x="3867911" y="868680"/>
            <a:ext cx="3711057" cy="5120640"/>
          </a:xfrm>
        </p:spPr>
        <p:txBody>
          <a:bodyPr>
            <a:normAutofit/>
          </a:bodyPr>
          <a:lstStyle/>
          <a:p>
            <a:pPr marL="196892" indent="-196892" defTabSz="258772">
              <a:spcBef>
                <a:spcPts val="1828"/>
              </a:spcBef>
              <a:defRPr sz="1800"/>
            </a:pPr>
            <a:r>
              <a:rPr lang="es-ES" sz="2400" dirty="0">
                <a:cs typeface="Arial" panose="020B0604020202020204" pitchFamily="34" charset="0"/>
              </a:rPr>
              <a:t>Pápulas confluentes en placas eritematosas rojo intenso brillante, con </a:t>
            </a:r>
            <a:r>
              <a:rPr lang="es-ES" sz="2400" b="1" dirty="0">
                <a:ea typeface="Helvetica"/>
                <a:cs typeface="Arial" panose="020B0604020202020204" pitchFamily="34" charset="0"/>
                <a:sym typeface="Helvetica"/>
              </a:rPr>
              <a:t>descamación periférica</a:t>
            </a:r>
            <a:r>
              <a:rPr lang="es-ES" sz="2400" dirty="0">
                <a:cs typeface="Arial" panose="020B0604020202020204" pitchFamily="34" charset="0"/>
              </a:rPr>
              <a:t>, con </a:t>
            </a:r>
            <a:r>
              <a:rPr lang="es-ES" sz="2400" b="1" dirty="0">
                <a:ea typeface="Helvetica"/>
                <a:cs typeface="Arial" panose="020B0604020202020204" pitchFamily="34" charset="0"/>
                <a:sym typeface="Helvetica"/>
              </a:rPr>
              <a:t>pápulas</a:t>
            </a:r>
            <a:r>
              <a:rPr lang="es-ES" sz="2400" dirty="0">
                <a:cs typeface="Arial" panose="020B0604020202020204" pitchFamily="34" charset="0"/>
              </a:rPr>
              <a:t> y pústulas </a:t>
            </a:r>
            <a:r>
              <a:rPr lang="es-ES" sz="2400" b="1" dirty="0">
                <a:ea typeface="Helvetica"/>
                <a:cs typeface="Arial" panose="020B0604020202020204" pitchFamily="34" charset="0"/>
                <a:sym typeface="Helvetica"/>
              </a:rPr>
              <a:t>satélites</a:t>
            </a:r>
            <a:r>
              <a:rPr lang="es-ES" sz="2400" dirty="0">
                <a:cs typeface="Arial" panose="020B0604020202020204" pitchFamily="34" charset="0"/>
              </a:rPr>
              <a:t>.</a:t>
            </a:r>
          </a:p>
          <a:p>
            <a:pPr marL="196892" indent="-196892" defTabSz="258772">
              <a:spcBef>
                <a:spcPts val="1828"/>
              </a:spcBef>
              <a:defRPr sz="1800"/>
            </a:pPr>
            <a:r>
              <a:rPr lang="es-ES" sz="2400" dirty="0">
                <a:cs typeface="Arial" panose="020B0604020202020204" pitchFamily="34" charset="0"/>
              </a:rPr>
              <a:t>Compromete glúteos, muslos, abdomen y pliegues. </a:t>
            </a:r>
          </a:p>
          <a:p>
            <a:pPr marL="196892" indent="-196892" defTabSz="258772">
              <a:spcBef>
                <a:spcPts val="1828"/>
              </a:spcBef>
              <a:defRPr sz="1800"/>
            </a:pPr>
            <a:r>
              <a:rPr lang="es-ES" sz="2400" dirty="0">
                <a:cs typeface="Arial" panose="020B0604020202020204" pitchFamily="34" charset="0"/>
              </a:rPr>
              <a:t>Asociación manifestaciones orales, a distancia y en el cuidador. </a:t>
            </a:r>
          </a:p>
          <a:p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asted-image.pdf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915989" y="868680"/>
            <a:ext cx="4103847" cy="23762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Captura de pantalla 2015-09-06 a las 14.46.35.png"/>
          <p:cNvPicPr/>
          <p:nvPr/>
        </p:nvPicPr>
        <p:blipFill>
          <a:blip r:embed="rId4" cstate="screen"/>
          <a:stretch>
            <a:fillRect/>
          </a:stretch>
        </p:blipFill>
        <p:spPr>
          <a:xfrm>
            <a:off x="7818120" y="3617640"/>
            <a:ext cx="4201716" cy="32403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6304544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4000" dirty="0" err="1"/>
              <a:t>Tratamiento</a:t>
            </a:r>
            <a:endParaRPr sz="4000" dirty="0"/>
          </a:p>
        </p:txBody>
      </p:sp>
      <p:sp>
        <p:nvSpPr>
          <p:cNvPr id="343" name="Shape 343"/>
          <p:cNvSpPr>
            <a:spLocks noGrp="1"/>
          </p:cNvSpPr>
          <p:nvPr>
            <p:ph sz="half" idx="1"/>
          </p:nvPr>
        </p:nvSpPr>
        <p:spPr>
          <a:xfrm>
            <a:off x="3581400" y="476250"/>
            <a:ext cx="4236720" cy="59436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215644" indent="-215644" defTabSz="283418">
              <a:spcBef>
                <a:spcPts val="1969"/>
              </a:spcBef>
              <a:defRPr sz="1800"/>
            </a:pPr>
            <a:r>
              <a:rPr sz="2900" b="1" dirty="0" err="1">
                <a:latin typeface="Arial" panose="020B0604020202020204" pitchFamily="34" charset="0"/>
                <a:cs typeface="Arial" panose="020B0604020202020204" pitchFamily="34" charset="0"/>
              </a:rPr>
              <a:t>Medidas</a:t>
            </a:r>
            <a:r>
              <a:rPr sz="2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b="1" dirty="0" err="1">
                <a:latin typeface="Arial" panose="020B0604020202020204" pitchFamily="34" charset="0"/>
                <a:cs typeface="Arial" panose="020B0604020202020204" pitchFamily="34" charset="0"/>
              </a:rPr>
              <a:t>generales</a:t>
            </a:r>
            <a:r>
              <a:rPr sz="2900" b="1" dirty="0">
                <a:latin typeface="Arial" panose="020B0604020202020204" pitchFamily="34" charset="0"/>
                <a:cs typeface="Arial" panose="020B0604020202020204" pitchFamily="34" charset="0"/>
              </a:rPr>
              <a:t> de DCI </a:t>
            </a:r>
          </a:p>
          <a:p>
            <a:pPr marL="215644" indent="-215644" defTabSz="283418">
              <a:spcBef>
                <a:spcPts val="1969"/>
              </a:spcBef>
              <a:defRPr sz="1800"/>
            </a:pPr>
            <a:r>
              <a:rPr sz="2900" b="1" dirty="0" err="1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Antifúngicos</a:t>
            </a:r>
            <a:r>
              <a:rPr sz="2900" b="1" dirty="0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 </a:t>
            </a:r>
            <a:r>
              <a:rPr sz="2900" b="1" dirty="0" err="1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tópicos</a:t>
            </a:r>
            <a:r>
              <a:rPr sz="2900" b="1" dirty="0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: </a:t>
            </a:r>
          </a:p>
          <a:p>
            <a:pPr marL="501394" lvl="1" indent="-285750" defTabSz="283418">
              <a:spcBef>
                <a:spcPts val="1969"/>
              </a:spcBef>
              <a:buFont typeface="Wingdings" panose="05000000000000000000" pitchFamily="2" charset="2"/>
              <a:buChar char="ü"/>
              <a:defRPr sz="1800"/>
            </a:pPr>
            <a:r>
              <a:rPr lang="es-CL" sz="2900" dirty="0" err="1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Clotrimazol</a:t>
            </a:r>
            <a:r>
              <a:rPr lang="es-CL" sz="2900" dirty="0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 o </a:t>
            </a:r>
            <a:r>
              <a:rPr lang="es-CL" sz="2900" dirty="0" err="1">
                <a:latin typeface="Arial" panose="020B0604020202020204" pitchFamily="34" charset="0"/>
                <a:ea typeface="Helvetica"/>
                <a:cs typeface="Arial" panose="020B0604020202020204" pitchFamily="34" charset="0"/>
                <a:sym typeface="Helvetica"/>
              </a:rPr>
              <a:t>Miconazol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, cada 6 horas por 7 a 10 días</a:t>
            </a:r>
          </a:p>
          <a:p>
            <a:pPr marL="766507" lvl="2" indent="-285750" defTabSz="283418">
              <a:spcBef>
                <a:spcPts val="1969"/>
              </a:spcBef>
              <a:buFont typeface="Courier New" panose="02070309020205020404" pitchFamily="49" charset="0"/>
              <a:buChar char="o"/>
              <a:defRPr sz="1800"/>
            </a:pP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Se sugiere aplicar una capa de preparación de barrera sobre la crema con antimicótico. </a:t>
            </a:r>
          </a:p>
          <a:p>
            <a:pPr marL="501394" lvl="1" indent="-285750" defTabSz="283418">
              <a:spcBef>
                <a:spcPts val="1969"/>
              </a:spcBef>
              <a:buFont typeface="Wingdings" panose="05000000000000000000" pitchFamily="2" charset="2"/>
              <a:buChar char="ü"/>
              <a:defRPr sz="1800"/>
            </a:pP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Ciclopirox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0.77% 2 v/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días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01394" lvl="1" indent="-285750" defTabSz="283418">
              <a:spcBef>
                <a:spcPts val="1969"/>
              </a:spcBef>
              <a:buFont typeface="Wingdings" panose="05000000000000000000" pitchFamily="2" charset="2"/>
              <a:buChar char="ü"/>
              <a:defRPr sz="1800"/>
            </a:pP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asociación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algorra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usar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s-CL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6507" lvl="2" indent="-285750" defTabSz="283418">
              <a:spcBef>
                <a:spcPts val="1969"/>
              </a:spcBef>
              <a:buFont typeface="Courier New" panose="02070309020205020404" pitchFamily="49" charset="0"/>
              <a:buChar char="o"/>
              <a:defRPr sz="1800"/>
            </a:pPr>
            <a:r>
              <a:rPr sz="2900" u="sng" dirty="0" err="1">
                <a:latin typeface="Arial" panose="020B0604020202020204" pitchFamily="34" charset="0"/>
                <a:cs typeface="Arial" panose="020B0604020202020204" pitchFamily="34" charset="0"/>
              </a:rPr>
              <a:t>Nistatina</a:t>
            </a:r>
            <a:r>
              <a:rPr sz="2900" u="sng" dirty="0">
                <a:latin typeface="Arial" panose="020B0604020202020204" pitchFamily="34" charset="0"/>
                <a:cs typeface="Arial" panose="020B0604020202020204" pitchFamily="34" charset="0"/>
              </a:rPr>
              <a:t> oral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1-2ml 4 v/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días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o</a:t>
            </a:r>
            <a:endParaRPr lang="es-CL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6507" lvl="2" indent="-285750" defTabSz="283418">
              <a:spcBef>
                <a:spcPts val="1969"/>
              </a:spcBef>
              <a:buFont typeface="Courier New" panose="02070309020205020404" pitchFamily="49" charset="0"/>
              <a:buChar char="o"/>
              <a:defRPr sz="1800"/>
            </a:pPr>
            <a:r>
              <a:rPr sz="2900" u="sng" dirty="0" err="1">
                <a:latin typeface="Arial" panose="020B0604020202020204" pitchFamily="34" charset="0"/>
                <a:cs typeface="Arial" panose="020B0604020202020204" pitchFamily="34" charset="0"/>
              </a:rPr>
              <a:t>Miconazol</a:t>
            </a:r>
            <a:r>
              <a:rPr sz="2900" u="sng" dirty="0">
                <a:latin typeface="Arial" panose="020B0604020202020204" pitchFamily="34" charset="0"/>
                <a:cs typeface="Arial" panose="020B0604020202020204" pitchFamily="34" charset="0"/>
              </a:rPr>
              <a:t> 2% gel oral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Daktarin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®) 25mg (1/4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cdta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) 4 v/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10-12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días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ás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efectivo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29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2900" dirty="0" err="1">
                <a:latin typeface="Arial" panose="020B0604020202020204" pitchFamily="34" charset="0"/>
                <a:cs typeface="Arial" panose="020B0604020202020204" pitchFamily="34" charset="0"/>
              </a:rPr>
              <a:t>istatina</a:t>
            </a:r>
            <a:r>
              <a:rPr sz="2900" dirty="0">
                <a:latin typeface="Arial" panose="020B0604020202020204" pitchFamily="34" charset="0"/>
                <a:cs typeface="Arial" panose="020B0604020202020204" pitchFamily="34" charset="0"/>
              </a:rPr>
              <a:t> en candidiasis oral</a:t>
            </a:r>
            <a:r>
              <a:rPr lang="es-CL" sz="2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501394" lvl="1" indent="-285750" defTabSz="283418">
              <a:spcBef>
                <a:spcPts val="1969"/>
              </a:spcBef>
              <a:buFont typeface="Wingdings" panose="05000000000000000000" pitchFamily="2" charset="2"/>
              <a:buChar char="ü"/>
              <a:defRPr sz="1800"/>
            </a:pPr>
            <a:endParaRPr sz="582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es-ES"/>
          </a:p>
        </p:txBody>
      </p:sp>
      <p:pic>
        <p:nvPicPr>
          <p:cNvPr id="4" name="Picture 2" descr="D:\Mis documentos\Lilian\2010\FOTOS CLINICAS\INFECCIOSAS\candiciasis\DSC0849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4802" y="4128376"/>
            <a:ext cx="3866193" cy="2723329"/>
          </a:xfrm>
          <a:prstGeom prst="rect">
            <a:avLst/>
          </a:prstGeom>
          <a:noFill/>
        </p:spPr>
      </p:pic>
      <p:pic>
        <p:nvPicPr>
          <p:cNvPr id="5" name="Picture 3" descr="F101003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802" y="1378872"/>
            <a:ext cx="3866193" cy="216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35131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Dermatosis fisiológicas del RN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867912" y="4553712"/>
            <a:ext cx="6971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2"/>
                </a:solidFill>
              </a:rPr>
              <a:t>Son aquellas manifestaciones propias del RN no patológicas y por lo tanto no requieren tratamiento</a:t>
            </a:r>
          </a:p>
        </p:txBody>
      </p:sp>
    </p:spTree>
    <p:extLst>
      <p:ext uri="{BB962C8B-B14F-4D97-AF65-F5344CB8AC3E}">
        <p14:creationId xmlns:p14="http://schemas.microsoft.com/office/powerpoint/2010/main" val="19850436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lang="es-CL" sz="3600" dirty="0"/>
              <a:t>2.6. </a:t>
            </a:r>
            <a:r>
              <a:rPr sz="3600" dirty="0"/>
              <a:t>Granuloma </a:t>
            </a:r>
            <a:r>
              <a:rPr sz="3600" dirty="0" err="1"/>
              <a:t>gl</a:t>
            </a:r>
            <a:r>
              <a:rPr lang="es-CL" sz="3600" dirty="0"/>
              <a:t>ú</a:t>
            </a:r>
            <a:r>
              <a:rPr sz="3600" dirty="0" err="1"/>
              <a:t>teo</a:t>
            </a:r>
            <a:r>
              <a:rPr sz="3600" dirty="0"/>
              <a:t> </a:t>
            </a:r>
            <a:r>
              <a:rPr sz="3600" dirty="0" err="1"/>
              <a:t>infantil</a:t>
            </a:r>
            <a:endParaRPr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3924300" y="438150"/>
            <a:ext cx="3733800" cy="5867400"/>
          </a:xfrm>
        </p:spPr>
        <p:txBody>
          <a:bodyPr/>
          <a:lstStyle/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Variante dermatitis de </a:t>
            </a:r>
            <a:r>
              <a:rPr lang="es-CL" sz="2400" dirty="0" err="1">
                <a:cs typeface="Arial" panose="020B0604020202020204" pitchFamily="34" charset="0"/>
              </a:rPr>
              <a:t>Jacquet</a:t>
            </a:r>
            <a:r>
              <a:rPr lang="es-CL" sz="2400" dirty="0">
                <a:cs typeface="Arial" panose="020B0604020202020204" pitchFamily="34" charset="0"/>
              </a:rPr>
              <a:t>. </a:t>
            </a:r>
          </a:p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dirty="0" err="1">
                <a:cs typeface="Arial" panose="020B0604020202020204" pitchFamily="34" charset="0"/>
              </a:rPr>
              <a:t>Gatillantes</a:t>
            </a:r>
            <a:r>
              <a:rPr lang="es-CL" sz="2400" dirty="0">
                <a:cs typeface="Arial" panose="020B0604020202020204" pitchFamily="34" charset="0"/>
              </a:rPr>
              <a:t>: corticoides potentes</a:t>
            </a:r>
          </a:p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Nódulos rojo-violáceos, ovalados</a:t>
            </a:r>
          </a:p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Zonas convexas</a:t>
            </a:r>
          </a:p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b="1" dirty="0">
                <a:ea typeface="Helvetica"/>
                <a:cs typeface="Arial" panose="020B0604020202020204" pitchFamily="34" charset="0"/>
                <a:sym typeface="Helvetica"/>
              </a:rPr>
              <a:t>Tratamiento</a:t>
            </a:r>
            <a:r>
              <a:rPr lang="es-CL" sz="2400" dirty="0">
                <a:cs typeface="Arial" panose="020B0604020202020204" pitchFamily="34" charset="0"/>
              </a:rPr>
              <a:t>: medidas generales </a:t>
            </a:r>
          </a:p>
          <a:p>
            <a:pPr marL="206268" indent="-206268" defTabSz="271096">
              <a:spcBef>
                <a:spcPts val="1898"/>
              </a:spcBef>
              <a:defRPr sz="1800"/>
            </a:pPr>
            <a:r>
              <a:rPr lang="es-CL" sz="2400" dirty="0">
                <a:cs typeface="Arial" panose="020B0604020202020204" pitchFamily="34" charset="0"/>
              </a:rPr>
              <a:t>Tiende a  resolución espontánea en 1 a 2 meses. </a:t>
            </a:r>
            <a:endParaRPr lang="es-CL" sz="2400" dirty="0">
              <a:ea typeface="Times"/>
              <a:cs typeface="Arial" panose="020B0604020202020204" pitchFamily="34" charset="0"/>
              <a:sym typeface="Times"/>
            </a:endParaRPr>
          </a:p>
          <a:p>
            <a:endParaRPr lang="es-ES" dirty="0"/>
          </a:p>
        </p:txBody>
      </p:sp>
      <p:pic>
        <p:nvPicPr>
          <p:cNvPr id="328" name="Captura de pantalla 2015-09-06 a las 14.07.40.pn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7658100" y="1752600"/>
            <a:ext cx="4062232" cy="344249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32190494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s-CL" sz="3600" dirty="0"/>
              <a:t>2.7. </a:t>
            </a:r>
            <a:r>
              <a:rPr sz="3600" dirty="0" err="1"/>
              <a:t>Infección</a:t>
            </a:r>
            <a:r>
              <a:rPr sz="3600" dirty="0"/>
              <a:t> </a:t>
            </a:r>
            <a:r>
              <a:rPr sz="3600" dirty="0" err="1"/>
              <a:t>herpética</a:t>
            </a:r>
            <a:endParaRPr sz="3600" dirty="0"/>
          </a:p>
        </p:txBody>
      </p:sp>
      <p:sp>
        <p:nvSpPr>
          <p:cNvPr id="368" name="Shape 368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168765" indent="-168765" defTabSz="221806">
              <a:spcBef>
                <a:spcPts val="1547"/>
              </a:spcBef>
              <a:defRPr sz="1800"/>
            </a:pPr>
            <a:r>
              <a:rPr lang="es-CL" sz="1800" dirty="0"/>
              <a:t>HSV-1  ó HSV-2</a:t>
            </a:r>
          </a:p>
          <a:p>
            <a:pPr marL="168765" indent="-168765" defTabSz="221806">
              <a:spcBef>
                <a:spcPts val="1547"/>
              </a:spcBef>
              <a:defRPr sz="1800"/>
            </a:pPr>
            <a:r>
              <a:rPr lang="es-CL" sz="1800" dirty="0"/>
              <a:t>Vesículas forman racimos sobre una base eritematosa</a:t>
            </a:r>
          </a:p>
          <a:p>
            <a:pPr marL="168765" indent="-168765" defTabSz="221806">
              <a:spcBef>
                <a:spcPts val="1547"/>
              </a:spcBef>
              <a:defRPr sz="1800"/>
            </a:pPr>
            <a:r>
              <a:rPr lang="es-CL" sz="1800" dirty="0"/>
              <a:t>El área del pañal y cuero cabelludo son las zonas más afectadas</a:t>
            </a:r>
            <a:endParaRPr lang="es-ES" sz="1800" dirty="0">
              <a:ea typeface="Helvetica"/>
              <a:cs typeface="Helvetica"/>
              <a:sym typeface="Helvetica"/>
            </a:endParaRPr>
          </a:p>
          <a:p>
            <a:pPr defTabSz="221806">
              <a:spcBef>
                <a:spcPts val="1547"/>
              </a:spcBef>
              <a:defRPr sz="1800"/>
            </a:pPr>
            <a:r>
              <a:rPr lang="es-ES" sz="1800" dirty="0">
                <a:ea typeface="Helvetica"/>
                <a:cs typeface="Helvetica"/>
                <a:sym typeface="Helvetica"/>
              </a:rPr>
              <a:t>Diagnóstico es clínico y se confirma con:</a:t>
            </a:r>
            <a:endParaRPr sz="1800" dirty="0"/>
          </a:p>
          <a:p>
            <a:pPr marL="454515" lvl="1" indent="-285750" defTabSz="221806">
              <a:spcBef>
                <a:spcPts val="1547"/>
              </a:spcBef>
              <a:buFont typeface="Wingdings" panose="05000000000000000000" pitchFamily="2" charset="2"/>
              <a:buChar char="ü"/>
              <a:defRPr sz="1800"/>
            </a:pPr>
            <a:r>
              <a:rPr dirty="0">
                <a:ea typeface="Helvetica"/>
                <a:cs typeface="Helvetica"/>
                <a:sym typeface="Helvetica"/>
              </a:rPr>
              <a:t>PCR</a:t>
            </a:r>
            <a:r>
              <a:rPr dirty="0"/>
              <a:t> </a:t>
            </a:r>
            <a:r>
              <a:rPr dirty="0" err="1"/>
              <a:t>es</a:t>
            </a:r>
            <a:r>
              <a:rPr dirty="0"/>
              <a:t> </a:t>
            </a:r>
            <a:r>
              <a:rPr dirty="0" err="1"/>
              <a:t>altamente</a:t>
            </a:r>
            <a:r>
              <a:rPr dirty="0"/>
              <a:t> sensible y </a:t>
            </a:r>
            <a:r>
              <a:rPr dirty="0" err="1"/>
              <a:t>específica</a:t>
            </a:r>
            <a:r>
              <a:rPr dirty="0"/>
              <a:t> (</a:t>
            </a:r>
            <a:r>
              <a:rPr dirty="0" err="1"/>
              <a:t>ambas</a:t>
            </a:r>
            <a:r>
              <a:rPr dirty="0"/>
              <a:t> </a:t>
            </a:r>
            <a:r>
              <a:rPr dirty="0" err="1"/>
              <a:t>cercanas</a:t>
            </a:r>
            <a:r>
              <a:rPr dirty="0"/>
              <a:t> al 99%). </a:t>
            </a:r>
          </a:p>
          <a:p>
            <a:pPr marL="168765" indent="-168765" defTabSz="221806">
              <a:spcBef>
                <a:spcPts val="1547"/>
              </a:spcBef>
              <a:defRPr sz="1800"/>
            </a:pPr>
            <a:r>
              <a:rPr sz="1800" dirty="0" err="1">
                <a:ea typeface="Helvetica"/>
                <a:cs typeface="Helvetica"/>
                <a:sym typeface="Helvetica"/>
              </a:rPr>
              <a:t>Tratamiento</a:t>
            </a:r>
            <a:r>
              <a:rPr sz="1800" dirty="0"/>
              <a:t>: </a:t>
            </a:r>
            <a:r>
              <a:rPr sz="1800" dirty="0" err="1"/>
              <a:t>Aciclovir</a:t>
            </a:r>
            <a:r>
              <a:rPr sz="1800" dirty="0"/>
              <a:t> iv (20mg/Kg/</a:t>
            </a:r>
            <a:r>
              <a:rPr sz="1800" dirty="0" err="1"/>
              <a:t>día</a:t>
            </a:r>
            <a:r>
              <a:rPr sz="1800" dirty="0"/>
              <a:t> 3 </a:t>
            </a:r>
            <a:r>
              <a:rPr sz="1800" dirty="0" err="1"/>
              <a:t>veces</a:t>
            </a:r>
            <a:r>
              <a:rPr sz="1800" dirty="0"/>
              <a:t> al </a:t>
            </a:r>
            <a:r>
              <a:rPr sz="1800" dirty="0" err="1"/>
              <a:t>dia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14 </a:t>
            </a:r>
            <a:r>
              <a:rPr sz="1800" dirty="0" err="1"/>
              <a:t>días</a:t>
            </a:r>
            <a:r>
              <a:rPr sz="1800" dirty="0"/>
              <a:t>). 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69" name="herpes pañal.jpeg" descr="herpes pañal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008256" y="868680"/>
            <a:ext cx="3568072" cy="2346393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3" descr="C:\Documents and Settings\Felipe\Mis documentos\Lilian\FOTOS\derma2005\VIRALES II\F100002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8120" y="4028529"/>
            <a:ext cx="3758208" cy="235452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4844357" y="1363803"/>
            <a:ext cx="29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8765" indent="-168765" defTabSz="221806">
              <a:spcBef>
                <a:spcPts val="1547"/>
              </a:spcBef>
              <a:defRPr sz="1800"/>
            </a:pPr>
            <a:r>
              <a:rPr lang="es-CL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642599" y="1763509"/>
            <a:ext cx="34705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8765" indent="-168765" defTabSz="221806">
              <a:spcBef>
                <a:spcPts val="1547"/>
              </a:spcBef>
              <a:defRPr sz="1800"/>
            </a:pPr>
            <a:r>
              <a:rPr lang="es-CL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0886926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_tradnl" sz="4000" dirty="0"/>
              <a:t>3.  Erupciones independientes del uso del pañal</a:t>
            </a:r>
            <a:br>
              <a:rPr lang="es-CL" dirty="0"/>
            </a:b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t-PT" sz="3200" dirty="0">
                <a:solidFill>
                  <a:schemeClr val="bg1"/>
                </a:solidFill>
              </a:rPr>
              <a:t>Histiocitosis de c</a:t>
            </a:r>
            <a:r>
              <a:rPr lang="en-US" sz="3200" dirty="0" err="1">
                <a:solidFill>
                  <a:schemeClr val="bg1"/>
                </a:solidFill>
              </a:rPr>
              <a:t>élulas</a:t>
            </a:r>
            <a:r>
              <a:rPr lang="en-US" sz="3200" dirty="0">
                <a:solidFill>
                  <a:schemeClr val="bg1"/>
                </a:solidFill>
              </a:rPr>
              <a:t> de Langerhans</a:t>
            </a:r>
            <a:endParaRPr lang="es-CL" sz="32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3200" dirty="0" err="1">
                <a:solidFill>
                  <a:schemeClr val="bg1"/>
                </a:solidFill>
              </a:rPr>
              <a:t>Acrodermatitis</a:t>
            </a:r>
            <a:r>
              <a:rPr lang="fr-FR" sz="3200" dirty="0">
                <a:solidFill>
                  <a:schemeClr val="bg1"/>
                </a:solidFill>
              </a:rPr>
              <a:t> </a:t>
            </a:r>
            <a:r>
              <a:rPr lang="fr-FR" sz="3200" dirty="0" err="1">
                <a:solidFill>
                  <a:schemeClr val="bg1"/>
                </a:solidFill>
              </a:rPr>
              <a:t>enterop</a:t>
            </a:r>
            <a:r>
              <a:rPr lang="en-US" sz="3200" dirty="0" err="1">
                <a:solidFill>
                  <a:schemeClr val="bg1"/>
                </a:solidFill>
              </a:rPr>
              <a:t>ática</a:t>
            </a:r>
            <a:r>
              <a:rPr lang="en-US" sz="3200" dirty="0">
                <a:solidFill>
                  <a:schemeClr val="bg1"/>
                </a:solidFill>
              </a:rPr>
              <a:t> (AE)</a:t>
            </a:r>
            <a:endParaRPr lang="es-CL" sz="32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</a:rPr>
              <a:t>Paraqueratosis</a:t>
            </a:r>
            <a:r>
              <a:rPr lang="en-US" sz="3200" dirty="0">
                <a:solidFill>
                  <a:schemeClr val="bg1"/>
                </a:solidFill>
              </a:rPr>
              <a:t> Granular </a:t>
            </a:r>
            <a:r>
              <a:rPr lang="en-US" sz="3200" dirty="0" err="1">
                <a:solidFill>
                  <a:schemeClr val="bg1"/>
                </a:solidFill>
              </a:rPr>
              <a:t>Infantil</a:t>
            </a:r>
            <a:endParaRPr lang="es-CL" sz="32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</a:rPr>
              <a:t>Escabiosis</a:t>
            </a:r>
            <a:endParaRPr lang="es-CL" sz="32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</a:rPr>
              <a:t>Impétigo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buloso</a:t>
            </a:r>
            <a:endParaRPr lang="es-CL" sz="32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200" dirty="0" err="1">
                <a:solidFill>
                  <a:schemeClr val="bg1"/>
                </a:solidFill>
              </a:rPr>
              <a:t>Sífilis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congénita</a:t>
            </a:r>
            <a:endParaRPr lang="es-CL" sz="3200" dirty="0">
              <a:solidFill>
                <a:schemeClr val="bg1"/>
              </a:solidFill>
            </a:endParaRPr>
          </a:p>
          <a:p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32465439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Dermatitis seborreica</a:t>
            </a:r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13317" name="2 Marcador de contenido"/>
          <p:cNvSpPr>
            <a:spLocks noGrp="1"/>
          </p:cNvSpPr>
          <p:nvPr>
            <p:ph idx="1"/>
          </p:nvPr>
        </p:nvSpPr>
        <p:spPr>
          <a:xfrm>
            <a:off x="3869268" y="1737360"/>
            <a:ext cx="7315200" cy="5120640"/>
          </a:xfrm>
        </p:spPr>
        <p:txBody>
          <a:bodyPr>
            <a:normAutofit fontScale="92500"/>
          </a:bodyPr>
          <a:lstStyle/>
          <a:p>
            <a:pPr lvl="0">
              <a:lnSpc>
                <a:spcPct val="90000"/>
              </a:lnSpc>
            </a:pPr>
            <a:r>
              <a:rPr lang="es-ES_tradnl" sz="3200" dirty="0">
                <a:latin typeface="+mj-lt"/>
              </a:rPr>
              <a:t>Enfermedad </a:t>
            </a:r>
            <a:r>
              <a:rPr lang="es-ES_tradnl" sz="3200" b="1" dirty="0">
                <a:solidFill>
                  <a:srgbClr val="FF0000"/>
                </a:solidFill>
                <a:latin typeface="+mj-lt"/>
              </a:rPr>
              <a:t>inflamatoria crónica y recurrente</a:t>
            </a:r>
            <a:r>
              <a:rPr lang="es-ES_tradnl" sz="3200" dirty="0">
                <a:latin typeface="+mj-lt"/>
              </a:rPr>
              <a:t>.</a:t>
            </a:r>
          </a:p>
          <a:p>
            <a:pPr lvl="0">
              <a:lnSpc>
                <a:spcPct val="90000"/>
              </a:lnSpc>
            </a:pPr>
            <a:r>
              <a:rPr lang="es-ES_tradnl" sz="3200" dirty="0">
                <a:latin typeface="+mj-lt"/>
              </a:rPr>
              <a:t>Confinado a regiones con </a:t>
            </a:r>
            <a:r>
              <a:rPr lang="es-ES_tradnl" sz="3200" b="1" dirty="0">
                <a:latin typeface="+mj-lt"/>
              </a:rPr>
              <a:t>mayor nº y tamaño de glándulas sebáceas</a:t>
            </a:r>
            <a:r>
              <a:rPr lang="es-ES_tradnl" sz="3200" dirty="0">
                <a:latin typeface="+mj-lt"/>
              </a:rPr>
              <a:t>.</a:t>
            </a:r>
            <a:endParaRPr lang="es-ES_tradnl" sz="3200" b="1" dirty="0">
              <a:latin typeface="+mj-lt"/>
            </a:endParaRPr>
          </a:p>
          <a:p>
            <a:pPr lvl="0"/>
            <a:endParaRPr lang="es-ES_tradnl" sz="3200" dirty="0">
              <a:latin typeface="+mj-lt"/>
            </a:endParaRPr>
          </a:p>
          <a:p>
            <a:pPr lvl="0"/>
            <a:r>
              <a:rPr lang="es-ES_tradnl" sz="3200" dirty="0">
                <a:latin typeface="+mj-lt"/>
              </a:rPr>
              <a:t>1-5% de la población general. Más frecuente en </a:t>
            </a:r>
            <a:r>
              <a:rPr lang="es-ES_tradnl" sz="3200" b="1" dirty="0">
                <a:latin typeface="+mj-lt"/>
              </a:rPr>
              <a:t>hombres</a:t>
            </a:r>
          </a:p>
          <a:p>
            <a:pPr lvl="0"/>
            <a:r>
              <a:rPr lang="es-ES_tradnl" sz="3200" dirty="0">
                <a:latin typeface="+mj-lt"/>
              </a:rPr>
              <a:t>Incidencia </a:t>
            </a:r>
            <a:r>
              <a:rPr lang="es-ES_tradnl" sz="3200" b="1" dirty="0">
                <a:latin typeface="+mj-lt"/>
              </a:rPr>
              <a:t>bifásica</a:t>
            </a:r>
          </a:p>
          <a:p>
            <a:pPr lvl="1">
              <a:lnSpc>
                <a:spcPct val="90000"/>
              </a:lnSpc>
            </a:pPr>
            <a:r>
              <a:rPr lang="es-ES" sz="3200" b="1" dirty="0">
                <a:solidFill>
                  <a:srgbClr val="FF0000"/>
                </a:solidFill>
                <a:latin typeface="+mj-lt"/>
              </a:rPr>
              <a:t>Lactante: 0 </a:t>
            </a:r>
            <a:r>
              <a:rPr lang="es-ES" sz="3200" b="1" dirty="0">
                <a:solidFill>
                  <a:srgbClr val="FF0000"/>
                </a:solidFill>
                <a:latin typeface="+mj-lt"/>
                <a:sym typeface="Wingdings"/>
              </a:rPr>
              <a:t></a:t>
            </a:r>
            <a:r>
              <a:rPr lang="es-ES" sz="3200" b="1" dirty="0">
                <a:solidFill>
                  <a:srgbClr val="FF0000"/>
                </a:solidFill>
                <a:latin typeface="+mj-lt"/>
              </a:rPr>
              <a:t> 6- 8 meses (hasta 1 año). </a:t>
            </a:r>
          </a:p>
          <a:p>
            <a:pPr lvl="1">
              <a:lnSpc>
                <a:spcPct val="90000"/>
              </a:lnSpc>
            </a:pPr>
            <a:r>
              <a:rPr lang="es-ES" sz="3200" b="1" dirty="0">
                <a:solidFill>
                  <a:srgbClr val="FF0000"/>
                </a:solidFill>
                <a:latin typeface="+mj-lt"/>
              </a:rPr>
              <a:t>Adultos: 3era – 4ta década.</a:t>
            </a:r>
          </a:p>
          <a:p>
            <a:pPr lvl="0"/>
            <a:endParaRPr lang="es-ES_tradnl" sz="3200" dirty="0">
              <a:latin typeface="Arial"/>
            </a:endParaRPr>
          </a:p>
          <a:p>
            <a:pPr lvl="0">
              <a:lnSpc>
                <a:spcPct val="90000"/>
              </a:lnSpc>
            </a:pPr>
            <a:endParaRPr lang="es-ES" sz="3200" dirty="0">
              <a:latin typeface="+mj-lt"/>
              <a:sym typeface="Wingdings"/>
            </a:endParaRPr>
          </a:p>
          <a:p>
            <a:pPr marL="45720" indent="0">
              <a:buNone/>
            </a:pPr>
            <a:endParaRPr lang="es-ES_tradnl" dirty="0"/>
          </a:p>
          <a:p>
            <a:pPr marL="320040" lvl="1" indent="0">
              <a:buNone/>
            </a:pPr>
            <a:endParaRPr lang="es-ES_tradnl" dirty="0"/>
          </a:p>
          <a:p>
            <a:pPr marL="0" indent="0">
              <a:buNone/>
            </a:pP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0505617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Generalidades</a:t>
            </a:r>
          </a:p>
        </p:txBody>
      </p:sp>
      <p:sp>
        <p:nvSpPr>
          <p:cNvPr id="13317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sz="2800" b="1" dirty="0">
                <a:solidFill>
                  <a:srgbClr val="FF0000"/>
                </a:solidFill>
              </a:rPr>
              <a:t>Primeras semanas de vida a los 6-8 meses (hasta 1 año)</a:t>
            </a:r>
            <a:r>
              <a:rPr lang="es-ES_tradnl" sz="2800" dirty="0"/>
              <a:t>.</a:t>
            </a:r>
          </a:p>
          <a:p>
            <a:r>
              <a:rPr lang="es-ES_tradnl" sz="2800" dirty="0"/>
              <a:t>70% de lactantes a los 3 meses.</a:t>
            </a:r>
          </a:p>
          <a:p>
            <a:endParaRPr lang="es-ES_tradnl" sz="2800" dirty="0"/>
          </a:p>
          <a:p>
            <a:r>
              <a:rPr lang="es-ES_tradnl" sz="2800" dirty="0"/>
              <a:t>Etiología: traspaso trasplacentario de andrógenos maternos (+) crecimiento de </a:t>
            </a:r>
            <a:r>
              <a:rPr lang="es-ES_tradnl" sz="2800" dirty="0" err="1"/>
              <a:t>gl</a:t>
            </a:r>
            <a:r>
              <a:rPr lang="es-ES_tradnl" sz="2800" dirty="0"/>
              <a:t> sebáceas.</a:t>
            </a:r>
          </a:p>
          <a:p>
            <a:endParaRPr lang="es-ES_tradnl" sz="2800" dirty="0"/>
          </a:p>
          <a:p>
            <a:r>
              <a:rPr lang="es-ES_tradnl" sz="2800" dirty="0"/>
              <a:t>Principalmente en </a:t>
            </a:r>
            <a:r>
              <a:rPr lang="es-ES_tradnl" sz="2800" b="1" dirty="0">
                <a:solidFill>
                  <a:srgbClr val="FF0000"/>
                </a:solidFill>
              </a:rPr>
              <a:t>cuero cabelludo, áreas </a:t>
            </a:r>
            <a:r>
              <a:rPr lang="es-ES_tradnl" sz="2800" b="1" dirty="0" err="1">
                <a:solidFill>
                  <a:srgbClr val="FF0000"/>
                </a:solidFill>
              </a:rPr>
              <a:t>flexurales</a:t>
            </a:r>
            <a:r>
              <a:rPr lang="es-ES_tradnl" sz="2800" b="1" dirty="0">
                <a:solidFill>
                  <a:srgbClr val="FF0000"/>
                </a:solidFill>
              </a:rPr>
              <a:t> y área del pañal. </a:t>
            </a:r>
            <a:r>
              <a:rPr lang="es-ES_tradnl" sz="2800" dirty="0"/>
              <a:t>Menos compromiso tronco.</a:t>
            </a:r>
            <a:endParaRPr lang="es-ES_tradnl" sz="2800" b="1" dirty="0">
              <a:solidFill>
                <a:srgbClr val="FF0000"/>
              </a:solidFill>
            </a:endParaRPr>
          </a:p>
          <a:p>
            <a:endParaRPr lang="es-ES_tradnl" sz="2800" dirty="0"/>
          </a:p>
          <a:p>
            <a:r>
              <a:rPr lang="es-ES_tradnl" sz="2800" dirty="0"/>
              <a:t>No pruriginoso </a:t>
            </a:r>
          </a:p>
        </p:txBody>
      </p:sp>
    </p:spTree>
    <p:extLst>
      <p:ext uri="{BB962C8B-B14F-4D97-AF65-F5344CB8AC3E}">
        <p14:creationId xmlns:p14="http://schemas.microsoft.com/office/powerpoint/2010/main" val="33483736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Etiología</a:t>
            </a:r>
          </a:p>
        </p:txBody>
      </p:sp>
      <p:sp>
        <p:nvSpPr>
          <p:cNvPr id="13317" name="2 Marcador de contenido"/>
          <p:cNvSpPr>
            <a:spLocks noGrp="1"/>
          </p:cNvSpPr>
          <p:nvPr>
            <p:ph idx="1"/>
          </p:nvPr>
        </p:nvSpPr>
        <p:spPr>
          <a:xfrm>
            <a:off x="3869268" y="1740408"/>
            <a:ext cx="7315200" cy="5120640"/>
          </a:xfrm>
        </p:spPr>
        <p:txBody>
          <a:bodyPr>
            <a:normAutofit/>
          </a:bodyPr>
          <a:lstStyle/>
          <a:p>
            <a:pPr marL="502920" indent="-457200"/>
            <a:r>
              <a:rPr lang="es-ES" sz="2800" b="1" dirty="0">
                <a:solidFill>
                  <a:srgbClr val="FF0000"/>
                </a:solidFill>
                <a:latin typeface="+mj-lt"/>
                <a:sym typeface="Wingdings"/>
              </a:rPr>
              <a:t>Desconocida</a:t>
            </a:r>
          </a:p>
          <a:p>
            <a:pPr marL="502920" indent="-457200"/>
            <a:r>
              <a:rPr lang="es-ES" sz="2800" dirty="0">
                <a:sym typeface="Wingdings"/>
              </a:rPr>
              <a:t>No asociada a mayor producción de sebo ni compromiso de glándula sebácea.</a:t>
            </a:r>
            <a:endParaRPr lang="es-ES_tradnl" sz="2800" dirty="0">
              <a:sym typeface="Wingdings"/>
            </a:endParaRPr>
          </a:p>
          <a:p>
            <a:pPr marL="502920" indent="-457200"/>
            <a:endParaRPr lang="es-ES" sz="2800" dirty="0">
              <a:latin typeface="+mj-lt"/>
              <a:sym typeface="Wingdings"/>
            </a:endParaRPr>
          </a:p>
          <a:p>
            <a:pPr marL="502920" indent="-457200"/>
            <a:r>
              <a:rPr lang="es-ES" sz="2800" b="1" dirty="0">
                <a:latin typeface="+mj-lt"/>
                <a:sym typeface="Wingdings"/>
              </a:rPr>
              <a:t>Teorías</a:t>
            </a:r>
          </a:p>
          <a:p>
            <a:pPr marL="777240" lvl="1" indent="-457200">
              <a:buFont typeface="+mj-lt"/>
              <a:buAutoNum type="arabicPeriod"/>
            </a:pPr>
            <a:r>
              <a:rPr lang="es-ES_tradnl" sz="2400" b="1" dirty="0">
                <a:solidFill>
                  <a:srgbClr val="0000FF"/>
                </a:solidFill>
                <a:latin typeface="+mj-lt"/>
              </a:rPr>
              <a:t>Teoría </a:t>
            </a:r>
            <a:r>
              <a:rPr lang="es-ES_tradnl" sz="2400" b="1" dirty="0" err="1">
                <a:solidFill>
                  <a:srgbClr val="0000FF"/>
                </a:solidFill>
                <a:latin typeface="+mj-lt"/>
              </a:rPr>
              <a:t>Malassezia</a:t>
            </a:r>
            <a:r>
              <a:rPr lang="es-ES_tradnl" sz="2400" b="1" dirty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777240" lvl="1" indent="-457200">
              <a:buFont typeface="+mj-lt"/>
              <a:buAutoNum type="arabicPeriod"/>
            </a:pPr>
            <a:r>
              <a:rPr lang="es-ES_tradnl" sz="2400" dirty="0">
                <a:latin typeface="+mj-lt"/>
              </a:rPr>
              <a:t>Teoría hiperproliferación</a:t>
            </a:r>
          </a:p>
          <a:p>
            <a:pPr marL="777240" lvl="1" indent="-457200">
              <a:buFont typeface="+mj-lt"/>
              <a:buAutoNum type="arabicPeriod"/>
            </a:pPr>
            <a:r>
              <a:rPr lang="es-ES_tradnl" sz="2400" dirty="0">
                <a:latin typeface="+mj-lt"/>
              </a:rPr>
              <a:t>Teoría Dermatitis. Enlace inmunológico</a:t>
            </a:r>
          </a:p>
          <a:p>
            <a:pPr marL="502920" indent="-457200"/>
            <a:endParaRPr lang="es-ES_tradnl" sz="2800" dirty="0">
              <a:latin typeface="Arial"/>
            </a:endParaRPr>
          </a:p>
          <a:p>
            <a:pPr marL="777240" lvl="1" indent="-457200">
              <a:buFont typeface="+mj-lt"/>
              <a:buAutoNum type="arabicPeriod"/>
            </a:pPr>
            <a:endParaRPr lang="es-ES" sz="2400" dirty="0">
              <a:sym typeface="Wingdings"/>
            </a:endParaRPr>
          </a:p>
          <a:p>
            <a:pPr marL="777240" lvl="1" indent="-457200">
              <a:buFont typeface="+mj-lt"/>
              <a:buAutoNum type="arabicPeriod"/>
            </a:pPr>
            <a:endParaRPr lang="es-ES" sz="2400" dirty="0">
              <a:sym typeface="Wingdings"/>
            </a:endParaRPr>
          </a:p>
          <a:p>
            <a:pPr marL="45720" indent="0">
              <a:buNone/>
            </a:pPr>
            <a:endParaRPr lang="es-ES_tradnl" sz="2800" dirty="0"/>
          </a:p>
          <a:p>
            <a:pPr marL="320040" lvl="1" indent="0">
              <a:buNone/>
            </a:pPr>
            <a:endParaRPr lang="es-ES_tradnl" sz="2400" dirty="0"/>
          </a:p>
          <a:p>
            <a:pPr marL="0" indent="0">
              <a:buNone/>
            </a:pPr>
            <a:endParaRPr lang="es-ES_tradnl" sz="3600" dirty="0"/>
          </a:p>
        </p:txBody>
      </p:sp>
    </p:spTree>
    <p:extLst>
      <p:ext uri="{BB962C8B-B14F-4D97-AF65-F5344CB8AC3E}">
        <p14:creationId xmlns:p14="http://schemas.microsoft.com/office/powerpoint/2010/main" val="28734571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Clínica</a:t>
            </a:r>
          </a:p>
        </p:txBody>
      </p:sp>
      <p:sp>
        <p:nvSpPr>
          <p:cNvPr id="13317" name="2 Marcador de contenido"/>
          <p:cNvSpPr>
            <a:spLocks noGrp="1"/>
          </p:cNvSpPr>
          <p:nvPr>
            <p:ph sz="half" idx="1"/>
          </p:nvPr>
        </p:nvSpPr>
        <p:spPr>
          <a:xfrm>
            <a:off x="3639312" y="868680"/>
            <a:ext cx="3474720" cy="5120640"/>
          </a:xfrm>
        </p:spPr>
        <p:txBody>
          <a:bodyPr>
            <a:normAutofit/>
          </a:bodyPr>
          <a:lstStyle/>
          <a:p>
            <a:pPr lvl="0"/>
            <a:r>
              <a:rPr lang="es-ES_tradnl" sz="2800" b="1" dirty="0">
                <a:solidFill>
                  <a:srgbClr val="FF0000"/>
                </a:solidFill>
                <a:latin typeface="+mj-lt"/>
              </a:rPr>
              <a:t>Escamas sebosas adherida amarillentas </a:t>
            </a:r>
            <a:r>
              <a:rPr lang="es-ES_tradnl" sz="2800" dirty="0">
                <a:latin typeface="+mj-lt"/>
              </a:rPr>
              <a:t>que cubre la mayor parte del cuero cabelludo, con inflamación y secreción, + </a:t>
            </a:r>
            <a:r>
              <a:rPr lang="es-ES_tradnl" sz="2800" dirty="0" err="1">
                <a:latin typeface="+mj-lt"/>
              </a:rPr>
              <a:t>vertex</a:t>
            </a:r>
            <a:r>
              <a:rPr lang="es-ES_tradnl" sz="2800" dirty="0">
                <a:latin typeface="+mj-lt"/>
              </a:rPr>
              <a:t> y frontal. Sin alopecia</a:t>
            </a:r>
          </a:p>
          <a:p>
            <a:pPr lvl="0"/>
            <a:r>
              <a:rPr lang="es-ES_tradnl" sz="2800" i="1" dirty="0">
                <a:latin typeface="+mj-lt"/>
              </a:rPr>
              <a:t>Costra láctea:</a:t>
            </a:r>
            <a:r>
              <a:rPr lang="es-ES_tradnl" sz="2800" dirty="0">
                <a:latin typeface="+mj-lt"/>
              </a:rPr>
              <a:t> masa casposa y costrosa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uadroTexto 2"/>
          <p:cNvSpPr txBox="1"/>
          <p:nvPr/>
        </p:nvSpPr>
        <p:spPr>
          <a:xfrm>
            <a:off x="13519589" y="29442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/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342632" y="3543300"/>
            <a:ext cx="4633647" cy="273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 descr="Cradle_cap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632" y="355841"/>
            <a:ext cx="4601699" cy="258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187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2 Marcador de contenido"/>
          <p:cNvSpPr>
            <a:spLocks noGrp="1"/>
          </p:cNvSpPr>
          <p:nvPr>
            <p:ph idx="1"/>
          </p:nvPr>
        </p:nvSpPr>
        <p:spPr>
          <a:xfrm>
            <a:off x="3733800" y="2944297"/>
            <a:ext cx="4414409" cy="3494603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</a:pPr>
            <a:r>
              <a:rPr lang="es-ES_tradnl" sz="2800" dirty="0">
                <a:latin typeface="+mj-lt"/>
              </a:rPr>
              <a:t>Lesiones diseminadas de menor intensidad en cara, pliegues </a:t>
            </a:r>
            <a:r>
              <a:rPr lang="es-ES_tradnl" sz="2800" dirty="0" err="1">
                <a:latin typeface="+mj-lt"/>
              </a:rPr>
              <a:t>retroauriculares</a:t>
            </a:r>
            <a:r>
              <a:rPr lang="es-ES_tradnl" sz="2800" dirty="0">
                <a:latin typeface="+mj-lt"/>
              </a:rPr>
              <a:t>, cuello, tronco y zona proximal de las extremidades.</a:t>
            </a:r>
          </a:p>
          <a:p>
            <a:pPr lvl="0">
              <a:lnSpc>
                <a:spcPct val="90000"/>
              </a:lnSpc>
            </a:pPr>
            <a:r>
              <a:rPr lang="es-ES_tradnl" sz="2800" dirty="0">
                <a:latin typeface="+mj-lt"/>
              </a:rPr>
              <a:t>Apariencia psoriasiforme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3519589" y="29442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6" name="Imagen 5" descr="Infntl_sbrrhc_drmtt_fc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710" y="424017"/>
            <a:ext cx="4480499" cy="2520280"/>
          </a:xfrm>
          <a:prstGeom prst="rect">
            <a:avLst/>
          </a:prstGeom>
        </p:spPr>
      </p:pic>
      <p:pic>
        <p:nvPicPr>
          <p:cNvPr id="8" name="Imagen 7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496269" y="152276"/>
            <a:ext cx="3352833" cy="3429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/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491107" y="3909665"/>
            <a:ext cx="3700893" cy="2529235"/>
          </a:xfrm>
          <a:prstGeom prst="rect">
            <a:avLst/>
          </a:prstGeom>
          <a:noFill/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Clínica</a:t>
            </a:r>
          </a:p>
        </p:txBody>
      </p:sp>
    </p:spTree>
    <p:extLst>
      <p:ext uri="{BB962C8B-B14F-4D97-AF65-F5344CB8AC3E}">
        <p14:creationId xmlns:p14="http://schemas.microsoft.com/office/powerpoint/2010/main" val="3761017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Tratamiento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ES_tradnl" sz="2800" dirty="0"/>
              <a:t>Expectante</a:t>
            </a:r>
          </a:p>
          <a:p>
            <a:pPr lvl="0"/>
            <a:r>
              <a:rPr lang="es-ES_tradnl" sz="2800" dirty="0"/>
              <a:t>Cuidados generales: aseo y uso de emolientes.</a:t>
            </a:r>
          </a:p>
          <a:p>
            <a:pPr lvl="0"/>
            <a:r>
              <a:rPr lang="es-ES_tradnl" sz="2800" dirty="0"/>
              <a:t>Champús suaves para eliminar costras y escamas.</a:t>
            </a:r>
          </a:p>
          <a:p>
            <a:pPr lvl="0"/>
            <a:r>
              <a:rPr lang="es-ES_tradnl" sz="2800" dirty="0"/>
              <a:t>Evitar la irritación</a:t>
            </a:r>
            <a:r>
              <a:rPr lang="es-ES_tradnl" sz="2800" dirty="0">
                <a:latin typeface="Corbel"/>
              </a:rPr>
              <a:t>.</a:t>
            </a:r>
          </a:p>
          <a:p>
            <a:pPr lvl="0"/>
            <a:r>
              <a:rPr lang="es-ES_tradnl" sz="2800" dirty="0"/>
              <a:t>Específicos y casos refractarios a </a:t>
            </a:r>
            <a:r>
              <a:rPr lang="es-ES_tradnl" sz="2800" dirty="0" err="1"/>
              <a:t>med</a:t>
            </a:r>
            <a:r>
              <a:rPr lang="es-ES_tradnl" sz="2800" dirty="0"/>
              <a:t> generales: corticoides, </a:t>
            </a:r>
            <a:r>
              <a:rPr lang="es-ES_tradnl" sz="2800" dirty="0" err="1"/>
              <a:t>antifúngicos</a:t>
            </a:r>
            <a:r>
              <a:rPr lang="es-ES_tradnl" sz="2800" dirty="0"/>
              <a:t>, </a:t>
            </a:r>
            <a:r>
              <a:rPr lang="es-ES_tradnl" sz="2800" dirty="0" err="1"/>
              <a:t>ac</a:t>
            </a:r>
            <a:r>
              <a:rPr lang="es-ES_tradnl" sz="2800" dirty="0"/>
              <a:t> salicílico.</a:t>
            </a:r>
            <a:endParaRPr lang="es-CL" sz="2800" dirty="0"/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4108566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br>
              <a:rPr lang="es-ES" altLang="es-ES_tradnl" b="1" dirty="0">
                <a:ea typeface="MS PGothic" pitchFamily="34" charset="-128"/>
              </a:rPr>
            </a:br>
            <a:br>
              <a:rPr lang="es-ES" altLang="es-ES_tradnl" b="1" dirty="0">
                <a:ea typeface="MS PGothic" pitchFamily="34" charset="-128"/>
              </a:rPr>
            </a:br>
            <a:br>
              <a:rPr lang="es-ES" altLang="es-ES_tradnl" b="1" dirty="0">
                <a:ea typeface="MS PGothic" pitchFamily="34" charset="-128"/>
              </a:rPr>
            </a:br>
            <a:r>
              <a:rPr lang="es-ES" altLang="es-ES_tradnl" dirty="0">
                <a:ea typeface="MS PGothic" pitchFamily="34" charset="-128"/>
              </a:rPr>
              <a:t>Vérnix Caseoso</a:t>
            </a:r>
          </a:p>
        </p:txBody>
      </p:sp>
      <p:sp>
        <p:nvSpPr>
          <p:cNvPr id="50178" name="Marcador de contenido 1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4228338" cy="5120640"/>
          </a:xfrm>
        </p:spPr>
        <p:txBody>
          <a:bodyPr>
            <a:normAutofit/>
          </a:bodyPr>
          <a:lstStyle/>
          <a:p>
            <a:pPr eaLnBrk="1" hangingPunct="1"/>
            <a:r>
              <a:rPr lang="es-ES_tradnl" altLang="es-ES_tradnl" sz="2800" dirty="0">
                <a:ea typeface="MS PGothic" pitchFamily="34" charset="-128"/>
              </a:rPr>
              <a:t>Es la sustancia grasa que recubre la piel del RN</a:t>
            </a:r>
          </a:p>
          <a:p>
            <a:pPr eaLnBrk="1" hangingPunct="1"/>
            <a:r>
              <a:rPr lang="es-ES_tradnl" altLang="es-ES_tradnl" sz="2800" dirty="0" err="1">
                <a:ea typeface="MS PGothic" pitchFamily="34" charset="-128"/>
              </a:rPr>
              <a:t>Funci</a:t>
            </a:r>
            <a:r>
              <a:rPr lang="es-ES" altLang="es-ES_tradnl" sz="2800" dirty="0">
                <a:ea typeface="MS PGothic" pitchFamily="34" charset="-128"/>
              </a:rPr>
              <a:t>ó</a:t>
            </a:r>
            <a:r>
              <a:rPr lang="es-ES_tradnl" altLang="es-ES_tradnl" sz="2800" dirty="0">
                <a:ea typeface="MS PGothic" pitchFamily="34" charset="-128"/>
              </a:rPr>
              <a:t>n: </a:t>
            </a:r>
          </a:p>
          <a:p>
            <a:pPr lvl="1"/>
            <a:r>
              <a:rPr lang="es-ES_tradnl" altLang="es-ES_tradnl" sz="2400" dirty="0">
                <a:ea typeface="MS PGothic" pitchFamily="34" charset="-128"/>
              </a:rPr>
              <a:t>Contribuye a la maduración epidérmica in útero y postnatal inmediato</a:t>
            </a:r>
          </a:p>
          <a:p>
            <a:pPr lvl="1"/>
            <a:r>
              <a:rPr lang="es-ES_tradnl" altLang="es-ES_tradnl" sz="2400" dirty="0">
                <a:ea typeface="MS PGothic" pitchFamily="34" charset="-128"/>
              </a:rPr>
              <a:t>Lubricar la piel y facilitar el pasaje del niño por el canal del parto</a:t>
            </a:r>
          </a:p>
          <a:p>
            <a:pPr lvl="1"/>
            <a:r>
              <a:rPr lang="es-ES_tradnl" altLang="es-ES_tradnl" sz="2400" dirty="0">
                <a:ea typeface="MS PGothic" pitchFamily="34" charset="-128"/>
              </a:rPr>
              <a:t>Protege contra el pasaje de bacterias (PAM y LAM)</a:t>
            </a:r>
            <a:endParaRPr lang="es-ES_tradnl" altLang="es-ES_tradnl" dirty="0">
              <a:ea typeface="MS PGothic" pitchFamily="34" charset="-128"/>
            </a:endParaRPr>
          </a:p>
          <a:p>
            <a:pPr eaLnBrk="1" hangingPunct="1"/>
            <a:endParaRPr lang="es-ES_tradnl" altLang="es-ES_tradnl" dirty="0">
              <a:ea typeface="MS PGothic" pitchFamily="34" charset="-128"/>
            </a:endParaRPr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>
          <a:xfrm>
            <a:off x="9027888" y="868680"/>
            <a:ext cx="2264952" cy="5120640"/>
          </a:xfrm>
        </p:spPr>
        <p:txBody>
          <a:bodyPr>
            <a:normAutofit/>
          </a:bodyPr>
          <a:lstStyle/>
          <a:p>
            <a:endParaRPr lang="es-ES"/>
          </a:p>
        </p:txBody>
      </p:sp>
      <p:pic>
        <p:nvPicPr>
          <p:cNvPr id="40963" name="Marcador de contenido 5" descr="Captura de pantalla 2015-09-05 a las 21.20.37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89505" y="577850"/>
            <a:ext cx="3166462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2" descr="http://3.bp.blogspot.com/-j2nhbMWv6so/Tc2nYsRBimI/AAAAAAAAAVY/_2eF9vox-Lg/s1600/vernix_caseosa_1_04031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0800000">
            <a:off x="8589505" y="3500436"/>
            <a:ext cx="3166462" cy="273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Dermatitis atópica</a:t>
            </a:r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Introducción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_tradnl" sz="2400" dirty="0"/>
              <a:t>La dermatitis atópica (DA) es una enfermedad crónica de la piel, inflamatoria y pruriginosa que ocurre frecuentemente en niños, pero también puede afectar a los adultos. </a:t>
            </a:r>
          </a:p>
          <a:p>
            <a:pPr algn="just"/>
            <a:endParaRPr lang="es-ES_tradnl" sz="2400" dirty="0"/>
          </a:p>
          <a:p>
            <a:pPr algn="just"/>
            <a:r>
              <a:rPr lang="es-ES_tradnl" sz="2400" dirty="0"/>
              <a:t>Sigue un curso caracterizado por recaídas.</a:t>
            </a:r>
          </a:p>
          <a:p>
            <a:pPr algn="just"/>
            <a:endParaRPr lang="es-ES_tradnl" sz="2400" dirty="0"/>
          </a:p>
          <a:p>
            <a:pPr algn="just"/>
            <a:r>
              <a:rPr lang="es-ES_tradnl" sz="2400" dirty="0"/>
              <a:t>Se asocia con  </a:t>
            </a:r>
            <a:r>
              <a:rPr lang="es-ES_tradnl" sz="2400" dirty="0" err="1"/>
              <a:t>IgE</a:t>
            </a:r>
            <a:r>
              <a:rPr lang="es-ES_tradnl" sz="2400" dirty="0"/>
              <a:t> e historia personal/familiar de alergias, rinitis alérgica y asma.</a:t>
            </a:r>
          </a:p>
          <a:p>
            <a:pPr algn="just"/>
            <a:endParaRPr lang="es-ES_tradnl" sz="2400" dirty="0"/>
          </a:p>
          <a:p>
            <a:pPr algn="just"/>
            <a:r>
              <a:rPr lang="es-ES_tradnl" sz="2400" dirty="0"/>
              <a:t>DA es sinónimo de eczema atópico</a:t>
            </a:r>
            <a:r>
              <a:rPr lang="es-ES_tradnl" sz="2800" dirty="0"/>
              <a:t>. 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" y="6377043"/>
            <a:ext cx="121919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_tradnl" sz="1100"/>
              <a:t>1. </a:t>
            </a:r>
            <a:r>
              <a:rPr lang="es-ES_tradnl" sz="1100" dirty="0"/>
              <a:t>Lawrence F. </a:t>
            </a:r>
            <a:r>
              <a:rPr lang="es-ES_tradnl" sz="1100" dirty="0" err="1"/>
              <a:t>Eichenfield</a:t>
            </a:r>
            <a:r>
              <a:rPr lang="es-ES_tradnl" sz="1100" dirty="0"/>
              <a:t> et al. </a:t>
            </a:r>
            <a:r>
              <a:rPr lang="es-ES_tradnl" sz="1100" dirty="0" err="1"/>
              <a:t>Guidelines</a:t>
            </a:r>
            <a:r>
              <a:rPr lang="es-ES_tradnl" sz="1100" dirty="0"/>
              <a:t> of </a:t>
            </a:r>
            <a:r>
              <a:rPr lang="es-ES_tradnl" sz="1100" dirty="0" err="1"/>
              <a:t>care</a:t>
            </a:r>
            <a:r>
              <a:rPr lang="es-ES_tradnl" sz="1100" dirty="0"/>
              <a:t> </a:t>
            </a:r>
            <a:r>
              <a:rPr lang="es-ES_tradnl" sz="1100" dirty="0" err="1"/>
              <a:t>for</a:t>
            </a:r>
            <a:r>
              <a:rPr lang="es-ES_tradnl" sz="1100" dirty="0"/>
              <a:t> </a:t>
            </a:r>
            <a:r>
              <a:rPr lang="es-ES_tradnl" sz="1100" dirty="0" err="1"/>
              <a:t>the</a:t>
            </a:r>
            <a:r>
              <a:rPr lang="es-ES_tradnl" sz="1100" dirty="0"/>
              <a:t> </a:t>
            </a:r>
            <a:r>
              <a:rPr lang="es-ES_tradnl" sz="1100" dirty="0" err="1"/>
              <a:t>management</a:t>
            </a:r>
            <a:r>
              <a:rPr lang="es-ES_tradnl" sz="1100" dirty="0"/>
              <a:t> of </a:t>
            </a:r>
            <a:r>
              <a:rPr lang="es-ES_tradnl" sz="1100" dirty="0" err="1"/>
              <a:t>atopic</a:t>
            </a:r>
            <a:r>
              <a:rPr lang="es-ES_tradnl" sz="1100" dirty="0"/>
              <a:t> dermatitis. </a:t>
            </a:r>
            <a:r>
              <a:rPr lang="es-ES_tradnl" sz="1100" dirty="0" err="1"/>
              <a:t>Part</a:t>
            </a:r>
            <a:r>
              <a:rPr lang="es-ES_tradnl" sz="1100" dirty="0"/>
              <a:t> 1: Diagnosis and </a:t>
            </a:r>
            <a:r>
              <a:rPr lang="es-ES_tradnl" sz="1100" dirty="0" err="1"/>
              <a:t>Assessment</a:t>
            </a:r>
            <a:r>
              <a:rPr lang="es-ES_tradnl" sz="1100" dirty="0"/>
              <a:t> of </a:t>
            </a:r>
            <a:r>
              <a:rPr lang="es-ES_tradnl" sz="1100" dirty="0" err="1"/>
              <a:t>Atopic</a:t>
            </a:r>
            <a:r>
              <a:rPr lang="es-ES_tradnl" sz="1100" dirty="0"/>
              <a:t> Dermatitis. </a:t>
            </a:r>
            <a:r>
              <a:rPr lang="es-ES_tradnl" sz="1100" i="1" dirty="0"/>
              <a:t>J Am </a:t>
            </a:r>
            <a:r>
              <a:rPr lang="es-ES_tradnl" sz="1100" i="1" dirty="0" err="1"/>
              <a:t>Acad</a:t>
            </a:r>
            <a:r>
              <a:rPr lang="es-ES_tradnl" sz="1100" i="1" dirty="0"/>
              <a:t> </a:t>
            </a:r>
            <a:r>
              <a:rPr lang="es-ES_tradnl" sz="1100" i="1" dirty="0" err="1"/>
              <a:t>Dermatol</a:t>
            </a:r>
            <a:r>
              <a:rPr lang="es-ES_tradnl" sz="1100" dirty="0"/>
              <a:t>. 2014 </a:t>
            </a:r>
            <a:r>
              <a:rPr lang="es-ES_tradnl" sz="1100" dirty="0" err="1"/>
              <a:t>February</a:t>
            </a:r>
            <a:r>
              <a:rPr lang="es-ES_tradnl" sz="1100" dirty="0"/>
              <a:t> ; 70(2): 338–351. doi:10.1016/j.jaad.2013.10.010. </a:t>
            </a:r>
          </a:p>
          <a:p>
            <a:endParaRPr lang="es-ES_tradnl" sz="1100" dirty="0"/>
          </a:p>
        </p:txBody>
      </p:sp>
      <p:cxnSp>
        <p:nvCxnSpPr>
          <p:cNvPr id="6" name="Conector recto de flecha 5"/>
          <p:cNvCxnSpPr/>
          <p:nvPr/>
        </p:nvCxnSpPr>
        <p:spPr>
          <a:xfrm flipV="1">
            <a:off x="4367808" y="3645025"/>
            <a:ext cx="0" cy="3681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706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Epidemiología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_tradnl" sz="2400" dirty="0"/>
              <a:t>La dermatitis atópica afecta entre el 5 y 20% de los niños en todo el mundo</a:t>
            </a:r>
          </a:p>
          <a:p>
            <a:pPr algn="just"/>
            <a:endParaRPr lang="es-ES_tradnl" sz="2400" dirty="0"/>
          </a:p>
          <a:p>
            <a:pPr algn="just"/>
            <a:r>
              <a:rPr lang="es-ES_tradnl" sz="2400" dirty="0"/>
              <a:t>Es más común en lactantes entre 3 y 6 meses de edad. </a:t>
            </a:r>
          </a:p>
          <a:p>
            <a:pPr algn="just"/>
            <a:r>
              <a:rPr lang="es-ES_tradnl" sz="2400" dirty="0"/>
              <a:t>60% primer año de vida </a:t>
            </a:r>
          </a:p>
          <a:p>
            <a:pPr algn="just"/>
            <a:r>
              <a:rPr lang="es-ES_tradnl" sz="2400" dirty="0"/>
              <a:t>90% a los 5 años.</a:t>
            </a:r>
            <a:r>
              <a:rPr lang="es-ES_tradnl" sz="2400" baseline="30000" dirty="0"/>
              <a:t>2</a:t>
            </a:r>
            <a:r>
              <a:rPr lang="es-ES_tradnl" sz="2400" dirty="0"/>
              <a:t> </a:t>
            </a:r>
          </a:p>
          <a:p>
            <a:pPr algn="just"/>
            <a:endParaRPr lang="es-ES_tradnl" sz="2400" dirty="0"/>
          </a:p>
          <a:p>
            <a:pPr algn="just"/>
            <a:r>
              <a:rPr lang="es-ES_tradnl" sz="2400" dirty="0"/>
              <a:t>Resolución de la enfermedad en la adultez, pero 10-30% persiste con síntomas y un pequeño porcentaje desarrolla síntomas en la edad adulta.</a:t>
            </a:r>
            <a:r>
              <a:rPr lang="es-ES_tradnl" sz="2400" baseline="30000" dirty="0"/>
              <a:t>3</a:t>
            </a:r>
            <a:endParaRPr lang="es-ES_tradnl" sz="2400" dirty="0"/>
          </a:p>
          <a:p>
            <a:pPr algn="just"/>
            <a:endParaRPr lang="es-ES_tradnl" dirty="0"/>
          </a:p>
        </p:txBody>
      </p:sp>
      <p:sp>
        <p:nvSpPr>
          <p:cNvPr id="4" name="CuadroTexto 3"/>
          <p:cNvSpPr txBox="1"/>
          <p:nvPr/>
        </p:nvSpPr>
        <p:spPr>
          <a:xfrm>
            <a:off x="142503" y="6127666"/>
            <a:ext cx="118911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_tradnl" sz="1100" dirty="0"/>
              <a:t>2. </a:t>
            </a:r>
            <a:r>
              <a:rPr lang="es-ES_tradnl" sz="1100" dirty="0" err="1"/>
              <a:t>Perkin</a:t>
            </a:r>
            <a:r>
              <a:rPr lang="es-ES_tradnl" sz="1100" dirty="0"/>
              <a:t> MR, </a:t>
            </a:r>
            <a:r>
              <a:rPr lang="es-ES_tradnl" sz="1100" dirty="0" err="1"/>
              <a:t>Strachan</a:t>
            </a:r>
            <a:r>
              <a:rPr lang="es-ES_tradnl" sz="1100" dirty="0"/>
              <a:t> DP, Williams HC, Kennedy CT, </a:t>
            </a:r>
            <a:r>
              <a:rPr lang="es-ES_tradnl" sz="1100" dirty="0" err="1"/>
              <a:t>Golding</a:t>
            </a:r>
            <a:r>
              <a:rPr lang="es-ES_tradnl" sz="1100" dirty="0"/>
              <a:t> J, </a:t>
            </a:r>
            <a:r>
              <a:rPr lang="es-ES_tradnl" sz="1100" dirty="0" err="1"/>
              <a:t>Team</a:t>
            </a:r>
            <a:r>
              <a:rPr lang="es-ES_tradnl" sz="1100" dirty="0"/>
              <a:t> AS. Natural </a:t>
            </a:r>
            <a:r>
              <a:rPr lang="es-ES_tradnl" sz="1100" dirty="0" err="1"/>
              <a:t>history</a:t>
            </a:r>
            <a:r>
              <a:rPr lang="es-ES_tradnl" sz="1100" dirty="0"/>
              <a:t> of </a:t>
            </a:r>
            <a:r>
              <a:rPr lang="es-ES_tradnl" sz="1100" dirty="0" err="1"/>
              <a:t>atopic</a:t>
            </a:r>
            <a:r>
              <a:rPr lang="es-ES_tradnl" sz="1100" dirty="0"/>
              <a:t> dermatitis and </a:t>
            </a:r>
            <a:r>
              <a:rPr lang="es-ES_tradnl" sz="1100" dirty="0" err="1"/>
              <a:t>its</a:t>
            </a:r>
            <a:r>
              <a:rPr lang="es-ES_tradnl" sz="1100" dirty="0"/>
              <a:t> </a:t>
            </a:r>
            <a:r>
              <a:rPr lang="es-ES_tradnl" sz="1100" dirty="0" err="1"/>
              <a:t>relationship</a:t>
            </a:r>
            <a:r>
              <a:rPr lang="es-ES_tradnl" sz="1100" dirty="0"/>
              <a:t> to </a:t>
            </a:r>
            <a:r>
              <a:rPr lang="es-ES_tradnl" sz="1100" dirty="0" err="1"/>
              <a:t>serum</a:t>
            </a:r>
            <a:r>
              <a:rPr lang="es-ES_tradnl" sz="1100" dirty="0"/>
              <a:t> total </a:t>
            </a:r>
            <a:r>
              <a:rPr lang="es-ES_tradnl" sz="1100" dirty="0" err="1"/>
              <a:t>immunoglobulin</a:t>
            </a:r>
            <a:r>
              <a:rPr lang="es-ES_tradnl" sz="1100" dirty="0"/>
              <a:t> E in a </a:t>
            </a:r>
            <a:r>
              <a:rPr lang="es-ES_tradnl" sz="1100" dirty="0" err="1"/>
              <a:t>population-based</a:t>
            </a:r>
            <a:r>
              <a:rPr lang="es-ES_tradnl" sz="1100" dirty="0"/>
              <a:t> </a:t>
            </a:r>
            <a:r>
              <a:rPr lang="es-ES_tradnl" sz="1100" dirty="0" err="1"/>
              <a:t>birth</a:t>
            </a:r>
            <a:r>
              <a:rPr lang="es-ES_tradnl" sz="1100" dirty="0"/>
              <a:t> </a:t>
            </a:r>
            <a:r>
              <a:rPr lang="es-ES_tradnl" sz="1100" dirty="0" err="1"/>
              <a:t>cohort</a:t>
            </a:r>
            <a:r>
              <a:rPr lang="es-ES_tradnl" sz="1100" dirty="0"/>
              <a:t> </a:t>
            </a:r>
            <a:r>
              <a:rPr lang="es-ES_tradnl" sz="1100" dirty="0" err="1"/>
              <a:t>study</a:t>
            </a:r>
            <a:r>
              <a:rPr lang="es-ES_tradnl" sz="1100" dirty="0"/>
              <a:t>. </a:t>
            </a:r>
            <a:r>
              <a:rPr lang="es-ES_tradnl" sz="1100" dirty="0" err="1"/>
              <a:t>Pediatr</a:t>
            </a:r>
            <a:r>
              <a:rPr lang="es-ES_tradnl" sz="1100" dirty="0"/>
              <a:t> </a:t>
            </a:r>
            <a:r>
              <a:rPr lang="es-ES_tradnl" sz="1100" dirty="0" err="1"/>
              <a:t>Allergy</a:t>
            </a:r>
            <a:r>
              <a:rPr lang="es-ES_tradnl" sz="1100" dirty="0"/>
              <a:t> </a:t>
            </a:r>
            <a:r>
              <a:rPr lang="es-ES_tradnl" sz="1100" dirty="0" err="1"/>
              <a:t>Immunol</a:t>
            </a:r>
            <a:r>
              <a:rPr lang="es-ES_tradnl" sz="1100" dirty="0"/>
              <a:t>. 2004; 15:221–229. [</a:t>
            </a:r>
            <a:r>
              <a:rPr lang="es-ES_tradnl" sz="1100" dirty="0" err="1"/>
              <a:t>PubMed</a:t>
            </a:r>
            <a:r>
              <a:rPr lang="es-ES_tradnl" sz="1100" dirty="0"/>
              <a:t>: 15209954].</a:t>
            </a:r>
          </a:p>
          <a:p>
            <a:pPr algn="just"/>
            <a:r>
              <a:rPr lang="es-ES_tradnl" sz="1100" dirty="0"/>
              <a:t>3. Ellis CN, </a:t>
            </a:r>
            <a:r>
              <a:rPr lang="es-ES_tradnl" sz="1100" dirty="0" err="1"/>
              <a:t>Mancini</a:t>
            </a:r>
            <a:r>
              <a:rPr lang="es-ES_tradnl" sz="1100" dirty="0"/>
              <a:t> AJ, </a:t>
            </a:r>
            <a:r>
              <a:rPr lang="es-ES_tradnl" sz="1100" dirty="0" err="1"/>
              <a:t>Paller</a:t>
            </a:r>
            <a:r>
              <a:rPr lang="es-ES_tradnl" sz="1100" dirty="0"/>
              <a:t> AS, Simpson EL, </a:t>
            </a:r>
            <a:r>
              <a:rPr lang="es-ES_tradnl" sz="1100" dirty="0" err="1"/>
              <a:t>Eichenfield</a:t>
            </a:r>
            <a:r>
              <a:rPr lang="es-ES_tradnl" sz="1100" dirty="0"/>
              <a:t> LF. </a:t>
            </a:r>
            <a:r>
              <a:rPr lang="es-ES_tradnl" sz="1100" dirty="0" err="1"/>
              <a:t>Understanding</a:t>
            </a:r>
            <a:r>
              <a:rPr lang="es-ES_tradnl" sz="1100" dirty="0"/>
              <a:t> and </a:t>
            </a:r>
            <a:r>
              <a:rPr lang="es-ES_tradnl" sz="1100" dirty="0" err="1"/>
              <a:t>managing</a:t>
            </a:r>
            <a:r>
              <a:rPr lang="es-ES_tradnl" sz="1100" dirty="0"/>
              <a:t> </a:t>
            </a:r>
            <a:r>
              <a:rPr lang="es-ES_tradnl" sz="1100" dirty="0" err="1"/>
              <a:t>atopic</a:t>
            </a:r>
            <a:r>
              <a:rPr lang="es-ES_tradnl" sz="1100" dirty="0"/>
              <a:t> dermatitis in </a:t>
            </a:r>
            <a:r>
              <a:rPr lang="es-ES_tradnl" sz="1100" dirty="0" err="1"/>
              <a:t>adult</a:t>
            </a:r>
            <a:r>
              <a:rPr lang="es-ES_tradnl" sz="1100" dirty="0"/>
              <a:t> </a:t>
            </a:r>
            <a:r>
              <a:rPr lang="es-ES_tradnl" sz="1100" dirty="0" err="1"/>
              <a:t>patients</a:t>
            </a:r>
            <a:r>
              <a:rPr lang="es-ES_tradnl" sz="1100" dirty="0"/>
              <a:t>. </a:t>
            </a:r>
            <a:r>
              <a:rPr lang="es-ES_tradnl" sz="1100" dirty="0" err="1"/>
              <a:t>Seminars</a:t>
            </a:r>
            <a:r>
              <a:rPr lang="es-ES_tradnl" sz="1100" dirty="0"/>
              <a:t> in </a:t>
            </a:r>
            <a:r>
              <a:rPr lang="es-ES_tradnl" sz="1100" dirty="0" err="1"/>
              <a:t>cutaneous</a:t>
            </a:r>
            <a:r>
              <a:rPr lang="es-ES_tradnl" sz="1100" dirty="0"/>
              <a:t> medicine and </a:t>
            </a:r>
            <a:r>
              <a:rPr lang="es-ES_tradnl" sz="1100" dirty="0" err="1"/>
              <a:t>surgery</a:t>
            </a:r>
            <a:r>
              <a:rPr lang="es-ES_tradnl" sz="1100" dirty="0"/>
              <a:t>. 2012; 31:S18– S22. [</a:t>
            </a:r>
            <a:r>
              <a:rPr lang="es-ES_tradnl" sz="1100" dirty="0" err="1"/>
              <a:t>PubMed</a:t>
            </a:r>
            <a:r>
              <a:rPr lang="es-ES_tradnl" sz="1100" dirty="0"/>
              <a:t>: 23021781</a:t>
            </a:r>
            <a:r>
              <a:rPr lang="es-ES_tradnl" sz="1100" dirty="0">
                <a:effectLst/>
              </a:rPr>
              <a:t> </a:t>
            </a:r>
            <a:endParaRPr lang="es-ES_tradnl" sz="1100" dirty="0"/>
          </a:p>
        </p:txBody>
      </p:sp>
    </p:spTree>
    <p:extLst>
      <p:ext uri="{BB962C8B-B14F-4D97-AF65-F5344CB8AC3E}">
        <p14:creationId xmlns:p14="http://schemas.microsoft.com/office/powerpoint/2010/main" val="4459883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Fisiopatología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800" dirty="0"/>
              <a:t>La patogenia de la DA es compleja y multifactorial.</a:t>
            </a:r>
          </a:p>
          <a:p>
            <a:endParaRPr lang="es-ES_tradnl" sz="2800" dirty="0"/>
          </a:p>
          <a:p>
            <a:r>
              <a:rPr lang="es-ES_tradnl" sz="2800" dirty="0"/>
              <a:t>Relación estrecha entre factores ambientales, genéticos y disfunción sistema inmune.</a:t>
            </a:r>
          </a:p>
          <a:p>
            <a:pPr marL="822325" lvl="1" indent="-457200">
              <a:buFont typeface="Wingdings" charset="2"/>
              <a:buChar char="v"/>
            </a:pPr>
            <a:r>
              <a:rPr lang="es-ES_tradnl" sz="2400" dirty="0" err="1"/>
              <a:t>Filagrina</a:t>
            </a:r>
            <a:endParaRPr lang="es-ES_tradnl" sz="2400" dirty="0"/>
          </a:p>
          <a:p>
            <a:pPr marL="822325" lvl="1" indent="-457200">
              <a:buFont typeface="Wingdings" charset="2"/>
              <a:buChar char="v"/>
            </a:pPr>
            <a:r>
              <a:rPr lang="es-ES_tradnl" sz="2400" dirty="0"/>
              <a:t>Respuesta Inmune Innata</a:t>
            </a:r>
          </a:p>
          <a:p>
            <a:pPr marL="822325" lvl="1" indent="-457200">
              <a:buFont typeface="Wingdings" charset="2"/>
              <a:buChar char="v"/>
            </a:pPr>
            <a:r>
              <a:rPr lang="es-ES_tradnl" sz="2400" dirty="0"/>
              <a:t>Respuesta Inmune Adaptativa</a:t>
            </a:r>
          </a:p>
        </p:txBody>
      </p:sp>
    </p:spTree>
    <p:extLst>
      <p:ext uri="{BB962C8B-B14F-4D97-AF65-F5344CB8AC3E}">
        <p14:creationId xmlns:p14="http://schemas.microsoft.com/office/powerpoint/2010/main" val="7852399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Fisiopatología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513" y="1123837"/>
            <a:ext cx="8656487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39446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Clínica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800" dirty="0"/>
              <a:t>Los síntomas se dividen según grupo etario:</a:t>
            </a:r>
          </a:p>
          <a:p>
            <a:endParaRPr lang="es-ES_tradnl" sz="2800" dirty="0"/>
          </a:p>
          <a:p>
            <a:pPr lvl="1"/>
            <a:r>
              <a:rPr lang="es-ES_tradnl" sz="2400" dirty="0"/>
              <a:t>Infancia (&lt;2 años): lesiones habitualmente en mejillas, frente o cabeza y compromiso de zonas extensoras</a:t>
            </a:r>
          </a:p>
          <a:p>
            <a:pPr lvl="1"/>
            <a:r>
              <a:rPr lang="es-ES_tradnl" sz="2400" dirty="0"/>
              <a:t>Niñez/Escolar (2-12 años): predominio en zonas </a:t>
            </a:r>
            <a:r>
              <a:rPr lang="es-ES_tradnl" sz="2400" dirty="0" err="1"/>
              <a:t>flexurales</a:t>
            </a:r>
            <a:r>
              <a:rPr lang="es-ES_tradnl" sz="2400" dirty="0"/>
              <a:t>.</a:t>
            </a:r>
          </a:p>
          <a:p>
            <a:pPr lvl="1"/>
            <a:r>
              <a:rPr lang="es-ES_tradnl" sz="2400" dirty="0"/>
              <a:t>Adolescencia/adultos(&gt;13 años): compromiso desde el cuello hasta la región superior del tórax y la parte superior de la espalda + áreas </a:t>
            </a:r>
            <a:r>
              <a:rPr lang="es-ES_tradnl" sz="2400" dirty="0" err="1"/>
              <a:t>flexurales</a:t>
            </a:r>
            <a:r>
              <a:rPr lang="es-ES_tradnl" sz="2400" dirty="0"/>
              <a:t>.</a:t>
            </a:r>
          </a:p>
          <a:p>
            <a:pPr marL="822325" lvl="1" indent="-457200">
              <a:buFont typeface="Arial" charset="0"/>
              <a:buChar char="•"/>
            </a:pPr>
            <a:endParaRPr lang="es-ES_tradnl" b="1" dirty="0">
              <a:solidFill>
                <a:srgbClr val="FF0000"/>
              </a:solidFill>
            </a:endParaRP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560976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Clínica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3414" y="3645025"/>
            <a:ext cx="3815993" cy="286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826" y="2785875"/>
            <a:ext cx="3215679" cy="426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Marcador de contenido 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669407" y="39677"/>
            <a:ext cx="4522593" cy="274619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3596859" y="769894"/>
            <a:ext cx="4072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/>
              <a:t>Lo característico:</a:t>
            </a:r>
          </a:p>
          <a:p>
            <a:r>
              <a:rPr lang="es-ES" sz="3200" dirty="0"/>
              <a:t>Prurito y eccema en sitios típicos</a:t>
            </a:r>
          </a:p>
        </p:txBody>
      </p:sp>
    </p:spTree>
    <p:extLst>
      <p:ext uri="{BB962C8B-B14F-4D97-AF65-F5344CB8AC3E}">
        <p14:creationId xmlns:p14="http://schemas.microsoft.com/office/powerpoint/2010/main" val="16084506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Clínica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s-ES_tradnl" sz="2400" b="1" dirty="0"/>
              <a:t>Cambios cutáneos secundarios. </a:t>
            </a:r>
            <a:endParaRPr lang="es-ES_tradnl" sz="2400" dirty="0"/>
          </a:p>
          <a:p>
            <a:pPr lvl="0"/>
            <a:r>
              <a:rPr lang="es-ES_tradnl" sz="2400" dirty="0"/>
              <a:t>Dermografismo blanco</a:t>
            </a:r>
          </a:p>
          <a:p>
            <a:pPr lvl="0"/>
            <a:r>
              <a:rPr lang="es-ES_tradnl" sz="2400" dirty="0"/>
              <a:t>Queratosis folicular</a:t>
            </a:r>
          </a:p>
          <a:p>
            <a:pPr lvl="0"/>
            <a:r>
              <a:rPr lang="es-ES_tradnl" sz="2400" dirty="0"/>
              <a:t>Pitiriasis alba</a:t>
            </a:r>
          </a:p>
          <a:p>
            <a:pPr lvl="0"/>
            <a:r>
              <a:rPr lang="es-ES_tradnl" sz="2400" dirty="0"/>
              <a:t>Trastornos pigmentación</a:t>
            </a:r>
          </a:p>
          <a:p>
            <a:endParaRPr lang="es-ES_tradnl" sz="2400" dirty="0"/>
          </a:p>
        </p:txBody>
      </p:sp>
      <p:pic>
        <p:nvPicPr>
          <p:cNvPr id="8" name="Marcador de contenido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/>
          <a:srcRect/>
          <a:stretch/>
        </p:blipFill>
        <p:spPr>
          <a:xfrm>
            <a:off x="8058150" y="2208685"/>
            <a:ext cx="4133849" cy="252027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62694" y="4572000"/>
            <a:ext cx="4129305" cy="2286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58150" y="0"/>
            <a:ext cx="4133850" cy="259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050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Clínica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s-ES_tradnl" dirty="0"/>
              <a:t>Pliegues: </a:t>
            </a:r>
          </a:p>
          <a:p>
            <a:pPr lvl="2" algn="just"/>
            <a:r>
              <a:rPr lang="es-ES_tradnl" dirty="0"/>
              <a:t>palpebral de </a:t>
            </a:r>
            <a:r>
              <a:rPr lang="es-ES_tradnl" dirty="0" err="1"/>
              <a:t>Dennie</a:t>
            </a:r>
            <a:r>
              <a:rPr lang="es-ES_tradnl" dirty="0"/>
              <a:t> Morgan, en el cuello (pliegues anteriores del cuello) y en el abdomen. </a:t>
            </a:r>
          </a:p>
          <a:p>
            <a:pPr lvl="2" algn="just"/>
            <a:r>
              <a:rPr lang="es-ES_tradnl" dirty="0" err="1"/>
              <a:t>hiperlinearidad</a:t>
            </a:r>
            <a:r>
              <a:rPr lang="es-ES_tradnl" dirty="0"/>
              <a:t> palmar.</a:t>
            </a:r>
          </a:p>
          <a:p>
            <a:pPr lvl="0"/>
            <a:endParaRPr lang="es-ES_tradnl" dirty="0"/>
          </a:p>
          <a:p>
            <a:pPr lvl="0"/>
            <a:r>
              <a:rPr lang="es-ES_tradnl" dirty="0"/>
              <a:t>Pérdida de cabello: en región occipital en lactantes, en la región temporal en escolares, y en la ceja en adultos. </a:t>
            </a:r>
          </a:p>
          <a:p>
            <a:pPr lvl="0"/>
            <a:endParaRPr lang="es-ES_tradnl" dirty="0"/>
          </a:p>
          <a:p>
            <a:pPr lvl="0" algn="just"/>
            <a:r>
              <a:rPr lang="es-ES_tradnl" dirty="0"/>
              <a:t>Brillo de las uñas: el rascado repetitivo produce un brillo perlado de las uñas.</a:t>
            </a:r>
          </a:p>
          <a:p>
            <a:pPr lvl="0" algn="just"/>
            <a:endParaRPr lang="es-ES_tradnl" dirty="0"/>
          </a:p>
          <a:p>
            <a:pPr lvl="0"/>
            <a:r>
              <a:rPr lang="es-ES_tradnl" dirty="0"/>
              <a:t>Eritema facial difuso: causado por inflamación y rascado sostenido.</a:t>
            </a:r>
          </a:p>
          <a:p>
            <a:endParaRPr lang="es-ES_tradn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7962900" y="868680"/>
            <a:ext cx="3619500" cy="2286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screen"/>
          <a:srcRect/>
          <a:stretch/>
        </p:blipFill>
        <p:spPr>
          <a:xfrm>
            <a:off x="7962900" y="3615278"/>
            <a:ext cx="361950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364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Diagnóstico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El diagnóstico es clínico basado en:</a:t>
            </a:r>
          </a:p>
          <a:p>
            <a:pPr lvl="1"/>
            <a:r>
              <a:rPr lang="es-CL" sz="2400" dirty="0"/>
              <a:t>Historia</a:t>
            </a:r>
          </a:p>
          <a:p>
            <a:pPr lvl="1"/>
            <a:r>
              <a:rPr lang="es-CL" sz="2400" dirty="0"/>
              <a:t>Morfología</a:t>
            </a:r>
          </a:p>
          <a:p>
            <a:pPr lvl="1"/>
            <a:r>
              <a:rPr lang="es-CL" sz="2400" dirty="0"/>
              <a:t>Distribución de las lesiones cutáneas </a:t>
            </a:r>
          </a:p>
          <a:p>
            <a:pPr lvl="1"/>
            <a:r>
              <a:rPr lang="es-CL" sz="2400" dirty="0"/>
              <a:t>Signos clínicos asociados. </a:t>
            </a:r>
          </a:p>
          <a:p>
            <a:pPr lvl="1"/>
            <a:endParaRPr lang="es-CL" sz="2400" dirty="0"/>
          </a:p>
          <a:p>
            <a:r>
              <a:rPr lang="es-CL" sz="2400" dirty="0"/>
              <a:t>Distintos criterios han sido desarrollados </a:t>
            </a:r>
            <a:r>
              <a:rPr lang="es-CL" sz="2400" dirty="0">
                <a:sym typeface="Wingdings" pitchFamily="2" charset="2"/>
              </a:rPr>
              <a:t> </a:t>
            </a:r>
          </a:p>
          <a:p>
            <a:pPr lvl="2"/>
            <a:r>
              <a:rPr lang="es-CL" sz="2400" dirty="0"/>
              <a:t>Criterios de Hanifin Rajka 1980</a:t>
            </a:r>
          </a:p>
          <a:p>
            <a:pPr lvl="2"/>
            <a:r>
              <a:rPr lang="es-CL" sz="2400" dirty="0"/>
              <a:t>Criterios UK 1994</a:t>
            </a:r>
          </a:p>
          <a:p>
            <a:pPr lvl="2"/>
            <a:r>
              <a:rPr lang="es-CL" sz="2400" dirty="0"/>
              <a:t>Consenso encabezado por la American Academy of Dermatology 2003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1433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_tradnl" dirty="0">
                <a:ea typeface="MS PGothic" pitchFamily="34" charset="-128"/>
              </a:rPr>
              <a:t>Lanugo</a:t>
            </a:r>
          </a:p>
        </p:txBody>
      </p:sp>
      <p:sp>
        <p:nvSpPr>
          <p:cNvPr id="44034" name="Marcador de contenido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Vello fino y suave, carente de médula y poco pigmentado</a:t>
            </a:r>
          </a:p>
          <a:p>
            <a:pPr eaLnBrk="1" hangingPunct="1"/>
            <a:endParaRPr lang="es-ES_tradnl" altLang="es-ES_tradnl" sz="2400" dirty="0">
              <a:ea typeface="MS PGothic" pitchFamily="34" charset="-128"/>
            </a:endParaRP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Cara, hombros y espalda.</a:t>
            </a:r>
          </a:p>
          <a:p>
            <a:pPr eaLnBrk="1" hangingPunct="1"/>
            <a:endParaRPr lang="es-ES_tradnl" altLang="es-ES_tradnl" sz="2400" dirty="0">
              <a:ea typeface="MS PGothic" pitchFamily="34" charset="-128"/>
            </a:endParaRP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Desaparece en las primeras semanas y es reemplazado por vello y pelo terminal en cuero cabelludo</a:t>
            </a:r>
            <a:endParaRPr lang="es-ES_tradnl" altLang="es-ES_tradnl" dirty="0">
              <a:ea typeface="MS PGothic" pitchFamily="34" charset="-128"/>
            </a:endParaRPr>
          </a:p>
          <a:p>
            <a:pPr eaLnBrk="1" hangingPunct="1"/>
            <a:endParaRPr lang="es-ES_tradnl" altLang="es-ES_tradnl" dirty="0">
              <a:ea typeface="MS PGothic" pitchFamily="34" charset="-128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4035" name="Imagen 1" descr="Captura de pantalla 2015-09-05 a las 21.39.12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947179" y="563563"/>
            <a:ext cx="4244821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Imagen 2" descr="Captura de pantalla 2015-09-05 a las 21.37.27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67089" y="4437064"/>
            <a:ext cx="2825751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n 3">
            <a:extLst>
              <a:ext uri="{FF2B5EF4-FFF2-40B4-BE49-F238E27FC236}">
                <a16:creationId xmlns:a16="http://schemas.microsoft.com/office/drawing/2014/main" id="{E5745A6E-F134-4A4F-94DA-B7175D84CB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9704" y="717551"/>
            <a:ext cx="6544424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ítulo 1">
            <a:extLst>
              <a:ext uri="{FF2B5EF4-FFF2-40B4-BE49-F238E27FC236}">
                <a16:creationId xmlns:a16="http://schemas.microsoft.com/office/drawing/2014/main" id="{0B01D5F2-6BDD-4D46-BC43-2F8CF382F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CL" altLang="es-CL" sz="3200" dirty="0"/>
              <a:t>Criterios clásicos </a:t>
            </a:r>
            <a:r>
              <a:rPr lang="es-CL" altLang="es-CL" sz="3200" dirty="0" err="1"/>
              <a:t>Hanifin</a:t>
            </a:r>
            <a:r>
              <a:rPr lang="es-CL" altLang="es-CL" sz="3200" dirty="0"/>
              <a:t> y </a:t>
            </a:r>
            <a:r>
              <a:rPr lang="es-CL" altLang="es-CL" sz="3200" dirty="0" err="1"/>
              <a:t>Rajka</a:t>
            </a:r>
            <a:endParaRPr lang="es-CL" altLang="es-CL" sz="32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0724" name="CuadroTexto 6">
            <a:extLst>
              <a:ext uri="{FF2B5EF4-FFF2-40B4-BE49-F238E27FC236}">
                <a16:creationId xmlns:a16="http://schemas.microsoft.com/office/drawing/2014/main" id="{2F5648E8-EC6E-4E3D-90A0-622754E15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38" y="6550026"/>
            <a:ext cx="10176933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L" altLang="es-CL" sz="1200" dirty="0" err="1">
                <a:solidFill>
                  <a:srgbClr val="000000"/>
                </a:solidFill>
              </a:rPr>
              <a:t>Bologna</a:t>
            </a:r>
            <a:r>
              <a:rPr lang="es-CL" altLang="es-CL" sz="1200" dirty="0">
                <a:solidFill>
                  <a:srgbClr val="000000"/>
                </a:solidFill>
              </a:rPr>
              <a:t>, J., (2013)“Dermatitis Atópica”: Tercera edición. Sección 3, capítulo 12: 203-217 </a:t>
            </a:r>
            <a:r>
              <a:rPr lang="es-CL" altLang="es-CL" sz="1200" dirty="0" err="1">
                <a:solidFill>
                  <a:srgbClr val="000000"/>
                </a:solidFill>
              </a:rPr>
              <a:t>pp</a:t>
            </a:r>
            <a:endParaRPr lang="es-CL" altLang="es-CL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23493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6739F6-3938-4D53-A8ED-93031413E8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/>
          <a:srcRect/>
          <a:stretch/>
        </p:blipFill>
        <p:spPr>
          <a:xfrm>
            <a:off x="2278743" y="-1"/>
            <a:ext cx="7649028" cy="130097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7F4202-C0EA-41CC-85BD-5D42C822E55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93371" y="1300974"/>
            <a:ext cx="9187544" cy="5121275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200" dirty="0"/>
              <a:t>A. Essential features (must be present) </a:t>
            </a:r>
          </a:p>
          <a:p>
            <a:r>
              <a:rPr lang="en-US" sz="1200" dirty="0"/>
              <a:t>1. Pruritus </a:t>
            </a:r>
          </a:p>
          <a:p>
            <a:r>
              <a:rPr lang="en-US" sz="1200" dirty="0"/>
              <a:t>2. Eczema (acute, subacute, chronic) </a:t>
            </a:r>
          </a:p>
          <a:p>
            <a:pPr marL="0" indent="0">
              <a:buNone/>
            </a:pPr>
            <a:r>
              <a:rPr lang="en-US" sz="1200" dirty="0"/>
              <a:t>	a. Typical morphology and age-specific patterns* </a:t>
            </a:r>
          </a:p>
          <a:p>
            <a:pPr marL="0" indent="0">
              <a:buNone/>
            </a:pPr>
            <a:r>
              <a:rPr lang="en-US" sz="1200" dirty="0"/>
              <a:t>	b. Chronic or relapsing history </a:t>
            </a:r>
          </a:p>
          <a:p>
            <a:pPr marL="0" indent="0">
              <a:buNone/>
            </a:pPr>
            <a:r>
              <a:rPr lang="en-US" sz="1200" dirty="0"/>
              <a:t>B. Important features (seen in most cases, adding support to the diagnosis) </a:t>
            </a:r>
          </a:p>
          <a:p>
            <a:r>
              <a:rPr lang="en-US" sz="1200" dirty="0"/>
              <a:t>1. Early age at onset </a:t>
            </a:r>
          </a:p>
          <a:p>
            <a:r>
              <a:rPr lang="en-US" sz="1200" dirty="0"/>
              <a:t>2. Atopy </a:t>
            </a:r>
          </a:p>
          <a:p>
            <a:pPr marL="914400" lvl="1" indent="-457200">
              <a:buAutoNum type="alphaLcPeriod"/>
            </a:pPr>
            <a:r>
              <a:rPr lang="en-US" sz="1100" dirty="0"/>
              <a:t>Personal and/or family history </a:t>
            </a:r>
          </a:p>
          <a:p>
            <a:pPr marL="914400" lvl="1" indent="-457200">
              <a:buAutoNum type="alphaLcPeriod"/>
            </a:pPr>
            <a:r>
              <a:rPr lang="en-US" sz="1100" dirty="0" err="1"/>
              <a:t>IgE</a:t>
            </a:r>
            <a:r>
              <a:rPr lang="en-US" sz="1100" dirty="0"/>
              <a:t> reactivity </a:t>
            </a:r>
          </a:p>
          <a:p>
            <a:r>
              <a:rPr lang="en-US" sz="1200" dirty="0"/>
              <a:t>3. </a:t>
            </a:r>
            <a:r>
              <a:rPr lang="en-US" sz="1200" dirty="0" err="1"/>
              <a:t>Xerosis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dirty="0"/>
              <a:t>C. Associated features (these clinical associations help to suggest the diagnosis of AD but are too nonspecific to be used for defining or detecting AD for research or epidemiologic studies) </a:t>
            </a:r>
          </a:p>
          <a:p>
            <a:r>
              <a:rPr lang="en-US" sz="1200" dirty="0"/>
              <a:t>1. Atypical vascular responses (</a:t>
            </a:r>
            <a:r>
              <a:rPr lang="en-US" sz="1200" dirty="0" err="1"/>
              <a:t>eg</a:t>
            </a:r>
            <a:r>
              <a:rPr lang="en-US" sz="1200" dirty="0"/>
              <a:t>, facial pallor, white </a:t>
            </a:r>
            <a:r>
              <a:rPr lang="en-US" sz="1200" dirty="0" err="1"/>
              <a:t>dermographism</a:t>
            </a:r>
            <a:r>
              <a:rPr lang="en-US" sz="1200" dirty="0"/>
              <a:t>, delayed blanch response) </a:t>
            </a:r>
          </a:p>
          <a:p>
            <a:r>
              <a:rPr lang="en-US" sz="1200" dirty="0"/>
              <a:t>2. Keratosis pilaris/hyperlinear palms/ichthyosis </a:t>
            </a:r>
          </a:p>
          <a:p>
            <a:r>
              <a:rPr lang="en-US" sz="1200" dirty="0"/>
              <a:t>3. Ocular/periorbital changes</a:t>
            </a:r>
          </a:p>
          <a:p>
            <a:r>
              <a:rPr lang="en-US" sz="1200" dirty="0"/>
              <a:t>4. Other regional findings (</a:t>
            </a:r>
            <a:r>
              <a:rPr lang="en-US" sz="1200" dirty="0" err="1"/>
              <a:t>eg</a:t>
            </a:r>
            <a:r>
              <a:rPr lang="en-US" sz="1200" dirty="0"/>
              <a:t>, perioral changes/periauricular lesions) </a:t>
            </a:r>
          </a:p>
          <a:p>
            <a:r>
              <a:rPr lang="en-US" sz="1200" dirty="0"/>
              <a:t>5. Perifollicular accentuation/</a:t>
            </a:r>
            <a:r>
              <a:rPr lang="en-US" sz="1200" dirty="0" err="1"/>
              <a:t>lichenification</a:t>
            </a:r>
            <a:r>
              <a:rPr lang="en-US" sz="1200" dirty="0"/>
              <a:t>/ </a:t>
            </a:r>
            <a:r>
              <a:rPr lang="en-US" sz="1200" dirty="0" err="1"/>
              <a:t>prurigo</a:t>
            </a:r>
            <a:r>
              <a:rPr lang="en-US" sz="1200" dirty="0"/>
              <a:t> lesions </a:t>
            </a:r>
          </a:p>
          <a:p>
            <a:pPr marL="0" indent="0">
              <a:buNone/>
            </a:pPr>
            <a:r>
              <a:rPr lang="en-US" sz="1200" dirty="0"/>
              <a:t>D. Exclusionary conditions: It should be noted that a diagnosis of AD depends on excluding conditions such as scabies, seborrheic dermatitis, allergic contact dermatitis, ichthyoses, cutaneous lymphoma, psoriasis, and immune deficiency diseases.</a:t>
            </a:r>
            <a:endParaRPr lang="es-CL" sz="1200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32159B1-58D5-44B2-A24B-B4D01D49B959}"/>
              </a:ext>
            </a:extLst>
          </p:cNvPr>
          <p:cNvSpPr/>
          <p:nvPr/>
        </p:nvSpPr>
        <p:spPr>
          <a:xfrm>
            <a:off x="0" y="6509111"/>
            <a:ext cx="7919925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s-CL" sz="1200" dirty="0"/>
              <a:t> Lawrence F. </a:t>
            </a:r>
            <a:r>
              <a:rPr lang="es-CL" sz="1200" dirty="0" err="1"/>
              <a:t>Eichenfield</a:t>
            </a:r>
            <a:r>
              <a:rPr lang="es-CL" sz="1200" dirty="0"/>
              <a:t> et al. </a:t>
            </a:r>
            <a:r>
              <a:rPr lang="es-CL" sz="1200" dirty="0" err="1"/>
              <a:t>Consensus</a:t>
            </a:r>
            <a:r>
              <a:rPr lang="es-CL" sz="1200" dirty="0"/>
              <a:t> </a:t>
            </a:r>
            <a:r>
              <a:rPr lang="es-CL" sz="1200" dirty="0" err="1"/>
              <a:t>Conference</a:t>
            </a:r>
            <a:r>
              <a:rPr lang="es-CL" sz="1200" dirty="0"/>
              <a:t> </a:t>
            </a:r>
            <a:r>
              <a:rPr lang="es-CL" sz="1200" dirty="0" err="1"/>
              <a:t>on</a:t>
            </a:r>
            <a:r>
              <a:rPr lang="es-CL" sz="1200" dirty="0"/>
              <a:t> </a:t>
            </a:r>
            <a:r>
              <a:rPr lang="es-CL" sz="1200" dirty="0" err="1"/>
              <a:t>Pediatric</a:t>
            </a:r>
            <a:r>
              <a:rPr lang="es-CL" sz="1200" dirty="0"/>
              <a:t> </a:t>
            </a:r>
            <a:r>
              <a:rPr lang="es-CL" sz="1200" dirty="0" err="1"/>
              <a:t>Atopic</a:t>
            </a:r>
            <a:r>
              <a:rPr lang="es-CL" sz="1200" dirty="0"/>
              <a:t> Dermatitis. </a:t>
            </a:r>
            <a:r>
              <a:rPr lang="de-DE" sz="1200" dirty="0"/>
              <a:t>J Am Acad Dermatol 2003;49:1088-95.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17266972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B0206F-0CDF-41F9-8702-CAF285F02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Diagnóstico diferencial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22133" y="591935"/>
            <a:ext cx="8669867" cy="564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0" y="6502033"/>
            <a:ext cx="7213600" cy="287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Williams HC. Clinical practice. Atopic dermatitis. </a:t>
            </a:r>
            <a:r>
              <a:rPr lang="es-ES" sz="11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s-ES" sz="110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Engl</a:t>
            </a:r>
            <a:r>
              <a:rPr lang="es-ES" sz="11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 </a:t>
            </a:r>
            <a:r>
              <a:rPr lang="es-ES" sz="110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</a:t>
            </a:r>
            <a:r>
              <a:rPr lang="es-ES" sz="11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2005; 352:2314.</a:t>
            </a:r>
            <a:endParaRPr lang="es-CL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3974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91200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1199" y="0"/>
            <a:ext cx="6449247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31"/>
          <a:stretch/>
        </p:blipFill>
        <p:spPr bwMode="auto">
          <a:xfrm>
            <a:off x="1" y="3057246"/>
            <a:ext cx="3200400" cy="3828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2750771"/>
            <a:ext cx="5295057" cy="413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46" y="3140968"/>
            <a:ext cx="4043700" cy="373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8602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Tratamiento</a:t>
            </a: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714500" y="857250"/>
          <a:ext cx="11410950" cy="5137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4865" name="Rectangle 1"/>
          <p:cNvSpPr>
            <a:spLocks noChangeArrowheads="1"/>
          </p:cNvSpPr>
          <p:nvPr/>
        </p:nvSpPr>
        <p:spPr bwMode="auto">
          <a:xfrm>
            <a:off x="252919" y="6475513"/>
            <a:ext cx="46615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Treatment of atopic dermatitis (eczema).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U</a:t>
            </a:r>
            <a:r>
              <a:rPr kumimoji="0" lang="en-US" sz="14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ptodate</a:t>
            </a: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2019.</a:t>
            </a:r>
            <a:endParaRPr kumimoji="0" lang="en-US" sz="4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Eliminación de factores </a:t>
            </a:r>
            <a:r>
              <a:rPr lang="es-CL" dirty="0" err="1"/>
              <a:t>exacerbantes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3869268" y="0"/>
            <a:ext cx="7315200" cy="5527548"/>
          </a:xfrm>
        </p:spPr>
        <p:txBody>
          <a:bodyPr>
            <a:noAutofit/>
          </a:bodyPr>
          <a:lstStyle/>
          <a:p>
            <a:pPr lvl="0"/>
            <a:r>
              <a:rPr lang="es-CL" sz="2400" dirty="0"/>
              <a:t>Evitar aquellos factores que interrumpen la barrera epidérmica.</a:t>
            </a:r>
            <a:endParaRPr lang="es-ES" sz="2400" dirty="0"/>
          </a:p>
          <a:p>
            <a:r>
              <a:rPr lang="es-CL" sz="2400" b="1" dirty="0" err="1"/>
              <a:t>Aeroalérgenos</a:t>
            </a:r>
            <a:r>
              <a:rPr lang="es-CL" sz="2400" b="1" dirty="0"/>
              <a:t>: </a:t>
            </a:r>
            <a:r>
              <a:rPr lang="es-CL" sz="2400" dirty="0"/>
              <a:t>la reducción de los antígenos del ácaro del paciente atópico no parece ser útil para el control de la enfermedad. </a:t>
            </a:r>
            <a:endParaRPr lang="es-ES" sz="2400" dirty="0"/>
          </a:p>
          <a:p>
            <a:r>
              <a:rPr lang="es-CL" sz="2400" b="1" dirty="0"/>
              <a:t>Intervenciones dietéticas: </a:t>
            </a:r>
            <a:r>
              <a:rPr lang="es-CL" sz="2400" dirty="0"/>
              <a:t>no son útiles en reducir la gravedad o prevenir los brotes de DA. </a:t>
            </a:r>
            <a:endParaRPr lang="es-ES" sz="2400" dirty="0"/>
          </a:p>
          <a:p>
            <a:r>
              <a:rPr lang="es-CL" sz="2400" dirty="0"/>
              <a:t>En este punto se recomienda además tratar precozmente </a:t>
            </a:r>
            <a:r>
              <a:rPr lang="es-CL" sz="2400" b="1" dirty="0"/>
              <a:t>infecciones de la piel</a:t>
            </a:r>
            <a:r>
              <a:rPr lang="es-CL" sz="2400" dirty="0"/>
              <a:t> como S. </a:t>
            </a:r>
            <a:r>
              <a:rPr lang="es-CL" sz="2400" dirty="0" err="1"/>
              <a:t>aureus</a:t>
            </a:r>
            <a:r>
              <a:rPr lang="es-CL" sz="2400" dirty="0"/>
              <a:t> o VHS.</a:t>
            </a:r>
            <a:endParaRPr lang="es-ES" sz="2400" dirty="0"/>
          </a:p>
        </p:txBody>
      </p:sp>
      <p:pic>
        <p:nvPicPr>
          <p:cNvPr id="74754" name="Picture 2" descr="Resultado de imagen para aeroalergenos"/>
          <p:cNvPicPr>
            <a:picLocks noChangeAspect="1" noChangeArrowheads="1"/>
          </p:cNvPicPr>
          <p:nvPr/>
        </p:nvPicPr>
        <p:blipFill>
          <a:blip r:embed="rId3" cstate="screen"/>
          <a:srcRect b="5501"/>
          <a:stretch>
            <a:fillRect/>
          </a:stretch>
        </p:blipFill>
        <p:spPr bwMode="auto">
          <a:xfrm>
            <a:off x="8267699" y="4444312"/>
            <a:ext cx="3924301" cy="2225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Restauración de la función de barrera de la piel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>
          <a:xfrm>
            <a:off x="3600450" y="868680"/>
            <a:ext cx="4246608" cy="512064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s-CL" sz="2800" dirty="0"/>
              <a:t>Preferir cremas espesas (p. Ej., </a:t>
            </a:r>
            <a:r>
              <a:rPr lang="es-CL" sz="2800" dirty="0" err="1"/>
              <a:t>Eucerin</a:t>
            </a:r>
            <a:r>
              <a:rPr lang="es-CL" sz="2800" dirty="0"/>
              <a:t>, </a:t>
            </a:r>
            <a:r>
              <a:rPr lang="es-CL" sz="2800" dirty="0" err="1"/>
              <a:t>Cetaphil</a:t>
            </a:r>
            <a:r>
              <a:rPr lang="es-CL" sz="2800" dirty="0"/>
              <a:t>, </a:t>
            </a:r>
            <a:r>
              <a:rPr lang="es-CL" sz="2800" dirty="0" err="1"/>
              <a:t>Nutraderm</a:t>
            </a:r>
            <a:r>
              <a:rPr lang="es-CL" sz="2800" dirty="0"/>
              <a:t>) que tienen un bajo contenido de agua o ungüentos (p. Ej., Vaselina, </a:t>
            </a:r>
            <a:r>
              <a:rPr lang="es-CL" sz="2800" dirty="0" err="1"/>
              <a:t>Aquaphor</a:t>
            </a:r>
            <a:r>
              <a:rPr lang="es-CL" sz="2800" dirty="0"/>
              <a:t>) que tienen un contenido de agua nulo. </a:t>
            </a:r>
          </a:p>
          <a:p>
            <a:pPr lvl="0"/>
            <a:r>
              <a:rPr lang="es-CL" sz="2800" dirty="0"/>
              <a:t>Aplicar al menos dos veces al día e inmediatamente después de bañarse o lavarse las manos.</a:t>
            </a:r>
            <a:endParaRPr lang="es-ES" sz="2800" dirty="0"/>
          </a:p>
          <a:p>
            <a:r>
              <a:rPr lang="es-CL" sz="2800" dirty="0"/>
              <a:t>Frecuencia del baño diario y por tiempos cortos. </a:t>
            </a:r>
          </a:p>
          <a:p>
            <a:r>
              <a:rPr lang="es-CL" sz="2800" dirty="0"/>
              <a:t>Baño de tina con agua tibia (se puede agregar ½ tasa de cloro día por medio)</a:t>
            </a:r>
            <a:endParaRPr lang="es-ES" sz="2400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>
          <a:xfrm>
            <a:off x="8161020" y="468630"/>
            <a:ext cx="3474720" cy="5120640"/>
          </a:xfrm>
        </p:spPr>
        <p:txBody>
          <a:bodyPr>
            <a:normAutofit fontScale="92500" lnSpcReduction="20000"/>
          </a:bodyPr>
          <a:lstStyle/>
          <a:p>
            <a:endParaRPr lang="es-ES"/>
          </a:p>
        </p:txBody>
      </p:sp>
      <p:pic>
        <p:nvPicPr>
          <p:cNvPr id="79874" name="Picture 2" descr="Resultado de imagen para baño con cloro en dermatitis atopica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47058" y="2308870"/>
            <a:ext cx="4096453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Control del prurito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69268" y="1302258"/>
            <a:ext cx="7315200" cy="5120640"/>
          </a:xfrm>
        </p:spPr>
        <p:txBody>
          <a:bodyPr>
            <a:normAutofit/>
          </a:bodyPr>
          <a:lstStyle/>
          <a:p>
            <a:pPr lvl="0"/>
            <a:r>
              <a:rPr lang="es-CL" sz="2800" b="1" dirty="0"/>
              <a:t>Antihistamínicos : </a:t>
            </a:r>
          </a:p>
          <a:p>
            <a:pPr lvl="2"/>
            <a:r>
              <a:rPr lang="es-CL" dirty="0"/>
              <a:t>La evidencia que apoya su uso es débil. </a:t>
            </a:r>
          </a:p>
          <a:p>
            <a:pPr lvl="2"/>
            <a:r>
              <a:rPr lang="es-CL" b="1" dirty="0"/>
              <a:t>antihistamínicos sedantes </a:t>
            </a:r>
            <a:r>
              <a:rPr lang="es-CL" dirty="0"/>
              <a:t>parecen ser los más usados . </a:t>
            </a:r>
          </a:p>
          <a:p>
            <a:pPr lvl="0"/>
            <a:endParaRPr lang="es-ES" sz="2800" dirty="0"/>
          </a:p>
          <a:p>
            <a:r>
              <a:rPr lang="es-CL" sz="2800" dirty="0"/>
              <a:t>Los </a:t>
            </a:r>
            <a:r>
              <a:rPr lang="es-CL" sz="2800" b="1" dirty="0"/>
              <a:t>inhibidores tópicos de la calcineurina</a:t>
            </a:r>
            <a:r>
              <a:rPr lang="es-CL" sz="2800" dirty="0"/>
              <a:t> </a:t>
            </a:r>
          </a:p>
          <a:p>
            <a:pPr lvl="2"/>
            <a:r>
              <a:rPr lang="es-CL" sz="2200" dirty="0"/>
              <a:t>En un metaanálisis de 22 ECR que incluyó 481 pacientes adultos, pimecrolimus 1% crema o tacrolimus 0.03% a 0.1% pomada fueron más efectivos que vehículo en la reducción del prurito (odds ratio [OR] 0.64, IC 95% 0.61-0.68).</a:t>
            </a:r>
          </a:p>
          <a:p>
            <a:pPr lvl="2"/>
            <a:endParaRPr lang="es-ES" sz="2200" dirty="0"/>
          </a:p>
          <a:p>
            <a:r>
              <a:rPr lang="es-CL" sz="2800" dirty="0"/>
              <a:t>La técnica </a:t>
            </a:r>
            <a:r>
              <a:rPr lang="es-CL" sz="2800" b="1" dirty="0"/>
              <a:t>Wet-wrap therapy</a:t>
            </a:r>
            <a:r>
              <a:rPr lang="es-CL" sz="2800" dirty="0"/>
              <a:t> </a:t>
            </a:r>
          </a:p>
          <a:p>
            <a:pPr lvl="2"/>
            <a:r>
              <a:rPr lang="es-CL" dirty="0"/>
              <a:t>Ayuda a aliviar la piel del ardor y el prurito</a:t>
            </a:r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0" y="6490901"/>
            <a:ext cx="810196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Sher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LG, Chang J, Patel IB, et al. Relieving the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pruritus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of atopic dermatitis: a meta-analysis.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Acta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Derm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Venereol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2012; 92:455.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Image result for wet wrap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000" y="0"/>
            <a:ext cx="1143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Tratamiento farmacológico</a:t>
            </a:r>
          </a:p>
        </p:txBody>
      </p:sp>
      <p:graphicFrame>
        <p:nvGraphicFramePr>
          <p:cNvPr id="5" name="4 Diagrama"/>
          <p:cNvGraphicFramePr/>
          <p:nvPr/>
        </p:nvGraphicFramePr>
        <p:xfrm>
          <a:off x="3619501" y="1285900"/>
          <a:ext cx="8272197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_tradnl" dirty="0">
                <a:ea typeface="MS PGothic" pitchFamily="34" charset="-128"/>
              </a:rPr>
              <a:t>Descamación de la piel</a:t>
            </a:r>
            <a:endParaRPr lang="es-CL" altLang="es-ES_tradnl" dirty="0">
              <a:ea typeface="MS PGothic" pitchFamily="34" charset="-128"/>
            </a:endParaRPr>
          </a:p>
        </p:txBody>
      </p:sp>
      <p:sp>
        <p:nvSpPr>
          <p:cNvPr id="46082" name="Marcador de contenido 1"/>
          <p:cNvSpPr>
            <a:spLocks noGrp="1"/>
          </p:cNvSpPr>
          <p:nvPr>
            <p:ph sz="half" idx="1"/>
          </p:nvPr>
        </p:nvSpPr>
        <p:spPr>
          <a:xfrm>
            <a:off x="3562350" y="982980"/>
            <a:ext cx="3780282" cy="512064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Fina y discreta, localizada o generalizada</a:t>
            </a: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RN de término: 24-48 horas de vida, siendo máxima al 8º día</a:t>
            </a: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Desaparece 2 a 3 semanas</a:t>
            </a: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RN prematuros tardía: 2 a 3 semanas de vida</a:t>
            </a:r>
            <a:endParaRPr lang="es-ES_tradnl" altLang="es-ES_tradnl" sz="1050" dirty="0">
              <a:ea typeface="MS PGothic" pitchFamily="34" charset="-128"/>
            </a:endParaRP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RN post-término desde el nacimiento con grietas y descamación más acentuada.</a:t>
            </a: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Sospechar Ictiosis en casos muy severos o persistentes</a:t>
            </a:r>
          </a:p>
          <a:p>
            <a:pPr eaLnBrk="1" hangingPunct="1"/>
            <a:endParaRPr lang="es-ES" altLang="es-ES_tradnl" dirty="0">
              <a:ea typeface="MS PGothic" pitchFamily="34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46083" name="Imagen 3" descr="Captura de pantalla 2015-09-05 a las 21.46.05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10550" y="573634"/>
            <a:ext cx="3143250" cy="316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1" descr="Captura de pantalla 2015-09-05 a las 21.48.11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485656" y="3981450"/>
            <a:ext cx="4706344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Corticoides tópicos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CL" dirty="0"/>
              <a:t>Se recomiendan en individuos que no han respondido a las medidas generales.</a:t>
            </a:r>
            <a:endParaRPr lang="es-ES" dirty="0"/>
          </a:p>
          <a:p>
            <a:r>
              <a:rPr lang="es-CL" dirty="0"/>
              <a:t>Al elegir un </a:t>
            </a:r>
            <a:r>
              <a:rPr lang="es-CL" dirty="0" err="1"/>
              <a:t>corticosteroide</a:t>
            </a:r>
            <a:r>
              <a:rPr lang="es-CL" dirty="0"/>
              <a:t> tópico considerar: </a:t>
            </a:r>
          </a:p>
          <a:p>
            <a:pPr lvl="2"/>
            <a:r>
              <a:rPr lang="es-CL" dirty="0"/>
              <a:t>Edad del paciente</a:t>
            </a:r>
          </a:p>
          <a:p>
            <a:pPr lvl="2"/>
            <a:r>
              <a:rPr lang="es-CL" dirty="0"/>
              <a:t>Áreas del cuerpo a tratar</a:t>
            </a:r>
          </a:p>
          <a:p>
            <a:pPr lvl="2"/>
            <a:r>
              <a:rPr lang="es-CL" dirty="0"/>
              <a:t>Grado de </a:t>
            </a:r>
            <a:r>
              <a:rPr lang="es-CL" dirty="0" err="1"/>
              <a:t>xerosis</a:t>
            </a:r>
            <a:endParaRPr lang="es-CL" dirty="0"/>
          </a:p>
          <a:p>
            <a:pPr lvl="2"/>
            <a:r>
              <a:rPr lang="es-CL" dirty="0"/>
              <a:t>Preferencia del paciente (formulación)</a:t>
            </a:r>
          </a:p>
          <a:p>
            <a:pPr lvl="2"/>
            <a:r>
              <a:rPr lang="es-CL" dirty="0"/>
              <a:t>Costo. </a:t>
            </a:r>
            <a:endParaRPr lang="es-ES" dirty="0"/>
          </a:p>
          <a:p>
            <a:r>
              <a:rPr lang="es-CL" dirty="0"/>
              <a:t>Generalmente se recomienda usar 1 o 2 veces al día</a:t>
            </a:r>
            <a:endParaRPr lang="es-ES" dirty="0"/>
          </a:p>
          <a:p>
            <a:r>
              <a:rPr lang="es-CL" dirty="0"/>
              <a:t>El tiempo de uso se evalúa caso a caso.</a:t>
            </a:r>
          </a:p>
          <a:p>
            <a:r>
              <a:rPr lang="es-CL" dirty="0"/>
              <a:t>Terapia de mantenimiento (1-2 veces por semana) en áreas que comúnmente se inflaman.</a:t>
            </a:r>
            <a:endParaRPr lang="es-ES" dirty="0"/>
          </a:p>
          <a:p>
            <a:r>
              <a:rPr lang="es-CL" dirty="0"/>
              <a:t>Se debe monitorizar </a:t>
            </a:r>
            <a:r>
              <a:rPr lang="es-CL" b="1" dirty="0"/>
              <a:t>clínicamente</a:t>
            </a:r>
            <a:r>
              <a:rPr lang="es-CL" dirty="0"/>
              <a:t> los efectos secundarios tanto tópicos como sistémicos.</a:t>
            </a:r>
            <a:endParaRPr lang="es-ES" dirty="0"/>
          </a:p>
          <a:p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90725" y="6081430"/>
            <a:ext cx="12149959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sz="1400" dirty="0"/>
              <a:t>- Lawrence F. </a:t>
            </a:r>
            <a:r>
              <a:rPr lang="en-US" sz="1400" dirty="0" err="1"/>
              <a:t>Eichenfield</a:t>
            </a:r>
            <a:r>
              <a:rPr lang="en-US" sz="1400" dirty="0"/>
              <a:t> et al. Guidelines of care for the management of atopic dermatitis: Part 2: Management and Treatment of Atopic Dermatitis with Topical Therapies</a:t>
            </a:r>
            <a:r>
              <a:rPr lang="en-US" sz="1400" i="1" dirty="0"/>
              <a:t> J Am </a:t>
            </a:r>
            <a:r>
              <a:rPr lang="en-US" sz="1400" i="1" dirty="0" err="1"/>
              <a:t>Acad</a:t>
            </a:r>
            <a:r>
              <a:rPr lang="en-US" sz="1400" i="1" dirty="0"/>
              <a:t> </a:t>
            </a:r>
            <a:r>
              <a:rPr lang="en-US" sz="1400" i="1" dirty="0" err="1"/>
              <a:t>Dermatol</a:t>
            </a:r>
            <a:r>
              <a:rPr lang="en-US" sz="1400" dirty="0"/>
              <a:t>. 2014 July ; 71(1): 116–132. </a:t>
            </a:r>
          </a:p>
          <a:p>
            <a:r>
              <a:rPr lang="en-US" sz="1400" dirty="0"/>
              <a:t>- </a:t>
            </a:r>
            <a:r>
              <a:rPr lang="en-US" sz="1400" dirty="0" err="1"/>
              <a:t>UpToDate</a:t>
            </a:r>
            <a:r>
              <a:rPr lang="en-US" sz="1400" dirty="0"/>
              <a:t>. Treatment of atopic dermatitis (eczema) Nov 09, 2017.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1"/>
          <p:cNvGraphicFramePr>
            <a:graphicFrameLocks noGrp="1"/>
          </p:cNvGraphicFramePr>
          <p:nvPr/>
        </p:nvGraphicFramePr>
        <p:xfrm>
          <a:off x="1488017" y="426180"/>
          <a:ext cx="9601200" cy="583247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80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6980">
                <a:tc>
                  <a:txBody>
                    <a:bodyPr/>
                    <a:lstStyle/>
                    <a:p>
                      <a:pPr algn="ctr"/>
                      <a:r>
                        <a:rPr lang="es-CL" sz="1800" dirty="0"/>
                        <a:t>Genérico</a:t>
                      </a:r>
                      <a:endParaRPr lang="es-CL" sz="1800" b="1" dirty="0"/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800" dirty="0"/>
                        <a:t>Nombre comercial</a:t>
                      </a:r>
                      <a:endParaRPr lang="es-CL" sz="1800" b="1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050">
                <a:tc gridSpan="2">
                  <a:txBody>
                    <a:bodyPr/>
                    <a:lstStyle/>
                    <a:p>
                      <a:pPr algn="ctr"/>
                      <a:r>
                        <a:rPr lang="es-CL" sz="1800" dirty="0"/>
                        <a:t>Muy potentes (Clases I y II)</a:t>
                      </a:r>
                      <a:endParaRPr lang="es-CL" sz="1800" b="1" dirty="0"/>
                    </a:p>
                  </a:txBody>
                  <a:tcPr marL="121921" marR="121921" marT="45719" marB="45719"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050">
                <a:tc>
                  <a:txBody>
                    <a:bodyPr/>
                    <a:lstStyle/>
                    <a:p>
                      <a:r>
                        <a:rPr lang="es-CL" sz="1800" dirty="0" err="1"/>
                        <a:t>Propionato</a:t>
                      </a:r>
                      <a:r>
                        <a:rPr lang="es-CL" sz="1800" dirty="0"/>
                        <a:t> </a:t>
                      </a:r>
                      <a:r>
                        <a:rPr lang="es-CL" sz="1800" dirty="0" err="1"/>
                        <a:t>Clobetasol</a:t>
                      </a:r>
                      <a:r>
                        <a:rPr lang="es-CL" sz="1800" dirty="0"/>
                        <a:t> 0.05%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Clodavan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Xinder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Dermovate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Balsan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ClobX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716">
                <a:tc>
                  <a:txBody>
                    <a:bodyPr/>
                    <a:lstStyle/>
                    <a:p>
                      <a:r>
                        <a:rPr lang="es-CL" sz="1800" dirty="0" err="1"/>
                        <a:t>Betametasona</a:t>
                      </a:r>
                      <a:r>
                        <a:rPr lang="es-CL" sz="1800" dirty="0"/>
                        <a:t> </a:t>
                      </a:r>
                      <a:r>
                        <a:rPr lang="es-CL" sz="1800" dirty="0" err="1"/>
                        <a:t>dipropionato</a:t>
                      </a:r>
                      <a:r>
                        <a:rPr lang="es-CL" sz="1800" dirty="0"/>
                        <a:t> 0.05%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Labosona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Diprospan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L.Chile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050">
                <a:tc gridSpan="2">
                  <a:txBody>
                    <a:bodyPr/>
                    <a:lstStyle/>
                    <a:p>
                      <a:pPr algn="ctr"/>
                      <a:r>
                        <a:rPr lang="es-CL" sz="1800" dirty="0"/>
                        <a:t>Potentes (clases III-IV)</a:t>
                      </a:r>
                      <a:endParaRPr lang="es-CL" sz="1800" b="1" dirty="0"/>
                    </a:p>
                  </a:txBody>
                  <a:tcPr marL="121921" marR="121921" marT="45719" marB="45719"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050">
                <a:tc>
                  <a:txBody>
                    <a:bodyPr/>
                    <a:lstStyle/>
                    <a:p>
                      <a:r>
                        <a:rPr lang="es-CL" sz="1800" dirty="0" err="1"/>
                        <a:t>Betametasona</a:t>
                      </a:r>
                      <a:r>
                        <a:rPr lang="es-CL" sz="1800" dirty="0"/>
                        <a:t> </a:t>
                      </a:r>
                      <a:r>
                        <a:rPr lang="es-CL" sz="1800" dirty="0" err="1"/>
                        <a:t>Valerato</a:t>
                      </a:r>
                      <a:r>
                        <a:rPr lang="es-CL" sz="1800" dirty="0"/>
                        <a:t> 0.1%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Cidoten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Fusimed</a:t>
                      </a:r>
                      <a:r>
                        <a:rPr lang="es-CL" sz="1800" baseline="0" dirty="0"/>
                        <a:t> B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4716">
                <a:tc>
                  <a:txBody>
                    <a:bodyPr/>
                    <a:lstStyle/>
                    <a:p>
                      <a:r>
                        <a:rPr lang="es-CL" sz="1800" dirty="0" err="1"/>
                        <a:t>Mometasona</a:t>
                      </a:r>
                      <a:r>
                        <a:rPr lang="es-CL" sz="1800" dirty="0"/>
                        <a:t> </a:t>
                      </a:r>
                      <a:r>
                        <a:rPr lang="es-CL" sz="1800" dirty="0" err="1"/>
                        <a:t>Furoato</a:t>
                      </a:r>
                      <a:r>
                        <a:rPr lang="es-CL" sz="1800" dirty="0"/>
                        <a:t> 0.1%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Dermosona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Flogocort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Momelab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Elocom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Suavicort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050">
                <a:tc>
                  <a:txBody>
                    <a:bodyPr/>
                    <a:lstStyle/>
                    <a:p>
                      <a:r>
                        <a:rPr lang="es-CL" sz="1800" dirty="0" err="1"/>
                        <a:t>Fluticasona</a:t>
                      </a:r>
                      <a:r>
                        <a:rPr lang="es-CL" sz="1800" dirty="0"/>
                        <a:t> </a:t>
                      </a:r>
                      <a:r>
                        <a:rPr lang="es-CL" sz="1800" dirty="0" err="1"/>
                        <a:t>Propionato</a:t>
                      </a:r>
                      <a:r>
                        <a:rPr lang="es-CL" sz="1800" dirty="0"/>
                        <a:t> 0.05%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Flusona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Flutivate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050">
                <a:tc gridSpan="2">
                  <a:txBody>
                    <a:bodyPr/>
                    <a:lstStyle/>
                    <a:p>
                      <a:pPr algn="ctr"/>
                      <a:r>
                        <a:rPr lang="es-CL" sz="1800" dirty="0"/>
                        <a:t>Baja potencia (clases VI y VII)</a:t>
                      </a:r>
                      <a:endParaRPr lang="es-CL" sz="1800" b="1" dirty="0"/>
                    </a:p>
                  </a:txBody>
                  <a:tcPr marL="121921" marR="121921" marT="45719" marB="45719"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050">
                <a:tc>
                  <a:txBody>
                    <a:bodyPr/>
                    <a:lstStyle/>
                    <a:p>
                      <a:r>
                        <a:rPr lang="es-CL" sz="1800" dirty="0" err="1"/>
                        <a:t>Desonida</a:t>
                      </a:r>
                      <a:r>
                        <a:rPr lang="es-CL" sz="1800" dirty="0"/>
                        <a:t> 0.05%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Desowen</a:t>
                      </a:r>
                      <a:endParaRPr lang="es-CL" sz="1800" dirty="0"/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64716">
                <a:tc>
                  <a:txBody>
                    <a:bodyPr/>
                    <a:lstStyle/>
                    <a:p>
                      <a:r>
                        <a:rPr lang="es-CL" sz="1800" dirty="0"/>
                        <a:t>Hidrocortisona 1%</a:t>
                      </a:r>
                    </a:p>
                  </a:txBody>
                  <a:tcPr marL="121921" marR="121921" marT="45719" marB="45719"/>
                </a:tc>
                <a:tc>
                  <a:txBody>
                    <a:bodyPr/>
                    <a:lstStyle/>
                    <a:p>
                      <a:r>
                        <a:rPr lang="es-CL" sz="1800" dirty="0" err="1"/>
                        <a:t>Calmurid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Nutracort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Locoid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Hipoge</a:t>
                      </a:r>
                      <a:r>
                        <a:rPr lang="es-CL" sz="1800" dirty="0"/>
                        <a:t>, </a:t>
                      </a:r>
                      <a:r>
                        <a:rPr lang="es-CL" sz="1800" dirty="0" err="1"/>
                        <a:t>Pandel</a:t>
                      </a:r>
                      <a:r>
                        <a:rPr lang="es-CL" sz="1800" dirty="0"/>
                        <a:t>*</a:t>
                      </a:r>
                    </a:p>
                  </a:txBody>
                  <a:tcPr marL="121921" marR="121921" marT="45719" marB="45719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0" y="6359713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/>
              <a:t>Modificado</a:t>
            </a:r>
            <a:r>
              <a:rPr lang="en-US" sz="1200" dirty="0"/>
              <a:t> de:  Lawrence F. </a:t>
            </a:r>
            <a:r>
              <a:rPr lang="en-US" sz="1200" dirty="0" err="1"/>
              <a:t>Eichenfield</a:t>
            </a:r>
            <a:r>
              <a:rPr lang="en-US" sz="1200" dirty="0"/>
              <a:t> et al. Guidelines of care for the management of atopic dermatitis: Part 2: Management and Treatment of Atopic Dermatitis with Topical Therapies</a:t>
            </a:r>
            <a:r>
              <a:rPr lang="en-US" sz="1200" i="1" dirty="0"/>
              <a:t> J Am </a:t>
            </a:r>
            <a:r>
              <a:rPr lang="en-US" sz="1200" i="1" dirty="0" err="1"/>
              <a:t>Acad</a:t>
            </a:r>
            <a:r>
              <a:rPr lang="en-US" sz="1200" i="1" dirty="0"/>
              <a:t> </a:t>
            </a:r>
            <a:r>
              <a:rPr lang="en-US" sz="1200" i="1" dirty="0" err="1"/>
              <a:t>Dermatol</a:t>
            </a:r>
            <a:r>
              <a:rPr lang="en-US" sz="1200" dirty="0"/>
              <a:t>. 2014 July ; 71(1): 116–132. </a:t>
            </a:r>
          </a:p>
        </p:txBody>
      </p:sp>
    </p:spTree>
    <p:extLst>
      <p:ext uri="{BB962C8B-B14F-4D97-AF65-F5344CB8AC3E}">
        <p14:creationId xmlns:p14="http://schemas.microsoft.com/office/powerpoint/2010/main" val="308457329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Inhibidores tópicos de la </a:t>
            </a:r>
            <a:r>
              <a:rPr lang="es-CL" dirty="0" err="1"/>
              <a:t>calcineurina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sz="2800" dirty="0"/>
              <a:t>Son particularmente útiles en situaciones clínicas seleccionadas</a:t>
            </a:r>
          </a:p>
          <a:p>
            <a:r>
              <a:rPr lang="es-CL" sz="2800" dirty="0" err="1"/>
              <a:t>Tacrolimus</a:t>
            </a:r>
            <a:r>
              <a:rPr lang="es-CL" sz="2800" dirty="0"/>
              <a:t> al 0.03% o </a:t>
            </a:r>
            <a:r>
              <a:rPr lang="es-CL" sz="2800" dirty="0" err="1"/>
              <a:t>Pimecrolimus</a:t>
            </a:r>
            <a:r>
              <a:rPr lang="es-CL" sz="2800" dirty="0"/>
              <a:t> al 1% aprobado para &gt;2 años y </a:t>
            </a:r>
            <a:r>
              <a:rPr lang="es-CL" sz="2800" dirty="0" err="1"/>
              <a:t>tacrolimus</a:t>
            </a:r>
            <a:r>
              <a:rPr lang="es-CL" sz="2800" dirty="0"/>
              <a:t> 0,1% en &gt;15 años. </a:t>
            </a:r>
          </a:p>
          <a:p>
            <a:r>
              <a:rPr lang="es-CL" sz="2800" dirty="0"/>
              <a:t>Uso 2v/día en enfermedad activa o intermitente como terapia de mantención (2-3 veces por semana) </a:t>
            </a:r>
          </a:p>
          <a:p>
            <a:r>
              <a:rPr lang="es-CL" sz="2800" dirty="0"/>
              <a:t>Efectos adversos</a:t>
            </a:r>
          </a:p>
          <a:p>
            <a:pPr lvl="2"/>
            <a:r>
              <a:rPr lang="es-CL" sz="2600" dirty="0"/>
              <a:t>Locales: quemaduras en la piel y prurito.</a:t>
            </a:r>
          </a:p>
          <a:p>
            <a:pPr lvl="2"/>
            <a:r>
              <a:rPr lang="es-CL" sz="2600" dirty="0"/>
              <a:t>No aumenta la prevalencia de infecciones virales cutánea</a:t>
            </a:r>
          </a:p>
          <a:p>
            <a:pPr lvl="2"/>
            <a:r>
              <a:rPr lang="es-CL" sz="2600" dirty="0"/>
              <a:t>Advertencia de la FDA del año 2004 “Black box” </a:t>
            </a:r>
          </a:p>
          <a:p>
            <a:endParaRPr lang="es-CL" sz="2800" dirty="0"/>
          </a:p>
        </p:txBody>
      </p:sp>
      <p:sp>
        <p:nvSpPr>
          <p:cNvPr id="4" name="3 Rectángulo"/>
          <p:cNvSpPr/>
          <p:nvPr/>
        </p:nvSpPr>
        <p:spPr>
          <a:xfrm>
            <a:off x="90725" y="6112961"/>
            <a:ext cx="12149959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sz="1400" dirty="0"/>
              <a:t>- Lawrence F. </a:t>
            </a:r>
            <a:r>
              <a:rPr lang="en-US" sz="1400" dirty="0" err="1"/>
              <a:t>Eichenfield</a:t>
            </a:r>
            <a:r>
              <a:rPr lang="en-US" sz="1400" dirty="0"/>
              <a:t> et al. Guidelines of care for the management of atopic dermatitis: Part 2: Management and Treatment of Atopic Dermatitis with Topical Therapies</a:t>
            </a:r>
            <a:r>
              <a:rPr lang="en-US" sz="1400" i="1" dirty="0"/>
              <a:t> J Am </a:t>
            </a:r>
            <a:r>
              <a:rPr lang="en-US" sz="1400" i="1" dirty="0" err="1"/>
              <a:t>Acad</a:t>
            </a:r>
            <a:r>
              <a:rPr lang="en-US" sz="1400" i="1" dirty="0"/>
              <a:t> </a:t>
            </a:r>
            <a:r>
              <a:rPr lang="en-US" sz="1400" i="1" dirty="0" err="1"/>
              <a:t>Dermatol</a:t>
            </a:r>
            <a:r>
              <a:rPr lang="en-US" sz="1400" dirty="0"/>
              <a:t>. 2014 July ; 71(1): 116–132. </a:t>
            </a:r>
          </a:p>
          <a:p>
            <a:r>
              <a:rPr lang="en-US" sz="1400" dirty="0"/>
              <a:t>- </a:t>
            </a:r>
            <a:r>
              <a:rPr lang="en-US" sz="1400" dirty="0" err="1"/>
              <a:t>UpToDate</a:t>
            </a:r>
            <a:r>
              <a:rPr lang="en-US" sz="1400" dirty="0"/>
              <a:t>. Treatment of atopic dermatitis (eczema) Nov 09, 2017.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Hemangiomas de la infancia</a:t>
            </a:r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Introducci</a:t>
            </a:r>
            <a:r>
              <a:rPr lang="es-ES" dirty="0" err="1"/>
              <a:t>ón</a:t>
            </a:r>
            <a:r>
              <a:rPr lang="es-ES" dirty="0"/>
              <a:t>: Conceptos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01533" y="1940203"/>
            <a:ext cx="3742267" cy="133916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200" b="1" dirty="0"/>
              <a:t>Hemangiomas:</a:t>
            </a:r>
          </a:p>
          <a:p>
            <a:pPr marL="0" indent="0">
              <a:buNone/>
            </a:pPr>
            <a:r>
              <a:rPr lang="es-ES" sz="2200" dirty="0"/>
              <a:t>Tumores vasculares más frecuentes de los lactantes.</a:t>
            </a:r>
            <a:endParaRPr lang="es-ES_tradnl" sz="2200" dirty="0"/>
          </a:p>
        </p:txBody>
      </p:sp>
      <p:cxnSp>
        <p:nvCxnSpPr>
          <p:cNvPr id="5" name="Conector recto de flecha 4"/>
          <p:cNvCxnSpPr/>
          <p:nvPr/>
        </p:nvCxnSpPr>
        <p:spPr>
          <a:xfrm flipV="1">
            <a:off x="7896225" y="1930402"/>
            <a:ext cx="857251" cy="7270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8873128" y="1812203"/>
            <a:ext cx="2632452" cy="4308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s-ES_tradnl" sz="2200" dirty="0"/>
              <a:t>Cabeza y cuello: 60%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8753474" y="3629364"/>
            <a:ext cx="30636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200" dirty="0"/>
              <a:t>La mayor</a:t>
            </a:r>
            <a:r>
              <a:rPr lang="es-ES" sz="2200" dirty="0" err="1"/>
              <a:t>ía</a:t>
            </a:r>
            <a:r>
              <a:rPr lang="es-ES" sz="2200" dirty="0"/>
              <a:t> son solitarios</a:t>
            </a:r>
          </a:p>
          <a:p>
            <a:r>
              <a:rPr lang="es-ES" sz="2200" dirty="0"/>
              <a:t>(Hasta 20% múltiples)</a:t>
            </a:r>
            <a:endParaRPr lang="es-ES_tradnl" sz="2200" dirty="0"/>
          </a:p>
        </p:txBody>
      </p:sp>
      <p:cxnSp>
        <p:nvCxnSpPr>
          <p:cNvPr id="8" name="Conector recto de flecha 7"/>
          <p:cNvCxnSpPr/>
          <p:nvPr/>
        </p:nvCxnSpPr>
        <p:spPr>
          <a:xfrm>
            <a:off x="7939087" y="2895942"/>
            <a:ext cx="704851" cy="9488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echa abajo 11"/>
          <p:cNvSpPr/>
          <p:nvPr/>
        </p:nvSpPr>
        <p:spPr>
          <a:xfrm>
            <a:off x="4867941" y="3429681"/>
            <a:ext cx="872460" cy="10433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CuadroTexto 12"/>
          <p:cNvSpPr txBox="1"/>
          <p:nvPr/>
        </p:nvSpPr>
        <p:spPr>
          <a:xfrm>
            <a:off x="3801535" y="4702882"/>
            <a:ext cx="111440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_tradnl" b="1" dirty="0"/>
              <a:t>Benignos</a:t>
            </a:r>
            <a:endParaRPr lang="es-ES" b="1" dirty="0"/>
          </a:p>
        </p:txBody>
      </p:sp>
      <p:sp>
        <p:nvSpPr>
          <p:cNvPr id="14" name="CuadroTexto 13"/>
          <p:cNvSpPr txBox="1"/>
          <p:nvPr/>
        </p:nvSpPr>
        <p:spPr>
          <a:xfrm>
            <a:off x="3801535" y="5579948"/>
            <a:ext cx="780534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Pueden asociarse a otras anormalidades comprometiendo estructuras vitales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3801535" y="6084004"/>
            <a:ext cx="671254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Lesiones varían en tamaño, profundidad, localización y evolución.</a:t>
            </a:r>
          </a:p>
        </p:txBody>
      </p:sp>
      <p:sp>
        <p:nvSpPr>
          <p:cNvPr id="16" name="CuadroTexto 14"/>
          <p:cNvSpPr txBox="1"/>
          <p:nvPr/>
        </p:nvSpPr>
        <p:spPr>
          <a:xfrm>
            <a:off x="3843604" y="5157192"/>
            <a:ext cx="6397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FR: RNPT, BPN, Patologías del embarazo, </a:t>
            </a:r>
            <a:r>
              <a:rPr lang="es-ES" dirty="0">
                <a:solidFill>
                  <a:schemeClr val="tx1"/>
                </a:solidFill>
              </a:rPr>
              <a:t>Embarazos múltiples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5990061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C44E1-F12A-DF4B-9299-11A2D0B3E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0534" y="254160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1025" name="Imagen 3" descr="Imagen relacionada">
            <a:extLst>
              <a:ext uri="{FF2B5EF4-FFF2-40B4-BE49-F238E27FC236}">
                <a16:creationId xmlns:a16="http://schemas.microsoft.com/office/drawing/2014/main" id="{F22DEA8D-ADE9-2044-9970-0EA8C9D2A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28"/>
          <a:stretch>
            <a:fillRect/>
          </a:stretch>
        </p:blipFill>
        <p:spPr bwMode="auto">
          <a:xfrm>
            <a:off x="3484055" y="1200150"/>
            <a:ext cx="8629569" cy="485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Evolución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217749" y="6453498"/>
            <a:ext cx="8136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https://www.infantilehemangioma.ca/en/information-on-infantile-hemangiomas/</a:t>
            </a:r>
          </a:p>
        </p:txBody>
      </p:sp>
    </p:spTree>
    <p:extLst>
      <p:ext uri="{BB962C8B-B14F-4D97-AF65-F5344CB8AC3E}">
        <p14:creationId xmlns:p14="http://schemas.microsoft.com/office/powerpoint/2010/main" val="150905409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</a:t>
            </a:r>
          </a:p>
        </p:txBody>
      </p:sp>
      <p:graphicFrame>
        <p:nvGraphicFramePr>
          <p:cNvPr id="2" name="Marcador de contenido 1">
            <a:extLst>
              <a:ext uri="{FF2B5EF4-FFF2-40B4-BE49-F238E27FC236}">
                <a16:creationId xmlns:a16="http://schemas.microsoft.com/office/drawing/2014/main" id="{AB2CAF97-120B-9242-95C7-BB7345DA12F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0443497"/>
              </p:ext>
            </p:extLst>
          </p:nvPr>
        </p:nvGraphicFramePr>
        <p:xfrm>
          <a:off x="3200401" y="1123837"/>
          <a:ext cx="8511546" cy="2611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E99B1908-87A8-954C-B292-A18ECAEBEA20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026424" y="3749797"/>
            <a:ext cx="2576393" cy="225095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DE26F5F-E9B8-2F4B-BA5E-A76B3CBD94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058" y="3781220"/>
            <a:ext cx="2389073" cy="221782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5D5186D-AE3C-6D45-970E-FCFDCEE3E84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0372" y="3748094"/>
            <a:ext cx="2576393" cy="225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7364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570A3AC1-FFD8-F546-9569-9790385FC1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444832"/>
              </p:ext>
            </p:extLst>
          </p:nvPr>
        </p:nvGraphicFramePr>
        <p:xfrm>
          <a:off x="1090246" y="720969"/>
          <a:ext cx="13293969" cy="272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58BF2DD4-30DC-F742-AF57-895A657B03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7753" y="3621853"/>
            <a:ext cx="2789767" cy="225636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FF15CA0-8CE7-464B-9A93-1D2FF14E245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526" y="3619502"/>
            <a:ext cx="2789767" cy="225871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3B14943-4234-6E41-AF66-55B716F24DF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7301" y="3619502"/>
            <a:ext cx="1866387" cy="2258719"/>
          </a:xfrm>
          <a:prstGeom prst="rect">
            <a:avLst/>
          </a:prstGeo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5659968" y="216408"/>
            <a:ext cx="7315200" cy="5120640"/>
          </a:xfrm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188299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123837"/>
            <a:ext cx="3200401" cy="4601183"/>
          </a:xfrm>
        </p:spPr>
        <p:txBody>
          <a:bodyPr/>
          <a:lstStyle/>
          <a:p>
            <a:r>
              <a:rPr lang="es-ES_tradnl" dirty="0"/>
              <a:t>Complicaciones locales</a:t>
            </a:r>
          </a:p>
        </p:txBody>
      </p:sp>
      <p:sp>
        <p:nvSpPr>
          <p:cNvPr id="5" name="Rectangle 3"/>
          <p:cNvSpPr>
            <a:spLocks noGrp="1"/>
          </p:cNvSpPr>
          <p:nvPr>
            <p:ph sz="half" idx="1"/>
          </p:nvPr>
        </p:nvSpPr>
        <p:spPr bwMode="auto">
          <a:xfrm>
            <a:off x="3867912" y="495119"/>
            <a:ext cx="3950208" cy="586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rIns="45720">
            <a:spAutoFit/>
          </a:bodyPr>
          <a:lstStyle>
            <a:lvl1pPr marL="373063" indent="-373063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defRPr sz="3200">
                <a:solidFill>
                  <a:srgbClr val="000000"/>
                </a:solidFill>
                <a:latin typeface="Arial" charset="0"/>
                <a:ea typeface="ＭＳ Ｐゴシック" charset="-128"/>
                <a:cs typeface="Arial" charset="0"/>
                <a:sym typeface="Arial" charset="0"/>
              </a:defRPr>
            </a:lvl1pPr>
            <a:lvl2pPr marL="584200" indent="-203200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–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2pPr>
            <a:lvl3pPr marL="1143000" indent="-228600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3pPr>
            <a:lvl4pPr marL="1600200" indent="-228600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–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4pPr>
            <a:lvl5pPr marL="2057400" indent="-228600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»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5pPr>
            <a:lvl6pPr marL="25146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6pPr>
            <a:lvl7pPr marL="29718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7pPr>
            <a:lvl8pPr marL="34290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8pPr>
            <a:lvl9pPr marL="3886200" indent="-228600" defTabSz="44926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320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9pPr>
          </a:lstStyle>
          <a:p>
            <a:pPr algn="just" eaLnBrk="1">
              <a:buClrTx/>
              <a:buFontTx/>
              <a:buAutoNum type="arabicPeriod"/>
            </a:pPr>
            <a:r>
              <a:rPr lang="es-CL" altLang="es-ES_tradnl" sz="2400" b="1" dirty="0">
                <a:solidFill>
                  <a:schemeClr val="tx1"/>
                </a:solidFill>
                <a:latin typeface="Calibri" charset="0"/>
                <a:sym typeface="Calibri" charset="0"/>
              </a:rPr>
              <a:t>Ulceración</a:t>
            </a:r>
            <a:r>
              <a:rPr lang="es-CL" altLang="es-ES_tradnl" sz="2400" dirty="0">
                <a:solidFill>
                  <a:schemeClr val="tx1"/>
                </a:solidFill>
                <a:latin typeface="Calibri" charset="0"/>
                <a:sym typeface="Calibri" charset="0"/>
              </a:rPr>
              <a:t> </a:t>
            </a:r>
            <a:r>
              <a:rPr lang="es-CL" altLang="es-ES_tradnl" sz="2400" dirty="0">
                <a:latin typeface="Calibri" charset="0"/>
                <a:sym typeface="Calibri" charset="0"/>
              </a:rPr>
              <a:t>(más frec: 15-25%)</a:t>
            </a:r>
            <a:endParaRPr lang="es-CL" altLang="es-ES_tradnl" sz="2800" dirty="0"/>
          </a:p>
          <a:p>
            <a:pPr lvl="1" algn="just" eaLnBrk="1">
              <a:spcBef>
                <a:spcPts val="700"/>
              </a:spcBef>
              <a:buClrTx/>
              <a:buFontTx/>
              <a:buChar char="•"/>
            </a:pP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Más frecuente en fase de crecimiento</a:t>
            </a:r>
            <a:endParaRPr lang="es-CL" altLang="es-ES_tradnl" sz="2000" dirty="0">
              <a:ea typeface="ＭＳ Ｐゴシック" charset="-128"/>
            </a:endParaRPr>
          </a:p>
          <a:p>
            <a:pPr lvl="1" algn="just" eaLnBrk="1">
              <a:spcBef>
                <a:spcPts val="700"/>
              </a:spcBef>
              <a:buClrTx/>
              <a:buFontTx/>
              <a:buChar char="•"/>
            </a:pP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En cuello, anogenital y labio inferior.</a:t>
            </a:r>
            <a:endParaRPr lang="es-CL" altLang="es-ES_tradnl" sz="2000" dirty="0">
              <a:ea typeface="ＭＳ Ｐゴシック" charset="-128"/>
            </a:endParaRPr>
          </a:p>
          <a:p>
            <a:pPr algn="just" eaLnBrk="1">
              <a:buClrTx/>
              <a:buFontTx/>
              <a:buNone/>
            </a:pPr>
            <a:r>
              <a:rPr lang="es-CL" altLang="es-ES_tradnl" sz="2400" b="1" dirty="0">
                <a:solidFill>
                  <a:schemeClr val="tx1"/>
                </a:solidFill>
                <a:latin typeface="Calibri" charset="0"/>
                <a:sym typeface="Calibri" charset="0"/>
              </a:rPr>
              <a:t>2. Hemorragia</a:t>
            </a:r>
            <a:r>
              <a:rPr lang="es-CL" altLang="es-ES_tradnl" sz="2400" dirty="0">
                <a:solidFill>
                  <a:schemeClr val="tx1"/>
                </a:solidFill>
                <a:latin typeface="Calibri" charset="0"/>
                <a:sym typeface="Calibri" charset="0"/>
              </a:rPr>
              <a:t> </a:t>
            </a:r>
            <a:endParaRPr lang="es-CL" altLang="es-ES_tradnl" sz="2000" dirty="0">
              <a:solidFill>
                <a:schemeClr val="tx1"/>
              </a:solidFill>
              <a:latin typeface="Calibri" charset="0"/>
              <a:sym typeface="Calibri" charset="0"/>
            </a:endParaRPr>
          </a:p>
          <a:p>
            <a:pPr lvl="1" algn="just" eaLnBrk="1">
              <a:spcBef>
                <a:spcPts val="700"/>
              </a:spcBef>
              <a:buClrTx/>
              <a:buFontTx/>
              <a:buChar char="•"/>
            </a:pP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40% de los HI ulcerados. </a:t>
            </a:r>
            <a:endParaRPr lang="es-CL" altLang="es-ES_tradnl" sz="2000" dirty="0">
              <a:ea typeface="ＭＳ Ｐゴシック" charset="-128"/>
            </a:endParaRPr>
          </a:p>
          <a:p>
            <a:pPr algn="just" eaLnBrk="1">
              <a:buClrTx/>
              <a:buFontTx/>
              <a:buAutoNum type="arabicPeriod" startAt="3"/>
            </a:pPr>
            <a:r>
              <a:rPr lang="es-CL" altLang="es-ES_tradnl" sz="2400" b="1" dirty="0">
                <a:solidFill>
                  <a:schemeClr val="tx1"/>
                </a:solidFill>
                <a:latin typeface="Calibri" charset="0"/>
                <a:sym typeface="Calibri" charset="0"/>
              </a:rPr>
              <a:t>Infección</a:t>
            </a:r>
            <a:r>
              <a:rPr lang="es-CL" altLang="es-ES_tradnl" sz="2400" dirty="0">
                <a:solidFill>
                  <a:schemeClr val="tx1"/>
                </a:solidFill>
                <a:latin typeface="Calibri" charset="0"/>
                <a:sym typeface="Calibri" charset="0"/>
              </a:rPr>
              <a:t> </a:t>
            </a:r>
            <a:endParaRPr lang="es-CL" altLang="es-ES_tradnl" sz="2000" dirty="0">
              <a:solidFill>
                <a:schemeClr val="tx1"/>
              </a:solidFill>
              <a:latin typeface="Calibri" charset="0"/>
              <a:sym typeface="Calibri" charset="0"/>
            </a:endParaRPr>
          </a:p>
          <a:p>
            <a:pPr lvl="1" algn="just" eaLnBrk="1">
              <a:spcBef>
                <a:spcPts val="700"/>
              </a:spcBef>
              <a:buClrTx/>
              <a:buFontTx/>
              <a:buChar char="•"/>
            </a:pP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16% de los HI ulcerados.</a:t>
            </a:r>
          </a:p>
          <a:p>
            <a:pPr algn="just">
              <a:buClrTx/>
              <a:buSzTx/>
              <a:buNone/>
            </a:pPr>
            <a:r>
              <a:rPr lang="es-CL" altLang="es-ES_tradnl" sz="2400" b="1" dirty="0">
                <a:solidFill>
                  <a:schemeClr val="tx1"/>
                </a:solidFill>
                <a:latin typeface="Calibri" charset="0"/>
              </a:rPr>
              <a:t>4. </a:t>
            </a:r>
            <a:r>
              <a:rPr lang="es-CL" altLang="es-ES_tradnl" sz="2400" b="1" dirty="0">
                <a:solidFill>
                  <a:schemeClr val="tx1"/>
                </a:solidFill>
                <a:latin typeface="Calibri" charset="0"/>
                <a:sym typeface="Calibri" charset="0"/>
              </a:rPr>
              <a:t>Secuelas estéticas </a:t>
            </a:r>
            <a:r>
              <a:rPr lang="es-CL" altLang="es-ES_tradnl" sz="2400" dirty="0">
                <a:solidFill>
                  <a:schemeClr val="tx1"/>
                </a:solidFill>
                <a:latin typeface="Calibri" charset="0"/>
                <a:sym typeface="Calibri" charset="0"/>
              </a:rPr>
              <a:t>(25-69%)</a:t>
            </a:r>
            <a:endParaRPr lang="es-CL" altLang="es-ES_tradnl" sz="2400" dirty="0">
              <a:solidFill>
                <a:schemeClr val="tx1"/>
              </a:solidFill>
            </a:endParaRPr>
          </a:p>
          <a:p>
            <a:pPr lvl="1" algn="just">
              <a:spcBef>
                <a:spcPts val="700"/>
              </a:spcBef>
            </a:pP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&gt; riesgo en HI </a:t>
            </a:r>
            <a:r>
              <a:rPr lang="es-CL" altLang="es-ES_tradnl" sz="2000" b="1" dirty="0">
                <a:latin typeface="Calibri" charset="0"/>
                <a:ea typeface="ＭＳ Ｐゴシック" charset="-128"/>
                <a:sym typeface="Calibri" charset="0"/>
              </a:rPr>
              <a:t>profundos </a:t>
            </a: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- gran tamaño - ulcerados - </a:t>
            </a:r>
            <a:r>
              <a:rPr lang="es-CL" altLang="es-ES_tradnl" sz="2000" dirty="0" err="1">
                <a:latin typeface="Calibri" charset="0"/>
                <a:ea typeface="ＭＳ Ｐゴシック" charset="-128"/>
                <a:sym typeface="Calibri" charset="0"/>
              </a:rPr>
              <a:t>centrofacial</a:t>
            </a: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 (nariz, labios, </a:t>
            </a:r>
            <a:r>
              <a:rPr lang="es-CL" altLang="es-ES_tradnl" sz="2000" dirty="0" err="1">
                <a:latin typeface="Calibri" charset="0"/>
                <a:ea typeface="ＭＳ Ｐゴシック" charset="-128"/>
                <a:sym typeface="Calibri" charset="0"/>
              </a:rPr>
              <a:t>periocular</a:t>
            </a:r>
            <a:r>
              <a:rPr lang="es-CL" altLang="es-ES_tradnl" sz="2000" dirty="0">
                <a:latin typeface="Calibri" charset="0"/>
                <a:ea typeface="ＭＳ Ｐゴシック" charset="-128"/>
                <a:sym typeface="Calibri" charset="0"/>
              </a:rPr>
              <a:t>) y pabellón auricular</a:t>
            </a:r>
            <a:endParaRPr lang="es-ES_tradnl" sz="2800" dirty="0"/>
          </a:p>
          <a:p>
            <a:pPr lvl="1" algn="just" eaLnBrk="1">
              <a:spcBef>
                <a:spcPts val="700"/>
              </a:spcBef>
              <a:buClrTx/>
              <a:buFontTx/>
              <a:buChar char="•"/>
            </a:pPr>
            <a:endParaRPr lang="es-CL" altLang="es-ES_tradnl" sz="2200" dirty="0">
              <a:ea typeface="ＭＳ Ｐゴシック" charset="-128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Picture 5" descr="image2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287" y="1564982"/>
            <a:ext cx="31765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image2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287" y="3888822"/>
            <a:ext cx="3176588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26579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Tratamiento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3869268" y="495300"/>
            <a:ext cx="7315200" cy="58674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0000"/>
              </a:lnSpc>
            </a:pPr>
            <a:r>
              <a:rPr lang="es-CL" sz="3200" dirty="0">
                <a:sym typeface="Wingdings" pitchFamily="2" charset="2"/>
              </a:rPr>
              <a:t>En general se deberían derivar para evaluación por especialidad y definir conducta.</a:t>
            </a:r>
          </a:p>
          <a:p>
            <a:pPr>
              <a:lnSpc>
                <a:spcPct val="110000"/>
              </a:lnSpc>
            </a:pPr>
            <a:r>
              <a:rPr lang="es-CL" sz="3200" dirty="0">
                <a:sym typeface="Wingdings" pitchFamily="2" charset="2"/>
              </a:rPr>
              <a:t> </a:t>
            </a:r>
            <a:r>
              <a:rPr lang="es-CL" sz="3200" b="1" dirty="0"/>
              <a:t>Indicaciones de </a:t>
            </a:r>
            <a:r>
              <a:rPr lang="es-CL" sz="3200" b="1" dirty="0" err="1"/>
              <a:t>tto</a:t>
            </a:r>
            <a:r>
              <a:rPr lang="es-CL" sz="3200" b="1" dirty="0"/>
              <a:t> sistémico: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HI con riesgo vital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Compromiso funcional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Complicaciones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Riesgo estético importante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HI de gran tamaño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HI segmentarios</a:t>
            </a:r>
          </a:p>
          <a:p>
            <a:pPr>
              <a:lnSpc>
                <a:spcPct val="110000"/>
              </a:lnSpc>
            </a:pPr>
            <a:endParaRPr lang="es-CL" sz="3200" dirty="0"/>
          </a:p>
          <a:p>
            <a:pPr marL="285750" indent="-285750">
              <a:lnSpc>
                <a:spcPct val="110000"/>
              </a:lnSpc>
              <a:buFont typeface="Wingdings" pitchFamily="2" charset="2"/>
              <a:buChar char="à"/>
            </a:pPr>
            <a:r>
              <a:rPr lang="es-CL" sz="3200" b="1" dirty="0" err="1"/>
              <a:t>Propranolol</a:t>
            </a:r>
            <a:r>
              <a:rPr lang="es-CL" sz="3200" b="1" dirty="0"/>
              <a:t>: </a:t>
            </a:r>
            <a:r>
              <a:rPr lang="es-CL" sz="3200" dirty="0"/>
              <a:t>primera línea.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Eficacia probada.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dirty="0"/>
              <a:t>Tasa de respuesta a 6 meses: 96-98% 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L" sz="3200" b="1" dirty="0"/>
              <a:t>Tratamiento precoz</a:t>
            </a:r>
            <a:r>
              <a:rPr lang="es-CL" sz="3200" dirty="0"/>
              <a:t>!!!!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3399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ES_tradnl" dirty="0">
                <a:ea typeface="MS PGothic" pitchFamily="34" charset="-128"/>
              </a:rPr>
              <a:t>Cutis </a:t>
            </a:r>
            <a:r>
              <a:rPr lang="es-ES" altLang="es-ES_tradnl" dirty="0" err="1">
                <a:ea typeface="MS PGothic" pitchFamily="34" charset="-128"/>
              </a:rPr>
              <a:t>Marmorata</a:t>
            </a:r>
            <a:r>
              <a:rPr lang="es-ES" altLang="es-ES_tradnl" dirty="0">
                <a:ea typeface="MS PGothic" pitchFamily="34" charset="-128"/>
              </a:rPr>
              <a:t> Fisiológica</a:t>
            </a:r>
          </a:p>
        </p:txBody>
      </p:sp>
      <p:sp>
        <p:nvSpPr>
          <p:cNvPr id="57346" name="Marcador de contenido 2"/>
          <p:cNvSpPr>
            <a:spLocks noGrp="1"/>
          </p:cNvSpPr>
          <p:nvPr>
            <p:ph sz="half" idx="1"/>
          </p:nvPr>
        </p:nvSpPr>
        <p:spPr>
          <a:xfrm>
            <a:off x="3600450" y="868680"/>
            <a:ext cx="3742182" cy="5120640"/>
          </a:xfrm>
        </p:spPr>
        <p:txBody>
          <a:bodyPr>
            <a:noAutofit/>
          </a:bodyPr>
          <a:lstStyle/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Fenómeno benigno y transitorio</a:t>
            </a:r>
          </a:p>
          <a:p>
            <a:pPr eaLnBrk="1" hangingPunct="1"/>
            <a:r>
              <a:rPr lang="es-ES_tradnl" altLang="es-ES_tradnl" sz="2400" dirty="0">
                <a:ea typeface="MS PGothic" pitchFamily="34" charset="-128"/>
              </a:rPr>
              <a:t>Reticulado azuloso o rojo de la piel del tronco y extremidades </a:t>
            </a:r>
          </a:p>
          <a:p>
            <a:pPr eaLnBrk="1" hangingPunct="1"/>
            <a:r>
              <a:rPr lang="es-ES_tradnl" sz="2400" dirty="0">
                <a:ea typeface="MS PGothic" pitchFamily="34" charset="-128"/>
              </a:rPr>
              <a:t>Ocurre por r</a:t>
            </a:r>
            <a:r>
              <a:rPr lang="es-ES_tradnl" sz="2400" dirty="0"/>
              <a:t>espuesta exagerada vasomotora a la hipotermia, por lo que es más frecuente en RN </a:t>
            </a:r>
            <a:r>
              <a:rPr lang="es-ES_tradnl" sz="2400" dirty="0" err="1"/>
              <a:t>pretérmino</a:t>
            </a:r>
            <a:endParaRPr lang="es-ES_tradnl" sz="2400" dirty="0"/>
          </a:p>
          <a:p>
            <a:r>
              <a:rPr lang="es-ES_tradnl" sz="2400" dirty="0"/>
              <a:t>Disminuye al calentar la piel</a:t>
            </a:r>
          </a:p>
          <a:p>
            <a:r>
              <a:rPr lang="es-ES_tradnl" sz="2400" dirty="0"/>
              <a:t>Desaparece: 6 meses</a:t>
            </a:r>
            <a:endParaRPr lang="es-ES" altLang="es-ES_tradnl" sz="2400" dirty="0">
              <a:ea typeface="MS PGothic" pitchFamily="34" charset="-128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pic>
        <p:nvPicPr>
          <p:cNvPr id="57347" name="Imagen 3" descr="Captura de pantalla 2015-09-05 a las 22.30.17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5400000">
            <a:off x="7597246" y="1676929"/>
            <a:ext cx="4664075" cy="370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Malformaciones vasculares</a:t>
            </a:r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0" y="908720"/>
          <a:ext cx="121920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29824" y="1123837"/>
            <a:ext cx="3211250" cy="4601183"/>
          </a:xfrm>
        </p:spPr>
        <p:txBody>
          <a:bodyPr/>
          <a:lstStyle/>
          <a:p>
            <a:r>
              <a:rPr lang="es-ES" dirty="0"/>
              <a:t>1. Malformaciones capilares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69268" y="352693"/>
            <a:ext cx="7315200" cy="5120640"/>
          </a:xfrm>
        </p:spPr>
        <p:txBody>
          <a:bodyPr>
            <a:normAutofit/>
          </a:bodyPr>
          <a:lstStyle/>
          <a:p>
            <a:r>
              <a:rPr lang="es-CL" sz="2800" dirty="0">
                <a:sym typeface="Wingdings" pitchFamily="2" charset="2"/>
              </a:rPr>
              <a:t>Son manchas desde rosadas a violáceas de bordes irregulares están presentes al nacer,  </a:t>
            </a:r>
            <a:r>
              <a:rPr lang="es-CL" sz="2800" dirty="0"/>
              <a:t>pueden ser únicas o aisladas. La mayoría se ubican en cabeza y cuello. No hay diferencia por sexo.</a:t>
            </a:r>
          </a:p>
          <a:p>
            <a:r>
              <a:rPr lang="es-CL" sz="2800" dirty="0"/>
              <a:t>Pueden constituir una expresión de enfermedad </a:t>
            </a:r>
            <a:r>
              <a:rPr lang="es-CL" sz="2800" dirty="0" err="1"/>
              <a:t>extracutánea</a:t>
            </a:r>
            <a:r>
              <a:rPr lang="es-CL" sz="2800" dirty="0"/>
              <a:t>. </a:t>
            </a:r>
          </a:p>
          <a:p>
            <a:r>
              <a:rPr lang="es-CL" sz="2800" dirty="0"/>
              <a:t>En las malformaciones capilares incluimos:</a:t>
            </a:r>
          </a:p>
          <a:p>
            <a:pPr lvl="1"/>
            <a:r>
              <a:rPr lang="es-CL" sz="2600" dirty="0"/>
              <a:t>Mancha salmón</a:t>
            </a:r>
          </a:p>
          <a:p>
            <a:pPr lvl="1"/>
            <a:r>
              <a:rPr lang="es-CL" sz="2600" dirty="0" err="1"/>
              <a:t>Nevus</a:t>
            </a:r>
            <a:r>
              <a:rPr lang="es-CL" sz="2600" dirty="0"/>
              <a:t> </a:t>
            </a:r>
            <a:r>
              <a:rPr lang="es-CL" sz="2600" dirty="0" err="1"/>
              <a:t>flammeus</a:t>
            </a:r>
            <a:r>
              <a:rPr lang="es-CL" sz="2600" dirty="0"/>
              <a:t> o Mancha en vino de oporto</a:t>
            </a:r>
          </a:p>
          <a:p>
            <a:pPr>
              <a:buNone/>
            </a:pPr>
            <a:endParaRPr lang="es-CL" sz="2800" dirty="0"/>
          </a:p>
        </p:txBody>
      </p:sp>
      <p:sp>
        <p:nvSpPr>
          <p:cNvPr id="4" name="3 CuadroTexto"/>
          <p:cNvSpPr txBox="1"/>
          <p:nvPr/>
        </p:nvSpPr>
        <p:spPr>
          <a:xfrm>
            <a:off x="7488832" y="0"/>
            <a:ext cx="599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capilares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018585" y="4845448"/>
            <a:ext cx="3637500" cy="2012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1.1. Mancha salmón</a:t>
            </a:r>
          </a:p>
        </p:txBody>
      </p:sp>
      <p:sp>
        <p:nvSpPr>
          <p:cNvPr id="37891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buFontTx/>
              <a:buChar char="-"/>
            </a:pPr>
            <a:r>
              <a:rPr lang="es-ES" sz="2400" dirty="0">
                <a:solidFill>
                  <a:schemeClr val="tx1"/>
                </a:solidFill>
              </a:rPr>
              <a:t>Manchas rosadas presentes desde el nacimiento.</a:t>
            </a:r>
          </a:p>
          <a:p>
            <a:pPr marL="457200" lvl="1" indent="-457200">
              <a:buFontTx/>
              <a:buChar char="-"/>
            </a:pPr>
            <a:r>
              <a:rPr lang="es-ES" sz="2400" dirty="0">
                <a:solidFill>
                  <a:schemeClr val="tx1"/>
                </a:solidFill>
              </a:rPr>
              <a:t>Desaparecen 60% primer año de vida, nunca progresan.</a:t>
            </a:r>
          </a:p>
          <a:p>
            <a:pPr marL="457200" lvl="1" indent="-457200">
              <a:buFontTx/>
              <a:buChar char="-"/>
            </a:pPr>
            <a:r>
              <a:rPr lang="es-CL" sz="2400" dirty="0"/>
              <a:t>Subtipos:</a:t>
            </a:r>
          </a:p>
          <a:p>
            <a:pPr lvl="1">
              <a:buFontTx/>
              <a:buChar char="-"/>
            </a:pPr>
            <a:r>
              <a:rPr lang="es-CL" sz="2000" dirty="0"/>
              <a:t>Beso del ángel  </a:t>
            </a:r>
          </a:p>
          <a:p>
            <a:pPr lvl="1">
              <a:buFontTx/>
              <a:buChar char="-"/>
            </a:pPr>
            <a:r>
              <a:rPr lang="es-CL" sz="2000" dirty="0"/>
              <a:t>Picadura de la cigüeña.</a:t>
            </a:r>
          </a:p>
          <a:p>
            <a:pPr marL="457200" lvl="1" indent="-457200">
              <a:buFontTx/>
              <a:buChar char="-"/>
            </a:pPr>
            <a:endParaRPr lang="es-ES" sz="2000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s-ES" sz="2000" b="1" dirty="0"/>
          </a:p>
          <a:p>
            <a:pPr marL="457200" indent="-457200">
              <a:buNone/>
            </a:pPr>
            <a:endParaRPr lang="es-ES" sz="2000" b="1" dirty="0"/>
          </a:p>
          <a:p>
            <a:pPr marL="0" lvl="1" indent="0">
              <a:buNone/>
            </a:pPr>
            <a:endParaRPr lang="es-ES" sz="2200" dirty="0">
              <a:solidFill>
                <a:schemeClr val="tx1"/>
              </a:solidFill>
            </a:endParaRPr>
          </a:p>
          <a:p>
            <a:pPr marL="457200" indent="-457200">
              <a:buAutoNum type="alphaLcPeriod"/>
            </a:pPr>
            <a:endParaRPr lang="es-ES" sz="2000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68075" y="3789041"/>
            <a:ext cx="4896544" cy="278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CuadroTexto"/>
          <p:cNvSpPr txBox="1"/>
          <p:nvPr/>
        </p:nvSpPr>
        <p:spPr>
          <a:xfrm>
            <a:off x="7488832" y="0"/>
            <a:ext cx="599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capilares</a:t>
            </a:r>
          </a:p>
        </p:txBody>
      </p:sp>
      <p:pic>
        <p:nvPicPr>
          <p:cNvPr id="8" name="Picture 2" descr="http://www.subebe.com/wp-content/uploads/2010/06/tn_manchavi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18" y="4133850"/>
            <a:ext cx="4707057" cy="2171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1.2. “</a:t>
            </a:r>
            <a:r>
              <a:rPr lang="es-ES" dirty="0" err="1"/>
              <a:t>Nevus</a:t>
            </a:r>
            <a:r>
              <a:rPr lang="es-ES" dirty="0"/>
              <a:t> </a:t>
            </a:r>
            <a:r>
              <a:rPr lang="es-ES" dirty="0" err="1"/>
              <a:t>Flammeus</a:t>
            </a:r>
            <a:r>
              <a:rPr lang="es-ES" dirty="0"/>
              <a:t>” o “mancha en vino de oporto”</a:t>
            </a:r>
          </a:p>
        </p:txBody>
      </p:sp>
      <p:sp>
        <p:nvSpPr>
          <p:cNvPr id="39939" name="2 Marcador de contenido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950208" cy="5120640"/>
          </a:xfrm>
        </p:spPr>
        <p:txBody>
          <a:bodyPr>
            <a:normAutofit/>
          </a:bodyPr>
          <a:lstStyle/>
          <a:p>
            <a:pPr marL="457200" indent="-457200">
              <a:buFontTx/>
              <a:buChar char="-"/>
            </a:pPr>
            <a:r>
              <a:rPr lang="es-ES" sz="2800" dirty="0"/>
              <a:t>Presente desde el nacimiento</a:t>
            </a:r>
          </a:p>
          <a:p>
            <a:pPr marL="457200" indent="-457200">
              <a:buFontTx/>
              <a:buChar char="-"/>
            </a:pPr>
            <a:r>
              <a:rPr lang="es-ES" sz="2800" dirty="0"/>
              <a:t>Más frecuente en cabeza y cuello</a:t>
            </a:r>
          </a:p>
          <a:p>
            <a:pPr marL="457200" indent="-457200">
              <a:buFontTx/>
              <a:buChar char="-"/>
            </a:pPr>
            <a:r>
              <a:rPr lang="es-ES" sz="2800" dirty="0"/>
              <a:t> No desaparecen: Tratamiento difícil</a:t>
            </a:r>
          </a:p>
          <a:p>
            <a:pPr marL="457200" indent="-457200">
              <a:buFontTx/>
              <a:buChar char="-"/>
            </a:pPr>
            <a:r>
              <a:rPr lang="es-ES" sz="2800" dirty="0"/>
              <a:t>Si compromete párpado superior</a:t>
            </a:r>
            <a:r>
              <a:rPr lang="es-ES" sz="2800" dirty="0">
                <a:sym typeface="Wingdings" pitchFamily="2" charset="2"/>
              </a:rPr>
              <a:t> Riesgo de Glaucoma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03973" y="369332"/>
            <a:ext cx="3157883" cy="3420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55563" y="4199756"/>
            <a:ext cx="393643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CuadroTexto"/>
          <p:cNvSpPr txBox="1"/>
          <p:nvPr/>
        </p:nvSpPr>
        <p:spPr>
          <a:xfrm>
            <a:off x="7488832" y="0"/>
            <a:ext cx="599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capilares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40BBAC7-64B5-2B4D-B4D9-BD6D7E82F4FB}"/>
              </a:ext>
            </a:extLst>
          </p:cNvPr>
          <p:cNvSpPr/>
          <p:nvPr/>
        </p:nvSpPr>
        <p:spPr>
          <a:xfrm>
            <a:off x="527382" y="1124744"/>
            <a:ext cx="110728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endParaRPr lang="es-CL" sz="2000" dirty="0"/>
          </a:p>
          <a:p>
            <a:pPr marL="971550" lvl="1" indent="-514350" algn="just">
              <a:buNone/>
            </a:pPr>
            <a:endParaRPr lang="es-ES" u="sng" dirty="0">
              <a:ea typeface="Calibri" pitchFamily="34" charset="0"/>
              <a:cs typeface="Arial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s-CL" b="1" u="sng" dirty="0"/>
            </a:br>
            <a:r>
              <a:rPr lang="es-CL" dirty="0"/>
              <a:t>Síndrome </a:t>
            </a:r>
            <a:r>
              <a:rPr lang="es-CL" dirty="0" err="1"/>
              <a:t>Sturge</a:t>
            </a:r>
            <a:r>
              <a:rPr lang="es-CL" dirty="0"/>
              <a:t> Weber </a:t>
            </a:r>
            <a:br>
              <a:rPr lang="es-CL" dirty="0">
                <a:sym typeface="Wingdings" pitchFamily="2" charset="2"/>
              </a:rPr>
            </a:b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3618244" y="232410"/>
            <a:ext cx="7981950" cy="662559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s-CL" sz="2400" b="1" u="sng" dirty="0"/>
              <a:t>Clínica</a:t>
            </a:r>
            <a:endParaRPr lang="es-CL" sz="2400" dirty="0">
              <a:sym typeface="Wingdings" pitchFamily="2" charset="2"/>
            </a:endParaRPr>
          </a:p>
          <a:p>
            <a:pPr algn="just"/>
            <a:r>
              <a:rPr lang="es-ES" sz="2400" dirty="0">
                <a:cs typeface="Arial" pitchFamily="34" charset="0"/>
              </a:rPr>
              <a:t>Síndrome  </a:t>
            </a:r>
            <a:r>
              <a:rPr lang="es-ES" sz="2400" dirty="0" err="1">
                <a:cs typeface="Arial" pitchFamily="34" charset="0"/>
              </a:rPr>
              <a:t>Neurocutáneo</a:t>
            </a:r>
            <a:r>
              <a:rPr lang="es-ES" sz="2400" dirty="0">
                <a:cs typeface="Arial" pitchFamily="34" charset="0"/>
              </a:rPr>
              <a:t> esporádico: 1/20.000 - 1/50.000</a:t>
            </a:r>
          </a:p>
          <a:p>
            <a:pPr algn="just"/>
            <a:r>
              <a:rPr lang="es-ES" sz="2400" dirty="0">
                <a:cs typeface="Arial" pitchFamily="34" charset="0"/>
              </a:rPr>
              <a:t>Producido por activación, con </a:t>
            </a:r>
            <a:r>
              <a:rPr lang="es-ES" sz="2400" dirty="0" err="1">
                <a:cs typeface="Arial" pitchFamily="34" charset="0"/>
              </a:rPr>
              <a:t>mosaicismo</a:t>
            </a:r>
            <a:r>
              <a:rPr lang="es-ES" sz="2400" dirty="0">
                <a:cs typeface="Arial" pitchFamily="34" charset="0"/>
              </a:rPr>
              <a:t>,  de una mutación somática en GNAQ.</a:t>
            </a:r>
          </a:p>
          <a:p>
            <a:pPr algn="just">
              <a:buNone/>
            </a:pPr>
            <a:endParaRPr lang="es-CL" sz="2400" dirty="0">
              <a:sym typeface="Wingdings" pitchFamily="2" charset="2"/>
            </a:endParaRPr>
          </a:p>
          <a:p>
            <a:pPr algn="just"/>
            <a:r>
              <a:rPr lang="es-ES" sz="2400" b="1" u="sng" dirty="0">
                <a:cs typeface="Arial" pitchFamily="34" charset="0"/>
              </a:rPr>
              <a:t>Rasgo Distintivo</a:t>
            </a:r>
            <a:r>
              <a:rPr lang="es-ES" sz="2400" dirty="0">
                <a:cs typeface="Arial" pitchFamily="34" charset="0"/>
              </a:rPr>
              <a:t>:</a:t>
            </a:r>
          </a:p>
          <a:p>
            <a:pPr marL="971550" lvl="1" indent="-514350" algn="just">
              <a:buFont typeface="Calibri" pitchFamily="34" charset="0"/>
              <a:buAutoNum type="arabicPeriod"/>
            </a:pPr>
            <a:r>
              <a:rPr lang="es-ES" sz="2400" dirty="0">
                <a:ea typeface="Calibri" pitchFamily="34" charset="0"/>
                <a:cs typeface="Arial" pitchFamily="34" charset="0"/>
              </a:rPr>
              <a:t>Mancha en Vino Oporto que compromete 1ª rama V</a:t>
            </a:r>
          </a:p>
          <a:p>
            <a:pPr marL="971550" lvl="1" indent="-514350" algn="just">
              <a:buFont typeface="Calibri" pitchFamily="34" charset="0"/>
              <a:buAutoNum type="arabicPeriod"/>
            </a:pPr>
            <a:r>
              <a:rPr lang="es-ES" sz="2400" dirty="0" err="1">
                <a:ea typeface="Calibri" pitchFamily="34" charset="0"/>
                <a:cs typeface="Arial" pitchFamily="34" charset="0"/>
              </a:rPr>
              <a:t>Angiomatosis</a:t>
            </a:r>
            <a:r>
              <a:rPr lang="es-ES" sz="2400" dirty="0">
                <a:ea typeface="Calibri" pitchFamily="34" charset="0"/>
                <a:cs typeface="Arial" pitchFamily="34" charset="0"/>
              </a:rPr>
              <a:t> </a:t>
            </a:r>
            <a:r>
              <a:rPr lang="es-ES" sz="2400" dirty="0" err="1">
                <a:ea typeface="Calibri" pitchFamily="34" charset="0"/>
                <a:cs typeface="Arial" pitchFamily="34" charset="0"/>
              </a:rPr>
              <a:t>leptomeníngea</a:t>
            </a:r>
            <a:endParaRPr lang="es-ES" sz="2400" dirty="0">
              <a:ea typeface="Calibri" pitchFamily="34" charset="0"/>
              <a:cs typeface="Arial" pitchFamily="34" charset="0"/>
            </a:endParaRPr>
          </a:p>
          <a:p>
            <a:pPr marL="971550" lvl="1" indent="-514350" algn="just">
              <a:buFont typeface="Calibri" pitchFamily="34" charset="0"/>
              <a:buAutoNum type="arabicPeriod"/>
            </a:pPr>
            <a:r>
              <a:rPr lang="es-ES" sz="2400" dirty="0">
                <a:ea typeface="Calibri" pitchFamily="34" charset="0"/>
                <a:cs typeface="Arial" pitchFamily="34" charset="0"/>
              </a:rPr>
              <a:t>Angiomas Oculares</a:t>
            </a:r>
          </a:p>
          <a:p>
            <a:pPr marL="971550" lvl="1" indent="-514350" algn="just">
              <a:buNone/>
            </a:pPr>
            <a:r>
              <a:rPr lang="es-ES" sz="2000" dirty="0">
                <a:ea typeface="Calibri" pitchFamily="34" charset="0"/>
                <a:cs typeface="Arial" pitchFamily="34" charset="0"/>
              </a:rPr>
              <a:t> 	* Con frecuencia se asocia a </a:t>
            </a:r>
            <a:r>
              <a:rPr lang="es-ES" sz="2000" u="sng" dirty="0">
                <a:ea typeface="Calibri" pitchFamily="34" charset="0"/>
                <a:cs typeface="Arial" pitchFamily="34" charset="0"/>
              </a:rPr>
              <a:t>hiperplasia  gingival, labial o </a:t>
            </a:r>
            <a:r>
              <a:rPr lang="es-ES" sz="2000" u="sng" dirty="0" err="1">
                <a:ea typeface="Calibri" pitchFamily="34" charset="0"/>
                <a:cs typeface="Arial" pitchFamily="34" charset="0"/>
              </a:rPr>
              <a:t>hemicara</a:t>
            </a:r>
            <a:r>
              <a:rPr lang="es-ES" sz="2000" u="sng" dirty="0">
                <a:ea typeface="Calibri" pitchFamily="34" charset="0"/>
                <a:cs typeface="Arial" pitchFamily="34" charset="0"/>
              </a:rPr>
              <a:t> afectada (</a:t>
            </a:r>
            <a:r>
              <a:rPr lang="es-ES" sz="2000" u="sng" dirty="0" err="1">
                <a:ea typeface="Calibri" pitchFamily="34" charset="0"/>
                <a:cs typeface="Arial" pitchFamily="34" charset="0"/>
              </a:rPr>
              <a:t>sobrecrecimiento</a:t>
            </a:r>
            <a:r>
              <a:rPr lang="es-ES" sz="2000" u="sng" dirty="0">
                <a:ea typeface="Calibri" pitchFamily="34" charset="0"/>
                <a:cs typeface="Arial" pitchFamily="34" charset="0"/>
              </a:rPr>
              <a:t> a expensas de partes blandas).</a:t>
            </a:r>
          </a:p>
          <a:p>
            <a:pPr marL="971550" lvl="1" indent="-514350" algn="just">
              <a:buNone/>
            </a:pPr>
            <a:endParaRPr lang="es-ES" sz="2000" u="sng" dirty="0">
              <a:ea typeface="Calibri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s-CL" sz="2400" b="1" u="sng" dirty="0">
                <a:sym typeface="Wingdings" pitchFamily="2" charset="2"/>
              </a:rPr>
              <a:t>Compromiso</a:t>
            </a:r>
            <a:r>
              <a:rPr lang="es-CL" sz="2400" dirty="0">
                <a:sym typeface="Wingdings" pitchFamily="2" charset="2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es-CL" sz="2400" dirty="0"/>
              <a:t>Ocular: glaucoma 30-70%. </a:t>
            </a:r>
          </a:p>
          <a:p>
            <a:pPr algn="just">
              <a:buFontTx/>
              <a:buChar char="-"/>
            </a:pPr>
            <a:r>
              <a:rPr lang="es-CL" sz="2400" dirty="0"/>
              <a:t>    Neurológico: </a:t>
            </a:r>
          </a:p>
          <a:p>
            <a:pPr lvl="1" algn="just">
              <a:buFontTx/>
              <a:buChar char="-"/>
            </a:pPr>
            <a:r>
              <a:rPr lang="es-CL" sz="2400" dirty="0"/>
              <a:t> Convulsiones (80%)  + frecuente antes de 2 años, focales, refractarias. </a:t>
            </a:r>
          </a:p>
          <a:p>
            <a:pPr lvl="1" algn="just">
              <a:buFontTx/>
              <a:buChar char="-"/>
            </a:pPr>
            <a:r>
              <a:rPr lang="es-CL" sz="2400" dirty="0"/>
              <a:t> Otros: </a:t>
            </a:r>
            <a:r>
              <a:rPr lang="es-ES" sz="2400" dirty="0">
                <a:ea typeface="Calibri" pitchFamily="34" charset="0"/>
                <a:cs typeface="Arial" pitchFamily="34" charset="0"/>
              </a:rPr>
              <a:t>Síncopes, Cefalea</a:t>
            </a:r>
            <a:r>
              <a:rPr lang="es-ES" sz="2000" dirty="0">
                <a:ea typeface="Calibri" pitchFamily="34" charset="0"/>
                <a:cs typeface="Arial" pitchFamily="34" charset="0"/>
              </a:rPr>
              <a:t>, Deterioro cognitivo/ neurológico, </a:t>
            </a:r>
            <a:r>
              <a:rPr lang="es-ES" sz="2000" dirty="0" err="1">
                <a:ea typeface="Calibri" pitchFamily="34" charset="0"/>
                <a:cs typeface="Arial" pitchFamily="34" charset="0"/>
              </a:rPr>
              <a:t>hemiparesia</a:t>
            </a:r>
            <a:r>
              <a:rPr lang="es-ES" sz="2000" dirty="0">
                <a:ea typeface="Calibri" pitchFamily="34" charset="0"/>
                <a:cs typeface="Arial" pitchFamily="34" charset="0"/>
              </a:rPr>
              <a:t>.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5757236"/>
      </p:ext>
    </p:extLst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>
              <a:defRPr/>
            </a:pPr>
            <a:endParaRPr lang="es-ES" dirty="0">
              <a:ea typeface="+mj-ea"/>
              <a:sym typeface="Calibri" charset="0"/>
            </a:endParaRPr>
          </a:p>
        </p:txBody>
      </p:sp>
      <p:pic>
        <p:nvPicPr>
          <p:cNvPr id="4" name="Marcador de contenido 3" descr="Captura de pantalla 2015-09-18 a las 22.32.18.pn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2" b="1093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76081" cy="4601183"/>
          </a:xfrm>
        </p:spPr>
        <p:txBody>
          <a:bodyPr/>
          <a:lstStyle/>
          <a:p>
            <a:r>
              <a:rPr lang="es-ES" dirty="0"/>
              <a:t>2. Malformaciones venosas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Desarrollo anormal de la pared de la vena </a:t>
            </a:r>
            <a:r>
              <a:rPr lang="es-CL" sz="2400" dirty="0">
                <a:sym typeface="Wingdings" pitchFamily="2" charset="2"/>
              </a:rPr>
              <a:t> altera funcionalidad!</a:t>
            </a:r>
          </a:p>
          <a:p>
            <a:pPr>
              <a:buNone/>
            </a:pPr>
            <a:endParaRPr lang="es-CL" sz="2400" dirty="0">
              <a:sym typeface="Wingdings" pitchFamily="2" charset="2"/>
            </a:endParaRPr>
          </a:p>
          <a:p>
            <a:pPr>
              <a:buNone/>
            </a:pPr>
            <a:r>
              <a:rPr lang="es-CL" sz="2400" i="1" dirty="0">
                <a:sym typeface="Wingdings" pitchFamily="2" charset="2"/>
              </a:rPr>
              <a:t>Estasis venosa  trombosis  inflamación  dolor</a:t>
            </a:r>
          </a:p>
          <a:p>
            <a:pPr>
              <a:buNone/>
            </a:pPr>
            <a:endParaRPr lang="es-CL" sz="2400" i="1" dirty="0">
              <a:sym typeface="Wingdings" pitchFamily="2" charset="2"/>
            </a:endParaRPr>
          </a:p>
          <a:p>
            <a:r>
              <a:rPr lang="es-CL" sz="2400" dirty="0"/>
              <a:t>Trombosis persistente : formación de flebolitos (calcificación)</a:t>
            </a:r>
          </a:p>
          <a:p>
            <a:endParaRPr lang="es-CL" dirty="0"/>
          </a:p>
        </p:txBody>
      </p:sp>
      <p:sp>
        <p:nvSpPr>
          <p:cNvPr id="4" name="3 CuadroTexto"/>
          <p:cNvSpPr txBox="1"/>
          <p:nvPr/>
        </p:nvSpPr>
        <p:spPr>
          <a:xfrm>
            <a:off x="7728181" y="0"/>
            <a:ext cx="470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Venosas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Clínica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s-CL" sz="2400" b="1" u="sng" dirty="0"/>
              <a:t>Clínica</a:t>
            </a:r>
            <a:r>
              <a:rPr lang="es-CL" sz="2400" dirty="0"/>
              <a:t> </a:t>
            </a:r>
            <a:r>
              <a:rPr lang="es-CL" sz="2400" dirty="0">
                <a:sym typeface="Wingdings" pitchFamily="2" charset="2"/>
              </a:rPr>
              <a:t> lesiones blandas, azuladas, compresibles y no pulsátiles.</a:t>
            </a:r>
          </a:p>
          <a:p>
            <a:r>
              <a:rPr lang="es-CL" sz="2400" dirty="0">
                <a:sym typeface="Wingdings" pitchFamily="2" charset="2"/>
              </a:rPr>
              <a:t>Planas o con leve elevación </a:t>
            </a:r>
          </a:p>
          <a:p>
            <a:r>
              <a:rPr lang="es-CL" sz="2400" dirty="0">
                <a:sym typeface="Wingdings" pitchFamily="2" charset="2"/>
              </a:rPr>
              <a:t>Localizadas, definidas o extensas, difusas e </a:t>
            </a:r>
            <a:r>
              <a:rPr lang="es-CL" sz="2400" dirty="0" err="1">
                <a:sym typeface="Wingdings" pitchFamily="2" charset="2"/>
              </a:rPr>
              <a:t>infiltrantes</a:t>
            </a:r>
            <a:endParaRPr lang="es-CL" sz="2400" dirty="0">
              <a:sym typeface="Wingdings" pitchFamily="2" charset="2"/>
            </a:endParaRPr>
          </a:p>
          <a:p>
            <a:r>
              <a:rPr lang="es-CL" sz="2400" dirty="0">
                <a:sym typeface="Wingdings" pitchFamily="2" charset="2"/>
              </a:rPr>
              <a:t>Palpación dolorosa en trombo o flebolitos</a:t>
            </a:r>
          </a:p>
          <a:p>
            <a:r>
              <a:rPr lang="es-CL" sz="2400" dirty="0">
                <a:sym typeface="Wingdings" pitchFamily="2" charset="2"/>
              </a:rPr>
              <a:t>Cambian de tamaño según la posición del paciente y según presión (</a:t>
            </a:r>
            <a:r>
              <a:rPr lang="es-CL" sz="2400" dirty="0" err="1">
                <a:sym typeface="Wingdings" pitchFamily="2" charset="2"/>
              </a:rPr>
              <a:t>Valsalva</a:t>
            </a:r>
            <a:r>
              <a:rPr lang="es-CL" sz="2400" dirty="0">
                <a:sym typeface="Wingdings" pitchFamily="2" charset="2"/>
              </a:rPr>
              <a:t>)</a:t>
            </a:r>
          </a:p>
          <a:p>
            <a:pPr>
              <a:buNone/>
            </a:pPr>
            <a:endParaRPr lang="es-CL" sz="2400" dirty="0">
              <a:sym typeface="Wingdings" pitchFamily="2" charset="2"/>
            </a:endParaRPr>
          </a:p>
          <a:p>
            <a:r>
              <a:rPr lang="es-CL" sz="2400" dirty="0">
                <a:sym typeface="Wingdings" pitchFamily="2" charset="2"/>
              </a:rPr>
              <a:t>Trombosis </a:t>
            </a:r>
            <a:r>
              <a:rPr lang="es-CL" sz="2400" dirty="0" err="1">
                <a:sym typeface="Wingdings" pitchFamily="2" charset="2"/>
              </a:rPr>
              <a:t>intralesional</a:t>
            </a:r>
            <a:r>
              <a:rPr lang="es-CL" sz="2400" dirty="0">
                <a:sym typeface="Wingdings" pitchFamily="2" charset="2"/>
              </a:rPr>
              <a:t>  </a:t>
            </a:r>
            <a:r>
              <a:rPr lang="es-CL" sz="2400" b="1" dirty="0">
                <a:sym typeface="Wingdings" pitchFamily="2" charset="2"/>
              </a:rPr>
              <a:t>Coagulación </a:t>
            </a:r>
            <a:r>
              <a:rPr lang="es-CL" sz="2400" b="1" dirty="0" err="1">
                <a:sym typeface="Wingdings" pitchFamily="2" charset="2"/>
              </a:rPr>
              <a:t>intravascular</a:t>
            </a:r>
            <a:r>
              <a:rPr lang="es-CL" sz="2400" b="1" dirty="0">
                <a:sym typeface="Wingdings" pitchFamily="2" charset="2"/>
              </a:rPr>
              <a:t>           localizada (CIL)</a:t>
            </a:r>
          </a:p>
          <a:p>
            <a:pPr algn="ctr">
              <a:buFontTx/>
              <a:buChar char="-"/>
            </a:pPr>
            <a:r>
              <a:rPr lang="es-CL" sz="2400" dirty="0" err="1">
                <a:sym typeface="Wingdings" pitchFamily="2" charset="2"/>
              </a:rPr>
              <a:t>Hipofribinogemia</a:t>
            </a:r>
            <a:endParaRPr lang="es-CL" sz="2400" dirty="0">
              <a:sym typeface="Wingdings" pitchFamily="2" charset="2"/>
            </a:endParaRPr>
          </a:p>
          <a:p>
            <a:pPr algn="ctr">
              <a:buFontTx/>
              <a:buChar char="-"/>
            </a:pPr>
            <a:r>
              <a:rPr lang="es-CL" sz="2400" dirty="0">
                <a:sym typeface="Wingdings" pitchFamily="2" charset="2"/>
              </a:rPr>
              <a:t>Aumento Dímero D </a:t>
            </a:r>
            <a:endParaRPr lang="es-CL" sz="2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7728181" y="0"/>
            <a:ext cx="470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Venosas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7728181" y="0"/>
            <a:ext cx="470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</a:rPr>
              <a:t>Malformaciones Venosas</a:t>
            </a:r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56675"/>
            <a:ext cx="5961637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Isa\Downloads\IMG-20170819-WA004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13599" y="3429001"/>
            <a:ext cx="6978403" cy="3194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rco">
  <a:themeElements>
    <a:clrScheme name="Marco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Marco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a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5316</TotalTime>
  <Words>4723</Words>
  <Application>Microsoft Macintosh PowerPoint</Application>
  <PresentationFormat>Panorámica</PresentationFormat>
  <Paragraphs>727</Paragraphs>
  <Slides>104</Slides>
  <Notes>82</Notes>
  <HiddenSlides>0</HiddenSlides>
  <MMClips>1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104</vt:i4>
      </vt:variant>
    </vt:vector>
  </HeadingPairs>
  <TitlesOfParts>
    <vt:vector size="114" baseType="lpstr">
      <vt:lpstr>Arial</vt:lpstr>
      <vt:lpstr>Calibri</vt:lpstr>
      <vt:lpstr>Corbel</vt:lpstr>
      <vt:lpstr>Courier New</vt:lpstr>
      <vt:lpstr>Helvetica</vt:lpstr>
      <vt:lpstr>Symbol</vt:lpstr>
      <vt:lpstr>Times</vt:lpstr>
      <vt:lpstr>Wingdings</vt:lpstr>
      <vt:lpstr>Wingdings 2</vt:lpstr>
      <vt:lpstr>Marco</vt:lpstr>
      <vt:lpstr>Dermatología Pediátrica Parte I</vt:lpstr>
      <vt:lpstr>Piel del RN </vt:lpstr>
      <vt:lpstr>Presentación de PowerPoint</vt:lpstr>
      <vt:lpstr>Manifestaciones cutáneas del RN</vt:lpstr>
      <vt:lpstr>Dermatosis fisiológicas del RN</vt:lpstr>
      <vt:lpstr>   Vérnix Caseoso</vt:lpstr>
      <vt:lpstr>Lanugo</vt:lpstr>
      <vt:lpstr>Descamación de la piel</vt:lpstr>
      <vt:lpstr>Cutis Marmorata Fisiológica</vt:lpstr>
      <vt:lpstr>Dermatosis neonatales transitorias</vt:lpstr>
      <vt:lpstr>    Eritema Tóxico</vt:lpstr>
      <vt:lpstr>Melanosis Pustulosa Neonatal Transitoria</vt:lpstr>
      <vt:lpstr>   Miliaria cristalina o Sudamina</vt:lpstr>
      <vt:lpstr>    Miliaria Rubra</vt:lpstr>
      <vt:lpstr>Miliaria Pustulosa</vt:lpstr>
      <vt:lpstr>Miliaria Profunda</vt:lpstr>
      <vt:lpstr>Miliaria: Tratamiento</vt:lpstr>
      <vt:lpstr>   Milia o Quistes de Milium</vt:lpstr>
      <vt:lpstr>   Hiperplasia de Glándulas Sebáceas </vt:lpstr>
      <vt:lpstr>    Acné Neonatal</vt:lpstr>
      <vt:lpstr>Perlas de Epstein</vt:lpstr>
      <vt:lpstr>Corpúsculos de Bohn</vt:lpstr>
      <vt:lpstr>Mancha mongólica</vt:lpstr>
      <vt:lpstr>Vesículas por succión,  erosiones y callos</vt:lpstr>
      <vt:lpstr>Dermatosis neonatales patológicas </vt:lpstr>
      <vt:lpstr>Epidermolisis Bulosa</vt:lpstr>
      <vt:lpstr>Mastocitosis cutánea</vt:lpstr>
      <vt:lpstr>Incontinencia pigmenti </vt:lpstr>
      <vt:lpstr>Aplasia cutis</vt:lpstr>
      <vt:lpstr>Ictiosis</vt:lpstr>
      <vt:lpstr>Dermatitis del área del pañal</vt:lpstr>
      <vt:lpstr>Definición</vt:lpstr>
      <vt:lpstr>Clasificación DAP </vt:lpstr>
      <vt:lpstr>1. Enfermedades de la piel causadas por la presencia del pañal </vt:lpstr>
      <vt:lpstr>Dermatitis de contacto irritativa  </vt:lpstr>
      <vt:lpstr>Subtipos clínicos</vt:lpstr>
      <vt:lpstr>Subtipos clínicos</vt:lpstr>
      <vt:lpstr>Subtipos clínicos</vt:lpstr>
      <vt:lpstr>Subtipos clínicos</vt:lpstr>
      <vt:lpstr>Dermatitis de contacto alérgica (DCA) </vt:lpstr>
      <vt:lpstr>Tratamiento</vt:lpstr>
      <vt:lpstr>Tratamiento</vt:lpstr>
      <vt:lpstr>2.- Erupciones exacerbadas por el pañal  </vt:lpstr>
      <vt:lpstr>2.1. Psoriasis infantil</vt:lpstr>
      <vt:lpstr>2.2 Dermatitis seborreica infantil (DSI) </vt:lpstr>
      <vt:lpstr>2.3 DAP Estreptocócia perianal celulitis perianal</vt:lpstr>
      <vt:lpstr>2.4 Dermatitis Atópica</vt:lpstr>
      <vt:lpstr>2.5 Dermatitis infecciosas: DAP por Cándida</vt:lpstr>
      <vt:lpstr>Tratamiento</vt:lpstr>
      <vt:lpstr>2.6. Granuloma glúteo infantil</vt:lpstr>
      <vt:lpstr>2.7. Infección herpética</vt:lpstr>
      <vt:lpstr>3.  Erupciones independientes del uso del pañal </vt:lpstr>
      <vt:lpstr>Dermatitis seborreica</vt:lpstr>
      <vt:lpstr>Introducción</vt:lpstr>
      <vt:lpstr>Generalidades</vt:lpstr>
      <vt:lpstr>Etiología</vt:lpstr>
      <vt:lpstr>Clínica</vt:lpstr>
      <vt:lpstr>Clínica</vt:lpstr>
      <vt:lpstr>Tratamiento</vt:lpstr>
      <vt:lpstr>Dermatitis atópica</vt:lpstr>
      <vt:lpstr>Introducción</vt:lpstr>
      <vt:lpstr>Epidemiología</vt:lpstr>
      <vt:lpstr>Fisiopatología</vt:lpstr>
      <vt:lpstr>Fisiopatología</vt:lpstr>
      <vt:lpstr>Clínica</vt:lpstr>
      <vt:lpstr>Clínica</vt:lpstr>
      <vt:lpstr>Clínica</vt:lpstr>
      <vt:lpstr>Clínica</vt:lpstr>
      <vt:lpstr>Diagnóstico</vt:lpstr>
      <vt:lpstr>Criterios clásicos Hanifin y Rajka</vt:lpstr>
      <vt:lpstr>Presentación de PowerPoint</vt:lpstr>
      <vt:lpstr>Diagnóstico diferencial</vt:lpstr>
      <vt:lpstr>Presentación de PowerPoint</vt:lpstr>
      <vt:lpstr>Tratamiento</vt:lpstr>
      <vt:lpstr>Eliminación de factores exacerbantes</vt:lpstr>
      <vt:lpstr>Restauración de la función de barrera de la piel</vt:lpstr>
      <vt:lpstr>Control del prurito</vt:lpstr>
      <vt:lpstr>Presentación de PowerPoint</vt:lpstr>
      <vt:lpstr>Tratamiento farmacológico</vt:lpstr>
      <vt:lpstr>Corticoides tópicos</vt:lpstr>
      <vt:lpstr>Presentación de PowerPoint</vt:lpstr>
      <vt:lpstr>Inhibidores tópicos de la calcineurina</vt:lpstr>
      <vt:lpstr>Hemangiomas de la infancia</vt:lpstr>
      <vt:lpstr>Introducción: Conceptos</vt:lpstr>
      <vt:lpstr>Evolución</vt:lpstr>
      <vt:lpstr>Clasificación</vt:lpstr>
      <vt:lpstr>Clasificación</vt:lpstr>
      <vt:lpstr>Complicaciones locales</vt:lpstr>
      <vt:lpstr>Tratamiento</vt:lpstr>
      <vt:lpstr>Malformaciones vasculares</vt:lpstr>
      <vt:lpstr>Presentación de PowerPoint</vt:lpstr>
      <vt:lpstr>1. Malformaciones capilares</vt:lpstr>
      <vt:lpstr>1.1. Mancha salmón</vt:lpstr>
      <vt:lpstr>1.2. “Nevus Flammeus” o “mancha en vino de oporto”</vt:lpstr>
      <vt:lpstr> Síndrome Sturge Weber  </vt:lpstr>
      <vt:lpstr>Presentación de PowerPoint</vt:lpstr>
      <vt:lpstr>2. Malformaciones venosas</vt:lpstr>
      <vt:lpstr>Clínica</vt:lpstr>
      <vt:lpstr>Presentación de PowerPoint</vt:lpstr>
      <vt:lpstr>3. Malformaciones linfáticas</vt:lpstr>
      <vt:lpstr>Presentación de PowerPoint</vt:lpstr>
      <vt:lpstr>4. Malformaciones arterio-venosas</vt:lpstr>
      <vt:lpstr>Presentación de PowerPoint</vt:lpstr>
      <vt:lpstr>Puntos claves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Paulina Durán</dc:creator>
  <cp:lastModifiedBy>Carvajal Veas Ricardo</cp:lastModifiedBy>
  <cp:revision>98</cp:revision>
  <dcterms:created xsi:type="dcterms:W3CDTF">2020-04-09T19:04:24Z</dcterms:created>
  <dcterms:modified xsi:type="dcterms:W3CDTF">2022-10-01T04:20:39Z</dcterms:modified>
</cp:coreProperties>
</file>