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92" r:id="rId17"/>
    <p:sldId id="271" r:id="rId18"/>
    <p:sldId id="272" r:id="rId19"/>
    <p:sldId id="274" r:id="rId20"/>
    <p:sldId id="273" r:id="rId21"/>
    <p:sldId id="275" r:id="rId22"/>
    <p:sldId id="276" r:id="rId23"/>
    <p:sldId id="277" r:id="rId24"/>
    <p:sldId id="278" r:id="rId25"/>
    <p:sldId id="280" r:id="rId26"/>
    <p:sldId id="281" r:id="rId27"/>
    <p:sldId id="282" r:id="rId28"/>
    <p:sldId id="291" r:id="rId29"/>
    <p:sldId id="290" r:id="rId30"/>
    <p:sldId id="284" r:id="rId31"/>
    <p:sldId id="285" r:id="rId32"/>
    <p:sldId id="286" r:id="rId33"/>
    <p:sldId id="287" r:id="rId34"/>
    <p:sldId id="288" r:id="rId35"/>
    <p:sldId id="289" r:id="rId36"/>
    <p:sldId id="293" r:id="rId37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1498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E952B-85AC-410C-95BE-ED3690026815}" type="datetimeFigureOut">
              <a:rPr lang="es-MX" smtClean="0"/>
              <a:t>09/11/2022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4771C-1688-41B3-9890-484AC31A9E8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07706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4771C-1688-41B3-9890-484AC31A9E89}" type="slidenum">
              <a:rPr lang="es-MX" smtClean="0"/>
              <a:t>32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55762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D0AC8-BEE1-DB45-8E48-5EA7B12DA285}" type="datetimeFigureOut">
              <a:rPr lang="es-ES" smtClean="0"/>
              <a:t>09/11/2022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640F-D6F8-794F-8DA1-B6DD6F784C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5161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D0AC8-BEE1-DB45-8E48-5EA7B12DA285}" type="datetimeFigureOut">
              <a:rPr lang="es-ES" smtClean="0"/>
              <a:t>09/11/2022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640F-D6F8-794F-8DA1-B6DD6F784C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6775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D0AC8-BEE1-DB45-8E48-5EA7B12DA285}" type="datetimeFigureOut">
              <a:rPr lang="es-ES" smtClean="0"/>
              <a:t>09/11/2022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640F-D6F8-794F-8DA1-B6DD6F784C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2485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D0AC8-BEE1-DB45-8E48-5EA7B12DA285}" type="datetimeFigureOut">
              <a:rPr lang="es-ES" smtClean="0"/>
              <a:t>09/11/2022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640F-D6F8-794F-8DA1-B6DD6F784C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1890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D0AC8-BEE1-DB45-8E48-5EA7B12DA285}" type="datetimeFigureOut">
              <a:rPr lang="es-ES" smtClean="0"/>
              <a:t>09/11/2022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640F-D6F8-794F-8DA1-B6DD6F784C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0504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D0AC8-BEE1-DB45-8E48-5EA7B12DA285}" type="datetimeFigureOut">
              <a:rPr lang="es-ES" smtClean="0"/>
              <a:t>09/11/2022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640F-D6F8-794F-8DA1-B6DD6F784C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7149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D0AC8-BEE1-DB45-8E48-5EA7B12DA285}" type="datetimeFigureOut">
              <a:rPr lang="es-ES" smtClean="0"/>
              <a:t>09/11/2022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640F-D6F8-794F-8DA1-B6DD6F784C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2490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D0AC8-BEE1-DB45-8E48-5EA7B12DA285}" type="datetimeFigureOut">
              <a:rPr lang="es-ES" smtClean="0"/>
              <a:t>09/11/2022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640F-D6F8-794F-8DA1-B6DD6F784C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5006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D0AC8-BEE1-DB45-8E48-5EA7B12DA285}" type="datetimeFigureOut">
              <a:rPr lang="es-ES" smtClean="0"/>
              <a:t>09/11/2022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640F-D6F8-794F-8DA1-B6DD6F784C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8152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D0AC8-BEE1-DB45-8E48-5EA7B12DA285}" type="datetimeFigureOut">
              <a:rPr lang="es-ES" smtClean="0"/>
              <a:t>09/11/2022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640F-D6F8-794F-8DA1-B6DD6F784C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9172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D0AC8-BEE1-DB45-8E48-5EA7B12DA285}" type="datetimeFigureOut">
              <a:rPr lang="es-ES" smtClean="0"/>
              <a:t>09/11/2022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640F-D6F8-794F-8DA1-B6DD6F784C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769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D0AC8-BEE1-DB45-8E48-5EA7B12DA285}" type="datetimeFigureOut">
              <a:rPr lang="es-ES" smtClean="0"/>
              <a:t>09/11/2022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C2640F-D6F8-794F-8DA1-B6DD6F784C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2790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Infecciones en Pediatría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76179" y="4868252"/>
            <a:ext cx="6400800" cy="1752600"/>
          </a:xfrm>
        </p:spPr>
        <p:txBody>
          <a:bodyPr>
            <a:normAutofit/>
          </a:bodyPr>
          <a:lstStyle/>
          <a:p>
            <a:pPr algn="r"/>
            <a:r>
              <a:rPr lang="es-ES" sz="2800" dirty="0">
                <a:solidFill>
                  <a:schemeClr val="tx1"/>
                </a:solidFill>
              </a:rPr>
              <a:t>Dra. Daniela De la Barra E.</a:t>
            </a:r>
          </a:p>
          <a:p>
            <a:pPr algn="r"/>
            <a:r>
              <a:rPr lang="es-ES" sz="2800" dirty="0">
                <a:solidFill>
                  <a:schemeClr val="tx1"/>
                </a:solidFill>
              </a:rPr>
              <a:t>Pediatra</a:t>
            </a:r>
          </a:p>
          <a:p>
            <a:pPr algn="r"/>
            <a:r>
              <a:rPr lang="es-ES" sz="2800" dirty="0">
                <a:solidFill>
                  <a:schemeClr val="tx1"/>
                </a:solidFill>
              </a:rPr>
              <a:t>HSJD</a:t>
            </a:r>
          </a:p>
        </p:txBody>
      </p:sp>
      <p:pic>
        <p:nvPicPr>
          <p:cNvPr id="7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4E8E0EA9-4CD2-72AD-01E2-230494936D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50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Estomatitis Herpética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Principalmente en pacientes de 6 meses a 5 años.</a:t>
            </a:r>
          </a:p>
          <a:p>
            <a:r>
              <a:rPr lang="es-ES" dirty="0"/>
              <a:t>Fiebre, adenopatías cervicales, mialgias, </a:t>
            </a:r>
            <a:r>
              <a:rPr lang="es-ES" dirty="0" err="1"/>
              <a:t>odinofagia</a:t>
            </a:r>
            <a:r>
              <a:rPr lang="es-ES" dirty="0"/>
              <a:t>, irritabilidad, halitosis</a:t>
            </a:r>
          </a:p>
          <a:p>
            <a:r>
              <a:rPr lang="es-ES" dirty="0"/>
              <a:t>Gingivitis con múltiples vesículas distribuidas en cavidad oral.</a:t>
            </a:r>
          </a:p>
          <a:p>
            <a:r>
              <a:rPr lang="es-ES" dirty="0"/>
              <a:t>Curación espontánea en 10-14 días.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AC08D604-2894-B4B2-F3A7-80BEC69C14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42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Estomatitis Herpética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/>
              <a:t>Diagnóstico clínico.</a:t>
            </a:r>
          </a:p>
          <a:p>
            <a:r>
              <a:rPr lang="es-ES" dirty="0"/>
              <a:t>Cultivos virales, serología, PCR.</a:t>
            </a:r>
          </a:p>
          <a:p>
            <a:r>
              <a:rPr lang="es-ES" dirty="0"/>
              <a:t>Tratamiento: hidratación, analgesia, evitar alimentos ácidos o calientes.</a:t>
            </a:r>
          </a:p>
          <a:p>
            <a:r>
              <a:rPr lang="es-ES" dirty="0"/>
              <a:t>Tratamiento farmacológico: </a:t>
            </a:r>
            <a:r>
              <a:rPr lang="es-ES" dirty="0" err="1"/>
              <a:t>aciclovir</a:t>
            </a:r>
            <a:r>
              <a:rPr lang="es-ES" dirty="0"/>
              <a:t> sistémico.</a:t>
            </a:r>
          </a:p>
          <a:p>
            <a:r>
              <a:rPr lang="es-ES" dirty="0"/>
              <a:t>Complicaciones: deshidratación, queratitis herpética, paroniquia, esofagitis, </a:t>
            </a:r>
            <a:r>
              <a:rPr lang="es-ES" dirty="0" err="1"/>
              <a:t>epiglotitis</a:t>
            </a:r>
            <a:r>
              <a:rPr lang="es-ES" dirty="0"/>
              <a:t>, compromiso SNC.</a:t>
            </a:r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2E288C47-B70A-CB20-E344-DDC098EB28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0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Estomatitis Herpética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92590" y="1762919"/>
            <a:ext cx="6667500" cy="4200525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0CCA4DF2-D13F-1308-2C24-A2AF3A0F49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7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Mononucleosis</a:t>
            </a:r>
            <a:r>
              <a:rPr lang="es-ES" dirty="0"/>
              <a:t> infecciosa (MI)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>
                <a:sym typeface="Wingdings" panose="05000000000000000000" pitchFamily="2" charset="2"/>
              </a:rPr>
              <a:t>Cuadro clínico: fiebre, </a:t>
            </a:r>
            <a:r>
              <a:rPr lang="es-ES" dirty="0" err="1">
                <a:sym typeface="Wingdings" panose="05000000000000000000" pitchFamily="2" charset="2"/>
              </a:rPr>
              <a:t>odinofagia</a:t>
            </a:r>
            <a:r>
              <a:rPr lang="es-ES" dirty="0">
                <a:sym typeface="Wingdings" panose="05000000000000000000" pitchFamily="2" charset="2"/>
              </a:rPr>
              <a:t> con o sin exudado faríngeo, adenopatías cervicales y linfocitosis atípica.</a:t>
            </a:r>
          </a:p>
          <a:p>
            <a:r>
              <a:rPr lang="es-ES" dirty="0">
                <a:sym typeface="Wingdings" panose="05000000000000000000" pitchFamily="2" charset="2"/>
              </a:rPr>
              <a:t>Virus Epstein </a:t>
            </a:r>
            <a:r>
              <a:rPr lang="es-ES" dirty="0" err="1">
                <a:sym typeface="Wingdings" panose="05000000000000000000" pitchFamily="2" charset="2"/>
              </a:rPr>
              <a:t>Barr</a:t>
            </a:r>
            <a:r>
              <a:rPr lang="es-ES" dirty="0">
                <a:sym typeface="Wingdings" panose="05000000000000000000" pitchFamily="2" charset="2"/>
              </a:rPr>
              <a:t>  </a:t>
            </a:r>
            <a:r>
              <a:rPr lang="es-ES" dirty="0" err="1">
                <a:sym typeface="Wingdings" panose="05000000000000000000" pitchFamily="2" charset="2"/>
              </a:rPr>
              <a:t>pricipalmente</a:t>
            </a:r>
            <a:r>
              <a:rPr lang="es-ES" dirty="0">
                <a:sym typeface="Wingdings" panose="05000000000000000000" pitchFamily="2" charset="2"/>
              </a:rPr>
              <a:t> 80%</a:t>
            </a:r>
          </a:p>
          <a:p>
            <a:r>
              <a:rPr lang="es-ES" dirty="0">
                <a:sym typeface="Wingdings" panose="05000000000000000000" pitchFamily="2" charset="2"/>
              </a:rPr>
              <a:t>Otros agentes: CMV, primoinfección por VIH, Toxoplasma, VHS, etc.</a:t>
            </a:r>
          </a:p>
          <a:p>
            <a:endParaRPr lang="es-ES" dirty="0"/>
          </a:p>
        </p:txBody>
      </p:sp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F32411AB-4855-18EE-9008-83B7D8DC3D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7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0990"/>
            <a:ext cx="8229600" cy="1143000"/>
          </a:xfrm>
        </p:spPr>
        <p:txBody>
          <a:bodyPr/>
          <a:lstStyle/>
          <a:p>
            <a:r>
              <a:rPr lang="es-MX" dirty="0" err="1"/>
              <a:t>Mononucleosis</a:t>
            </a:r>
            <a:r>
              <a:rPr lang="es-MX" dirty="0"/>
              <a:t> Infecciosa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Asintomática e inespecífica en menores de edad</a:t>
            </a:r>
          </a:p>
          <a:p>
            <a:r>
              <a:rPr lang="es-MX" dirty="0"/>
              <a:t>Cuadro clásico en adolescentes y adultos.</a:t>
            </a:r>
          </a:p>
          <a:p>
            <a:r>
              <a:rPr lang="es-MX" dirty="0"/>
              <a:t>Transmisión por secreciones oro faríngeas</a:t>
            </a:r>
          </a:p>
          <a:p>
            <a:r>
              <a:rPr lang="es-MX" dirty="0"/>
              <a:t>Incubación de 30-50 días.</a:t>
            </a:r>
          </a:p>
          <a:p>
            <a:r>
              <a:rPr lang="es-MX" dirty="0"/>
              <a:t>Cuadro clínico en 70% de los infectados.</a:t>
            </a:r>
          </a:p>
          <a:p>
            <a:r>
              <a:rPr lang="es-MX" dirty="0"/>
              <a:t>Pródromo: decaimiento, anorexia, fatiga, cefalea y fiebre.</a:t>
            </a:r>
          </a:p>
          <a:p>
            <a:endParaRPr lang="es-MX" dirty="0"/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CA58C88B-46F8-33A1-B267-A7B2C1F6A9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88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/>
              <a:t>Mononucleosis</a:t>
            </a:r>
            <a:r>
              <a:rPr lang="es-MX" dirty="0"/>
              <a:t> Infecciosa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dirty="0"/>
              <a:t>Sintomatología mayor dentro de la primera semana.</a:t>
            </a:r>
          </a:p>
          <a:p>
            <a:r>
              <a:rPr lang="es-MX" dirty="0"/>
              <a:t>Síntomas declinan alrededor de la 3° semana.</a:t>
            </a:r>
          </a:p>
          <a:p>
            <a:r>
              <a:rPr lang="es-MX" dirty="0"/>
              <a:t>Esplenomegalia (17% por EF y 100% por imágenes)</a:t>
            </a:r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B45E3BB8-E475-32B9-10D4-2359FA8569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51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/>
              <a:t>Mononucleosis</a:t>
            </a:r>
            <a:r>
              <a:rPr lang="es-MX" dirty="0"/>
              <a:t> Infecciosa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78424" y="1480854"/>
            <a:ext cx="6237027" cy="4652666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19C9C10C-A670-AA34-EEC5-35A92CCED1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68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/>
              <a:t>Mononucleosis</a:t>
            </a:r>
            <a:r>
              <a:rPr lang="es-MX" dirty="0"/>
              <a:t> Infecciosa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s-MX" b="1" dirty="0"/>
              <a:t>Manifestaciones infrecuentes de la MI asociada a VEB:</a:t>
            </a:r>
          </a:p>
          <a:p>
            <a:r>
              <a:rPr lang="es-MX" dirty="0"/>
              <a:t>Obstrucción de la vía aérea</a:t>
            </a:r>
          </a:p>
          <a:p>
            <a:r>
              <a:rPr lang="es-MX" dirty="0"/>
              <a:t>Dolor abdominal</a:t>
            </a:r>
          </a:p>
          <a:p>
            <a:r>
              <a:rPr lang="es-MX" dirty="0"/>
              <a:t>Exantema (macular, petequial, </a:t>
            </a:r>
            <a:r>
              <a:rPr lang="es-MX" dirty="0" err="1"/>
              <a:t>escarlatiniforme</a:t>
            </a:r>
            <a:r>
              <a:rPr lang="es-MX" dirty="0"/>
              <a:t>, </a:t>
            </a:r>
            <a:r>
              <a:rPr lang="es-MX" dirty="0" err="1"/>
              <a:t>urticarial</a:t>
            </a:r>
            <a:r>
              <a:rPr lang="es-MX" dirty="0"/>
              <a:t> o eritema multiforme)</a:t>
            </a:r>
          </a:p>
          <a:p>
            <a:r>
              <a:rPr lang="es-MX" dirty="0"/>
              <a:t>En 90 a 100% de los pacientes que han recibido ampicilina se observa un exantema </a:t>
            </a:r>
            <a:r>
              <a:rPr lang="es-MX" dirty="0" err="1"/>
              <a:t>máculopapular</a:t>
            </a:r>
            <a:r>
              <a:rPr lang="es-MX" dirty="0"/>
              <a:t>.</a:t>
            </a:r>
          </a:p>
          <a:p>
            <a:r>
              <a:rPr lang="es-MX" dirty="0"/>
              <a:t>Hepatomegalia</a:t>
            </a:r>
          </a:p>
          <a:p>
            <a:r>
              <a:rPr lang="es-MX" dirty="0"/>
              <a:t>Ictericia </a:t>
            </a:r>
          </a:p>
          <a:p>
            <a:r>
              <a:rPr lang="es-MX" dirty="0"/>
              <a:t>Edema palpebral. </a:t>
            </a:r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9D7BD630-4A66-469D-C780-7B5D7E6C9B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9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/>
              <a:t>Mononucleosis</a:t>
            </a:r>
            <a:r>
              <a:rPr lang="es-MX" dirty="0"/>
              <a:t> Infecciosa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b="1" dirty="0"/>
              <a:t>Hallazgos de laboratorio:</a:t>
            </a:r>
          </a:p>
          <a:p>
            <a:r>
              <a:rPr lang="es-MX" dirty="0"/>
              <a:t>Linfocitosis &gt; 50%</a:t>
            </a:r>
          </a:p>
          <a:p>
            <a:r>
              <a:rPr lang="es-MX" dirty="0"/>
              <a:t>Linfocitos atípicos &gt; 10%</a:t>
            </a:r>
          </a:p>
          <a:p>
            <a:r>
              <a:rPr lang="es-MX" dirty="0"/>
              <a:t>50% de los pacientes </a:t>
            </a:r>
            <a:r>
              <a:rPr lang="es-MX" dirty="0">
                <a:sym typeface="Wingdings" panose="05000000000000000000" pitchFamily="2" charset="2"/>
              </a:rPr>
              <a:t>trombocitopenia </a:t>
            </a:r>
          </a:p>
          <a:p>
            <a:r>
              <a:rPr lang="es-MX" dirty="0">
                <a:sym typeface="Wingdings" panose="05000000000000000000" pitchFamily="2" charset="2"/>
              </a:rPr>
              <a:t>3% de los pacientes  anemia hemolítica</a:t>
            </a:r>
            <a:endParaRPr lang="es-MX" dirty="0"/>
          </a:p>
        </p:txBody>
      </p:sp>
      <p:sp>
        <p:nvSpPr>
          <p:cNvPr id="5" name="Cerrar corchete 4"/>
          <p:cNvSpPr/>
          <p:nvPr/>
        </p:nvSpPr>
        <p:spPr>
          <a:xfrm>
            <a:off x="5022376" y="2210937"/>
            <a:ext cx="95534" cy="1091821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CuadroTexto 5"/>
          <p:cNvSpPr txBox="1"/>
          <p:nvPr/>
        </p:nvSpPr>
        <p:spPr>
          <a:xfrm>
            <a:off x="5527343" y="2415654"/>
            <a:ext cx="28660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Criterios de </a:t>
            </a:r>
            <a:r>
              <a:rPr lang="es-MX" dirty="0" err="1"/>
              <a:t>Hoagland</a:t>
            </a:r>
            <a:endParaRPr lang="es-MX" dirty="0"/>
          </a:p>
          <a:p>
            <a:r>
              <a:rPr lang="es-MX" dirty="0"/>
              <a:t>Poco sensibles, muy específicos</a:t>
            </a:r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609E701E-F5AC-D380-DEFD-7D7653A474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9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0991"/>
            <a:ext cx="8229600" cy="1143000"/>
          </a:xfrm>
        </p:spPr>
        <p:txBody>
          <a:bodyPr/>
          <a:lstStyle/>
          <a:p>
            <a:r>
              <a:rPr lang="es-MX" dirty="0" err="1"/>
              <a:t>Mononucleosis</a:t>
            </a:r>
            <a:r>
              <a:rPr lang="es-MX" dirty="0"/>
              <a:t> Infecciosa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49984" y="1828800"/>
            <a:ext cx="8044031" cy="4271748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E3C51B2F-3E2F-6609-06DF-AD71BADFE4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9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7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Temario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Parotiditis</a:t>
            </a:r>
          </a:p>
          <a:p>
            <a:r>
              <a:rPr lang="es-ES" dirty="0"/>
              <a:t>Estomatitis Herpética</a:t>
            </a:r>
          </a:p>
          <a:p>
            <a:r>
              <a:rPr lang="es-ES" dirty="0"/>
              <a:t>Mononucleosis Infecciosa</a:t>
            </a:r>
          </a:p>
          <a:p>
            <a:r>
              <a:rPr lang="es-ES" dirty="0"/>
              <a:t>Bartonelosis</a:t>
            </a:r>
          </a:p>
        </p:txBody>
      </p:sp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56EE9929-05D6-FF0C-917F-635F478586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56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/>
              <a:t>Mononucleosis</a:t>
            </a:r>
            <a:r>
              <a:rPr lang="es-MX" dirty="0"/>
              <a:t> Infecciosa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La presencia de linfocitosis &gt;50%, linfocitosis atípica &gt;10% y anticuerpos </a:t>
            </a:r>
            <a:r>
              <a:rPr lang="es-MX" dirty="0" err="1"/>
              <a:t>heterófilos</a:t>
            </a:r>
            <a:r>
              <a:rPr lang="es-MX" dirty="0"/>
              <a:t> positivos mediante cualquier técnica disponible, permiten reconocer acertadamente los casos de MI provocados por el VEB</a:t>
            </a:r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677F8364-BA95-CA8E-C397-3951788FF4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50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/>
              <a:t>Mononucleosis</a:t>
            </a:r>
            <a:r>
              <a:rPr lang="es-MX" dirty="0"/>
              <a:t> Infecciosa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5272" y="2074460"/>
            <a:ext cx="9058728" cy="3671247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66643EFF-A486-47B1-557C-3ACD7EDA5C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82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/>
              <a:t>Mononucleosis</a:t>
            </a:r>
            <a:r>
              <a:rPr lang="es-MX" dirty="0"/>
              <a:t> Infecciosa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57685" y="1922604"/>
            <a:ext cx="7228629" cy="4052153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27914437-19D9-C5D1-9482-AD16A0509F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Bartonelosis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i="1" dirty="0" err="1"/>
              <a:t>Bartonella</a:t>
            </a:r>
            <a:r>
              <a:rPr lang="es-ES" i="1" dirty="0"/>
              <a:t> </a:t>
            </a:r>
            <a:r>
              <a:rPr lang="es-ES" i="1" dirty="0" err="1"/>
              <a:t>henselae</a:t>
            </a:r>
            <a:endParaRPr lang="es-ES" i="1" dirty="0"/>
          </a:p>
          <a:p>
            <a:r>
              <a:rPr lang="en-US" i="1" dirty="0" err="1">
                <a:cs typeface="Times New Roman" panose="02020603050405020304" pitchFamily="18" charset="0"/>
              </a:rPr>
              <a:t>Bacilo</a:t>
            </a:r>
            <a:r>
              <a:rPr lang="en-US" i="1" dirty="0">
                <a:cs typeface="Times New Roman" panose="02020603050405020304" pitchFamily="18" charset="0"/>
              </a:rPr>
              <a:t> gram (-), </a:t>
            </a:r>
            <a:r>
              <a:rPr lang="en-US" dirty="0" err="1">
                <a:cs typeface="Times New Roman" panose="02020603050405020304" pitchFamily="18" charset="0"/>
              </a:rPr>
              <a:t>aeróbico</a:t>
            </a:r>
            <a:r>
              <a:rPr lang="en-US" dirty="0">
                <a:cs typeface="Times New Roman" panose="02020603050405020304" pitchFamily="18" charset="0"/>
              </a:rPr>
              <a:t> y de </a:t>
            </a:r>
            <a:r>
              <a:rPr lang="en-US" dirty="0" err="1">
                <a:cs typeface="Times New Roman" panose="02020603050405020304" pitchFamily="18" charset="0"/>
              </a:rPr>
              <a:t>crecimiento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anose="02020603050405020304" pitchFamily="18" charset="0"/>
              </a:rPr>
              <a:t>fastidioso</a:t>
            </a:r>
            <a:r>
              <a:rPr lang="en-US" dirty="0">
                <a:cs typeface="Times New Roman" panose="02020603050405020304" pitchFamily="18" charset="0"/>
              </a:rPr>
              <a:t>. </a:t>
            </a:r>
            <a:endParaRPr lang="es-ES" dirty="0"/>
          </a:p>
          <a:p>
            <a:r>
              <a:rPr lang="es-ES" dirty="0"/>
              <a:t>Una de las zoonosis más frecuentes de la edad pediátrica. Distribución mundial.</a:t>
            </a:r>
          </a:p>
          <a:p>
            <a:r>
              <a:rPr lang="es-ES" dirty="0"/>
              <a:t>Gatos </a:t>
            </a:r>
            <a:r>
              <a:rPr lang="es-ES" dirty="0">
                <a:sym typeface="Wingdings" panose="05000000000000000000" pitchFamily="2" charset="2"/>
              </a:rPr>
              <a:t> Reservorio natural.</a:t>
            </a:r>
          </a:p>
          <a:p>
            <a:r>
              <a:rPr lang="es-ES" dirty="0">
                <a:sym typeface="Wingdings" panose="05000000000000000000" pitchFamily="2" charset="2"/>
              </a:rPr>
              <a:t>Prevalencia exposición en Chile: 13,3% pediatría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7971" y="274638"/>
            <a:ext cx="2408830" cy="1797844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54531D17-42FA-B0FC-1291-8892EB3AC5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13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Bartonelosis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s-CL" sz="3400" b="1" dirty="0" err="1"/>
              <a:t>Fisiopatogenia</a:t>
            </a:r>
            <a:r>
              <a:rPr lang="es-CL" sz="3400" b="1" dirty="0"/>
              <a:t>: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s-CL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CL" dirty="0"/>
              <a:t>Es transmitida al hombre por arañazo o mordedura de un  gato.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s-CL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CL" dirty="0"/>
              <a:t>Los gatos adquieren la enfermedad de pulgas y garrapatas</a:t>
            </a:r>
            <a:r>
              <a:rPr lang="es-CL" dirty="0">
                <a:solidFill>
                  <a:srgbClr val="FF66FF"/>
                </a:solidFill>
              </a:rPr>
              <a:t>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s-CL" dirty="0">
              <a:solidFill>
                <a:srgbClr val="FF66FF"/>
              </a:solidFill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CL" dirty="0"/>
              <a:t>Lamerse, mantiene la bacteria en su pelaje, saliva y garras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s-CL" dirty="0">
              <a:solidFill>
                <a:srgbClr val="FF66FF"/>
              </a:solidFill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CL" dirty="0"/>
              <a:t>Rasguña o muerde a una persona o auto inocula con frote de ojos.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s-CL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CL" dirty="0"/>
              <a:t>1% no hay historia exposición (objetos?)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s-CL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CL" dirty="0"/>
              <a:t>Sitio de inoculación = activación linfática </a:t>
            </a:r>
            <a:r>
              <a:rPr lang="es-CL" dirty="0">
                <a:sym typeface="Wingdings" panose="05000000000000000000" pitchFamily="2" charset="2"/>
              </a:rPr>
              <a:t> adenitis regional y sistémica </a:t>
            </a:r>
          </a:p>
          <a:p>
            <a:endParaRPr lang="es-MX" dirty="0"/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3912D59F-7355-A1FF-E1D7-90BE434A19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1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Bartonelosis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_tradnl" sz="2000" b="1" dirty="0"/>
              <a:t>Cuadro Clínico:</a:t>
            </a:r>
          </a:p>
          <a:p>
            <a:r>
              <a:rPr lang="es-ES_tradnl" sz="2000" dirty="0"/>
              <a:t>Clásico 80-95%</a:t>
            </a:r>
          </a:p>
          <a:p>
            <a:endParaRPr lang="es-ES_tradnl" sz="2000" dirty="0"/>
          </a:p>
          <a:p>
            <a:r>
              <a:rPr lang="es-ES_tradnl" sz="2000" dirty="0"/>
              <a:t>Atípico 5-25%  Enfermedad sistémica con diseminación </a:t>
            </a:r>
            <a:r>
              <a:rPr lang="es-ES_tradnl" sz="2000" dirty="0" err="1"/>
              <a:t>extranodal</a:t>
            </a:r>
            <a:r>
              <a:rPr lang="es-ES_tradnl" sz="2000" dirty="0"/>
              <a:t> </a:t>
            </a:r>
          </a:p>
          <a:p>
            <a:pPr lvl="2"/>
            <a:r>
              <a:rPr lang="es-ES_tradnl" sz="2000" dirty="0"/>
              <a:t>SD. </a:t>
            </a:r>
            <a:r>
              <a:rPr lang="es-ES_tradnl" sz="2000" dirty="0" err="1"/>
              <a:t>oculoglandular</a:t>
            </a:r>
            <a:r>
              <a:rPr lang="es-ES_tradnl" sz="2000" dirty="0"/>
              <a:t> </a:t>
            </a:r>
            <a:r>
              <a:rPr lang="es-ES_tradnl" sz="2000" dirty="0" err="1"/>
              <a:t>Parinaud</a:t>
            </a:r>
            <a:r>
              <a:rPr lang="es-ES_tradnl" sz="2000" dirty="0"/>
              <a:t> 17%</a:t>
            </a:r>
          </a:p>
          <a:p>
            <a:pPr lvl="2"/>
            <a:r>
              <a:rPr lang="es-ES_tradnl" sz="2000" dirty="0"/>
              <a:t>Trastornos neurológicos 7%</a:t>
            </a:r>
          </a:p>
          <a:p>
            <a:pPr lvl="2"/>
            <a:r>
              <a:rPr lang="es-ES_tradnl" sz="2000" dirty="0"/>
              <a:t>Lesiones </a:t>
            </a:r>
            <a:r>
              <a:rPr lang="es-ES_tradnl" sz="2000" dirty="0" err="1"/>
              <a:t>osteolíticas</a:t>
            </a:r>
            <a:r>
              <a:rPr lang="es-ES_tradnl" sz="2000" dirty="0"/>
              <a:t>  8% (meses)</a:t>
            </a:r>
          </a:p>
          <a:p>
            <a:pPr lvl="2"/>
            <a:r>
              <a:rPr lang="es-ES_tradnl" sz="2000" dirty="0"/>
              <a:t>Neumonía con D. pleural</a:t>
            </a:r>
          </a:p>
          <a:p>
            <a:pPr lvl="2"/>
            <a:r>
              <a:rPr lang="es-ES_tradnl" sz="2000" dirty="0"/>
              <a:t>Hepatitis granulomatosa</a:t>
            </a:r>
          </a:p>
          <a:p>
            <a:pPr lvl="2"/>
            <a:r>
              <a:rPr lang="es-ES_tradnl" sz="2000" dirty="0"/>
              <a:t>Trastorno Cardiacos</a:t>
            </a:r>
          </a:p>
          <a:p>
            <a:pPr lvl="2"/>
            <a:r>
              <a:rPr lang="es-ES_tradnl" sz="2000" dirty="0"/>
              <a:t>Otras: anemia hemolítica, trombocitopenia, adenitis mesentérica</a:t>
            </a:r>
            <a:endParaRPr lang="es-MX" dirty="0"/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91D285C9-F87A-CEE7-BE85-D94E57C9DC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92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Bartonelosis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sz="1800" dirty="0"/>
              <a:t>Clásica: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s-ES_tradnl" sz="1600" dirty="0"/>
              <a:t>	Enfermedad por arañazo de gato (EAG)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s-ES_tradnl" sz="1600" dirty="0"/>
              <a:t> 2/3 pacientes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s-ES_tradnl" sz="1600" dirty="0"/>
              <a:t>Resolución espontánea de 2-4 meses (hasta 1 año)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s-ES_tradnl" sz="1600" dirty="0"/>
          </a:p>
          <a:p>
            <a:r>
              <a:rPr lang="es-ES_tradnl" sz="1800" dirty="0"/>
              <a:t>Síndrome febril prolongado</a:t>
            </a:r>
          </a:p>
          <a:p>
            <a:endParaRPr lang="es-ES_tradnl" sz="1800" dirty="0"/>
          </a:p>
          <a:p>
            <a:r>
              <a:rPr lang="es-ES_tradnl" sz="1800" dirty="0"/>
              <a:t>Enfermedad </a:t>
            </a:r>
            <a:r>
              <a:rPr lang="es-ES_tradnl" sz="1800" dirty="0" err="1"/>
              <a:t>Hepatoesplénica</a:t>
            </a:r>
            <a:endParaRPr lang="es-ES_tradnl" sz="1800" dirty="0"/>
          </a:p>
          <a:p>
            <a:endParaRPr lang="es-ES_tradnl" sz="1800" dirty="0"/>
          </a:p>
          <a:p>
            <a:r>
              <a:rPr lang="es-ES_tradnl" sz="1800" dirty="0"/>
              <a:t>Atípica: 5 a 25% Compromiso sistémico, compromiso de órganos. Con o sin </a:t>
            </a:r>
            <a:r>
              <a:rPr lang="es-ES_tradnl" sz="1800" dirty="0" err="1"/>
              <a:t>linfadenopatía</a:t>
            </a:r>
            <a:r>
              <a:rPr lang="es-ES_tradnl" sz="1800" dirty="0"/>
              <a:t> periférica</a:t>
            </a:r>
          </a:p>
        </p:txBody>
      </p:sp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03F81E85-8B14-AED9-7EA1-600A918750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89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Bartonelosis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Enfermedad por arañazo de gato clásica</a:t>
            </a:r>
          </a:p>
          <a:p>
            <a:pPr marL="0" indent="0">
              <a:buNone/>
            </a:pPr>
            <a:endParaRPr lang="es-ES_tradnl" dirty="0"/>
          </a:p>
          <a:p>
            <a:pPr lvl="2"/>
            <a:r>
              <a:rPr lang="es-CL" dirty="0" err="1"/>
              <a:t>Linfoadenopatía</a:t>
            </a:r>
            <a:r>
              <a:rPr lang="es-CL" dirty="0"/>
              <a:t> regional  característica.</a:t>
            </a:r>
          </a:p>
          <a:p>
            <a:pPr lvl="2"/>
            <a:r>
              <a:rPr lang="es-CL" dirty="0"/>
              <a:t>Be</a:t>
            </a:r>
            <a:r>
              <a:rPr lang="es-ES_tradnl" dirty="0" err="1"/>
              <a:t>nigna</a:t>
            </a:r>
            <a:r>
              <a:rPr lang="es-ES_tradnl" dirty="0"/>
              <a:t>. Localizada. </a:t>
            </a:r>
            <a:r>
              <a:rPr lang="es-ES_tradnl" dirty="0" err="1"/>
              <a:t>Autolimitada</a:t>
            </a:r>
            <a:r>
              <a:rPr lang="es-ES_tradnl" dirty="0"/>
              <a:t> </a:t>
            </a:r>
            <a:r>
              <a:rPr lang="es-CL" dirty="0"/>
              <a:t>hasta la curación.</a:t>
            </a:r>
            <a:endParaRPr lang="es-ES_tradnl" dirty="0"/>
          </a:p>
          <a:p>
            <a:pPr lvl="2"/>
            <a:r>
              <a:rPr lang="es-CL" dirty="0"/>
              <a:t>Pocos casos requieren hospitalización.</a:t>
            </a:r>
          </a:p>
          <a:p>
            <a:pPr lvl="2"/>
            <a:r>
              <a:rPr lang="es-CL" dirty="0"/>
              <a:t>5-10%  requiere drenaje</a:t>
            </a:r>
          </a:p>
          <a:p>
            <a:pPr lvl="2"/>
            <a:r>
              <a:rPr lang="es-CL" dirty="0"/>
              <a:t>El </a:t>
            </a:r>
            <a:r>
              <a:rPr lang="es-CL" dirty="0" err="1"/>
              <a:t>tto</a:t>
            </a:r>
            <a:r>
              <a:rPr lang="es-CL" dirty="0"/>
              <a:t> antimicrobiano de la EAG es controversial</a:t>
            </a:r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48B232E0-7DC9-D87B-9FCF-B9FCED0D18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0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Bartonelosis</a:t>
            </a: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7201" y="1417638"/>
            <a:ext cx="4513384" cy="271763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5484" y="3810000"/>
            <a:ext cx="3810000" cy="3048000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E2DDFA4E-760E-E33F-6B90-92FCE09832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72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Bartonelosis</a:t>
            </a:r>
            <a:endParaRPr lang="es-MX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21297" y="1600200"/>
            <a:ext cx="7101406" cy="4525963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D5AB2557-4982-AD44-D789-A549114E30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80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Parotiditis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s-ES" dirty="0"/>
              <a:t>Enfermedad infecciosa viral e inmunoprevenible</a:t>
            </a:r>
          </a:p>
          <a:p>
            <a:r>
              <a:rPr lang="es-ES" dirty="0"/>
              <a:t>Virus Parotiditis (RNA, </a:t>
            </a:r>
            <a:r>
              <a:rPr lang="es-ES" i="1" dirty="0" err="1"/>
              <a:t>Paramixoviridae</a:t>
            </a:r>
            <a:r>
              <a:rPr lang="es-ES" dirty="0"/>
              <a:t>)</a:t>
            </a:r>
          </a:p>
          <a:p>
            <a:r>
              <a:rPr lang="es-ES" dirty="0"/>
              <a:t>Inflamación y aumento de volumen de glándulas salivales, cuadro febril, </a:t>
            </a:r>
            <a:r>
              <a:rPr lang="es-ES" dirty="0" err="1"/>
              <a:t>autolimitado</a:t>
            </a:r>
            <a:r>
              <a:rPr lang="es-ES" dirty="0"/>
              <a:t> y benigno.</a:t>
            </a:r>
          </a:p>
          <a:p>
            <a:r>
              <a:rPr lang="es-ES" dirty="0"/>
              <a:t>Incidencia disminuyo desde década del 60.</a:t>
            </a:r>
          </a:p>
          <a:p>
            <a:r>
              <a:rPr lang="es-ES" dirty="0"/>
              <a:t>Vacuna </a:t>
            </a:r>
            <a:r>
              <a:rPr lang="es-ES" dirty="0" err="1"/>
              <a:t>Tresvírica</a:t>
            </a:r>
            <a:endParaRPr lang="es-ES" dirty="0"/>
          </a:p>
          <a:p>
            <a:r>
              <a:rPr lang="es-ES" dirty="0"/>
              <a:t>Brotes epidémicos</a:t>
            </a:r>
          </a:p>
        </p:txBody>
      </p:sp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9211008E-1418-26CB-B099-E11EA3ECC4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8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Bartonelosis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MX" b="1" dirty="0"/>
              <a:t>Cuadros atípicos:</a:t>
            </a:r>
          </a:p>
          <a:p>
            <a:pPr>
              <a:buNone/>
            </a:pPr>
            <a:r>
              <a:rPr lang="es-ES_tradnl" b="1" dirty="0"/>
              <a:t>Síndrome óculo-glandular (</a:t>
            </a:r>
            <a:r>
              <a:rPr lang="es-ES_tradnl" b="1" dirty="0" err="1"/>
              <a:t>Parinaud</a:t>
            </a:r>
            <a:r>
              <a:rPr lang="es-ES_tradnl" b="1" dirty="0"/>
              <a:t>)</a:t>
            </a:r>
          </a:p>
          <a:p>
            <a:pPr>
              <a:buNone/>
            </a:pPr>
            <a:endParaRPr lang="es-ES_tradnl" b="1" dirty="0"/>
          </a:p>
          <a:p>
            <a:r>
              <a:rPr lang="es-ES_tradnl" dirty="0"/>
              <a:t> 2-17% de todos los EAG</a:t>
            </a:r>
          </a:p>
          <a:p>
            <a:r>
              <a:rPr lang="es-ES_tradnl" dirty="0"/>
              <a:t>Adenopatía pre auricular asociado a conjuntivitis o  a un Granuloma conjuntival </a:t>
            </a:r>
            <a:r>
              <a:rPr lang="es-ES_tradnl" dirty="0" err="1"/>
              <a:t>ipsilateral</a:t>
            </a:r>
            <a:endParaRPr lang="es-ES_tradnl" dirty="0"/>
          </a:p>
          <a:p>
            <a:r>
              <a:rPr lang="es-ES_tradnl" dirty="0"/>
              <a:t>Inoculación directa o al frotarse los ojos con manos contaminadas.</a:t>
            </a:r>
          </a:p>
          <a:p>
            <a:r>
              <a:rPr lang="es-ES_tradnl" dirty="0"/>
              <a:t>Diagnóstico Diferencial con otros tipos de conjuntivitis</a:t>
            </a:r>
          </a:p>
          <a:p>
            <a:endParaRPr lang="es-MX" dirty="0"/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6E0430F6-947A-DC99-0856-55CB799DFC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53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Bartonelosis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b="1" dirty="0"/>
              <a:t>Cuadros atípicos:</a:t>
            </a:r>
          </a:p>
          <a:p>
            <a:pPr marL="0" indent="0">
              <a:buNone/>
            </a:pPr>
            <a:r>
              <a:rPr lang="es-ES_tradnl" b="1" dirty="0"/>
              <a:t>Trastornos neurológicos</a:t>
            </a:r>
          </a:p>
          <a:p>
            <a:r>
              <a:rPr lang="es-ES_tradnl" dirty="0"/>
              <a:t>Encefalitis</a:t>
            </a:r>
          </a:p>
          <a:p>
            <a:r>
              <a:rPr lang="es-ES_tradnl" dirty="0" err="1"/>
              <a:t>Neurorretinitis</a:t>
            </a:r>
            <a:endParaRPr lang="es-ES_tradnl" dirty="0"/>
          </a:p>
          <a:p>
            <a:r>
              <a:rPr lang="es-ES_tradnl" dirty="0"/>
              <a:t>Otras:  mielitis transversa, </a:t>
            </a:r>
            <a:r>
              <a:rPr lang="es-ES_tradnl" dirty="0" err="1"/>
              <a:t>radiculitis</a:t>
            </a:r>
            <a:r>
              <a:rPr lang="es-ES_tradnl" dirty="0"/>
              <a:t>, arteritis cerebral, polineuritis y meningitis. </a:t>
            </a:r>
          </a:p>
          <a:p>
            <a:pPr marL="0" indent="0">
              <a:buNone/>
            </a:pPr>
            <a:endParaRPr lang="es-ES_tradnl" b="1" dirty="0"/>
          </a:p>
          <a:p>
            <a:pPr marL="0" indent="0">
              <a:buNone/>
            </a:pPr>
            <a:endParaRPr lang="es-MX" b="1" dirty="0"/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B376DA8F-002F-8F6A-6B26-14F6043AEC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48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1651"/>
            <a:ext cx="8229600" cy="1143000"/>
          </a:xfrm>
        </p:spPr>
        <p:txBody>
          <a:bodyPr/>
          <a:lstStyle/>
          <a:p>
            <a:r>
              <a:rPr lang="es-ES" dirty="0" err="1"/>
              <a:t>Bartonelosis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214651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_tradnl" sz="1600" b="1" dirty="0"/>
              <a:t>Cuadros atípicos</a:t>
            </a:r>
          </a:p>
          <a:p>
            <a:pPr marL="0" indent="0">
              <a:buNone/>
            </a:pPr>
            <a:r>
              <a:rPr lang="es-ES_tradnl" sz="1600" b="1" dirty="0"/>
              <a:t>Trastornos Óseos</a:t>
            </a:r>
          </a:p>
          <a:p>
            <a:pPr marL="0" indent="0">
              <a:buNone/>
            </a:pPr>
            <a:endParaRPr lang="es-ES_tradnl" sz="16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s-ES_tradnl" sz="1600" dirty="0"/>
              <a:t>Dolor óseo o dolor lumbar asociado a un cuadro febril	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s-ES_tradnl" sz="16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s-ES_tradnl" sz="1600" dirty="0"/>
              <a:t>Imágenes: Lesiones </a:t>
            </a:r>
            <a:r>
              <a:rPr lang="es-ES_tradnl" sz="1600" dirty="0" err="1"/>
              <a:t>osteolíticas</a:t>
            </a:r>
            <a:r>
              <a:rPr lang="es-ES_tradnl" sz="1600" dirty="0"/>
              <a:t> a menudo múltiples </a:t>
            </a:r>
            <a:r>
              <a:rPr lang="es-CL" sz="1600" dirty="0"/>
              <a:t>localizaciones óseas mas frecuentes son: esqueleto axial; columna dorsal, lumbar y pelvis, pudiendo ser </a:t>
            </a:r>
            <a:r>
              <a:rPr lang="es-CL" sz="1600" dirty="0" err="1"/>
              <a:t>uni</a:t>
            </a:r>
            <a:r>
              <a:rPr lang="es-CL" sz="1600" dirty="0"/>
              <a:t> o multifocal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s-ES_tradnl" sz="16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s-ES_tradnl" sz="1600" dirty="0"/>
              <a:t>Curso benigno, no requiere tratamiento Quirúrgico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s-ES_tradnl" sz="16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s-ES_tradnl" sz="1600" dirty="0"/>
              <a:t>Diseminación o vecindad de ganglio afectado ??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s-ES_tradnl" sz="16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s-CL" sz="1600" dirty="0"/>
              <a:t>Dg definitivo por biopsia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s-CL" sz="16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s-CL" sz="1600" dirty="0" err="1"/>
              <a:t>Cintigrama</a:t>
            </a:r>
            <a:r>
              <a:rPr lang="es-CL" sz="1600" dirty="0"/>
              <a:t> óseo: altamente sensible y precoz, útil en </a:t>
            </a:r>
            <a:r>
              <a:rPr lang="es-CL" sz="1600" dirty="0" err="1"/>
              <a:t>pctes</a:t>
            </a:r>
            <a:r>
              <a:rPr lang="es-CL" sz="1600" dirty="0"/>
              <a:t> sin dolor óseo y sintomáticos con </a:t>
            </a:r>
            <a:r>
              <a:rPr lang="es-CL" sz="1600" dirty="0" err="1"/>
              <a:t>Rx</a:t>
            </a:r>
            <a:r>
              <a:rPr lang="es-CL" sz="1600" dirty="0"/>
              <a:t> normales.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s-CL" sz="16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s-ES_tradnl" sz="1600" dirty="0"/>
              <a:t>Excelente pronóstico</a:t>
            </a:r>
          </a:p>
          <a:p>
            <a:endParaRPr lang="es-MX" sz="1600" dirty="0"/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F2F73D7C-BACF-69F8-5F98-8F0736E2DF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7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Bartonelosis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_tradnl" sz="2000" b="1" dirty="0"/>
              <a:t>Cuadros atípicos</a:t>
            </a:r>
          </a:p>
          <a:p>
            <a:pPr marL="0" indent="0">
              <a:buNone/>
            </a:pPr>
            <a:r>
              <a:rPr lang="es-ES_tradnl" sz="2000" b="1" dirty="0"/>
              <a:t>Compromiso respiratorio:</a:t>
            </a:r>
            <a:endParaRPr lang="es-ES_tradnl" sz="2900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s-ES_tradnl" sz="1800" dirty="0"/>
              <a:t>Neumonía con derrame Pleural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s-ES_tradnl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s-CL" sz="1800" dirty="0"/>
              <a:t>1 a 5 semanas después de aparición </a:t>
            </a:r>
            <a:r>
              <a:rPr lang="es-CL" sz="1800" dirty="0" err="1"/>
              <a:t>linfadenopatía</a:t>
            </a:r>
            <a:endParaRPr lang="es-CL" sz="1800" dirty="0"/>
          </a:p>
          <a:p>
            <a:pPr lvl="1">
              <a:buFont typeface="Arial" panose="020B0604020202020204" pitchFamily="34" charset="0"/>
              <a:buChar char="•"/>
            </a:pPr>
            <a:endParaRPr lang="es-ES_tradnl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s-ES_tradnl" sz="1800" dirty="0"/>
              <a:t>Muy poco común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s-ES_tradnl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s-ES_tradnl" sz="1800" dirty="0"/>
              <a:t>Unilateral  o bilateral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s-ES_tradnl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s-ES_tradnl" sz="1800" dirty="0"/>
              <a:t>Asocia en generalmente con otra manifestación </a:t>
            </a:r>
            <a:r>
              <a:rPr lang="es-ES_tradnl" sz="1800" i="1" dirty="0" err="1"/>
              <a:t>ej</a:t>
            </a:r>
            <a:r>
              <a:rPr lang="es-ES_tradnl" sz="1800" dirty="0"/>
              <a:t>: encefalitis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s-ES_tradnl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s-ES_tradnl" sz="1800" dirty="0"/>
              <a:t>Curso benigno y </a:t>
            </a:r>
            <a:r>
              <a:rPr lang="es-ES_tradnl" sz="1800" dirty="0" err="1"/>
              <a:t>autolimitado</a:t>
            </a:r>
            <a:r>
              <a:rPr lang="es-ES_tradnl" sz="1800" dirty="0"/>
              <a:t> sin secuelas</a:t>
            </a:r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31AEFE3E-15BD-37E4-1B86-B0D9E36B5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57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Bartonelosis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_tradnl" sz="2400" b="1" dirty="0"/>
              <a:t>Cuadros atípicos:</a:t>
            </a:r>
          </a:p>
          <a:p>
            <a:pPr marL="0" indent="0">
              <a:buNone/>
            </a:pPr>
            <a:r>
              <a:rPr lang="es-ES_tradnl" sz="2400" b="1" dirty="0"/>
              <a:t>Hepatitis granulomatosa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s-ES_tradnl" sz="2000" dirty="0"/>
              <a:t>Raro</a:t>
            </a:r>
          </a:p>
          <a:p>
            <a:pPr lvl="1" indent="-342900">
              <a:buFont typeface="Arial" panose="020B0604020202020204" pitchFamily="34" charset="0"/>
              <a:buChar char="•"/>
            </a:pPr>
            <a:endParaRPr lang="es-ES_tradnl" sz="2000" dirty="0"/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s-ES_tradnl" sz="2000" dirty="0"/>
              <a:t>Fiebre de origen desconocido, dolor abdominal</a:t>
            </a:r>
          </a:p>
          <a:p>
            <a:pPr lvl="1" indent="-342900">
              <a:buFont typeface="Arial" panose="020B0604020202020204" pitchFamily="34" charset="0"/>
              <a:buChar char="•"/>
            </a:pPr>
            <a:endParaRPr lang="es-ES_tradnl" sz="2000" dirty="0"/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s-ES_tradnl" sz="2000" dirty="0"/>
              <a:t>Dg sospecha eco o TAC zonas hipodensas únicas o múltiples hepáticas.</a:t>
            </a:r>
          </a:p>
          <a:p>
            <a:pPr marL="400050" lvl="1" indent="0">
              <a:buNone/>
            </a:pPr>
            <a:endParaRPr lang="es-ES_tradnl" sz="2000" dirty="0"/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s-ES_tradnl" sz="2000" dirty="0"/>
              <a:t>Se confirma por biopsia </a:t>
            </a:r>
          </a:p>
          <a:p>
            <a:pPr lvl="1" indent="-342900">
              <a:buFont typeface="Arial" panose="020B0604020202020204" pitchFamily="34" charset="0"/>
              <a:buChar char="•"/>
            </a:pPr>
            <a:endParaRPr lang="es-ES_tradnl" sz="2000" dirty="0"/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s-ES_tradnl" sz="2000" dirty="0"/>
              <a:t>Casos descritos todos </a:t>
            </a:r>
            <a:r>
              <a:rPr lang="es-ES_tradnl" sz="2000" dirty="0" err="1"/>
              <a:t>inmunocompetentes</a:t>
            </a:r>
            <a:r>
              <a:rPr lang="es-ES_tradnl" sz="2000" dirty="0"/>
              <a:t> y resolvieron 6 semanas</a:t>
            </a:r>
          </a:p>
          <a:p>
            <a:endParaRPr lang="es-MX" dirty="0"/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234EDEAA-97FD-1646-DD78-20366D6330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0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Bartonelosis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s-CL" sz="2600" b="1" dirty="0">
                <a:cs typeface="Times New Roman" panose="02020603050405020304" pitchFamily="18" charset="0"/>
              </a:rPr>
              <a:t>Cuadros atípicos: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s-CL" sz="2600" b="1" dirty="0">
                <a:cs typeface="Times New Roman" panose="02020603050405020304" pitchFamily="18" charset="0"/>
              </a:rPr>
              <a:t>Compromiso Cardíaco:</a:t>
            </a:r>
            <a:endParaRPr lang="es-CL" sz="1900" b="1" i="1" dirty="0">
              <a:cs typeface="Times New Roman" panose="02020603050405020304" pitchFamily="18" charset="0"/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v"/>
            </a:pPr>
            <a:endParaRPr lang="es-CL" sz="1900" i="1" dirty="0">
              <a:cs typeface="Times New Roman" panose="02020603050405020304" pitchFamily="18" charset="0"/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CL" sz="1900" dirty="0">
                <a:cs typeface="Times New Roman" panose="02020603050405020304" pitchFamily="18" charset="0"/>
              </a:rPr>
              <a:t>Endocarditis (&gt; </a:t>
            </a:r>
            <a:r>
              <a:rPr lang="es-CL" sz="1900" dirty="0" err="1">
                <a:cs typeface="Times New Roman" panose="02020603050405020304" pitchFamily="18" charset="0"/>
              </a:rPr>
              <a:t>frec</a:t>
            </a:r>
            <a:r>
              <a:rPr lang="es-CL" sz="1900" dirty="0">
                <a:cs typeface="Times New Roman" panose="02020603050405020304" pitchFamily="18" charset="0"/>
              </a:rPr>
              <a:t>).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s-CL" sz="1900" dirty="0">
              <a:cs typeface="Times New Roman" panose="02020603050405020304" pitchFamily="18" charset="0"/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CL" sz="1900" dirty="0">
                <a:cs typeface="Times New Roman" panose="02020603050405020304" pitchFamily="18" charset="0"/>
              </a:rPr>
              <a:t>Fiebre, disnea, ICC. Evolución insidiosa y diagnóstico tardío.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s-CL" sz="1900" dirty="0">
              <a:cs typeface="Times New Roman" panose="02020603050405020304" pitchFamily="18" charset="0"/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CL" sz="1900" u="sng" dirty="0">
                <a:cs typeface="Times New Roman" panose="02020603050405020304" pitchFamily="18" charset="0"/>
              </a:rPr>
              <a:t>Sospecha</a:t>
            </a:r>
            <a:r>
              <a:rPr lang="es-CL" sz="1900" dirty="0">
                <a:cs typeface="Times New Roman" panose="02020603050405020304" pitchFamily="18" charset="0"/>
              </a:rPr>
              <a:t>: Endocarditis infecciosa con HC(-) y contacto con gatos.</a:t>
            </a:r>
          </a:p>
          <a:p>
            <a:endParaRPr lang="es-MX" dirty="0"/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6AB9030B-B71B-1A23-C1C3-A5E8FCA6FE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7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492304" y="2908496"/>
            <a:ext cx="2159391" cy="20996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8800" dirty="0"/>
              <a:t>FIN</a:t>
            </a:r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99988E82-1BA2-9ADA-D5C0-E64EF39E00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02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Parotiditis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Reservorio exclusivamente humano.</a:t>
            </a:r>
          </a:p>
          <a:p>
            <a:r>
              <a:rPr lang="es-ES" dirty="0"/>
              <a:t>Transmisión por vía respiratoria (gotitas) y contacto directo (fómites).</a:t>
            </a:r>
          </a:p>
          <a:p>
            <a:r>
              <a:rPr lang="es-ES" dirty="0"/>
              <a:t>Incubación de 12 a 25 días.</a:t>
            </a:r>
          </a:p>
          <a:p>
            <a:r>
              <a:rPr lang="es-ES" dirty="0"/>
              <a:t>Órganos afectados: glándulas salivales, gónadas, páncreas, SNC y riñones.</a:t>
            </a:r>
          </a:p>
          <a:p>
            <a:endParaRPr lang="es-ES" dirty="0"/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6B385648-47A2-EAB6-EBA4-2AAB4FCF37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35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Parotiditis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" b="1" dirty="0"/>
              <a:t>Síntomas:</a:t>
            </a:r>
          </a:p>
          <a:p>
            <a:r>
              <a:rPr lang="es-ES" dirty="0"/>
              <a:t>Fiebre leve</a:t>
            </a:r>
          </a:p>
          <a:p>
            <a:r>
              <a:rPr lang="es-ES" dirty="0"/>
              <a:t>Anorexia</a:t>
            </a:r>
          </a:p>
          <a:p>
            <a:r>
              <a:rPr lang="es-ES" dirty="0"/>
              <a:t>Malestar general</a:t>
            </a:r>
          </a:p>
          <a:p>
            <a:r>
              <a:rPr lang="es-ES" dirty="0"/>
              <a:t>Cefalea</a:t>
            </a:r>
          </a:p>
          <a:p>
            <a:r>
              <a:rPr lang="es-ES" dirty="0"/>
              <a:t>Tumefacción y aumento de volumen de G. Salivales, especialmente Parótida.</a:t>
            </a:r>
          </a:p>
          <a:p>
            <a:r>
              <a:rPr lang="es-ES" dirty="0"/>
              <a:t>Resolución en 10 días aprox.</a:t>
            </a:r>
          </a:p>
          <a:p>
            <a:r>
              <a:rPr lang="es-ES" dirty="0"/>
              <a:t>Aumento de amilasa plasmática y urinaria. </a:t>
            </a:r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301D5310-5C69-78EC-716F-7E5B615AFD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81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Parotiditis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Diagnóstico clínico, RT-PCR, </a:t>
            </a:r>
            <a:r>
              <a:rPr lang="es-ES" dirty="0" err="1"/>
              <a:t>IgM</a:t>
            </a:r>
            <a:r>
              <a:rPr lang="es-ES" dirty="0"/>
              <a:t>, </a:t>
            </a:r>
            <a:r>
              <a:rPr lang="es-ES" dirty="0" err="1"/>
              <a:t>IgG</a:t>
            </a:r>
            <a:endParaRPr lang="es-ES" dirty="0"/>
          </a:p>
          <a:p>
            <a:r>
              <a:rPr lang="es-ES" dirty="0"/>
              <a:t>Tratamiento sintomático: antipiréticos y analgesia, evitar alimentos ácidos  e hidratación.</a:t>
            </a:r>
          </a:p>
          <a:p>
            <a:r>
              <a:rPr lang="es-ES" dirty="0"/>
              <a:t>Aislamiento por 5 días desde inicio de tumefacción y vacunación con 2 dosis de contactos susceptibles.</a:t>
            </a:r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4EE2A435-96CC-0F8D-E98F-1C215C7F88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7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Parotiditis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 dirty="0"/>
              <a:t>Complicaciones:</a:t>
            </a:r>
          </a:p>
          <a:p>
            <a:r>
              <a:rPr lang="es-ES" dirty="0"/>
              <a:t>Epididimitis u orquitis en adultos</a:t>
            </a:r>
          </a:p>
          <a:p>
            <a:r>
              <a:rPr lang="es-ES" dirty="0"/>
              <a:t>Compromiso de SNC: meningitis o encefalitis (1-10%)</a:t>
            </a:r>
          </a:p>
          <a:p>
            <a:r>
              <a:rPr lang="es-ES" dirty="0"/>
              <a:t>Embarazo: aborto espontáneo.</a:t>
            </a:r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C5854B16-B2FD-6FDB-5741-3BAE9D281F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9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Parotiditis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1696" y="1294808"/>
            <a:ext cx="4024303" cy="225361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5296" y="3425588"/>
            <a:ext cx="4582447" cy="3432412"/>
          </a:xfrm>
          <a:prstGeom prst="rect">
            <a:avLst/>
          </a:prstGeom>
        </p:spPr>
      </p:pic>
      <p:pic>
        <p:nvPicPr>
          <p:cNvPr id="6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7959CD07-36B4-A485-7FF3-CED493D2C9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31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Estomatitis Herpética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Virus Herpes simple 1 y 2</a:t>
            </a:r>
          </a:p>
          <a:p>
            <a:r>
              <a:rPr lang="es-ES" dirty="0"/>
              <a:t>Virus ADN, </a:t>
            </a:r>
            <a:r>
              <a:rPr lang="es-ES" i="1" dirty="0" err="1"/>
              <a:t>Herpesviridiae</a:t>
            </a:r>
            <a:r>
              <a:rPr lang="es-ES" i="1" dirty="0"/>
              <a:t>.</a:t>
            </a:r>
            <a:endParaRPr lang="es-ES" dirty="0"/>
          </a:p>
          <a:p>
            <a:r>
              <a:rPr lang="es-ES" dirty="0"/>
              <a:t>Distribución universal</a:t>
            </a:r>
          </a:p>
          <a:p>
            <a:r>
              <a:rPr lang="es-ES" dirty="0" err="1"/>
              <a:t>Primoinfección</a:t>
            </a:r>
            <a:r>
              <a:rPr lang="es-ES" dirty="0"/>
              <a:t> asintomática, 1% </a:t>
            </a:r>
            <a:r>
              <a:rPr lang="es-ES" dirty="0" err="1"/>
              <a:t>Gingivoestomatitis</a:t>
            </a:r>
            <a:r>
              <a:rPr lang="es-ES" dirty="0"/>
              <a:t> herpética.</a:t>
            </a:r>
          </a:p>
          <a:p>
            <a:r>
              <a:rPr lang="es-ES" dirty="0"/>
              <a:t>Transmisión por gotitas o contacto directo.</a:t>
            </a:r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CC123ECD-851B-09EE-5F6F-63C79B7CB4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71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1085</Words>
  <Application>Microsoft Office PowerPoint</Application>
  <PresentationFormat>Presentación en pantalla (4:3)</PresentationFormat>
  <Paragraphs>218</Paragraphs>
  <Slides>36</Slides>
  <Notes>1</Notes>
  <HiddenSlides>0</HiddenSlides>
  <MMClips>36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0" baseType="lpstr">
      <vt:lpstr>Arial</vt:lpstr>
      <vt:lpstr>Calibri</vt:lpstr>
      <vt:lpstr>Wingdings</vt:lpstr>
      <vt:lpstr>Tema de Office</vt:lpstr>
      <vt:lpstr>Infecciones en Pediatría</vt:lpstr>
      <vt:lpstr>Temario</vt:lpstr>
      <vt:lpstr>Parotiditis</vt:lpstr>
      <vt:lpstr>Parotiditis</vt:lpstr>
      <vt:lpstr>Parotiditis</vt:lpstr>
      <vt:lpstr>Parotiditis</vt:lpstr>
      <vt:lpstr>Parotiditis</vt:lpstr>
      <vt:lpstr>Parotiditis</vt:lpstr>
      <vt:lpstr>Estomatitis Herpética</vt:lpstr>
      <vt:lpstr>Estomatitis Herpética</vt:lpstr>
      <vt:lpstr>Estomatitis Herpética</vt:lpstr>
      <vt:lpstr>Estomatitis Herpética</vt:lpstr>
      <vt:lpstr>Mononucleosis infecciosa (MI)</vt:lpstr>
      <vt:lpstr>Mononucleosis Infecciosa</vt:lpstr>
      <vt:lpstr>Mononucleosis Infecciosa</vt:lpstr>
      <vt:lpstr>Mononucleosis Infecciosa</vt:lpstr>
      <vt:lpstr>Mononucleosis Infecciosa</vt:lpstr>
      <vt:lpstr>Mononucleosis Infecciosa</vt:lpstr>
      <vt:lpstr>Mononucleosis Infecciosa</vt:lpstr>
      <vt:lpstr>Mononucleosis Infecciosa</vt:lpstr>
      <vt:lpstr>Mononucleosis Infecciosa</vt:lpstr>
      <vt:lpstr>Mononucleosis Infecciosa</vt:lpstr>
      <vt:lpstr>Bartonelosis</vt:lpstr>
      <vt:lpstr>Bartonelosis</vt:lpstr>
      <vt:lpstr>Bartonelosis</vt:lpstr>
      <vt:lpstr>Bartonelosis</vt:lpstr>
      <vt:lpstr>Bartonelosis</vt:lpstr>
      <vt:lpstr>Bartonelosis</vt:lpstr>
      <vt:lpstr>Bartonelosis</vt:lpstr>
      <vt:lpstr>Bartonelosis</vt:lpstr>
      <vt:lpstr>Bartonelosis</vt:lpstr>
      <vt:lpstr>Bartonelosis</vt:lpstr>
      <vt:lpstr>Bartonelosis</vt:lpstr>
      <vt:lpstr>Bartonelosis</vt:lpstr>
      <vt:lpstr>Bartonelosis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Infecciones Virales en Pediatría</dc:title>
  <dc:creator>Daniela</dc:creator>
  <cp:lastModifiedBy>eu .</cp:lastModifiedBy>
  <cp:revision>26</cp:revision>
  <dcterms:created xsi:type="dcterms:W3CDTF">2022-11-09T02:20:14Z</dcterms:created>
  <dcterms:modified xsi:type="dcterms:W3CDTF">2022-11-10T02:19:50Z</dcterms:modified>
</cp:coreProperties>
</file>