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6" r:id="rId7"/>
    <p:sldId id="260" r:id="rId8"/>
    <p:sldId id="267" r:id="rId9"/>
    <p:sldId id="268" r:id="rId10"/>
    <p:sldId id="269" r:id="rId11"/>
    <p:sldId id="261" r:id="rId12"/>
    <p:sldId id="270" r:id="rId13"/>
    <p:sldId id="271" r:id="rId14"/>
    <p:sldId id="272" r:id="rId15"/>
    <p:sldId id="273" r:id="rId16"/>
    <p:sldId id="275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777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28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10/3/22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10/3/22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10/3/22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10/3/22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10/3/22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10/3/22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emf"/><Relationship Id="rId7" Type="http://schemas.openxmlformats.org/officeDocument/2006/relationships/image" Target="../media/image14.pn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L" dirty="0"/>
              <a:t>Reanimación Neonatal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s-CL" dirty="0"/>
              <a:t>Dra. Ingrid Andrade</a:t>
            </a:r>
          </a:p>
          <a:p>
            <a:r>
              <a:rPr lang="es-CL" dirty="0"/>
              <a:t>Neonatologia</a:t>
            </a:r>
          </a:p>
          <a:p>
            <a:r>
              <a:rPr lang="es-CL" dirty="0"/>
              <a:t>HSJDD</a:t>
            </a:r>
          </a:p>
        </p:txBody>
      </p:sp>
    </p:spTree>
    <p:extLst>
      <p:ext uri="{BB962C8B-B14F-4D97-AF65-F5344CB8AC3E}">
        <p14:creationId xmlns:p14="http://schemas.microsoft.com/office/powerpoint/2010/main" val="19646095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Resultado de imagen para algoritmo de reanimacion neonatal 2019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656" y="-240833"/>
            <a:ext cx="5480327" cy="7098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36421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6818" y="294486"/>
            <a:ext cx="2833815" cy="2747972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6671" y="294486"/>
            <a:ext cx="3655801" cy="2819400"/>
          </a:xfrm>
          <a:prstGeom prst="rect">
            <a:avLst/>
          </a:prstGeom>
        </p:spPr>
      </p:pic>
      <p:pic>
        <p:nvPicPr>
          <p:cNvPr id="2052" name="Picture 4" descr="Resultado de imagen para como se ventila a un recien nacid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3079432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Resultado de imagen para como se ventila a un recien nacido neopuf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523" y="4716583"/>
            <a:ext cx="2381250" cy="191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8" descr="Resultado de imagen para como se ventila a un recien nacido bolsa anestesia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13425" y="5310317"/>
            <a:ext cx="3619500" cy="1266825"/>
          </a:xfrm>
          <a:prstGeom prst="rect">
            <a:avLst/>
          </a:prstGeom>
        </p:spPr>
      </p:pic>
      <p:pic>
        <p:nvPicPr>
          <p:cNvPr id="9" name="Marcador de contenido 8"/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4668409" y="717240"/>
            <a:ext cx="2598262" cy="2260858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47921" y="3114761"/>
            <a:ext cx="2195556" cy="2195556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19537" y="2647229"/>
            <a:ext cx="3452701" cy="252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7304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Resultado de imagen para mister sopa reanimacion neonat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14" y="458856"/>
            <a:ext cx="6076950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Resultado de imagen para ventilo dos tres reanimacion neonat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3453" y="458856"/>
            <a:ext cx="4118252" cy="3084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8" descr="Resultado de imagen para medir sonda gastrica ne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5936" y="4020234"/>
            <a:ext cx="3209925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8193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-212914" t="-226293" r="-410152" b="-477048"/>
          <a:stretch/>
        </p:blipFill>
        <p:spPr>
          <a:xfrm>
            <a:off x="-5951529" y="-2640285"/>
            <a:ext cx="21630154" cy="14478002"/>
          </a:xfrm>
          <a:prstGeom prst="rect">
            <a:avLst/>
          </a:prstGeom>
        </p:spPr>
      </p:pic>
      <p:pic>
        <p:nvPicPr>
          <p:cNvPr id="3" name="Picture 2" descr="Resultado de imagen para como se ventila a un recien nacido bolsa anestesi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741" y="4310481"/>
            <a:ext cx="3283365" cy="2324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39947" y="290835"/>
            <a:ext cx="5187432" cy="1570653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682487" y="75299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L" dirty="0"/>
              <a:t>La profundidad de inserción estimada (cm) es de</a:t>
            </a:r>
          </a:p>
          <a:p>
            <a:r>
              <a:rPr lang="es-CL" dirty="0"/>
              <a:t>DNT + 1 cm.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5494" y="4453106"/>
            <a:ext cx="7042072" cy="2494053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6778487" y="1955334"/>
            <a:ext cx="3876261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L" b="1" dirty="0">
                <a:latin typeface="Calibri" panose="020F0502020204030204" pitchFamily="34" charset="0"/>
              </a:rPr>
              <a:t>Tabla 5-5. </a:t>
            </a:r>
            <a:r>
              <a:rPr lang="es-CL" sz="1400" dirty="0">
                <a:latin typeface="Calibri" panose="020F0502020204030204" pitchFamily="34" charset="0"/>
              </a:rPr>
              <a:t>Deterioro repentino luego</a:t>
            </a:r>
          </a:p>
          <a:p>
            <a:r>
              <a:rPr lang="es-CL" sz="1400" dirty="0">
                <a:latin typeface="Calibri" panose="020F0502020204030204" pitchFamily="34" charset="0"/>
              </a:rPr>
              <a:t>de la </a:t>
            </a:r>
            <a:r>
              <a:rPr lang="es-CL" sz="1400" dirty="0" err="1">
                <a:latin typeface="Calibri" panose="020F0502020204030204" pitchFamily="34" charset="0"/>
              </a:rPr>
              <a:t>intubacion</a:t>
            </a:r>
            <a:endParaRPr lang="es-CL" sz="1400" dirty="0">
              <a:latin typeface="Calibri" panose="020F0502020204030204" pitchFamily="34" charset="0"/>
            </a:endParaRPr>
          </a:p>
          <a:p>
            <a:r>
              <a:rPr lang="es-CL" dirty="0">
                <a:latin typeface="Calibri" panose="020F0502020204030204" pitchFamily="34" charset="0"/>
              </a:rPr>
              <a:t>El </a:t>
            </a:r>
            <a:r>
              <a:rPr lang="es-CL" dirty="0" err="1">
                <a:latin typeface="Calibri" panose="020F0502020204030204" pitchFamily="34" charset="0"/>
              </a:rPr>
              <a:t>acronimo</a:t>
            </a:r>
            <a:r>
              <a:rPr lang="es-CL" dirty="0">
                <a:latin typeface="Calibri" panose="020F0502020204030204" pitchFamily="34" charset="0"/>
              </a:rPr>
              <a:t> </a:t>
            </a:r>
            <a:r>
              <a:rPr lang="es-CL" dirty="0" err="1">
                <a:latin typeface="Calibri" panose="020F0502020204030204" pitchFamily="34" charset="0"/>
              </a:rPr>
              <a:t>mnemotecnico</a:t>
            </a:r>
            <a:r>
              <a:rPr lang="es-CL" dirty="0">
                <a:latin typeface="Calibri" panose="020F0502020204030204" pitchFamily="34" charset="0"/>
              </a:rPr>
              <a:t> </a:t>
            </a:r>
            <a:r>
              <a:rPr lang="es-CL" sz="1600" b="1" i="1" dirty="0">
                <a:latin typeface="Calibri" panose="020F0502020204030204" pitchFamily="34" charset="0"/>
              </a:rPr>
              <a:t>DOPE</a:t>
            </a:r>
          </a:p>
          <a:p>
            <a:r>
              <a:rPr lang="es-CL" dirty="0">
                <a:latin typeface="Calibri" panose="020F0502020204030204" pitchFamily="34" charset="0"/>
              </a:rPr>
              <a:t>D Tubo </a:t>
            </a:r>
            <a:r>
              <a:rPr lang="es-CL" dirty="0" err="1">
                <a:latin typeface="Calibri" panose="020F0502020204030204" pitchFamily="34" charset="0"/>
              </a:rPr>
              <a:t>endotraqueal</a:t>
            </a:r>
            <a:r>
              <a:rPr lang="es-CL" dirty="0">
                <a:latin typeface="Calibri" panose="020F0502020204030204" pitchFamily="34" charset="0"/>
              </a:rPr>
              <a:t> desplazado</a:t>
            </a:r>
          </a:p>
          <a:p>
            <a:r>
              <a:rPr lang="es-CL" dirty="0">
                <a:latin typeface="Calibri" panose="020F0502020204030204" pitchFamily="34" charset="0"/>
              </a:rPr>
              <a:t>O Tubo </a:t>
            </a:r>
            <a:r>
              <a:rPr lang="es-CL" dirty="0" err="1">
                <a:latin typeface="Calibri" panose="020F0502020204030204" pitchFamily="34" charset="0"/>
              </a:rPr>
              <a:t>endotraqueal</a:t>
            </a:r>
            <a:r>
              <a:rPr lang="es-CL" dirty="0">
                <a:latin typeface="Calibri" panose="020F0502020204030204" pitchFamily="34" charset="0"/>
              </a:rPr>
              <a:t> obstruido</a:t>
            </a:r>
          </a:p>
          <a:p>
            <a:r>
              <a:rPr lang="es-CL" dirty="0">
                <a:latin typeface="Calibri" panose="020F0502020204030204" pitchFamily="34" charset="0"/>
              </a:rPr>
              <a:t>P P: </a:t>
            </a:r>
            <a:r>
              <a:rPr lang="es-CL" dirty="0" err="1">
                <a:latin typeface="Calibri" panose="020F0502020204030204" pitchFamily="34" charset="0"/>
              </a:rPr>
              <a:t>Neumotorax</a:t>
            </a:r>
            <a:endParaRPr lang="es-CL" dirty="0">
              <a:latin typeface="Calibri" panose="020F0502020204030204" pitchFamily="34" charset="0"/>
            </a:endParaRPr>
          </a:p>
          <a:p>
            <a:r>
              <a:rPr lang="es-CL" dirty="0">
                <a:latin typeface="Calibri" panose="020F0502020204030204" pitchFamily="34" charset="0"/>
              </a:rPr>
              <a:t>E Falla del equipo</a:t>
            </a:r>
          </a:p>
          <a:p>
            <a:r>
              <a:rPr lang="es-CL" sz="1400" dirty="0">
                <a:latin typeface="Calibri" panose="020F0502020204030204" pitchFamily="34" charset="0"/>
              </a:rPr>
              <a:t>Adaptado de </a:t>
            </a:r>
            <a:r>
              <a:rPr lang="es-CL" sz="1400" dirty="0" err="1">
                <a:latin typeface="Calibri" panose="020F0502020204030204" pitchFamily="34" charset="0"/>
              </a:rPr>
              <a:t>Kleinman</a:t>
            </a:r>
            <a:r>
              <a:rPr lang="es-CL" sz="1400" dirty="0">
                <a:latin typeface="Calibri" panose="020F0502020204030204" pitchFamily="34" charset="0"/>
              </a:rPr>
              <a:t> ME, </a:t>
            </a:r>
            <a:r>
              <a:rPr lang="es-CL" sz="1400" dirty="0" err="1">
                <a:latin typeface="Calibri" panose="020F0502020204030204" pitchFamily="34" charset="0"/>
              </a:rPr>
              <a:t>Chameides</a:t>
            </a:r>
            <a:r>
              <a:rPr lang="es-CL" sz="1400" dirty="0">
                <a:latin typeface="Calibri" panose="020F0502020204030204" pitchFamily="34" charset="0"/>
              </a:rPr>
              <a:t> L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9505427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183" y="634446"/>
            <a:ext cx="4627914" cy="4516237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2140" y="263663"/>
            <a:ext cx="2883443" cy="3321388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4548809" y="4535130"/>
            <a:ext cx="6096000" cy="123110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L" sz="2000" b="1" dirty="0">
                <a:latin typeface="Calibri" panose="020F0502020204030204" pitchFamily="34" charset="0"/>
              </a:rPr>
              <a:t>Ritmo de 3 a 1 de compresiones y ventilación</a:t>
            </a:r>
          </a:p>
          <a:p>
            <a:r>
              <a:rPr lang="es-CL" i="1" dirty="0">
                <a:latin typeface="Arial" panose="020B0604020202020204" pitchFamily="34" charset="0"/>
              </a:rPr>
              <a:t>Uno-y-dos-y-tres-y-ventila-y :</a:t>
            </a:r>
          </a:p>
          <a:p>
            <a:r>
              <a:rPr lang="es-CL" i="1" dirty="0">
                <a:latin typeface="Arial" panose="020B0604020202020204" pitchFamily="34" charset="0"/>
              </a:rPr>
              <a:t>Uno-y-dos-y-tres-y-ventila-y :</a:t>
            </a:r>
          </a:p>
          <a:p>
            <a:r>
              <a:rPr lang="es-CL" i="1" dirty="0">
                <a:latin typeface="Arial" panose="020B0604020202020204" pitchFamily="34" charset="0"/>
              </a:rPr>
              <a:t>Uno-y-dos-y-tres-y-ventila-y</a:t>
            </a:r>
            <a:r>
              <a:rPr lang="es-CL" sz="1200" b="1" dirty="0">
                <a:latin typeface="Times New Roman" panose="02020603050405020304" pitchFamily="18" charset="0"/>
              </a:rPr>
              <a:t>...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692287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Medicamentos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s-CL" dirty="0"/>
              <a:t>La adrenalina se indica si la frecuencia cardiaca del bebe sigue </a:t>
            </a:r>
            <a:r>
              <a:rPr lang="es-CL" b="1" dirty="0"/>
              <a:t>por debajo de 60 </a:t>
            </a:r>
            <a:r>
              <a:rPr lang="es-CL" b="1" dirty="0" err="1"/>
              <a:t>lpm</a:t>
            </a:r>
            <a:r>
              <a:rPr lang="es-CL" b="1" dirty="0"/>
              <a:t> luego de</a:t>
            </a:r>
          </a:p>
          <a:p>
            <a:pPr marL="0" indent="0">
              <a:buNone/>
            </a:pPr>
            <a:r>
              <a:rPr lang="es-CL" dirty="0"/>
              <a:t>• Al menos 30 segundos de VPP que insufla los pulmones (mueve el pecho) y</a:t>
            </a:r>
          </a:p>
          <a:p>
            <a:pPr marL="0" indent="0">
              <a:buNone/>
            </a:pPr>
            <a:r>
              <a:rPr lang="es-CL" dirty="0"/>
              <a:t>• Otros 60 segundos de compresiones torácicas coordinadas con VPP</a:t>
            </a:r>
          </a:p>
          <a:p>
            <a:r>
              <a:rPr lang="es-CL" dirty="0"/>
              <a:t>usando oxigeno al 100 %.</a:t>
            </a:r>
          </a:p>
          <a:p>
            <a:endParaRPr lang="es-CL" dirty="0"/>
          </a:p>
          <a:p>
            <a:r>
              <a:rPr lang="es-CL" dirty="0"/>
              <a:t>Concentración</a:t>
            </a:r>
          </a:p>
          <a:p>
            <a:r>
              <a:rPr lang="es-CL" dirty="0"/>
              <a:t>Solamente se puede usar la preparación de 1:10 000 (0.1 mg/ml) en reanimación neonatal.</a:t>
            </a:r>
          </a:p>
          <a:p>
            <a:r>
              <a:rPr lang="es-CL" dirty="0"/>
              <a:t>Intravenosa o </a:t>
            </a:r>
            <a:r>
              <a:rPr lang="es-CL" dirty="0" err="1"/>
              <a:t>intraosea</a:t>
            </a:r>
            <a:r>
              <a:rPr lang="es-CL" dirty="0"/>
              <a:t>: La </a:t>
            </a:r>
            <a:r>
              <a:rPr lang="es-CL" b="1" dirty="0"/>
              <a:t>dosis intravenosa o </a:t>
            </a:r>
            <a:r>
              <a:rPr lang="es-CL" b="1" dirty="0" err="1"/>
              <a:t>intraósea</a:t>
            </a:r>
            <a:r>
              <a:rPr lang="es-CL" b="1" dirty="0"/>
              <a:t> </a:t>
            </a:r>
            <a:r>
              <a:rPr lang="es-CL" dirty="0"/>
              <a:t>recomendada es de </a:t>
            </a:r>
            <a:r>
              <a:rPr lang="es-CL" b="1" dirty="0"/>
              <a:t>0.1 a 0.3 ml/kg </a:t>
            </a:r>
            <a:r>
              <a:rPr lang="es-CL" dirty="0"/>
              <a:t>(equivalente a 0.01 a 0.03 mg/kg). </a:t>
            </a:r>
          </a:p>
          <a:p>
            <a:r>
              <a:rPr lang="es-CL" dirty="0" err="1"/>
              <a:t>Endotraqueal</a:t>
            </a:r>
            <a:r>
              <a:rPr lang="es-CL" dirty="0"/>
              <a:t>: Si decide administrar una dosis </a:t>
            </a:r>
            <a:r>
              <a:rPr lang="es-CL" dirty="0" err="1"/>
              <a:t>endotraqueal</a:t>
            </a:r>
            <a:r>
              <a:rPr lang="es-CL" dirty="0"/>
              <a:t> mientras se establece el acceso vascular, la dosis recomendada es de 0.5 a 1 ml/kg (equivalente a 0.05 a 0.1 mg/kg). Esta dosis mas alta </a:t>
            </a:r>
            <a:r>
              <a:rPr lang="es-CL" b="1" dirty="0"/>
              <a:t>solamente </a:t>
            </a:r>
            <a:r>
              <a:rPr lang="es-CL" dirty="0"/>
              <a:t>se recomienda para la administración </a:t>
            </a:r>
            <a:r>
              <a:rPr lang="es-CL" dirty="0" err="1"/>
              <a:t>endotraqueal</a:t>
            </a:r>
            <a:endParaRPr lang="es-CL" dirty="0"/>
          </a:p>
          <a:p>
            <a:r>
              <a:rPr lang="es-CL" dirty="0"/>
              <a:t>Repetir cada 3 a 5 minutos si la frecuencia cardiaca sigue siendo menor de 60 </a:t>
            </a:r>
            <a:r>
              <a:rPr lang="es-CL" dirty="0" err="1"/>
              <a:t>Ipm</a:t>
            </a:r>
            <a:endParaRPr lang="es-CL" dirty="0"/>
          </a:p>
          <a:p>
            <a:r>
              <a:rPr lang="es-CL" dirty="0"/>
              <a:t>S Fisiológico 10 cc/k o G rojos. </a:t>
            </a:r>
          </a:p>
        </p:txBody>
      </p:sp>
      <p:sp>
        <p:nvSpPr>
          <p:cNvPr id="4" name="AutoShape 2" descr="Resultado de imagen para cordon umbilical reanimació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1161" y="1116012"/>
            <a:ext cx="281940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3878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783812" y="4853609"/>
            <a:ext cx="4520831" cy="1080052"/>
          </a:xfrm>
        </p:spPr>
        <p:txBody>
          <a:bodyPr/>
          <a:lstStyle/>
          <a:p>
            <a:r>
              <a:rPr lang="es-CL" dirty="0"/>
              <a:t>FIN</a:t>
            </a:r>
          </a:p>
        </p:txBody>
      </p:sp>
      <p:pic>
        <p:nvPicPr>
          <p:cNvPr id="4" name="Picture 2" descr="Resultado de imagen para algoritmo de reanimacion neonatal 2019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1300"/>
            <a:ext cx="5480050" cy="709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5153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Introducción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CL" dirty="0"/>
              <a:t>Después del nacimiento, el 4 % al 10 % de los recién nacidos a término y prematuros tardíos recibirán ventilación a presión positiva (VPP).</a:t>
            </a:r>
          </a:p>
          <a:p>
            <a:r>
              <a:rPr lang="es-CL" dirty="0"/>
              <a:t>El 1 a 3 de cada 1000 recibirá compresiones torácicas o medicamentos de emergencia.</a:t>
            </a:r>
          </a:p>
          <a:p>
            <a:r>
              <a:rPr lang="es-CL" dirty="0"/>
              <a:t>Debido a que la necesidad de asistencia no siempre se puede predecir, los equipos deben estar preparados para proporcionar estas intervenciones que salvan vidas de manera rápida y eficaz en todos los partos. </a:t>
            </a:r>
          </a:p>
          <a:p>
            <a:r>
              <a:rPr lang="es-CL" dirty="0"/>
              <a:t>Cuando un recién nacido requiere reanimación, suele ser debido a un problema con la respiración que causa un intercambio gaseoso inadecuado. La insuficiencia respiratoria puede ocurrir antes o después del parto. </a:t>
            </a:r>
          </a:p>
          <a:p>
            <a:r>
              <a:rPr lang="es-CL" b="1" i="1" dirty="0"/>
              <a:t>El objetivo de la reanimación neonatal es la ventilación eficaz de los pulmones del bebé.</a:t>
            </a:r>
          </a:p>
        </p:txBody>
      </p:sp>
    </p:spTree>
    <p:extLst>
      <p:ext uri="{BB962C8B-B14F-4D97-AF65-F5344CB8AC3E}">
        <p14:creationId xmlns:p14="http://schemas.microsoft.com/office/powerpoint/2010/main" val="964164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Información para el equipo previa a la reanimación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L" dirty="0"/>
              <a:t>Evalúe los factores de riesgo perinatales. </a:t>
            </a:r>
          </a:p>
          <a:p>
            <a:r>
              <a:rPr lang="es-CL" dirty="0"/>
              <a:t>Identifique al líder del equipo de reanimación. </a:t>
            </a:r>
          </a:p>
          <a:p>
            <a:r>
              <a:rPr lang="es-CL" dirty="0"/>
              <a:t>Delegue tareas. </a:t>
            </a:r>
          </a:p>
          <a:p>
            <a:r>
              <a:rPr lang="es-CL" dirty="0"/>
              <a:t>Identifique quién documentará los eventos a medida que ocurren. </a:t>
            </a:r>
          </a:p>
          <a:p>
            <a:r>
              <a:rPr lang="es-CL" dirty="0"/>
              <a:t>Determine qué suministros y equipo se necesitarán. </a:t>
            </a:r>
          </a:p>
          <a:p>
            <a:r>
              <a:rPr lang="es-CL" dirty="0"/>
              <a:t>Identifique cómo pedir ayuda adicional.</a:t>
            </a:r>
          </a:p>
        </p:txBody>
      </p:sp>
    </p:spTree>
    <p:extLst>
      <p:ext uri="{BB962C8B-B14F-4D97-AF65-F5344CB8AC3E}">
        <p14:creationId xmlns:p14="http://schemas.microsoft.com/office/powerpoint/2010/main" val="630378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77334" y="543697"/>
            <a:ext cx="8596668" cy="5497665"/>
          </a:xfrm>
        </p:spPr>
        <p:txBody>
          <a:bodyPr/>
          <a:lstStyle/>
          <a:p>
            <a:r>
              <a:rPr lang="es-CL" dirty="0"/>
              <a:t>¿Cuáles son las 4 preguntas prenatales para preguntarle al profesional obstétrico antes del parto? </a:t>
            </a:r>
          </a:p>
          <a:p>
            <a:pPr>
              <a:buFont typeface="+mj-lt"/>
              <a:buAutoNum type="arabicPeriod"/>
            </a:pPr>
            <a:r>
              <a:rPr lang="es-CL" dirty="0"/>
              <a:t>¿Cuál es la edad gestacional esperada? </a:t>
            </a:r>
          </a:p>
          <a:p>
            <a:pPr>
              <a:buFont typeface="+mj-lt"/>
              <a:buAutoNum type="arabicPeriod"/>
            </a:pPr>
            <a:r>
              <a:rPr lang="es-CL" dirty="0"/>
              <a:t>¿El líquido amniótico es claro? </a:t>
            </a:r>
          </a:p>
          <a:p>
            <a:pPr>
              <a:buFont typeface="+mj-lt"/>
              <a:buAutoNum type="arabicPeriod"/>
            </a:pPr>
            <a:r>
              <a:rPr lang="es-CL" dirty="0"/>
              <a:t>¿Cuántos bebés se esperan? </a:t>
            </a:r>
          </a:p>
          <a:p>
            <a:pPr>
              <a:buFont typeface="+mj-lt"/>
              <a:buAutoNum type="arabicPeriod"/>
            </a:pPr>
            <a:r>
              <a:rPr lang="es-CL" dirty="0"/>
              <a:t>¿Hay algún factor de riesgo adicional?</a:t>
            </a:r>
          </a:p>
          <a:p>
            <a:endParaRPr lang="es-CL" dirty="0"/>
          </a:p>
          <a:p>
            <a:r>
              <a:rPr lang="es-CL" dirty="0"/>
              <a:t>Cada parto debe ser atendido por al menos 1 persona experta (cuya única responsabilidad sea el manejo del recién nacido)/(que comparte responsabilidad por el cuidado de la madre y del recién nacido). </a:t>
            </a:r>
          </a:p>
        </p:txBody>
      </p:sp>
    </p:spTree>
    <p:extLst>
      <p:ext uri="{BB962C8B-B14F-4D97-AF65-F5344CB8AC3E}">
        <p14:creationId xmlns:p14="http://schemas.microsoft.com/office/powerpoint/2010/main" val="20371709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8912" y="284464"/>
            <a:ext cx="5031218" cy="6382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1433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77334" y="790833"/>
            <a:ext cx="8596668" cy="5250530"/>
          </a:xfrm>
        </p:spPr>
        <p:txBody>
          <a:bodyPr>
            <a:normAutofit/>
          </a:bodyPr>
          <a:lstStyle/>
          <a:p>
            <a:r>
              <a:rPr lang="es-CL" dirty="0"/>
              <a:t>El momento ideal para el pinzamiento del cordón umbilical es objeto de investigación constante. </a:t>
            </a:r>
          </a:p>
          <a:p>
            <a:r>
              <a:rPr lang="es-CL" dirty="0"/>
              <a:t>Los posibles beneficios del pinzamiento tardío en los bebes prematuros incluyen: una menor mortalidad, presión arterial y volumen sanguíneo mas altos, menos necesidad de transfusión de sangre luego del parto, menos hemorragias cerebrales y un riesgo menor de enterocolitis necrosante. </a:t>
            </a:r>
          </a:p>
          <a:p>
            <a:r>
              <a:rPr lang="es-CL" dirty="0"/>
              <a:t>En los bebes nacidos a termino, el pinzamiento tardío puede disminuir las posibilidades de desarrollar anemia con deficiencia de hierro y puede mejorar los resultados del neurodesarrollo.</a:t>
            </a:r>
          </a:p>
          <a:p>
            <a:r>
              <a:rPr lang="es-CL" dirty="0"/>
              <a:t>Los posibles efectos adversos del pinzamiento tardío incluyen: reanimación tardía para los recién nacidos con problemas y mayores riesgos de policitemia e ictericia.</a:t>
            </a:r>
          </a:p>
          <a:p>
            <a:r>
              <a:rPr lang="es-CL" dirty="0"/>
              <a:t>La evidencia actual sugiere que el pinzamiento del cordón umbilical debe retrasarse por al menos 30 a 60 segundos para los bebes nacidos a termino y prematuros mas vigorosos.</a:t>
            </a:r>
          </a:p>
        </p:txBody>
      </p:sp>
    </p:spTree>
    <p:extLst>
      <p:ext uri="{BB962C8B-B14F-4D97-AF65-F5344CB8AC3E}">
        <p14:creationId xmlns:p14="http://schemas.microsoft.com/office/powerpoint/2010/main" val="1403440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Resultado de imagen para algoritmo de reanimacion neonatal 2019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656" y="-240833"/>
            <a:ext cx="5480327" cy="7098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17400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0455" y="469900"/>
            <a:ext cx="3198826" cy="1460500"/>
          </a:xfrm>
          <a:prstGeom prst="rect">
            <a:avLst/>
          </a:prstGeom>
        </p:spPr>
      </p:pic>
      <p:sp>
        <p:nvSpPr>
          <p:cNvPr id="5" name="AutoShape 2" descr="Resultado de imagen para recien nacido vigoroso"/>
          <p:cNvSpPr>
            <a:spLocks noChangeAspect="1" noChangeArrowheads="1"/>
          </p:cNvSpPr>
          <p:nvPr/>
        </p:nvSpPr>
        <p:spPr bwMode="auto">
          <a:xfrm>
            <a:off x="0" y="1132402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67" y="2765162"/>
            <a:ext cx="4466435" cy="3040785"/>
          </a:xfrm>
          <a:prstGeom prst="rect">
            <a:avLst/>
          </a:prstGeom>
        </p:spPr>
      </p:pic>
      <p:pic>
        <p:nvPicPr>
          <p:cNvPr id="7" name="Imagen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7528" y="929407"/>
            <a:ext cx="4480629" cy="3356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8057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055" y="436262"/>
            <a:ext cx="3452701" cy="23114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6826" y="312418"/>
            <a:ext cx="3416515" cy="2559088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600" y="3289975"/>
            <a:ext cx="4364768" cy="3276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924336"/>
      </p:ext>
    </p:extLst>
  </p:cSld>
  <p:clrMapOvr>
    <a:masterClrMapping/>
  </p:clrMapOvr>
</p:sld>
</file>

<file path=ppt/theme/theme1.xml><?xml version="1.0" encoding="utf-8"?>
<a:theme xmlns:a="http://schemas.openxmlformats.org/drawingml/2006/main" name="Faceta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219</TotalTime>
  <Words>650</Words>
  <Application>Microsoft Macintosh PowerPoint</Application>
  <PresentationFormat>Panorámica</PresentationFormat>
  <Paragraphs>56</Paragraphs>
  <Slides>16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2" baseType="lpstr">
      <vt:lpstr>Arial</vt:lpstr>
      <vt:lpstr>Calibri</vt:lpstr>
      <vt:lpstr>Times New Roman</vt:lpstr>
      <vt:lpstr>Trebuchet MS</vt:lpstr>
      <vt:lpstr>Wingdings 3</vt:lpstr>
      <vt:lpstr>Faceta</vt:lpstr>
      <vt:lpstr>Reanimación Neonatal</vt:lpstr>
      <vt:lpstr>Introducción</vt:lpstr>
      <vt:lpstr>Información para el equipo previa a la reanimación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Medicamentos</vt:lpstr>
      <vt:lpstr>FIN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Reanimación Neonatal</dc:title>
  <dc:creator>Usuario Neonatologia</dc:creator>
  <cp:lastModifiedBy>Carvajal Veas Ricardo</cp:lastModifiedBy>
  <cp:revision>36</cp:revision>
  <dcterms:created xsi:type="dcterms:W3CDTF">2019-10-14T20:21:52Z</dcterms:created>
  <dcterms:modified xsi:type="dcterms:W3CDTF">2022-10-03T20:04:00Z</dcterms:modified>
</cp:coreProperties>
</file>