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8"/>
  </p:notesMasterIdLst>
  <p:sldIdLst>
    <p:sldId id="376" r:id="rId2"/>
    <p:sldId id="377" r:id="rId3"/>
    <p:sldId id="258" r:id="rId4"/>
    <p:sldId id="938" r:id="rId5"/>
    <p:sldId id="378" r:id="rId6"/>
    <p:sldId id="266" r:id="rId7"/>
    <p:sldId id="769" r:id="rId8"/>
    <p:sldId id="770" r:id="rId9"/>
    <p:sldId id="771" r:id="rId10"/>
    <p:sldId id="772" r:id="rId11"/>
    <p:sldId id="773" r:id="rId12"/>
    <p:sldId id="774" r:id="rId13"/>
    <p:sldId id="775" r:id="rId14"/>
    <p:sldId id="776" r:id="rId15"/>
    <p:sldId id="777" r:id="rId16"/>
    <p:sldId id="780" r:id="rId17"/>
    <p:sldId id="778" r:id="rId18"/>
    <p:sldId id="1267" r:id="rId19"/>
    <p:sldId id="1268" r:id="rId20"/>
    <p:sldId id="512" r:id="rId21"/>
    <p:sldId id="593" r:id="rId22"/>
    <p:sldId id="521" r:id="rId23"/>
    <p:sldId id="625" r:id="rId24"/>
    <p:sldId id="626" r:id="rId25"/>
    <p:sldId id="628" r:id="rId26"/>
    <p:sldId id="458" r:id="rId27"/>
    <p:sldId id="277" r:id="rId28"/>
    <p:sldId id="278" r:id="rId29"/>
    <p:sldId id="279" r:id="rId30"/>
    <p:sldId id="523" r:id="rId31"/>
    <p:sldId id="765" r:id="rId32"/>
    <p:sldId id="767" r:id="rId33"/>
    <p:sldId id="768" r:id="rId34"/>
    <p:sldId id="578" r:id="rId35"/>
    <p:sldId id="752" r:id="rId36"/>
    <p:sldId id="580" r:id="rId37"/>
    <p:sldId id="636" r:id="rId38"/>
    <p:sldId id="754" r:id="rId39"/>
    <p:sldId id="479" r:id="rId40"/>
    <p:sldId id="643" r:id="rId41"/>
    <p:sldId id="840" r:id="rId42"/>
    <p:sldId id="384" r:id="rId43"/>
    <p:sldId id="386" r:id="rId44"/>
    <p:sldId id="388" r:id="rId45"/>
    <p:sldId id="389" r:id="rId46"/>
    <p:sldId id="483" r:id="rId47"/>
    <p:sldId id="484" r:id="rId48"/>
    <p:sldId id="599" r:id="rId49"/>
    <p:sldId id="864" r:id="rId50"/>
    <p:sldId id="832" r:id="rId51"/>
    <p:sldId id="692" r:id="rId52"/>
    <p:sldId id="834" r:id="rId53"/>
    <p:sldId id="836" r:id="rId54"/>
    <p:sldId id="837" r:id="rId55"/>
    <p:sldId id="982" r:id="rId56"/>
    <p:sldId id="574" r:id="rId57"/>
    <p:sldId id="839" r:id="rId58"/>
    <p:sldId id="885" r:id="rId59"/>
    <p:sldId id="645" r:id="rId60"/>
    <p:sldId id="835" r:id="rId61"/>
    <p:sldId id="888" r:id="rId62"/>
    <p:sldId id="880" r:id="rId63"/>
    <p:sldId id="604" r:id="rId64"/>
    <p:sldId id="392" r:id="rId65"/>
    <p:sldId id="1269" r:id="rId66"/>
    <p:sldId id="807" r:id="rId67"/>
    <p:sldId id="401" r:id="rId68"/>
    <p:sldId id="402" r:id="rId69"/>
    <p:sldId id="403" r:id="rId70"/>
    <p:sldId id="527" r:id="rId71"/>
    <p:sldId id="1270" r:id="rId72"/>
    <p:sldId id="282" r:id="rId73"/>
    <p:sldId id="284" r:id="rId74"/>
    <p:sldId id="383" r:id="rId75"/>
    <p:sldId id="286" r:id="rId76"/>
    <p:sldId id="287" r:id="rId77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3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56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76B75D-6CCE-4F9B-A1FF-609AE3E4E882}" type="datetimeFigureOut">
              <a:rPr lang="es-CL" smtClean="0"/>
              <a:t>01-10-22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C676A9-A084-417F-BBC8-84DAB0C61CB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06570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1 Marcador de imagen de diapositiva">
            <a:extLst>
              <a:ext uri="{FF2B5EF4-FFF2-40B4-BE49-F238E27FC236}">
                <a16:creationId xmlns:a16="http://schemas.microsoft.com/office/drawing/2014/main" id="{B3FAEFC1-AFB4-485C-9BDE-4A9C9A1CA4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2 Marcador de notas">
            <a:extLst>
              <a:ext uri="{FF2B5EF4-FFF2-40B4-BE49-F238E27FC236}">
                <a16:creationId xmlns:a16="http://schemas.microsoft.com/office/drawing/2014/main" id="{59EB1C9E-B1C2-431F-9B15-FF0D01D455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L" altLang="es-CL"/>
          </a:p>
        </p:txBody>
      </p:sp>
      <p:sp>
        <p:nvSpPr>
          <p:cNvPr id="32772" name="3 Marcador de número de diapositiva">
            <a:extLst>
              <a:ext uri="{FF2B5EF4-FFF2-40B4-BE49-F238E27FC236}">
                <a16:creationId xmlns:a16="http://schemas.microsoft.com/office/drawing/2014/main" id="{E7FAE769-2BB1-468F-A48E-5C918E8763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90C07F-17CD-4B6B-86EA-0B1B5CD7DA1D}" type="slidenum">
              <a:rPr kumimoji="0" lang="es-ES_tradnl" altLang="es-C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s-ES_tradnl" altLang="es-C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>
            <a:extLst>
              <a:ext uri="{FF2B5EF4-FFF2-40B4-BE49-F238E27FC236}">
                <a16:creationId xmlns:a16="http://schemas.microsoft.com/office/drawing/2014/main" id="{3957BED4-27DD-48D8-8AE6-F6CCC84F04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C01F77E-495C-48E8-A194-0883A702D42F}" type="slidenum">
              <a:rPr kumimoji="0" lang="es-ES_tradnl" altLang="es-C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s-ES_tradnl" altLang="es-C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D37DA24A-8155-4C0A-B159-6E69BC2D37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0525" y="690563"/>
            <a:ext cx="6078538" cy="3419475"/>
          </a:xfrm>
          <a:ln/>
        </p:spPr>
      </p:sp>
      <p:sp>
        <p:nvSpPr>
          <p:cNvPr id="39940" name="Rectangle 3">
            <a:extLst>
              <a:ext uri="{FF2B5EF4-FFF2-40B4-BE49-F238E27FC236}">
                <a16:creationId xmlns:a16="http://schemas.microsoft.com/office/drawing/2014/main" id="{CC503652-1F9B-49D0-95B9-D11D01DD74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s-C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80989582-14F3-4F2C-A204-2A7D7AA47444}"/>
              </a:ext>
            </a:extLst>
          </p:cNvPr>
          <p:cNvGrpSpPr>
            <a:grpSpLocks/>
          </p:cNvGrpSpPr>
          <p:nvPr/>
        </p:nvGrpSpPr>
        <p:grpSpPr bwMode="auto">
          <a:xfrm>
            <a:off x="1" y="3902076"/>
            <a:ext cx="4533900" cy="2949575"/>
            <a:chOff x="0" y="2458"/>
            <a:chExt cx="2142" cy="1858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D9127502-2E67-48E8-BC54-602DC4F27B60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CL" sz="1800">
                <a:cs typeface="+mn-cs"/>
              </a:endParaRPr>
            </a:p>
          </p:txBody>
        </p:sp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AAB95CB2-19C0-4F20-9526-7B2ED53049F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CL" sz="1800">
                <a:cs typeface="+mn-cs"/>
              </a:endParaRPr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C9FAC520-4F2F-4CB5-9FDB-29AC4F77D844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CL" sz="1800">
                <a:cs typeface="+mn-cs"/>
              </a:endParaRPr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1A770BCC-2CEC-45B3-864D-2F650520ED3D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CL" sz="1800">
                <a:cs typeface="+mn-cs"/>
              </a:endParaRPr>
            </a:p>
          </p:txBody>
        </p:sp>
        <p:sp>
          <p:nvSpPr>
            <p:cNvPr id="9" name="Oval 7">
              <a:extLst>
                <a:ext uri="{FF2B5EF4-FFF2-40B4-BE49-F238E27FC236}">
                  <a16:creationId xmlns:a16="http://schemas.microsoft.com/office/drawing/2014/main" id="{1F621769-6231-431B-B49F-ECE72B9FA881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</p:spPr>
          <p:txBody>
            <a:bodyPr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s-CL" altLang="es-CL" sz="1800"/>
            </a:p>
          </p:txBody>
        </p:sp>
        <p:sp>
          <p:nvSpPr>
            <p:cNvPr id="10" name="Oval 8">
              <a:extLst>
                <a:ext uri="{FF2B5EF4-FFF2-40B4-BE49-F238E27FC236}">
                  <a16:creationId xmlns:a16="http://schemas.microsoft.com/office/drawing/2014/main" id="{F9BD8A6A-0479-4ACD-87A3-2C8A3D1EECC7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s-CL" altLang="es-CL" sz="1800"/>
            </a:p>
          </p:txBody>
        </p:sp>
        <p:sp>
          <p:nvSpPr>
            <p:cNvPr id="11" name="Oval 9">
              <a:extLst>
                <a:ext uri="{FF2B5EF4-FFF2-40B4-BE49-F238E27FC236}">
                  <a16:creationId xmlns:a16="http://schemas.microsoft.com/office/drawing/2014/main" id="{3C114AD6-FD5B-42A9-A225-1152F3AFFC87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</p:spPr>
          <p:txBody>
            <a:bodyPr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s-CL" altLang="es-CL" sz="1800"/>
            </a:p>
          </p:txBody>
        </p:sp>
      </p:grpSp>
      <p:sp>
        <p:nvSpPr>
          <p:cNvPr id="585738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873250"/>
            <a:ext cx="10363200" cy="1555750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_tradnl"/>
              <a:t>Haga clic para cambiar el estilo de título	</a:t>
            </a:r>
          </a:p>
        </p:txBody>
      </p:sp>
      <p:sp>
        <p:nvSpPr>
          <p:cNvPr id="585739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s-ES_tradnl"/>
              <a:t>Haga clic para modificar el estilo de subtítulo del patrón</a:t>
            </a:r>
          </a:p>
        </p:txBody>
      </p:sp>
      <p:sp>
        <p:nvSpPr>
          <p:cNvPr id="12" name="Rectangle 12">
            <a:extLst>
              <a:ext uri="{FF2B5EF4-FFF2-40B4-BE49-F238E27FC236}">
                <a16:creationId xmlns:a16="http://schemas.microsoft.com/office/drawing/2014/main" id="{7F294AE2-5DC7-4D31-947B-10E39244FF3A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1DE69DCE-47D8-4145-8B45-88877E559A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AF56A18E-3F90-467E-843D-07A161366CF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F61F29-F60D-4795-A43E-5BA5F1E20A50}" type="slidenum">
              <a:rPr lang="es-ES_tradnl" altLang="es-CL"/>
              <a:pPr>
                <a:defRPr/>
              </a:pPr>
              <a:t>‹Nº›</a:t>
            </a:fld>
            <a:endParaRPr lang="es-ES_tradnl" altLang="es-CL"/>
          </a:p>
        </p:txBody>
      </p:sp>
    </p:spTree>
    <p:extLst>
      <p:ext uri="{BB962C8B-B14F-4D97-AF65-F5344CB8AC3E}">
        <p14:creationId xmlns:p14="http://schemas.microsoft.com/office/powerpoint/2010/main" val="1057404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C1B2385A-372B-4795-891D-FCD22E38A3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F3ED3954-5008-46B4-8F7F-FB68C92F9F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6F48E10D-718C-4AA5-9008-D9C5F93A4F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2625DF-8B9D-4CC0-B395-FEF26FEA871E}" type="slidenum">
              <a:rPr lang="es-ES_tradnl" altLang="es-CL"/>
              <a:pPr>
                <a:defRPr/>
              </a:pPr>
              <a:t>‹Nº›</a:t>
            </a:fld>
            <a:endParaRPr lang="es-ES_tradnl" altLang="es-CL"/>
          </a:p>
        </p:txBody>
      </p:sp>
    </p:spTree>
    <p:extLst>
      <p:ext uri="{BB962C8B-B14F-4D97-AF65-F5344CB8AC3E}">
        <p14:creationId xmlns:p14="http://schemas.microsoft.com/office/powerpoint/2010/main" val="521094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7813"/>
            <a:ext cx="2743200" cy="5853112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7813"/>
            <a:ext cx="8026400" cy="5853112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EB02F4BD-2EFA-4C2D-9B42-1F476132E7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2B491462-7B95-4D5D-AAB0-28A7E13EE5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E82D3E26-E12B-454A-9C33-0FF364A232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4C00CA-3E96-4F12-BCC1-63222A1AAADE}" type="slidenum">
              <a:rPr lang="es-ES_tradnl" altLang="es-CL"/>
              <a:pPr>
                <a:defRPr/>
              </a:pPr>
              <a:t>‹Nº›</a:t>
            </a:fld>
            <a:endParaRPr lang="es-ES_tradnl" altLang="es-CL"/>
          </a:p>
        </p:txBody>
      </p:sp>
    </p:spTree>
    <p:extLst>
      <p:ext uri="{BB962C8B-B14F-4D97-AF65-F5344CB8AC3E}">
        <p14:creationId xmlns:p14="http://schemas.microsoft.com/office/powerpoint/2010/main" val="5450828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ítulo, tex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AF7A4C4C-A089-4B6C-862F-773DBB6034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F0A110DB-EB8C-402C-A21A-ED7CB0FD4F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8" name="Rectangle 14">
            <a:extLst>
              <a:ext uri="{FF2B5EF4-FFF2-40B4-BE49-F238E27FC236}">
                <a16:creationId xmlns:a16="http://schemas.microsoft.com/office/drawing/2014/main" id="{14D22496-B35F-489E-B23F-55FF34242B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1DC2AB-6103-4DF2-92F1-A6BE1DED28D2}" type="slidenum">
              <a:rPr lang="es-ES_tradnl" altLang="es-CL"/>
              <a:pPr>
                <a:defRPr/>
              </a:pPr>
              <a:t>‹Nº›</a:t>
            </a:fld>
            <a:endParaRPr lang="es-ES_tradnl" altLang="es-CL"/>
          </a:p>
        </p:txBody>
      </p:sp>
    </p:spTree>
    <p:extLst>
      <p:ext uri="{BB962C8B-B14F-4D97-AF65-F5344CB8AC3E}">
        <p14:creationId xmlns:p14="http://schemas.microsoft.com/office/powerpoint/2010/main" val="42151560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abla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30725"/>
          </a:xfrm>
        </p:spPr>
        <p:txBody>
          <a:bodyPr/>
          <a:lstStyle/>
          <a:p>
            <a:pPr lvl="0"/>
            <a:endParaRPr lang="es-CL" noProof="0"/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06885469-D64D-4AF1-86AD-78FF3A1F9A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F6A0C98F-C512-4BD5-A1C8-81144B3C53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A3D0371B-9FBB-4A11-81F6-D8CF0F9D24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F933D5-193B-4412-B1A8-F40011456622}" type="slidenum">
              <a:rPr lang="es-ES_tradnl" altLang="es-CL"/>
              <a:pPr>
                <a:defRPr/>
              </a:pPr>
              <a:t>‹Nº›</a:t>
            </a:fld>
            <a:endParaRPr lang="es-ES_tradnl" altLang="es-CL"/>
          </a:p>
        </p:txBody>
      </p:sp>
    </p:spTree>
    <p:extLst>
      <p:ext uri="{BB962C8B-B14F-4D97-AF65-F5344CB8AC3E}">
        <p14:creationId xmlns:p14="http://schemas.microsoft.com/office/powerpoint/2010/main" val="15461216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ítulo y diagrama u organig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SmartArt"/>
          <p:cNvSpPr>
            <a:spLocks noGrp="1"/>
          </p:cNvSpPr>
          <p:nvPr>
            <p:ph type="dgm" idx="1"/>
          </p:nvPr>
        </p:nvSpPr>
        <p:spPr>
          <a:xfrm>
            <a:off x="609600" y="1600201"/>
            <a:ext cx="10972800" cy="4530725"/>
          </a:xfrm>
        </p:spPr>
        <p:txBody>
          <a:bodyPr/>
          <a:lstStyle/>
          <a:p>
            <a:pPr lvl="0"/>
            <a:endParaRPr lang="es-CL" noProof="0"/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DB1054C5-12B1-4BD9-8725-7482B1B67B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601C3EF9-278C-4C1A-8B4C-9B307D3A0E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D80033B3-0944-486A-99B4-E41F611888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23E141-0B5E-4062-A363-D0E1BEA95881}" type="slidenum">
              <a:rPr lang="es-ES_tradnl" altLang="es-CL"/>
              <a:pPr>
                <a:defRPr/>
              </a:pPr>
              <a:t>‹Nº›</a:t>
            </a:fld>
            <a:endParaRPr lang="es-ES_tradnl" altLang="es-CL"/>
          </a:p>
        </p:txBody>
      </p:sp>
    </p:spTree>
    <p:extLst>
      <p:ext uri="{BB962C8B-B14F-4D97-AF65-F5344CB8AC3E}">
        <p14:creationId xmlns:p14="http://schemas.microsoft.com/office/powerpoint/2010/main" val="26563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6E34B6AB-56A9-4B0D-83E2-7BD71B85CA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2D438339-0D3A-4240-810D-B58479EF46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39C4E630-FE8C-4555-9050-723CAD47D8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06C607-366B-47A1-A355-CD0657A1E189}" type="slidenum">
              <a:rPr lang="es-ES_tradnl" altLang="es-CL"/>
              <a:pPr>
                <a:defRPr/>
              </a:pPr>
              <a:t>‹Nº›</a:t>
            </a:fld>
            <a:endParaRPr lang="es-ES_tradnl" altLang="es-CL"/>
          </a:p>
        </p:txBody>
      </p:sp>
    </p:spTree>
    <p:extLst>
      <p:ext uri="{BB962C8B-B14F-4D97-AF65-F5344CB8AC3E}">
        <p14:creationId xmlns:p14="http://schemas.microsoft.com/office/powerpoint/2010/main" val="834888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4C87A481-B85C-4B61-8EC4-62B15FAB24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B1FE6038-F621-48D5-B4E1-00B4F35D28B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37606A9B-0336-4080-93F8-85051766AA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1FA96C-9D82-4275-BC06-9454E3B3F696}" type="slidenum">
              <a:rPr lang="es-ES_tradnl" altLang="es-CL"/>
              <a:pPr>
                <a:defRPr/>
              </a:pPr>
              <a:t>‹Nº›</a:t>
            </a:fld>
            <a:endParaRPr lang="es-ES_tradnl" altLang="es-CL"/>
          </a:p>
        </p:txBody>
      </p:sp>
    </p:spTree>
    <p:extLst>
      <p:ext uri="{BB962C8B-B14F-4D97-AF65-F5344CB8AC3E}">
        <p14:creationId xmlns:p14="http://schemas.microsoft.com/office/powerpoint/2010/main" val="2149770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594CC532-E507-4FFA-AF60-C45BC96C2D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E8B4F698-7DEA-476A-B7B1-9903EC96AAD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E3EA010E-E7B4-4BCF-9970-F82E2A4392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11915D-F5D2-4191-8A03-0F45314C305E}" type="slidenum">
              <a:rPr lang="es-ES_tradnl" altLang="es-CL"/>
              <a:pPr>
                <a:defRPr/>
              </a:pPr>
              <a:t>‹Nº›</a:t>
            </a:fld>
            <a:endParaRPr lang="es-ES_tradnl" altLang="es-CL"/>
          </a:p>
        </p:txBody>
      </p:sp>
    </p:spTree>
    <p:extLst>
      <p:ext uri="{BB962C8B-B14F-4D97-AF65-F5344CB8AC3E}">
        <p14:creationId xmlns:p14="http://schemas.microsoft.com/office/powerpoint/2010/main" val="2009542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B733596-ECCF-4A0C-BB47-2A2F5375AF2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8" name="Rectangle 13">
            <a:extLst>
              <a:ext uri="{FF2B5EF4-FFF2-40B4-BE49-F238E27FC236}">
                <a16:creationId xmlns:a16="http://schemas.microsoft.com/office/drawing/2014/main" id="{FA1438E3-1BDC-4C6C-8474-1A9C92CF66E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1B93E28F-70EF-477A-8B51-00F2928885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B0B0A0-52C1-467E-ABAB-C2761A406520}" type="slidenum">
              <a:rPr lang="es-ES_tradnl" altLang="es-CL"/>
              <a:pPr>
                <a:defRPr/>
              </a:pPr>
              <a:t>‹Nº›</a:t>
            </a:fld>
            <a:endParaRPr lang="es-ES_tradnl" altLang="es-CL"/>
          </a:p>
        </p:txBody>
      </p:sp>
    </p:spTree>
    <p:extLst>
      <p:ext uri="{BB962C8B-B14F-4D97-AF65-F5344CB8AC3E}">
        <p14:creationId xmlns:p14="http://schemas.microsoft.com/office/powerpoint/2010/main" val="1332461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A1BC0690-3A26-4F18-92D2-D347D85559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DEE530FF-3CFD-405D-8801-6414E84584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C90BF0F4-F41C-4378-A22A-017CE16DD7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7B25C1-C2FF-460C-9F5E-C33C58B253B8}" type="slidenum">
              <a:rPr lang="es-ES_tradnl" altLang="es-CL"/>
              <a:pPr>
                <a:defRPr/>
              </a:pPr>
              <a:t>‹Nº›</a:t>
            </a:fld>
            <a:endParaRPr lang="es-ES_tradnl" altLang="es-CL"/>
          </a:p>
        </p:txBody>
      </p:sp>
    </p:spTree>
    <p:extLst>
      <p:ext uri="{BB962C8B-B14F-4D97-AF65-F5344CB8AC3E}">
        <p14:creationId xmlns:p14="http://schemas.microsoft.com/office/powerpoint/2010/main" val="1985760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>
            <a:extLst>
              <a:ext uri="{FF2B5EF4-FFF2-40B4-BE49-F238E27FC236}">
                <a16:creationId xmlns:a16="http://schemas.microsoft.com/office/drawing/2014/main" id="{5D7834B2-7BD8-4B86-81CB-97131C8E5C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3" name="Rectangle 13">
            <a:extLst>
              <a:ext uri="{FF2B5EF4-FFF2-40B4-BE49-F238E27FC236}">
                <a16:creationId xmlns:a16="http://schemas.microsoft.com/office/drawing/2014/main" id="{EE7DEEF2-85BB-49C7-A881-0A451AF6BE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D7905260-B566-4D39-9C96-AE8154A48C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7DBFC7-6FE0-4F31-8A64-59A94DF022A1}" type="slidenum">
              <a:rPr lang="es-ES_tradnl" altLang="es-CL"/>
              <a:pPr>
                <a:defRPr/>
              </a:pPr>
              <a:t>‹Nº›</a:t>
            </a:fld>
            <a:endParaRPr lang="es-ES_tradnl" altLang="es-CL"/>
          </a:p>
        </p:txBody>
      </p:sp>
    </p:spTree>
    <p:extLst>
      <p:ext uri="{BB962C8B-B14F-4D97-AF65-F5344CB8AC3E}">
        <p14:creationId xmlns:p14="http://schemas.microsoft.com/office/powerpoint/2010/main" val="3641579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E85759F1-C597-4D5B-B450-737FBD704E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8C5F1A7B-4C46-4BFD-BF58-7D1E4E77C4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4B6730D2-6AAD-4B80-B2C8-4999134040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D198EE-5DDF-4546-B163-D4C9146AEDC1}" type="slidenum">
              <a:rPr lang="es-ES_tradnl" altLang="es-CL"/>
              <a:pPr>
                <a:defRPr/>
              </a:pPr>
              <a:t>‹Nº›</a:t>
            </a:fld>
            <a:endParaRPr lang="es-ES_tradnl" altLang="es-CL"/>
          </a:p>
        </p:txBody>
      </p:sp>
    </p:spTree>
    <p:extLst>
      <p:ext uri="{BB962C8B-B14F-4D97-AF65-F5344CB8AC3E}">
        <p14:creationId xmlns:p14="http://schemas.microsoft.com/office/powerpoint/2010/main" val="2520472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CL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685FFDAB-8669-4E6D-87F6-3AB1CBE457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57AB03D7-6FF6-4274-94AB-43F538D8BFF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0EAD63EE-55DE-4D50-9320-A89F2B0A9B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E80126-AF9A-4F86-BE80-5D5AC58F0A25}" type="slidenum">
              <a:rPr lang="es-ES_tradnl" altLang="es-CL"/>
              <a:pPr>
                <a:defRPr/>
              </a:pPr>
              <a:t>‹Nº›</a:t>
            </a:fld>
            <a:endParaRPr lang="es-ES_tradnl" altLang="es-CL"/>
          </a:p>
        </p:txBody>
      </p:sp>
    </p:spTree>
    <p:extLst>
      <p:ext uri="{BB962C8B-B14F-4D97-AF65-F5344CB8AC3E}">
        <p14:creationId xmlns:p14="http://schemas.microsoft.com/office/powerpoint/2010/main" val="1813254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>
            <a:extLst>
              <a:ext uri="{FF2B5EF4-FFF2-40B4-BE49-F238E27FC236}">
                <a16:creationId xmlns:a16="http://schemas.microsoft.com/office/drawing/2014/main" id="{A3710818-2B9F-4610-9166-60F0F94B6BC3}"/>
              </a:ext>
            </a:extLst>
          </p:cNvPr>
          <p:cNvGrpSpPr>
            <a:grpSpLocks/>
          </p:cNvGrpSpPr>
          <p:nvPr/>
        </p:nvGrpSpPr>
        <p:grpSpPr bwMode="auto">
          <a:xfrm>
            <a:off x="1" y="3902076"/>
            <a:ext cx="4533900" cy="2949575"/>
            <a:chOff x="0" y="2458"/>
            <a:chExt cx="2142" cy="1858"/>
          </a:xfrm>
        </p:grpSpPr>
        <p:sp>
          <p:nvSpPr>
            <p:cNvPr id="584707" name="Freeform 3">
              <a:extLst>
                <a:ext uri="{FF2B5EF4-FFF2-40B4-BE49-F238E27FC236}">
                  <a16:creationId xmlns:a16="http://schemas.microsoft.com/office/drawing/2014/main" id="{4A41E220-D82B-4306-9F90-1780748B2561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CL" sz="1800">
                <a:cs typeface="+mn-cs"/>
              </a:endParaRPr>
            </a:p>
          </p:txBody>
        </p:sp>
        <p:sp>
          <p:nvSpPr>
            <p:cNvPr id="584708" name="Freeform 4">
              <a:extLst>
                <a:ext uri="{FF2B5EF4-FFF2-40B4-BE49-F238E27FC236}">
                  <a16:creationId xmlns:a16="http://schemas.microsoft.com/office/drawing/2014/main" id="{B7177ADC-E0B2-481A-BABB-50737EE1C86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CL" sz="1800">
                <a:cs typeface="+mn-cs"/>
              </a:endParaRPr>
            </a:p>
          </p:txBody>
        </p:sp>
        <p:sp>
          <p:nvSpPr>
            <p:cNvPr id="584709" name="Freeform 5">
              <a:extLst>
                <a:ext uri="{FF2B5EF4-FFF2-40B4-BE49-F238E27FC236}">
                  <a16:creationId xmlns:a16="http://schemas.microsoft.com/office/drawing/2014/main" id="{75D1C0FD-FBDF-419B-AFEE-7A2D8BF33273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CL" sz="1800">
                <a:cs typeface="+mn-cs"/>
              </a:endParaRPr>
            </a:p>
          </p:txBody>
        </p:sp>
        <p:sp>
          <p:nvSpPr>
            <p:cNvPr id="584710" name="Freeform 6">
              <a:extLst>
                <a:ext uri="{FF2B5EF4-FFF2-40B4-BE49-F238E27FC236}">
                  <a16:creationId xmlns:a16="http://schemas.microsoft.com/office/drawing/2014/main" id="{C748E6D3-4184-44FE-8281-B2D3433BE788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s-CL" sz="1800">
                <a:cs typeface="+mn-cs"/>
              </a:endParaRPr>
            </a:p>
          </p:txBody>
        </p:sp>
        <p:sp>
          <p:nvSpPr>
            <p:cNvPr id="2060" name="Oval 7">
              <a:extLst>
                <a:ext uri="{FF2B5EF4-FFF2-40B4-BE49-F238E27FC236}">
                  <a16:creationId xmlns:a16="http://schemas.microsoft.com/office/drawing/2014/main" id="{FD47F331-ABDE-4BC0-889F-E9AC25D8380F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</p:spPr>
          <p:txBody>
            <a:bodyPr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s-CL" altLang="es-CL" sz="1800"/>
            </a:p>
          </p:txBody>
        </p:sp>
        <p:sp>
          <p:nvSpPr>
            <p:cNvPr id="2061" name="Oval 8">
              <a:extLst>
                <a:ext uri="{FF2B5EF4-FFF2-40B4-BE49-F238E27FC236}">
                  <a16:creationId xmlns:a16="http://schemas.microsoft.com/office/drawing/2014/main" id="{EDE8EAE3-A960-431C-B9C9-74477FB64852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s-CL" altLang="es-CL" sz="1800"/>
            </a:p>
          </p:txBody>
        </p:sp>
        <p:sp>
          <p:nvSpPr>
            <p:cNvPr id="2062" name="Oval 9">
              <a:extLst>
                <a:ext uri="{FF2B5EF4-FFF2-40B4-BE49-F238E27FC236}">
                  <a16:creationId xmlns:a16="http://schemas.microsoft.com/office/drawing/2014/main" id="{F02E6B2D-5F33-46F7-B1A8-B103D0A4118B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</p:spPr>
          <p:txBody>
            <a:bodyPr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s-CL" altLang="es-CL" sz="1800"/>
            </a:p>
          </p:txBody>
        </p:sp>
      </p:grpSp>
      <p:sp>
        <p:nvSpPr>
          <p:cNvPr id="584714" name="Rectangle 10">
            <a:extLst>
              <a:ext uri="{FF2B5EF4-FFF2-40B4-BE49-F238E27FC236}">
                <a16:creationId xmlns:a16="http://schemas.microsoft.com/office/drawing/2014/main" id="{0B4368FC-B5CB-4455-92C1-151CC7EF10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4"/>
            <a:ext cx="109728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s-ES_tradnl"/>
              <a:t>Haga clic para cambiar el estilo de título	</a:t>
            </a:r>
          </a:p>
        </p:txBody>
      </p:sp>
      <p:sp>
        <p:nvSpPr>
          <p:cNvPr id="584715" name="Rectangle 11">
            <a:extLst>
              <a:ext uri="{FF2B5EF4-FFF2-40B4-BE49-F238E27FC236}">
                <a16:creationId xmlns:a16="http://schemas.microsoft.com/office/drawing/2014/main" id="{639F02F6-1426-4560-95D4-22D7EA8E27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84716" name="Rectangle 12">
            <a:extLst>
              <a:ext uri="{FF2B5EF4-FFF2-40B4-BE49-F238E27FC236}">
                <a16:creationId xmlns:a16="http://schemas.microsoft.com/office/drawing/2014/main" id="{34B1302F-3010-49C1-9EC1-5F0158B90B1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b="0">
                <a:effectLst>
                  <a:outerShdw blurRad="38100" dist="38100" dir="2700000" algn="tl">
                    <a:srgbClr val="010199"/>
                  </a:outerShdw>
                </a:effectLst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84717" name="Rectangle 13">
            <a:extLst>
              <a:ext uri="{FF2B5EF4-FFF2-40B4-BE49-F238E27FC236}">
                <a16:creationId xmlns:a16="http://schemas.microsoft.com/office/drawing/2014/main" id="{14FD5196-EB98-455C-82D8-0008C94B463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b="0">
                <a:effectLst>
                  <a:outerShdw blurRad="38100" dist="38100" dir="2700000" algn="tl">
                    <a:srgbClr val="010199"/>
                  </a:outerShdw>
                </a:effectLst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84718" name="Rectangle 14">
            <a:extLst>
              <a:ext uri="{FF2B5EF4-FFF2-40B4-BE49-F238E27FC236}">
                <a16:creationId xmlns:a16="http://schemas.microsoft.com/office/drawing/2014/main" id="{509999D0-FFCE-4EBF-85C1-F8C9CC6FA86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b="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pPr>
              <a:defRPr/>
            </a:pPr>
            <a:fld id="{AC8DC561-0F11-4260-84ED-C6AD70A868C5}" type="slidenum">
              <a:rPr lang="es-ES_tradnl" altLang="es-CL"/>
              <a:pPr>
                <a:defRPr/>
              </a:pPr>
              <a:t>‹Nº›</a:t>
            </a:fld>
            <a:endParaRPr lang="es-ES_tradnl" altLang="es-CL"/>
          </a:p>
        </p:txBody>
      </p:sp>
    </p:spTree>
    <p:extLst>
      <p:ext uri="{BB962C8B-B14F-4D97-AF65-F5344CB8AC3E}">
        <p14:creationId xmlns:p14="http://schemas.microsoft.com/office/powerpoint/2010/main" val="239515120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anose="05000000000000000000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anose="05000000000000000000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anose="05000000000000000000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anose="05000000000000000000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3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1.png"/><Relationship Id="rId4" Type="http://schemas.openxmlformats.org/officeDocument/2006/relationships/image" Target="../media/image1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jpeg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1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1.png"/><Relationship Id="rId5" Type="http://schemas.openxmlformats.org/officeDocument/2006/relationships/image" Target="../media/image20.png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1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6" Type="http://schemas.openxmlformats.org/officeDocument/2006/relationships/image" Target="../media/image1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.png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4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4" Type="http://schemas.openxmlformats.org/officeDocument/2006/relationships/image" Target="../media/image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4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4" Type="http://schemas.openxmlformats.org/officeDocument/2006/relationships/image" Target="../media/image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4" Type="http://schemas.openxmlformats.org/officeDocument/2006/relationships/image" Target="../media/image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4" Type="http://schemas.openxmlformats.org/officeDocument/2006/relationships/image" Target="../media/image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4" Type="http://schemas.openxmlformats.org/officeDocument/2006/relationships/image" Target="../media/image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6" Type="http://schemas.openxmlformats.org/officeDocument/2006/relationships/image" Target="../media/image1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4" Type="http://schemas.openxmlformats.org/officeDocument/2006/relationships/image" Target="../media/image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4" Type="http://schemas.openxmlformats.org/officeDocument/2006/relationships/image" Target="../media/image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4" Type="http://schemas.openxmlformats.org/officeDocument/2006/relationships/image" Target="../media/image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4" Type="http://schemas.openxmlformats.org/officeDocument/2006/relationships/image" Target="../media/image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4" Type="http://schemas.openxmlformats.org/officeDocument/2006/relationships/image" Target="../media/image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62.m4a"/><Relationship Id="rId1" Type="http://schemas.microsoft.com/office/2007/relationships/media" Target="../media/media62.m4a"/><Relationship Id="rId6" Type="http://schemas.openxmlformats.org/officeDocument/2006/relationships/image" Target="../media/image1.png"/><Relationship Id="rId5" Type="http://schemas.openxmlformats.org/officeDocument/2006/relationships/image" Target="../media/image30.wmf"/><Relationship Id="rId4" Type="http://schemas.openxmlformats.org/officeDocument/2006/relationships/oleObject" Target="../embeddings/oleObject2.bin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3.m4a"/><Relationship Id="rId1" Type="http://schemas.microsoft.com/office/2007/relationships/media" Target="../media/media63.m4a"/><Relationship Id="rId4" Type="http://schemas.openxmlformats.org/officeDocument/2006/relationships/image" Target="../media/image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4.m4a"/><Relationship Id="rId1" Type="http://schemas.microsoft.com/office/2007/relationships/media" Target="../media/media64.m4a"/><Relationship Id="rId4" Type="http://schemas.openxmlformats.org/officeDocument/2006/relationships/image" Target="../media/image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5.m4a"/><Relationship Id="rId1" Type="http://schemas.microsoft.com/office/2007/relationships/media" Target="../media/media65.m4a"/><Relationship Id="rId4" Type="http://schemas.openxmlformats.org/officeDocument/2006/relationships/image" Target="../media/image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6.m4a"/><Relationship Id="rId1" Type="http://schemas.microsoft.com/office/2007/relationships/media" Target="../media/media66.m4a"/><Relationship Id="rId4" Type="http://schemas.openxmlformats.org/officeDocument/2006/relationships/image" Target="../media/image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7.m4a"/><Relationship Id="rId1" Type="http://schemas.microsoft.com/office/2007/relationships/media" Target="../media/media67.m4a"/><Relationship Id="rId5" Type="http://schemas.openxmlformats.org/officeDocument/2006/relationships/image" Target="../media/image1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8.m4a"/><Relationship Id="rId1" Type="http://schemas.microsoft.com/office/2007/relationships/media" Target="../media/media68.m4a"/><Relationship Id="rId4" Type="http://schemas.openxmlformats.org/officeDocument/2006/relationships/image" Target="../media/image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9.m4a"/><Relationship Id="rId1" Type="http://schemas.microsoft.com/office/2007/relationships/media" Target="../media/media69.m4a"/><Relationship Id="rId4" Type="http://schemas.openxmlformats.org/officeDocument/2006/relationships/image" Target="../media/image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0.m4a"/><Relationship Id="rId1" Type="http://schemas.microsoft.com/office/2007/relationships/media" Target="../media/media70.m4a"/><Relationship Id="rId4" Type="http://schemas.openxmlformats.org/officeDocument/2006/relationships/image" Target="../media/image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1.m4a"/><Relationship Id="rId1" Type="http://schemas.microsoft.com/office/2007/relationships/media" Target="../media/media71.m4a"/><Relationship Id="rId4" Type="http://schemas.openxmlformats.org/officeDocument/2006/relationships/image" Target="../media/image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2.m4a"/><Relationship Id="rId1" Type="http://schemas.microsoft.com/office/2007/relationships/media" Target="../media/media72.m4a"/><Relationship Id="rId4" Type="http://schemas.openxmlformats.org/officeDocument/2006/relationships/image" Target="../media/image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3.m4a"/><Relationship Id="rId1" Type="http://schemas.microsoft.com/office/2007/relationships/media" Target="../media/media73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9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26256E59-2DAB-4706-AD6C-C623DB8182CB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52400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s-CL" altLang="es-CL" sz="1800" b="1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248835" name="Rectangle 3">
            <a:extLst>
              <a:ext uri="{FF2B5EF4-FFF2-40B4-BE49-F238E27FC236}">
                <a16:creationId xmlns:a16="http://schemas.microsoft.com/office/drawing/2014/main" id="{5C9567E3-E3AC-44CF-B1F3-63D3F8B99C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4" y="1700214"/>
            <a:ext cx="8351837" cy="3024187"/>
          </a:xfr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effectLst>
            <a:outerShdw dist="71842" dir="2700000" algn="ctr" rotWithShape="0">
              <a:schemeClr val="bg2">
                <a:alpha val="50000"/>
              </a:schemeClr>
            </a:outerShdw>
          </a:effectLst>
        </p:spPr>
        <p:txBody>
          <a:bodyPr wrap="none"/>
          <a:lstStyle/>
          <a:p>
            <a:pPr eaLnBrk="1" hangingPunct="1">
              <a:defRPr/>
            </a:pPr>
            <a:r>
              <a:rPr lang="es-ES_tradnl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CLASE TORCH 5° 2022</a:t>
            </a:r>
            <a:endParaRPr lang="es-ES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9700" name="Audio 1">
            <a:hlinkClick r:id="" action="ppaction://media"/>
            <a:extLst>
              <a:ext uri="{FF2B5EF4-FFF2-40B4-BE49-F238E27FC236}">
                <a16:creationId xmlns:a16="http://schemas.microsoft.com/office/drawing/2014/main" id="{2620DD04-5F11-47EB-8FF7-FC336FEA0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Audio 2">
            <a:hlinkClick r:id="" action="ppaction://media"/>
            <a:extLst>
              <a:ext uri="{FF2B5EF4-FFF2-40B4-BE49-F238E27FC236}">
                <a16:creationId xmlns:a16="http://schemas.microsoft.com/office/drawing/2014/main" id="{175734B4-985E-45B0-A777-B10A7E6D7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Audio 2">
            <a:hlinkClick r:id="" action="ppaction://media"/>
            <a:extLst>
              <a:ext uri="{FF2B5EF4-FFF2-40B4-BE49-F238E27FC236}">
                <a16:creationId xmlns:a16="http://schemas.microsoft.com/office/drawing/2014/main" id="{484FA31B-1BF1-4058-8F2A-22EADC00B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12000" cy="6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0988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>
            <a:extLst>
              <a:ext uri="{FF2B5EF4-FFF2-40B4-BE49-F238E27FC236}">
                <a16:creationId xmlns:a16="http://schemas.microsoft.com/office/drawing/2014/main" id="{75B2C92A-05EF-4AA4-B909-1CC46F8953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85000"/>
              </a:lnSpc>
              <a:defRPr/>
            </a:pPr>
            <a:r>
              <a:rPr lang="es-AR" sz="4000">
                <a:solidFill>
                  <a:srgbClr val="FFFF00"/>
                </a:solidFill>
              </a:rPr>
              <a:t>CARACTERISTICAS CITOMEGALOVIRUS</a:t>
            </a:r>
            <a:endParaRPr lang="es-ES_tradnl" sz="4000">
              <a:solidFill>
                <a:srgbClr val="FFFF00"/>
              </a:solidFill>
            </a:endParaRPr>
          </a:p>
        </p:txBody>
      </p:sp>
      <p:sp>
        <p:nvSpPr>
          <p:cNvPr id="194563" name="Rectangle 3">
            <a:extLst>
              <a:ext uri="{FF2B5EF4-FFF2-40B4-BE49-F238E27FC236}">
                <a16:creationId xmlns:a16="http://schemas.microsoft.com/office/drawing/2014/main" id="{27426698-1FF0-495F-B274-5FF3672E02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35188" y="1557338"/>
            <a:ext cx="7847012" cy="4895850"/>
          </a:xfrm>
          <a:ln>
            <a:solidFill>
              <a:schemeClr val="tx1"/>
            </a:solidFill>
          </a:ln>
        </p:spPr>
        <p:txBody>
          <a:bodyPr/>
          <a:lstStyle/>
          <a:p>
            <a:pPr>
              <a:lnSpc>
                <a:spcPct val="85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es-AR" sz="2400" b="1" dirty="0">
                <a:sym typeface="Wingdings" pitchFamily="2" charset="2"/>
              </a:rPr>
              <a:t>Universal</a:t>
            </a:r>
          </a:p>
          <a:p>
            <a:pPr>
              <a:lnSpc>
                <a:spcPct val="85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es-AR" sz="2400" b="1" dirty="0">
                <a:sym typeface="Wingdings" pitchFamily="2" charset="2"/>
              </a:rPr>
              <a:t>Adquisición:</a:t>
            </a:r>
          </a:p>
          <a:p>
            <a:pPr lvl="1">
              <a:lnSpc>
                <a:spcPct val="85000"/>
              </a:lnSpc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s-AR" sz="2400" b="1" dirty="0">
                <a:sym typeface="Wingdings" pitchFamily="2" charset="2"/>
              </a:rPr>
              <a:t>Precoz en la vida en países en desarrollo y en condiciones socio-económicas bajas   inmunidad precoz</a:t>
            </a:r>
          </a:p>
          <a:p>
            <a:pPr lvl="1">
              <a:lnSpc>
                <a:spcPct val="85000"/>
              </a:lnSpc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s-AR" sz="2400" b="1" dirty="0">
                <a:sym typeface="Wingdings" pitchFamily="2" charset="2"/>
              </a:rPr>
              <a:t>Varios mecanismos de contagio (orina, saliva, lágrimas, secreciones cervicales, semen, leche)</a:t>
            </a:r>
          </a:p>
          <a:p>
            <a:pPr lvl="2">
              <a:lnSpc>
                <a:spcPct val="85000"/>
              </a:lnSpc>
              <a:spcBef>
                <a:spcPct val="0"/>
              </a:spcBef>
              <a:buClr>
                <a:schemeClr val="tx2"/>
              </a:buClr>
              <a:defRPr/>
            </a:pPr>
            <a:r>
              <a:rPr lang="es-AR" b="1" dirty="0">
                <a:sym typeface="Wingdings" pitchFamily="2" charset="2"/>
              </a:rPr>
              <a:t>Transmisión sexual  </a:t>
            </a:r>
            <a:endParaRPr lang="he-IL" b="1" dirty="0">
              <a:sym typeface="Wingdings" pitchFamily="2" charset="2"/>
            </a:endParaRPr>
          </a:p>
          <a:p>
            <a:pPr lvl="2">
              <a:lnSpc>
                <a:spcPct val="85000"/>
              </a:lnSpc>
              <a:spcBef>
                <a:spcPct val="0"/>
              </a:spcBef>
              <a:buClr>
                <a:schemeClr val="tx2"/>
              </a:buClr>
              <a:defRPr/>
            </a:pPr>
            <a:r>
              <a:rPr lang="es-AR" b="1" dirty="0">
                <a:sym typeface="Wingdings" pitchFamily="2" charset="2"/>
              </a:rPr>
              <a:t>Traspasa placenta   </a:t>
            </a:r>
            <a:r>
              <a:rPr lang="en-US" b="1" dirty="0">
                <a:sym typeface="Marlett" pitchFamily="2" charset="2"/>
              </a:rPr>
              <a:t> </a:t>
            </a:r>
            <a:r>
              <a:rPr lang="en-US" b="1" dirty="0" err="1">
                <a:sym typeface="Marlett" pitchFamily="2" charset="2"/>
              </a:rPr>
              <a:t>Transmisión</a:t>
            </a:r>
            <a:r>
              <a:rPr lang="en-US" b="1" dirty="0">
                <a:sym typeface="Marlett" pitchFamily="2" charset="2"/>
              </a:rPr>
              <a:t> vertical</a:t>
            </a:r>
          </a:p>
          <a:p>
            <a:pPr lvl="2">
              <a:lnSpc>
                <a:spcPct val="85000"/>
              </a:lnSpc>
              <a:spcBef>
                <a:spcPct val="0"/>
              </a:spcBef>
              <a:buClr>
                <a:schemeClr val="tx2"/>
              </a:buClr>
              <a:defRPr/>
            </a:pPr>
            <a:r>
              <a:rPr lang="es-AR" b="1" dirty="0">
                <a:sym typeface="Wingdings" pitchFamily="2" charset="2"/>
              </a:rPr>
              <a:t>Eliminación leche</a:t>
            </a:r>
          </a:p>
          <a:p>
            <a:pPr lvl="2">
              <a:lnSpc>
                <a:spcPct val="85000"/>
              </a:lnSpc>
              <a:spcBef>
                <a:spcPct val="0"/>
              </a:spcBef>
              <a:buClr>
                <a:schemeClr val="tx2"/>
              </a:buClr>
              <a:defRPr/>
            </a:pPr>
            <a:r>
              <a:rPr lang="es-AR" b="1" dirty="0">
                <a:sym typeface="Wingdings" pitchFamily="2" charset="2"/>
              </a:rPr>
              <a:t>Latencia en leucocitos Transmisión por sangre / trasplantes</a:t>
            </a:r>
          </a:p>
          <a:p>
            <a:pPr lvl="1">
              <a:lnSpc>
                <a:spcPct val="85000"/>
              </a:lnSpc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s-AR" sz="2400" b="1" dirty="0">
                <a:solidFill>
                  <a:srgbClr val="FFFF66"/>
                </a:solidFill>
                <a:sym typeface="Wingdings" pitchFamily="2" charset="2"/>
              </a:rPr>
              <a:t>Es la infección viral congénita más frecuente</a:t>
            </a:r>
            <a:r>
              <a:rPr lang="es-AR" dirty="0">
                <a:sym typeface="Wingdings" pitchFamily="2" charset="2"/>
              </a:rPr>
              <a:t> </a:t>
            </a:r>
          </a:p>
          <a:p>
            <a:pPr lvl="1">
              <a:defRPr/>
            </a:pPr>
            <a:endParaRPr lang="es-AR" dirty="0">
              <a:sym typeface="Wingdings" pitchFamily="2" charset="2"/>
            </a:endParaRPr>
          </a:p>
        </p:txBody>
      </p:sp>
      <p:sp>
        <p:nvSpPr>
          <p:cNvPr id="49156" name="Line 6">
            <a:extLst>
              <a:ext uri="{FF2B5EF4-FFF2-40B4-BE49-F238E27FC236}">
                <a16:creationId xmlns:a16="http://schemas.microsoft.com/office/drawing/2014/main" id="{9A5A8862-36F4-464B-9683-D50C8D9A3938}"/>
              </a:ext>
            </a:extLst>
          </p:cNvPr>
          <p:cNvSpPr>
            <a:spLocks noChangeShapeType="1"/>
          </p:cNvSpPr>
          <p:nvPr/>
        </p:nvSpPr>
        <p:spPr bwMode="auto">
          <a:xfrm>
            <a:off x="5808663" y="4246564"/>
            <a:ext cx="215900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157" name="6 Cerrar llave">
            <a:extLst>
              <a:ext uri="{FF2B5EF4-FFF2-40B4-BE49-F238E27FC236}">
                <a16:creationId xmlns:a16="http://schemas.microsoft.com/office/drawing/2014/main" id="{A448ABE9-F9C6-4D81-B001-C9758DF2BD88}"/>
              </a:ext>
            </a:extLst>
          </p:cNvPr>
          <p:cNvSpPr>
            <a:spLocks/>
          </p:cNvSpPr>
          <p:nvPr/>
        </p:nvSpPr>
        <p:spPr bwMode="auto">
          <a:xfrm>
            <a:off x="6096000" y="4429126"/>
            <a:ext cx="71438" cy="500063"/>
          </a:xfrm>
          <a:prstGeom prst="rightBrace">
            <a:avLst>
              <a:gd name="adj1" fmla="val 8329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s-CL" altLang="es-CL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9158" name="Audio 2">
            <a:hlinkClick r:id="" action="ppaction://media"/>
            <a:extLst>
              <a:ext uri="{FF2B5EF4-FFF2-40B4-BE49-F238E27FC236}">
                <a16:creationId xmlns:a16="http://schemas.microsoft.com/office/drawing/2014/main" id="{8DD8CD2F-BDDC-4140-9535-D134AA4EF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9" name="Audio 3">
            <a:hlinkClick r:id="" action="ppaction://media"/>
            <a:extLst>
              <a:ext uri="{FF2B5EF4-FFF2-40B4-BE49-F238E27FC236}">
                <a16:creationId xmlns:a16="http://schemas.microsoft.com/office/drawing/2014/main" id="{F12D9BC3-926B-43C6-BADE-6EFE0F1F9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0" name="Audio 2">
            <a:hlinkClick r:id="" action="ppaction://media"/>
            <a:extLst>
              <a:ext uri="{FF2B5EF4-FFF2-40B4-BE49-F238E27FC236}">
                <a16:creationId xmlns:a16="http://schemas.microsoft.com/office/drawing/2014/main" id="{201B2C3D-0821-4729-915C-9FC0C7A90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E78556D-E2E4-4D71-9ABA-3BA9E8B6D0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561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>
            <a:extLst>
              <a:ext uri="{FF2B5EF4-FFF2-40B4-BE49-F238E27FC236}">
                <a16:creationId xmlns:a16="http://schemas.microsoft.com/office/drawing/2014/main" id="{F04EFB02-13FC-4DD1-90DC-B60857FA61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188913"/>
            <a:ext cx="8229600" cy="1143000"/>
          </a:xfrm>
        </p:spPr>
        <p:txBody>
          <a:bodyPr/>
          <a:lstStyle/>
          <a:p>
            <a:pPr>
              <a:lnSpc>
                <a:spcPct val="85000"/>
              </a:lnSpc>
              <a:defRPr/>
            </a:pPr>
            <a:r>
              <a:rPr lang="es-AR" sz="4000">
                <a:solidFill>
                  <a:srgbClr val="FFFF00"/>
                </a:solidFill>
              </a:rPr>
              <a:t>TRANSMISION CITOMEGALOVIRUS</a:t>
            </a:r>
            <a:endParaRPr lang="es-ES_tradnl" sz="4000">
              <a:solidFill>
                <a:srgbClr val="FFFF00"/>
              </a:solidFill>
            </a:endParaRPr>
          </a:p>
        </p:txBody>
      </p:sp>
      <p:sp>
        <p:nvSpPr>
          <p:cNvPr id="195587" name="Rectangle 3">
            <a:extLst>
              <a:ext uri="{FF2B5EF4-FFF2-40B4-BE49-F238E27FC236}">
                <a16:creationId xmlns:a16="http://schemas.microsoft.com/office/drawing/2014/main" id="{781C1BD0-198E-4DD3-B577-5BC08DB0A1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 flipH="1">
            <a:off x="1992313" y="1557338"/>
            <a:ext cx="8229600" cy="4525962"/>
          </a:xfrm>
          <a:ln>
            <a:solidFill>
              <a:schemeClr val="tx1"/>
            </a:solidFill>
          </a:ln>
        </p:spPr>
        <p:txBody>
          <a:bodyPr/>
          <a:lstStyle/>
          <a:p>
            <a:pPr lvl="1">
              <a:buFontTx/>
              <a:buNone/>
              <a:defRPr/>
            </a:pPr>
            <a:r>
              <a:rPr lang="es-AR">
                <a:solidFill>
                  <a:srgbClr val="FFCC00"/>
                </a:solidFill>
                <a:sym typeface="Wingdings" pitchFamily="2" charset="2"/>
              </a:rPr>
              <a:t>HUESPED SUSCEPTIBLE:</a:t>
            </a: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es-AR">
                <a:sym typeface="Wingdings" pitchFamily="2" charset="2"/>
              </a:rPr>
              <a:t>Infección primaria:</a:t>
            </a:r>
          </a:p>
          <a:p>
            <a:pPr lvl="2">
              <a:buClr>
                <a:schemeClr val="tx2"/>
              </a:buClr>
              <a:buFont typeface="Wingdings" panose="05000000000000000000" pitchFamily="2" charset="2"/>
              <a:buChar char="§"/>
              <a:defRPr/>
            </a:pPr>
            <a:r>
              <a:rPr lang="es-AR">
                <a:sym typeface="Wingdings" pitchFamily="2" charset="2"/>
              </a:rPr>
              <a:t>Prenatal</a:t>
            </a:r>
          </a:p>
          <a:p>
            <a:pPr lvl="2">
              <a:buClr>
                <a:schemeClr val="tx2"/>
              </a:buClr>
              <a:buFont typeface="Wingdings" panose="05000000000000000000" pitchFamily="2" charset="2"/>
              <a:buChar char="§"/>
              <a:defRPr/>
            </a:pPr>
            <a:r>
              <a:rPr lang="es-AR">
                <a:sym typeface="Wingdings" pitchFamily="2" charset="2"/>
              </a:rPr>
              <a:t>Natal</a:t>
            </a:r>
          </a:p>
          <a:p>
            <a:pPr lvl="2">
              <a:buClr>
                <a:schemeClr val="tx2"/>
              </a:buClr>
              <a:buFont typeface="Wingdings" panose="05000000000000000000" pitchFamily="2" charset="2"/>
              <a:buChar char="§"/>
              <a:defRPr/>
            </a:pPr>
            <a:r>
              <a:rPr lang="es-AR">
                <a:sym typeface="Wingdings" pitchFamily="2" charset="2"/>
              </a:rPr>
              <a:t>Postnatal</a:t>
            </a:r>
          </a:p>
          <a:p>
            <a:pPr lvl="2">
              <a:buClr>
                <a:schemeClr val="tx2"/>
              </a:buClr>
              <a:buFontTx/>
              <a:buNone/>
              <a:defRPr/>
            </a:pPr>
            <a:endParaRPr lang="es-AR">
              <a:solidFill>
                <a:srgbClr val="FFFF00"/>
              </a:solidFill>
              <a:sym typeface="Wingdings" pitchFamily="2" charset="2"/>
            </a:endParaRPr>
          </a:p>
          <a:p>
            <a:pPr lvl="1">
              <a:buFontTx/>
              <a:buNone/>
              <a:defRPr/>
            </a:pPr>
            <a:r>
              <a:rPr lang="es-AR">
                <a:solidFill>
                  <a:srgbClr val="FFCC00"/>
                </a:solidFill>
                <a:sym typeface="Wingdings" pitchFamily="2" charset="2"/>
              </a:rPr>
              <a:t>HUESPED INMUNE:</a:t>
            </a: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es-AR">
                <a:sym typeface="Wingdings" pitchFamily="2" charset="2"/>
              </a:rPr>
              <a:t>Reinfección</a:t>
            </a: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es-AR">
                <a:sym typeface="Wingdings" pitchFamily="2" charset="2"/>
              </a:rPr>
              <a:t>Reactivación CMV latente</a:t>
            </a:r>
          </a:p>
          <a:p>
            <a:pPr lvl="1">
              <a:buFontTx/>
              <a:buNone/>
              <a:defRPr/>
            </a:pPr>
            <a:endParaRPr lang="he-IL">
              <a:sym typeface="Wingdings" pitchFamily="2" charset="2"/>
            </a:endParaRPr>
          </a:p>
        </p:txBody>
      </p:sp>
      <p:pic>
        <p:nvPicPr>
          <p:cNvPr id="50180" name="Audio 1">
            <a:hlinkClick r:id="" action="ppaction://media"/>
            <a:extLst>
              <a:ext uri="{FF2B5EF4-FFF2-40B4-BE49-F238E27FC236}">
                <a16:creationId xmlns:a16="http://schemas.microsoft.com/office/drawing/2014/main" id="{2BE4E890-1B57-431A-9402-0E2CAE065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Audio 4">
            <a:hlinkClick r:id="" action="ppaction://media"/>
            <a:extLst>
              <a:ext uri="{FF2B5EF4-FFF2-40B4-BE49-F238E27FC236}">
                <a16:creationId xmlns:a16="http://schemas.microsoft.com/office/drawing/2014/main" id="{7B79AFE3-A820-4FEE-92D1-1AD59D134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Audio 1">
            <a:hlinkClick r:id="" action="ppaction://media"/>
            <a:extLst>
              <a:ext uri="{FF2B5EF4-FFF2-40B4-BE49-F238E27FC236}">
                <a16:creationId xmlns:a16="http://schemas.microsoft.com/office/drawing/2014/main" id="{3A6271E2-1AAD-465E-828F-DC0195560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4E2D1D1-6218-40B6-B626-77B6F3418A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29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>
            <a:extLst>
              <a:ext uri="{FF2B5EF4-FFF2-40B4-BE49-F238E27FC236}">
                <a16:creationId xmlns:a16="http://schemas.microsoft.com/office/drawing/2014/main" id="{C42DF775-78DC-40A1-9B8E-279EDD14DE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19288" y="1412875"/>
            <a:ext cx="8374062" cy="4895850"/>
          </a:xfrm>
          <a:ln>
            <a:solidFill>
              <a:schemeClr val="tx1"/>
            </a:solidFill>
          </a:ln>
        </p:spPr>
        <p:txBody>
          <a:bodyPr/>
          <a:lstStyle/>
          <a:p>
            <a:pPr>
              <a:lnSpc>
                <a:spcPct val="90000"/>
              </a:lnSpc>
              <a:buClr>
                <a:srgbClr val="FFFF00"/>
              </a:buClr>
              <a:buFont typeface="Wingdings" panose="05000000000000000000" pitchFamily="2" charset="2"/>
              <a:buNone/>
              <a:defRPr/>
            </a:pPr>
            <a:r>
              <a:rPr lang="es-AR" sz="2800" b="1" dirty="0">
                <a:solidFill>
                  <a:srgbClr val="FFCC00"/>
                </a:solidFill>
              </a:rPr>
              <a:t>Prenatal:</a:t>
            </a:r>
            <a:r>
              <a:rPr lang="es-AR" sz="2800" b="1" dirty="0">
                <a:solidFill>
                  <a:srgbClr val="FFFF00"/>
                </a:solidFill>
              </a:rPr>
              <a:t> </a:t>
            </a:r>
            <a:r>
              <a:rPr lang="es-AR" sz="2800" b="1" dirty="0">
                <a:solidFill>
                  <a:srgbClr val="00FF00"/>
                </a:solidFill>
                <a:sym typeface="Webdings" pitchFamily="18" charset="2"/>
              </a:rPr>
              <a:t>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s-AR" sz="2800" b="1" dirty="0" err="1"/>
              <a:t>Trasplacentaria</a:t>
            </a:r>
            <a:r>
              <a:rPr lang="es-AR" sz="2800" b="1" dirty="0"/>
              <a:t> </a:t>
            </a:r>
            <a:r>
              <a:rPr lang="es-AR" sz="2800" b="1" dirty="0">
                <a:solidFill>
                  <a:srgbClr val="00FF00"/>
                </a:solidFill>
                <a:sym typeface="Symbol" pitchFamily="18" charset="2"/>
              </a:rPr>
              <a:t>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s-AR" sz="2800" b="1" dirty="0"/>
              <a:t>Iatrogénica (transfusiones)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es-AR" sz="2800" b="1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s-AR" sz="2800" b="1" dirty="0">
                <a:solidFill>
                  <a:srgbClr val="FFCC00"/>
                </a:solidFill>
              </a:rPr>
              <a:t>Perinatal:</a:t>
            </a:r>
            <a:r>
              <a:rPr lang="es-AR" sz="2800" b="1" dirty="0">
                <a:solidFill>
                  <a:srgbClr val="FFFF00"/>
                </a:solidFill>
              </a:rPr>
              <a:t> </a:t>
            </a:r>
            <a:r>
              <a:rPr lang="es-AR" sz="2800" b="1" dirty="0">
                <a:solidFill>
                  <a:srgbClr val="00FF00"/>
                </a:solidFill>
                <a:sym typeface="Webdings" pitchFamily="18" charset="2"/>
              </a:rPr>
              <a:t></a:t>
            </a:r>
            <a:endParaRPr lang="es-AR" sz="2800" b="1" dirty="0">
              <a:solidFill>
                <a:srgbClr val="FFFF00"/>
              </a:solidFill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s-AR" sz="2800" b="1" dirty="0">
                <a:solidFill>
                  <a:srgbClr val="FFFF66"/>
                </a:solidFill>
              </a:rPr>
              <a:t>Natal:</a:t>
            </a:r>
            <a:r>
              <a:rPr lang="es-AR" sz="2800" b="1" dirty="0"/>
              <a:t> contacto con secreciones cervicales / vaginales infectadas durante el parto </a:t>
            </a:r>
            <a:r>
              <a:rPr lang="es-AR" sz="2800" b="1" dirty="0">
                <a:solidFill>
                  <a:srgbClr val="00FF00"/>
                </a:solidFill>
                <a:sym typeface="Symbol" pitchFamily="18" charset="2"/>
              </a:rPr>
              <a:t></a:t>
            </a:r>
            <a:endParaRPr lang="es-AR" b="1" dirty="0">
              <a:solidFill>
                <a:srgbClr val="00FF00"/>
              </a:solidFill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s-AR" sz="2800" b="1" dirty="0">
                <a:solidFill>
                  <a:srgbClr val="FFFF66"/>
                </a:solidFill>
              </a:rPr>
              <a:t>Postnatal: 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es-AR" sz="2400" b="1" dirty="0"/>
              <a:t>Ingestión leche materna infectada </a:t>
            </a:r>
            <a:r>
              <a:rPr lang="es-AR" sz="2400" b="1" dirty="0">
                <a:solidFill>
                  <a:srgbClr val="00FF00"/>
                </a:solidFill>
                <a:sym typeface="Symbol" pitchFamily="18" charset="2"/>
              </a:rPr>
              <a:t></a:t>
            </a:r>
            <a:endParaRPr lang="es-AR" b="1" dirty="0">
              <a:solidFill>
                <a:srgbClr val="FFCC00"/>
              </a:solidFill>
            </a:endParaRP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es-AR" sz="2400" b="1" dirty="0"/>
              <a:t>Transfusiones en PRN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es-AR" sz="2400" b="1" dirty="0"/>
              <a:t>Otros mecanismos</a:t>
            </a:r>
            <a:endParaRPr lang="es-ES_tradnl" sz="2400" b="1" dirty="0"/>
          </a:p>
        </p:txBody>
      </p:sp>
      <p:sp>
        <p:nvSpPr>
          <p:cNvPr id="197635" name="AutoShape 3">
            <a:extLst>
              <a:ext uri="{FF2B5EF4-FFF2-40B4-BE49-F238E27FC236}">
                <a16:creationId xmlns:a16="http://schemas.microsoft.com/office/drawing/2014/main" id="{177BCFB5-5AC1-4E63-ADC5-C99C4B6936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 rot="10800000" flipH="1" flipV="1">
            <a:off x="1774825" y="333376"/>
            <a:ext cx="8497888" cy="1008063"/>
          </a:xfrm>
          <a:prstGeom prst="roundRect">
            <a:avLst>
              <a:gd name="adj" fmla="val 21458"/>
            </a:avLst>
          </a:prstGeom>
        </p:spPr>
        <p:txBody>
          <a:bodyPr anchor="b"/>
          <a:lstStyle/>
          <a:p>
            <a:pPr>
              <a:lnSpc>
                <a:spcPct val="85000"/>
              </a:lnSpc>
              <a:defRPr/>
            </a:pPr>
            <a:r>
              <a:rPr lang="es-ES" sz="3200" dirty="0">
                <a:solidFill>
                  <a:srgbClr val="FFFF00"/>
                </a:solidFill>
              </a:rPr>
              <a:t>   </a:t>
            </a:r>
            <a:r>
              <a:rPr lang="es-ES" sz="2800" b="1" dirty="0">
                <a:solidFill>
                  <a:srgbClr val="FFFF00"/>
                </a:solidFill>
              </a:rPr>
              <a:t>INFECCION POR CMV EN EMBARAZADAS y RECIEN NACIDOS</a:t>
            </a:r>
            <a:endParaRPr lang="es-ES_tradnl" sz="2800" b="1" dirty="0">
              <a:solidFill>
                <a:srgbClr val="FFFF00"/>
              </a:solidFill>
            </a:endParaRPr>
          </a:p>
        </p:txBody>
      </p:sp>
      <p:pic>
        <p:nvPicPr>
          <p:cNvPr id="51204" name="Audio 2">
            <a:hlinkClick r:id="" action="ppaction://media"/>
            <a:extLst>
              <a:ext uri="{FF2B5EF4-FFF2-40B4-BE49-F238E27FC236}">
                <a16:creationId xmlns:a16="http://schemas.microsoft.com/office/drawing/2014/main" id="{F8AF4245-5947-48CC-8524-D8E8E9C60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Audio 4">
            <a:hlinkClick r:id="" action="ppaction://media"/>
            <a:extLst>
              <a:ext uri="{FF2B5EF4-FFF2-40B4-BE49-F238E27FC236}">
                <a16:creationId xmlns:a16="http://schemas.microsoft.com/office/drawing/2014/main" id="{B4AC814C-5691-40AF-A481-044BA8B05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Audio 1">
            <a:hlinkClick r:id="" action="ppaction://media"/>
            <a:extLst>
              <a:ext uri="{FF2B5EF4-FFF2-40B4-BE49-F238E27FC236}">
                <a16:creationId xmlns:a16="http://schemas.microsoft.com/office/drawing/2014/main" id="{0AD4033E-EEA4-4746-8818-13A82B576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9C944E3-8B18-4078-8B8A-BF031654F1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564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Text Box 2">
            <a:extLst>
              <a:ext uri="{FF2B5EF4-FFF2-40B4-BE49-F238E27FC236}">
                <a16:creationId xmlns:a16="http://schemas.microsoft.com/office/drawing/2014/main" id="{7396CCDB-B28F-45F3-9E2D-68E60CD853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50" y="620713"/>
            <a:ext cx="767873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Consecuencias Infección por CMV          en Embarazadas</a:t>
            </a:r>
            <a:endParaRPr kumimoji="0" lang="es-ES_tradnl" sz="32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98659" name="Text Box 3">
            <a:extLst>
              <a:ext uri="{FF2B5EF4-FFF2-40B4-BE49-F238E27FC236}">
                <a16:creationId xmlns:a16="http://schemas.microsoft.com/office/drawing/2014/main" id="{AEDFF1A3-6EB2-42E6-9172-1879CE9F55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6250" y="2997200"/>
            <a:ext cx="2300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Ingresos Altos</a:t>
            </a:r>
            <a:endParaRPr kumimoji="0" lang="es-ES_tradnl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98660" name="Text Box 4">
            <a:extLst>
              <a:ext uri="{FF2B5EF4-FFF2-40B4-BE49-F238E27FC236}">
                <a16:creationId xmlns:a16="http://schemas.microsoft.com/office/drawing/2014/main" id="{4B65402F-F571-438F-B17C-478A84F101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8863" y="2925763"/>
            <a:ext cx="2368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Ingresos Bajos</a:t>
            </a:r>
            <a:endParaRPr kumimoji="0" lang="es-ES_tradnl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98661" name="Text Box 5">
            <a:extLst>
              <a:ext uri="{FF2B5EF4-FFF2-40B4-BE49-F238E27FC236}">
                <a16:creationId xmlns:a16="http://schemas.microsoft.com/office/drawing/2014/main" id="{78244A6E-1D04-4266-8EC9-BF929BB9C9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890964"/>
            <a:ext cx="19891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55% inmune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(seropositivas)</a:t>
            </a:r>
            <a:endParaRPr kumimoji="0" lang="es-ES_tradnl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98662" name="Text Box 6">
            <a:extLst>
              <a:ext uri="{FF2B5EF4-FFF2-40B4-BE49-F238E27FC236}">
                <a16:creationId xmlns:a16="http://schemas.microsoft.com/office/drawing/2014/main" id="{1549119A-CACF-4742-95D3-2F20545D31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9539" y="3884614"/>
            <a:ext cx="230028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45% susceptibles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(seronegativas)</a:t>
            </a:r>
            <a:endParaRPr kumimoji="0" lang="es-ES_tradnl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98663" name="Text Box 7">
            <a:extLst>
              <a:ext uri="{FF2B5EF4-FFF2-40B4-BE49-F238E27FC236}">
                <a16:creationId xmlns:a16="http://schemas.microsoft.com/office/drawing/2014/main" id="{5A8E9026-D8F8-47C7-A3E0-2D50ECEA6F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4950" y="3884614"/>
            <a:ext cx="23002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15% susceptibles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(seronegativas)</a:t>
            </a:r>
            <a:endParaRPr kumimoji="0" lang="es-ES_tradnl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98664" name="Text Box 8">
            <a:extLst>
              <a:ext uri="{FF2B5EF4-FFF2-40B4-BE49-F238E27FC236}">
                <a16:creationId xmlns:a16="http://schemas.microsoft.com/office/drawing/2014/main" id="{4BFEEF8F-D870-4E6E-8B98-B6030CC72C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6500" y="3884614"/>
            <a:ext cx="19891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85% inmune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(seropositivas)</a:t>
            </a:r>
            <a:endParaRPr kumimoji="0" lang="es-ES_tradnl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2233" name="Line 9">
            <a:extLst>
              <a:ext uri="{FF2B5EF4-FFF2-40B4-BE49-F238E27FC236}">
                <a16:creationId xmlns:a16="http://schemas.microsoft.com/office/drawing/2014/main" id="{77CF26A5-82B3-4F12-9FBF-2B21448F35D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71789" y="3405188"/>
            <a:ext cx="1081087" cy="5762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2234" name="Line 10">
            <a:extLst>
              <a:ext uri="{FF2B5EF4-FFF2-40B4-BE49-F238E27FC236}">
                <a16:creationId xmlns:a16="http://schemas.microsoft.com/office/drawing/2014/main" id="{61B0241B-6A05-4078-B20C-6B2DFEB84660}"/>
              </a:ext>
            </a:extLst>
          </p:cNvPr>
          <p:cNvSpPr>
            <a:spLocks noChangeShapeType="1"/>
          </p:cNvSpPr>
          <p:nvPr/>
        </p:nvSpPr>
        <p:spPr bwMode="auto">
          <a:xfrm>
            <a:off x="8632825" y="3405188"/>
            <a:ext cx="1081088" cy="5762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2235" name="Line 11">
            <a:extLst>
              <a:ext uri="{FF2B5EF4-FFF2-40B4-BE49-F238E27FC236}">
                <a16:creationId xmlns:a16="http://schemas.microsoft.com/office/drawing/2014/main" id="{1AEB1F8B-E766-4D97-B261-6ECEB688C56F}"/>
              </a:ext>
            </a:extLst>
          </p:cNvPr>
          <p:cNvSpPr>
            <a:spLocks noChangeShapeType="1"/>
          </p:cNvSpPr>
          <p:nvPr/>
        </p:nvSpPr>
        <p:spPr bwMode="auto">
          <a:xfrm>
            <a:off x="4097338" y="3405188"/>
            <a:ext cx="1008062" cy="5762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2236" name="Line 12">
            <a:extLst>
              <a:ext uri="{FF2B5EF4-FFF2-40B4-BE49-F238E27FC236}">
                <a16:creationId xmlns:a16="http://schemas.microsoft.com/office/drawing/2014/main" id="{B4EC0454-A48A-4241-B69A-EDA924338B3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480301" y="3405188"/>
            <a:ext cx="936625" cy="5762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8669" name="Text Box 13" descr="5%">
            <a:extLst>
              <a:ext uri="{FF2B5EF4-FFF2-40B4-BE49-F238E27FC236}">
                <a16:creationId xmlns:a16="http://schemas.microsoft.com/office/drawing/2014/main" id="{CF0CA0E1-C86F-4119-A7DD-A3678A357F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089" y="5373689"/>
            <a:ext cx="7794625" cy="65087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En Chile estudios muestran una seroprevalencia  &gt; 85% en población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general y también en embarazadas (Vial, Quero)</a:t>
            </a:r>
            <a:r>
              <a:rPr kumimoji="0" lang="es-AR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</a:t>
            </a:r>
            <a:endParaRPr kumimoji="0" lang="es-ES_tradnl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2238" name="Text Box 14">
            <a:extLst>
              <a:ext uri="{FF2B5EF4-FFF2-40B4-BE49-F238E27FC236}">
                <a16:creationId xmlns:a16="http://schemas.microsoft.com/office/drawing/2014/main" id="{F7E87FED-042F-41D2-A008-9B5269F51C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9750" y="1928813"/>
            <a:ext cx="8643938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s-AR" altLang="es-CL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Seroprevalencia varía según condiciones socioeconómicas </a:t>
            </a:r>
            <a:endParaRPr kumimoji="0" lang="es-ES_tradnl" altLang="es-CL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2239" name="Audio 1">
            <a:hlinkClick r:id="" action="ppaction://media"/>
            <a:extLst>
              <a:ext uri="{FF2B5EF4-FFF2-40B4-BE49-F238E27FC236}">
                <a16:creationId xmlns:a16="http://schemas.microsoft.com/office/drawing/2014/main" id="{85585EF3-A4E2-41EB-8B41-F3C9CFF9C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40" name="Audio 5">
            <a:hlinkClick r:id="" action="ppaction://media"/>
            <a:extLst>
              <a:ext uri="{FF2B5EF4-FFF2-40B4-BE49-F238E27FC236}">
                <a16:creationId xmlns:a16="http://schemas.microsoft.com/office/drawing/2014/main" id="{170A303F-33F2-4A6D-80DC-F56ED477D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41" name="Audio 1">
            <a:hlinkClick r:id="" action="ppaction://media"/>
            <a:extLst>
              <a:ext uri="{FF2B5EF4-FFF2-40B4-BE49-F238E27FC236}">
                <a16:creationId xmlns:a16="http://schemas.microsoft.com/office/drawing/2014/main" id="{7F74BDB5-8937-4F1B-8F64-7EF041E50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0B0C1B4-C1D8-44C9-8BAC-1B43F9E5FB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798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>
            <a:extLst>
              <a:ext uri="{FF2B5EF4-FFF2-40B4-BE49-F238E27FC236}">
                <a16:creationId xmlns:a16="http://schemas.microsoft.com/office/drawing/2014/main" id="{E0210182-31C6-4473-AB57-B197EC7630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9288" y="188914"/>
            <a:ext cx="8229600" cy="1139825"/>
          </a:xfrm>
        </p:spPr>
        <p:txBody>
          <a:bodyPr/>
          <a:lstStyle/>
          <a:p>
            <a:pPr>
              <a:defRPr/>
            </a:pPr>
            <a:r>
              <a:rPr lang="es-ES" sz="3600" b="1">
                <a:solidFill>
                  <a:srgbClr val="FFFF00"/>
                </a:solidFill>
              </a:rPr>
              <a:t>INFECCION </a:t>
            </a:r>
            <a:r>
              <a:rPr lang="es-ES" sz="3600" b="1">
                <a:solidFill>
                  <a:srgbClr val="FFCC00"/>
                </a:solidFill>
              </a:rPr>
              <a:t>PRENATAL</a:t>
            </a:r>
            <a:r>
              <a:rPr lang="es-ES" sz="3600" b="1">
                <a:solidFill>
                  <a:srgbClr val="FFFF00"/>
                </a:solidFill>
              </a:rPr>
              <a:t> POR CMV</a:t>
            </a:r>
            <a:endParaRPr lang="es-ES_tradnl" sz="3600" b="1">
              <a:solidFill>
                <a:srgbClr val="FFFF00"/>
              </a:solidFill>
            </a:endParaRPr>
          </a:p>
        </p:txBody>
      </p:sp>
      <p:sp>
        <p:nvSpPr>
          <p:cNvPr id="199683" name="Rectangle 3">
            <a:extLst>
              <a:ext uri="{FF2B5EF4-FFF2-40B4-BE49-F238E27FC236}">
                <a16:creationId xmlns:a16="http://schemas.microsoft.com/office/drawing/2014/main" id="{42C80CFE-3569-42DF-ACD6-920635C086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19289" y="1341438"/>
            <a:ext cx="8531225" cy="4248150"/>
          </a:xfrm>
          <a:ln>
            <a:solidFill>
              <a:schemeClr val="tx1"/>
            </a:solidFill>
          </a:ln>
        </p:spPr>
        <p:txBody>
          <a:bodyPr>
            <a:normAutofit fontScale="92500"/>
          </a:bodyPr>
          <a:lstStyle/>
          <a:p>
            <a:pPr>
              <a:lnSpc>
                <a:spcPct val="91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es-ES" b="1" dirty="0" err="1"/>
              <a:t>Transplacentaria</a:t>
            </a:r>
            <a:endParaRPr lang="es-ES" b="1" dirty="0"/>
          </a:p>
          <a:p>
            <a:pPr>
              <a:lnSpc>
                <a:spcPct val="91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es-ES" b="1" dirty="0"/>
              <a:t>Ocurre en cualquier período del embarazo</a:t>
            </a:r>
          </a:p>
          <a:p>
            <a:pPr>
              <a:lnSpc>
                <a:spcPct val="91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es-ES" b="1" dirty="0"/>
              <a:t>Por Infecciones  Primarias *, </a:t>
            </a:r>
            <a:r>
              <a:rPr lang="es-ES" b="1" dirty="0" err="1"/>
              <a:t>Reinfecciones</a:t>
            </a:r>
            <a:r>
              <a:rPr lang="es-ES" b="1" dirty="0"/>
              <a:t>**, Reactivaciones**</a:t>
            </a:r>
          </a:p>
          <a:p>
            <a:pPr>
              <a:lnSpc>
                <a:spcPct val="91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es-ES" b="1" dirty="0"/>
              <a:t>Posibilidad de infecciones congénitas en mas de un embarazo</a:t>
            </a:r>
          </a:p>
          <a:p>
            <a:pPr lvl="1">
              <a:lnSpc>
                <a:spcPct val="91000"/>
              </a:lnSpc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s-ES" sz="3200" b="1" dirty="0"/>
              <a:t>Transmisión vertical en infección primaria: 30-50%</a:t>
            </a:r>
          </a:p>
          <a:p>
            <a:pPr lvl="1">
              <a:lnSpc>
                <a:spcPct val="91000"/>
              </a:lnSpc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s-ES" sz="3200" b="1" dirty="0"/>
              <a:t>Transmisión vertical en recurrencias 10%</a:t>
            </a:r>
          </a:p>
          <a:p>
            <a:pPr lvl="1">
              <a:lnSpc>
                <a:spcPct val="91000"/>
              </a:lnSpc>
              <a:spcBef>
                <a:spcPct val="0"/>
              </a:spcBef>
              <a:buClr>
                <a:srgbClr val="FF9900"/>
              </a:buClr>
              <a:buFont typeface="Wingdings" panose="05000000000000000000" pitchFamily="2" charset="2"/>
              <a:buNone/>
              <a:defRPr/>
            </a:pPr>
            <a:endParaRPr lang="es-ES_tradnl" sz="3200" b="1" dirty="0"/>
          </a:p>
          <a:p>
            <a:pPr>
              <a:lnSpc>
                <a:spcPct val="91000"/>
              </a:lnSpc>
              <a:spcBef>
                <a:spcPct val="0"/>
              </a:spcBef>
              <a:buClr>
                <a:srgbClr val="FF9900"/>
              </a:buClr>
              <a:buFont typeface="Wingdings" panose="05000000000000000000" pitchFamily="2" charset="2"/>
              <a:buNone/>
              <a:defRPr/>
            </a:pPr>
            <a:endParaRPr lang="es-ES_tradnl" sz="2000" b="1" dirty="0">
              <a:solidFill>
                <a:srgbClr val="FFFF00"/>
              </a:solidFill>
            </a:endParaRPr>
          </a:p>
        </p:txBody>
      </p:sp>
      <p:sp>
        <p:nvSpPr>
          <p:cNvPr id="53252" name="Text Box 4" descr="5%">
            <a:extLst>
              <a:ext uri="{FF2B5EF4-FFF2-40B4-BE49-F238E27FC236}">
                <a16:creationId xmlns:a16="http://schemas.microsoft.com/office/drawing/2014/main" id="{F8922080-7ED4-455C-BF92-AD96F8EE16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51" y="5805489"/>
            <a:ext cx="4613275" cy="65087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s-AR" altLang="es-CL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   Presentes  en 1-5% de embarazadas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s-AR" altLang="es-CL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**  Presentes en 10-20% de embarazadas</a:t>
            </a:r>
            <a:endParaRPr kumimoji="0" lang="es-ES_tradnl" altLang="es-CL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3253" name="Audio 1">
            <a:hlinkClick r:id="" action="ppaction://media"/>
            <a:extLst>
              <a:ext uri="{FF2B5EF4-FFF2-40B4-BE49-F238E27FC236}">
                <a16:creationId xmlns:a16="http://schemas.microsoft.com/office/drawing/2014/main" id="{237BB491-838B-4BA1-9C27-0031F8F01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Audio 4">
            <a:hlinkClick r:id="" action="ppaction://media"/>
            <a:extLst>
              <a:ext uri="{FF2B5EF4-FFF2-40B4-BE49-F238E27FC236}">
                <a16:creationId xmlns:a16="http://schemas.microsoft.com/office/drawing/2014/main" id="{29A719F9-F674-4098-822F-9BD88BA21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5" name="Audio 1">
            <a:hlinkClick r:id="" action="ppaction://media"/>
            <a:extLst>
              <a:ext uri="{FF2B5EF4-FFF2-40B4-BE49-F238E27FC236}">
                <a16:creationId xmlns:a16="http://schemas.microsoft.com/office/drawing/2014/main" id="{B54B87E5-2EB4-40AF-B8A8-F766A2355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8979A0E-5ADE-47CD-A33E-393F7F8562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49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>
            <a:extLst>
              <a:ext uri="{FF2B5EF4-FFF2-40B4-BE49-F238E27FC236}">
                <a16:creationId xmlns:a16="http://schemas.microsoft.com/office/drawing/2014/main" id="{CDB47B7A-630C-48CB-9CA8-DB2B528AC7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9288" y="188914"/>
            <a:ext cx="8229600" cy="1139825"/>
          </a:xfrm>
        </p:spPr>
        <p:txBody>
          <a:bodyPr/>
          <a:lstStyle/>
          <a:p>
            <a:pPr>
              <a:defRPr/>
            </a:pPr>
            <a:r>
              <a:rPr lang="es-ES" sz="3600" b="1">
                <a:solidFill>
                  <a:srgbClr val="FFFF00"/>
                </a:solidFill>
              </a:rPr>
              <a:t>INFECCION </a:t>
            </a:r>
            <a:r>
              <a:rPr lang="es-ES" sz="3600" b="1">
                <a:solidFill>
                  <a:srgbClr val="FFCC00"/>
                </a:solidFill>
              </a:rPr>
              <a:t>PRENATAL </a:t>
            </a:r>
            <a:r>
              <a:rPr lang="es-ES" sz="3600" b="1">
                <a:solidFill>
                  <a:srgbClr val="FFFF00"/>
                </a:solidFill>
              </a:rPr>
              <a:t>POR CMV</a:t>
            </a:r>
            <a:endParaRPr lang="es-ES_tradnl" sz="3600" b="1">
              <a:solidFill>
                <a:srgbClr val="FFFF00"/>
              </a:solidFill>
            </a:endParaRPr>
          </a:p>
        </p:txBody>
      </p:sp>
      <p:sp>
        <p:nvSpPr>
          <p:cNvPr id="200707" name="Rectangle 3">
            <a:extLst>
              <a:ext uri="{FF2B5EF4-FFF2-40B4-BE49-F238E27FC236}">
                <a16:creationId xmlns:a16="http://schemas.microsoft.com/office/drawing/2014/main" id="{34458A88-1F51-42AD-9CF5-52CE699843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92313" y="1196976"/>
            <a:ext cx="8424862" cy="5040313"/>
          </a:xfrm>
          <a:ln>
            <a:solidFill>
              <a:schemeClr val="tx1"/>
            </a:solidFill>
          </a:ln>
        </p:spPr>
        <p:txBody>
          <a:bodyPr>
            <a:normAutofit fontScale="92500"/>
          </a:bodyPr>
          <a:lstStyle/>
          <a:p>
            <a:pPr>
              <a:lnSpc>
                <a:spcPct val="85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es-ES" b="1" dirty="0"/>
              <a:t>Mayor severidad en infecciones primarias que en </a:t>
            </a:r>
            <a:r>
              <a:rPr lang="es-ES" b="1" dirty="0" err="1"/>
              <a:t>reinfecciones</a:t>
            </a:r>
            <a:r>
              <a:rPr lang="es-ES" b="1" dirty="0"/>
              <a:t> o reactivaciones</a:t>
            </a:r>
          </a:p>
          <a:p>
            <a:pPr lvl="1">
              <a:lnSpc>
                <a:spcPct val="85000"/>
              </a:lnSpc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s-ES_tradnl" sz="3200" b="1" dirty="0"/>
              <a:t>En infecciones primarias: </a:t>
            </a:r>
          </a:p>
          <a:p>
            <a:pPr lvl="2">
              <a:lnSpc>
                <a:spcPct val="85000"/>
              </a:lnSpc>
              <a:spcBef>
                <a:spcPct val="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/>
            </a:pPr>
            <a:r>
              <a:rPr lang="es-ES_tradnl" sz="2800" b="1" dirty="0"/>
              <a:t>10-25% nacen sintomáticos (leves a severos)</a:t>
            </a:r>
          </a:p>
          <a:p>
            <a:pPr lvl="2">
              <a:lnSpc>
                <a:spcPct val="85000"/>
              </a:lnSpc>
              <a:spcBef>
                <a:spcPct val="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/>
            </a:pPr>
            <a:r>
              <a:rPr lang="es-ES_tradnl" sz="2800" b="1" dirty="0"/>
              <a:t>&gt; 90% queda con secuelas</a:t>
            </a:r>
          </a:p>
          <a:p>
            <a:pPr lvl="1">
              <a:lnSpc>
                <a:spcPct val="85000"/>
              </a:lnSpc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s-ES_tradnl" sz="3200" b="1" dirty="0"/>
              <a:t>En reactivaciones / </a:t>
            </a:r>
            <a:r>
              <a:rPr lang="es-ES_tradnl" sz="3200" b="1" dirty="0" err="1"/>
              <a:t>reinfecciones</a:t>
            </a:r>
            <a:r>
              <a:rPr lang="es-ES_tradnl" sz="3200" b="1" dirty="0"/>
              <a:t>: </a:t>
            </a:r>
          </a:p>
          <a:p>
            <a:pPr lvl="2">
              <a:lnSpc>
                <a:spcPct val="85000"/>
              </a:lnSpc>
              <a:spcBef>
                <a:spcPct val="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/>
            </a:pPr>
            <a:r>
              <a:rPr lang="es-ES_tradnl" sz="2800" b="1" dirty="0"/>
              <a:t>99% nacen asintomáticos</a:t>
            </a:r>
          </a:p>
          <a:p>
            <a:pPr lvl="2">
              <a:lnSpc>
                <a:spcPct val="85000"/>
              </a:lnSpc>
              <a:spcBef>
                <a:spcPct val="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/>
            </a:pPr>
            <a:r>
              <a:rPr lang="es-ES_tradnl" sz="2800" b="1" dirty="0"/>
              <a:t>5-15% queda con secuelas (mayoría del SNC) </a:t>
            </a:r>
          </a:p>
          <a:p>
            <a:pPr>
              <a:lnSpc>
                <a:spcPct val="85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es-ES_tradnl" b="1" dirty="0"/>
              <a:t>Infecciones sintomáticas o asintomáticas pueden producir infección persistente (infección crónica con replicación activa del virus por años)</a:t>
            </a:r>
          </a:p>
          <a:p>
            <a:pPr lvl="1">
              <a:lnSpc>
                <a:spcPct val="91000"/>
              </a:lnSpc>
              <a:spcBef>
                <a:spcPct val="0"/>
              </a:spcBef>
              <a:buClr>
                <a:srgbClr val="FF9900"/>
              </a:buClr>
              <a:buFont typeface="Wingdings" panose="05000000000000000000" pitchFamily="2" charset="2"/>
              <a:buNone/>
              <a:defRPr/>
            </a:pPr>
            <a:endParaRPr lang="es-ES_tradnl" sz="3200" b="1" dirty="0"/>
          </a:p>
          <a:p>
            <a:pPr>
              <a:lnSpc>
                <a:spcPct val="91000"/>
              </a:lnSpc>
              <a:spcBef>
                <a:spcPct val="0"/>
              </a:spcBef>
              <a:buClr>
                <a:srgbClr val="FF9900"/>
              </a:buClr>
              <a:buFont typeface="Wingdings" panose="05000000000000000000" pitchFamily="2" charset="2"/>
              <a:buNone/>
              <a:defRPr/>
            </a:pPr>
            <a:endParaRPr lang="es-ES_tradnl" sz="2000" b="1" dirty="0">
              <a:solidFill>
                <a:srgbClr val="FFFF00"/>
              </a:solidFill>
            </a:endParaRPr>
          </a:p>
        </p:txBody>
      </p:sp>
      <p:pic>
        <p:nvPicPr>
          <p:cNvPr id="54276" name="Audio 1">
            <a:hlinkClick r:id="" action="ppaction://media"/>
            <a:extLst>
              <a:ext uri="{FF2B5EF4-FFF2-40B4-BE49-F238E27FC236}">
                <a16:creationId xmlns:a16="http://schemas.microsoft.com/office/drawing/2014/main" id="{1F500925-5402-4EAA-B6F2-121FEC140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Audio 4">
            <a:hlinkClick r:id="" action="ppaction://media"/>
            <a:extLst>
              <a:ext uri="{FF2B5EF4-FFF2-40B4-BE49-F238E27FC236}">
                <a16:creationId xmlns:a16="http://schemas.microsoft.com/office/drawing/2014/main" id="{85722308-3B1A-48B9-9746-5EB915D62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Audio 3">
            <a:hlinkClick r:id="" action="ppaction://media"/>
            <a:extLst>
              <a:ext uri="{FF2B5EF4-FFF2-40B4-BE49-F238E27FC236}">
                <a16:creationId xmlns:a16="http://schemas.microsoft.com/office/drawing/2014/main" id="{793F7262-A720-4E87-BF24-273EED898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349107E-44DB-4B45-A47E-54C91A8697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581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>
            <a:extLst>
              <a:ext uri="{FF2B5EF4-FFF2-40B4-BE49-F238E27FC236}">
                <a16:creationId xmlns:a16="http://schemas.microsoft.com/office/drawing/2014/main" id="{4923AAC4-967C-41C2-B147-1CD110BA3B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9288" y="549276"/>
            <a:ext cx="8229600" cy="1139825"/>
          </a:xfrm>
        </p:spPr>
        <p:txBody>
          <a:bodyPr/>
          <a:lstStyle/>
          <a:p>
            <a:pPr>
              <a:defRPr/>
            </a:pPr>
            <a:r>
              <a:rPr lang="es-ES" sz="3600" b="1">
                <a:solidFill>
                  <a:srgbClr val="FFFF00"/>
                </a:solidFill>
              </a:rPr>
              <a:t>INFECCION </a:t>
            </a:r>
            <a:r>
              <a:rPr lang="es-ES" sz="3600" b="1">
                <a:solidFill>
                  <a:srgbClr val="FFCC00"/>
                </a:solidFill>
              </a:rPr>
              <a:t>PRENATAL</a:t>
            </a:r>
            <a:r>
              <a:rPr lang="es-ES" sz="3600" b="1">
                <a:solidFill>
                  <a:srgbClr val="FFFF00"/>
                </a:solidFill>
              </a:rPr>
              <a:t> POR CMV</a:t>
            </a:r>
            <a:endParaRPr lang="es-ES_tradnl" sz="3600" b="1">
              <a:solidFill>
                <a:srgbClr val="FFFF00"/>
              </a:solidFill>
            </a:endParaRPr>
          </a:p>
        </p:txBody>
      </p:sp>
      <p:sp>
        <p:nvSpPr>
          <p:cNvPr id="203779" name="Rectangle 3">
            <a:extLst>
              <a:ext uri="{FF2B5EF4-FFF2-40B4-BE49-F238E27FC236}">
                <a16:creationId xmlns:a16="http://schemas.microsoft.com/office/drawing/2014/main" id="{A32B4A77-2896-4FC0-8EDB-024DDD2043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74826" y="1916114"/>
            <a:ext cx="8582025" cy="4033837"/>
          </a:xfrm>
          <a:ln>
            <a:solidFill>
              <a:schemeClr val="tx1"/>
            </a:solidFill>
          </a:ln>
        </p:spPr>
        <p:txBody>
          <a:bodyPr/>
          <a:lstStyle/>
          <a:p>
            <a:pPr>
              <a:lnSpc>
                <a:spcPct val="91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es-ES_tradnl" b="1" dirty="0"/>
              <a:t>En la embarazada la </a:t>
            </a:r>
            <a:r>
              <a:rPr lang="es-ES_tradnl" b="1" dirty="0" err="1"/>
              <a:t>viruria</a:t>
            </a:r>
            <a:r>
              <a:rPr lang="es-ES_tradnl" b="1" dirty="0"/>
              <a:t> y la excreción genital son crecientes (1,5 </a:t>
            </a:r>
            <a:r>
              <a:rPr lang="es-AR" b="1" dirty="0">
                <a:effectLst/>
                <a:sym typeface="Wingdings" pitchFamily="2" charset="2"/>
              </a:rPr>
              <a:t></a:t>
            </a:r>
            <a:r>
              <a:rPr lang="es-ES_tradnl" b="1" dirty="0"/>
              <a:t> 13,5%)</a:t>
            </a:r>
          </a:p>
          <a:p>
            <a:pPr>
              <a:lnSpc>
                <a:spcPct val="91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es-ES_tradnl" b="1" dirty="0"/>
              <a:t>Infección congénita por CMV: promedio 2% (</a:t>
            </a:r>
            <a:r>
              <a:rPr lang="es-ES_tradnl" b="1" dirty="0" err="1"/>
              <a:t>viruria</a:t>
            </a:r>
            <a:r>
              <a:rPr lang="es-ES_tradnl" b="1" dirty="0"/>
              <a:t> positiva al nacer, </a:t>
            </a:r>
            <a:r>
              <a:rPr lang="es-ES_tradnl" b="1" dirty="0" err="1"/>
              <a:t>IgM</a:t>
            </a:r>
            <a:r>
              <a:rPr lang="es-ES_tradnl" b="1" dirty="0"/>
              <a:t>) </a:t>
            </a:r>
            <a:endParaRPr lang="es-ES" b="1" dirty="0"/>
          </a:p>
          <a:p>
            <a:pPr>
              <a:lnSpc>
                <a:spcPct val="91000"/>
              </a:lnSpc>
              <a:spcBef>
                <a:spcPct val="0"/>
              </a:spcBef>
              <a:buClr>
                <a:srgbClr val="FF9900"/>
              </a:buClr>
              <a:buFont typeface="Wingdings" panose="05000000000000000000" pitchFamily="2" charset="2"/>
              <a:buNone/>
              <a:defRPr/>
            </a:pPr>
            <a:endParaRPr lang="es-ES" b="1" dirty="0"/>
          </a:p>
          <a:p>
            <a:pPr>
              <a:lnSpc>
                <a:spcPct val="91000"/>
              </a:lnSpc>
              <a:spcBef>
                <a:spcPct val="0"/>
              </a:spcBef>
              <a:buClr>
                <a:srgbClr val="FF9900"/>
              </a:buClr>
              <a:buFont typeface="Wingdings" panose="05000000000000000000" pitchFamily="2" charset="2"/>
              <a:buNone/>
              <a:defRPr/>
            </a:pPr>
            <a:r>
              <a:rPr lang="es-ES" b="1" dirty="0">
                <a:solidFill>
                  <a:srgbClr val="FFCC00"/>
                </a:solidFill>
              </a:rPr>
              <a:t>Tratamiento:</a:t>
            </a:r>
          </a:p>
          <a:p>
            <a:pPr>
              <a:lnSpc>
                <a:spcPct val="91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es-AR" b="1" dirty="0" err="1"/>
              <a:t>Ganciclovir</a:t>
            </a:r>
            <a:r>
              <a:rPr lang="es-AR" b="1" dirty="0"/>
              <a:t> / </a:t>
            </a:r>
            <a:r>
              <a:rPr lang="es-AR" b="1" dirty="0" err="1"/>
              <a:t>Valganciclovir</a:t>
            </a:r>
            <a:r>
              <a:rPr lang="es-AR" b="1" dirty="0"/>
              <a:t>: contraindicados en embarazadas</a:t>
            </a:r>
            <a:endParaRPr lang="es-ES" b="1" dirty="0">
              <a:solidFill>
                <a:srgbClr val="FFCC00"/>
              </a:solidFill>
            </a:endParaRPr>
          </a:p>
          <a:p>
            <a:pPr>
              <a:lnSpc>
                <a:spcPct val="91000"/>
              </a:lnSpc>
              <a:spcBef>
                <a:spcPct val="0"/>
              </a:spcBef>
              <a:buClr>
                <a:srgbClr val="FF9900"/>
              </a:buClr>
              <a:buFont typeface="Wingdings" panose="05000000000000000000" pitchFamily="2" charset="2"/>
              <a:buNone/>
              <a:defRPr/>
            </a:pPr>
            <a:endParaRPr lang="es-ES_tradnl" b="1" dirty="0">
              <a:solidFill>
                <a:srgbClr val="FFFF00"/>
              </a:solidFill>
            </a:endParaRPr>
          </a:p>
        </p:txBody>
      </p:sp>
      <p:pic>
        <p:nvPicPr>
          <p:cNvPr id="56324" name="Audio 1">
            <a:hlinkClick r:id="" action="ppaction://media"/>
            <a:extLst>
              <a:ext uri="{FF2B5EF4-FFF2-40B4-BE49-F238E27FC236}">
                <a16:creationId xmlns:a16="http://schemas.microsoft.com/office/drawing/2014/main" id="{ADEA669E-C840-452F-8BB0-3E0B3995E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Audio 2">
            <a:hlinkClick r:id="" action="ppaction://media"/>
            <a:extLst>
              <a:ext uri="{FF2B5EF4-FFF2-40B4-BE49-F238E27FC236}">
                <a16:creationId xmlns:a16="http://schemas.microsoft.com/office/drawing/2014/main" id="{31787842-5FAE-42E8-9937-87B7259C8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6" name="Audio 1">
            <a:hlinkClick r:id="" action="ppaction://media"/>
            <a:extLst>
              <a:ext uri="{FF2B5EF4-FFF2-40B4-BE49-F238E27FC236}">
                <a16:creationId xmlns:a16="http://schemas.microsoft.com/office/drawing/2014/main" id="{3DFF3282-A676-4A5A-A50E-6D26295E4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E6CF363-4435-4058-A7B9-2D81B01998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29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>
            <a:extLst>
              <a:ext uri="{FF2B5EF4-FFF2-40B4-BE49-F238E27FC236}">
                <a16:creationId xmlns:a16="http://schemas.microsoft.com/office/drawing/2014/main" id="{D96F28E3-676A-48E6-9BF2-913C42876D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47850" y="333375"/>
            <a:ext cx="8301038" cy="806450"/>
          </a:xfrm>
        </p:spPr>
        <p:txBody>
          <a:bodyPr/>
          <a:lstStyle/>
          <a:p>
            <a:pPr>
              <a:defRPr/>
            </a:pPr>
            <a:r>
              <a:rPr lang="es-ES" sz="3600" b="1">
                <a:solidFill>
                  <a:srgbClr val="FFFF00"/>
                </a:solidFill>
              </a:rPr>
              <a:t>INFECCION </a:t>
            </a:r>
            <a:r>
              <a:rPr lang="es-ES" sz="3600" b="1">
                <a:solidFill>
                  <a:srgbClr val="FFCC00"/>
                </a:solidFill>
              </a:rPr>
              <a:t>PRENATAL</a:t>
            </a:r>
            <a:r>
              <a:rPr lang="es-ES" sz="3600" b="1">
                <a:solidFill>
                  <a:srgbClr val="FFFF00"/>
                </a:solidFill>
              </a:rPr>
              <a:t> POR CMV</a:t>
            </a:r>
            <a:endParaRPr lang="es-ES_tradnl" sz="3600" b="1">
              <a:solidFill>
                <a:srgbClr val="FFFF00"/>
              </a:solidFill>
            </a:endParaRPr>
          </a:p>
        </p:txBody>
      </p:sp>
      <p:sp>
        <p:nvSpPr>
          <p:cNvPr id="201731" name="Rectangle 3">
            <a:extLst>
              <a:ext uri="{FF2B5EF4-FFF2-40B4-BE49-F238E27FC236}">
                <a16:creationId xmlns:a16="http://schemas.microsoft.com/office/drawing/2014/main" id="{FA60A0F8-84BB-4A45-8B32-B22855DAAB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47851" y="981075"/>
            <a:ext cx="8640763" cy="5183188"/>
          </a:xfrm>
          <a:ln>
            <a:solidFill>
              <a:schemeClr val="tx1"/>
            </a:solidFill>
          </a:ln>
        </p:spPr>
        <p:txBody>
          <a:bodyPr>
            <a:normAutofit fontScale="92500" lnSpcReduction="10000"/>
          </a:bodyPr>
          <a:lstStyle/>
          <a:p>
            <a:pPr>
              <a:lnSpc>
                <a:spcPct val="85000"/>
              </a:lnSpc>
              <a:spcBef>
                <a:spcPct val="0"/>
              </a:spcBef>
              <a:buClr>
                <a:srgbClr val="FF0000"/>
              </a:buClr>
              <a:buFont typeface="Marlett" pitchFamily="2" charset="2"/>
              <a:buNone/>
              <a:defRPr/>
            </a:pPr>
            <a:endParaRPr lang="es-ES" sz="2800" b="1" dirty="0">
              <a:solidFill>
                <a:srgbClr val="FFCC00"/>
              </a:solidFill>
            </a:endParaRPr>
          </a:p>
          <a:p>
            <a:pPr>
              <a:lnSpc>
                <a:spcPct val="85000"/>
              </a:lnSpc>
              <a:spcBef>
                <a:spcPct val="0"/>
              </a:spcBef>
              <a:buClr>
                <a:srgbClr val="FF0000"/>
              </a:buClr>
              <a:buFont typeface="Marlett" pitchFamily="2" charset="2"/>
              <a:buNone/>
              <a:defRPr/>
            </a:pPr>
            <a:r>
              <a:rPr lang="es-ES" sz="2800" b="1" dirty="0">
                <a:solidFill>
                  <a:srgbClr val="FFCC00"/>
                </a:solidFill>
              </a:rPr>
              <a:t>EMBARAZADA: </a:t>
            </a:r>
          </a:p>
          <a:p>
            <a:pPr>
              <a:lnSpc>
                <a:spcPct val="85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es-ES" sz="2800" b="1" u="sng" dirty="0"/>
              <a:t>Clínica</a:t>
            </a:r>
            <a:r>
              <a:rPr lang="es-ES" sz="2800" b="1" dirty="0"/>
              <a:t>: </a:t>
            </a:r>
          </a:p>
          <a:p>
            <a:pPr lvl="1">
              <a:lnSpc>
                <a:spcPct val="85000"/>
              </a:lnSpc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s-ES" b="1" dirty="0"/>
              <a:t>En </a:t>
            </a:r>
            <a:r>
              <a:rPr lang="es-ES" b="1" dirty="0" err="1"/>
              <a:t>inmuno</a:t>
            </a:r>
            <a:r>
              <a:rPr lang="es-ES" b="1" dirty="0"/>
              <a:t>-competentes infección (primaria o recurrente) es generalmente asintomática (90-95%); menos frecuente  cuadro febril, gripal, adenopatías, síndrome </a:t>
            </a:r>
            <a:r>
              <a:rPr lang="es-ES" b="1" dirty="0" err="1"/>
              <a:t>mononucleósico</a:t>
            </a:r>
            <a:endParaRPr lang="es-ES" b="1" dirty="0"/>
          </a:p>
          <a:p>
            <a:pPr lvl="1">
              <a:lnSpc>
                <a:spcPct val="85000"/>
              </a:lnSpc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s-ES" b="1" dirty="0"/>
              <a:t>En </a:t>
            </a:r>
            <a:r>
              <a:rPr lang="es-ES" b="1" dirty="0" err="1"/>
              <a:t>inmuno</a:t>
            </a:r>
            <a:r>
              <a:rPr lang="es-ES" b="1" dirty="0"/>
              <a:t>-comprometidos infección (primaria o recurrente) suele ser sintomática (compromiso respiratorio, digestivo, ocular, SNC, etc.)</a:t>
            </a:r>
          </a:p>
          <a:p>
            <a:pPr>
              <a:lnSpc>
                <a:spcPct val="85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es-AR" sz="2800" b="1" u="sng" dirty="0">
                <a:solidFill>
                  <a:srgbClr val="FFFF99"/>
                </a:solidFill>
              </a:rPr>
              <a:t>Diagnóstico</a:t>
            </a:r>
            <a:r>
              <a:rPr lang="es-AR" sz="2800" b="1" dirty="0">
                <a:solidFill>
                  <a:srgbClr val="FFFF99"/>
                </a:solidFill>
              </a:rPr>
              <a:t>: </a:t>
            </a:r>
          </a:p>
          <a:p>
            <a:pPr lvl="1">
              <a:lnSpc>
                <a:spcPct val="85000"/>
              </a:lnSpc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s-AR" b="1" dirty="0">
                <a:solidFill>
                  <a:srgbClr val="FFFF99"/>
                </a:solidFill>
              </a:rPr>
              <a:t>In útero: ecografía, detección viral por RCP, cultivo rápido por </a:t>
            </a:r>
            <a:r>
              <a:rPr lang="es-AR" b="1" dirty="0" err="1">
                <a:solidFill>
                  <a:srgbClr val="FFFF99"/>
                </a:solidFill>
              </a:rPr>
              <a:t>shell</a:t>
            </a:r>
            <a:r>
              <a:rPr lang="es-AR" b="1" dirty="0">
                <a:solidFill>
                  <a:srgbClr val="FFFF99"/>
                </a:solidFill>
              </a:rPr>
              <a:t> vial , otros*</a:t>
            </a:r>
          </a:p>
          <a:p>
            <a:pPr lvl="1">
              <a:lnSpc>
                <a:spcPct val="85000"/>
              </a:lnSpc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s-AR" b="1" dirty="0">
                <a:solidFill>
                  <a:srgbClr val="FFFF99"/>
                </a:solidFill>
              </a:rPr>
              <a:t>Postnatal por detección viral, detección de anticuerpos (</a:t>
            </a:r>
            <a:r>
              <a:rPr lang="es-AR" b="1" dirty="0" err="1">
                <a:solidFill>
                  <a:srgbClr val="FFFF99"/>
                </a:solidFill>
              </a:rPr>
              <a:t>IgM</a:t>
            </a:r>
            <a:r>
              <a:rPr lang="es-AR" b="1" dirty="0">
                <a:solidFill>
                  <a:srgbClr val="FFFF99"/>
                </a:solidFill>
              </a:rPr>
              <a:t>, </a:t>
            </a:r>
            <a:r>
              <a:rPr lang="es-AR" b="1" dirty="0" err="1">
                <a:solidFill>
                  <a:srgbClr val="FFFF99"/>
                </a:solidFill>
              </a:rPr>
              <a:t>IgG</a:t>
            </a:r>
            <a:r>
              <a:rPr lang="es-AR" b="1" dirty="0">
                <a:solidFill>
                  <a:srgbClr val="FFFF99"/>
                </a:solidFill>
              </a:rPr>
              <a:t>), otros</a:t>
            </a:r>
          </a:p>
          <a:p>
            <a:pPr>
              <a:lnSpc>
                <a:spcPct val="91000"/>
              </a:lnSpc>
              <a:spcBef>
                <a:spcPct val="0"/>
              </a:spcBef>
              <a:buClr>
                <a:srgbClr val="FF9900"/>
              </a:buClr>
              <a:buFont typeface="Wingdings" panose="05000000000000000000" pitchFamily="2" charset="2"/>
              <a:buNone/>
              <a:defRPr/>
            </a:pPr>
            <a:r>
              <a:rPr lang="es-AR" b="1" dirty="0"/>
              <a:t>    </a:t>
            </a:r>
            <a:endParaRPr lang="es-ES" b="1" dirty="0"/>
          </a:p>
          <a:p>
            <a:pPr>
              <a:lnSpc>
                <a:spcPct val="91000"/>
              </a:lnSpc>
              <a:spcBef>
                <a:spcPct val="0"/>
              </a:spcBef>
              <a:buClr>
                <a:srgbClr val="FF9900"/>
              </a:buClr>
              <a:buFont typeface="Wingdings" panose="05000000000000000000" pitchFamily="2" charset="2"/>
              <a:buNone/>
              <a:defRPr/>
            </a:pPr>
            <a:endParaRPr lang="es-ES" b="1" dirty="0">
              <a:solidFill>
                <a:srgbClr val="FFCC00"/>
              </a:solidFill>
            </a:endParaRPr>
          </a:p>
          <a:p>
            <a:pPr>
              <a:lnSpc>
                <a:spcPct val="91000"/>
              </a:lnSpc>
              <a:spcBef>
                <a:spcPct val="0"/>
              </a:spcBef>
              <a:buClr>
                <a:srgbClr val="FF9900"/>
              </a:buClr>
              <a:buFont typeface="Wingdings" panose="05000000000000000000" pitchFamily="2" charset="2"/>
              <a:buNone/>
              <a:defRPr/>
            </a:pPr>
            <a:endParaRPr lang="es-ES_tradnl" b="1" dirty="0">
              <a:solidFill>
                <a:srgbClr val="FFFF00"/>
              </a:solidFill>
            </a:endParaRPr>
          </a:p>
        </p:txBody>
      </p:sp>
      <p:sp>
        <p:nvSpPr>
          <p:cNvPr id="201732" name="Rectangle 4">
            <a:extLst>
              <a:ext uri="{FF2B5EF4-FFF2-40B4-BE49-F238E27FC236}">
                <a16:creationId xmlns:a16="http://schemas.microsoft.com/office/drawing/2014/main" id="{65BADD94-4CA0-4571-86BA-8E9DCD66FD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3" y="6237288"/>
            <a:ext cx="61198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* </a:t>
            </a:r>
            <a:r>
              <a:rPr kumimoji="1" lang="es-AR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Otros: histología, antigenemia (casos especiales)</a:t>
            </a:r>
            <a:endParaRPr kumimoji="0" lang="es-ES_tradnl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55301" name="Audio 1">
            <a:hlinkClick r:id="" action="ppaction://media"/>
            <a:extLst>
              <a:ext uri="{FF2B5EF4-FFF2-40B4-BE49-F238E27FC236}">
                <a16:creationId xmlns:a16="http://schemas.microsoft.com/office/drawing/2014/main" id="{D3D1B4EB-580A-46E4-96A4-AD5BC5241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Audio 3">
            <a:hlinkClick r:id="" action="ppaction://media"/>
            <a:extLst>
              <a:ext uri="{FF2B5EF4-FFF2-40B4-BE49-F238E27FC236}">
                <a16:creationId xmlns:a16="http://schemas.microsoft.com/office/drawing/2014/main" id="{AC3D76D9-5CDF-4119-BE9C-2FA99687A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3" name="Audio 2">
            <a:hlinkClick r:id="" action="ppaction://media"/>
            <a:extLst>
              <a:ext uri="{FF2B5EF4-FFF2-40B4-BE49-F238E27FC236}">
                <a16:creationId xmlns:a16="http://schemas.microsoft.com/office/drawing/2014/main" id="{10F46E16-E56A-4550-849D-4B53F9543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026713E-C36B-49CA-8E47-1EFAFBBFF1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635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6A8308-B15B-4F59-B83E-8A690EBE1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CL" dirty="0">
                <a:solidFill>
                  <a:srgbClr val="FFFF00"/>
                </a:solidFill>
              </a:rPr>
              <a:t>CMV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212B930-6884-4D67-AF52-F7A1D2C084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3750" y="1268414"/>
            <a:ext cx="8229600" cy="4530725"/>
          </a:xfrm>
          <a:ln>
            <a:solidFill>
              <a:schemeClr val="tx1"/>
            </a:solidFill>
          </a:ln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es-CL" dirty="0"/>
              <a:t>El RN infectado con CMV puede nacer:</a:t>
            </a: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es-CL" dirty="0"/>
              <a:t>Sintomático: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defRPr/>
            </a:pPr>
            <a:r>
              <a:rPr lang="es-CL" dirty="0"/>
              <a:t>Compromiso del SNC: microcefalia, calcificaciones periventriculares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defRPr/>
            </a:pPr>
            <a:r>
              <a:rPr lang="es-CL" dirty="0"/>
              <a:t>Compromiso auditivo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defRPr/>
            </a:pPr>
            <a:r>
              <a:rPr lang="es-CL" dirty="0"/>
              <a:t>Otros: PEG, </a:t>
            </a:r>
            <a:r>
              <a:rPr lang="es-CL" dirty="0" err="1"/>
              <a:t>hépato</a:t>
            </a:r>
            <a:r>
              <a:rPr lang="es-CL" dirty="0"/>
              <a:t> esplenomegalia, ictericia, síndrome purpúrico, </a:t>
            </a:r>
            <a:r>
              <a:rPr lang="es-CL" dirty="0" err="1"/>
              <a:t>corioretinitis</a:t>
            </a:r>
            <a:endParaRPr lang="es-CL" dirty="0"/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es-CL" dirty="0"/>
              <a:t>Asintomático: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defRPr/>
            </a:pPr>
            <a:r>
              <a:rPr lang="es-CL" dirty="0"/>
              <a:t>Posteriormente puede presentar microcefalia, alteraciones auditivas y del desarrollo psicomotor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defRPr/>
            </a:pPr>
            <a:r>
              <a:rPr lang="es-CL" dirty="0"/>
              <a:t>Permanece asintomático por toda la vida </a:t>
            </a:r>
          </a:p>
        </p:txBody>
      </p:sp>
      <p:pic>
        <p:nvPicPr>
          <p:cNvPr id="57348" name="Audio 4">
            <a:hlinkClick r:id="" action="ppaction://media"/>
            <a:extLst>
              <a:ext uri="{FF2B5EF4-FFF2-40B4-BE49-F238E27FC236}">
                <a16:creationId xmlns:a16="http://schemas.microsoft.com/office/drawing/2014/main" id="{4165CB11-8144-4F2E-AAC5-1DE1E4975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Audio 3">
            <a:hlinkClick r:id="" action="ppaction://media"/>
            <a:extLst>
              <a:ext uri="{FF2B5EF4-FFF2-40B4-BE49-F238E27FC236}">
                <a16:creationId xmlns:a16="http://schemas.microsoft.com/office/drawing/2014/main" id="{183BDA17-4272-469F-8A2F-5C326AFAA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C714B6F-3689-4411-AA78-46831AD8F6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611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8568DD-984F-469A-8D32-64156D1C0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CL" dirty="0">
                <a:solidFill>
                  <a:srgbClr val="FFFF00"/>
                </a:solidFill>
              </a:rPr>
              <a:t>CMV en el RN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FA9BBE-BEFA-45DF-A9AF-29D10EE6A51D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  <a:defRPr/>
            </a:pPr>
            <a:r>
              <a:rPr lang="es-CL" dirty="0">
                <a:solidFill>
                  <a:srgbClr val="FFC000"/>
                </a:solidFill>
              </a:rPr>
              <a:t>Estudio: </a:t>
            </a:r>
          </a:p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s-CL" dirty="0"/>
              <a:t>Exámenes generales (con PL) e imágenes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defRPr/>
            </a:pPr>
            <a:r>
              <a:rPr lang="es-CL" dirty="0"/>
              <a:t>   (especialmente craneales) </a:t>
            </a:r>
          </a:p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s-CL" dirty="0"/>
              <a:t>Exámenes etiológicos: 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defRPr/>
            </a:pPr>
            <a:r>
              <a:rPr lang="es-CL" dirty="0"/>
              <a:t>Detección del CMV en orina o saliva por Shell vial o RCP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defRPr/>
            </a:pPr>
            <a:r>
              <a:rPr lang="es-CL" dirty="0">
                <a:solidFill>
                  <a:srgbClr val="FFC000"/>
                </a:solidFill>
              </a:rPr>
              <a:t>Tratamiento:</a:t>
            </a:r>
          </a:p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es-CL" dirty="0"/>
              <a:t>Si tiene síntomas/signos, especialmente del SNC: Ganciclovir </a:t>
            </a:r>
            <a:r>
              <a:rPr lang="es-CL" dirty="0">
                <a:sym typeface="Wingdings 3" panose="05040102010807070707" pitchFamily="18" charset="2"/>
              </a:rPr>
              <a:t> </a:t>
            </a:r>
            <a:r>
              <a:rPr lang="es-CL" dirty="0" err="1">
                <a:sym typeface="Wingdings 3" panose="05040102010807070707" pitchFamily="18" charset="2"/>
              </a:rPr>
              <a:t>Valganciclovir</a:t>
            </a:r>
            <a:endParaRPr lang="es-CL" dirty="0"/>
          </a:p>
        </p:txBody>
      </p:sp>
      <p:pic>
        <p:nvPicPr>
          <p:cNvPr id="58372" name="Audio 8">
            <a:hlinkClick r:id="" action="ppaction://media"/>
            <a:extLst>
              <a:ext uri="{FF2B5EF4-FFF2-40B4-BE49-F238E27FC236}">
                <a16:creationId xmlns:a16="http://schemas.microsoft.com/office/drawing/2014/main" id="{3458B40E-0DE3-42E9-82ED-3D2C0B1F3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Audio 3">
            <a:hlinkClick r:id="" action="ppaction://media"/>
            <a:extLst>
              <a:ext uri="{FF2B5EF4-FFF2-40B4-BE49-F238E27FC236}">
                <a16:creationId xmlns:a16="http://schemas.microsoft.com/office/drawing/2014/main" id="{333E1510-6A71-4999-A33C-BEC643E9F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92C4E30-79C7-4B9A-BE86-0041DA353D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619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9B0C7CCB-4254-4A23-8D82-3358DABFD6F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s-ES_tradnl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INFECCIONES y EMBARAZADAS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72FF0BAF-5EA1-405E-88B7-E6EB4638E33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_tradnl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GENERALIDADES</a:t>
            </a:r>
          </a:p>
        </p:txBody>
      </p:sp>
      <p:pic>
        <p:nvPicPr>
          <p:cNvPr id="30724" name="Audio 1">
            <a:hlinkClick r:id="" action="ppaction://media"/>
            <a:extLst>
              <a:ext uri="{FF2B5EF4-FFF2-40B4-BE49-F238E27FC236}">
                <a16:creationId xmlns:a16="http://schemas.microsoft.com/office/drawing/2014/main" id="{20A00E5D-75D9-4145-A178-FAFAA6887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Audio 4">
            <a:hlinkClick r:id="" action="ppaction://media"/>
            <a:extLst>
              <a:ext uri="{FF2B5EF4-FFF2-40B4-BE49-F238E27FC236}">
                <a16:creationId xmlns:a16="http://schemas.microsoft.com/office/drawing/2014/main" id="{8D5F2332-6B05-47D1-B015-1EBF19E68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Audio 6">
            <a:hlinkClick r:id="" action="ppaction://media"/>
            <a:extLst>
              <a:ext uri="{FF2B5EF4-FFF2-40B4-BE49-F238E27FC236}">
                <a16:creationId xmlns:a16="http://schemas.microsoft.com/office/drawing/2014/main" id="{9DA6F753-353E-4DFF-89F9-38D65920A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Audio 1">
            <a:hlinkClick r:id="" action="ppaction://media"/>
            <a:extLst>
              <a:ext uri="{FF2B5EF4-FFF2-40B4-BE49-F238E27FC236}">
                <a16:creationId xmlns:a16="http://schemas.microsoft.com/office/drawing/2014/main" id="{B8DEAD1D-4514-4ED1-807A-445986F27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5D07374-69CA-404B-B61F-37E2C5517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446D8C6-84C7-4271-BFDD-83FCE3204D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74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6" descr="TORCH-3">
            <a:extLst>
              <a:ext uri="{FF2B5EF4-FFF2-40B4-BE49-F238E27FC236}">
                <a16:creationId xmlns:a16="http://schemas.microsoft.com/office/drawing/2014/main" id="{FB8CB007-C334-44A2-8A7E-6089276D8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388" y="3640138"/>
            <a:ext cx="4392612" cy="321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5" descr="STD 49">
            <a:extLst>
              <a:ext uri="{FF2B5EF4-FFF2-40B4-BE49-F238E27FC236}">
                <a16:creationId xmlns:a16="http://schemas.microsoft.com/office/drawing/2014/main" id="{4587EE87-558B-41D2-AB12-57DEAB1D1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492500"/>
            <a:ext cx="5080000" cy="33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2" descr="VARI-Z4A">
            <a:extLst>
              <a:ext uri="{FF2B5EF4-FFF2-40B4-BE49-F238E27FC236}">
                <a16:creationId xmlns:a16="http://schemas.microsoft.com/office/drawing/2014/main" id="{8D559921-2BB5-4978-99BF-5178A70F3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13" y="1"/>
            <a:ext cx="4824412" cy="368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3267" name="Text Box 3">
            <a:extLst>
              <a:ext uri="{FF2B5EF4-FFF2-40B4-BE49-F238E27FC236}">
                <a16:creationId xmlns:a16="http://schemas.microsoft.com/office/drawing/2014/main" id="{A3667696-283B-47AE-9322-290C1461B9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9875" y="333375"/>
            <a:ext cx="41338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AR" sz="32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Virus Herpes Simple</a:t>
            </a:r>
            <a:endParaRPr lang="es-ES_tradnl" sz="32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894" name="Text Box 4" descr="10%">
            <a:extLst>
              <a:ext uri="{FF2B5EF4-FFF2-40B4-BE49-F238E27FC236}">
                <a16:creationId xmlns:a16="http://schemas.microsoft.com/office/drawing/2014/main" id="{94D24265-96AE-409A-9D84-1F97595E2D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0238" y="3213101"/>
            <a:ext cx="3313112" cy="650875"/>
          </a:xfrm>
          <a:prstGeom prst="rect">
            <a:avLst/>
          </a:prstGeom>
          <a:blipFill dpi="0" rotWithShape="0">
            <a:blip r:embed="rId7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s-AR" altLang="es-CL" sz="1800" b="1">
                <a:solidFill>
                  <a:srgbClr val="FFFFFF"/>
                </a:solidFill>
                <a:cs typeface="Arial" panose="020B0604020202020204" pitchFamily="34" charset="0"/>
              </a:rPr>
              <a:t>Virus ADN, icosaédrico,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s-AR" altLang="es-CL" sz="1800" b="1">
                <a:solidFill>
                  <a:srgbClr val="FFFFFF"/>
                </a:solidFill>
                <a:cs typeface="Arial" panose="020B0604020202020204" pitchFamily="34" charset="0"/>
              </a:rPr>
              <a:t>con manto; 2 serotipos</a:t>
            </a:r>
            <a:endParaRPr lang="es-ES_tradnl" altLang="es-CL" sz="1800" b="1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pic>
        <p:nvPicPr>
          <p:cNvPr id="37895" name="Audio 5">
            <a:hlinkClick r:id="" action="ppaction://media"/>
            <a:extLst>
              <a:ext uri="{FF2B5EF4-FFF2-40B4-BE49-F238E27FC236}">
                <a16:creationId xmlns:a16="http://schemas.microsoft.com/office/drawing/2014/main" id="{9ED9070F-E063-4871-A71F-DE4371FA0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Audio 3">
            <a:hlinkClick r:id="" action="ppaction://media"/>
            <a:extLst>
              <a:ext uri="{FF2B5EF4-FFF2-40B4-BE49-F238E27FC236}">
                <a16:creationId xmlns:a16="http://schemas.microsoft.com/office/drawing/2014/main" id="{3C32A87C-DE19-4C5A-9EE9-886DDA0F3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7" name="Audio 2">
            <a:hlinkClick r:id="" action="ppaction://media"/>
            <a:extLst>
              <a:ext uri="{FF2B5EF4-FFF2-40B4-BE49-F238E27FC236}">
                <a16:creationId xmlns:a16="http://schemas.microsoft.com/office/drawing/2014/main" id="{B384E3C1-17C9-45D5-A8ED-1821B82AA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331328A-FBFD-452A-88B9-E2A8116AFB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36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970" name="Rectangle 2">
            <a:extLst>
              <a:ext uri="{FF2B5EF4-FFF2-40B4-BE49-F238E27FC236}">
                <a16:creationId xmlns:a16="http://schemas.microsoft.com/office/drawing/2014/main" id="{9D750E30-802B-47D3-81D9-C05C640B71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188913"/>
            <a:ext cx="8399462" cy="1143000"/>
          </a:xfrm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85000"/>
              </a:lnSpc>
              <a:defRPr/>
            </a:pPr>
            <a:r>
              <a:rPr lang="es-ES_tradnl" sz="3600" b="1">
                <a:solidFill>
                  <a:srgbClr val="FFFF00"/>
                </a:solidFill>
              </a:rPr>
              <a:t>Fuentes de Infección por Virus Herpes Simple en el Recién Nacido</a:t>
            </a:r>
            <a:endParaRPr lang="es-ES_tradnl" sz="3600" b="1"/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98969920-250C-4D90-9C2C-1AAB91A9AA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5726" y="2498725"/>
            <a:ext cx="3768725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s-CL" altLang="es-CL" sz="1800" b="1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723972" name="Group 4">
            <a:extLst>
              <a:ext uri="{FF2B5EF4-FFF2-40B4-BE49-F238E27FC236}">
                <a16:creationId xmlns:a16="http://schemas.microsoft.com/office/drawing/2014/main" id="{2BDE44BB-4ECE-4CD8-9707-D7F280B10566}"/>
              </a:ext>
            </a:extLst>
          </p:cNvPr>
          <p:cNvGraphicFramePr>
            <a:graphicFrameLocks noGrp="1"/>
          </p:cNvGraphicFramePr>
          <p:nvPr/>
        </p:nvGraphicFramePr>
        <p:xfrm>
          <a:off x="2135188" y="1268414"/>
          <a:ext cx="7848600" cy="4883151"/>
        </p:xfrm>
        <a:graphic>
          <a:graphicData uri="http://schemas.openxmlformats.org/drawingml/2006/table">
            <a:tbl>
              <a:tblPr/>
              <a:tblGrid>
                <a:gridCol w="25193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400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75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AR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Fuente</a:t>
                      </a:r>
                      <a:endParaRPr kumimoji="0" lang="es-ES_tradnl" sz="28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AR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Período</a:t>
                      </a:r>
                      <a:endParaRPr kumimoji="0" lang="es-ES_tradnl" sz="28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AR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Mecanismo</a:t>
                      </a:r>
                      <a:endParaRPr kumimoji="0" lang="es-ES_tradnl" sz="28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517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A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Madre </a:t>
                      </a:r>
                      <a:r>
                        <a:rPr kumimoji="0" lang="es-AR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sym typeface="Webdings" pitchFamily="18" charset="2"/>
                        </a:rPr>
                        <a:t>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s-AR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s-AR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s-AR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s-AR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003399">
                            <a:gamma/>
                            <a:shade val="46275"/>
                            <a:invGamma/>
                          </a:srgbClr>
                        </a:gs>
                        <a:gs pos="100000">
                          <a:srgbClr val="003399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A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Prenatal*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s-AR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s-AR" sz="2400" b="0" i="0" u="none" strike="noStrike" cap="none" normalizeH="0" baseline="0">
                        <a:ln>
                          <a:noFill/>
                        </a:ln>
                        <a:solidFill>
                          <a:srgbClr val="FF99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A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Natal*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s-AR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A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Postnatal**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003399">
                            <a:gamma/>
                            <a:shade val="46275"/>
                            <a:invGamma/>
                          </a:srgbClr>
                        </a:gs>
                        <a:gs pos="100000">
                          <a:srgbClr val="003399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A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Inf. transplacentaria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A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Inf. ascendente </a:t>
                      </a:r>
                      <a:r>
                        <a:rPr kumimoji="0" lang="es-A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sym typeface="Wingdings 3" pitchFamily="18" charset="2"/>
                        </a:rPr>
                        <a:t>         L. amniótico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AR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Inf. durante expulsión por canal del parto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A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Inf. herpética madre (cualquier ubicación)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003399">
                            <a:gamma/>
                            <a:shade val="46275"/>
                            <a:invGamma/>
                          </a:srgbClr>
                        </a:gs>
                        <a:gs pos="100000">
                          <a:srgbClr val="003399"/>
                        </a:gs>
                      </a:gsLst>
                      <a:lin ang="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838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A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Otras personas</a:t>
                      </a:r>
                      <a:endParaRPr kumimoji="0" lang="es-ES_tradnl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003399">
                            <a:gamma/>
                            <a:shade val="46275"/>
                            <a:invGamma/>
                          </a:srgbClr>
                        </a:gs>
                        <a:gs pos="100000">
                          <a:srgbClr val="003399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A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Postnatal**</a:t>
                      </a:r>
                      <a:endParaRPr kumimoji="0" lang="es-ES_tradnl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003399">
                            <a:gamma/>
                            <a:shade val="46275"/>
                            <a:invGamma/>
                          </a:srgbClr>
                        </a:gs>
                        <a:gs pos="100000">
                          <a:srgbClr val="003399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A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Inf. herpética personal de salud, familiares, otras personas (cualquier ubicación)</a:t>
                      </a:r>
                      <a:endParaRPr kumimoji="0" lang="es-ES_tradnl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003399">
                            <a:gamma/>
                            <a:shade val="46275"/>
                            <a:invGamma/>
                          </a:srgbClr>
                        </a:gs>
                        <a:gs pos="100000">
                          <a:srgbClr val="003399"/>
                        </a:gs>
                      </a:gsLst>
                      <a:lin ang="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8934" name="Text Box 22">
            <a:extLst>
              <a:ext uri="{FF2B5EF4-FFF2-40B4-BE49-F238E27FC236}">
                <a16:creationId xmlns:a16="http://schemas.microsoft.com/office/drawing/2014/main" id="{A7827977-A190-4327-8A93-EDD056508E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189" y="6092826"/>
            <a:ext cx="4321175" cy="568325"/>
          </a:xfrm>
          <a:prstGeom prst="rect">
            <a:avLst/>
          </a:prstGeom>
          <a:gradFill rotWithShape="1">
            <a:gsLst>
              <a:gs pos="0">
                <a:srgbClr val="000066"/>
              </a:gs>
              <a:gs pos="100000">
                <a:srgbClr val="00002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s-AR" altLang="es-CL" sz="1800">
                <a:solidFill>
                  <a:srgbClr val="FFFFFF"/>
                </a:solidFill>
                <a:cs typeface="Arial" panose="020B0604020202020204" pitchFamily="34" charset="0"/>
              </a:rPr>
              <a:t>*  Serotipo 2 mas frecuente.</a:t>
            </a: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s-AR" altLang="es-CL" sz="1800">
                <a:solidFill>
                  <a:srgbClr val="FFFFFF"/>
                </a:solidFill>
                <a:cs typeface="Arial" panose="020B0604020202020204" pitchFamily="34" charset="0"/>
              </a:rPr>
              <a:t>** Durante período RN: Serotipos 1 o 2.</a:t>
            </a:r>
            <a:endParaRPr lang="es-ES_tradnl" altLang="es-CL" sz="180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pic>
        <p:nvPicPr>
          <p:cNvPr id="38935" name="Audio 2">
            <a:hlinkClick r:id="" action="ppaction://media"/>
            <a:extLst>
              <a:ext uri="{FF2B5EF4-FFF2-40B4-BE49-F238E27FC236}">
                <a16:creationId xmlns:a16="http://schemas.microsoft.com/office/drawing/2014/main" id="{7AFBBCFE-056A-4546-A1BA-21E98F581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36" name="Audio 5">
            <a:hlinkClick r:id="" action="ppaction://media"/>
            <a:extLst>
              <a:ext uri="{FF2B5EF4-FFF2-40B4-BE49-F238E27FC236}">
                <a16:creationId xmlns:a16="http://schemas.microsoft.com/office/drawing/2014/main" id="{F395A8A3-4220-4B05-B9CE-7EAA9FC2D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37" name="Audio 2">
            <a:hlinkClick r:id="" action="ppaction://media"/>
            <a:extLst>
              <a:ext uri="{FF2B5EF4-FFF2-40B4-BE49-F238E27FC236}">
                <a16:creationId xmlns:a16="http://schemas.microsoft.com/office/drawing/2014/main" id="{FCFEA3C8-2E5C-411C-A4C4-2E1A312A8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04D09FA-2388-4C97-BF60-E0B2E2F646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127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674" name="Rectangle 2">
            <a:extLst>
              <a:ext uri="{FF2B5EF4-FFF2-40B4-BE49-F238E27FC236}">
                <a16:creationId xmlns:a16="http://schemas.microsoft.com/office/drawing/2014/main" id="{E8B96108-5DCC-46AA-B145-F52A2A7FED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7814"/>
            <a:ext cx="8229600" cy="776287"/>
          </a:xfrm>
        </p:spPr>
        <p:txBody>
          <a:bodyPr/>
          <a:lstStyle/>
          <a:p>
            <a:pPr eaLnBrk="1" hangingPunct="1">
              <a:defRPr/>
            </a:pPr>
            <a:r>
              <a:rPr lang="es-ES" sz="2200">
                <a:solidFill>
                  <a:srgbClr val="FFFF00"/>
                </a:solidFill>
              </a:rPr>
              <a:t>INFECCION POR VHS EN LA MUJER EMBARAZADA y NEONATO</a:t>
            </a:r>
            <a:endParaRPr lang="es-ES_tradnl" sz="2200">
              <a:solidFill>
                <a:srgbClr val="FFFF00"/>
              </a:solidFill>
            </a:endParaRPr>
          </a:p>
        </p:txBody>
      </p:sp>
      <p:sp>
        <p:nvSpPr>
          <p:cNvPr id="540675" name="Rectangle 3">
            <a:extLst>
              <a:ext uri="{FF2B5EF4-FFF2-40B4-BE49-F238E27FC236}">
                <a16:creationId xmlns:a16="http://schemas.microsoft.com/office/drawing/2014/main" id="{E9A66185-8056-47C3-8799-D76E615A3D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81188" y="1143001"/>
            <a:ext cx="8445500" cy="5286375"/>
          </a:xfrm>
          <a:gradFill rotWithShape="1">
            <a:gsLst>
              <a:gs pos="0">
                <a:srgbClr val="003399"/>
              </a:gs>
              <a:gs pos="100000">
                <a:srgbClr val="003399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eaLnBrk="1" hangingPunct="1">
              <a:lnSpc>
                <a:spcPct val="85000"/>
              </a:lnSpc>
              <a:spcBef>
                <a:spcPct val="0"/>
              </a:spcBef>
              <a:buClr>
                <a:srgbClr val="FFCC00"/>
              </a:buClr>
              <a:buFont typeface="Wingdings" panose="05000000000000000000" pitchFamily="2" charset="2"/>
              <a:buChar char="Ø"/>
              <a:defRPr/>
            </a:pPr>
            <a:r>
              <a:rPr lang="es-AR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Embarazada puede presentar:</a:t>
            </a: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  <a:buClr>
                <a:srgbClr val="FFCC00"/>
              </a:buClr>
              <a:buFont typeface="Wingdings" panose="05000000000000000000" pitchFamily="2" charset="2"/>
              <a:buChar char="§"/>
              <a:defRPr/>
            </a:pPr>
            <a:r>
              <a:rPr lang="es-AR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Infección primaria (¿contagio desde pareja?), o </a:t>
            </a: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  <a:buClr>
                <a:srgbClr val="FFCC00"/>
              </a:buClr>
              <a:buFont typeface="Wingdings" panose="05000000000000000000" pitchFamily="2" charset="2"/>
              <a:buChar char="§"/>
              <a:defRPr/>
            </a:pPr>
            <a:r>
              <a:rPr lang="es-AR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Reactivación infección antigua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buClr>
                <a:srgbClr val="FFCC00"/>
              </a:buClr>
              <a:buFont typeface="Wingdings" panose="05000000000000000000" pitchFamily="2" charset="2"/>
              <a:buChar char="Ø"/>
              <a:defRPr/>
            </a:pPr>
            <a:r>
              <a:rPr lang="es-AR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Riesgo es mayor para feto que para embarazada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buClr>
                <a:srgbClr val="FFCC00"/>
              </a:buClr>
              <a:buFont typeface="Wingdings" panose="05000000000000000000" pitchFamily="2" charset="2"/>
              <a:buChar char="Ø"/>
              <a:defRPr/>
            </a:pPr>
            <a:r>
              <a:rPr lang="es-AR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Posibles consecuencias: </a:t>
            </a: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  <a:buClr>
                <a:srgbClr val="FFCC00"/>
              </a:buClr>
              <a:buFont typeface="Wingdings" panose="05000000000000000000" pitchFamily="2" charset="2"/>
              <a:buChar char="§"/>
              <a:defRPr/>
            </a:pPr>
            <a:r>
              <a:rPr lang="es-AR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Producto gestación: aborto, infección congénita, infección neonatal </a:t>
            </a: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  <a:buClr>
                <a:srgbClr val="FFCC00"/>
              </a:buClr>
              <a:buFont typeface="Wingdings" panose="05000000000000000000" pitchFamily="2" charset="2"/>
              <a:buChar char="§"/>
              <a:defRPr/>
            </a:pPr>
            <a:r>
              <a:rPr lang="es-AR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Madre: Infección diseminada</a:t>
            </a:r>
            <a:endParaRPr lang="es-AR" sz="2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lnSpc>
                <a:spcPct val="85000"/>
              </a:lnSpc>
              <a:spcBef>
                <a:spcPct val="0"/>
              </a:spcBef>
              <a:buClr>
                <a:srgbClr val="FFCC00"/>
              </a:buClr>
              <a:buFont typeface="Wingdings" panose="05000000000000000000" pitchFamily="2" charset="2"/>
              <a:buChar char="Ø"/>
              <a:defRPr/>
            </a:pPr>
            <a:r>
              <a:rPr lang="es-AR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Riesgo mayor si </a:t>
            </a:r>
            <a:r>
              <a:rPr lang="es-AR" sz="24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primoinfección</a:t>
            </a:r>
            <a:r>
              <a:rPr lang="es-AR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( riesgo transmisión vertical 30-50%):</a:t>
            </a: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  <a:buClr>
                <a:srgbClr val="FFCC00"/>
              </a:buClr>
              <a:buFont typeface="Wingdings" panose="05000000000000000000" pitchFamily="2" charset="2"/>
              <a:buChar char="§"/>
              <a:defRPr/>
            </a:pPr>
            <a:r>
              <a:rPr lang="es-AR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Mayor riesgo si esta ocurre a partir 30 semanas de gestación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buClr>
                <a:srgbClr val="FFCC00"/>
              </a:buClr>
              <a:buFont typeface="Wingdings" panose="05000000000000000000" pitchFamily="2" charset="2"/>
              <a:buChar char="Ø"/>
              <a:defRPr/>
            </a:pPr>
            <a:r>
              <a:rPr lang="es-AR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Riesgo menor con recurrencias de herpes genital para embarazada / feto-RN (riesgo transmisión vertical 3%)</a:t>
            </a: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  <a:buClr>
                <a:srgbClr val="FFCC00"/>
              </a:buClr>
              <a:buFont typeface="Wingdings" panose="05000000000000000000" pitchFamily="2" charset="2"/>
              <a:buChar char="§"/>
              <a:defRPr/>
            </a:pPr>
            <a:r>
              <a:rPr lang="es-AR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No tratar episodios de herpes genital recurrente en embarazadas (salvo excepciones)</a:t>
            </a: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  <a:buClr>
                <a:srgbClr val="FFCC00"/>
              </a:buClr>
              <a:buFont typeface="Wingdings" panose="05000000000000000000" pitchFamily="2" charset="2"/>
              <a:buChar char="§"/>
              <a:defRPr/>
            </a:pPr>
            <a:endParaRPr lang="es-AR" sz="24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  <a:buClr>
                <a:srgbClr val="00FF00"/>
              </a:buClr>
              <a:buFont typeface="Wingdings" panose="05000000000000000000" pitchFamily="2" charset="2"/>
              <a:buNone/>
              <a:defRPr/>
            </a:pPr>
            <a:r>
              <a:rPr lang="es-AR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s-AR" sz="4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				</a:t>
            </a:r>
          </a:p>
          <a:p>
            <a:pPr eaLnBrk="1" hangingPunct="1">
              <a:defRPr/>
            </a:pPr>
            <a:endParaRPr lang="es-ES_tradnl" sz="4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40964" name="Audio 3">
            <a:hlinkClick r:id="" action="ppaction://media"/>
            <a:extLst>
              <a:ext uri="{FF2B5EF4-FFF2-40B4-BE49-F238E27FC236}">
                <a16:creationId xmlns:a16="http://schemas.microsoft.com/office/drawing/2014/main" id="{95F500D7-1666-4DA0-B615-C187FC7A5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Audio 5">
            <a:hlinkClick r:id="" action="ppaction://media"/>
            <a:extLst>
              <a:ext uri="{FF2B5EF4-FFF2-40B4-BE49-F238E27FC236}">
                <a16:creationId xmlns:a16="http://schemas.microsoft.com/office/drawing/2014/main" id="{484214BF-52B0-470A-9A03-44F9C2E62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Audio 1">
            <a:hlinkClick r:id="" action="ppaction://media"/>
            <a:extLst>
              <a:ext uri="{FF2B5EF4-FFF2-40B4-BE49-F238E27FC236}">
                <a16:creationId xmlns:a16="http://schemas.microsoft.com/office/drawing/2014/main" id="{02A6A1F8-50B8-4FE1-9D8D-E9A9E05B3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9D31EA5-8E2E-4AD4-820A-21B58C5FD2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773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026" name="Rectangle 2">
            <a:extLst>
              <a:ext uri="{FF2B5EF4-FFF2-40B4-BE49-F238E27FC236}">
                <a16:creationId xmlns:a16="http://schemas.microsoft.com/office/drawing/2014/main" id="{CBAAABDD-AF40-4019-904E-B055114924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476250"/>
            <a:ext cx="8229600" cy="776288"/>
          </a:xfrm>
        </p:spPr>
        <p:txBody>
          <a:bodyPr/>
          <a:lstStyle/>
          <a:p>
            <a:pPr eaLnBrk="1" hangingPunct="1">
              <a:defRPr/>
            </a:pPr>
            <a:r>
              <a:rPr lang="es-ES" sz="2500" b="1">
                <a:solidFill>
                  <a:srgbClr val="FFFF00"/>
                </a:solidFill>
              </a:rPr>
              <a:t>MANEJO EMBARAZADA CON </a:t>
            </a:r>
            <a:r>
              <a:rPr lang="es-ES" sz="2500" b="1" u="sng">
                <a:solidFill>
                  <a:srgbClr val="FFFF00"/>
                </a:solidFill>
              </a:rPr>
              <a:t>INFECCION GENITAL PRIMARIA</a:t>
            </a:r>
            <a:r>
              <a:rPr lang="es-ES" sz="2500" b="1">
                <a:solidFill>
                  <a:srgbClr val="FFFF00"/>
                </a:solidFill>
              </a:rPr>
              <a:t> POR VHS  (1)</a:t>
            </a:r>
            <a:endParaRPr lang="es-ES_tradnl" sz="2500" b="1">
              <a:solidFill>
                <a:srgbClr val="FFFF00"/>
              </a:solidFill>
            </a:endParaRPr>
          </a:p>
        </p:txBody>
      </p:sp>
      <p:sp>
        <p:nvSpPr>
          <p:cNvPr id="769027" name="Rectangle 3">
            <a:extLst>
              <a:ext uri="{FF2B5EF4-FFF2-40B4-BE49-F238E27FC236}">
                <a16:creationId xmlns:a16="http://schemas.microsoft.com/office/drawing/2014/main" id="{0BA8665A-6AE7-45BE-BEA7-FB581A1659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92314" y="1412876"/>
            <a:ext cx="8301037" cy="5184775"/>
          </a:xfrm>
          <a:solidFill>
            <a:srgbClr val="000066"/>
          </a:solidFill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lnSpc>
                <a:spcPct val="85000"/>
              </a:lnSpc>
              <a:spcBef>
                <a:spcPct val="0"/>
              </a:spcBef>
              <a:buClr>
                <a:srgbClr val="FFCC00"/>
              </a:buClr>
              <a:buFont typeface="Wingdings" panose="05000000000000000000" pitchFamily="2" charset="2"/>
              <a:buChar char="Ø"/>
              <a:defRPr/>
            </a:pPr>
            <a:r>
              <a:rPr lang="es-AR" sz="2000" b="1">
                <a:effectLst>
                  <a:outerShdw blurRad="38100" dist="38100" dir="2700000" algn="tl">
                    <a:srgbClr val="000000"/>
                  </a:outerShdw>
                </a:effectLst>
              </a:rPr>
              <a:t>Casos manifiestos: confirmar infección primaria (serología)</a:t>
            </a: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  <a:buClr>
                <a:srgbClr val="FFCC00"/>
              </a:buClr>
              <a:buFont typeface="Wingdings" panose="05000000000000000000" pitchFamily="2" charset="2"/>
              <a:buChar char="§"/>
              <a:defRPr/>
            </a:pPr>
            <a:r>
              <a:rPr lang="es-AR" sz="2000" b="1">
                <a:effectLst>
                  <a:outerShdw blurRad="38100" dist="38100" dir="2700000" algn="tl">
                    <a:srgbClr val="000000"/>
                  </a:outerShdw>
                </a:effectLst>
              </a:rPr>
              <a:t>1er o 2° trimestre embarazo: considerar terapia antiviral:</a:t>
            </a:r>
          </a:p>
          <a:p>
            <a:pPr lvl="2" eaLnBrk="1" hangingPunct="1">
              <a:lnSpc>
                <a:spcPct val="85000"/>
              </a:lnSpc>
              <a:spcBef>
                <a:spcPct val="0"/>
              </a:spcBef>
              <a:buClr>
                <a:srgbClr val="FFCC00"/>
              </a:buClr>
              <a:buFont typeface="Wingdings" panose="05000000000000000000" pitchFamily="2" charset="2"/>
              <a:buChar char="ü"/>
              <a:defRPr/>
            </a:pPr>
            <a:r>
              <a:rPr lang="es-AR" sz="2000" b="1">
                <a:effectLst>
                  <a:outerShdw blurRad="38100" dist="38100" dir="2700000" algn="tl">
                    <a:srgbClr val="000000"/>
                  </a:outerShdw>
                </a:effectLst>
              </a:rPr>
              <a:t>Casos severos: ACV iv</a:t>
            </a:r>
          </a:p>
          <a:p>
            <a:pPr lvl="2" eaLnBrk="1" hangingPunct="1">
              <a:lnSpc>
                <a:spcPct val="85000"/>
              </a:lnSpc>
              <a:spcBef>
                <a:spcPct val="0"/>
              </a:spcBef>
              <a:buClr>
                <a:srgbClr val="FFCC00"/>
              </a:buClr>
              <a:buFont typeface="Wingdings" panose="05000000000000000000" pitchFamily="2" charset="2"/>
              <a:buChar char="ü"/>
              <a:defRPr/>
            </a:pPr>
            <a:r>
              <a:rPr lang="es-AR" sz="2000" b="1">
                <a:effectLst>
                  <a:outerShdw blurRad="38100" dist="38100" dir="2700000" algn="tl">
                    <a:srgbClr val="000000"/>
                  </a:outerShdw>
                </a:effectLst>
              </a:rPr>
              <a:t>Casos suaves: ACV oral</a:t>
            </a: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  <a:buClr>
                <a:srgbClr val="FFCC00"/>
              </a:buClr>
              <a:buFont typeface="Wingdings" panose="05000000000000000000" pitchFamily="2" charset="2"/>
              <a:buChar char="§"/>
              <a:defRPr/>
            </a:pPr>
            <a:r>
              <a:rPr lang="es-AR" sz="2000" b="1">
                <a:effectLst>
                  <a:outerShdw blurRad="38100" dist="38100" dir="2700000" algn="tl">
                    <a:srgbClr val="000000"/>
                  </a:outerShdw>
                </a:effectLst>
              </a:rPr>
              <a:t>30-34 semanas (hay mayor riesgo para RN por producción insuficiente de anticuerpos):</a:t>
            </a:r>
          </a:p>
          <a:p>
            <a:pPr lvl="2" eaLnBrk="1" hangingPunct="1">
              <a:lnSpc>
                <a:spcPct val="85000"/>
              </a:lnSpc>
              <a:spcBef>
                <a:spcPct val="0"/>
              </a:spcBef>
              <a:buClr>
                <a:srgbClr val="FFCC00"/>
              </a:buClr>
              <a:buFont typeface="Wingdings" panose="05000000000000000000" pitchFamily="2" charset="2"/>
              <a:buChar char="ü"/>
              <a:defRPr/>
            </a:pPr>
            <a:r>
              <a:rPr lang="es-AR" sz="2000" b="1">
                <a:effectLst>
                  <a:outerShdw blurRad="38100" dist="38100" dir="2700000" algn="tl">
                    <a:srgbClr val="000000"/>
                  </a:outerShdw>
                </a:effectLst>
              </a:rPr>
              <a:t>Tratar enfermedad aguda con ACV</a:t>
            </a:r>
          </a:p>
          <a:p>
            <a:pPr lvl="2" eaLnBrk="1" hangingPunct="1">
              <a:lnSpc>
                <a:spcPct val="85000"/>
              </a:lnSpc>
              <a:spcBef>
                <a:spcPct val="0"/>
              </a:spcBef>
              <a:buClr>
                <a:srgbClr val="FFCC00"/>
              </a:buClr>
              <a:buFont typeface="Wingdings" panose="05000000000000000000" pitchFamily="2" charset="2"/>
              <a:buChar char="ü"/>
              <a:defRPr/>
            </a:pPr>
            <a:r>
              <a:rPr lang="es-AR" sz="2000" b="1">
                <a:effectLst>
                  <a:outerShdw blurRad="38100" dist="38100" dir="2700000" algn="tl">
                    <a:srgbClr val="000000"/>
                  </a:outerShdw>
                </a:effectLst>
              </a:rPr>
              <a:t>¿Mantener terapia supresiva hasta parto?</a:t>
            </a:r>
          </a:p>
          <a:p>
            <a:pPr lvl="2" eaLnBrk="1" hangingPunct="1">
              <a:lnSpc>
                <a:spcPct val="85000"/>
              </a:lnSpc>
              <a:spcBef>
                <a:spcPct val="0"/>
              </a:spcBef>
              <a:buClr>
                <a:srgbClr val="FFCC00"/>
              </a:buClr>
              <a:buFont typeface="Wingdings" panose="05000000000000000000" pitchFamily="2" charset="2"/>
              <a:buChar char="ü"/>
              <a:defRPr/>
            </a:pPr>
            <a:r>
              <a:rPr lang="es-AR" sz="2000" b="1">
                <a:effectLst>
                  <a:outerShdw blurRad="38100" dist="38100" dir="2700000" algn="tl">
                    <a:srgbClr val="000000"/>
                  </a:outerShdw>
                </a:effectLst>
              </a:rPr>
              <a:t>Parto por  cesárea</a:t>
            </a: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  <a:buClr>
                <a:srgbClr val="FFCC00"/>
              </a:buClr>
              <a:buFont typeface="Wingdings" panose="05000000000000000000" pitchFamily="2" charset="2"/>
              <a:buChar char="§"/>
              <a:defRPr/>
            </a:pPr>
            <a:r>
              <a:rPr lang="es-AR" sz="2000" b="1">
                <a:effectLst>
                  <a:outerShdw blurRad="38100" dist="38100" dir="2700000" algn="tl">
                    <a:srgbClr val="000000"/>
                  </a:outerShdw>
                </a:effectLst>
              </a:rPr>
              <a:t>34 semanas hasta término embarazo:</a:t>
            </a:r>
          </a:p>
          <a:p>
            <a:pPr lvl="2" eaLnBrk="1" hangingPunct="1">
              <a:lnSpc>
                <a:spcPct val="85000"/>
              </a:lnSpc>
              <a:spcBef>
                <a:spcPct val="0"/>
              </a:spcBef>
              <a:buClr>
                <a:srgbClr val="FFCC00"/>
              </a:buClr>
              <a:buFont typeface="Wingdings" panose="05000000000000000000" pitchFamily="2" charset="2"/>
              <a:buChar char="ü"/>
              <a:defRPr/>
            </a:pPr>
            <a:r>
              <a:rPr lang="es-AR" sz="2000" b="1">
                <a:effectLst>
                  <a:outerShdw blurRad="38100" dist="38100" dir="2700000" algn="tl">
                    <a:srgbClr val="000000"/>
                  </a:outerShdw>
                </a:effectLst>
              </a:rPr>
              <a:t>Tratar con ACV:  si seroconversión / presencia lesiones</a:t>
            </a:r>
          </a:p>
          <a:p>
            <a:pPr lvl="2" eaLnBrk="1" hangingPunct="1">
              <a:lnSpc>
                <a:spcPct val="85000"/>
              </a:lnSpc>
              <a:spcBef>
                <a:spcPct val="0"/>
              </a:spcBef>
              <a:buClr>
                <a:srgbClr val="FFCC00"/>
              </a:buClr>
              <a:buFont typeface="Wingdings" panose="05000000000000000000" pitchFamily="2" charset="2"/>
              <a:buChar char="ü"/>
              <a:defRPr/>
            </a:pPr>
            <a:r>
              <a:rPr lang="es-AR" sz="2000" b="1">
                <a:effectLst>
                  <a:outerShdw blurRad="38100" dist="38100" dir="2700000" algn="tl">
                    <a:srgbClr val="000000"/>
                  </a:outerShdw>
                </a:effectLst>
              </a:rPr>
              <a:t>Tipo de parto: </a:t>
            </a:r>
          </a:p>
          <a:p>
            <a:pPr lvl="3" eaLnBrk="1" hangingPunct="1">
              <a:lnSpc>
                <a:spcPct val="85000"/>
              </a:lnSpc>
              <a:spcBef>
                <a:spcPct val="0"/>
              </a:spcBef>
              <a:buClr>
                <a:srgbClr val="FFCC00"/>
              </a:buClr>
              <a:buFontTx/>
              <a:buChar char="•"/>
              <a:defRPr/>
            </a:pPr>
            <a:r>
              <a:rPr lang="es-AR" b="1">
                <a:effectLst>
                  <a:outerShdw blurRad="38100" dist="38100" dir="2700000" algn="tl">
                    <a:srgbClr val="000000"/>
                  </a:outerShdw>
                </a:effectLst>
              </a:rPr>
              <a:t>Presencia lesiones: cesárea</a:t>
            </a:r>
          </a:p>
          <a:p>
            <a:pPr lvl="3" eaLnBrk="1" hangingPunct="1">
              <a:lnSpc>
                <a:spcPct val="85000"/>
              </a:lnSpc>
              <a:spcBef>
                <a:spcPct val="0"/>
              </a:spcBef>
              <a:buClr>
                <a:srgbClr val="FFCC00"/>
              </a:buClr>
              <a:buFontTx/>
              <a:buChar char="•"/>
              <a:defRPr/>
            </a:pPr>
            <a:r>
              <a:rPr lang="es-AR" b="1">
                <a:effectLst>
                  <a:outerShdw blurRad="38100" dist="38100" dir="2700000" algn="tl">
                    <a:srgbClr val="000000"/>
                  </a:outerShdw>
                </a:effectLst>
              </a:rPr>
              <a:t>Seroconversión a VHS:</a:t>
            </a:r>
          </a:p>
          <a:p>
            <a:pPr lvl="4" eaLnBrk="1" hangingPunct="1">
              <a:lnSpc>
                <a:spcPct val="85000"/>
              </a:lnSpc>
              <a:spcBef>
                <a:spcPct val="0"/>
              </a:spcBef>
              <a:buClr>
                <a:srgbClr val="FFCC00"/>
              </a:buClr>
              <a:buFont typeface="Arial Unicode MS" pitchFamily="34" charset="-128"/>
              <a:buChar char="-"/>
              <a:defRPr/>
            </a:pPr>
            <a:r>
              <a:rPr lang="es-AR" b="1">
                <a:effectLst>
                  <a:outerShdw blurRad="38100" dist="38100" dir="2700000" algn="tl">
                    <a:srgbClr val="000000"/>
                  </a:outerShdw>
                </a:effectLst>
              </a:rPr>
              <a:t>Sin lesiones: parto vaginal o cesárea</a:t>
            </a:r>
          </a:p>
          <a:p>
            <a:pPr lvl="4" eaLnBrk="1" hangingPunct="1">
              <a:lnSpc>
                <a:spcPct val="85000"/>
              </a:lnSpc>
              <a:spcBef>
                <a:spcPct val="0"/>
              </a:spcBef>
              <a:buClr>
                <a:srgbClr val="FFCC00"/>
              </a:buClr>
              <a:buFont typeface="Arial Unicode MS" pitchFamily="34" charset="-128"/>
              <a:buChar char="-"/>
              <a:defRPr/>
            </a:pPr>
            <a:r>
              <a:rPr lang="es-AR" b="1">
                <a:effectLst>
                  <a:outerShdw blurRad="38100" dist="38100" dir="2700000" algn="tl">
                    <a:srgbClr val="000000"/>
                  </a:outerShdw>
                </a:effectLst>
              </a:rPr>
              <a:t>Con aparición lesiones: cesárea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buClr>
                <a:srgbClr val="FFCC00"/>
              </a:buClr>
              <a:buFont typeface="Wingdings" panose="05000000000000000000" pitchFamily="2" charset="2"/>
              <a:buChar char="Ø"/>
              <a:defRPr/>
            </a:pPr>
            <a:r>
              <a:rPr lang="es-AR" sz="2000" b="1">
                <a:effectLst>
                  <a:outerShdw blurRad="38100" dist="38100" dir="2700000" algn="tl">
                    <a:srgbClr val="000000"/>
                  </a:outerShdw>
                </a:effectLst>
              </a:rPr>
              <a:t>24 horas antes del parto: practicar cultivo viral de cuello uterino / lesiones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buClr>
                <a:srgbClr val="FFCC00"/>
              </a:buClr>
              <a:buFont typeface="Wingdings" panose="05000000000000000000" pitchFamily="2" charset="2"/>
              <a:buChar char="Ø"/>
              <a:defRPr/>
            </a:pPr>
            <a:r>
              <a:rPr lang="es-AR" sz="2000" b="1">
                <a:effectLst>
                  <a:outerShdw blurRad="38100" dist="38100" dir="2700000" algn="tl">
                    <a:srgbClr val="000000"/>
                  </a:outerShdw>
                </a:effectLst>
              </a:rPr>
              <a:t>Intraparto: ¿ACV intravenoso? (no disminuiría lesiones)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buClr>
                <a:srgbClr val="FFCC00"/>
              </a:buClr>
              <a:buFont typeface="Arial" pitchFamily="34" charset="0"/>
              <a:buNone/>
              <a:defRPr/>
            </a:pPr>
            <a:endParaRPr lang="es-AR" sz="2000" b="1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lnSpc>
                <a:spcPct val="85000"/>
              </a:lnSpc>
              <a:spcBef>
                <a:spcPct val="0"/>
              </a:spcBef>
              <a:buClr>
                <a:srgbClr val="00FF00"/>
              </a:buClr>
              <a:buFont typeface="Marlett" pitchFamily="2" charset="2"/>
              <a:buChar char="g"/>
              <a:defRPr/>
            </a:pPr>
            <a:endParaRPr lang="es-AR" sz="2400" b="1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lnSpc>
                <a:spcPct val="85000"/>
              </a:lnSpc>
              <a:spcBef>
                <a:spcPct val="0"/>
              </a:spcBef>
              <a:buClr>
                <a:srgbClr val="00FF00"/>
              </a:buClr>
              <a:buFont typeface="Marlett" pitchFamily="2" charset="2"/>
              <a:buChar char="g"/>
              <a:defRPr/>
            </a:pPr>
            <a:endParaRPr lang="es-AR" sz="240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lnSpc>
                <a:spcPct val="85000"/>
              </a:lnSpc>
              <a:spcBef>
                <a:spcPct val="0"/>
              </a:spcBef>
              <a:buClr>
                <a:srgbClr val="00FF00"/>
              </a:buClr>
              <a:buFont typeface="Marlett" pitchFamily="2" charset="2"/>
              <a:buChar char="g"/>
              <a:defRPr/>
            </a:pPr>
            <a:endParaRPr lang="es-AR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s-AR">
                <a:effectLst>
                  <a:outerShdw blurRad="38100" dist="38100" dir="2700000" algn="tl">
                    <a:srgbClr val="000000"/>
                  </a:outerShdw>
                </a:effectLst>
              </a:rPr>
              <a:t> 				</a:t>
            </a:r>
          </a:p>
          <a:p>
            <a:pPr eaLnBrk="1" hangingPunct="1">
              <a:defRPr/>
            </a:pPr>
            <a:endParaRPr lang="es-ES_tradnl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41988" name="Audio 2">
            <a:hlinkClick r:id="" action="ppaction://media"/>
            <a:extLst>
              <a:ext uri="{FF2B5EF4-FFF2-40B4-BE49-F238E27FC236}">
                <a16:creationId xmlns:a16="http://schemas.microsoft.com/office/drawing/2014/main" id="{5202C46B-B555-48C5-83EA-A5C04904B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Audio 3">
            <a:hlinkClick r:id="" action="ppaction://media"/>
            <a:extLst>
              <a:ext uri="{FF2B5EF4-FFF2-40B4-BE49-F238E27FC236}">
                <a16:creationId xmlns:a16="http://schemas.microsoft.com/office/drawing/2014/main" id="{95F2AE74-8CC6-45F7-9A04-2B2B4E3DF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Audio 1">
            <a:hlinkClick r:id="" action="ppaction://media"/>
            <a:extLst>
              <a:ext uri="{FF2B5EF4-FFF2-40B4-BE49-F238E27FC236}">
                <a16:creationId xmlns:a16="http://schemas.microsoft.com/office/drawing/2014/main" id="{21F3451E-A8C4-485E-8154-BBA65BAE9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A92E4C5-8E2B-4E49-B415-72434226BE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006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050" name="Rectangle 2">
            <a:extLst>
              <a:ext uri="{FF2B5EF4-FFF2-40B4-BE49-F238E27FC236}">
                <a16:creationId xmlns:a16="http://schemas.microsoft.com/office/drawing/2014/main" id="{4DC18FC4-3E22-462A-A051-D699B3B759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47851" y="188913"/>
            <a:ext cx="8640763" cy="863600"/>
          </a:xfrm>
        </p:spPr>
        <p:txBody>
          <a:bodyPr/>
          <a:lstStyle/>
          <a:p>
            <a:pPr eaLnBrk="1" hangingPunct="1">
              <a:defRPr/>
            </a:pPr>
            <a:r>
              <a:rPr lang="es-ES_tradnl" sz="2900" b="1">
                <a:solidFill>
                  <a:srgbClr val="FFFF00"/>
                </a:solidFill>
              </a:rPr>
              <a:t>MANEJO MUJER </a:t>
            </a:r>
            <a:r>
              <a:rPr lang="es-ES_tradnl" sz="2800" b="1">
                <a:solidFill>
                  <a:srgbClr val="FFFF00"/>
                </a:solidFill>
              </a:rPr>
              <a:t>CON:</a:t>
            </a:r>
            <a:r>
              <a:rPr lang="es-ES_tradnl" sz="2900" b="1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770051" name="Rectangle 3">
            <a:extLst>
              <a:ext uri="{FF2B5EF4-FFF2-40B4-BE49-F238E27FC236}">
                <a16:creationId xmlns:a16="http://schemas.microsoft.com/office/drawing/2014/main" id="{950B9502-A025-4FFE-A90C-B879867F18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47851" y="1052514"/>
            <a:ext cx="8569325" cy="5329237"/>
          </a:xfrm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lnSpc>
                <a:spcPct val="85000"/>
              </a:lnSpc>
              <a:spcBef>
                <a:spcPct val="0"/>
              </a:spcBef>
              <a:buClr>
                <a:srgbClr val="00FF00"/>
              </a:buClr>
              <a:buFont typeface="Wingdings" panose="05000000000000000000" pitchFamily="2" charset="2"/>
              <a:buNone/>
              <a:defRPr/>
            </a:pPr>
            <a:endParaRPr lang="es-ES_tradnl" sz="2800" b="1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lnSpc>
                <a:spcPct val="85000"/>
              </a:lnSpc>
              <a:spcBef>
                <a:spcPct val="0"/>
              </a:spcBef>
              <a:buClr>
                <a:srgbClr val="00FF00"/>
              </a:buClr>
              <a:buFont typeface="Wingdings" panose="05000000000000000000" pitchFamily="2" charset="2"/>
              <a:buNone/>
              <a:defRPr/>
            </a:pPr>
            <a:r>
              <a:rPr lang="es-ES_tradnl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HERPES </a:t>
            </a:r>
            <a:r>
              <a:rPr lang="es-ES_tradnl" sz="2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GENITAL RECURRENTE</a:t>
            </a:r>
            <a:r>
              <a:rPr lang="es-ES_tradnl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EN EL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buClr>
                <a:srgbClr val="00FF00"/>
              </a:buClr>
              <a:buFont typeface="Wingdings" panose="05000000000000000000" pitchFamily="2" charset="2"/>
              <a:buNone/>
              <a:defRPr/>
            </a:pPr>
            <a:r>
              <a:rPr lang="es-ES_tradnl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EMBARAZO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buClr>
                <a:srgbClr val="FFCC00"/>
              </a:buClr>
              <a:buFont typeface="Wingdings" panose="05000000000000000000" pitchFamily="2" charset="2"/>
              <a:buChar char="Ø"/>
              <a:defRPr/>
            </a:pPr>
            <a:r>
              <a:rPr lang="es-AR" sz="2800" b="1" dirty="0"/>
              <a:t>ACV: no tratar, considerar su uso según caso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buClr>
                <a:srgbClr val="FFCC00"/>
              </a:buClr>
              <a:buFont typeface="Wingdings" panose="05000000000000000000" pitchFamily="2" charset="2"/>
              <a:buChar char="Ø"/>
              <a:defRPr/>
            </a:pPr>
            <a:r>
              <a:rPr lang="es-AR" sz="2800" b="1" dirty="0"/>
              <a:t>Tipo de parto.  Si antes de inicio de Trabajo de Parto:</a:t>
            </a: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  <a:buClr>
                <a:srgbClr val="FFCC00"/>
              </a:buClr>
              <a:buFont typeface="Wingdings" panose="05000000000000000000" pitchFamily="2" charset="2"/>
              <a:buChar char="§"/>
              <a:defRPr/>
            </a:pPr>
            <a:r>
              <a:rPr lang="es-AR" b="1" dirty="0"/>
              <a:t>Presencia de lesiones herpéticas (+):cesárea</a:t>
            </a: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  <a:buClr>
                <a:srgbClr val="FFCC00"/>
              </a:buClr>
              <a:buFont typeface="Wingdings" panose="05000000000000000000" pitchFamily="2" charset="2"/>
              <a:buChar char="§"/>
              <a:defRPr/>
            </a:pPr>
            <a:r>
              <a:rPr lang="es-AR" b="1" dirty="0"/>
              <a:t>Ausencia lesiones: vaginal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buClr>
                <a:srgbClr val="FFCC00"/>
              </a:buClr>
              <a:buFont typeface="Wingdings" panose="05000000000000000000" pitchFamily="2" charset="2"/>
              <a:buChar char="Ø"/>
              <a:defRPr/>
            </a:pPr>
            <a:r>
              <a:rPr lang="es-AR" sz="2800" b="1" dirty="0"/>
              <a:t>Evitar uso de instrumental en parto vaginal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buClr>
                <a:srgbClr val="00FF00"/>
              </a:buClr>
              <a:buFont typeface="Wingdings" panose="05000000000000000000" pitchFamily="2" charset="2"/>
              <a:buChar char="Ø"/>
              <a:defRPr/>
            </a:pPr>
            <a:endParaRPr lang="es-AR" sz="2800" b="1" dirty="0"/>
          </a:p>
          <a:p>
            <a:pPr eaLnBrk="1" hangingPunct="1">
              <a:lnSpc>
                <a:spcPct val="85000"/>
              </a:lnSpc>
              <a:spcBef>
                <a:spcPct val="0"/>
              </a:spcBef>
              <a:buClr>
                <a:srgbClr val="00FF00"/>
              </a:buClr>
              <a:buFont typeface="Wingdings" panose="05000000000000000000" pitchFamily="2" charset="2"/>
              <a:buNone/>
              <a:defRPr/>
            </a:pPr>
            <a:r>
              <a:rPr lang="pt-BR" sz="2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INFECCION ASINTOMATICA</a:t>
            </a:r>
            <a:r>
              <a:rPr lang="pt-B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POR VHS</a:t>
            </a:r>
            <a:r>
              <a:rPr lang="pt-BR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buClr>
                <a:srgbClr val="00FF00"/>
              </a:buClr>
              <a:buFont typeface="Wingdings" panose="05000000000000000000" pitchFamily="2" charset="2"/>
              <a:buNone/>
              <a:defRPr/>
            </a:pPr>
            <a:r>
              <a:rPr lang="pt-BR" sz="2800" b="1" dirty="0">
                <a:solidFill>
                  <a:srgbClr val="FFFF9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(detectada por </a:t>
            </a:r>
            <a:r>
              <a:rPr lang="pt-BR" sz="2800" b="1" dirty="0" err="1">
                <a:solidFill>
                  <a:srgbClr val="FFFF9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serología</a:t>
            </a:r>
            <a:r>
              <a:rPr lang="pt-BR" sz="2800" b="1" dirty="0">
                <a:solidFill>
                  <a:srgbClr val="FFFF9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o </a:t>
            </a:r>
            <a:r>
              <a:rPr lang="pt-BR" sz="2800" b="1" dirty="0" err="1">
                <a:solidFill>
                  <a:srgbClr val="FFFF9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detección</a:t>
            </a:r>
            <a:r>
              <a:rPr lang="pt-BR" sz="2800" b="1" dirty="0">
                <a:solidFill>
                  <a:srgbClr val="FFFF9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de </a:t>
            </a:r>
            <a:r>
              <a:rPr lang="pt-BR" sz="2800" b="1" dirty="0" err="1">
                <a:solidFill>
                  <a:srgbClr val="FFFF9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virus</a:t>
            </a:r>
            <a:r>
              <a:rPr lang="pt-BR" sz="2800" b="1" dirty="0">
                <a:solidFill>
                  <a:srgbClr val="FFFF9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)</a:t>
            </a:r>
            <a:r>
              <a:rPr lang="pt-BR" sz="2800" b="1" dirty="0"/>
              <a:t> </a:t>
            </a:r>
            <a:endParaRPr lang="es-AR" sz="2800" b="1" dirty="0"/>
          </a:p>
          <a:p>
            <a:pPr eaLnBrk="1" hangingPunct="1">
              <a:lnSpc>
                <a:spcPct val="85000"/>
              </a:lnSpc>
              <a:spcBef>
                <a:spcPct val="0"/>
              </a:spcBef>
              <a:buClr>
                <a:srgbClr val="FFCC00"/>
              </a:buClr>
              <a:buFont typeface="Wingdings" panose="05000000000000000000" pitchFamily="2" charset="2"/>
              <a:buChar char="Ø"/>
              <a:defRPr/>
            </a:pPr>
            <a:r>
              <a:rPr lang="es-AR" sz="2800" b="1" dirty="0"/>
              <a:t>Parto  vaginal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buClr>
                <a:srgbClr val="FFCC00"/>
              </a:buClr>
              <a:buFont typeface="Wingdings" panose="05000000000000000000" pitchFamily="2" charset="2"/>
              <a:buChar char="Ø"/>
              <a:defRPr/>
            </a:pPr>
            <a:r>
              <a:rPr lang="es-AR" sz="2800" b="1" dirty="0"/>
              <a:t>Evitar uso de instrumental en parto vaginal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buClr>
                <a:srgbClr val="00FF00"/>
              </a:buClr>
              <a:buFont typeface="Wingdings" panose="05000000000000000000" pitchFamily="2" charset="2"/>
              <a:buNone/>
              <a:defRPr/>
            </a:pPr>
            <a:endParaRPr lang="es-AR" sz="2800" b="1" dirty="0"/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  <a:buClr>
                <a:srgbClr val="00FF00"/>
              </a:buClr>
              <a:buFont typeface="Wingdings" panose="05000000000000000000" pitchFamily="2" charset="2"/>
              <a:buNone/>
              <a:defRPr/>
            </a:pPr>
            <a:r>
              <a:rPr lang="es-AR" sz="3200" b="1" dirty="0"/>
              <a:t>  </a:t>
            </a:r>
            <a:r>
              <a:rPr lang="es-AR" sz="3200" b="1" dirty="0">
                <a:solidFill>
                  <a:srgbClr val="FF99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buClr>
                <a:srgbClr val="00FF00"/>
              </a:buClr>
              <a:buFont typeface="Marlett" pitchFamily="2" charset="2"/>
              <a:buChar char="g"/>
              <a:defRPr/>
            </a:pPr>
            <a:endParaRPr lang="es-AR" sz="3600" b="1" dirty="0"/>
          </a:p>
          <a:p>
            <a:pPr eaLnBrk="1" hangingPunct="1">
              <a:lnSpc>
                <a:spcPct val="85000"/>
              </a:lnSpc>
              <a:spcBef>
                <a:spcPct val="0"/>
              </a:spcBef>
              <a:buClr>
                <a:srgbClr val="00FF00"/>
              </a:buClr>
              <a:buFont typeface="Marlett" pitchFamily="2" charset="2"/>
              <a:buChar char="g"/>
              <a:defRPr/>
            </a:pPr>
            <a:endParaRPr lang="es-AR" sz="3600" dirty="0"/>
          </a:p>
          <a:p>
            <a:pPr eaLnBrk="1" hangingPunct="1">
              <a:lnSpc>
                <a:spcPct val="85000"/>
              </a:lnSpc>
              <a:spcBef>
                <a:spcPct val="0"/>
              </a:spcBef>
              <a:buClr>
                <a:srgbClr val="00FF00"/>
              </a:buClr>
              <a:buFont typeface="Marlett" pitchFamily="2" charset="2"/>
              <a:buChar char="g"/>
              <a:defRPr/>
            </a:pPr>
            <a:endParaRPr lang="es-AR" sz="4400" dirty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s-AR" sz="4400" dirty="0"/>
              <a:t> 				</a:t>
            </a:r>
          </a:p>
          <a:p>
            <a:pPr eaLnBrk="1" hangingPunct="1">
              <a:defRPr/>
            </a:pPr>
            <a:endParaRPr lang="es-ES_tradnl" sz="4400" dirty="0"/>
          </a:p>
        </p:txBody>
      </p:sp>
      <p:pic>
        <p:nvPicPr>
          <p:cNvPr id="43012" name="Audio 1">
            <a:hlinkClick r:id="" action="ppaction://media"/>
            <a:extLst>
              <a:ext uri="{FF2B5EF4-FFF2-40B4-BE49-F238E27FC236}">
                <a16:creationId xmlns:a16="http://schemas.microsoft.com/office/drawing/2014/main" id="{8BAD3403-C081-4FD6-A706-AD7786823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Audio 2">
            <a:hlinkClick r:id="" action="ppaction://media"/>
            <a:extLst>
              <a:ext uri="{FF2B5EF4-FFF2-40B4-BE49-F238E27FC236}">
                <a16:creationId xmlns:a16="http://schemas.microsoft.com/office/drawing/2014/main" id="{44439623-8611-41DE-B95D-106EFF956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Audio 2">
            <a:hlinkClick r:id="" action="ppaction://media"/>
            <a:extLst>
              <a:ext uri="{FF2B5EF4-FFF2-40B4-BE49-F238E27FC236}">
                <a16:creationId xmlns:a16="http://schemas.microsoft.com/office/drawing/2014/main" id="{157CA1BA-81E8-45C7-85FB-A0068FD16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B1C4CE3-3B1B-42DD-9DB5-8B8705299D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357166"/>
      </p:ext>
    </p:extLst>
  </p:cSld>
  <p:clrMapOvr>
    <a:masterClrMapping/>
  </p:clrMapOvr>
  <p:transition spd="slow" advTm="566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170" name="Rectangle 2">
            <a:extLst>
              <a:ext uri="{FF2B5EF4-FFF2-40B4-BE49-F238E27FC236}">
                <a16:creationId xmlns:a16="http://schemas.microsoft.com/office/drawing/2014/main" id="{79AF2759-6A84-4E00-9C62-C9575DBBBA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lnSpc>
                <a:spcPct val="85000"/>
              </a:lnSpc>
              <a:defRPr/>
            </a:pPr>
            <a:r>
              <a:rPr lang="es-AR" sz="4000">
                <a:solidFill>
                  <a:srgbClr val="FFFF00"/>
                </a:solidFill>
              </a:rPr>
              <a:t>Manejo de los Recién Nacidos  Expuestos / Infectados con VHS</a:t>
            </a:r>
            <a:endParaRPr lang="es-ES_tradnl" sz="4000">
              <a:solidFill>
                <a:srgbClr val="FFFF00"/>
              </a:solidFill>
            </a:endParaRPr>
          </a:p>
        </p:txBody>
      </p:sp>
      <p:sp>
        <p:nvSpPr>
          <p:cNvPr id="775171" name="Rectangle 3">
            <a:extLst>
              <a:ext uri="{FF2B5EF4-FFF2-40B4-BE49-F238E27FC236}">
                <a16:creationId xmlns:a16="http://schemas.microsoft.com/office/drawing/2014/main" id="{61E008F3-C7BF-4A3B-B181-13B43291E2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08214" y="1557338"/>
            <a:ext cx="8135937" cy="4824412"/>
          </a:xfrm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lnSpc>
                <a:spcPct val="85000"/>
              </a:lnSpc>
              <a:spcBef>
                <a:spcPct val="0"/>
              </a:spcBef>
              <a:buClr>
                <a:srgbClr val="FFCC00"/>
              </a:buClr>
              <a:buFont typeface="Wingdings" panose="05000000000000000000" pitchFamily="2" charset="2"/>
              <a:buChar char="Ø"/>
              <a:defRPr/>
            </a:pPr>
            <a:r>
              <a:rPr lang="es-AR" sz="2800" b="1">
                <a:solidFill>
                  <a:srgbClr val="FFCC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Recién nacidos con manifestaciones, exposición conocida o de alto riesgo de infectarse:</a:t>
            </a: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  <a:buClr>
                <a:srgbClr val="FFCC00"/>
              </a:buClr>
              <a:buFont typeface="Wingdings" panose="05000000000000000000" pitchFamily="2" charset="2"/>
              <a:buChar char="§"/>
              <a:defRPr/>
            </a:pPr>
            <a:r>
              <a:rPr lang="es-AR" sz="2400" b="1"/>
              <a:t>Hospitalizar, aislar (contacto), (cultivar y hacer otros estudios etiológicos si necesario), y tratar inmediatamente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buClr>
                <a:srgbClr val="FFCC00"/>
              </a:buClr>
              <a:buFont typeface="Wingdings" panose="05000000000000000000" pitchFamily="2" charset="2"/>
              <a:buChar char="Ø"/>
              <a:defRPr/>
            </a:pPr>
            <a:r>
              <a:rPr lang="es-AR" sz="2800" b="1">
                <a:solidFill>
                  <a:srgbClr val="FFCC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Recién nacidos con exposición sólo probable o bajo riesgo de infectarse:</a:t>
            </a: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  <a:buClr>
                <a:srgbClr val="FFCC00"/>
              </a:buClr>
              <a:buFont typeface="Wingdings" panose="05000000000000000000" pitchFamily="2" charset="2"/>
              <a:buChar char="§"/>
              <a:defRPr/>
            </a:pPr>
            <a:r>
              <a:rPr lang="es-AR" sz="2400" b="1"/>
              <a:t>Cultivar, enviar con su madre (en hospital o casa) con indicaciones de observación, medidas de prevención, y control periódico y cuando sea necesario</a:t>
            </a: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  <a:buClr>
                <a:srgbClr val="FFCC00"/>
              </a:buClr>
              <a:buFont typeface="Wingdings" panose="05000000000000000000" pitchFamily="2" charset="2"/>
              <a:buChar char="§"/>
              <a:defRPr/>
            </a:pPr>
            <a:r>
              <a:rPr lang="es-AR" sz="2400" b="1"/>
              <a:t>Según resultados dar de alta o tratar (si cultivo resulta positivo)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buClr>
                <a:srgbClr val="FFCC00"/>
              </a:buClr>
              <a:buFont typeface="Arial" pitchFamily="34" charset="0"/>
              <a:buChar char="●"/>
              <a:defRPr/>
            </a:pPr>
            <a:endParaRPr lang="es-ES_tradnl" sz="2800" b="1">
              <a:solidFill>
                <a:srgbClr val="FFCC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44036" name="Audio 1">
            <a:hlinkClick r:id="" action="ppaction://media"/>
            <a:extLst>
              <a:ext uri="{FF2B5EF4-FFF2-40B4-BE49-F238E27FC236}">
                <a16:creationId xmlns:a16="http://schemas.microsoft.com/office/drawing/2014/main" id="{4EC99282-1949-4CCB-9AB7-82C903893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Audio 2">
            <a:hlinkClick r:id="" action="ppaction://media"/>
            <a:extLst>
              <a:ext uri="{FF2B5EF4-FFF2-40B4-BE49-F238E27FC236}">
                <a16:creationId xmlns:a16="http://schemas.microsoft.com/office/drawing/2014/main" id="{FDC259EE-1633-4852-BCDF-A5AC398FB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Audio 1">
            <a:hlinkClick r:id="" action="ppaction://media"/>
            <a:extLst>
              <a:ext uri="{FF2B5EF4-FFF2-40B4-BE49-F238E27FC236}">
                <a16:creationId xmlns:a16="http://schemas.microsoft.com/office/drawing/2014/main" id="{51C0B390-217B-4721-827D-D2CD0F51D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994AD0B-11F1-42D5-ABC5-A4D03147DB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346209"/>
      </p:ext>
    </p:extLst>
  </p:cSld>
  <p:clrMapOvr>
    <a:masterClrMapping/>
  </p:clrMapOvr>
  <p:transition spd="slow" advTm="514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8" descr="Shin-images">
            <a:extLst>
              <a:ext uri="{FF2B5EF4-FFF2-40B4-BE49-F238E27FC236}">
                <a16:creationId xmlns:a16="http://schemas.microsoft.com/office/drawing/2014/main" id="{6A1F149D-B598-4ED9-BA61-09FBDBC37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026" y="4227514"/>
            <a:ext cx="3736975" cy="263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3397" name="Rectangle 5">
            <a:extLst>
              <a:ext uri="{FF2B5EF4-FFF2-40B4-BE49-F238E27FC236}">
                <a16:creationId xmlns:a16="http://schemas.microsoft.com/office/drawing/2014/main" id="{6301575B-7185-457A-B9E4-F9144EDB9D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188914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es-AR">
                <a:solidFill>
                  <a:srgbClr val="FFFF00"/>
                </a:solidFill>
              </a:rPr>
              <a:t>Varicela-Zoster</a:t>
            </a:r>
            <a:endParaRPr lang="es-ES_tradnl">
              <a:solidFill>
                <a:srgbClr val="FFFF00"/>
              </a:solidFill>
            </a:endParaRPr>
          </a:p>
        </p:txBody>
      </p:sp>
      <p:pic>
        <p:nvPicPr>
          <p:cNvPr id="60420" name="Picture 6" descr="141">
            <a:extLst>
              <a:ext uri="{FF2B5EF4-FFF2-40B4-BE49-F238E27FC236}">
                <a16:creationId xmlns:a16="http://schemas.microsoft.com/office/drawing/2014/main" id="{B054BC2A-2BD7-4287-97D9-5632B2762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1196976"/>
            <a:ext cx="3311525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4" descr="VARI-Z4A">
            <a:extLst>
              <a:ext uri="{FF2B5EF4-FFF2-40B4-BE49-F238E27FC236}">
                <a16:creationId xmlns:a16="http://schemas.microsoft.com/office/drawing/2014/main" id="{D7E39F19-E70A-4091-A0EF-76ED8B52F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916113"/>
            <a:ext cx="3024188" cy="26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2" name="AutoShape 10">
            <a:extLst>
              <a:ext uri="{FF2B5EF4-FFF2-40B4-BE49-F238E27FC236}">
                <a16:creationId xmlns:a16="http://schemas.microsoft.com/office/drawing/2014/main" id="{1A244EB8-21F5-4FC8-AF0A-632DDE0B7F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2126" y="2133600"/>
            <a:ext cx="1655763" cy="1295400"/>
          </a:xfrm>
          <a:prstGeom prst="wedgeRoundRectCallout">
            <a:avLst>
              <a:gd name="adj1" fmla="val -49231"/>
              <a:gd name="adj2" fmla="val 53556"/>
              <a:gd name="adj3" fmla="val 1666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s-AR" altLang="es-CL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Virus ADN,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s-AR" altLang="es-CL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icosaédrico,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s-AR" altLang="es-CL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 manto;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s-AR" altLang="es-CL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serotipo</a:t>
            </a:r>
            <a:endParaRPr kumimoji="0" lang="es-ES_tradnl" altLang="es-CL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0423" name="Audio 1">
            <a:hlinkClick r:id="" action="ppaction://media"/>
            <a:extLst>
              <a:ext uri="{FF2B5EF4-FFF2-40B4-BE49-F238E27FC236}">
                <a16:creationId xmlns:a16="http://schemas.microsoft.com/office/drawing/2014/main" id="{9A2BFA0E-BD76-46F6-9371-8A648230C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4" name="Audio 5">
            <a:hlinkClick r:id="" action="ppaction://media"/>
            <a:extLst>
              <a:ext uri="{FF2B5EF4-FFF2-40B4-BE49-F238E27FC236}">
                <a16:creationId xmlns:a16="http://schemas.microsoft.com/office/drawing/2014/main" id="{BCD2CE0D-CB08-4258-9262-28F9D0E81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5" name="Audio 1">
            <a:hlinkClick r:id="" action="ppaction://media"/>
            <a:extLst>
              <a:ext uri="{FF2B5EF4-FFF2-40B4-BE49-F238E27FC236}">
                <a16:creationId xmlns:a16="http://schemas.microsoft.com/office/drawing/2014/main" id="{B3E6A44D-305D-40F1-A783-AE759B879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7721DA5-674E-48C4-902E-56BD89685C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852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032266B2-7FF2-4F89-A873-414C39F067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79651" y="419101"/>
            <a:ext cx="7515225" cy="817563"/>
          </a:xfrm>
        </p:spPr>
        <p:txBody>
          <a:bodyPr/>
          <a:lstStyle/>
          <a:p>
            <a:pPr eaLnBrk="1" hangingPunct="1">
              <a:defRPr/>
            </a:pPr>
            <a:r>
              <a:rPr lang="es-ES_tradnl" b="1">
                <a:solidFill>
                  <a:srgbClr val="FFFF00"/>
                </a:solidFill>
              </a:rPr>
              <a:t>VIRUS VARICELA-ZOSTER y EMBARAZADAS</a:t>
            </a:r>
            <a:r>
              <a:rPr lang="es-ES_tradnl" b="1">
                <a:solidFill>
                  <a:srgbClr val="FF0000"/>
                </a:solidFill>
              </a:rPr>
              <a:t> </a:t>
            </a:r>
            <a:endParaRPr lang="es-ES_tradnl" b="1">
              <a:solidFill>
                <a:srgbClr val="FFFF00"/>
              </a:solidFill>
            </a:endParaRPr>
          </a:p>
        </p:txBody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DD2BF3B8-5C98-4533-8679-27B973C2C6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79650" y="1919288"/>
            <a:ext cx="7772400" cy="4113212"/>
          </a:xfrm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buClr>
                <a:srgbClr val="FFFF00"/>
              </a:buClr>
              <a:buFont typeface="Wingdings" panose="05000000000000000000" pitchFamily="2" charset="2"/>
              <a:buChar char="Ø"/>
              <a:defRPr/>
            </a:pPr>
            <a:r>
              <a:rPr lang="es-ES_tradnl" b="1" dirty="0">
                <a:solidFill>
                  <a:srgbClr val="00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Varicela:</a:t>
            </a:r>
            <a:r>
              <a:rPr lang="es-ES_tradnl" b="1" dirty="0"/>
              <a:t> poco frecuente en edad de procrear; puede tener efectos en producto de la gestación</a:t>
            </a:r>
          </a:p>
          <a:p>
            <a:pPr eaLnBrk="1" hangingPunct="1">
              <a:buClr>
                <a:srgbClr val="FFFF00"/>
              </a:buClr>
              <a:buFont typeface="Wingdings" panose="05000000000000000000" pitchFamily="2" charset="2"/>
              <a:buChar char="Ø"/>
              <a:defRPr/>
            </a:pPr>
            <a:endParaRPr lang="es-ES_tradnl" sz="3600" b="1" dirty="0"/>
          </a:p>
          <a:p>
            <a:pPr eaLnBrk="1" hangingPunct="1">
              <a:buClr>
                <a:srgbClr val="FFFF00"/>
              </a:buClr>
              <a:buFont typeface="Wingdings" panose="05000000000000000000" pitchFamily="2" charset="2"/>
              <a:buChar char="Ø"/>
              <a:defRPr/>
            </a:pPr>
            <a:r>
              <a:rPr lang="es-ES_tradnl" b="1" dirty="0">
                <a:solidFill>
                  <a:srgbClr val="00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Herpes-zoster en embarazadas:</a:t>
            </a:r>
            <a:r>
              <a:rPr lang="es-ES_tradnl" b="1" dirty="0"/>
              <a:t> sin repercusión en producto de la gestación</a:t>
            </a:r>
            <a:r>
              <a:rPr lang="es-ES_tradnl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s-ES_tradnl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</p:txBody>
      </p:sp>
      <p:pic>
        <p:nvPicPr>
          <p:cNvPr id="61444" name="Audio 2">
            <a:hlinkClick r:id="" action="ppaction://media"/>
            <a:extLst>
              <a:ext uri="{FF2B5EF4-FFF2-40B4-BE49-F238E27FC236}">
                <a16:creationId xmlns:a16="http://schemas.microsoft.com/office/drawing/2014/main" id="{5187B157-1E39-4EF2-83E8-07E38F02B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Audio 4">
            <a:hlinkClick r:id="" action="ppaction://media"/>
            <a:extLst>
              <a:ext uri="{FF2B5EF4-FFF2-40B4-BE49-F238E27FC236}">
                <a16:creationId xmlns:a16="http://schemas.microsoft.com/office/drawing/2014/main" id="{F6FDD7F8-8882-4053-9383-9CEDEBCA0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6" name="Audio 2">
            <a:hlinkClick r:id="" action="ppaction://media"/>
            <a:extLst>
              <a:ext uri="{FF2B5EF4-FFF2-40B4-BE49-F238E27FC236}">
                <a16:creationId xmlns:a16="http://schemas.microsoft.com/office/drawing/2014/main" id="{71B3A8B4-D968-44CC-BF3A-BEB400109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8984BF7-E294-42B1-9786-84C567F144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18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54A1A115-89DA-4443-9367-DCE8C7C956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54264" y="277813"/>
            <a:ext cx="7513637" cy="982662"/>
          </a:xfrm>
        </p:spPr>
        <p:txBody>
          <a:bodyPr/>
          <a:lstStyle/>
          <a:p>
            <a:pPr eaLnBrk="1" hangingPunct="1">
              <a:defRPr/>
            </a:pPr>
            <a:r>
              <a:rPr lang="es-ES_tradnl" b="1">
                <a:solidFill>
                  <a:srgbClr val="FFFF00"/>
                </a:solidFill>
              </a:rPr>
              <a:t>VIRUS VARICELA-ZOSTER y EMBARAZADAS</a:t>
            </a:r>
            <a:r>
              <a:rPr lang="es-ES_tradnl" b="1">
                <a:solidFill>
                  <a:srgbClr val="FF0000"/>
                </a:solidFill>
              </a:rPr>
              <a:t> </a:t>
            </a:r>
            <a:endParaRPr lang="es-ES_tradnl" b="1">
              <a:solidFill>
                <a:srgbClr val="FFFF00"/>
              </a:solidFill>
            </a:endParaRPr>
          </a:p>
        </p:txBody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D55ACD8E-9744-4990-AB72-E7B796FE4B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79650" y="1771650"/>
            <a:ext cx="7772400" cy="4116388"/>
          </a:xfrm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FF0000"/>
              </a:buClr>
              <a:buFont typeface="Wingdings" panose="05000000000000000000" pitchFamily="2" charset="2"/>
              <a:buNone/>
              <a:defRPr/>
            </a:pPr>
            <a:r>
              <a:rPr lang="es-ES_tradnl" sz="2800" b="1">
                <a:solidFill>
                  <a:srgbClr val="00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Varicela en embarazada.</a:t>
            </a:r>
            <a:r>
              <a:rPr lang="es-ES_tradnl" sz="28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Efectos en  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Font typeface="Wingdings" panose="05000000000000000000" pitchFamily="2" charset="2"/>
              <a:buNone/>
              <a:defRPr/>
            </a:pPr>
            <a:r>
              <a:rPr lang="es-ES_tradnl" sz="28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producto gestación:</a:t>
            </a:r>
          </a:p>
          <a:p>
            <a:pPr lvl="1" eaLnBrk="1" hangingPunct="1">
              <a:lnSpc>
                <a:spcPct val="90000"/>
              </a:lnSpc>
              <a:buClr>
                <a:srgbClr val="FFFF00"/>
              </a:buClr>
              <a:buFont typeface="Wingdings" panose="05000000000000000000" pitchFamily="2" charset="2"/>
              <a:buChar char="§"/>
              <a:defRPr/>
            </a:pPr>
            <a:r>
              <a:rPr lang="es-ES_tradnl" b="1"/>
              <a:t>Abortos , mortinatos</a:t>
            </a:r>
          </a:p>
          <a:p>
            <a:pPr lvl="1" eaLnBrk="1" hangingPunct="1">
              <a:lnSpc>
                <a:spcPct val="90000"/>
              </a:lnSpc>
              <a:buClr>
                <a:srgbClr val="FFFF00"/>
              </a:buClr>
              <a:buFont typeface="Wingdings" panose="05000000000000000000" pitchFamily="2" charset="2"/>
              <a:buChar char="§"/>
              <a:defRPr/>
            </a:pPr>
            <a:r>
              <a:rPr lang="es-ES_tradnl" b="1"/>
              <a:t>Partos prematuros</a:t>
            </a:r>
          </a:p>
          <a:p>
            <a:pPr lvl="1" eaLnBrk="1" hangingPunct="1">
              <a:lnSpc>
                <a:spcPct val="90000"/>
              </a:lnSpc>
              <a:buClr>
                <a:srgbClr val="FFFF00"/>
              </a:buClr>
              <a:buFont typeface="Wingdings" panose="05000000000000000000" pitchFamily="2" charset="2"/>
              <a:buChar char="§"/>
              <a:defRPr/>
            </a:pPr>
            <a:r>
              <a:rPr lang="es-ES_tradnl" b="1"/>
              <a:t>Síndrome de defectos congénitos  </a:t>
            </a:r>
          </a:p>
          <a:p>
            <a:pPr lvl="1" eaLnBrk="1" hangingPunct="1">
              <a:lnSpc>
                <a:spcPct val="90000"/>
              </a:lnSpc>
              <a:buClr>
                <a:srgbClr val="FFFF00"/>
              </a:buClr>
              <a:buFont typeface="Wingdings" panose="05000000000000000000" pitchFamily="2" charset="2"/>
              <a:buChar char="§"/>
              <a:defRPr/>
            </a:pPr>
            <a:r>
              <a:rPr lang="es-ES_tradnl" b="1"/>
              <a:t>(riesgo muy bajo) </a:t>
            </a:r>
          </a:p>
          <a:p>
            <a:pPr lvl="1" eaLnBrk="1" hangingPunct="1">
              <a:lnSpc>
                <a:spcPct val="90000"/>
              </a:lnSpc>
              <a:buClr>
                <a:srgbClr val="FFFF00"/>
              </a:buClr>
              <a:buFont typeface="Wingdings" panose="05000000000000000000" pitchFamily="2" charset="2"/>
              <a:buChar char="§"/>
              <a:defRPr/>
            </a:pPr>
            <a:r>
              <a:rPr lang="es-ES_tradnl" b="1"/>
              <a:t>Herpes-zoster en período RN o después</a:t>
            </a:r>
          </a:p>
          <a:p>
            <a:pPr lvl="1" eaLnBrk="1" hangingPunct="1">
              <a:lnSpc>
                <a:spcPct val="90000"/>
              </a:lnSpc>
              <a:buClr>
                <a:srgbClr val="FFFF00"/>
              </a:buClr>
              <a:buFont typeface="Wingdings" panose="05000000000000000000" pitchFamily="2" charset="2"/>
              <a:buChar char="§"/>
              <a:defRPr/>
            </a:pPr>
            <a:r>
              <a:rPr lang="es-ES_tradnl" b="1"/>
              <a:t>Varicela al nacer o poco después</a:t>
            </a:r>
            <a:r>
              <a:rPr lang="es-ES_tradnl" sz="24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s-ES_tradnl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es-ES_tradnl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62468" name="Audio 2">
            <a:hlinkClick r:id="" action="ppaction://media"/>
            <a:extLst>
              <a:ext uri="{FF2B5EF4-FFF2-40B4-BE49-F238E27FC236}">
                <a16:creationId xmlns:a16="http://schemas.microsoft.com/office/drawing/2014/main" id="{1F032B56-AF79-4EEC-A068-E1BF99954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Audio 1">
            <a:hlinkClick r:id="" action="ppaction://media"/>
            <a:extLst>
              <a:ext uri="{FF2B5EF4-FFF2-40B4-BE49-F238E27FC236}">
                <a16:creationId xmlns:a16="http://schemas.microsoft.com/office/drawing/2014/main" id="{F413B52F-D3BE-45D7-BA9A-C1B5BF4EC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0" name="Audio 1">
            <a:hlinkClick r:id="" action="ppaction://media"/>
            <a:extLst>
              <a:ext uri="{FF2B5EF4-FFF2-40B4-BE49-F238E27FC236}">
                <a16:creationId xmlns:a16="http://schemas.microsoft.com/office/drawing/2014/main" id="{7AF07530-0E34-41DB-B163-91FC5F173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D309BD0-354D-4D56-9F8F-6CD4F490CA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364439"/>
      </p:ext>
    </p:extLst>
  </p:cSld>
  <p:clrMapOvr>
    <a:masterClrMapping/>
  </p:clrMapOvr>
  <p:transition spd="slow" advTm="213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2078DD29-D9BA-4BEC-9C51-38E0DA06B1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s-ES_tradnl" b="1" dirty="0">
                <a:solidFill>
                  <a:srgbClr val="FFFF00"/>
                </a:solidFill>
              </a:rPr>
              <a:t>SINDROME DE DEFECTOS CONGENITOS POR VARICELA</a:t>
            </a:r>
          </a:p>
        </p:txBody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91C1F24F-656C-494C-A1A7-E3399D0B60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buClr>
                <a:srgbClr val="FFFF00"/>
              </a:buClr>
              <a:buFont typeface="Wingdings" panose="05000000000000000000" pitchFamily="2" charset="2"/>
              <a:buChar char="Ø"/>
              <a:defRPr/>
            </a:pPr>
            <a:r>
              <a:rPr lang="es-ES_tradnl" b="1" dirty="0"/>
              <a:t>Cicatrices cutáneas de distribución </a:t>
            </a:r>
            <a:r>
              <a:rPr lang="es-ES_tradnl" b="1" dirty="0" err="1"/>
              <a:t>dermatomal</a:t>
            </a:r>
            <a:endParaRPr lang="es-ES_tradnl" b="1" dirty="0"/>
          </a:p>
          <a:p>
            <a:pPr eaLnBrk="1" hangingPunct="1">
              <a:buClr>
                <a:srgbClr val="FFFF00"/>
              </a:buClr>
              <a:buFont typeface="Wingdings" panose="05000000000000000000" pitchFamily="2" charset="2"/>
              <a:buChar char="Ø"/>
              <a:defRPr/>
            </a:pPr>
            <a:r>
              <a:rPr lang="es-ES_tradnl" b="1" dirty="0"/>
              <a:t>Hipoplasia de extremidades: dígitos malformados</a:t>
            </a:r>
          </a:p>
          <a:p>
            <a:pPr eaLnBrk="1" hangingPunct="1">
              <a:buClr>
                <a:srgbClr val="FFFF00"/>
              </a:buClr>
              <a:buFont typeface="Wingdings" panose="05000000000000000000" pitchFamily="2" charset="2"/>
              <a:buChar char="Ø"/>
              <a:defRPr/>
            </a:pPr>
            <a:r>
              <a:rPr lang="es-ES_tradnl" b="1" dirty="0"/>
              <a:t>Daño del SNC: atrofia cortical; convulsiones; retardo mental </a:t>
            </a:r>
          </a:p>
          <a:p>
            <a:pPr eaLnBrk="1" hangingPunct="1">
              <a:buClr>
                <a:srgbClr val="FFFF00"/>
              </a:buClr>
              <a:buFont typeface="Wingdings" panose="05000000000000000000" pitchFamily="2" charset="2"/>
              <a:buChar char="Ø"/>
              <a:defRPr/>
            </a:pPr>
            <a:r>
              <a:rPr lang="es-ES_tradnl" b="1" dirty="0"/>
              <a:t>Alteraciones oculares: cataratas, </a:t>
            </a:r>
            <a:r>
              <a:rPr lang="es-ES_tradnl" b="1" dirty="0" err="1"/>
              <a:t>corioretinitis</a:t>
            </a:r>
            <a:r>
              <a:rPr lang="es-ES_tradnl" b="1" dirty="0">
                <a:solidFill>
                  <a:srgbClr val="FF00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  <a:p>
            <a:pPr eaLnBrk="1" hangingPunct="1">
              <a:defRPr/>
            </a:pPr>
            <a:endParaRPr lang="es-ES_tradnl" b="1" dirty="0">
              <a:solidFill>
                <a:srgbClr val="FF0066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63492" name="Audio 1">
            <a:hlinkClick r:id="" action="ppaction://media"/>
            <a:extLst>
              <a:ext uri="{FF2B5EF4-FFF2-40B4-BE49-F238E27FC236}">
                <a16:creationId xmlns:a16="http://schemas.microsoft.com/office/drawing/2014/main" id="{70EA1427-976A-47E5-9F6F-9BA2695B9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3" name="Audio 2">
            <a:hlinkClick r:id="" action="ppaction://media"/>
            <a:extLst>
              <a:ext uri="{FF2B5EF4-FFF2-40B4-BE49-F238E27FC236}">
                <a16:creationId xmlns:a16="http://schemas.microsoft.com/office/drawing/2014/main" id="{9A5E7338-864F-4BAC-A32E-DD995F976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4" name="Audio 1">
            <a:hlinkClick r:id="" action="ppaction://media"/>
            <a:extLst>
              <a:ext uri="{FF2B5EF4-FFF2-40B4-BE49-F238E27FC236}">
                <a16:creationId xmlns:a16="http://schemas.microsoft.com/office/drawing/2014/main" id="{0FDDF3B8-3BC9-4AF1-B6A8-D3599770D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7C27A96-F890-495E-B353-AAF02F479A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20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33ED0EC4-81DB-43EE-9B77-FE30F95831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_tradnl" b="1">
                <a:solidFill>
                  <a:srgbClr val="FFFF00"/>
                </a:solidFill>
              </a:rPr>
              <a:t>INFECCIONES y EMBARAZADAS</a:t>
            </a:r>
            <a:endParaRPr lang="es-ES_tradnl"/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DB6B3F3D-7478-4F4F-A027-786E0A0AC5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66938" y="1571626"/>
            <a:ext cx="7847012" cy="4543425"/>
          </a:xfrm>
          <a:gradFill rotWithShape="1">
            <a:gsLst>
              <a:gs pos="0">
                <a:srgbClr val="003399">
                  <a:gamma/>
                  <a:shade val="46275"/>
                  <a:invGamma/>
                </a:srgbClr>
              </a:gs>
              <a:gs pos="100000">
                <a:srgbClr val="003399"/>
              </a:gs>
            </a:gsLst>
            <a:lin ang="2700000" scaled="1"/>
          </a:gradFill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rgbClr val="FFFF00"/>
              </a:buClr>
              <a:buFont typeface="Wingdings" panose="05000000000000000000" pitchFamily="2" charset="2"/>
              <a:buChar char="Ø"/>
              <a:defRPr/>
            </a:pPr>
            <a:r>
              <a:rPr lang="es-ES_tradnl" sz="24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Introducción</a:t>
            </a:r>
          </a:p>
          <a:p>
            <a:pPr eaLnBrk="1" hangingPunct="1">
              <a:lnSpc>
                <a:spcPct val="80000"/>
              </a:lnSpc>
              <a:buClr>
                <a:srgbClr val="FFFF00"/>
              </a:buClr>
              <a:buFont typeface="Wingdings" panose="05000000000000000000" pitchFamily="2" charset="2"/>
              <a:buChar char="Ø"/>
              <a:defRPr/>
            </a:pPr>
            <a:r>
              <a:rPr lang="es-ES_tradnl" sz="24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Infecciones:</a:t>
            </a:r>
          </a:p>
          <a:p>
            <a:pPr lvl="1" eaLnBrk="1" hangingPunct="1">
              <a:lnSpc>
                <a:spcPct val="80000"/>
              </a:lnSpc>
              <a:buClr>
                <a:srgbClr val="FFFF00"/>
              </a:buClr>
              <a:buFont typeface="Wingdings" panose="05000000000000000000" pitchFamily="2" charset="2"/>
              <a:buChar char="§"/>
              <a:defRPr/>
            </a:pPr>
            <a:r>
              <a:rPr lang="es-ES_tradnl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Habituales</a:t>
            </a:r>
          </a:p>
          <a:p>
            <a:pPr lvl="1" eaLnBrk="1" hangingPunct="1">
              <a:lnSpc>
                <a:spcPct val="80000"/>
              </a:lnSpc>
              <a:buClr>
                <a:srgbClr val="FFFF00"/>
              </a:buClr>
              <a:buFont typeface="Wingdings" panose="05000000000000000000" pitchFamily="2" charset="2"/>
              <a:buChar char="§"/>
              <a:defRPr/>
            </a:pPr>
            <a:r>
              <a:rPr lang="es-ES_tradnl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ETS </a:t>
            </a:r>
            <a:r>
              <a:rPr lang="es-ES_tradnl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S Mincho" pitchFamily="49" charset="-128"/>
                <a:ea typeface="MS Mincho" pitchFamily="49" charset="-128"/>
              </a:rPr>
              <a:t>━━━━━━━━━</a:t>
            </a:r>
            <a:endParaRPr lang="en-US" sz="24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1" eaLnBrk="1" hangingPunct="1">
              <a:lnSpc>
                <a:spcPct val="80000"/>
              </a:lnSpc>
              <a:buClr>
                <a:srgbClr val="FFFF00"/>
              </a:buClr>
              <a:buFont typeface="Wingdings" panose="05000000000000000000" pitchFamily="2" charset="2"/>
              <a:buChar char="§"/>
              <a:defRPr/>
            </a:pPr>
            <a:r>
              <a:rPr lang="es-ES_tradnl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Del Grupo TORCH </a:t>
            </a:r>
            <a:r>
              <a:rPr lang="en-US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&lt;</a:t>
            </a:r>
            <a:r>
              <a:rPr lang="es-ES_tradnl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S Mincho" pitchFamily="49" charset="-128"/>
                <a:ea typeface="MS Mincho" pitchFamily="49" charset="-128"/>
                <a:sym typeface="Monotype Sorts" pitchFamily="2" charset="2"/>
              </a:rPr>
              <a:t>━━</a:t>
            </a:r>
            <a:endParaRPr lang="es-ES_tradnl" sz="24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S Mincho" pitchFamily="49" charset="-128"/>
              <a:ea typeface="MS Mincho" pitchFamily="49" charset="-128"/>
            </a:endParaRPr>
          </a:p>
          <a:p>
            <a:pPr eaLnBrk="1" hangingPunct="1">
              <a:lnSpc>
                <a:spcPct val="80000"/>
              </a:lnSpc>
              <a:buClr>
                <a:srgbClr val="FFFF00"/>
              </a:buClr>
              <a:buFont typeface="Wingdings" panose="05000000000000000000" pitchFamily="2" charset="2"/>
              <a:buChar char="Ø"/>
              <a:defRPr/>
            </a:pPr>
            <a:r>
              <a:rPr lang="es-ES_tradnl" sz="24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Infecciones:</a:t>
            </a:r>
            <a:r>
              <a:rPr lang="es-ES_tradnl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 lvl="1" eaLnBrk="1" hangingPunct="1">
              <a:lnSpc>
                <a:spcPct val="80000"/>
              </a:lnSpc>
              <a:buClr>
                <a:srgbClr val="FFFF00"/>
              </a:buClr>
              <a:buFont typeface="Wingdings" panose="05000000000000000000" pitchFamily="2" charset="2"/>
              <a:buChar char="§"/>
              <a:defRPr/>
            </a:pPr>
            <a:r>
              <a:rPr lang="es-ES_tradnl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Localizadas</a:t>
            </a:r>
          </a:p>
          <a:p>
            <a:pPr lvl="1" eaLnBrk="1" hangingPunct="1">
              <a:lnSpc>
                <a:spcPct val="80000"/>
              </a:lnSpc>
              <a:buClr>
                <a:srgbClr val="FFFF00"/>
              </a:buClr>
              <a:buFont typeface="Wingdings" panose="05000000000000000000" pitchFamily="2" charset="2"/>
              <a:buChar char="§"/>
              <a:defRPr/>
            </a:pPr>
            <a:r>
              <a:rPr lang="es-ES_tradnl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Diseminadas (vía sanguínea: viremia  bacteremia, parasitemia, etc), </a:t>
            </a:r>
            <a:r>
              <a:rPr lang="es-ES_tradnl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sistémicas</a:t>
            </a:r>
            <a:endParaRPr lang="es-ES_tradnl" sz="24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buClr>
                <a:srgbClr val="FFFF00"/>
              </a:buClr>
              <a:buFont typeface="Wingdings" panose="05000000000000000000" pitchFamily="2" charset="2"/>
              <a:buChar char="Ø"/>
              <a:defRPr/>
            </a:pPr>
            <a:r>
              <a:rPr lang="es-ES_tradnl" sz="24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Infecciones:</a:t>
            </a:r>
            <a:r>
              <a:rPr lang="es-ES_tradnl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 lvl="1" eaLnBrk="1" hangingPunct="1">
              <a:lnSpc>
                <a:spcPct val="80000"/>
              </a:lnSpc>
              <a:buClr>
                <a:srgbClr val="FFFF00"/>
              </a:buClr>
              <a:buFont typeface="Wingdings" panose="05000000000000000000" pitchFamily="2" charset="2"/>
              <a:buChar char="§"/>
              <a:defRPr/>
            </a:pPr>
            <a:r>
              <a:rPr lang="es-ES_tradnl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Sin compromiso del producto de la gestación</a:t>
            </a:r>
          </a:p>
          <a:p>
            <a:pPr lvl="1" eaLnBrk="1" hangingPunct="1">
              <a:lnSpc>
                <a:spcPct val="80000"/>
              </a:lnSpc>
              <a:buClr>
                <a:srgbClr val="FFFF00"/>
              </a:buClr>
              <a:buFont typeface="Wingdings" panose="05000000000000000000" pitchFamily="2" charset="2"/>
              <a:buChar char="§"/>
              <a:defRPr/>
            </a:pPr>
            <a:r>
              <a:rPr lang="es-ES_tradnl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Con compromiso del producto de la gestación</a:t>
            </a:r>
            <a:r>
              <a:rPr lang="es-ES_tradnl" b="1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_tradnl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31748" name="Line 8">
            <a:extLst>
              <a:ext uri="{FF2B5EF4-FFF2-40B4-BE49-F238E27FC236}">
                <a16:creationId xmlns:a16="http://schemas.microsoft.com/office/drawing/2014/main" id="{BB2D1909-344F-489D-9BB6-48AEA805CCA3}"/>
              </a:ext>
            </a:extLst>
          </p:cNvPr>
          <p:cNvSpPr>
            <a:spLocks noChangeShapeType="1"/>
          </p:cNvSpPr>
          <p:nvPr/>
        </p:nvSpPr>
        <p:spPr bwMode="auto">
          <a:xfrm>
            <a:off x="6524625" y="2857501"/>
            <a:ext cx="0" cy="360363"/>
          </a:xfrm>
          <a:prstGeom prst="line">
            <a:avLst/>
          </a:prstGeom>
          <a:noFill/>
          <a:ln w="4445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CL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49" name="4 CuadroTexto">
            <a:extLst>
              <a:ext uri="{FF2B5EF4-FFF2-40B4-BE49-F238E27FC236}">
                <a16:creationId xmlns:a16="http://schemas.microsoft.com/office/drawing/2014/main" id="{16D38369-7035-45BA-9D79-55B25C0AE7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1250" y="6215064"/>
            <a:ext cx="71564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s-CL" altLang="es-CL" sz="1800" b="1">
                <a:solidFill>
                  <a:srgbClr val="FFFFFF"/>
                </a:solidFill>
                <a:cs typeface="Arial" panose="020B0604020202020204" pitchFamily="34" charset="0"/>
              </a:rPr>
              <a:t>ETS </a:t>
            </a:r>
            <a:r>
              <a:rPr lang="es-CL" altLang="es-CL" sz="1800" b="1">
                <a:solidFill>
                  <a:srgbClr val="FFFFFF"/>
                </a:solidFill>
                <a:cs typeface="Arial" panose="020B0604020202020204" pitchFamily="34" charset="0"/>
                <a:sym typeface="Wingdings 3" panose="05040102010807070707" pitchFamily="18" charset="2"/>
              </a:rPr>
              <a:t></a:t>
            </a:r>
            <a:r>
              <a:rPr lang="es-CL" altLang="es-CL" sz="1800" b="1">
                <a:solidFill>
                  <a:srgbClr val="FFFFFF"/>
                </a:solidFill>
                <a:cs typeface="Arial" panose="020B0604020202020204" pitchFamily="34" charset="0"/>
              </a:rPr>
              <a:t>VIH-TORCH: VIH, Sífilis,  Hep B y Hep C, VHS, </a:t>
            </a:r>
            <a:r>
              <a:rPr lang="es-CL" altLang="es-CL" sz="1800" b="1">
                <a:solidFill>
                  <a:srgbClr val="FFC000"/>
                </a:solidFill>
                <a:cs typeface="Arial" panose="020B0604020202020204" pitchFamily="34" charset="0"/>
              </a:rPr>
              <a:t>virus Zica </a:t>
            </a:r>
          </a:p>
        </p:txBody>
      </p:sp>
      <p:pic>
        <p:nvPicPr>
          <p:cNvPr id="31750" name="Audio 1">
            <a:hlinkClick r:id="" action="ppaction://media"/>
            <a:extLst>
              <a:ext uri="{FF2B5EF4-FFF2-40B4-BE49-F238E27FC236}">
                <a16:creationId xmlns:a16="http://schemas.microsoft.com/office/drawing/2014/main" id="{21746694-B7D8-4131-A3DC-9126B1480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Audio 2">
            <a:hlinkClick r:id="" action="ppaction://media"/>
            <a:extLst>
              <a:ext uri="{FF2B5EF4-FFF2-40B4-BE49-F238E27FC236}">
                <a16:creationId xmlns:a16="http://schemas.microsoft.com/office/drawing/2014/main" id="{2EDEAB98-141B-4037-A37E-7D12E8DF4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Audio 7">
            <a:hlinkClick r:id="" action="ppaction://media"/>
            <a:extLst>
              <a:ext uri="{FF2B5EF4-FFF2-40B4-BE49-F238E27FC236}">
                <a16:creationId xmlns:a16="http://schemas.microsoft.com/office/drawing/2014/main" id="{9025F5E2-4609-4654-962C-F610A1074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DDFB444-41DB-4653-AB18-294822735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8997800-4ADF-46D0-A925-0591A74101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791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AutoShape 2">
            <a:extLst>
              <a:ext uri="{FF2B5EF4-FFF2-40B4-BE49-F238E27FC236}">
                <a16:creationId xmlns:a16="http://schemas.microsoft.com/office/drawing/2014/main" id="{B4AE6149-1394-4FBA-8F1D-D4B0EBED2B83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524000" y="0"/>
            <a:ext cx="9144000" cy="6858000"/>
          </a:xfrm>
          <a:prstGeom prst="roundRect">
            <a:avLst>
              <a:gd name="adj" fmla="val 2301"/>
            </a:avLst>
          </a:prstGeom>
          <a:gradFill rotWithShape="0">
            <a:gsLst>
              <a:gs pos="0">
                <a:srgbClr val="000020"/>
              </a:gs>
              <a:gs pos="100000">
                <a:srgbClr val="000000"/>
              </a:gs>
            </a:gsLst>
            <a:lin ang="5400000" scaled="1"/>
          </a:gradFill>
          <a:ln w="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CL" altLang="es-CL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515" name="Freeform 3">
            <a:extLst>
              <a:ext uri="{FF2B5EF4-FFF2-40B4-BE49-F238E27FC236}">
                <a16:creationId xmlns:a16="http://schemas.microsoft.com/office/drawing/2014/main" id="{D7D0841E-67F5-4987-A949-42BCC2023462}"/>
              </a:ext>
            </a:extLst>
          </p:cNvPr>
          <p:cNvSpPr>
            <a:spLocks/>
          </p:cNvSpPr>
          <p:nvPr/>
        </p:nvSpPr>
        <p:spPr bwMode="auto">
          <a:xfrm>
            <a:off x="1703388" y="2133600"/>
            <a:ext cx="8655050" cy="1022350"/>
          </a:xfrm>
          <a:custGeom>
            <a:avLst/>
            <a:gdLst>
              <a:gd name="T0" fmla="*/ 2147483646 w 6134"/>
              <a:gd name="T1" fmla="*/ 2147483646 h 644"/>
              <a:gd name="T2" fmla="*/ 2147483646 w 6134"/>
              <a:gd name="T3" fmla="*/ 2147483646 h 644"/>
              <a:gd name="T4" fmla="*/ 2147483646 w 6134"/>
              <a:gd name="T5" fmla="*/ 0 h 644"/>
              <a:gd name="T6" fmla="*/ 0 w 6134"/>
              <a:gd name="T7" fmla="*/ 0 h 644"/>
              <a:gd name="T8" fmla="*/ 0 w 6134"/>
              <a:gd name="T9" fmla="*/ 2147483646 h 644"/>
              <a:gd name="T10" fmla="*/ 0 w 6134"/>
              <a:gd name="T11" fmla="*/ 2147483646 h 6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134"/>
              <a:gd name="T19" fmla="*/ 0 h 644"/>
              <a:gd name="T20" fmla="*/ 6134 w 6134"/>
              <a:gd name="T21" fmla="*/ 644 h 6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134" h="644">
                <a:moveTo>
                  <a:pt x="15" y="643"/>
                </a:moveTo>
                <a:lnTo>
                  <a:pt x="6133" y="628"/>
                </a:lnTo>
                <a:lnTo>
                  <a:pt x="6133" y="0"/>
                </a:lnTo>
                <a:lnTo>
                  <a:pt x="0" y="0"/>
                </a:lnTo>
                <a:lnTo>
                  <a:pt x="0" y="628"/>
                </a:lnTo>
              </a:path>
            </a:pathLst>
          </a:custGeom>
          <a:noFill/>
          <a:ln w="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516" name="Line 4">
            <a:extLst>
              <a:ext uri="{FF2B5EF4-FFF2-40B4-BE49-F238E27FC236}">
                <a16:creationId xmlns:a16="http://schemas.microsoft.com/office/drawing/2014/main" id="{C1FE6C4D-296F-4E16-A0FF-11A1C236E223}"/>
              </a:ext>
            </a:extLst>
          </p:cNvPr>
          <p:cNvSpPr>
            <a:spLocks noChangeShapeType="1"/>
          </p:cNvSpPr>
          <p:nvPr/>
        </p:nvSpPr>
        <p:spPr bwMode="auto">
          <a:xfrm>
            <a:off x="2292350" y="3127375"/>
            <a:ext cx="0" cy="223838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517" name="Line 5">
            <a:extLst>
              <a:ext uri="{FF2B5EF4-FFF2-40B4-BE49-F238E27FC236}">
                <a16:creationId xmlns:a16="http://schemas.microsoft.com/office/drawing/2014/main" id="{757BA6BF-80E7-4D72-9117-CD5DF24087E6}"/>
              </a:ext>
            </a:extLst>
          </p:cNvPr>
          <p:cNvSpPr>
            <a:spLocks noChangeShapeType="1"/>
          </p:cNvSpPr>
          <p:nvPr/>
        </p:nvSpPr>
        <p:spPr bwMode="auto">
          <a:xfrm>
            <a:off x="2760663" y="3140076"/>
            <a:ext cx="0" cy="200025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518" name="Line 6">
            <a:extLst>
              <a:ext uri="{FF2B5EF4-FFF2-40B4-BE49-F238E27FC236}">
                <a16:creationId xmlns:a16="http://schemas.microsoft.com/office/drawing/2014/main" id="{A6AF445C-841C-419A-AEAA-B2315AF698C1}"/>
              </a:ext>
            </a:extLst>
          </p:cNvPr>
          <p:cNvSpPr>
            <a:spLocks noChangeShapeType="1"/>
          </p:cNvSpPr>
          <p:nvPr/>
        </p:nvSpPr>
        <p:spPr bwMode="auto">
          <a:xfrm>
            <a:off x="3206750" y="3140076"/>
            <a:ext cx="0" cy="200025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519" name="Line 7">
            <a:extLst>
              <a:ext uri="{FF2B5EF4-FFF2-40B4-BE49-F238E27FC236}">
                <a16:creationId xmlns:a16="http://schemas.microsoft.com/office/drawing/2014/main" id="{951EE3E3-B330-48B2-B8F7-68964F89DF4F}"/>
              </a:ext>
            </a:extLst>
          </p:cNvPr>
          <p:cNvSpPr>
            <a:spLocks noChangeShapeType="1"/>
          </p:cNvSpPr>
          <p:nvPr/>
        </p:nvSpPr>
        <p:spPr bwMode="auto">
          <a:xfrm>
            <a:off x="3703638" y="2147889"/>
            <a:ext cx="0" cy="1095375"/>
          </a:xfrm>
          <a:prstGeom prst="line">
            <a:avLst/>
          </a:prstGeom>
          <a:noFill/>
          <a:ln w="13335">
            <a:solidFill>
              <a:srgbClr val="00FFFF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520" name="Line 8">
            <a:extLst>
              <a:ext uri="{FF2B5EF4-FFF2-40B4-BE49-F238E27FC236}">
                <a16:creationId xmlns:a16="http://schemas.microsoft.com/office/drawing/2014/main" id="{E627F20D-7D59-49A6-BC3F-23E09790383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38613" y="3117851"/>
            <a:ext cx="0" cy="200025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521" name="Line 9">
            <a:extLst>
              <a:ext uri="{FF2B5EF4-FFF2-40B4-BE49-F238E27FC236}">
                <a16:creationId xmlns:a16="http://schemas.microsoft.com/office/drawing/2014/main" id="{221D2F9F-F217-4D1A-A901-25AEC0DB8C86}"/>
              </a:ext>
            </a:extLst>
          </p:cNvPr>
          <p:cNvSpPr>
            <a:spLocks noChangeShapeType="1"/>
          </p:cNvSpPr>
          <p:nvPr/>
        </p:nvSpPr>
        <p:spPr bwMode="auto">
          <a:xfrm>
            <a:off x="4605338" y="3140076"/>
            <a:ext cx="0" cy="200025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522" name="Line 10">
            <a:extLst>
              <a:ext uri="{FF2B5EF4-FFF2-40B4-BE49-F238E27FC236}">
                <a16:creationId xmlns:a16="http://schemas.microsoft.com/office/drawing/2014/main" id="{F41B3930-1A8F-407E-A1C9-3F30F4986485}"/>
              </a:ext>
            </a:extLst>
          </p:cNvPr>
          <p:cNvSpPr>
            <a:spLocks noChangeShapeType="1"/>
          </p:cNvSpPr>
          <p:nvPr/>
        </p:nvSpPr>
        <p:spPr bwMode="auto">
          <a:xfrm>
            <a:off x="5072063" y="3140076"/>
            <a:ext cx="0" cy="200025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523" name="Line 11">
            <a:extLst>
              <a:ext uri="{FF2B5EF4-FFF2-40B4-BE49-F238E27FC236}">
                <a16:creationId xmlns:a16="http://schemas.microsoft.com/office/drawing/2014/main" id="{D90F1B19-8CD2-40CC-8B64-8D9DF34EEBC9}"/>
              </a:ext>
            </a:extLst>
          </p:cNvPr>
          <p:cNvSpPr>
            <a:spLocks noChangeShapeType="1"/>
          </p:cNvSpPr>
          <p:nvPr/>
        </p:nvSpPr>
        <p:spPr bwMode="auto">
          <a:xfrm>
            <a:off x="5538788" y="3140076"/>
            <a:ext cx="0" cy="200025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524" name="Line 12">
            <a:extLst>
              <a:ext uri="{FF2B5EF4-FFF2-40B4-BE49-F238E27FC236}">
                <a16:creationId xmlns:a16="http://schemas.microsoft.com/office/drawing/2014/main" id="{9202F855-1586-4311-B2FA-73970731E35D}"/>
              </a:ext>
            </a:extLst>
          </p:cNvPr>
          <p:cNvSpPr>
            <a:spLocks noChangeShapeType="1"/>
          </p:cNvSpPr>
          <p:nvPr/>
        </p:nvSpPr>
        <p:spPr bwMode="auto">
          <a:xfrm>
            <a:off x="6026150" y="3140076"/>
            <a:ext cx="0" cy="200025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525" name="Line 13">
            <a:extLst>
              <a:ext uri="{FF2B5EF4-FFF2-40B4-BE49-F238E27FC236}">
                <a16:creationId xmlns:a16="http://schemas.microsoft.com/office/drawing/2014/main" id="{27AA50B8-9E54-4B49-A88A-5BDE54ED3331}"/>
              </a:ext>
            </a:extLst>
          </p:cNvPr>
          <p:cNvSpPr>
            <a:spLocks noChangeShapeType="1"/>
          </p:cNvSpPr>
          <p:nvPr/>
        </p:nvSpPr>
        <p:spPr bwMode="auto">
          <a:xfrm>
            <a:off x="6470650" y="3140076"/>
            <a:ext cx="0" cy="200025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526" name="Line 14">
            <a:extLst>
              <a:ext uri="{FF2B5EF4-FFF2-40B4-BE49-F238E27FC236}">
                <a16:creationId xmlns:a16="http://schemas.microsoft.com/office/drawing/2014/main" id="{00EB29E0-EE32-480F-8928-075D4B1AE21E}"/>
              </a:ext>
            </a:extLst>
          </p:cNvPr>
          <p:cNvSpPr>
            <a:spLocks noChangeShapeType="1"/>
          </p:cNvSpPr>
          <p:nvPr/>
        </p:nvSpPr>
        <p:spPr bwMode="auto">
          <a:xfrm>
            <a:off x="7007225" y="2171701"/>
            <a:ext cx="0" cy="1046163"/>
          </a:xfrm>
          <a:prstGeom prst="line">
            <a:avLst/>
          </a:prstGeom>
          <a:noFill/>
          <a:ln w="20320">
            <a:solidFill>
              <a:srgbClr val="00FFFF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527" name="Line 15">
            <a:extLst>
              <a:ext uri="{FF2B5EF4-FFF2-40B4-BE49-F238E27FC236}">
                <a16:creationId xmlns:a16="http://schemas.microsoft.com/office/drawing/2014/main" id="{6C4B6A18-4A41-4905-A2F2-E8BAA13AEFC3}"/>
              </a:ext>
            </a:extLst>
          </p:cNvPr>
          <p:cNvSpPr>
            <a:spLocks noChangeShapeType="1"/>
          </p:cNvSpPr>
          <p:nvPr/>
        </p:nvSpPr>
        <p:spPr bwMode="auto">
          <a:xfrm>
            <a:off x="7448550" y="3140076"/>
            <a:ext cx="0" cy="200025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528" name="Line 16">
            <a:extLst>
              <a:ext uri="{FF2B5EF4-FFF2-40B4-BE49-F238E27FC236}">
                <a16:creationId xmlns:a16="http://schemas.microsoft.com/office/drawing/2014/main" id="{2D15D5E3-511A-4938-912F-7F320A07535D}"/>
              </a:ext>
            </a:extLst>
          </p:cNvPr>
          <p:cNvSpPr>
            <a:spLocks noChangeShapeType="1"/>
          </p:cNvSpPr>
          <p:nvPr/>
        </p:nvSpPr>
        <p:spPr bwMode="auto">
          <a:xfrm>
            <a:off x="7893050" y="3140076"/>
            <a:ext cx="0" cy="200025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529" name="Line 17">
            <a:extLst>
              <a:ext uri="{FF2B5EF4-FFF2-40B4-BE49-F238E27FC236}">
                <a16:creationId xmlns:a16="http://schemas.microsoft.com/office/drawing/2014/main" id="{4A106EE6-95DC-4D94-9B7F-8BADE1670C31}"/>
              </a:ext>
            </a:extLst>
          </p:cNvPr>
          <p:cNvSpPr>
            <a:spLocks noChangeShapeType="1"/>
          </p:cNvSpPr>
          <p:nvPr/>
        </p:nvSpPr>
        <p:spPr bwMode="auto">
          <a:xfrm>
            <a:off x="8401050" y="3140076"/>
            <a:ext cx="0" cy="200025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530" name="Line 18">
            <a:extLst>
              <a:ext uri="{FF2B5EF4-FFF2-40B4-BE49-F238E27FC236}">
                <a16:creationId xmlns:a16="http://schemas.microsoft.com/office/drawing/2014/main" id="{B5CBBFE7-43FA-404C-AF57-9BB04B8F96B1}"/>
              </a:ext>
            </a:extLst>
          </p:cNvPr>
          <p:cNvSpPr>
            <a:spLocks noChangeShapeType="1"/>
          </p:cNvSpPr>
          <p:nvPr/>
        </p:nvSpPr>
        <p:spPr bwMode="auto">
          <a:xfrm>
            <a:off x="8869363" y="3140076"/>
            <a:ext cx="0" cy="200025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531" name="Line 19">
            <a:extLst>
              <a:ext uri="{FF2B5EF4-FFF2-40B4-BE49-F238E27FC236}">
                <a16:creationId xmlns:a16="http://schemas.microsoft.com/office/drawing/2014/main" id="{5B7D493E-2D1C-4B5E-8FA1-7368D651616C}"/>
              </a:ext>
            </a:extLst>
          </p:cNvPr>
          <p:cNvSpPr>
            <a:spLocks noChangeShapeType="1"/>
          </p:cNvSpPr>
          <p:nvPr/>
        </p:nvSpPr>
        <p:spPr bwMode="auto">
          <a:xfrm>
            <a:off x="9336088" y="3140076"/>
            <a:ext cx="0" cy="200025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532" name="Line 20">
            <a:extLst>
              <a:ext uri="{FF2B5EF4-FFF2-40B4-BE49-F238E27FC236}">
                <a16:creationId xmlns:a16="http://schemas.microsoft.com/office/drawing/2014/main" id="{0235C6F6-2FD8-490F-ABB3-AC8FF61D96C8}"/>
              </a:ext>
            </a:extLst>
          </p:cNvPr>
          <p:cNvSpPr>
            <a:spLocks noChangeShapeType="1"/>
          </p:cNvSpPr>
          <p:nvPr/>
        </p:nvSpPr>
        <p:spPr bwMode="auto">
          <a:xfrm>
            <a:off x="9780588" y="3140076"/>
            <a:ext cx="0" cy="200025"/>
          </a:xfrm>
          <a:prstGeom prst="line">
            <a:avLst/>
          </a:prstGeom>
          <a:noFill/>
          <a:ln w="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533" name="Text Box 21">
            <a:extLst>
              <a:ext uri="{FF2B5EF4-FFF2-40B4-BE49-F238E27FC236}">
                <a16:creationId xmlns:a16="http://schemas.microsoft.com/office/drawing/2014/main" id="{117769C7-D463-49A9-AF3D-1CECB26310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5026" y="3308350"/>
            <a:ext cx="409575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CL" sz="2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-8</a:t>
            </a:r>
            <a:endParaRPr kumimoji="0" lang="es-ES" altLang="es-C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534" name="Text Box 22">
            <a:extLst>
              <a:ext uri="{FF2B5EF4-FFF2-40B4-BE49-F238E27FC236}">
                <a16:creationId xmlns:a16="http://schemas.microsoft.com/office/drawing/2014/main" id="{7D7D4703-E686-4ED6-9941-FE8A3F416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0975" y="3355975"/>
            <a:ext cx="4000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CL" sz="19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-7</a:t>
            </a:r>
            <a:endParaRPr kumimoji="0" lang="es-ES" altLang="es-C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535" name="Text Box 23">
            <a:extLst>
              <a:ext uri="{FF2B5EF4-FFF2-40B4-BE49-F238E27FC236}">
                <a16:creationId xmlns:a16="http://schemas.microsoft.com/office/drawing/2014/main" id="{F8F9064C-93AC-4290-B266-4E2F6363C4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1975" y="3355975"/>
            <a:ext cx="4000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CL" sz="19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-6</a:t>
            </a:r>
            <a:endParaRPr kumimoji="0" lang="es-ES" altLang="es-C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536" name="Text Box 24">
            <a:extLst>
              <a:ext uri="{FF2B5EF4-FFF2-40B4-BE49-F238E27FC236}">
                <a16:creationId xmlns:a16="http://schemas.microsoft.com/office/drawing/2014/main" id="{5D10936A-F0FB-482D-BE30-6E1236FE1B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1563" y="3355975"/>
            <a:ext cx="4000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CL" sz="19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-5</a:t>
            </a:r>
            <a:endParaRPr kumimoji="0" lang="es-ES" altLang="es-C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537" name="Text Box 25">
            <a:extLst>
              <a:ext uri="{FF2B5EF4-FFF2-40B4-BE49-F238E27FC236}">
                <a16:creationId xmlns:a16="http://schemas.microsoft.com/office/drawing/2014/main" id="{03FA804A-E5D9-45F2-A880-56A4526263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5425" y="3355975"/>
            <a:ext cx="4000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CL" sz="19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-4</a:t>
            </a:r>
            <a:endParaRPr kumimoji="0" lang="es-ES" altLang="es-C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538" name="Text Box 26">
            <a:extLst>
              <a:ext uri="{FF2B5EF4-FFF2-40B4-BE49-F238E27FC236}">
                <a16:creationId xmlns:a16="http://schemas.microsoft.com/office/drawing/2014/main" id="{A632B794-1A79-49D4-BCF3-0E2D393479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3425" y="3355975"/>
            <a:ext cx="4000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CL" sz="19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-3</a:t>
            </a:r>
            <a:endParaRPr kumimoji="0" lang="es-ES" altLang="es-C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539" name="Text Box 27">
            <a:extLst>
              <a:ext uri="{FF2B5EF4-FFF2-40B4-BE49-F238E27FC236}">
                <a16:creationId xmlns:a16="http://schemas.microsoft.com/office/drawing/2014/main" id="{B1661009-B122-4A9A-829A-A115C41E89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9513" y="3355975"/>
            <a:ext cx="4000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CL" sz="19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-2</a:t>
            </a:r>
            <a:endParaRPr kumimoji="0" lang="es-ES" altLang="es-C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540" name="Text Box 28">
            <a:extLst>
              <a:ext uri="{FF2B5EF4-FFF2-40B4-BE49-F238E27FC236}">
                <a16:creationId xmlns:a16="http://schemas.microsoft.com/office/drawing/2014/main" id="{C4C31D87-2F71-4342-A4B6-976C12E6F8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4963" y="3355975"/>
            <a:ext cx="4000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CL" sz="19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-1</a:t>
            </a:r>
            <a:endParaRPr kumimoji="0" lang="es-ES" altLang="es-C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541" name="Text Box 29">
            <a:extLst>
              <a:ext uri="{FF2B5EF4-FFF2-40B4-BE49-F238E27FC236}">
                <a16:creationId xmlns:a16="http://schemas.microsoft.com/office/drawing/2014/main" id="{10B8B1DB-40E6-4E9D-B1E1-1863F68896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4550" y="3355975"/>
            <a:ext cx="3190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CL" sz="19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  <a:endParaRPr kumimoji="0" lang="es-ES" altLang="es-C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542" name="Text Box 30">
            <a:extLst>
              <a:ext uri="{FF2B5EF4-FFF2-40B4-BE49-F238E27FC236}">
                <a16:creationId xmlns:a16="http://schemas.microsoft.com/office/drawing/2014/main" id="{6EB975AA-B760-4099-ACBF-697D8114A5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2550" y="3355975"/>
            <a:ext cx="3190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CL" sz="19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endParaRPr kumimoji="0" lang="es-ES" altLang="es-C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543" name="Text Box 31">
            <a:extLst>
              <a:ext uri="{FF2B5EF4-FFF2-40B4-BE49-F238E27FC236}">
                <a16:creationId xmlns:a16="http://schemas.microsoft.com/office/drawing/2014/main" id="{E3805EB1-709A-4B1C-A84E-2807FC18FF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6414" y="3355975"/>
            <a:ext cx="3190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CL" sz="19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s-ES" altLang="es-C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544" name="Text Box 32">
            <a:extLst>
              <a:ext uri="{FF2B5EF4-FFF2-40B4-BE49-F238E27FC236}">
                <a16:creationId xmlns:a16="http://schemas.microsoft.com/office/drawing/2014/main" id="{D948A2B5-10B0-43E5-98FE-94A3983643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0089" y="3355975"/>
            <a:ext cx="3190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CL" sz="19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  <a:endParaRPr kumimoji="0" lang="es-ES" altLang="es-C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545" name="Text Box 33">
            <a:extLst>
              <a:ext uri="{FF2B5EF4-FFF2-40B4-BE49-F238E27FC236}">
                <a16:creationId xmlns:a16="http://schemas.microsoft.com/office/drawing/2014/main" id="{934D2EEA-D407-45C8-8E2D-679B22D9D8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6175" y="3355975"/>
            <a:ext cx="3190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CL" sz="19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  <a:endParaRPr kumimoji="0" lang="es-ES" altLang="es-C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546" name="Text Box 34">
            <a:extLst>
              <a:ext uri="{FF2B5EF4-FFF2-40B4-BE49-F238E27FC236}">
                <a16:creationId xmlns:a16="http://schemas.microsoft.com/office/drawing/2014/main" id="{3E5285EC-8634-47A9-8A14-B128E02861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75764" y="3355975"/>
            <a:ext cx="3190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CL" sz="19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  <a:endParaRPr kumimoji="0" lang="es-ES" altLang="es-C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547" name="Text Box 35">
            <a:extLst>
              <a:ext uri="{FF2B5EF4-FFF2-40B4-BE49-F238E27FC236}">
                <a16:creationId xmlns:a16="http://schemas.microsoft.com/office/drawing/2014/main" id="{D7717F58-B891-4CF0-A824-91FC13291A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8039" y="3355975"/>
            <a:ext cx="3190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CL" sz="19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  <a:endParaRPr kumimoji="0" lang="es-ES" altLang="es-C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548" name="Text Box 36">
            <a:extLst>
              <a:ext uri="{FF2B5EF4-FFF2-40B4-BE49-F238E27FC236}">
                <a16:creationId xmlns:a16="http://schemas.microsoft.com/office/drawing/2014/main" id="{170A66D7-84FA-448B-807D-F8EF8D0790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6639" y="3355975"/>
            <a:ext cx="3190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CL" sz="19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endParaRPr kumimoji="0" lang="es-ES" altLang="es-C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549" name="Text Box 37">
            <a:extLst>
              <a:ext uri="{FF2B5EF4-FFF2-40B4-BE49-F238E27FC236}">
                <a16:creationId xmlns:a16="http://schemas.microsoft.com/office/drawing/2014/main" id="{C432DE77-289D-463A-A44A-7D8BC51003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2089" y="3355975"/>
            <a:ext cx="3190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CL" sz="19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endParaRPr kumimoji="0" lang="es-ES" altLang="es-C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550" name="Freeform 38">
            <a:extLst>
              <a:ext uri="{FF2B5EF4-FFF2-40B4-BE49-F238E27FC236}">
                <a16:creationId xmlns:a16="http://schemas.microsoft.com/office/drawing/2014/main" id="{3003A73F-6704-483E-89AB-AED095C3BD30}"/>
              </a:ext>
            </a:extLst>
          </p:cNvPr>
          <p:cNvSpPr>
            <a:spLocks/>
          </p:cNvSpPr>
          <p:nvPr/>
        </p:nvSpPr>
        <p:spPr bwMode="auto">
          <a:xfrm>
            <a:off x="1635125" y="2171701"/>
            <a:ext cx="192088" cy="923925"/>
          </a:xfrm>
          <a:custGeom>
            <a:avLst/>
            <a:gdLst>
              <a:gd name="T0" fmla="*/ 2147483646 w 136"/>
              <a:gd name="T1" fmla="*/ 2147483646 h 582"/>
              <a:gd name="T2" fmla="*/ 2147483646 w 136"/>
              <a:gd name="T3" fmla="*/ 2147483646 h 582"/>
              <a:gd name="T4" fmla="*/ 2147483646 w 136"/>
              <a:gd name="T5" fmla="*/ 2147483646 h 582"/>
              <a:gd name="T6" fmla="*/ 2147483646 w 136"/>
              <a:gd name="T7" fmla="*/ 2147483646 h 582"/>
              <a:gd name="T8" fmla="*/ 2147483646 w 136"/>
              <a:gd name="T9" fmla="*/ 2147483646 h 582"/>
              <a:gd name="T10" fmla="*/ 2147483646 w 136"/>
              <a:gd name="T11" fmla="*/ 2147483646 h 582"/>
              <a:gd name="T12" fmla="*/ 0 w 136"/>
              <a:gd name="T13" fmla="*/ 2147483646 h 582"/>
              <a:gd name="T14" fmla="*/ 2147483646 w 136"/>
              <a:gd name="T15" fmla="*/ 2147483646 h 582"/>
              <a:gd name="T16" fmla="*/ 2147483646 w 136"/>
              <a:gd name="T17" fmla="*/ 2147483646 h 582"/>
              <a:gd name="T18" fmla="*/ 2147483646 w 136"/>
              <a:gd name="T19" fmla="*/ 2147483646 h 582"/>
              <a:gd name="T20" fmla="*/ 2147483646 w 136"/>
              <a:gd name="T21" fmla="*/ 0 h 582"/>
              <a:gd name="T22" fmla="*/ 2147483646 w 136"/>
              <a:gd name="T23" fmla="*/ 0 h 58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36"/>
              <a:gd name="T37" fmla="*/ 0 h 582"/>
              <a:gd name="T38" fmla="*/ 136 w 136"/>
              <a:gd name="T39" fmla="*/ 582 h 58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36" h="582">
                <a:moveTo>
                  <a:pt x="30" y="581"/>
                </a:moveTo>
                <a:lnTo>
                  <a:pt x="105" y="518"/>
                </a:lnTo>
                <a:lnTo>
                  <a:pt x="15" y="486"/>
                </a:lnTo>
                <a:lnTo>
                  <a:pt x="135" y="330"/>
                </a:lnTo>
                <a:lnTo>
                  <a:pt x="60" y="314"/>
                </a:lnTo>
                <a:lnTo>
                  <a:pt x="75" y="236"/>
                </a:lnTo>
                <a:lnTo>
                  <a:pt x="0" y="173"/>
                </a:lnTo>
                <a:lnTo>
                  <a:pt x="105" y="126"/>
                </a:lnTo>
                <a:lnTo>
                  <a:pt x="30" y="79"/>
                </a:lnTo>
                <a:lnTo>
                  <a:pt x="135" y="47"/>
                </a:lnTo>
                <a:lnTo>
                  <a:pt x="45" y="0"/>
                </a:lnTo>
                <a:lnTo>
                  <a:pt x="60" y="0"/>
                </a:lnTo>
              </a:path>
            </a:pathLst>
          </a:custGeom>
          <a:noFill/>
          <a:ln w="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551" name="Freeform 39">
            <a:extLst>
              <a:ext uri="{FF2B5EF4-FFF2-40B4-BE49-F238E27FC236}">
                <a16:creationId xmlns:a16="http://schemas.microsoft.com/office/drawing/2014/main" id="{74546E95-A949-4293-815A-125BB23FDCD6}"/>
              </a:ext>
            </a:extLst>
          </p:cNvPr>
          <p:cNvSpPr>
            <a:spLocks/>
          </p:cNvSpPr>
          <p:nvPr/>
        </p:nvSpPr>
        <p:spPr bwMode="auto">
          <a:xfrm>
            <a:off x="10331451" y="2122489"/>
            <a:ext cx="150813" cy="947737"/>
          </a:xfrm>
          <a:custGeom>
            <a:avLst/>
            <a:gdLst>
              <a:gd name="T0" fmla="*/ 2147483646 w 106"/>
              <a:gd name="T1" fmla="*/ 0 h 597"/>
              <a:gd name="T2" fmla="*/ 2147483646 w 106"/>
              <a:gd name="T3" fmla="*/ 2147483646 h 597"/>
              <a:gd name="T4" fmla="*/ 2147483646 w 106"/>
              <a:gd name="T5" fmla="*/ 2147483646 h 597"/>
              <a:gd name="T6" fmla="*/ 2147483646 w 106"/>
              <a:gd name="T7" fmla="*/ 2147483646 h 597"/>
              <a:gd name="T8" fmla="*/ 2147483646 w 106"/>
              <a:gd name="T9" fmla="*/ 2147483646 h 597"/>
              <a:gd name="T10" fmla="*/ 2147483646 w 106"/>
              <a:gd name="T11" fmla="*/ 2147483646 h 597"/>
              <a:gd name="T12" fmla="*/ 2147483646 w 106"/>
              <a:gd name="T13" fmla="*/ 2147483646 h 597"/>
              <a:gd name="T14" fmla="*/ 2147483646 w 106"/>
              <a:gd name="T15" fmla="*/ 2147483646 h 597"/>
              <a:gd name="T16" fmla="*/ 2147483646 w 106"/>
              <a:gd name="T17" fmla="*/ 2147483646 h 597"/>
              <a:gd name="T18" fmla="*/ 2147483646 w 106"/>
              <a:gd name="T19" fmla="*/ 2147483646 h 597"/>
              <a:gd name="T20" fmla="*/ 0 w 106"/>
              <a:gd name="T21" fmla="*/ 2147483646 h 597"/>
              <a:gd name="T22" fmla="*/ 2147483646 w 106"/>
              <a:gd name="T23" fmla="*/ 2147483646 h 597"/>
              <a:gd name="T24" fmla="*/ 2147483646 w 106"/>
              <a:gd name="T25" fmla="*/ 2147483646 h 597"/>
              <a:gd name="T26" fmla="*/ 2147483646 w 106"/>
              <a:gd name="T27" fmla="*/ 2147483646 h 597"/>
              <a:gd name="T28" fmla="*/ 2147483646 w 106"/>
              <a:gd name="T29" fmla="*/ 2147483646 h 597"/>
              <a:gd name="T30" fmla="*/ 2147483646 w 106"/>
              <a:gd name="T31" fmla="*/ 2147483646 h 597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06"/>
              <a:gd name="T49" fmla="*/ 0 h 597"/>
              <a:gd name="T50" fmla="*/ 106 w 106"/>
              <a:gd name="T51" fmla="*/ 597 h 597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06" h="597">
                <a:moveTo>
                  <a:pt x="30" y="0"/>
                </a:moveTo>
                <a:lnTo>
                  <a:pt x="105" y="15"/>
                </a:lnTo>
                <a:lnTo>
                  <a:pt x="30" y="110"/>
                </a:lnTo>
                <a:lnTo>
                  <a:pt x="75" y="157"/>
                </a:lnTo>
                <a:lnTo>
                  <a:pt x="45" y="251"/>
                </a:lnTo>
                <a:lnTo>
                  <a:pt x="60" y="267"/>
                </a:lnTo>
                <a:lnTo>
                  <a:pt x="15" y="298"/>
                </a:lnTo>
                <a:lnTo>
                  <a:pt x="60" y="345"/>
                </a:lnTo>
                <a:lnTo>
                  <a:pt x="15" y="392"/>
                </a:lnTo>
                <a:lnTo>
                  <a:pt x="75" y="439"/>
                </a:lnTo>
                <a:lnTo>
                  <a:pt x="0" y="470"/>
                </a:lnTo>
                <a:lnTo>
                  <a:pt x="60" y="517"/>
                </a:lnTo>
                <a:lnTo>
                  <a:pt x="15" y="565"/>
                </a:lnTo>
                <a:lnTo>
                  <a:pt x="60" y="580"/>
                </a:lnTo>
                <a:lnTo>
                  <a:pt x="30" y="596"/>
                </a:lnTo>
              </a:path>
            </a:pathLst>
          </a:custGeom>
          <a:noFill/>
          <a:ln w="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552" name="Rectangle 40">
            <a:extLst>
              <a:ext uri="{FF2B5EF4-FFF2-40B4-BE49-F238E27FC236}">
                <a16:creationId xmlns:a16="http://schemas.microsoft.com/office/drawing/2014/main" id="{2A95AD95-9FDF-4A69-B5EB-BDC14E2E1CF1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741488" y="2122488"/>
            <a:ext cx="1930400" cy="995362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00"/>
              </a:gs>
            </a:gsLst>
            <a:lin ang="5400000" scaled="1"/>
          </a:gradFill>
          <a:ln w="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CL" altLang="es-CL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553" name="Rectangle 41">
            <a:extLst>
              <a:ext uri="{FF2B5EF4-FFF2-40B4-BE49-F238E27FC236}">
                <a16:creationId xmlns:a16="http://schemas.microsoft.com/office/drawing/2014/main" id="{75011298-5DEB-4C15-9B71-A30D13C432FF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7043739" y="2146300"/>
            <a:ext cx="3330575" cy="896938"/>
          </a:xfrm>
          <a:prstGeom prst="rect">
            <a:avLst/>
          </a:prstGeom>
          <a:gradFill rotWithShape="0">
            <a:gsLst>
              <a:gs pos="0">
                <a:srgbClr val="000080"/>
              </a:gs>
              <a:gs pos="100000">
                <a:srgbClr val="000000"/>
              </a:gs>
            </a:gsLst>
            <a:lin ang="5400000" scaled="1"/>
          </a:gradFill>
          <a:ln w="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CL" altLang="es-CL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554" name="Rectangle 42">
            <a:extLst>
              <a:ext uri="{FF2B5EF4-FFF2-40B4-BE49-F238E27FC236}">
                <a16:creationId xmlns:a16="http://schemas.microsoft.com/office/drawing/2014/main" id="{C830A795-C739-4BE7-8248-1F2167DA034B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3756026" y="2146300"/>
            <a:ext cx="3203575" cy="971550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100000">
                <a:srgbClr val="000000"/>
              </a:gs>
            </a:gsLst>
            <a:lin ang="5400000" scaled="1"/>
          </a:gradFill>
          <a:ln w="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CL" altLang="es-CL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89867" name="Text Box 43">
            <a:extLst>
              <a:ext uri="{FF2B5EF4-FFF2-40B4-BE49-F238E27FC236}">
                <a16:creationId xmlns:a16="http://schemas.microsoft.com/office/drawing/2014/main" id="{9224FBF9-9D1D-40CB-A4A4-FFFCD6D9E0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5250" y="2468564"/>
            <a:ext cx="2971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1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PERIODO DE RIESGO</a:t>
            </a: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89868" name="Text Box 44">
            <a:extLst>
              <a:ext uri="{FF2B5EF4-FFF2-40B4-BE49-F238E27FC236}">
                <a16:creationId xmlns:a16="http://schemas.microsoft.com/office/drawing/2014/main" id="{E5023E4B-0D54-4F39-88EC-DED0317F16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0563" y="2306638"/>
            <a:ext cx="375285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RESPUESTA ANTICUERPOS       </a:t>
            </a:r>
            <a:b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DEL RECIEN NACIDO</a:t>
            </a: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89869" name="Text Box 45">
            <a:extLst>
              <a:ext uri="{FF2B5EF4-FFF2-40B4-BE49-F238E27FC236}">
                <a16:creationId xmlns:a16="http://schemas.microsoft.com/office/drawing/2014/main" id="{433A22EE-53EC-4F18-9A8E-1F8F71ACF3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0850" y="2190751"/>
            <a:ext cx="184785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TRASPASO </a:t>
            </a:r>
            <a:b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ANTICUERPOS</a:t>
            </a:r>
            <a:b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MATERNOS</a:t>
            </a: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89870" name="Text Box 46">
            <a:extLst>
              <a:ext uri="{FF2B5EF4-FFF2-40B4-BE49-F238E27FC236}">
                <a16:creationId xmlns:a16="http://schemas.microsoft.com/office/drawing/2014/main" id="{2B408062-BC0E-4BE2-B881-DBF75E63F5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8275" y="4014788"/>
            <a:ext cx="18748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800" b="1" i="0" u="none" strike="noStrike" kern="1200" cap="none" spc="0" normalizeH="0" baseline="0" noProof="0">
                <a:ln>
                  <a:noFill/>
                </a:ln>
                <a:solidFill>
                  <a:srgbClr val="FFFF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PARTO</a:t>
            </a: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559" name="Line 47">
            <a:extLst>
              <a:ext uri="{FF2B5EF4-FFF2-40B4-BE49-F238E27FC236}">
                <a16:creationId xmlns:a16="http://schemas.microsoft.com/office/drawing/2014/main" id="{1E8B5FA5-A599-4F13-9B70-2C5A0974EB5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38850" y="3733801"/>
            <a:ext cx="0" cy="334963"/>
          </a:xfrm>
          <a:prstGeom prst="line">
            <a:avLst/>
          </a:prstGeom>
          <a:noFill/>
          <a:ln w="20320">
            <a:solidFill>
              <a:srgbClr val="FFFF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89872" name="Text Box 48">
            <a:extLst>
              <a:ext uri="{FF2B5EF4-FFF2-40B4-BE49-F238E27FC236}">
                <a16:creationId xmlns:a16="http://schemas.microsoft.com/office/drawing/2014/main" id="{B53C181D-230B-4B34-97D0-F1DA8868DC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7713" y="4941889"/>
            <a:ext cx="614045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3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DIAS DE COMIENZO VARICELA MATERNA</a:t>
            </a: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561" name="Text Box 49">
            <a:extLst>
              <a:ext uri="{FF2B5EF4-FFF2-40B4-BE49-F238E27FC236}">
                <a16:creationId xmlns:a16="http://schemas.microsoft.com/office/drawing/2014/main" id="{3FF91773-669D-4FAE-A517-0ABE81FED2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8" y="5445126"/>
            <a:ext cx="8456612" cy="646113"/>
          </a:xfrm>
          <a:prstGeom prst="rect">
            <a:avLst/>
          </a:prstGeom>
          <a:solidFill>
            <a:srgbClr val="008080"/>
          </a:solidFill>
          <a:ln w="9525">
            <a:solidFill>
              <a:srgbClr val="000066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s-CL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Hijos de madres con varicela 5 días antes o 2 días después del parto deben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s-CL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recibir IgVZ y ACV (ACV iv 60-100 mg/kg/d en 3 dosis)     </a:t>
            </a:r>
          </a:p>
        </p:txBody>
      </p:sp>
      <p:sp>
        <p:nvSpPr>
          <p:cNvPr id="64562" name="Line 50">
            <a:extLst>
              <a:ext uri="{FF2B5EF4-FFF2-40B4-BE49-F238E27FC236}">
                <a16:creationId xmlns:a16="http://schemas.microsoft.com/office/drawing/2014/main" id="{A8B62BDA-038C-4375-BF9F-83BC8BAEB0B0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1847851" y="3500439"/>
            <a:ext cx="1439863" cy="1584325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563" name="Line 51">
            <a:extLst>
              <a:ext uri="{FF2B5EF4-FFF2-40B4-BE49-F238E27FC236}">
                <a16:creationId xmlns:a16="http://schemas.microsoft.com/office/drawing/2014/main" id="{7C2656B1-7769-4872-A500-E1C468F379CF}"/>
              </a:ext>
            </a:extLst>
          </p:cNvPr>
          <p:cNvSpPr>
            <a:spLocks noChangeShapeType="1"/>
          </p:cNvSpPr>
          <p:nvPr/>
        </p:nvSpPr>
        <p:spPr bwMode="auto">
          <a:xfrm rot="14944341">
            <a:off x="9155907" y="3428207"/>
            <a:ext cx="1439862" cy="1584325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4564" name="Audio 4">
            <a:hlinkClick r:id="" action="ppaction://media"/>
            <a:extLst>
              <a:ext uri="{FF2B5EF4-FFF2-40B4-BE49-F238E27FC236}">
                <a16:creationId xmlns:a16="http://schemas.microsoft.com/office/drawing/2014/main" id="{A5DBA8BF-483C-4777-93FA-066E30F4B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65" name="Audio 8">
            <a:hlinkClick r:id="" action="ppaction://media"/>
            <a:extLst>
              <a:ext uri="{FF2B5EF4-FFF2-40B4-BE49-F238E27FC236}">
                <a16:creationId xmlns:a16="http://schemas.microsoft.com/office/drawing/2014/main" id="{C89AD41A-E208-4208-A42A-6A2FDBD53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66" name="Audio 2">
            <a:hlinkClick r:id="" action="ppaction://media"/>
            <a:extLst>
              <a:ext uri="{FF2B5EF4-FFF2-40B4-BE49-F238E27FC236}">
                <a16:creationId xmlns:a16="http://schemas.microsoft.com/office/drawing/2014/main" id="{EA0DAE27-704B-4F02-8ADE-AF9534BD0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FAC48AF-CCD6-4B75-A368-0E776DFF08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72802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>
            <a:extLst>
              <a:ext uri="{FF2B5EF4-FFF2-40B4-BE49-F238E27FC236}">
                <a16:creationId xmlns:a16="http://schemas.microsoft.com/office/drawing/2014/main" id="{D79B661B-343E-4626-B286-B8CD57F7121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135188" y="1916114"/>
            <a:ext cx="7772400" cy="1920875"/>
          </a:xfr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solidFill>
              <a:schemeClr val="bg2"/>
            </a:solidFill>
          </a:ln>
        </p:spPr>
        <p:txBody>
          <a:bodyPr/>
          <a:lstStyle/>
          <a:p>
            <a:pPr>
              <a:defRPr/>
            </a:pPr>
            <a:r>
              <a:rPr lang="es-CL" b="1" i="1">
                <a:solidFill>
                  <a:srgbClr val="FFFF00"/>
                </a:solidFill>
              </a:rPr>
              <a:t>RUBEOLA</a:t>
            </a:r>
            <a:endParaRPr lang="es-ES" b="1" i="1">
              <a:solidFill>
                <a:srgbClr val="FFFF00"/>
              </a:solidFill>
            </a:endParaRPr>
          </a:p>
        </p:txBody>
      </p:sp>
      <p:sp>
        <p:nvSpPr>
          <p:cNvPr id="186371" name="Rectangle 3">
            <a:extLst>
              <a:ext uri="{FF2B5EF4-FFF2-40B4-BE49-F238E27FC236}">
                <a16:creationId xmlns:a16="http://schemas.microsoft.com/office/drawing/2014/main" id="{BD63B30F-53AD-42AB-8781-8A1C3D3152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1" y="4652963"/>
            <a:ext cx="5834063" cy="412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Ø"/>
              <a:defRPr/>
            </a:pPr>
            <a:r>
              <a:rPr kumimoji="1" lang="es-CL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Rubivirus (togavirus), 1 sólo serotipo</a:t>
            </a:r>
          </a:p>
        </p:txBody>
      </p:sp>
      <p:pic>
        <p:nvPicPr>
          <p:cNvPr id="66564" name="Picture 8" descr="11,10">
            <a:extLst>
              <a:ext uri="{FF2B5EF4-FFF2-40B4-BE49-F238E27FC236}">
                <a16:creationId xmlns:a16="http://schemas.microsoft.com/office/drawing/2014/main" id="{E01342C2-0F76-47EE-A0E8-4FE5E0D36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9188" y="1571626"/>
            <a:ext cx="1820862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Audio 1">
            <a:hlinkClick r:id="" action="ppaction://media"/>
            <a:extLst>
              <a:ext uri="{FF2B5EF4-FFF2-40B4-BE49-F238E27FC236}">
                <a16:creationId xmlns:a16="http://schemas.microsoft.com/office/drawing/2014/main" id="{EA0C4E0E-0F22-457F-9E7A-0819712F9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6" name="Audio 4">
            <a:hlinkClick r:id="" action="ppaction://media"/>
            <a:extLst>
              <a:ext uri="{FF2B5EF4-FFF2-40B4-BE49-F238E27FC236}">
                <a16:creationId xmlns:a16="http://schemas.microsoft.com/office/drawing/2014/main" id="{D4869EEF-FB76-434C-9BFE-01A23D88E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7" name="Audio 2">
            <a:hlinkClick r:id="" action="ppaction://media"/>
            <a:extLst>
              <a:ext uri="{FF2B5EF4-FFF2-40B4-BE49-F238E27FC236}">
                <a16:creationId xmlns:a16="http://schemas.microsoft.com/office/drawing/2014/main" id="{ED6DCB9C-7456-43BC-8AFB-3ECE07560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7B8C783-D548-463E-BD08-C9079B2D90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39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>
            <a:extLst>
              <a:ext uri="{FF2B5EF4-FFF2-40B4-BE49-F238E27FC236}">
                <a16:creationId xmlns:a16="http://schemas.microsoft.com/office/drawing/2014/main" id="{5A8A8FFD-ED98-4319-BED3-820176F1AA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228601"/>
            <a:ext cx="7772400" cy="754063"/>
          </a:xfrm>
        </p:spPr>
        <p:txBody>
          <a:bodyPr/>
          <a:lstStyle/>
          <a:p>
            <a:pPr>
              <a:defRPr/>
            </a:pPr>
            <a:r>
              <a:rPr lang="es-CL" sz="4000">
                <a:solidFill>
                  <a:srgbClr val="FFFF00"/>
                </a:solidFill>
              </a:rPr>
              <a:t>Rubéola</a:t>
            </a:r>
            <a:endParaRPr lang="es-ES" sz="4000">
              <a:solidFill>
                <a:schemeClr val="tx1"/>
              </a:solidFill>
            </a:endParaRPr>
          </a:p>
        </p:txBody>
      </p:sp>
      <p:sp>
        <p:nvSpPr>
          <p:cNvPr id="190467" name="Rectangle 3">
            <a:extLst>
              <a:ext uri="{FF2B5EF4-FFF2-40B4-BE49-F238E27FC236}">
                <a16:creationId xmlns:a16="http://schemas.microsoft.com/office/drawing/2014/main" id="{042AA6E8-3A8A-4F1B-B3D5-7E9E88E14C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52625" y="1052513"/>
            <a:ext cx="8535988" cy="4591050"/>
          </a:xfrm>
          <a:ln>
            <a:solidFill>
              <a:schemeClr val="tx1"/>
            </a:solidFill>
          </a:ln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endParaRPr lang="es-CL" dirty="0">
              <a:solidFill>
                <a:srgbClr val="FFCC00"/>
              </a:solidFill>
            </a:endParaRPr>
          </a:p>
          <a:p>
            <a:pPr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es-CL" dirty="0">
                <a:solidFill>
                  <a:srgbClr val="FFCC00"/>
                </a:solidFill>
              </a:rPr>
              <a:t>Contagian casos sintomáticos, asintomáticos y casos de rubéola congénita (hasta 1 año edad)</a:t>
            </a:r>
          </a:p>
          <a:p>
            <a:pPr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es-CL" dirty="0">
                <a:solidFill>
                  <a:srgbClr val="FFCC00"/>
                </a:solidFill>
              </a:rPr>
              <a:t>Complicaciones:</a:t>
            </a:r>
            <a:r>
              <a:rPr lang="es-CL" dirty="0">
                <a:solidFill>
                  <a:schemeClr val="hlink"/>
                </a:solidFill>
              </a:rPr>
              <a:t> </a:t>
            </a:r>
          </a:p>
          <a:p>
            <a:pPr lvl="1"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s-ES" sz="3200" dirty="0">
                <a:solidFill>
                  <a:srgbClr val="FFFF66"/>
                </a:solidFill>
              </a:rPr>
              <a:t>En mujer embarazada: infección asintomática o sintomática durante primer trimestre del embarazo puede </a:t>
            </a:r>
            <a:r>
              <a:rPr lang="es-ES" sz="3200" dirty="0">
                <a:solidFill>
                  <a:srgbClr val="FFFF66"/>
                </a:solidFill>
                <a:sym typeface="Wingdings 3" pitchFamily="18" charset="2"/>
              </a:rPr>
              <a:t> rubéola congénita (malformaciones y/o enfermedad congénita)</a:t>
            </a:r>
          </a:p>
          <a:p>
            <a:pPr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es-ES" dirty="0">
                <a:solidFill>
                  <a:srgbClr val="FFCC00"/>
                </a:solidFill>
              </a:rPr>
              <a:t>Prevención: </a:t>
            </a:r>
            <a:r>
              <a:rPr lang="es-ES" dirty="0"/>
              <a:t>Vacuna rubéola</a:t>
            </a:r>
            <a:endParaRPr lang="es-CL" dirty="0"/>
          </a:p>
        </p:txBody>
      </p:sp>
      <p:pic>
        <p:nvPicPr>
          <p:cNvPr id="67588" name="Audio 1">
            <a:hlinkClick r:id="" action="ppaction://media"/>
            <a:extLst>
              <a:ext uri="{FF2B5EF4-FFF2-40B4-BE49-F238E27FC236}">
                <a16:creationId xmlns:a16="http://schemas.microsoft.com/office/drawing/2014/main" id="{A141BD46-A7D5-4E94-9C31-95805588F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9" name="Audio 2">
            <a:hlinkClick r:id="" action="ppaction://media"/>
            <a:extLst>
              <a:ext uri="{FF2B5EF4-FFF2-40B4-BE49-F238E27FC236}">
                <a16:creationId xmlns:a16="http://schemas.microsoft.com/office/drawing/2014/main" id="{638ECD9A-A189-4C53-91F0-D71DE3886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0" name="Audio 2">
            <a:hlinkClick r:id="" action="ppaction://media"/>
            <a:extLst>
              <a:ext uri="{FF2B5EF4-FFF2-40B4-BE49-F238E27FC236}">
                <a16:creationId xmlns:a16="http://schemas.microsoft.com/office/drawing/2014/main" id="{0FCD0904-3E9C-41DD-B308-1C0A586EF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827275E-241B-4A9D-A2FF-79C6E7C6AE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78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Z-5">
            <a:extLst>
              <a:ext uri="{FF2B5EF4-FFF2-40B4-BE49-F238E27FC236}">
                <a16:creationId xmlns:a16="http://schemas.microsoft.com/office/drawing/2014/main" id="{A70DC844-6181-4BF1-AA3A-8BA75CCCC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300" y="1"/>
            <a:ext cx="5473700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1" name="Picture 3" descr="TORCH-9">
            <a:extLst>
              <a:ext uri="{FF2B5EF4-FFF2-40B4-BE49-F238E27FC236}">
                <a16:creationId xmlns:a16="http://schemas.microsoft.com/office/drawing/2014/main" id="{B317DA1D-FA6A-420F-A262-4F51914A6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356100" cy="497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1492" name="Text Box 4" descr="Mármol verde">
            <a:extLst>
              <a:ext uri="{FF2B5EF4-FFF2-40B4-BE49-F238E27FC236}">
                <a16:creationId xmlns:a16="http://schemas.microsoft.com/office/drawing/2014/main" id="{BF31602A-1F43-4EC3-B688-DA0ACCDF1F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1814" y="620713"/>
            <a:ext cx="1209675" cy="406400"/>
          </a:xfrm>
          <a:prstGeom prst="rect">
            <a:avLst/>
          </a:prstGeom>
          <a:blipFill dpi="0" rotWithShape="1">
            <a:blip r:embed="rId6" cstate="print"/>
            <a:srcRect/>
            <a:tile tx="0" ty="0" sx="100000" sy="100000" flip="none" algn="tl"/>
          </a:blip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A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Catarata</a:t>
            </a:r>
            <a:endParaRPr lang="es-ES_tradnl" sz="20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91493" name="Text Box 5" descr="Mármol marrón">
            <a:extLst>
              <a:ext uri="{FF2B5EF4-FFF2-40B4-BE49-F238E27FC236}">
                <a16:creationId xmlns:a16="http://schemas.microsoft.com/office/drawing/2014/main" id="{A8C23DA6-05AC-460D-A1A3-D8E7AD00FC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0238" y="201613"/>
            <a:ext cx="2959100" cy="457200"/>
          </a:xfrm>
          <a:prstGeom prst="rect">
            <a:avLst/>
          </a:prstGeom>
          <a:blipFill dpi="0" rotWithShape="1">
            <a:blip r:embed="rId7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AR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Rubéola Congénita</a:t>
            </a:r>
            <a:endParaRPr lang="es-ES_tradnl" sz="24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68614" name="Text Box 6">
            <a:extLst>
              <a:ext uri="{FF2B5EF4-FFF2-40B4-BE49-F238E27FC236}">
                <a16:creationId xmlns:a16="http://schemas.microsoft.com/office/drawing/2014/main" id="{8F4C083D-8285-4A18-9B47-65B5DF2725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7263" y="600868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s-ES" altLang="es-CL" sz="1800" b="1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91495" name="Text Box 7">
            <a:extLst>
              <a:ext uri="{FF2B5EF4-FFF2-40B4-BE49-F238E27FC236}">
                <a16:creationId xmlns:a16="http://schemas.microsoft.com/office/drawing/2014/main" id="{51A5E7BB-28A7-48A9-8A63-9445EF0EB7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3339" y="4508500"/>
            <a:ext cx="3311525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AR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rPr>
              <a:t>Otras malformaciones: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AR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rPr>
              <a:t>SNC, Oticas, Cardíacas</a:t>
            </a:r>
            <a:endParaRPr lang="es-ES_tradnl" sz="24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  <a:cs typeface="Arial" charset="0"/>
            </a:endParaRPr>
          </a:p>
        </p:txBody>
      </p:sp>
      <p:pic>
        <p:nvPicPr>
          <p:cNvPr id="68616" name="Picture 8" descr="TORCH-6">
            <a:extLst>
              <a:ext uri="{FF2B5EF4-FFF2-40B4-BE49-F238E27FC236}">
                <a16:creationId xmlns:a16="http://schemas.microsoft.com/office/drawing/2014/main" id="{6655042D-2085-458D-951E-AC19C2E1A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725864"/>
            <a:ext cx="4330700" cy="313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1497" name="Text Box 9" descr="Mármol verde">
            <a:extLst>
              <a:ext uri="{FF2B5EF4-FFF2-40B4-BE49-F238E27FC236}">
                <a16:creationId xmlns:a16="http://schemas.microsoft.com/office/drawing/2014/main" id="{090D3F54-4650-4146-AF9A-C20CB47238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7351" y="6308725"/>
            <a:ext cx="1420813" cy="406400"/>
          </a:xfrm>
          <a:prstGeom prst="rect">
            <a:avLst/>
          </a:prstGeom>
          <a:blipFill dpi="0" rotWithShape="1">
            <a:blip r:embed="rId6" cstate="print"/>
            <a:srcRect/>
            <a:tile tx="0" ty="0" sx="100000" sy="100000" flip="none" algn="tl"/>
          </a:blip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AR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Glaucoma</a:t>
            </a:r>
            <a:endParaRPr lang="es-ES_tradnl" sz="20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68618" name="Text Box 10" descr="Mármol verde">
            <a:extLst>
              <a:ext uri="{FF2B5EF4-FFF2-40B4-BE49-F238E27FC236}">
                <a16:creationId xmlns:a16="http://schemas.microsoft.com/office/drawing/2014/main" id="{4407BCB1-389D-4B07-9744-37DA3E14C7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8164" y="3284539"/>
            <a:ext cx="2390775" cy="376237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s-AR" altLang="es-CL" sz="1800" b="1">
                <a:solidFill>
                  <a:srgbClr val="FFFFFF"/>
                </a:solidFill>
                <a:cs typeface="Arial" panose="020B0604020202020204" pitchFamily="34" charset="0"/>
              </a:rPr>
              <a:t>Síndrome Purpúrico</a:t>
            </a:r>
            <a:endParaRPr lang="es-ES_tradnl" altLang="es-CL" sz="1800" b="1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pic>
        <p:nvPicPr>
          <p:cNvPr id="68619" name="Audio 1">
            <a:hlinkClick r:id="" action="ppaction://media"/>
            <a:extLst>
              <a:ext uri="{FF2B5EF4-FFF2-40B4-BE49-F238E27FC236}">
                <a16:creationId xmlns:a16="http://schemas.microsoft.com/office/drawing/2014/main" id="{583FC1E6-A701-4DB6-BA7B-4D2E51341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20" name="Audio 2">
            <a:hlinkClick r:id="" action="ppaction://media"/>
            <a:extLst>
              <a:ext uri="{FF2B5EF4-FFF2-40B4-BE49-F238E27FC236}">
                <a16:creationId xmlns:a16="http://schemas.microsoft.com/office/drawing/2014/main" id="{B82659DE-54EF-442A-8C32-26981859C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21" name="Audio 1">
            <a:hlinkClick r:id="" action="ppaction://media"/>
            <a:extLst>
              <a:ext uri="{FF2B5EF4-FFF2-40B4-BE49-F238E27FC236}">
                <a16:creationId xmlns:a16="http://schemas.microsoft.com/office/drawing/2014/main" id="{6964D3B5-FB39-4069-ADB6-6B531E2EB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7304179-1B25-44BE-9465-727FE34089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71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370" name="Rectangle 2">
            <a:extLst>
              <a:ext uri="{FF2B5EF4-FFF2-40B4-BE49-F238E27FC236}">
                <a16:creationId xmlns:a16="http://schemas.microsoft.com/office/drawing/2014/main" id="{5463CA17-6CA8-4242-9DE6-3EDB529F56E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AR">
                <a:solidFill>
                  <a:srgbClr val="FFFF00"/>
                </a:solidFill>
              </a:rPr>
              <a:t>PARVOVIRUS B19 y EMBARAZADA</a:t>
            </a:r>
            <a:endParaRPr lang="es-ES_tradnl">
              <a:solidFill>
                <a:srgbClr val="FFFF00"/>
              </a:solidFill>
            </a:endParaRPr>
          </a:p>
        </p:txBody>
      </p:sp>
      <p:pic>
        <p:nvPicPr>
          <p:cNvPr id="70659" name="Picture 3" descr="eritema infec2">
            <a:extLst>
              <a:ext uri="{FF2B5EF4-FFF2-40B4-BE49-F238E27FC236}">
                <a16:creationId xmlns:a16="http://schemas.microsoft.com/office/drawing/2014/main" id="{2ABB49D1-E3C2-43A6-AFB1-286D17320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9" y="3429000"/>
            <a:ext cx="2016125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0" name="Picture 5" descr="eritema infec1">
            <a:extLst>
              <a:ext uri="{FF2B5EF4-FFF2-40B4-BE49-F238E27FC236}">
                <a16:creationId xmlns:a16="http://schemas.microsoft.com/office/drawing/2014/main" id="{40A47E20-B4F5-4D31-92C2-A4377F8D9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738" y="3500439"/>
            <a:ext cx="4762500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1" name="Text Box 6">
            <a:extLst>
              <a:ext uri="{FF2B5EF4-FFF2-40B4-BE49-F238E27FC236}">
                <a16:creationId xmlns:a16="http://schemas.microsoft.com/office/drawing/2014/main" id="{927F93DE-E752-43EF-AA1B-4CB9BBE64E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9875" y="6021388"/>
            <a:ext cx="2051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s-AR" altLang="es-CL" sz="1800">
                <a:solidFill>
                  <a:srgbClr val="FFFFFF"/>
                </a:solidFill>
                <a:cs typeface="Arial" panose="020B0604020202020204" pitchFamily="34" charset="0"/>
              </a:rPr>
              <a:t>Eritema infeccioso</a:t>
            </a:r>
            <a:endParaRPr lang="es-ES_tradnl" altLang="es-CL" sz="180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pic>
        <p:nvPicPr>
          <p:cNvPr id="70662" name="Audio 1">
            <a:hlinkClick r:id="" action="ppaction://media"/>
            <a:extLst>
              <a:ext uri="{FF2B5EF4-FFF2-40B4-BE49-F238E27FC236}">
                <a16:creationId xmlns:a16="http://schemas.microsoft.com/office/drawing/2014/main" id="{9AB524AD-2EC4-4EB1-9717-D5ED4664C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3" name="Audio 3">
            <a:hlinkClick r:id="" action="ppaction://media"/>
            <a:extLst>
              <a:ext uri="{FF2B5EF4-FFF2-40B4-BE49-F238E27FC236}">
                <a16:creationId xmlns:a16="http://schemas.microsoft.com/office/drawing/2014/main" id="{5E52D538-FF1A-4A4A-A492-F8B163C03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4" name="Audio 1">
            <a:hlinkClick r:id="" action="ppaction://media"/>
            <a:extLst>
              <a:ext uri="{FF2B5EF4-FFF2-40B4-BE49-F238E27FC236}">
                <a16:creationId xmlns:a16="http://schemas.microsoft.com/office/drawing/2014/main" id="{9F35CA10-5133-44FB-BE88-C2D36461E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E28A510-01EC-45CD-86A3-E0F5D61017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54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418" name="Rectangle 2">
            <a:extLst>
              <a:ext uri="{FF2B5EF4-FFF2-40B4-BE49-F238E27FC236}">
                <a16:creationId xmlns:a16="http://schemas.microsoft.com/office/drawing/2014/main" id="{6B03F001-C4A3-49BB-B58F-EBE4862EF1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188913"/>
            <a:ext cx="8229600" cy="1143000"/>
          </a:xfrm>
          <a:effectLst>
            <a:outerShdw dist="56796" dir="3806097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s-ES_tradnl">
                <a:solidFill>
                  <a:srgbClr val="FFFF00"/>
                </a:solidFill>
              </a:rPr>
              <a:t>PARVOVIRUS B19</a:t>
            </a:r>
            <a:endParaRPr lang="es-ES_tradnl"/>
          </a:p>
        </p:txBody>
      </p:sp>
      <p:sp>
        <p:nvSpPr>
          <p:cNvPr id="700419" name="Rectangle 3">
            <a:extLst>
              <a:ext uri="{FF2B5EF4-FFF2-40B4-BE49-F238E27FC236}">
                <a16:creationId xmlns:a16="http://schemas.microsoft.com/office/drawing/2014/main" id="{3D8908F1-FEE1-4EF2-98F0-65955D2FD3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351088" y="1125539"/>
            <a:ext cx="7885112" cy="4681537"/>
          </a:xfrm>
          <a:gradFill rotWithShape="1">
            <a:gsLst>
              <a:gs pos="0">
                <a:srgbClr val="003399"/>
              </a:gs>
              <a:gs pos="100000">
                <a:srgbClr val="003399">
                  <a:gamma/>
                  <a:shade val="46275"/>
                  <a:invGamma/>
                </a:srgbClr>
              </a:gs>
            </a:gsLst>
            <a:path path="rect">
              <a:fillToRect l="100000" t="100000"/>
            </a:path>
          </a:gradFill>
          <a:ln>
            <a:solidFill>
              <a:schemeClr val="tx1"/>
            </a:solidFill>
          </a:ln>
          <a:effectLst>
            <a:outerShdw dist="56796" dir="3806097" algn="ctr" rotWithShape="0">
              <a:schemeClr val="bg2"/>
            </a:outerShdw>
          </a:effectLst>
        </p:spPr>
        <p:txBody>
          <a:bodyPr>
            <a:normAutofit lnSpcReduction="10000"/>
          </a:bodyPr>
          <a:lstStyle/>
          <a:p>
            <a:pPr eaLnBrk="1" hangingPunct="1">
              <a:lnSpc>
                <a:spcPct val="85000"/>
              </a:lnSpc>
              <a:spcBef>
                <a:spcPct val="0"/>
              </a:spcBef>
              <a:buClr>
                <a:srgbClr val="FF9900"/>
              </a:buClr>
              <a:buFont typeface="Wingdings" panose="05000000000000000000" pitchFamily="2" charset="2"/>
              <a:buChar char="Ø"/>
              <a:defRPr/>
            </a:pPr>
            <a:endParaRPr lang="es-ES_tradnl" sz="2400" b="1" u="sng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Clr>
                <a:srgbClr val="FF9900"/>
              </a:buClr>
              <a:buFont typeface="Wingdings" panose="05000000000000000000" pitchFamily="2" charset="2"/>
              <a:buChar char="Ø"/>
              <a:defRPr/>
            </a:pPr>
            <a:r>
              <a:rPr lang="es-ES_tradnl" sz="2800" b="1" u="sng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Epidemiología</a:t>
            </a:r>
            <a:r>
              <a:rPr lang="es-ES_tradnl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:</a:t>
            </a:r>
          </a:p>
          <a:p>
            <a:pPr lvl="1" eaLnBrk="1" hangingPunct="1">
              <a:spcBef>
                <a:spcPct val="0"/>
              </a:spcBef>
              <a:spcAft>
                <a:spcPts val="600"/>
              </a:spcAft>
              <a:buClr>
                <a:srgbClr val="FF9900"/>
              </a:buClr>
              <a:buFont typeface="Wingdings" panose="05000000000000000000" pitchFamily="2" charset="2"/>
              <a:buChar char="§"/>
              <a:defRPr/>
            </a:pPr>
            <a:r>
              <a:rPr lang="es-ES_tradnl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Distribución mundial</a:t>
            </a:r>
          </a:p>
          <a:p>
            <a:pPr lvl="1" eaLnBrk="1" hangingPunct="1">
              <a:spcBef>
                <a:spcPct val="0"/>
              </a:spcBef>
              <a:spcAft>
                <a:spcPts val="600"/>
              </a:spcAft>
              <a:buClr>
                <a:srgbClr val="FF9900"/>
              </a:buClr>
              <a:buFont typeface="Wingdings" panose="05000000000000000000" pitchFamily="2" charset="2"/>
              <a:buChar char="§"/>
              <a:defRPr/>
            </a:pPr>
            <a:r>
              <a:rPr lang="es-ES_tradnl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Brotes cada 2-3 a 4-6 años, que afectan principalmente a preescolares y escolares  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Clr>
                <a:srgbClr val="FF9900"/>
              </a:buClr>
              <a:buFont typeface="Wingdings" panose="05000000000000000000" pitchFamily="2" charset="2"/>
              <a:buChar char="Ø"/>
              <a:defRPr/>
            </a:pPr>
            <a:r>
              <a:rPr lang="es-ES_tradnl" sz="2800" b="1" u="sng" dirty="0" err="1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Seroprevalencia</a:t>
            </a:r>
            <a:r>
              <a:rPr lang="es-ES_tradnl" sz="2800" b="1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en menores de 11 años es de 2-21%;  en adultos &gt; 70%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Clr>
                <a:srgbClr val="FF9900"/>
              </a:buClr>
              <a:buFont typeface="Wingdings" panose="05000000000000000000" pitchFamily="2" charset="2"/>
              <a:buChar char="Ø"/>
              <a:defRPr/>
            </a:pPr>
            <a:r>
              <a:rPr lang="es-AR" sz="2800" b="1" u="sng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Patogenia:</a:t>
            </a:r>
            <a:r>
              <a:rPr lang="es-AR" sz="28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Se multiplica especialmente en células en división  (</a:t>
            </a:r>
            <a:r>
              <a:rPr lang="es-AR" sz="2800" b="1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eritroides</a:t>
            </a:r>
            <a:r>
              <a:rPr lang="es-AR" sz="28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endoteliales, miocárdicas del feto)</a:t>
            </a:r>
          </a:p>
          <a:p>
            <a:pPr eaLnBrk="1" hangingPunct="1">
              <a:buClr>
                <a:srgbClr val="FF9900"/>
              </a:buClr>
              <a:buFont typeface="Monotype Sorts" pitchFamily="2" charset="2"/>
              <a:buNone/>
              <a:defRPr/>
            </a:pPr>
            <a:endParaRPr lang="es-ES_tradnl" sz="2800" b="1" dirty="0">
              <a:solidFill>
                <a:srgbClr val="99CC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71684" name="Audio 1">
            <a:hlinkClick r:id="" action="ppaction://media"/>
            <a:extLst>
              <a:ext uri="{FF2B5EF4-FFF2-40B4-BE49-F238E27FC236}">
                <a16:creationId xmlns:a16="http://schemas.microsoft.com/office/drawing/2014/main" id="{B99ABF8F-07B5-4C13-B365-16A23E4AD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5" name="Audio 3">
            <a:hlinkClick r:id="" action="ppaction://media"/>
            <a:extLst>
              <a:ext uri="{FF2B5EF4-FFF2-40B4-BE49-F238E27FC236}">
                <a16:creationId xmlns:a16="http://schemas.microsoft.com/office/drawing/2014/main" id="{876D6C44-E6F1-4DB4-A42E-44B77CDDB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6" name="Audio 2">
            <a:hlinkClick r:id="" action="ppaction://media"/>
            <a:extLst>
              <a:ext uri="{FF2B5EF4-FFF2-40B4-BE49-F238E27FC236}">
                <a16:creationId xmlns:a16="http://schemas.microsoft.com/office/drawing/2014/main" id="{78A59437-CB10-4392-BFB5-136F5D4EA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77F7B38-7B36-46B9-905E-0BC0028A76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03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418" name="Rectangle 2">
            <a:extLst>
              <a:ext uri="{FF2B5EF4-FFF2-40B4-BE49-F238E27FC236}">
                <a16:creationId xmlns:a16="http://schemas.microsoft.com/office/drawing/2014/main" id="{64108067-1994-4E2C-A50F-43CA9039C6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188913"/>
            <a:ext cx="8229600" cy="1143000"/>
          </a:xfrm>
          <a:effectLst>
            <a:outerShdw dist="56796" dir="3806097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s-ES_tradnl">
                <a:solidFill>
                  <a:srgbClr val="FFFF00"/>
                </a:solidFill>
              </a:rPr>
              <a:t>PARVOVIRUS B19</a:t>
            </a:r>
            <a:endParaRPr lang="es-ES_tradnl"/>
          </a:p>
        </p:txBody>
      </p:sp>
      <p:sp>
        <p:nvSpPr>
          <p:cNvPr id="700419" name="Rectangle 3">
            <a:extLst>
              <a:ext uri="{FF2B5EF4-FFF2-40B4-BE49-F238E27FC236}">
                <a16:creationId xmlns:a16="http://schemas.microsoft.com/office/drawing/2014/main" id="{9EED74EE-8984-484A-B916-66B4E530D2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351088" y="1125539"/>
            <a:ext cx="7885112" cy="4681537"/>
          </a:xfrm>
          <a:gradFill rotWithShape="1">
            <a:gsLst>
              <a:gs pos="0">
                <a:srgbClr val="003399"/>
              </a:gs>
              <a:gs pos="100000">
                <a:srgbClr val="003399">
                  <a:gamma/>
                  <a:shade val="46275"/>
                  <a:invGamma/>
                </a:srgbClr>
              </a:gs>
            </a:gsLst>
            <a:path path="rect">
              <a:fillToRect l="100000" t="100000"/>
            </a:path>
          </a:gradFill>
          <a:ln>
            <a:solidFill>
              <a:schemeClr val="tx1"/>
            </a:solidFill>
          </a:ln>
          <a:effectLst>
            <a:outerShdw dist="56796" dir="3806097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lnSpc>
                <a:spcPct val="85000"/>
              </a:lnSpc>
              <a:spcBef>
                <a:spcPct val="0"/>
              </a:spcBef>
              <a:buClr>
                <a:srgbClr val="FF9900"/>
              </a:buClr>
              <a:buFont typeface="Wingdings" panose="05000000000000000000" pitchFamily="2" charset="2"/>
              <a:buChar char="Ø"/>
              <a:defRPr/>
            </a:pPr>
            <a:r>
              <a:rPr lang="es-AR" b="1" u="sng" dirty="0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Cuadros clínicos:</a:t>
            </a:r>
            <a:r>
              <a:rPr lang="es-AR" b="1" dirty="0">
                <a:solidFill>
                  <a:srgbClr val="CCC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A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eritema infeccioso,</a:t>
            </a:r>
            <a:r>
              <a:rPr lang="es-AR" b="1" dirty="0">
                <a:solidFill>
                  <a:srgbClr val="CCC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AR" b="1" dirty="0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artropatías, crisis </a:t>
            </a:r>
            <a:r>
              <a:rPr lang="es-AR" b="1" dirty="0" err="1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aplásticas</a:t>
            </a:r>
            <a:r>
              <a:rPr lang="es-AR" b="1" dirty="0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anemia crónica en </a:t>
            </a:r>
            <a:r>
              <a:rPr lang="es-AR" b="1" dirty="0" err="1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inmunocomprometidos</a:t>
            </a:r>
            <a:r>
              <a:rPr lang="es-AR" b="1" dirty="0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</a:t>
            </a:r>
            <a:r>
              <a:rPr lang="es-AR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AR" b="1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hidrops</a:t>
            </a:r>
            <a:r>
              <a:rPr lang="es-AR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fetal en embarazadas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buClr>
                <a:srgbClr val="FF9900"/>
              </a:buClr>
              <a:buFont typeface="Wingdings" panose="05000000000000000000" pitchFamily="2" charset="2"/>
              <a:buChar char="Ø"/>
              <a:defRPr/>
            </a:pPr>
            <a:r>
              <a:rPr lang="es-AR" b="1" u="sng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Diagnóstico:</a:t>
            </a:r>
            <a:r>
              <a:rPr lang="es-AR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clínico, serología (IgM), RCP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buClr>
                <a:srgbClr val="FF9900"/>
              </a:buClr>
              <a:buFont typeface="Wingdings" panose="05000000000000000000" pitchFamily="2" charset="2"/>
              <a:buChar char="Ø"/>
              <a:defRPr/>
            </a:pPr>
            <a:r>
              <a:rPr lang="es-AR" b="1" dirty="0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</a:t>
            </a:r>
            <a:r>
              <a:rPr lang="es-AR" b="1" u="sng" dirty="0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ratamiento</a:t>
            </a:r>
            <a:r>
              <a:rPr lang="es-AR" b="1" dirty="0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depende del cuadro: manejo sintomático, transfusiones si anemia, y en casos severos (crisis </a:t>
            </a:r>
            <a:r>
              <a:rPr lang="es-AR" b="1" dirty="0" err="1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aplásticas</a:t>
            </a:r>
            <a:r>
              <a:rPr lang="es-AR" b="1" dirty="0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r>
              <a:rPr lang="es-AR" b="1" dirty="0" err="1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hidrops</a:t>
            </a:r>
            <a:r>
              <a:rPr lang="es-AR" b="1" dirty="0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fetal) o en </a:t>
            </a:r>
            <a:r>
              <a:rPr lang="es-AR" b="1" dirty="0" err="1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inmunocomprometidos</a:t>
            </a:r>
            <a:r>
              <a:rPr lang="es-AR" b="1" dirty="0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</a:t>
            </a:r>
            <a:r>
              <a:rPr lang="es-AR" b="1" dirty="0" err="1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IgIV</a:t>
            </a:r>
            <a:endParaRPr lang="es-ES_tradnl" b="1" dirty="0">
              <a:solidFill>
                <a:srgbClr val="99CC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buClr>
                <a:srgbClr val="FF9900"/>
              </a:buClr>
              <a:buFont typeface="Monotype Sorts" pitchFamily="2" charset="2"/>
              <a:buNone/>
              <a:defRPr/>
            </a:pPr>
            <a:endParaRPr lang="es-ES_tradnl" sz="2000" b="1" dirty="0">
              <a:solidFill>
                <a:srgbClr val="99CC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72708" name="Audio 1">
            <a:hlinkClick r:id="" action="ppaction://media"/>
            <a:extLst>
              <a:ext uri="{FF2B5EF4-FFF2-40B4-BE49-F238E27FC236}">
                <a16:creationId xmlns:a16="http://schemas.microsoft.com/office/drawing/2014/main" id="{A67C4753-CE14-4031-93D4-CDA6CADB6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9" name="Audio 2">
            <a:hlinkClick r:id="" action="ppaction://media"/>
            <a:extLst>
              <a:ext uri="{FF2B5EF4-FFF2-40B4-BE49-F238E27FC236}">
                <a16:creationId xmlns:a16="http://schemas.microsoft.com/office/drawing/2014/main" id="{1A548B1B-1DB0-44D8-B989-5AB6D7DC3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0" name="Audio 1">
            <a:hlinkClick r:id="" action="ppaction://media"/>
            <a:extLst>
              <a:ext uri="{FF2B5EF4-FFF2-40B4-BE49-F238E27FC236}">
                <a16:creationId xmlns:a16="http://schemas.microsoft.com/office/drawing/2014/main" id="{50F733E6-EE97-4B29-8EF3-8EC01AEA8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7230AA4-9DC2-4154-A57C-F89AD55E65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78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554" name="Rectangle 2">
            <a:extLst>
              <a:ext uri="{FF2B5EF4-FFF2-40B4-BE49-F238E27FC236}">
                <a16:creationId xmlns:a16="http://schemas.microsoft.com/office/drawing/2014/main" id="{E4D06903-A8C7-4A2F-A81F-C65C479224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79650" y="0"/>
            <a:ext cx="8229600" cy="1143000"/>
          </a:xfrm>
          <a:effectLst>
            <a:outerShdw dist="56796" dir="3806097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s-ES_tradnl" sz="4000">
                <a:solidFill>
                  <a:srgbClr val="FFFF00"/>
                </a:solidFill>
              </a:rPr>
              <a:t>Infección Fetal por Parvovirus B19</a:t>
            </a:r>
            <a:endParaRPr lang="es-ES_tradnl" sz="4000"/>
          </a:p>
        </p:txBody>
      </p:sp>
      <p:sp>
        <p:nvSpPr>
          <p:cNvPr id="791555" name="Rectangle 3">
            <a:extLst>
              <a:ext uri="{FF2B5EF4-FFF2-40B4-BE49-F238E27FC236}">
                <a16:creationId xmlns:a16="http://schemas.microsoft.com/office/drawing/2014/main" id="{05C6A4ED-90DC-47BA-8D33-3CEC2CE897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063751" y="1052514"/>
            <a:ext cx="8316913" cy="5329237"/>
          </a:xfrm>
          <a:gradFill rotWithShape="1">
            <a:gsLst>
              <a:gs pos="0">
                <a:srgbClr val="003399"/>
              </a:gs>
              <a:gs pos="100000">
                <a:srgbClr val="003399">
                  <a:gamma/>
                  <a:shade val="46275"/>
                  <a:invGamma/>
                </a:srgbClr>
              </a:gs>
            </a:gsLst>
            <a:path path="rect">
              <a:fillToRect l="100000" t="100000"/>
            </a:path>
          </a:gradFill>
          <a:ln>
            <a:solidFill>
              <a:schemeClr val="tx1"/>
            </a:solidFill>
          </a:ln>
          <a:effectLst>
            <a:outerShdw dist="56796" dir="3806097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rgbClr val="FF9900"/>
              </a:buClr>
              <a:buFont typeface="Wingdings" panose="05000000000000000000" pitchFamily="2" charset="2"/>
              <a:buChar char="Ø"/>
              <a:defRPr/>
            </a:pPr>
            <a:r>
              <a:rPr lang="es-ES_tradnl" altLang="ja-JP" sz="2800" b="1" dirty="0">
                <a:effectLst>
                  <a:outerShdw blurRad="38100" dist="38100" dir="2700000" algn="tl">
                    <a:srgbClr val="000000"/>
                  </a:outerShdw>
                </a:effectLst>
                <a:ea typeface="MS PGothic" pitchFamily="34" charset="-128"/>
              </a:rPr>
              <a:t>Mujer susceptible que se infecta por B19 durante el embarazo puede presentar cualquiera de los cuadros del B19 </a:t>
            </a:r>
          </a:p>
          <a:p>
            <a:pPr eaLnBrk="1" hangingPunct="1">
              <a:lnSpc>
                <a:spcPct val="80000"/>
              </a:lnSpc>
              <a:buClr>
                <a:srgbClr val="FF9900"/>
              </a:buClr>
              <a:buFont typeface="Wingdings" panose="05000000000000000000" pitchFamily="2" charset="2"/>
              <a:buChar char="Ø"/>
              <a:defRPr/>
            </a:pPr>
            <a:r>
              <a:rPr lang="es-ES_tradnl" altLang="ja-JP" sz="2800" b="1" dirty="0">
                <a:effectLst>
                  <a:outerShdw blurRad="38100" dist="38100" dir="2700000" algn="tl">
                    <a:srgbClr val="000000"/>
                  </a:outerShdw>
                </a:effectLst>
                <a:ea typeface="MS PGothic" pitchFamily="34" charset="-128"/>
              </a:rPr>
              <a:t>En mujer infectada</a:t>
            </a:r>
          </a:p>
          <a:p>
            <a:pPr lvl="1" eaLnBrk="1" hangingPunct="1">
              <a:lnSpc>
                <a:spcPct val="80000"/>
              </a:lnSpc>
              <a:buClr>
                <a:srgbClr val="FF9900"/>
              </a:buClr>
              <a:buFont typeface="Wingdings" panose="05000000000000000000" pitchFamily="2" charset="2"/>
              <a:buChar char="§"/>
              <a:defRPr/>
            </a:pPr>
            <a:r>
              <a:rPr lang="es-ES_tradnl" altLang="ja-JP" sz="2400" b="1" dirty="0">
                <a:effectLst>
                  <a:outerShdw blurRad="38100" dist="38100" dir="2700000" algn="tl">
                    <a:srgbClr val="000000"/>
                  </a:outerShdw>
                </a:effectLst>
                <a:ea typeface="MS PGothic" pitchFamily="34" charset="-128"/>
              </a:rPr>
              <a:t>El B19 traspasa la placenta (durante viremia) en &gt;30% a &gt;50%</a:t>
            </a:r>
          </a:p>
          <a:p>
            <a:pPr lvl="1" eaLnBrk="1" hangingPunct="1">
              <a:lnSpc>
                <a:spcPct val="80000"/>
              </a:lnSpc>
              <a:buClr>
                <a:srgbClr val="FF9900"/>
              </a:buClr>
              <a:buFont typeface="Wingdings" panose="05000000000000000000" pitchFamily="2" charset="2"/>
              <a:buChar char="§"/>
              <a:defRPr/>
            </a:pPr>
            <a:r>
              <a:rPr lang="es-ES_tradnl" altLang="ja-JP" sz="2400" b="1" dirty="0">
                <a:effectLst>
                  <a:outerShdw blurRad="38100" dist="38100" dir="2700000" algn="tl">
                    <a:srgbClr val="000000"/>
                  </a:outerShdw>
                </a:effectLst>
                <a:ea typeface="MS PGothic" pitchFamily="34" charset="-128"/>
              </a:rPr>
              <a:t>El B19 produce  infecci</a:t>
            </a:r>
            <a:r>
              <a:rPr lang="es-ES_tradnl" altLang="ja-JP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MS PGothic" pitchFamily="34" charset="-128"/>
              </a:rPr>
              <a:t>ó</a:t>
            </a:r>
            <a:r>
              <a:rPr lang="es-ES_tradnl" altLang="ja-JP" sz="2400" b="1" dirty="0">
                <a:effectLst>
                  <a:outerShdw blurRad="38100" dist="38100" dir="2700000" algn="tl">
                    <a:srgbClr val="000000"/>
                  </a:outerShdw>
                </a:effectLst>
                <a:ea typeface="MS PGothic" pitchFamily="34" charset="-128"/>
              </a:rPr>
              <a:t>n en </a:t>
            </a:r>
            <a:r>
              <a:rPr lang="en-US" altLang="ja-JP" sz="2400" b="1" dirty="0">
                <a:effectLst>
                  <a:outerShdw blurRad="38100" dist="38100" dir="2700000" algn="tl">
                    <a:srgbClr val="000000"/>
                  </a:outerShdw>
                </a:effectLst>
                <a:ea typeface="MS PGothic" pitchFamily="34" charset="-128"/>
                <a:cs typeface="Arial" pitchFamily="34" charset="0"/>
              </a:rPr>
              <a:t>± </a:t>
            </a:r>
            <a:r>
              <a:rPr lang="es-ES_tradnl" altLang="ja-JP" sz="2400" b="1" dirty="0">
                <a:effectLst>
                  <a:outerShdw blurRad="38100" dist="38100" dir="2700000" algn="tl">
                    <a:srgbClr val="000000"/>
                  </a:outerShdw>
                </a:effectLst>
                <a:ea typeface="MS PGothic" pitchFamily="34" charset="-128"/>
              </a:rPr>
              <a:t>un 30% de </a:t>
            </a:r>
            <a:r>
              <a:rPr lang="es-ES_tradnl" altLang="ja-JP" sz="2400" b="1">
                <a:effectLst>
                  <a:outerShdw blurRad="38100" dist="38100" dir="2700000" algn="tl">
                    <a:srgbClr val="000000"/>
                  </a:outerShdw>
                </a:effectLst>
                <a:ea typeface="MS PGothic" pitchFamily="34" charset="-128"/>
              </a:rPr>
              <a:t>los fetos: </a:t>
            </a:r>
            <a:r>
              <a:rPr lang="es-ES_tradnl" altLang="ja-JP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PGothic" pitchFamily="34" charset="-128"/>
              </a:rPr>
              <a:t>Transmisión Vertical </a:t>
            </a:r>
            <a:r>
              <a:rPr lang="es-ES_tradnl" altLang="ja-JP" sz="2400" b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PGothic" pitchFamily="34" charset="-128"/>
              </a:rPr>
              <a:t>30%</a:t>
            </a:r>
            <a:endParaRPr lang="es-ES_tradnl" altLang="ja-JP" sz="2400" b="1" dirty="0">
              <a:effectLst>
                <a:outerShdw blurRad="38100" dist="38100" dir="2700000" algn="tl">
                  <a:srgbClr val="000000"/>
                </a:outerShdw>
              </a:effectLst>
              <a:ea typeface="MS PGothic" pitchFamily="34" charset="-128"/>
            </a:endParaRPr>
          </a:p>
          <a:p>
            <a:pPr lvl="1" eaLnBrk="1" hangingPunct="1">
              <a:lnSpc>
                <a:spcPct val="80000"/>
              </a:lnSpc>
              <a:buClr>
                <a:srgbClr val="FF9900"/>
              </a:buClr>
              <a:buFont typeface="Wingdings" panose="05000000000000000000" pitchFamily="2" charset="2"/>
              <a:buChar char="§"/>
              <a:defRPr/>
            </a:pPr>
            <a:r>
              <a:rPr lang="es-ES_tradnl" altLang="ja-JP" sz="2400" b="1" dirty="0">
                <a:effectLst>
                  <a:outerShdw blurRad="38100" dist="38100" dir="2700000" algn="tl">
                    <a:srgbClr val="000000"/>
                  </a:outerShdw>
                </a:effectLst>
                <a:ea typeface="MS PGothic" pitchFamily="34" charset="-128"/>
              </a:rPr>
              <a:t>El riesgo de alg</a:t>
            </a:r>
            <a:r>
              <a:rPr lang="es-ES_tradnl" altLang="ja-JP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MS PGothic" pitchFamily="34" charset="-128"/>
              </a:rPr>
              <a:t>ú</a:t>
            </a:r>
            <a:r>
              <a:rPr lang="es-ES_tradnl" altLang="ja-JP" sz="2400" b="1" dirty="0">
                <a:effectLst>
                  <a:outerShdw blurRad="38100" dist="38100" dir="2700000" algn="tl">
                    <a:srgbClr val="000000"/>
                  </a:outerShdw>
                </a:effectLst>
                <a:ea typeface="MS PGothic" pitchFamily="34" charset="-128"/>
              </a:rPr>
              <a:t>n efecto adverso es de &lt; 10%</a:t>
            </a:r>
          </a:p>
          <a:p>
            <a:pPr lvl="1" eaLnBrk="1" hangingPunct="1">
              <a:lnSpc>
                <a:spcPct val="80000"/>
              </a:lnSpc>
              <a:buClr>
                <a:srgbClr val="FF9900"/>
              </a:buClr>
              <a:buFont typeface="Wingdings" panose="05000000000000000000" pitchFamily="2" charset="2"/>
              <a:buChar char="§"/>
              <a:defRPr/>
            </a:pPr>
            <a:r>
              <a:rPr lang="es-ES_tradnl" altLang="ja-JP" sz="2400" b="1" dirty="0">
                <a:effectLst>
                  <a:outerShdw blurRad="38100" dist="38100" dir="2700000" algn="tl">
                    <a:srgbClr val="000000"/>
                  </a:outerShdw>
                </a:effectLst>
                <a:ea typeface="MS PGothic" pitchFamily="34" charset="-128"/>
              </a:rPr>
              <a:t>El riesgo de  muerte fetal es de &lt; 2% a &lt;10%</a:t>
            </a:r>
            <a:endParaRPr lang="es-ES_tradnl" altLang="ja-JP" b="1" dirty="0">
              <a:effectLst>
                <a:outerShdw blurRad="38100" dist="38100" dir="2700000" algn="tl">
                  <a:srgbClr val="000000"/>
                </a:outerShdw>
              </a:effectLst>
              <a:ea typeface="MS PGothic" pitchFamily="34" charset="-128"/>
            </a:endParaRPr>
          </a:p>
          <a:p>
            <a:pPr eaLnBrk="1" hangingPunct="1">
              <a:lnSpc>
                <a:spcPct val="80000"/>
              </a:lnSpc>
              <a:buClr>
                <a:srgbClr val="FF9900"/>
              </a:buClr>
              <a:buFont typeface="Wingdings" panose="05000000000000000000" pitchFamily="2" charset="2"/>
              <a:buChar char="Ø"/>
              <a:defRPr/>
            </a:pPr>
            <a:r>
              <a:rPr lang="es-ES_tradnl" altLang="ja-JP" sz="2800" b="1" dirty="0">
                <a:effectLst>
                  <a:outerShdw blurRad="38100" dist="38100" dir="2700000" algn="tl">
                    <a:srgbClr val="000000"/>
                  </a:outerShdw>
                </a:effectLst>
                <a:ea typeface="MS PGothic" pitchFamily="34" charset="-128"/>
              </a:rPr>
              <a:t>Infecci</a:t>
            </a:r>
            <a:r>
              <a:rPr lang="es-ES_tradnl" altLang="ja-JP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MS PGothic" pitchFamily="34" charset="-128"/>
              </a:rPr>
              <a:t>ó</a:t>
            </a:r>
            <a:r>
              <a:rPr lang="es-ES_tradnl" altLang="ja-JP" sz="2800" b="1" dirty="0">
                <a:effectLst>
                  <a:outerShdw blurRad="38100" dist="38100" dir="2700000" algn="tl">
                    <a:srgbClr val="000000"/>
                  </a:outerShdw>
                </a:effectLst>
                <a:ea typeface="MS PGothic" pitchFamily="34" charset="-128"/>
              </a:rPr>
              <a:t>n por B19 es m</a:t>
            </a:r>
            <a:r>
              <a:rPr lang="es-ES_tradnl" altLang="ja-JP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MS PGothic" pitchFamily="34" charset="-128"/>
              </a:rPr>
              <a:t>á</a:t>
            </a:r>
            <a:r>
              <a:rPr lang="es-ES_tradnl" altLang="ja-JP" sz="2800" b="1" dirty="0">
                <a:effectLst>
                  <a:outerShdw blurRad="38100" dist="38100" dir="2700000" algn="tl">
                    <a:srgbClr val="000000"/>
                  </a:outerShdw>
                </a:effectLst>
                <a:ea typeface="MS PGothic" pitchFamily="34" charset="-128"/>
              </a:rPr>
              <a:t>s cr</a:t>
            </a:r>
            <a:r>
              <a:rPr lang="es-ES_tradnl" altLang="ja-JP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MS PGothic" pitchFamily="34" charset="-128"/>
              </a:rPr>
              <a:t>í</a:t>
            </a:r>
            <a:r>
              <a:rPr lang="es-ES_tradnl" altLang="ja-JP" sz="2800" b="1" dirty="0">
                <a:effectLst>
                  <a:outerShdw blurRad="38100" dist="38100" dir="2700000" algn="tl">
                    <a:srgbClr val="000000"/>
                  </a:outerShdw>
                </a:effectLst>
                <a:ea typeface="MS PGothic" pitchFamily="34" charset="-128"/>
              </a:rPr>
              <a:t>tica  y los efectos adversos son mas frecuentes si ocurre en el segundo trimestre del embarazo (virus detiene eritropoyesis produciéndose crisis </a:t>
            </a:r>
            <a:r>
              <a:rPr lang="es-ES_tradnl" altLang="ja-JP" sz="2800" b="1" dirty="0" err="1">
                <a:effectLst>
                  <a:outerShdw blurRad="38100" dist="38100" dir="2700000" algn="tl">
                    <a:srgbClr val="000000"/>
                  </a:outerShdw>
                </a:effectLst>
                <a:ea typeface="MS PGothic" pitchFamily="34" charset="-128"/>
              </a:rPr>
              <a:t>aplástica</a:t>
            </a:r>
            <a:r>
              <a:rPr lang="es-ES_tradnl" altLang="ja-JP" sz="2800" b="1" dirty="0">
                <a:effectLst>
                  <a:outerShdw blurRad="38100" dist="38100" dir="2700000" algn="tl">
                    <a:srgbClr val="000000"/>
                  </a:outerShdw>
                </a:effectLst>
                <a:ea typeface="MS PGothic" pitchFamily="34" charset="-128"/>
              </a:rPr>
              <a:t>)</a:t>
            </a:r>
          </a:p>
          <a:p>
            <a:pPr eaLnBrk="1" hangingPunct="1">
              <a:lnSpc>
                <a:spcPct val="80000"/>
              </a:lnSpc>
              <a:buClr>
                <a:srgbClr val="FF9900"/>
              </a:buClr>
              <a:buFont typeface="Monotype Sorts" pitchFamily="2" charset="2"/>
              <a:buNone/>
              <a:defRPr/>
            </a:pPr>
            <a:endParaRPr lang="es-ES_tradnl" sz="28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73732" name="Audio 1">
            <a:hlinkClick r:id="" action="ppaction://media"/>
            <a:extLst>
              <a:ext uri="{FF2B5EF4-FFF2-40B4-BE49-F238E27FC236}">
                <a16:creationId xmlns:a16="http://schemas.microsoft.com/office/drawing/2014/main" id="{8EA971CC-A589-488D-81D9-16341DED5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Audio 2">
            <a:hlinkClick r:id="" action="ppaction://media"/>
            <a:extLst>
              <a:ext uri="{FF2B5EF4-FFF2-40B4-BE49-F238E27FC236}">
                <a16:creationId xmlns:a16="http://schemas.microsoft.com/office/drawing/2014/main" id="{8154CFFC-56D4-4797-9CDD-342918366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4" name="Audio 2">
            <a:hlinkClick r:id="" action="ppaction://media"/>
            <a:extLst>
              <a:ext uri="{FF2B5EF4-FFF2-40B4-BE49-F238E27FC236}">
                <a16:creationId xmlns:a16="http://schemas.microsoft.com/office/drawing/2014/main" id="{74CCC36E-22AE-4382-B0FE-81B89C9F5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1AFE1D0-CC3B-434D-8F08-26B620452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504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650" name="Rectangle 2">
            <a:extLst>
              <a:ext uri="{FF2B5EF4-FFF2-40B4-BE49-F238E27FC236}">
                <a16:creationId xmlns:a16="http://schemas.microsoft.com/office/drawing/2014/main" id="{55298AD0-C2A4-4551-8424-E1C72BCB20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79650" y="0"/>
            <a:ext cx="8229600" cy="1143000"/>
          </a:xfrm>
          <a:effectLst>
            <a:outerShdw dist="56796" dir="3806097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s-ES_tradnl" sz="4000">
                <a:solidFill>
                  <a:srgbClr val="FFFF00"/>
                </a:solidFill>
              </a:rPr>
              <a:t>Infección Fetal por Parvovirus B19</a:t>
            </a:r>
            <a:endParaRPr lang="es-ES_tradnl" sz="4000"/>
          </a:p>
        </p:txBody>
      </p:sp>
      <p:sp>
        <p:nvSpPr>
          <p:cNvPr id="795651" name="Rectangle 3">
            <a:extLst>
              <a:ext uri="{FF2B5EF4-FFF2-40B4-BE49-F238E27FC236}">
                <a16:creationId xmlns:a16="http://schemas.microsoft.com/office/drawing/2014/main" id="{0292F942-7769-46CE-9F96-99ED7454B3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063751" y="1052514"/>
            <a:ext cx="8316913" cy="5329237"/>
          </a:xfrm>
          <a:gradFill rotWithShape="1">
            <a:gsLst>
              <a:gs pos="0">
                <a:srgbClr val="003399"/>
              </a:gs>
              <a:gs pos="100000">
                <a:srgbClr val="003399">
                  <a:gamma/>
                  <a:shade val="46275"/>
                  <a:invGamma/>
                </a:srgbClr>
              </a:gs>
            </a:gsLst>
            <a:path path="rect">
              <a:fillToRect l="100000" t="100000"/>
            </a:path>
          </a:gradFill>
          <a:ln>
            <a:solidFill>
              <a:schemeClr val="tx1"/>
            </a:solidFill>
          </a:ln>
          <a:effectLst>
            <a:outerShdw dist="56796" dir="3806097" algn="ctr" rotWithShape="0">
              <a:schemeClr val="bg2"/>
            </a:outerShdw>
          </a:effectLst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Clr>
                <a:srgbClr val="FF9900"/>
              </a:buClr>
              <a:buFont typeface="Wingdings" panose="05000000000000000000" pitchFamily="2" charset="2"/>
              <a:buChar char="Ø"/>
              <a:defRPr/>
            </a:pPr>
            <a:r>
              <a:rPr lang="es-ES_tradnl" altLang="ja-JP" sz="4000" b="1" dirty="0">
                <a:effectLst>
                  <a:outerShdw blurRad="38100" dist="38100" dir="2700000" algn="tl">
                    <a:srgbClr val="000000"/>
                  </a:outerShdw>
                </a:effectLst>
                <a:ea typeface="MS PGothic" pitchFamily="34" charset="-128"/>
              </a:rPr>
              <a:t>Mayor</a:t>
            </a:r>
            <a:r>
              <a:rPr lang="es-ES_tradnl" altLang="ja-JP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ea typeface="MS PGothic" pitchFamily="34" charset="-128"/>
              </a:rPr>
              <a:t>í</a:t>
            </a:r>
            <a:r>
              <a:rPr lang="es-ES_tradnl" altLang="ja-JP" sz="4000" b="1" dirty="0">
                <a:effectLst>
                  <a:outerShdw blurRad="38100" dist="38100" dir="2700000" algn="tl">
                    <a:srgbClr val="000000"/>
                  </a:outerShdw>
                </a:effectLst>
                <a:ea typeface="MS PGothic" pitchFamily="34" charset="-128"/>
              </a:rPr>
              <a:t>a de infecciones fetales son asintom</a:t>
            </a:r>
            <a:r>
              <a:rPr lang="es-ES_tradnl" altLang="ja-JP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ea typeface="MS PGothic" pitchFamily="34" charset="-128"/>
              </a:rPr>
              <a:t>á</a:t>
            </a:r>
            <a:r>
              <a:rPr lang="es-ES_tradnl" altLang="ja-JP" sz="4000" b="1" dirty="0">
                <a:effectLst>
                  <a:outerShdw blurRad="38100" dist="38100" dir="2700000" algn="tl">
                    <a:srgbClr val="000000"/>
                  </a:outerShdw>
                </a:effectLst>
                <a:ea typeface="MS PGothic" pitchFamily="34" charset="-128"/>
              </a:rPr>
              <a:t>ticas, o s</a:t>
            </a:r>
            <a:r>
              <a:rPr lang="es-ES_tradnl" altLang="ja-JP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ea typeface="MS PGothic" pitchFamily="34" charset="-128"/>
              </a:rPr>
              <a:t>ó</a:t>
            </a:r>
            <a:r>
              <a:rPr lang="es-ES_tradnl" altLang="ja-JP" sz="4000" b="1" dirty="0">
                <a:effectLst>
                  <a:outerShdw blurRad="38100" dist="38100" dir="2700000" algn="tl">
                    <a:srgbClr val="000000"/>
                  </a:outerShdw>
                </a:effectLst>
                <a:ea typeface="MS PGothic" pitchFamily="34" charset="-128"/>
              </a:rPr>
              <a:t>lo con anemia, en algunos casos  severa</a:t>
            </a:r>
          </a:p>
          <a:p>
            <a:pPr lvl="1" eaLnBrk="1" hangingPunct="1">
              <a:lnSpc>
                <a:spcPct val="80000"/>
              </a:lnSpc>
              <a:buClr>
                <a:srgbClr val="FF9900"/>
              </a:buClr>
              <a:buFont typeface="Wingdings" panose="05000000000000000000" pitchFamily="2" charset="2"/>
              <a:buChar char="§"/>
              <a:defRPr/>
            </a:pPr>
            <a:r>
              <a:rPr lang="es-ES_tradnl" altLang="ja-JP" sz="4000" b="1" dirty="0">
                <a:effectLst>
                  <a:outerShdw blurRad="38100" dist="38100" dir="2700000" algn="tl">
                    <a:srgbClr val="000000"/>
                  </a:outerShdw>
                </a:effectLst>
                <a:ea typeface="MS PGothic" pitchFamily="34" charset="-128"/>
              </a:rPr>
              <a:t>Tanto las anemias hemol</a:t>
            </a:r>
            <a:r>
              <a:rPr lang="es-ES_tradnl" altLang="ja-JP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ea typeface="MS PGothic" pitchFamily="34" charset="-128"/>
              </a:rPr>
              <a:t>í</a:t>
            </a:r>
            <a:r>
              <a:rPr lang="es-ES_tradnl" altLang="ja-JP" sz="4000" b="1" dirty="0">
                <a:effectLst>
                  <a:outerShdw blurRad="38100" dist="38100" dir="2700000" algn="tl">
                    <a:srgbClr val="000000"/>
                  </a:outerShdw>
                </a:effectLst>
                <a:ea typeface="MS PGothic" pitchFamily="34" charset="-128"/>
              </a:rPr>
              <a:t>ticas severas como las no severas pueden producir alteraciones cardíacas e </a:t>
            </a:r>
            <a:r>
              <a:rPr lang="es-ES_tradnl" altLang="ja-JP" sz="4000" b="1" dirty="0" err="1">
                <a:effectLst>
                  <a:outerShdw blurRad="38100" dist="38100" dir="2700000" algn="tl">
                    <a:srgbClr val="000000"/>
                  </a:outerShdw>
                </a:effectLst>
                <a:ea typeface="MS PGothic" pitchFamily="34" charset="-128"/>
              </a:rPr>
              <a:t>hidrops</a:t>
            </a:r>
            <a:r>
              <a:rPr lang="es-ES_tradnl" altLang="ja-JP" sz="4000" b="1" dirty="0">
                <a:effectLst>
                  <a:outerShdw blurRad="38100" dist="38100" dir="2700000" algn="tl">
                    <a:srgbClr val="000000"/>
                  </a:outerShdw>
                </a:effectLst>
                <a:ea typeface="MS PGothic" pitchFamily="34" charset="-128"/>
              </a:rPr>
              <a:t> fetal, e incluso la pérdida fetal o muerte</a:t>
            </a:r>
            <a:r>
              <a:rPr lang="es-ES_tradnl" altLang="ja-JP" sz="3200" b="1" dirty="0">
                <a:effectLst>
                  <a:outerShdw blurRad="38100" dist="38100" dir="2700000" algn="tl">
                    <a:srgbClr val="000000"/>
                  </a:outerShdw>
                </a:effectLst>
                <a:ea typeface="MS PGothic" pitchFamily="34" charset="-128"/>
              </a:rPr>
              <a:t>.  </a:t>
            </a:r>
          </a:p>
        </p:txBody>
      </p:sp>
      <p:pic>
        <p:nvPicPr>
          <p:cNvPr id="74756" name="Audio 1">
            <a:hlinkClick r:id="" action="ppaction://media"/>
            <a:extLst>
              <a:ext uri="{FF2B5EF4-FFF2-40B4-BE49-F238E27FC236}">
                <a16:creationId xmlns:a16="http://schemas.microsoft.com/office/drawing/2014/main" id="{76A4BB12-1634-4376-84A2-4B359F2C4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7" name="Audio 2">
            <a:hlinkClick r:id="" action="ppaction://media"/>
            <a:extLst>
              <a:ext uri="{FF2B5EF4-FFF2-40B4-BE49-F238E27FC236}">
                <a16:creationId xmlns:a16="http://schemas.microsoft.com/office/drawing/2014/main" id="{61FF9989-7112-4319-A741-E7E35E7B3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394D514-8EA1-417C-891B-81CE17AF12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85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2" name="Rectangle 4">
            <a:extLst>
              <a:ext uri="{FF2B5EF4-FFF2-40B4-BE49-F238E27FC236}">
                <a16:creationId xmlns:a16="http://schemas.microsoft.com/office/drawing/2014/main" id="{6B942AC8-9852-4856-93EC-4DA1099007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AR">
                <a:solidFill>
                  <a:srgbClr val="FFFF00"/>
                </a:solidFill>
              </a:rPr>
              <a:t>Hepatitis B</a:t>
            </a:r>
            <a:endParaRPr lang="es-ES_tradnl">
              <a:solidFill>
                <a:srgbClr val="FFFF00"/>
              </a:solidFill>
            </a:endParaRPr>
          </a:p>
        </p:txBody>
      </p:sp>
      <p:graphicFrame>
        <p:nvGraphicFramePr>
          <p:cNvPr id="76803" name="Object 5">
            <a:extLst>
              <a:ext uri="{FF2B5EF4-FFF2-40B4-BE49-F238E27FC236}">
                <a16:creationId xmlns:a16="http://schemas.microsoft.com/office/drawing/2014/main" id="{D8C58C2C-7CC3-41C0-97FA-9971EE03852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63976" y="1844676"/>
          <a:ext cx="4316413" cy="331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n de mapa de bits" r:id="rId4" imgW="2514286" imgH="952633" progId="PBrush">
                  <p:embed/>
                </p:oleObj>
              </mc:Choice>
              <mc:Fallback>
                <p:oleObj name="Imagen de mapa de bits" r:id="rId4" imgW="2514286" imgH="952633" progId="PBrush">
                  <p:embed/>
                  <p:pic>
                    <p:nvPicPr>
                      <p:cNvPr id="76803" name="Object 5">
                        <a:extLst>
                          <a:ext uri="{FF2B5EF4-FFF2-40B4-BE49-F238E27FC236}">
                            <a16:creationId xmlns:a16="http://schemas.microsoft.com/office/drawing/2014/main" id="{D8C58C2C-7CC3-41C0-97FA-9971EE03852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63976" y="1844676"/>
                        <a:ext cx="4316413" cy="3311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6804" name="Audio 1">
            <a:hlinkClick r:id="" action="ppaction://media"/>
            <a:extLst>
              <a:ext uri="{FF2B5EF4-FFF2-40B4-BE49-F238E27FC236}">
                <a16:creationId xmlns:a16="http://schemas.microsoft.com/office/drawing/2014/main" id="{59C0C601-1DF2-4C9D-AEDA-DDB987822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5" name="Audio 3">
            <a:hlinkClick r:id="" action="ppaction://media"/>
            <a:extLst>
              <a:ext uri="{FF2B5EF4-FFF2-40B4-BE49-F238E27FC236}">
                <a16:creationId xmlns:a16="http://schemas.microsoft.com/office/drawing/2014/main" id="{E652B67E-989E-4067-9A5F-DEA4B86A3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D98421A-07AB-47AB-BA2B-BBF0D90C18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5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Rectangle 2">
            <a:extLst>
              <a:ext uri="{FF2B5EF4-FFF2-40B4-BE49-F238E27FC236}">
                <a16:creationId xmlns:a16="http://schemas.microsoft.com/office/drawing/2014/main" id="{E41BE30B-A8EF-45A3-A366-78F6A39705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333375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s-ES_tradnl" sz="3100" b="1">
                <a:solidFill>
                  <a:srgbClr val="FFFF00"/>
                </a:solidFill>
              </a:rPr>
              <a:t>PERIODOS TRANSMISION INFECCIONES BINOMIO MADRE-HIJO</a:t>
            </a:r>
          </a:p>
        </p:txBody>
      </p:sp>
      <p:graphicFrame>
        <p:nvGraphicFramePr>
          <p:cNvPr id="326699" name="Group 43">
            <a:extLst>
              <a:ext uri="{FF2B5EF4-FFF2-40B4-BE49-F238E27FC236}">
                <a16:creationId xmlns:a16="http://schemas.microsoft.com/office/drawing/2014/main" id="{7436B75A-DB14-42B6-A327-4AF7223AE1C0}"/>
              </a:ext>
            </a:extLst>
          </p:cNvPr>
          <p:cNvGraphicFramePr>
            <a:graphicFrameLocks noGrp="1"/>
          </p:cNvGraphicFramePr>
          <p:nvPr/>
        </p:nvGraphicFramePr>
        <p:xfrm>
          <a:off x="2566989" y="1484313"/>
          <a:ext cx="7177087" cy="4267200"/>
        </p:xfrm>
        <a:graphic>
          <a:graphicData uri="http://schemas.openxmlformats.org/drawingml/2006/table">
            <a:tbl>
              <a:tblPr/>
              <a:tblGrid>
                <a:gridCol w="23923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923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923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819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A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Agentes </a:t>
                      </a:r>
                      <a:endParaRPr kumimoji="0" lang="es-ES_tradnl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AR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Intrauterino</a:t>
                      </a:r>
                      <a:endParaRPr kumimoji="0" lang="es-ES_tradnl" sz="28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AR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Periparto</a:t>
                      </a:r>
                      <a:endParaRPr kumimoji="0" lang="es-ES_tradnl" sz="28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567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A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Rubéola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AR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Citomégalovirus</a:t>
                      </a:r>
                      <a:endParaRPr kumimoji="0" lang="es-AR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A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Herpes Simple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A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Hepatitis B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A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VIH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A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Parvovirus 19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A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Varicela Zoster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A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pitchFamily="34" charset="0"/>
                        </a:rPr>
                        <a:t>Virus </a:t>
                      </a:r>
                      <a:r>
                        <a:rPr kumimoji="0" lang="es-AR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pitchFamily="34" charset="0"/>
                        </a:rPr>
                        <a:t>Zica</a:t>
                      </a:r>
                      <a:endParaRPr kumimoji="0" lang="es-AR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003399">
                            <a:gamma/>
                            <a:shade val="46275"/>
                            <a:invGamma/>
                          </a:srgbClr>
                        </a:gs>
                        <a:gs pos="50000">
                          <a:srgbClr val="003399"/>
                        </a:gs>
                        <a:gs pos="100000">
                          <a:srgbClr val="003399">
                            <a:gamma/>
                            <a:shade val="46275"/>
                            <a:invGamma/>
                          </a:srgb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A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++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A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++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A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A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A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+ a ++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A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A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A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pitchFamily="34" charset="0"/>
                        </a:rPr>
                        <a:t>+ a ++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003399">
                            <a:gamma/>
                            <a:shade val="46275"/>
                            <a:invGamma/>
                          </a:srgbClr>
                        </a:gs>
                        <a:gs pos="50000">
                          <a:srgbClr val="003399"/>
                        </a:gs>
                        <a:gs pos="100000">
                          <a:srgbClr val="003399">
                            <a:gamma/>
                            <a:shade val="46275"/>
                            <a:invGamma/>
                          </a:srgb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A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( - 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A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    ++ </a:t>
                      </a:r>
                      <a:r>
                        <a:rPr kumimoji="0" lang="es-E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Arial" pitchFamily="34" charset="0"/>
                        </a:rPr>
                        <a:t>◄</a:t>
                      </a:r>
                      <a:endParaRPr kumimoji="0" lang="es-AR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A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    ++ </a:t>
                      </a:r>
                      <a:r>
                        <a:rPr kumimoji="0" lang="es-E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Arial" pitchFamily="34" charset="0"/>
                        </a:rPr>
                        <a:t>◄</a:t>
                      </a:r>
                      <a:endParaRPr kumimoji="0" lang="es-AR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A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      + a ++ </a:t>
                      </a:r>
                      <a:r>
                        <a:rPr kumimoji="0" lang="es-E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Arial" pitchFamily="34" charset="0"/>
                        </a:rPr>
                        <a:t>◄</a:t>
                      </a:r>
                      <a:endParaRPr kumimoji="0" lang="es-AR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A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++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A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( - 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A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A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pitchFamily="34" charset="0"/>
                        </a:rPr>
                        <a:t>±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003399">
                            <a:gamma/>
                            <a:shade val="46275"/>
                            <a:invGamma/>
                          </a:srgbClr>
                        </a:gs>
                        <a:gs pos="50000">
                          <a:srgbClr val="003399"/>
                        </a:gs>
                        <a:gs pos="100000">
                          <a:srgbClr val="003399">
                            <a:gamma/>
                            <a:shade val="46275"/>
                            <a:invGamma/>
                          </a:srgbClr>
                        </a:gs>
                      </a:gsLst>
                      <a:lin ang="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2222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A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s-ES_tradnl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3" marB="45723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3810" name="Text Box 21">
            <a:extLst>
              <a:ext uri="{FF2B5EF4-FFF2-40B4-BE49-F238E27FC236}">
                <a16:creationId xmlns:a16="http://schemas.microsoft.com/office/drawing/2014/main" id="{F8E1C6FC-D690-4F68-8C80-86F743D065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6988" y="5805488"/>
            <a:ext cx="5670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s-AR" altLang="es-CL" sz="2000" b="1">
                <a:solidFill>
                  <a:srgbClr val="FFFFFF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++ común	+ ocasional	( - ) no	</a:t>
            </a:r>
            <a:r>
              <a:rPr lang="es-AR" altLang="es-CL" sz="2400" b="1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	</a:t>
            </a:r>
            <a:endParaRPr lang="es-ES_tradnl" altLang="es-CL" sz="2400" b="1">
              <a:solidFill>
                <a:srgbClr val="FFFFFF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33811" name="Text Box 44">
            <a:extLst>
              <a:ext uri="{FF2B5EF4-FFF2-40B4-BE49-F238E27FC236}">
                <a16:creationId xmlns:a16="http://schemas.microsoft.com/office/drawing/2014/main" id="{819CAF7D-2F90-4B2A-BC24-B0CCDE6412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0013" y="6381751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endParaRPr lang="es-ES" altLang="es-CL" sz="1800" b="1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33812" name="Text Box 45">
            <a:extLst>
              <a:ext uri="{FF2B5EF4-FFF2-40B4-BE49-F238E27FC236}">
                <a16:creationId xmlns:a16="http://schemas.microsoft.com/office/drawing/2014/main" id="{B2F8BC93-5E63-4C3B-AFD2-6777FB8EBF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0013" y="6237288"/>
            <a:ext cx="36877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s-ES" altLang="es-CL" sz="1800" b="1">
                <a:solidFill>
                  <a:srgbClr val="00FF00"/>
                </a:solidFill>
                <a:cs typeface="Arial" panose="020B0604020202020204" pitchFamily="34" charset="0"/>
              </a:rPr>
              <a:t>◄   presentes en canal del parto</a:t>
            </a:r>
          </a:p>
        </p:txBody>
      </p:sp>
      <p:pic>
        <p:nvPicPr>
          <p:cNvPr id="33813" name="Audio 1">
            <a:hlinkClick r:id="" action="ppaction://media"/>
            <a:extLst>
              <a:ext uri="{FF2B5EF4-FFF2-40B4-BE49-F238E27FC236}">
                <a16:creationId xmlns:a16="http://schemas.microsoft.com/office/drawing/2014/main" id="{F7C07BD1-1A65-436E-8337-4DD3870DA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4" name="Audio 4">
            <a:hlinkClick r:id="" action="ppaction://media"/>
            <a:extLst>
              <a:ext uri="{FF2B5EF4-FFF2-40B4-BE49-F238E27FC236}">
                <a16:creationId xmlns:a16="http://schemas.microsoft.com/office/drawing/2014/main" id="{C15B7C04-2AD9-464F-A1F6-BA1478505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5" name="Audio 5">
            <a:hlinkClick r:id="" action="ppaction://media"/>
            <a:extLst>
              <a:ext uri="{FF2B5EF4-FFF2-40B4-BE49-F238E27FC236}">
                <a16:creationId xmlns:a16="http://schemas.microsoft.com/office/drawing/2014/main" id="{AB1956D9-819C-482E-9914-080DBCB59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D9076C5-CC0B-4CE9-AC55-E782C190C1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637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866" name="Text Box 2">
            <a:extLst>
              <a:ext uri="{FF2B5EF4-FFF2-40B4-BE49-F238E27FC236}">
                <a16:creationId xmlns:a16="http://schemas.microsoft.com/office/drawing/2014/main" id="{ECAC92A3-AFBC-4657-B5BD-EA0813579F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1313" y="1000125"/>
            <a:ext cx="6553200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3200" dirty="0">
                <a:solidFill>
                  <a:srgbClr val="FFFF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MEDIDAS PREVENTIVAS</a:t>
            </a:r>
            <a:endParaRPr lang="es-CL" sz="3200" dirty="0">
              <a:solidFill>
                <a:srgbClr val="FFFF99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4867" name="Text Box 3">
            <a:extLst>
              <a:ext uri="{FF2B5EF4-FFF2-40B4-BE49-F238E27FC236}">
                <a16:creationId xmlns:a16="http://schemas.microsoft.com/office/drawing/2014/main" id="{DC0A0451-9FAE-4CB4-A188-8ED9F75832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5500" y="2428876"/>
            <a:ext cx="8218488" cy="912813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Educación y pesquisa pre </a:t>
            </a:r>
            <a:r>
              <a:rPr lang="es-ES_tradnl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concepcional</a:t>
            </a:r>
            <a:r>
              <a:rPr lang="es-ES_tradnl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especialmente en población de Alto Riesgo para Sífilis y VIH</a:t>
            </a:r>
            <a:r>
              <a:rPr lang="es-ES_tradnl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CL" sz="2800" dirty="0"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3 CuadroTexto">
            <a:extLst>
              <a:ext uri="{FF2B5EF4-FFF2-40B4-BE49-F238E27FC236}">
                <a16:creationId xmlns:a16="http://schemas.microsoft.com/office/drawing/2014/main" id="{219DE3E2-D484-4CFD-B9A8-AE5C17AD7DB9}"/>
              </a:ext>
            </a:extLst>
          </p:cNvPr>
          <p:cNvSpPr txBox="1"/>
          <p:nvPr/>
        </p:nvSpPr>
        <p:spPr>
          <a:xfrm>
            <a:off x="2707142" y="4071938"/>
            <a:ext cx="7180940" cy="1107996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2400" dirty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Pesquisa durante el embarazo o en el momento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2400" dirty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parto: exámenes para su detección </a:t>
            </a:r>
            <a:r>
              <a:rPr lang="es-ES_tradnl" sz="2400" dirty="0">
                <a:solidFill>
                  <a:srgbClr val="FFFF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CL" sz="2400" dirty="0">
              <a:solidFill>
                <a:srgbClr val="FFFF99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CL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1317" name="Audio 1">
            <a:hlinkClick r:id="" action="ppaction://media"/>
            <a:extLst>
              <a:ext uri="{FF2B5EF4-FFF2-40B4-BE49-F238E27FC236}">
                <a16:creationId xmlns:a16="http://schemas.microsoft.com/office/drawing/2014/main" id="{3799C770-0249-4ED1-9011-AC6E136C6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A5F4462-8DC3-4D1D-B44E-095EFE2668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13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id="{D363BC24-D815-4F85-9FF0-ADAF159B4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CL" b="1" dirty="0" err="1">
                <a:solidFill>
                  <a:srgbClr val="FFFF00"/>
                </a:solidFill>
              </a:rPr>
              <a:t>Neurosífilis</a:t>
            </a:r>
            <a:endParaRPr lang="es-CL" dirty="0">
              <a:solidFill>
                <a:srgbClr val="FFFF00"/>
              </a:solidFill>
            </a:endParaRPr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F432B510-9AA0-4508-88C6-60A4306623B3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pPr>
              <a:defRPr/>
            </a:pPr>
            <a:endParaRPr lang="es-CL" dirty="0"/>
          </a:p>
          <a:p>
            <a:pPr>
              <a:defRPr/>
            </a:pPr>
            <a:r>
              <a:rPr lang="es-CL" dirty="0"/>
              <a:t>Se puede presentar tanto en etapa precoz como tardía con o sin manifestaciones neurológicas.</a:t>
            </a:r>
          </a:p>
        </p:txBody>
      </p:sp>
      <p:pic>
        <p:nvPicPr>
          <p:cNvPr id="162820" name="Audio 3">
            <a:hlinkClick r:id="" action="ppaction://media"/>
            <a:extLst>
              <a:ext uri="{FF2B5EF4-FFF2-40B4-BE49-F238E27FC236}">
                <a16:creationId xmlns:a16="http://schemas.microsoft.com/office/drawing/2014/main" id="{983AD8AA-A8AA-4778-AD87-AA77A0577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D40E730-A631-49C0-AFC8-54C80F2BF4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69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tangle 2">
            <a:extLst>
              <a:ext uri="{FF2B5EF4-FFF2-40B4-BE49-F238E27FC236}">
                <a16:creationId xmlns:a16="http://schemas.microsoft.com/office/drawing/2014/main" id="{E8587306-1006-421A-9972-5C1E9243B8A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279650" y="2205039"/>
            <a:ext cx="7772400" cy="1736725"/>
          </a:xfrm>
        </p:spPr>
        <p:txBody>
          <a:bodyPr/>
          <a:lstStyle/>
          <a:p>
            <a:pPr eaLnBrk="1" hangingPunct="1">
              <a:defRPr/>
            </a:pPr>
            <a:r>
              <a:rPr lang="es-ES_tradnl" sz="10500" b="1">
                <a:solidFill>
                  <a:srgbClr val="FFFF00"/>
                </a:solidFill>
              </a:rPr>
              <a:t>SIFILIS</a:t>
            </a:r>
            <a:endParaRPr lang="es-ES_tradnl" b="1">
              <a:solidFill>
                <a:srgbClr val="FFFF00"/>
              </a:solidFill>
            </a:endParaRPr>
          </a:p>
        </p:txBody>
      </p:sp>
      <p:pic>
        <p:nvPicPr>
          <p:cNvPr id="133123" name="Audio 1">
            <a:hlinkClick r:id="" action="ppaction://media"/>
            <a:extLst>
              <a:ext uri="{FF2B5EF4-FFF2-40B4-BE49-F238E27FC236}">
                <a16:creationId xmlns:a16="http://schemas.microsoft.com/office/drawing/2014/main" id="{6574B808-88C1-4192-89CB-FA3CE0A3C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C719F7B-75BA-405E-8F5B-3814BE403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5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4" descr="sifilis20G0003_lores">
            <a:extLst>
              <a:ext uri="{FF2B5EF4-FFF2-40B4-BE49-F238E27FC236}">
                <a16:creationId xmlns:a16="http://schemas.microsoft.com/office/drawing/2014/main" id="{5FF55EB5-A189-44DC-AC28-910D5BAFC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3644900"/>
            <a:ext cx="3816350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47" name="Picture 5" descr="STD 2">
            <a:extLst>
              <a:ext uri="{FF2B5EF4-FFF2-40B4-BE49-F238E27FC236}">
                <a16:creationId xmlns:a16="http://schemas.microsoft.com/office/drawing/2014/main" id="{3204F4AA-1BB8-4D28-BEC3-2AA9CF385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4" y="3284538"/>
            <a:ext cx="4397375" cy="33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0994" name="Rectangle 2">
            <a:extLst>
              <a:ext uri="{FF2B5EF4-FFF2-40B4-BE49-F238E27FC236}">
                <a16:creationId xmlns:a16="http://schemas.microsoft.com/office/drawing/2014/main" id="{887C8D94-0F99-4B54-B920-3871D269B0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_tradnl" sz="4800" b="1">
                <a:solidFill>
                  <a:srgbClr val="FFFF00"/>
                </a:solidFill>
              </a:rPr>
              <a:t>SIFILIS:</a:t>
            </a:r>
            <a:r>
              <a:rPr lang="es-ES_tradnl" sz="4800" b="1">
                <a:solidFill>
                  <a:srgbClr val="00FF00"/>
                </a:solidFill>
              </a:rPr>
              <a:t> </a:t>
            </a:r>
            <a:r>
              <a:rPr lang="es-ES_tradnl" sz="4800" b="1">
                <a:solidFill>
                  <a:srgbClr val="FFFF00"/>
                </a:solidFill>
              </a:rPr>
              <a:t>GENERALIDADES</a:t>
            </a:r>
            <a:r>
              <a:rPr lang="es-ES_tradnl" sz="4000" b="1">
                <a:solidFill>
                  <a:srgbClr val="FF0066"/>
                </a:solidFill>
              </a:rPr>
              <a:t> </a:t>
            </a:r>
          </a:p>
        </p:txBody>
      </p:sp>
      <p:sp>
        <p:nvSpPr>
          <p:cNvPr id="340995" name="Rectangle 3">
            <a:extLst>
              <a:ext uri="{FF2B5EF4-FFF2-40B4-BE49-F238E27FC236}">
                <a16:creationId xmlns:a16="http://schemas.microsoft.com/office/drawing/2014/main" id="{FC59919E-91BF-47A6-B3AB-D8E67CBCF9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92313" y="1412876"/>
            <a:ext cx="8229600" cy="20875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FFFF00"/>
              </a:buClr>
              <a:buFont typeface="Wingdings" panose="05000000000000000000" pitchFamily="2" charset="2"/>
              <a:buChar char="Ø"/>
              <a:defRPr/>
            </a:pPr>
            <a:r>
              <a:rPr lang="es-ES_tradnl" sz="3600" b="1">
                <a:solidFill>
                  <a:srgbClr val="00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Enfermedad infecciosa sistémica causada por la espiroqueta </a:t>
            </a:r>
            <a:r>
              <a:rPr lang="es-ES_tradnl" sz="3600" b="1" i="1">
                <a:solidFill>
                  <a:srgbClr val="00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Treponema pallidum</a:t>
            </a:r>
            <a:r>
              <a:rPr lang="es-ES_tradnl" sz="3600" b="1">
                <a:solidFill>
                  <a:srgbClr val="00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, exclusiva del hombre</a:t>
            </a:r>
          </a:p>
          <a:p>
            <a:pPr eaLnBrk="1" hangingPunct="1">
              <a:lnSpc>
                <a:spcPct val="90000"/>
              </a:lnSpc>
              <a:buClr>
                <a:srgbClr val="FFFF00"/>
              </a:buClr>
              <a:buFont typeface="Wingdings" panose="05000000000000000000" pitchFamily="2" charset="2"/>
              <a:buNone/>
              <a:defRPr/>
            </a:pPr>
            <a:endParaRPr lang="es-ES_tradnl" sz="2800" b="1">
              <a:solidFill>
                <a:srgbClr val="00CC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134150" name="Audio 1">
            <a:hlinkClick r:id="" action="ppaction://media"/>
            <a:extLst>
              <a:ext uri="{FF2B5EF4-FFF2-40B4-BE49-F238E27FC236}">
                <a16:creationId xmlns:a16="http://schemas.microsoft.com/office/drawing/2014/main" id="{6297DB6D-33A1-4776-A027-44270C8CC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98C349C-5ECB-4D2B-8254-5488E06DC8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92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2" name="Rectangle 2">
            <a:extLst>
              <a:ext uri="{FF2B5EF4-FFF2-40B4-BE49-F238E27FC236}">
                <a16:creationId xmlns:a16="http://schemas.microsoft.com/office/drawing/2014/main" id="{37CA4882-ECA5-4D95-B6A9-A2A5204A00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_tradnl" b="1">
                <a:solidFill>
                  <a:srgbClr val="FFFF00"/>
                </a:solidFill>
              </a:rPr>
              <a:t>MECANISMOS TRANSMISION SIFILIS</a:t>
            </a:r>
          </a:p>
        </p:txBody>
      </p:sp>
      <p:sp>
        <p:nvSpPr>
          <p:cNvPr id="343043" name="Rectangle 3">
            <a:extLst>
              <a:ext uri="{FF2B5EF4-FFF2-40B4-BE49-F238E27FC236}">
                <a16:creationId xmlns:a16="http://schemas.microsoft.com/office/drawing/2014/main" id="{01766985-7B66-4BF8-B313-50ED2CC7BE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gradFill rotWithShape="1">
            <a:gsLst>
              <a:gs pos="0">
                <a:srgbClr val="003399">
                  <a:gamma/>
                  <a:shade val="46275"/>
                  <a:invGamma/>
                </a:srgbClr>
              </a:gs>
              <a:gs pos="50000">
                <a:srgbClr val="003399"/>
              </a:gs>
              <a:gs pos="100000">
                <a:srgbClr val="003399">
                  <a:gamma/>
                  <a:shade val="46275"/>
                  <a:invGamma/>
                </a:srgbClr>
              </a:gs>
            </a:gsLst>
            <a:lin ang="0" scaled="1"/>
          </a:gradFill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buClr>
                <a:srgbClr val="FFFF00"/>
              </a:buClr>
              <a:buFont typeface="Wingdings" panose="05000000000000000000" pitchFamily="2" charset="2"/>
              <a:buChar char="Ø"/>
              <a:defRPr/>
            </a:pPr>
            <a:r>
              <a:rPr lang="es-ES_tradnl" sz="3600" b="1">
                <a:effectLst>
                  <a:outerShdw blurRad="38100" dist="38100" dir="2700000" algn="tl">
                    <a:srgbClr val="000000"/>
                  </a:outerShdw>
                </a:effectLst>
              </a:rPr>
              <a:t>Sexual</a:t>
            </a:r>
          </a:p>
          <a:p>
            <a:pPr eaLnBrk="1" hangingPunct="1">
              <a:buClr>
                <a:srgbClr val="FFFF00"/>
              </a:buClr>
              <a:buFont typeface="Wingdings" panose="05000000000000000000" pitchFamily="2" charset="2"/>
              <a:buChar char="Ø"/>
              <a:defRPr/>
            </a:pPr>
            <a:endParaRPr lang="es-ES_tradnl" sz="3600" b="1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buClr>
                <a:srgbClr val="FFFF00"/>
              </a:buClr>
              <a:buFont typeface="Wingdings" panose="05000000000000000000" pitchFamily="2" charset="2"/>
              <a:buChar char="Ø"/>
              <a:defRPr/>
            </a:pPr>
            <a:r>
              <a:rPr lang="es-ES_tradnl" sz="3600" b="1">
                <a:effectLst>
                  <a:outerShdw blurRad="38100" dist="38100" dir="2700000" algn="tl">
                    <a:srgbClr val="000000"/>
                  </a:outerShdw>
                </a:effectLst>
              </a:rPr>
              <a:t>Madre-Hijo (vertical)</a:t>
            </a:r>
          </a:p>
          <a:p>
            <a:pPr eaLnBrk="1" hangingPunct="1">
              <a:buClr>
                <a:srgbClr val="FFFF00"/>
              </a:buClr>
              <a:buFont typeface="Wingdings" panose="05000000000000000000" pitchFamily="2" charset="2"/>
              <a:buChar char="Ø"/>
              <a:defRPr/>
            </a:pPr>
            <a:endParaRPr lang="es-ES_tradnl" sz="3600" b="1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buClr>
                <a:srgbClr val="FFFF00"/>
              </a:buClr>
              <a:buFont typeface="Wingdings" panose="05000000000000000000" pitchFamily="2" charset="2"/>
              <a:buChar char="Ø"/>
              <a:defRPr/>
            </a:pPr>
            <a:r>
              <a:rPr lang="es-ES_tradnl" sz="3600" b="1">
                <a:effectLst>
                  <a:outerShdw blurRad="38100" dist="38100" dir="2700000" algn="tl">
                    <a:srgbClr val="000000"/>
                  </a:outerShdw>
                </a:effectLst>
              </a:rPr>
              <a:t>Sanguínea (transfusional)</a:t>
            </a:r>
          </a:p>
          <a:p>
            <a:pPr eaLnBrk="1" hangingPunct="1">
              <a:buClr>
                <a:srgbClr val="FFFF00"/>
              </a:buClr>
              <a:buFont typeface="Wingdings" panose="05000000000000000000" pitchFamily="2" charset="2"/>
              <a:buNone/>
              <a:defRPr/>
            </a:pPr>
            <a:endParaRPr lang="es-ES_tradnl" sz="3600" b="1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buClr>
                <a:srgbClr val="FFFF00"/>
              </a:buClr>
              <a:buFont typeface="Wingdings" panose="05000000000000000000" pitchFamily="2" charset="2"/>
              <a:buChar char="Ø"/>
              <a:defRPr/>
            </a:pPr>
            <a:r>
              <a:rPr lang="es-ES_tradnl" sz="3600" b="1">
                <a:effectLst>
                  <a:outerShdw blurRad="38100" dist="38100" dir="2700000" algn="tl">
                    <a:srgbClr val="000000"/>
                  </a:outerShdw>
                </a:effectLst>
              </a:rPr>
              <a:t>Otros (más raros)</a:t>
            </a:r>
            <a:r>
              <a:rPr lang="es-ES_tradnl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</a:t>
            </a:r>
            <a:r>
              <a:rPr lang="es-ES_tradnl" b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es-ES_tradnl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35172" name="Audio 1">
            <a:hlinkClick r:id="" action="ppaction://media"/>
            <a:extLst>
              <a:ext uri="{FF2B5EF4-FFF2-40B4-BE49-F238E27FC236}">
                <a16:creationId xmlns:a16="http://schemas.microsoft.com/office/drawing/2014/main" id="{1DAA1FC9-81CB-4115-8ED7-172FA4C55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184948F-03E7-495F-85C9-A8189F995D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15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Rectangle 2">
            <a:extLst>
              <a:ext uri="{FF2B5EF4-FFF2-40B4-BE49-F238E27FC236}">
                <a16:creationId xmlns:a16="http://schemas.microsoft.com/office/drawing/2014/main" id="{118FD96E-CF3A-4824-B451-5008F42FAB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_tradnl" sz="5400" b="1">
                <a:solidFill>
                  <a:srgbClr val="00FF00"/>
                </a:solidFill>
              </a:rPr>
              <a:t>ETAPAS DE LA SIFILIS</a:t>
            </a:r>
            <a:r>
              <a:rPr lang="es-ES_tradnl" sz="4000" b="1">
                <a:solidFill>
                  <a:srgbClr val="FF0066"/>
                </a:solidFill>
              </a:rPr>
              <a:t> </a:t>
            </a:r>
            <a:r>
              <a:rPr lang="es-ES_tradnl" sz="3200" b="1">
                <a:solidFill>
                  <a:srgbClr val="FF0066"/>
                </a:solidFill>
              </a:rPr>
              <a:t> </a:t>
            </a:r>
          </a:p>
        </p:txBody>
      </p:sp>
      <p:sp>
        <p:nvSpPr>
          <p:cNvPr id="344067" name="Rectangle 3" descr="10%">
            <a:extLst>
              <a:ext uri="{FF2B5EF4-FFF2-40B4-BE49-F238E27FC236}">
                <a16:creationId xmlns:a16="http://schemas.microsoft.com/office/drawing/2014/main" id="{C365CF0D-CE42-490E-A188-B67BE44671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08214" y="1341439"/>
            <a:ext cx="7845425" cy="4968875"/>
          </a:xfrm>
          <a:pattFill prst="pct10">
            <a:fgClr>
              <a:schemeClr val="accent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buClr>
                <a:srgbClr val="FFFF00"/>
              </a:buClr>
              <a:buFont typeface="Wingdings" panose="05000000000000000000" pitchFamily="2" charset="2"/>
              <a:buChar char="q"/>
              <a:defRPr/>
            </a:pPr>
            <a:r>
              <a:rPr lang="es-ES_tradnl" sz="2800" b="1" i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Sífilis precoz</a:t>
            </a:r>
            <a:r>
              <a:rPr lang="es-ES_tradnl" sz="28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  	Sífilis primaria		   </a:t>
            </a:r>
            <a:r>
              <a:rPr lang="es-ES_tradnl" sz="2400" b="1"/>
              <a:t>(Hasta 1 año,</a:t>
            </a:r>
            <a:r>
              <a:rPr lang="es-ES_tradnl" sz="28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		Sífilis secundaria	  </a:t>
            </a:r>
            <a:r>
              <a:rPr lang="es-ES_tradnl" sz="2400" b="1">
                <a:solidFill>
                  <a:srgbClr val="FF00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s-ES_tradnl" sz="2400" b="1"/>
              <a:t>contagiosa)</a:t>
            </a:r>
            <a:r>
              <a:rPr lang="es-ES_tradnl" sz="28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		Sífilis latente  precoz</a:t>
            </a:r>
          </a:p>
          <a:p>
            <a:pPr eaLnBrk="1" hangingPunct="1">
              <a:buClr>
                <a:srgbClr val="FFFF00"/>
              </a:buClr>
              <a:buFont typeface="Wingdings" panose="05000000000000000000" pitchFamily="2" charset="2"/>
              <a:buChar char="q"/>
              <a:defRPr/>
            </a:pPr>
            <a:r>
              <a:rPr lang="es-ES_tradnl" sz="2800" b="1" i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Sífilis tardía</a:t>
            </a:r>
            <a:r>
              <a:rPr lang="es-ES_tradnl" sz="28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## 	Sífilis latente tardía	  </a:t>
            </a:r>
            <a:r>
              <a:rPr lang="es-ES_tradnl" sz="2400" b="1"/>
              <a:t>(Después del año,</a:t>
            </a:r>
            <a:r>
              <a:rPr lang="es-ES_tradnl" sz="2400" b="1">
                <a:solidFill>
                  <a:srgbClr val="FF00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s-ES_tradnl" sz="28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	Sífilis terciaria             </a:t>
            </a:r>
            <a:r>
              <a:rPr lang="es-ES_tradnl" sz="2400" b="1"/>
              <a:t>no contagiosa)</a:t>
            </a:r>
            <a:r>
              <a:rPr lang="es-ES_tradnl" sz="28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  <a:p>
            <a:pPr eaLnBrk="1" hangingPunct="1">
              <a:buClr>
                <a:srgbClr val="FFFF00"/>
              </a:buClr>
              <a:buFont typeface="Wingdings" panose="05000000000000000000" pitchFamily="2" charset="2"/>
              <a:buChar char="q"/>
              <a:defRPr/>
            </a:pPr>
            <a:r>
              <a:rPr lang="es-ES_tradnl" sz="2800" b="1" i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Neurosífilis</a:t>
            </a:r>
            <a:endParaRPr lang="es-ES_tradnl" sz="28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buClr>
                <a:srgbClr val="FFFF00"/>
              </a:buClr>
              <a:buFont typeface="Wingdings" panose="05000000000000000000" pitchFamily="2" charset="2"/>
              <a:buChar char="q"/>
              <a:defRPr/>
            </a:pPr>
            <a:r>
              <a:rPr lang="es-ES_tradnl" sz="2800" b="1" i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Sífilis congénita</a:t>
            </a:r>
            <a:r>
              <a:rPr lang="es-ES_tradnl" sz="28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	Precoz </a:t>
            </a:r>
            <a:r>
              <a:rPr lang="es-ES_tradnl" sz="2400" b="1"/>
              <a:t>(&lt; 2 años edad)</a:t>
            </a:r>
            <a:r>
              <a:rPr lang="es-ES_tradnl" sz="28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				 	Latente precoz	 					Tardía </a:t>
            </a:r>
            <a:r>
              <a:rPr lang="es-ES_tradnl" sz="2400" b="1"/>
              <a:t>(&gt; 2 años edad)</a:t>
            </a:r>
            <a:r>
              <a:rPr lang="es-ES_tradnl" sz="2400" b="1">
                <a:solidFill>
                  <a:srgbClr val="FF00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					</a:t>
            </a:r>
            <a:r>
              <a:rPr lang="es-ES_tradnl" sz="28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Latente tardía </a:t>
            </a:r>
            <a:r>
              <a:rPr lang="es-ES_tradnl" sz="24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</p:txBody>
      </p:sp>
      <p:sp>
        <p:nvSpPr>
          <p:cNvPr id="136196" name="Line 4">
            <a:extLst>
              <a:ext uri="{FF2B5EF4-FFF2-40B4-BE49-F238E27FC236}">
                <a16:creationId xmlns:a16="http://schemas.microsoft.com/office/drawing/2014/main" id="{DF6FF623-0939-47EE-BD80-B7D60A40B05C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5188" y="2852738"/>
            <a:ext cx="7848600" cy="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CL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6197" name="Line 5">
            <a:extLst>
              <a:ext uri="{FF2B5EF4-FFF2-40B4-BE49-F238E27FC236}">
                <a16:creationId xmlns:a16="http://schemas.microsoft.com/office/drawing/2014/main" id="{ACA73648-465D-4E76-AE82-3DD9DB1C8993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5188" y="4221163"/>
            <a:ext cx="7848600" cy="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CL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6198" name="Line 6">
            <a:extLst>
              <a:ext uri="{FF2B5EF4-FFF2-40B4-BE49-F238E27FC236}">
                <a16:creationId xmlns:a16="http://schemas.microsoft.com/office/drawing/2014/main" id="{99F9D466-FBF0-4034-B485-12BC45AE30F6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5188" y="4724400"/>
            <a:ext cx="7848600" cy="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CL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6199" name="Audio 1">
            <a:hlinkClick r:id="" action="ppaction://media"/>
            <a:extLst>
              <a:ext uri="{FF2B5EF4-FFF2-40B4-BE49-F238E27FC236}">
                <a16:creationId xmlns:a16="http://schemas.microsoft.com/office/drawing/2014/main" id="{99C6F7CC-5D24-4C03-92B2-4A1EE2D70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3A6684D-D6A3-49CE-8DD7-AC806F6A84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93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090" name="Rectangle 2">
            <a:extLst>
              <a:ext uri="{FF2B5EF4-FFF2-40B4-BE49-F238E27FC236}">
                <a16:creationId xmlns:a16="http://schemas.microsoft.com/office/drawing/2014/main" id="{9BCB26B5-5ED5-4AA2-B76D-B818D15A33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_tradnl" sz="4000" b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   Sífilis primaria</a:t>
            </a:r>
            <a:endParaRPr lang="es-ES_tradnl">
              <a:solidFill>
                <a:schemeClr val="tx1"/>
              </a:solidFill>
              <a:effectLst>
                <a:outerShdw blurRad="38100" dist="38100" dir="2700000" algn="tl">
                  <a:srgbClr val="010199"/>
                </a:outerShdw>
              </a:effectLst>
            </a:endParaRPr>
          </a:p>
        </p:txBody>
      </p:sp>
      <p:pic>
        <p:nvPicPr>
          <p:cNvPr id="137219" name="Picture 3" descr="STD 8">
            <a:extLst>
              <a:ext uri="{FF2B5EF4-FFF2-40B4-BE49-F238E27FC236}">
                <a16:creationId xmlns:a16="http://schemas.microsoft.com/office/drawing/2014/main" id="{8F3C91A2-6AF6-4110-8418-DB41CC271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4" y="1412875"/>
            <a:ext cx="3743325" cy="410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20" name="Picture 4" descr="STD 7">
            <a:extLst>
              <a:ext uri="{FF2B5EF4-FFF2-40B4-BE49-F238E27FC236}">
                <a16:creationId xmlns:a16="http://schemas.microsoft.com/office/drawing/2014/main" id="{CB00FFE4-CAFE-406B-820D-B038C288D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950" y="1773238"/>
            <a:ext cx="4464050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21" name="Audio 1">
            <a:hlinkClick r:id="" action="ppaction://media"/>
            <a:extLst>
              <a:ext uri="{FF2B5EF4-FFF2-40B4-BE49-F238E27FC236}">
                <a16:creationId xmlns:a16="http://schemas.microsoft.com/office/drawing/2014/main" id="{ECA5F13C-4CB9-403C-840E-1B64BCD27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56DFC06-F2D9-4A5C-8DD9-5786AA370D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8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6" descr="STD 16">
            <a:extLst>
              <a:ext uri="{FF2B5EF4-FFF2-40B4-BE49-F238E27FC236}">
                <a16:creationId xmlns:a16="http://schemas.microsoft.com/office/drawing/2014/main" id="{409EA4C7-C686-456A-8DEB-60CA1C99E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6" y="3644900"/>
            <a:ext cx="4932363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3" name="Picture 4" descr="STD 12">
            <a:extLst>
              <a:ext uri="{FF2B5EF4-FFF2-40B4-BE49-F238E27FC236}">
                <a16:creationId xmlns:a16="http://schemas.microsoft.com/office/drawing/2014/main" id="{1FC31307-E0B4-42F4-A9E4-823542721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8" y="908050"/>
            <a:ext cx="3960812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4114" name="Rectangle 2">
            <a:extLst>
              <a:ext uri="{FF2B5EF4-FFF2-40B4-BE49-F238E27FC236}">
                <a16:creationId xmlns:a16="http://schemas.microsoft.com/office/drawing/2014/main" id="{CBE558DC-1896-47E3-8775-0435AAEF1A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47850" y="-315913"/>
            <a:ext cx="8229600" cy="1408113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FFFF00"/>
                </a:solidFill>
              </a:rPr>
              <a:t>Sífilis secundaria</a:t>
            </a:r>
            <a:r>
              <a:rPr lang="en-US"/>
              <a:t> </a:t>
            </a:r>
          </a:p>
        </p:txBody>
      </p:sp>
      <p:pic>
        <p:nvPicPr>
          <p:cNvPr id="138245" name="Picture 3" descr="STD 11">
            <a:extLst>
              <a:ext uri="{FF2B5EF4-FFF2-40B4-BE49-F238E27FC236}">
                <a16:creationId xmlns:a16="http://schemas.microsoft.com/office/drawing/2014/main" id="{708177E9-78B9-4EE1-9968-9BD9955ED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908050"/>
            <a:ext cx="4356100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6" name="Audio 1">
            <a:hlinkClick r:id="" action="ppaction://media"/>
            <a:extLst>
              <a:ext uri="{FF2B5EF4-FFF2-40B4-BE49-F238E27FC236}">
                <a16:creationId xmlns:a16="http://schemas.microsoft.com/office/drawing/2014/main" id="{4126E338-E1BD-4843-93AD-4DBA8822B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7B453E2-E982-4F70-8C08-92BC725914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0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306" name="Rectangle 2">
            <a:extLst>
              <a:ext uri="{FF2B5EF4-FFF2-40B4-BE49-F238E27FC236}">
                <a16:creationId xmlns:a16="http://schemas.microsoft.com/office/drawing/2014/main" id="{9E4A74F9-5DDA-4D96-90BB-D84A3CA53E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7814"/>
            <a:ext cx="8229600" cy="636587"/>
          </a:xfrm>
        </p:spPr>
        <p:txBody>
          <a:bodyPr/>
          <a:lstStyle/>
          <a:p>
            <a:pPr eaLnBrk="1" hangingPunct="1">
              <a:defRPr/>
            </a:pPr>
            <a:r>
              <a:rPr lang="es-ES" sz="4000" dirty="0">
                <a:solidFill>
                  <a:srgbClr val="FFFF99"/>
                </a:solidFill>
              </a:rPr>
              <a:t>Etapas clínicas de la Sífilis</a:t>
            </a:r>
            <a:endParaRPr lang="es-CL" sz="4000" dirty="0">
              <a:solidFill>
                <a:srgbClr val="FFFF99"/>
              </a:solidFill>
            </a:endParaRPr>
          </a:p>
        </p:txBody>
      </p:sp>
      <p:graphicFrame>
        <p:nvGraphicFramePr>
          <p:cNvPr id="738307" name="Group 3">
            <a:extLst>
              <a:ext uri="{FF2B5EF4-FFF2-40B4-BE49-F238E27FC236}">
                <a16:creationId xmlns:a16="http://schemas.microsoft.com/office/drawing/2014/main" id="{A6F0DC21-4C56-4F1B-8C59-2F51B29E0CE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752601" y="2057401"/>
          <a:ext cx="8556625" cy="4308476"/>
        </p:xfrm>
        <a:graphic>
          <a:graphicData uri="http://schemas.openxmlformats.org/drawingml/2006/table">
            <a:tbl>
              <a:tblPr/>
              <a:tblGrid>
                <a:gridCol w="1612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44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7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286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7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5881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778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5403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778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9217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778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06997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1778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98107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647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1-30 días</a:t>
                      </a:r>
                      <a:endParaRPr kumimoji="0" lang="es-CL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0" marR="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s-CL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9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30 días – 1 año</a:t>
                      </a:r>
                      <a:endParaRPr kumimoji="0" lang="es-CL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s-CL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2 años y más</a:t>
                      </a:r>
                      <a:endParaRPr kumimoji="0" lang="es-CL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8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s-CL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s-CL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s-CL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s-CL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s-CL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s-CL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s-CL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s-CL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s-CL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s-CL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s-CL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s-CL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s-CL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s-CL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s-CL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incubación</a:t>
                      </a:r>
                      <a:endParaRPr kumimoji="0" lang="es-CL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0" marR="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s-CL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S 1º</a:t>
                      </a:r>
                      <a:endParaRPr kumimoji="0" lang="es-CL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s-CL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2º</a:t>
                      </a:r>
                      <a:endParaRPr kumimoji="0" lang="es-CL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s-CL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2º</a:t>
                      </a:r>
                      <a:endParaRPr kumimoji="0" lang="es-CL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s-CL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2º</a:t>
                      </a:r>
                      <a:endParaRPr kumimoji="0" lang="es-CL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s-CL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SLP</a:t>
                      </a:r>
                      <a:endParaRPr kumimoji="0" lang="es-CL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s-CL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SLT</a:t>
                      </a:r>
                      <a:endParaRPr kumimoji="0" lang="es-CL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s-CL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S 3º</a:t>
                      </a:r>
                      <a:endParaRPr kumimoji="0" lang="es-CL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6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s-CL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s-CL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s-CL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s-CL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s-CL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s-CL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s-CL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s-CL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s-CL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s-CL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s-CL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s-CL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s-CL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s-CL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s-CL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VDRL ( - )</a:t>
                      </a:r>
                      <a:endParaRPr kumimoji="0" lang="es-CL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0" marR="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s-CL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+</a:t>
                      </a:r>
                      <a:endParaRPr kumimoji="0" lang="es-CL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s-CL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++</a:t>
                      </a:r>
                      <a:endParaRPr kumimoji="0" lang="es-CL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s-CL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++</a:t>
                      </a:r>
                      <a:endParaRPr kumimoji="0" lang="es-CL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s-CL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++</a:t>
                      </a:r>
                      <a:endParaRPr kumimoji="0" lang="es-CL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s-CL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+</a:t>
                      </a:r>
                      <a:endParaRPr kumimoji="0" lang="es-CL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s-CL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+ o -</a:t>
                      </a:r>
                      <a:endParaRPr kumimoji="0" lang="es-CL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s-CL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+ o -</a:t>
                      </a:r>
                      <a:endParaRPr kumimoji="0" lang="es-CL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26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s-CL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s-CL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s-CL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s-CL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s-CL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s-CL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s-CL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s-CL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s-CL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s-CL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s-CL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s-CL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s-CL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s-CL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s-CL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Riesgo feto</a:t>
                      </a:r>
                      <a:endParaRPr kumimoji="0" lang="es-CL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0" marR="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s-CL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alto</a:t>
                      </a:r>
                      <a:endParaRPr kumimoji="0" lang="es-CL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s-CL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alto</a:t>
                      </a:r>
                      <a:endParaRPr kumimoji="0" lang="es-CL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s-CL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alto</a:t>
                      </a:r>
                      <a:endParaRPr kumimoji="0" lang="es-CL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s-CL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bajo</a:t>
                      </a:r>
                      <a:endParaRPr kumimoji="0" lang="es-CL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s-CL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bajo</a:t>
                      </a:r>
                      <a:endParaRPr kumimoji="0" lang="es-CL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47651" name="AutoShape 208">
            <a:extLst>
              <a:ext uri="{FF2B5EF4-FFF2-40B4-BE49-F238E27FC236}">
                <a16:creationId xmlns:a16="http://schemas.microsoft.com/office/drawing/2014/main" id="{94AD3218-F956-40D9-99E9-F30EB9E315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1447800"/>
            <a:ext cx="4191000" cy="381000"/>
          </a:xfrm>
          <a:prstGeom prst="rightArrow">
            <a:avLst>
              <a:gd name="adj1" fmla="val 50000"/>
              <a:gd name="adj2" fmla="val 275000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s-CL" altLang="es-CL" sz="1800" b="1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47652" name="AutoShape 209">
            <a:extLst>
              <a:ext uri="{FF2B5EF4-FFF2-40B4-BE49-F238E27FC236}">
                <a16:creationId xmlns:a16="http://schemas.microsoft.com/office/drawing/2014/main" id="{E52CF1BF-955A-4DF2-8534-24C1694CB0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3400" y="1524000"/>
            <a:ext cx="2057400" cy="304800"/>
          </a:xfrm>
          <a:prstGeom prst="rightArrow">
            <a:avLst>
              <a:gd name="adj1" fmla="val 50000"/>
              <a:gd name="adj2" fmla="val 168750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s-CL" altLang="es-CL" sz="1800" b="1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738514" name="Text Box 210">
            <a:extLst>
              <a:ext uri="{FF2B5EF4-FFF2-40B4-BE49-F238E27FC236}">
                <a16:creationId xmlns:a16="http://schemas.microsoft.com/office/drawing/2014/main" id="{640D0193-ED7E-4C43-9770-F37ADB1C2D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4126" y="990600"/>
            <a:ext cx="3216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240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S. Precoz</a:t>
            </a:r>
          </a:p>
        </p:txBody>
      </p:sp>
      <p:sp>
        <p:nvSpPr>
          <p:cNvPr id="738515" name="Text Box 211">
            <a:extLst>
              <a:ext uri="{FF2B5EF4-FFF2-40B4-BE49-F238E27FC236}">
                <a16:creationId xmlns:a16="http://schemas.microsoft.com/office/drawing/2014/main" id="{79BC2C38-EC76-4517-A9A5-8DAA2CCEC2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3726" y="1030288"/>
            <a:ext cx="17684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240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S. Tardía</a:t>
            </a:r>
          </a:p>
        </p:txBody>
      </p:sp>
      <p:sp>
        <p:nvSpPr>
          <p:cNvPr id="147655" name="Text Box 212">
            <a:extLst>
              <a:ext uri="{FF2B5EF4-FFF2-40B4-BE49-F238E27FC236}">
                <a16:creationId xmlns:a16="http://schemas.microsoft.com/office/drawing/2014/main" id="{040646EA-54E3-484C-88FA-0D6653A4BA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56838" y="5805488"/>
            <a:ext cx="4111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s-ES_tradnl" altLang="es-CL" sz="1800" b="1">
                <a:solidFill>
                  <a:srgbClr val="00FF00"/>
                </a:solidFill>
                <a:cs typeface="Arial" panose="020B0604020202020204" pitchFamily="34" charset="0"/>
              </a:rPr>
              <a:t>◄</a:t>
            </a:r>
          </a:p>
        </p:txBody>
      </p:sp>
      <p:pic>
        <p:nvPicPr>
          <p:cNvPr id="147656" name="Audio 1">
            <a:hlinkClick r:id="" action="ppaction://media"/>
            <a:extLst>
              <a:ext uri="{FF2B5EF4-FFF2-40B4-BE49-F238E27FC236}">
                <a16:creationId xmlns:a16="http://schemas.microsoft.com/office/drawing/2014/main" id="{18B15B6E-0797-4173-8650-C91A174BF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140035B-C7CE-4EDA-AEFB-50F8059C28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793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texto">
            <a:extLst>
              <a:ext uri="{FF2B5EF4-FFF2-40B4-BE49-F238E27FC236}">
                <a16:creationId xmlns:a16="http://schemas.microsoft.com/office/drawing/2014/main" id="{F8E4BDEE-9042-455D-81C1-75B9887ECD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66938" y="2286000"/>
            <a:ext cx="7772400" cy="1500188"/>
          </a:xfrm>
        </p:spPr>
        <p:txBody>
          <a:bodyPr/>
          <a:lstStyle/>
          <a:p>
            <a:pPr algn="ctr">
              <a:defRPr/>
            </a:pPr>
            <a:r>
              <a:rPr lang="es-CL" sz="5400" b="1" i="1" dirty="0">
                <a:solidFill>
                  <a:srgbClr val="FFFF00"/>
                </a:solidFill>
              </a:rPr>
              <a:t>Sífilis y Embarazo</a:t>
            </a:r>
          </a:p>
        </p:txBody>
      </p:sp>
      <p:pic>
        <p:nvPicPr>
          <p:cNvPr id="140291" name="Audio 1">
            <a:hlinkClick r:id="" action="ppaction://media"/>
            <a:extLst>
              <a:ext uri="{FF2B5EF4-FFF2-40B4-BE49-F238E27FC236}">
                <a16:creationId xmlns:a16="http://schemas.microsoft.com/office/drawing/2014/main" id="{5A44562C-EBA0-4444-AC75-A15ADE415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C470FF9-28A8-401D-9F9E-6084C5F3AF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4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2" name="Rectangle 2">
            <a:extLst>
              <a:ext uri="{FF2B5EF4-FFF2-40B4-BE49-F238E27FC236}">
                <a16:creationId xmlns:a16="http://schemas.microsoft.com/office/drawing/2014/main" id="{E7AC7C9B-89FB-49B1-A206-527D5BE8B9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9288" y="11588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s-ES_tradnl" sz="3100" b="1">
                <a:solidFill>
                  <a:srgbClr val="FFFF00"/>
                </a:solidFill>
              </a:rPr>
              <a:t>PERIODOS TRANSMISION INFECCIONES BINOMIO MADRE-HIJO</a:t>
            </a:r>
          </a:p>
        </p:txBody>
      </p:sp>
      <p:graphicFrame>
        <p:nvGraphicFramePr>
          <p:cNvPr id="327773" name="Group 93">
            <a:extLst>
              <a:ext uri="{FF2B5EF4-FFF2-40B4-BE49-F238E27FC236}">
                <a16:creationId xmlns:a16="http://schemas.microsoft.com/office/drawing/2014/main" id="{C989ED5E-0D2C-4C8D-99EF-3D092A230908}"/>
              </a:ext>
            </a:extLst>
          </p:cNvPr>
          <p:cNvGraphicFramePr>
            <a:graphicFrameLocks noGrp="1"/>
          </p:cNvGraphicFramePr>
          <p:nvPr/>
        </p:nvGraphicFramePr>
        <p:xfrm>
          <a:off x="2279651" y="1196975"/>
          <a:ext cx="7680325" cy="3670300"/>
        </p:xfrm>
        <a:graphic>
          <a:graphicData uri="http://schemas.openxmlformats.org/drawingml/2006/table">
            <a:tbl>
              <a:tblPr/>
              <a:tblGrid>
                <a:gridCol w="289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923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923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81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AR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Agentes </a:t>
                      </a:r>
                      <a:endParaRPr kumimoji="0" lang="es-ES_tradnl" sz="28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AR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Intrauterino</a:t>
                      </a:r>
                      <a:endParaRPr kumimoji="0" lang="es-ES_tradnl" sz="28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AR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Periparto</a:t>
                      </a:r>
                      <a:endParaRPr kumimoji="0" lang="es-ES_tradnl" sz="28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14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A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Treponema pallidum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A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St. grupo B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A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Listeria monocytógenes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A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E. coli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003399">
                            <a:gamma/>
                            <a:shade val="46275"/>
                            <a:invGamma/>
                          </a:srgbClr>
                        </a:gs>
                        <a:gs pos="50000">
                          <a:srgbClr val="003399"/>
                        </a:gs>
                        <a:gs pos="100000">
                          <a:srgbClr val="003399">
                            <a:gamma/>
                            <a:shade val="46275"/>
                            <a:invGamma/>
                          </a:srgb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A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++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s-AR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A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A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++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s-AR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A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+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003399">
                            <a:gamma/>
                            <a:shade val="46275"/>
                            <a:invGamma/>
                          </a:srgbClr>
                        </a:gs>
                        <a:gs pos="50000">
                          <a:srgbClr val="003399"/>
                        </a:gs>
                        <a:gs pos="100000">
                          <a:srgbClr val="003399">
                            <a:gamma/>
                            <a:shade val="46275"/>
                            <a:invGamma/>
                          </a:srgb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A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     + </a:t>
                      </a:r>
                      <a:r>
                        <a:rPr kumimoji="0" lang="es-E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Arial" pitchFamily="34" charset="0"/>
                        </a:rPr>
                        <a:t>◄</a:t>
                      </a:r>
                      <a:endParaRPr kumimoji="0" lang="es-AR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s-AR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A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    ++</a:t>
                      </a:r>
                      <a:r>
                        <a:rPr kumimoji="0" lang="es-E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Arial" pitchFamily="34" charset="0"/>
                        </a:rPr>
                        <a:t>◄</a:t>
                      </a:r>
                      <a:endParaRPr kumimoji="0" lang="es-AR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A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    ++</a:t>
                      </a:r>
                      <a:r>
                        <a:rPr kumimoji="0" lang="es-E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Arial" pitchFamily="34" charset="0"/>
                        </a:rPr>
                        <a:t>◄</a:t>
                      </a:r>
                      <a:endParaRPr kumimoji="0" lang="es-AR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s-AR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A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    ++</a:t>
                      </a:r>
                      <a:r>
                        <a:rPr kumimoji="0" lang="es-E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Arial" pitchFamily="34" charset="0"/>
                        </a:rPr>
                        <a:t>◄</a:t>
                      </a:r>
                      <a:endParaRPr kumimoji="0" lang="es-AR" sz="2400" b="1" i="0" u="none" strike="noStrike" cap="none" normalizeH="0" baseline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003399">
                            <a:gamma/>
                            <a:shade val="46275"/>
                            <a:invGamma/>
                          </a:srgbClr>
                        </a:gs>
                        <a:gs pos="50000">
                          <a:srgbClr val="003399"/>
                        </a:gs>
                        <a:gs pos="100000">
                          <a:srgbClr val="003399">
                            <a:gamma/>
                            <a:shade val="46275"/>
                            <a:invGamma/>
                          </a:srgbClr>
                        </a:gs>
                      </a:gsLst>
                      <a:lin ang="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50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A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Toxoplasma gondii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A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Tripanozoma cruzi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003399">
                            <a:gamma/>
                            <a:shade val="46275"/>
                            <a:invGamma/>
                          </a:srgbClr>
                        </a:gs>
                        <a:gs pos="50000">
                          <a:srgbClr val="003399"/>
                        </a:gs>
                        <a:gs pos="100000">
                          <a:srgbClr val="003399">
                            <a:gamma/>
                            <a:shade val="46275"/>
                            <a:invGamma/>
                          </a:srgb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A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++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s-AR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A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+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003399">
                            <a:gamma/>
                            <a:shade val="46275"/>
                            <a:invGamma/>
                          </a:srgbClr>
                        </a:gs>
                        <a:gs pos="50000">
                          <a:srgbClr val="003399"/>
                        </a:gs>
                        <a:gs pos="100000">
                          <a:srgbClr val="003399">
                            <a:gamma/>
                            <a:shade val="46275"/>
                            <a:invGamma/>
                          </a:srgb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A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( - 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s-AR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A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( - )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003399">
                            <a:gamma/>
                            <a:shade val="46275"/>
                            <a:invGamma/>
                          </a:srgbClr>
                        </a:gs>
                        <a:gs pos="50000">
                          <a:srgbClr val="003399"/>
                        </a:gs>
                        <a:gs pos="100000">
                          <a:srgbClr val="003399">
                            <a:gamma/>
                            <a:shade val="46275"/>
                            <a:invGamma/>
                          </a:srgbClr>
                        </a:gs>
                      </a:gsLst>
                      <a:lin ang="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4837" name="Text Box 25">
            <a:extLst>
              <a:ext uri="{FF2B5EF4-FFF2-40B4-BE49-F238E27FC236}">
                <a16:creationId xmlns:a16="http://schemas.microsoft.com/office/drawing/2014/main" id="{B4799D22-7B10-4712-8137-DDF79C06B3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3614" y="6237288"/>
            <a:ext cx="51831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s-AR" altLang="es-CL" sz="2400" b="1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++ común       + ocasional      ( - ) </a:t>
            </a:r>
            <a:endParaRPr lang="es-ES_tradnl" altLang="es-CL" sz="2400" b="1">
              <a:solidFill>
                <a:srgbClr val="FFFFFF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327767" name="Text Box 87">
            <a:extLst>
              <a:ext uri="{FF2B5EF4-FFF2-40B4-BE49-F238E27FC236}">
                <a16:creationId xmlns:a16="http://schemas.microsoft.com/office/drawing/2014/main" id="{3E21F10D-1754-47F6-9F82-D8422258A8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214" y="5229226"/>
            <a:ext cx="7826375" cy="9255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b="1">
                <a:solidFill>
                  <a:srgbClr val="00FF00"/>
                </a:solidFill>
                <a:latin typeface=""/>
                <a:cs typeface="Arial" panose="020B0604020202020204" pitchFamily="34" charset="0"/>
              </a:rPr>
              <a:t>◄   </a:t>
            </a:r>
            <a:r>
              <a:rPr lang="es-ES" b="1">
                <a:solidFill>
                  <a:srgbClr val="FFFFFF"/>
                </a:solidFill>
                <a:latin typeface=""/>
                <a:cs typeface="Arial" panose="020B0604020202020204" pitchFamily="34" charset="0"/>
              </a:rPr>
              <a:t>Presentes en canal del parto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CL" b="1">
                <a:solidFill>
                  <a:srgbClr val="FFFFFF"/>
                </a:solidFill>
                <a:latin typeface=""/>
                <a:cs typeface="Arial" panose="020B0604020202020204" pitchFamily="34" charset="0"/>
              </a:rPr>
              <a:t>      Otros agentes presentes en el canal del parto:</a:t>
            </a:r>
            <a:r>
              <a:rPr lang="es-CL" b="1">
                <a:solidFill>
                  <a:srgbClr val="00FF00"/>
                </a:solidFill>
                <a:latin typeface=""/>
                <a:cs typeface="Arial" panose="020B0604020202020204" pitchFamily="34" charset="0"/>
              </a:rPr>
              <a:t> </a:t>
            </a:r>
            <a:r>
              <a:rPr lang="es-ES" b="1" i="1">
                <a:solidFill>
                  <a:srgbClr val="FFFFFF"/>
                </a:solidFill>
                <a:latin typeface=""/>
                <a:cs typeface="Arial" panose="020B0604020202020204" pitchFamily="34" charset="0"/>
              </a:rPr>
              <a:t>Streptococcus gr A</a:t>
            </a:r>
            <a:r>
              <a:rPr lang="es-ES" b="1">
                <a:solidFill>
                  <a:srgbClr val="FFFFFF"/>
                </a:solidFill>
                <a:latin typeface=""/>
                <a:cs typeface="Arial" panose="020B0604020202020204" pitchFamily="34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b="1">
                <a:solidFill>
                  <a:srgbClr val="FFFFFF"/>
                </a:solidFill>
                <a:latin typeface=""/>
                <a:cs typeface="Arial" panose="020B0604020202020204" pitchFamily="34" charset="0"/>
              </a:rPr>
              <a:t>      y B, </a:t>
            </a:r>
            <a:r>
              <a:rPr lang="es-ES_tradnl" b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enterococo, gonococo; </a:t>
            </a:r>
            <a:r>
              <a:rPr lang="es-ES" b="1" i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Cándida albicans; Cl. trachomatis </a:t>
            </a:r>
            <a:r>
              <a:rPr lang="es-ES" b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4839" name="Audio 1">
            <a:hlinkClick r:id="" action="ppaction://media"/>
            <a:extLst>
              <a:ext uri="{FF2B5EF4-FFF2-40B4-BE49-F238E27FC236}">
                <a16:creationId xmlns:a16="http://schemas.microsoft.com/office/drawing/2014/main" id="{A2B76EA6-AF10-4A34-BBC7-9E0BA9EE4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40" name="Audio 2">
            <a:hlinkClick r:id="" action="ppaction://media"/>
            <a:extLst>
              <a:ext uri="{FF2B5EF4-FFF2-40B4-BE49-F238E27FC236}">
                <a16:creationId xmlns:a16="http://schemas.microsoft.com/office/drawing/2014/main" id="{45C8BE4C-BDCF-451D-B843-024F8244D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41" name="Audio 3">
            <a:hlinkClick r:id="" action="ppaction://media"/>
            <a:extLst>
              <a:ext uri="{FF2B5EF4-FFF2-40B4-BE49-F238E27FC236}">
                <a16:creationId xmlns:a16="http://schemas.microsoft.com/office/drawing/2014/main" id="{E9CFB9E9-8C64-421A-BD5F-63675F650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ED84A44-3A21-4C1D-A8EF-76D02955C3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36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id="{86B637A3-3AD4-4C3A-9B86-4F79CB8B9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s-CL" b="1" dirty="0">
                <a:solidFill>
                  <a:srgbClr val="FFFF00"/>
                </a:solidFill>
              </a:rPr>
              <a:t>SIFILIS CONGENITA</a:t>
            </a:r>
            <a:endParaRPr lang="es-CL" dirty="0">
              <a:solidFill>
                <a:srgbClr val="FFFF00"/>
              </a:solidFill>
            </a:endParaRPr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52BB2A75-1BBD-4064-A0D2-49A22F99DA6F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s-CL" dirty="0"/>
              <a:t>Corresponde a la transmisión </a:t>
            </a:r>
            <a:r>
              <a:rPr lang="es-CL" dirty="0" err="1"/>
              <a:t>trans</a:t>
            </a:r>
            <a:r>
              <a:rPr lang="es-CL" dirty="0"/>
              <a:t>-placentaria del </a:t>
            </a:r>
            <a:r>
              <a:rPr lang="es-CL" i="1" dirty="0"/>
              <a:t>Treponema </a:t>
            </a:r>
            <a:r>
              <a:rPr lang="es-CL" i="1" dirty="0" err="1"/>
              <a:t>pallidum</a:t>
            </a:r>
            <a:r>
              <a:rPr lang="es-CL" i="1" dirty="0"/>
              <a:t> </a:t>
            </a:r>
            <a:r>
              <a:rPr lang="es-CL" dirty="0"/>
              <a:t>al producto de la gestación, desde una madre con Sífilis no tratada o inadecuadamente tratada. 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es-CL" dirty="0"/>
              <a:t>	- Ocurre por diseminación </a:t>
            </a:r>
            <a:r>
              <a:rPr lang="es-CL" dirty="0" err="1"/>
              <a:t>hematógena</a:t>
            </a:r>
            <a:r>
              <a:rPr lang="es-CL" dirty="0"/>
              <a:t> de la infección comprometiendo prácticamente todos los sistemas y tejidos del organismo, siendo piel, mucosas, huesos, hígado, bazo y sistema nervioso central los más afectados.</a:t>
            </a:r>
          </a:p>
        </p:txBody>
      </p:sp>
      <p:pic>
        <p:nvPicPr>
          <p:cNvPr id="154628" name="Audio 3">
            <a:hlinkClick r:id="" action="ppaction://media"/>
            <a:extLst>
              <a:ext uri="{FF2B5EF4-FFF2-40B4-BE49-F238E27FC236}">
                <a16:creationId xmlns:a16="http://schemas.microsoft.com/office/drawing/2014/main" id="{72EF48EC-40B2-4F8A-993B-C5D9881FE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BFD8D5A-4FBE-4E3D-BD31-25A43039F0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58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930" name="Rectangle 2">
            <a:extLst>
              <a:ext uri="{FF2B5EF4-FFF2-40B4-BE49-F238E27FC236}">
                <a16:creationId xmlns:a16="http://schemas.microsoft.com/office/drawing/2014/main" id="{A2E111C9-EB4D-4323-BBB0-7018C4758B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_tradnl" b="1">
                <a:solidFill>
                  <a:srgbClr val="FFFF00"/>
                </a:solidFill>
              </a:rPr>
              <a:t>TRANSMISION SIFILIS MADRE-HIJO</a:t>
            </a:r>
          </a:p>
        </p:txBody>
      </p:sp>
      <p:sp>
        <p:nvSpPr>
          <p:cNvPr id="892931" name="Rectangle 3">
            <a:extLst>
              <a:ext uri="{FF2B5EF4-FFF2-40B4-BE49-F238E27FC236}">
                <a16:creationId xmlns:a16="http://schemas.microsoft.com/office/drawing/2014/main" id="{69077FB1-8306-4B06-A923-3575BB66FA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92313" y="1628775"/>
            <a:ext cx="8229600" cy="4248150"/>
          </a:xfrm>
          <a:gradFill rotWithShape="1">
            <a:gsLst>
              <a:gs pos="0">
                <a:srgbClr val="003399">
                  <a:gamma/>
                  <a:shade val="46275"/>
                  <a:invGamma/>
                </a:srgbClr>
              </a:gs>
              <a:gs pos="100000">
                <a:srgbClr val="003399"/>
              </a:gs>
            </a:gsLst>
            <a:lin ang="0" scaled="1"/>
          </a:gradFill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buClr>
                <a:srgbClr val="FFFF00"/>
              </a:buClr>
              <a:buFont typeface="Wingdings" panose="05000000000000000000" pitchFamily="2" charset="2"/>
              <a:buNone/>
              <a:defRPr/>
            </a:pPr>
            <a:r>
              <a:rPr lang="es-A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Posibilidades:</a:t>
            </a:r>
          </a:p>
          <a:p>
            <a:pPr eaLnBrk="1" hangingPunct="1">
              <a:buClr>
                <a:srgbClr val="FFFF00"/>
              </a:buClr>
              <a:buFont typeface="Wingdings" panose="05000000000000000000" pitchFamily="2" charset="2"/>
              <a:buChar char="Ø"/>
              <a:defRPr/>
            </a:pPr>
            <a:r>
              <a:rPr lang="es-AR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Mujer infectada que se embaraza</a:t>
            </a:r>
          </a:p>
          <a:p>
            <a:pPr eaLnBrk="1" hangingPunct="1">
              <a:buClr>
                <a:srgbClr val="FFFF00"/>
              </a:buClr>
              <a:buFont typeface="Wingdings" panose="05000000000000000000" pitchFamily="2" charset="2"/>
              <a:buChar char="Ø"/>
              <a:defRPr/>
            </a:pPr>
            <a:r>
              <a:rPr lang="es-AR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Mujer embarazada que se infecta</a:t>
            </a:r>
            <a:endParaRPr lang="es-ES_tradnl" sz="24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buClr>
                <a:srgbClr val="FFFF00"/>
              </a:buClr>
              <a:buFont typeface="Wingdings" panose="05000000000000000000" pitchFamily="2" charset="2"/>
              <a:buNone/>
              <a:defRPr/>
            </a:pPr>
            <a:r>
              <a:rPr lang="es-A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Períodos Transmisión: </a:t>
            </a:r>
          </a:p>
          <a:p>
            <a:pPr eaLnBrk="1" hangingPunct="1">
              <a:buClr>
                <a:srgbClr val="FFFF00"/>
              </a:buClr>
              <a:buFont typeface="Wingdings" panose="05000000000000000000" pitchFamily="2" charset="2"/>
              <a:buChar char="Ø"/>
              <a:defRPr/>
            </a:pPr>
            <a:r>
              <a:rPr lang="es-AR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In útero (</a:t>
            </a:r>
            <a:r>
              <a:rPr lang="es-AR" sz="28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transplacentaria</a:t>
            </a:r>
            <a:r>
              <a:rPr lang="es-AR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) </a:t>
            </a:r>
            <a:r>
              <a:rPr lang="es-AR" sz="2800" b="1" dirty="0">
                <a:effectLst>
                  <a:outerShdw blurRad="38100" dist="38100" dir="2700000" algn="tl">
                    <a:srgbClr val="000000"/>
                  </a:outerShdw>
                </a:effectLst>
                <a:sym typeface="Wingdings 3" pitchFamily="18" charset="2"/>
              </a:rPr>
              <a:t></a:t>
            </a:r>
            <a:r>
              <a:rPr lang="es-A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 3" pitchFamily="18" charset="2"/>
              </a:rPr>
              <a:t> </a:t>
            </a:r>
            <a:r>
              <a:rPr lang="es-AR" sz="2800" b="1" i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 3" pitchFamily="18" charset="2"/>
              </a:rPr>
              <a:t>sífilis congénita</a:t>
            </a:r>
          </a:p>
          <a:p>
            <a:pPr lvl="1" eaLnBrk="1" hangingPunct="1">
              <a:buClr>
                <a:srgbClr val="FFFF00"/>
              </a:buClr>
              <a:buFont typeface="Wingdings" panose="05000000000000000000" pitchFamily="2" charset="2"/>
              <a:buChar char="§"/>
              <a:defRPr/>
            </a:pPr>
            <a:r>
              <a:rPr lang="es-AR" sz="2400" b="1" dirty="0">
                <a:effectLst>
                  <a:outerShdw blurRad="38100" dist="38100" dir="2700000" algn="tl">
                    <a:srgbClr val="000000"/>
                  </a:outerShdw>
                </a:effectLst>
                <a:sym typeface="Wingdings 3" pitchFamily="18" charset="2"/>
              </a:rPr>
              <a:t>Probabilidad de transmisión madre-hijo, sin tratamiento: varía entre &lt;30 a 100%, según etapa de sífilis de madre *</a:t>
            </a:r>
            <a:r>
              <a:rPr lang="es-AR" sz="2400" b="1" i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 3" pitchFamily="18" charset="2"/>
              </a:rPr>
              <a:t> </a:t>
            </a:r>
          </a:p>
          <a:p>
            <a:pPr eaLnBrk="1" hangingPunct="1">
              <a:buClr>
                <a:srgbClr val="FFFF00"/>
              </a:buClr>
              <a:buFont typeface="Wingdings" panose="05000000000000000000" pitchFamily="2" charset="2"/>
              <a:buChar char="Ø"/>
              <a:defRPr/>
            </a:pPr>
            <a:r>
              <a:rPr lang="es-AR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Durante paso a través del canal del parto</a:t>
            </a:r>
            <a:endParaRPr lang="es-ES_tradnl" sz="28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92932" name="Text Box 4">
            <a:extLst>
              <a:ext uri="{FF2B5EF4-FFF2-40B4-BE49-F238E27FC236}">
                <a16:creationId xmlns:a16="http://schemas.microsoft.com/office/drawing/2014/main" id="{1E7CF717-F8F5-4A41-9DE7-11D191C67F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2688" y="6000751"/>
            <a:ext cx="7358062" cy="646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AR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s-ES_tradnl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Sífilis Primaria </a:t>
            </a:r>
            <a:r>
              <a:rPr lang="es-ES_tradnl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 3" pitchFamily="18" charset="2"/>
              </a:rPr>
              <a:t></a:t>
            </a:r>
            <a:r>
              <a:rPr lang="es-ES_tradnl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&gt;</a:t>
            </a:r>
            <a:r>
              <a:rPr lang="es-ES_tradnl" b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50</a:t>
            </a:r>
            <a:r>
              <a:rPr lang="es-ES_tradnl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%</a:t>
            </a:r>
            <a:r>
              <a:rPr lang="es-AR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 </a:t>
            </a:r>
            <a:r>
              <a:rPr lang="es-ES_tradnl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Sífilis Secundaria </a:t>
            </a:r>
            <a:r>
              <a:rPr lang="es-ES_tradnl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 3" pitchFamily="18" charset="2"/>
              </a:rPr>
              <a:t></a:t>
            </a:r>
            <a:r>
              <a:rPr lang="es-ES_tradnl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90-100 %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AR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 </a:t>
            </a:r>
            <a:r>
              <a:rPr lang="es-ES_tradnl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Sífilis Latente Precoz </a:t>
            </a:r>
            <a:r>
              <a:rPr lang="es-ES_tradnl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 3" pitchFamily="18" charset="2"/>
              </a:rPr>
              <a:t></a:t>
            </a:r>
            <a:r>
              <a:rPr lang="es-ES_tradnl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</a:t>
            </a:r>
            <a:r>
              <a:rPr lang="es-ES_tradnl" b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40</a:t>
            </a:r>
            <a:r>
              <a:rPr lang="es-ES_tradnl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- 95%; Sífilis Latente Tardía  </a:t>
            </a:r>
            <a:r>
              <a:rPr lang="es-ES_tradnl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 3" pitchFamily="18" charset="2"/>
              </a:rPr>
              <a:t></a:t>
            </a:r>
            <a:r>
              <a:rPr lang="es-ES_tradnl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10 a 35 %</a:t>
            </a:r>
            <a:endParaRPr lang="es-ES_tradnl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6437" name="Audio 3">
            <a:hlinkClick r:id="" action="ppaction://media"/>
            <a:extLst>
              <a:ext uri="{FF2B5EF4-FFF2-40B4-BE49-F238E27FC236}">
                <a16:creationId xmlns:a16="http://schemas.microsoft.com/office/drawing/2014/main" id="{B948F0DD-3A38-4F91-BF98-A445D60D8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BD4B0A8-D99E-49A6-8C23-242255A242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630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id="{308DFAED-4B93-4A14-8823-2CE03FF4F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CL" dirty="0">
                <a:solidFill>
                  <a:srgbClr val="FFFF00"/>
                </a:solidFill>
              </a:rPr>
              <a:t>Sífilis Congénita</a:t>
            </a:r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A0AB7B36-37DD-46C9-8454-504F9DBB6DDD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pPr>
              <a:defRPr/>
            </a:pPr>
            <a:r>
              <a:rPr lang="es-CL" dirty="0"/>
              <a:t>El recién nacido infectado puede presentarse con una amplia gama de manifestaciones: desde asintomático hasta gravemente enfermo.</a:t>
            </a:r>
          </a:p>
          <a:p>
            <a:pPr>
              <a:defRPr/>
            </a:pPr>
            <a:r>
              <a:rPr lang="es-CL" dirty="0"/>
              <a:t>El diagnóstico es complejo por el paso de anticuerpos </a:t>
            </a:r>
            <a:r>
              <a:rPr lang="es-CL" dirty="0" err="1"/>
              <a:t>IgG</a:t>
            </a:r>
            <a:r>
              <a:rPr lang="es-CL" dirty="0"/>
              <a:t> maternos (</a:t>
            </a:r>
            <a:r>
              <a:rPr lang="es-CL" dirty="0" err="1"/>
              <a:t>treponémicos</a:t>
            </a:r>
            <a:r>
              <a:rPr lang="es-CL" dirty="0"/>
              <a:t> y no </a:t>
            </a:r>
            <a:r>
              <a:rPr lang="es-CL" dirty="0" err="1"/>
              <a:t>treponémicos</a:t>
            </a:r>
            <a:r>
              <a:rPr lang="es-CL" dirty="0"/>
              <a:t>) al feto, lo que dificulta la interpretación de los resultados serológicos.</a:t>
            </a:r>
          </a:p>
        </p:txBody>
      </p:sp>
      <p:pic>
        <p:nvPicPr>
          <p:cNvPr id="156676" name="Audio 3">
            <a:hlinkClick r:id="" action="ppaction://media"/>
            <a:extLst>
              <a:ext uri="{FF2B5EF4-FFF2-40B4-BE49-F238E27FC236}">
                <a16:creationId xmlns:a16="http://schemas.microsoft.com/office/drawing/2014/main" id="{44BB8905-AA12-42E2-B447-E66E0E966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2A652D3-FF56-407A-A084-64D0ACAD43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17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id="{9FB551FE-5B29-4684-B304-AFFDDE513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s-CL" dirty="0">
                <a:solidFill>
                  <a:srgbClr val="FFFF00"/>
                </a:solidFill>
              </a:rPr>
              <a:t>Manifestaciones Sífilis Congénita</a:t>
            </a:r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63AD215A-1F29-47A2-B24C-C2FB4E4A14D1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solidFill>
              <a:schemeClr val="tx1"/>
            </a:solidFill>
          </a:ln>
        </p:spPr>
        <p:txBody>
          <a:bodyPr>
            <a:normAutofit fontScale="70000" lnSpcReduction="20000"/>
          </a:bodyPr>
          <a:lstStyle/>
          <a:p>
            <a:pPr>
              <a:defRPr/>
            </a:pPr>
            <a:endParaRPr lang="es-CL" b="1" dirty="0"/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es-CL" b="1" dirty="0">
                <a:solidFill>
                  <a:srgbClr val="FFCC00"/>
                </a:solidFill>
              </a:rPr>
              <a:t>Aborto o Mortinato: </a:t>
            </a:r>
            <a:r>
              <a:rPr lang="es-CL" dirty="0"/>
              <a:t>Más del 50% de los fetos infectados muere.</a:t>
            </a: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es-CL" b="1" dirty="0" err="1">
                <a:solidFill>
                  <a:srgbClr val="FFCC00"/>
                </a:solidFill>
              </a:rPr>
              <a:t>Multisistémica</a:t>
            </a:r>
            <a:r>
              <a:rPr lang="es-CL" b="1" dirty="0">
                <a:solidFill>
                  <a:srgbClr val="FFCC00"/>
                </a:solidFill>
              </a:rPr>
              <a:t>: </a:t>
            </a:r>
            <a:r>
              <a:rPr lang="es-CL" dirty="0"/>
              <a:t>Niño  nace gravemente enfermo, con retraso del crecimiento y cuadro  similar a </a:t>
            </a:r>
            <a:r>
              <a:rPr lang="es-CL" dirty="0" err="1"/>
              <a:t>sepsis</a:t>
            </a:r>
            <a:r>
              <a:rPr lang="es-CL" dirty="0"/>
              <a:t> (anemia, </a:t>
            </a:r>
            <a:r>
              <a:rPr lang="es-CL" dirty="0" err="1"/>
              <a:t>hépato</a:t>
            </a:r>
            <a:r>
              <a:rPr lang="es-CL" dirty="0"/>
              <a:t>-esplenomegalia, lesiones cutáneas variadas, compromiso del SNC). Presentación  poco frecuente; diagnóstico por serología.</a:t>
            </a: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es-CL" b="1" dirty="0" err="1">
                <a:solidFill>
                  <a:srgbClr val="FFCC00"/>
                </a:solidFill>
              </a:rPr>
              <a:t>Oligosintomática</a:t>
            </a:r>
            <a:r>
              <a:rPr lang="es-CL" b="1" dirty="0">
                <a:solidFill>
                  <a:srgbClr val="FFCC00"/>
                </a:solidFill>
              </a:rPr>
              <a:t>:</a:t>
            </a:r>
            <a:r>
              <a:rPr lang="es-CL" dirty="0">
                <a:solidFill>
                  <a:srgbClr val="FFCC00"/>
                </a:solidFill>
              </a:rPr>
              <a:t> </a:t>
            </a:r>
            <a:r>
              <a:rPr lang="es-CL" dirty="0"/>
              <a:t>Se presenta generalmente en  primeros 6 meses de vida con  </a:t>
            </a:r>
            <a:r>
              <a:rPr lang="es-CL" dirty="0" err="1"/>
              <a:t>rinorrea</a:t>
            </a:r>
            <a:r>
              <a:rPr lang="es-CL" dirty="0"/>
              <a:t> </a:t>
            </a:r>
            <a:r>
              <a:rPr lang="es-CL" dirty="0" err="1"/>
              <a:t>serohemática</a:t>
            </a:r>
            <a:r>
              <a:rPr lang="es-CL" dirty="0"/>
              <a:t>, lesiones cutáneas </a:t>
            </a:r>
            <a:r>
              <a:rPr lang="es-CL" dirty="0" err="1"/>
              <a:t>descamativas</a:t>
            </a:r>
            <a:r>
              <a:rPr lang="es-CL" dirty="0"/>
              <a:t> y alteraciones óseas. Por escasa </a:t>
            </a:r>
            <a:r>
              <a:rPr lang="es-CL" dirty="0" err="1"/>
              <a:t>signología</a:t>
            </a:r>
            <a:r>
              <a:rPr lang="es-CL" dirty="0"/>
              <a:t>, frecuentemente el diagnóstico es tardío.</a:t>
            </a: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es-CL" b="1" dirty="0">
                <a:solidFill>
                  <a:srgbClr val="FFCC00"/>
                </a:solidFill>
              </a:rPr>
              <a:t>Asintomática: </a:t>
            </a:r>
            <a:r>
              <a:rPr lang="es-CL" b="1" dirty="0"/>
              <a:t>F</a:t>
            </a:r>
            <a:r>
              <a:rPr lang="es-CL" dirty="0"/>
              <a:t>orma de presentación más frecuente al nacer (60%); desarrollan síntomas a las 3 a 8 semanas si no reciben tratamiento.</a:t>
            </a:r>
          </a:p>
        </p:txBody>
      </p:sp>
      <p:pic>
        <p:nvPicPr>
          <p:cNvPr id="157700" name="Audio 3">
            <a:hlinkClick r:id="" action="ppaction://media"/>
            <a:extLst>
              <a:ext uri="{FF2B5EF4-FFF2-40B4-BE49-F238E27FC236}">
                <a16:creationId xmlns:a16="http://schemas.microsoft.com/office/drawing/2014/main" id="{71B4C0FD-3A79-4290-98B5-92226CCED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F8526CE-274D-47E7-8335-CBDB36A450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503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id="{C7AC0B61-57CC-4BD3-B292-43DF15B1C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CL" dirty="0">
                <a:solidFill>
                  <a:srgbClr val="FFFF00"/>
                </a:solidFill>
              </a:rPr>
              <a:t>Clasificación Sífilis Congénita</a:t>
            </a:r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0D5D2BA1-308E-4295-9F85-A92D9ECC939C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>
              <a:defRPr/>
            </a:pPr>
            <a:endParaRPr lang="es-CL" dirty="0"/>
          </a:p>
          <a:p>
            <a:pPr>
              <a:defRPr/>
            </a:pPr>
            <a:r>
              <a:rPr lang="es-CL" dirty="0"/>
              <a:t>Las manifestaciones clínicas en los hijos de madre con Sífilis no tratada o inadecuadamente tratada se clasifican en precoces y tardías</a:t>
            </a:r>
          </a:p>
        </p:txBody>
      </p:sp>
      <p:pic>
        <p:nvPicPr>
          <p:cNvPr id="158724" name="Audio 3">
            <a:hlinkClick r:id="" action="ppaction://media"/>
            <a:extLst>
              <a:ext uri="{FF2B5EF4-FFF2-40B4-BE49-F238E27FC236}">
                <a16:creationId xmlns:a16="http://schemas.microsoft.com/office/drawing/2014/main" id="{91DAF584-A056-4A22-9CC9-66AE42802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46871FE-331D-432F-915D-E667053687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69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id="{1BA3C48F-0DF6-46CF-8B0F-FE1C0D34C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s-CL" sz="3600" dirty="0">
                <a:solidFill>
                  <a:srgbClr val="FFFF00"/>
                </a:solidFill>
              </a:rPr>
              <a:t>Manifestaciones Sífilis Congénita Precoz (hasta los 2 años de vida)</a:t>
            </a:r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0EEA43D1-301E-4AA4-BE9C-ACE7385578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2626" y="1600201"/>
            <a:ext cx="8258175" cy="4829175"/>
          </a:xfrm>
          <a:ln>
            <a:solidFill>
              <a:schemeClr val="tx1"/>
            </a:solidFill>
          </a:ln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defRPr/>
            </a:pPr>
            <a:endParaRPr lang="es-CL" sz="1600" dirty="0"/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es-CL" sz="1600" dirty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Cuadro </a:t>
            </a:r>
            <a:r>
              <a:rPr lang="es-CL" sz="1600" dirty="0" err="1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multisistémico</a:t>
            </a:r>
            <a:r>
              <a:rPr lang="es-CL" sz="1600" dirty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fulminante</a:t>
            </a:r>
            <a:r>
              <a:rPr lang="es-CL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, similar a otros cuadros sépticos del recién nacido.</a:t>
            </a: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es-CL" sz="1600" dirty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Lesiones cutáneas y mucosas </a:t>
            </a:r>
            <a:r>
              <a:rPr lang="es-CL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a partir de las 2 a 10 semanas de vida: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es-CL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 		- </a:t>
            </a:r>
            <a:r>
              <a:rPr lang="es-CL" sz="1600" dirty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Lesiones mucosas</a:t>
            </a:r>
            <a:r>
              <a:rPr lang="es-CL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: rinitis mucosa, mucopurulenta o sanguinolenta;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es-CL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                parches mucosos; </a:t>
            </a:r>
            <a:r>
              <a:rPr lang="es-CL" sz="16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rágades</a:t>
            </a:r>
            <a:r>
              <a:rPr lang="es-CL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 y condilomas planos.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es-CL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 		- </a:t>
            </a:r>
            <a:r>
              <a:rPr lang="es-CL" sz="1600" dirty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Lesiones cutáneas</a:t>
            </a:r>
            <a:r>
              <a:rPr lang="es-CL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: exantema maculopapular simétrico,  lesiones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es-CL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                ampollares </a:t>
            </a:r>
            <a:r>
              <a:rPr lang="es-CL" sz="16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palmoplantares</a:t>
            </a:r>
            <a:r>
              <a:rPr lang="es-CL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 (pénfigo sifilítico).</a:t>
            </a: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es-CL" sz="1600" dirty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Lesiones óseas: </a:t>
            </a:r>
            <a:r>
              <a:rPr lang="es-CL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osteocondritis (puede generar una pseudo parálisis de Parrot), </a:t>
            </a:r>
            <a:r>
              <a:rPr lang="es-CL" sz="16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epifisitis</a:t>
            </a:r>
            <a:r>
              <a:rPr lang="es-CL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 y periostitis de  falanges proximales (dactilitis) </a:t>
            </a: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es-CL" sz="1600" dirty="0" err="1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Linfadenopatía</a:t>
            </a:r>
            <a:r>
              <a:rPr lang="es-CL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 generalizada.</a:t>
            </a: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es-CL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Bajo peso al nacer.</a:t>
            </a: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es-CL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Anemia, </a:t>
            </a:r>
            <a:r>
              <a:rPr lang="es-CL" sz="16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trombocitopenia</a:t>
            </a:r>
            <a:r>
              <a:rPr lang="es-CL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es-CL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Ictericia, </a:t>
            </a:r>
            <a:r>
              <a:rPr lang="es-CL" sz="16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hepato</a:t>
            </a:r>
            <a:r>
              <a:rPr lang="es-CL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-esplenomegalia.</a:t>
            </a: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es-CL" sz="1600" dirty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Alteración de Líquido Cefalorraquídeo </a:t>
            </a:r>
            <a:r>
              <a:rPr lang="es-CL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con o sin manifestaciones neurológicas.</a:t>
            </a: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es-CL" sz="1600" dirty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Manifestaciones Oculares: </a:t>
            </a:r>
            <a:r>
              <a:rPr lang="es-CL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uveítis, glaucoma y </a:t>
            </a:r>
            <a:r>
              <a:rPr lang="es-CL" sz="16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coriorretinitis</a:t>
            </a:r>
            <a:r>
              <a:rPr lang="es-CL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 en ”sal y pimienta”</a:t>
            </a: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pt-BR" sz="1600" dirty="0" err="1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Compromiso</a:t>
            </a:r>
            <a:r>
              <a:rPr lang="pt-BR" sz="1600" dirty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Renal: </a:t>
            </a:r>
            <a:r>
              <a:rPr lang="pt-BR" sz="16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glomerulonefritis</a:t>
            </a:r>
            <a:r>
              <a:rPr lang="pt-BR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 o síndrome </a:t>
            </a:r>
            <a:r>
              <a:rPr lang="pt-BR" sz="16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nefrótico</a:t>
            </a:r>
            <a:r>
              <a:rPr lang="pt-BR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es-CL" sz="1600" dirty="0">
                <a:solidFill>
                  <a:srgbClr val="FFCC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Otras: </a:t>
            </a:r>
            <a:r>
              <a:rPr lang="es-CL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neumonía alba, miocarditis, pancreatitis, etc.</a:t>
            </a:r>
          </a:p>
        </p:txBody>
      </p:sp>
      <p:pic>
        <p:nvPicPr>
          <p:cNvPr id="159748" name="Audio 3">
            <a:hlinkClick r:id="" action="ppaction://media"/>
            <a:extLst>
              <a:ext uri="{FF2B5EF4-FFF2-40B4-BE49-F238E27FC236}">
                <a16:creationId xmlns:a16="http://schemas.microsoft.com/office/drawing/2014/main" id="{C3254115-36D5-405C-B76A-B99B0B456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5B584EE-7A15-4F4E-8150-76C1433574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608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 descr="TORCH-8">
            <a:extLst>
              <a:ext uri="{FF2B5EF4-FFF2-40B4-BE49-F238E27FC236}">
                <a16:creationId xmlns:a16="http://schemas.microsoft.com/office/drawing/2014/main" id="{026EF7FE-580F-4189-AE51-2F418B3AD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3429000"/>
            <a:ext cx="4302125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2227" name="Rectangle 3">
            <a:extLst>
              <a:ext uri="{FF2B5EF4-FFF2-40B4-BE49-F238E27FC236}">
                <a16:creationId xmlns:a16="http://schemas.microsoft.com/office/drawing/2014/main" id="{F06C90E0-EBBA-490D-BFCA-5B71DE863F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1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FFFF00"/>
                </a:solidFill>
              </a:rPr>
              <a:t>Sífilis Congenita</a:t>
            </a:r>
            <a:r>
              <a:rPr lang="en-US"/>
              <a:t>  </a:t>
            </a:r>
          </a:p>
        </p:txBody>
      </p:sp>
      <p:pic>
        <p:nvPicPr>
          <p:cNvPr id="160772" name="Picture 4" descr="STD 23">
            <a:extLst>
              <a:ext uri="{FF2B5EF4-FFF2-40B4-BE49-F238E27FC236}">
                <a16:creationId xmlns:a16="http://schemas.microsoft.com/office/drawing/2014/main" id="{69372444-5B24-4CDE-B073-61E2F0664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981076"/>
            <a:ext cx="4681538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2229" name="Rectangle 5">
            <a:extLst>
              <a:ext uri="{FF2B5EF4-FFF2-40B4-BE49-F238E27FC236}">
                <a16:creationId xmlns:a16="http://schemas.microsoft.com/office/drawing/2014/main" id="{24885E02-AB25-4D5D-88DE-EC0B1F6CE9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1450" y="4292601"/>
            <a:ext cx="25527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Garamond" pitchFamily="18" charset="0"/>
                <a:cs typeface="Arial" panose="020B0604020202020204" pitchFamily="34" charset="0"/>
              </a:rPr>
              <a:t>Placas mucosas</a:t>
            </a:r>
            <a:endParaRPr lang="es-ES_tradnl" sz="2800" b="1"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Garamond" pitchFamily="18" charset="0"/>
              <a:cs typeface="Arial" panose="020B0604020202020204" pitchFamily="34" charset="0"/>
            </a:endParaRPr>
          </a:p>
        </p:txBody>
      </p:sp>
      <p:sp>
        <p:nvSpPr>
          <p:cNvPr id="692230" name="Rectangle 6">
            <a:extLst>
              <a:ext uri="{FF2B5EF4-FFF2-40B4-BE49-F238E27FC236}">
                <a16:creationId xmlns:a16="http://schemas.microsoft.com/office/drawing/2014/main" id="{0ED4E0E0-144D-455F-BB4B-8D09FD2DC2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0688" y="2590801"/>
            <a:ext cx="13525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AR" sz="2800" b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Garamond" pitchFamily="18" charset="0"/>
                <a:cs typeface="Arial" panose="020B0604020202020204" pitchFamily="34" charset="0"/>
              </a:rPr>
              <a:t>Pénfigo</a:t>
            </a:r>
            <a:endParaRPr lang="es-ES_tradnl" sz="2800" b="1"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Garamond" pitchFamily="18" charset="0"/>
              <a:cs typeface="Arial" panose="020B0604020202020204" pitchFamily="34" charset="0"/>
            </a:endParaRPr>
          </a:p>
        </p:txBody>
      </p:sp>
      <p:pic>
        <p:nvPicPr>
          <p:cNvPr id="160775" name="Audio 1">
            <a:hlinkClick r:id="" action="ppaction://media"/>
            <a:extLst>
              <a:ext uri="{FF2B5EF4-FFF2-40B4-BE49-F238E27FC236}">
                <a16:creationId xmlns:a16="http://schemas.microsoft.com/office/drawing/2014/main" id="{6536EF45-DA6D-439E-94EF-0ACB8B410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BEED2EF-9AE4-4227-A7A3-5CC0CDC218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55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id="{74EB5657-7C0D-4638-8E2C-32A5D0DC5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s-CL" sz="3600" dirty="0">
                <a:solidFill>
                  <a:srgbClr val="FFFF00"/>
                </a:solidFill>
              </a:rPr>
              <a:t>Manifestaciones Sífilis Congénita Tardía (aparecen después de los 2 años de vida) </a:t>
            </a:r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11ACAB09-F9FE-445C-99A9-089CFE40CD2F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solidFill>
              <a:schemeClr val="tx1"/>
            </a:solidFill>
          </a:ln>
        </p:spPr>
        <p:txBody>
          <a:bodyPr>
            <a:normAutofit fontScale="55000" lnSpcReduction="20000"/>
          </a:bodyPr>
          <a:lstStyle/>
          <a:p>
            <a:pPr>
              <a:buFont typeface="Wingdings" panose="05000000000000000000" pitchFamily="2" charset="2"/>
              <a:buNone/>
              <a:defRPr/>
            </a:pPr>
            <a:endParaRPr lang="es-CL" b="1" dirty="0"/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es-CL" dirty="0"/>
              <a:t>Las manifestaciones de la Sífilis Congénita Tardía son similares a las de la Sífilis Terciaria del adulto: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es-CL" dirty="0"/>
              <a:t> 	• Queratitis intersticial.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es-CL" dirty="0"/>
              <a:t> 	• Formación de </a:t>
            </a:r>
            <a:r>
              <a:rPr lang="es-CL" dirty="0" err="1"/>
              <a:t>granulomas</a:t>
            </a:r>
            <a:r>
              <a:rPr lang="es-CL" dirty="0"/>
              <a:t> </a:t>
            </a:r>
            <a:r>
              <a:rPr lang="es-CL" dirty="0" err="1"/>
              <a:t>necrosantes</a:t>
            </a:r>
            <a:r>
              <a:rPr lang="es-CL" dirty="0"/>
              <a:t> (gomas).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es-CL" dirty="0"/>
              <a:t> 	• Sífilis cardiovascular (poco frecuente).</a:t>
            </a: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es-CL" dirty="0"/>
              <a:t>Algunos casos pueden presentar secuelas (denominadas estigmas) como: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es-CL" dirty="0"/>
              <a:t> 	• Dientes de Hutchinson.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es-CL" dirty="0"/>
              <a:t> 	• Molares de mora.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es-CL" dirty="0"/>
              <a:t> 	• Perforación del paladar duro.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es-CL" dirty="0"/>
              <a:t> 	• Nariz en silla de montar.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es-CL" dirty="0"/>
              <a:t> 	• Tibias en “sable”.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es-CL" dirty="0"/>
              <a:t> 	• Opacidades </a:t>
            </a:r>
            <a:r>
              <a:rPr lang="es-CL" dirty="0" err="1"/>
              <a:t>corneales</a:t>
            </a:r>
            <a:r>
              <a:rPr lang="es-CL" dirty="0"/>
              <a:t>.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es-CL" dirty="0"/>
              <a:t> 	• Atrofia óptica.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es-CL" dirty="0"/>
              <a:t> 	• Sordera por compromiso del octavo par.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es-CL" dirty="0"/>
              <a:t> 	• Hidrartrosis (articulación de </a:t>
            </a:r>
            <a:r>
              <a:rPr lang="es-CL" dirty="0" err="1"/>
              <a:t>Clutton</a:t>
            </a:r>
            <a:r>
              <a:rPr lang="es-CL" dirty="0"/>
              <a:t>).</a:t>
            </a:r>
          </a:p>
        </p:txBody>
      </p:sp>
      <p:pic>
        <p:nvPicPr>
          <p:cNvPr id="161796" name="Audio 3">
            <a:hlinkClick r:id="" action="ppaction://media"/>
            <a:extLst>
              <a:ext uri="{FF2B5EF4-FFF2-40B4-BE49-F238E27FC236}">
                <a16:creationId xmlns:a16="http://schemas.microsoft.com/office/drawing/2014/main" id="{65C666B8-3D51-4157-81EC-758543364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5C9CFFD-E5CD-4229-9581-845559F742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63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id="{25FD11DE-7E39-4C56-A390-7CB7F2D4D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br>
              <a:rPr lang="es-ES_tradnl" sz="3200" kern="1200" dirty="0">
                <a:solidFill>
                  <a:srgbClr val="FFFF99"/>
                </a:solidFill>
                <a:ea typeface="+mn-ea"/>
                <a:cs typeface="Arial" pitchFamily="34" charset="0"/>
              </a:rPr>
            </a:br>
            <a:r>
              <a:rPr lang="es-ES_tradnl" sz="3200" kern="1200" dirty="0">
                <a:solidFill>
                  <a:srgbClr val="FFFF99"/>
                </a:solidFill>
                <a:ea typeface="+mn-ea"/>
                <a:cs typeface="Arial" pitchFamily="34" charset="0"/>
              </a:rPr>
              <a:t>RIESGO DE TRANSMISION SEGUN TIEMPO DE GESTACION</a:t>
            </a:r>
            <a:br>
              <a:rPr lang="es-CL" sz="3200" kern="1200" dirty="0">
                <a:solidFill>
                  <a:srgbClr val="FFFF99"/>
                </a:solidFill>
                <a:ea typeface="+mn-ea"/>
                <a:cs typeface="Arial" pitchFamily="34" charset="0"/>
              </a:rPr>
            </a:br>
            <a:endParaRPr lang="es-CL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3B27A8FE-CBB0-4AC4-8962-FECEAB00E5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600201"/>
            <a:ext cx="8229600" cy="40608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>
              <a:spcBef>
                <a:spcPts val="0"/>
              </a:spcBef>
              <a:defRPr/>
            </a:pPr>
            <a:r>
              <a:rPr lang="es-ES_tradnl" sz="2400" kern="1200" dirty="0">
                <a:solidFill>
                  <a:srgbClr val="FFFFFF"/>
                </a:solidFill>
                <a:cs typeface="Arial" pitchFamily="34" charset="0"/>
              </a:rPr>
              <a:t>Transmisión puede ocurrir en cualquier etapa de embarazo</a:t>
            </a:r>
          </a:p>
          <a:p>
            <a:pPr>
              <a:spcBef>
                <a:spcPts val="0"/>
              </a:spcBef>
              <a:defRPr/>
            </a:pPr>
            <a:r>
              <a:rPr lang="es-CL" sz="2400" kern="1200" dirty="0">
                <a:solidFill>
                  <a:srgbClr val="FFFFFF"/>
                </a:solidFill>
                <a:cs typeface="Arial" pitchFamily="34" charset="0"/>
              </a:rPr>
              <a:t>Destino y/ o severidad de la infección por T. </a:t>
            </a:r>
            <a:r>
              <a:rPr lang="es-CL" sz="2400" kern="1200" dirty="0" err="1">
                <a:solidFill>
                  <a:srgbClr val="FFFFFF"/>
                </a:solidFill>
                <a:cs typeface="Arial" pitchFamily="34" charset="0"/>
              </a:rPr>
              <a:t>pallidum</a:t>
            </a:r>
            <a:r>
              <a:rPr lang="es-CL" sz="2400" kern="1200" dirty="0">
                <a:solidFill>
                  <a:srgbClr val="FFFFFF"/>
                </a:solidFill>
                <a:cs typeface="Arial" pitchFamily="34" charset="0"/>
              </a:rPr>
              <a:t> in útero dependen de:</a:t>
            </a:r>
          </a:p>
          <a:p>
            <a:pPr marL="0" indent="0">
              <a:spcBef>
                <a:spcPts val="0"/>
              </a:spcBef>
              <a:buClrTx/>
              <a:buSzTx/>
              <a:buNone/>
              <a:defRPr/>
            </a:pPr>
            <a:r>
              <a:rPr lang="es-CL" sz="2400" kern="1200" dirty="0">
                <a:solidFill>
                  <a:srgbClr val="FFFFFF"/>
                </a:solidFill>
                <a:cs typeface="Arial" pitchFamily="34" charset="0"/>
              </a:rPr>
              <a:t>	-Edad </a:t>
            </a:r>
            <a:r>
              <a:rPr lang="es-CL" sz="2400" kern="1200" dirty="0" err="1">
                <a:solidFill>
                  <a:srgbClr val="FFFFFF"/>
                </a:solidFill>
                <a:cs typeface="Arial" pitchFamily="34" charset="0"/>
              </a:rPr>
              <a:t>gestacional</a:t>
            </a:r>
            <a:r>
              <a:rPr lang="es-CL" sz="2400" kern="1200" dirty="0">
                <a:solidFill>
                  <a:srgbClr val="FFFFFF"/>
                </a:solidFill>
                <a:cs typeface="Arial" pitchFamily="34" charset="0"/>
              </a:rPr>
              <a:t> al momento de la infección</a:t>
            </a:r>
          </a:p>
          <a:p>
            <a:pPr marL="0" indent="0">
              <a:spcBef>
                <a:spcPts val="0"/>
              </a:spcBef>
              <a:buClrTx/>
              <a:buSzTx/>
              <a:buNone/>
              <a:defRPr/>
            </a:pPr>
            <a:r>
              <a:rPr lang="es-CL" sz="2400" kern="1200" dirty="0">
                <a:solidFill>
                  <a:srgbClr val="FFFFFF"/>
                </a:solidFill>
                <a:cs typeface="Arial" pitchFamily="34" charset="0"/>
              </a:rPr>
              <a:t>          	-Etapa evolutiva de la enfermedad en la gestante</a:t>
            </a:r>
          </a:p>
          <a:p>
            <a:pPr marL="0" indent="0">
              <a:spcBef>
                <a:spcPts val="0"/>
              </a:spcBef>
              <a:buClrTx/>
              <a:buSzTx/>
              <a:buNone/>
              <a:defRPr/>
            </a:pPr>
            <a:r>
              <a:rPr lang="es-CL" sz="2400" kern="1200" dirty="0">
                <a:solidFill>
                  <a:srgbClr val="FFFFFF"/>
                </a:solidFill>
                <a:cs typeface="Arial" pitchFamily="34" charset="0"/>
              </a:rPr>
              <a:t> 	-</a:t>
            </a:r>
            <a:r>
              <a:rPr lang="es-CL" sz="2400" dirty="0"/>
              <a:t>Carga de treponemas que infectan al feto</a:t>
            </a:r>
            <a:endParaRPr lang="es-CL" sz="2400" kern="1200" dirty="0">
              <a:solidFill>
                <a:srgbClr val="FFFFFF"/>
              </a:solidFill>
              <a:cs typeface="Arial" pitchFamily="34" charset="0"/>
            </a:endParaRPr>
          </a:p>
          <a:p>
            <a:pPr marL="0" indent="0">
              <a:spcBef>
                <a:spcPts val="0"/>
              </a:spcBef>
              <a:buClrTx/>
              <a:buSzTx/>
              <a:buNone/>
              <a:defRPr/>
            </a:pPr>
            <a:r>
              <a:rPr lang="es-CL" sz="2400" kern="1200" dirty="0">
                <a:solidFill>
                  <a:srgbClr val="FFFFFF"/>
                </a:solidFill>
                <a:cs typeface="Arial" pitchFamily="34" charset="0"/>
              </a:rPr>
              <a:t>	-Efectividad del tratamiento en la gestante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s-CL" sz="2400" dirty="0"/>
              <a:t>	- Oportunidad de la respuesta inmunológica de la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s-CL" sz="2400" dirty="0"/>
              <a:t>             madre</a:t>
            </a:r>
            <a:endParaRPr lang="es-CL" sz="2400" kern="1200" dirty="0">
              <a:solidFill>
                <a:srgbClr val="FFFFFF"/>
              </a:solidFill>
              <a:cs typeface="Arial" pitchFamily="34" charset="0"/>
            </a:endParaRPr>
          </a:p>
          <a:p>
            <a:pPr marL="0" indent="0">
              <a:spcBef>
                <a:spcPct val="0"/>
              </a:spcBef>
              <a:buClrTx/>
              <a:buSzTx/>
              <a:buNone/>
              <a:defRPr/>
            </a:pPr>
            <a:endParaRPr lang="es-CL" dirty="0"/>
          </a:p>
        </p:txBody>
      </p:sp>
      <p:pic>
        <p:nvPicPr>
          <p:cNvPr id="148484" name="Audio 3">
            <a:hlinkClick r:id="" action="ppaction://media"/>
            <a:extLst>
              <a:ext uri="{FF2B5EF4-FFF2-40B4-BE49-F238E27FC236}">
                <a16:creationId xmlns:a16="http://schemas.microsoft.com/office/drawing/2014/main" id="{DA9E7B0A-D69B-4235-959D-81266B115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0CD5697-B14A-4B0D-95DF-BA79BD3913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10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938" name="Text Box 2">
            <a:extLst>
              <a:ext uri="{FF2B5EF4-FFF2-40B4-BE49-F238E27FC236}">
                <a16:creationId xmlns:a16="http://schemas.microsoft.com/office/drawing/2014/main" id="{B9D69F6D-5748-4AD8-A6C4-2C27FE2CBD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213" y="228600"/>
            <a:ext cx="7364412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3200">
                <a:solidFill>
                  <a:srgbClr val="FFFF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RIESGO DE TRANSMISION SEGUN TIEMPO DE GESTACION</a:t>
            </a:r>
            <a:endParaRPr lang="es-CL" sz="3200">
              <a:solidFill>
                <a:srgbClr val="FFFF99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7940" name="Text Box 4">
            <a:extLst>
              <a:ext uri="{FF2B5EF4-FFF2-40B4-BE49-F238E27FC236}">
                <a16:creationId xmlns:a16="http://schemas.microsoft.com/office/drawing/2014/main" id="{4015C872-9171-4C01-BF27-7F69856877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5501" y="4786314"/>
            <a:ext cx="7921625" cy="1216025"/>
          </a:xfrm>
          <a:prstGeom prst="rect">
            <a:avLst/>
          </a:prstGeom>
          <a:noFill/>
          <a:ln w="28575">
            <a:solidFill>
              <a:srgbClr val="FAFD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Cambios inflamatorios en el feto no ocurren hasta después del 1er trimestre de embarazo </a:t>
            </a:r>
            <a:r>
              <a:rPr lang="es-ES_tradnl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 3" pitchFamily="18" charset="2"/>
              </a:rPr>
              <a:t></a:t>
            </a:r>
            <a:r>
              <a:rPr lang="es-ES_tradnl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no se afecta organogénesis</a:t>
            </a:r>
          </a:p>
        </p:txBody>
      </p:sp>
      <p:sp>
        <p:nvSpPr>
          <p:cNvPr id="149508" name="Text Box 5">
            <a:extLst>
              <a:ext uri="{FF2B5EF4-FFF2-40B4-BE49-F238E27FC236}">
                <a16:creationId xmlns:a16="http://schemas.microsoft.com/office/drawing/2014/main" id="{D6AF76F5-3C1E-4890-AFB8-F936F87CBE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9013" y="5608638"/>
            <a:ext cx="184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s-ES" altLang="es-CL" sz="1800">
              <a:solidFill>
                <a:srgbClr val="FFFFFF"/>
              </a:solidFill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s-CL" altLang="es-CL" sz="180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807942" name="Text Box 6">
            <a:extLst>
              <a:ext uri="{FF2B5EF4-FFF2-40B4-BE49-F238E27FC236}">
                <a16:creationId xmlns:a16="http://schemas.microsoft.com/office/drawing/2014/main" id="{0039FD28-8A87-4848-9775-5F8568928E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4063" y="1857376"/>
            <a:ext cx="8153400" cy="2295525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FFFF99"/>
              </a:buClr>
              <a:buSzPct val="70000"/>
              <a:buFont typeface="Wingdings" pitchFamily="2" charset="2"/>
              <a:buChar char="ü"/>
              <a:defRPr/>
            </a:pPr>
            <a:r>
              <a:rPr lang="es-E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Infección antes de la concepción o precoz en el 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FFFF99"/>
              </a:buClr>
              <a:buSzPct val="70000"/>
              <a:defRPr/>
            </a:pPr>
            <a:r>
              <a:rPr lang="es-E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embarazo </a:t>
            </a:r>
            <a:r>
              <a:rPr lang="es-E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 3" pitchFamily="18" charset="2"/>
              </a:rPr>
              <a:t> respuesta inmune humoral  disminuye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FFFF99"/>
              </a:buClr>
              <a:buSzPct val="70000"/>
              <a:defRPr/>
            </a:pPr>
            <a:r>
              <a:rPr lang="es-E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 3" pitchFamily="18" charset="2"/>
              </a:rPr>
              <a:t>   carga de TP  no se produce infección o menor daño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FFFF99"/>
              </a:buClr>
              <a:buSzPct val="70000"/>
              <a:defRPr/>
            </a:pPr>
            <a:r>
              <a:rPr lang="es-E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 3" pitchFamily="18" charset="2"/>
              </a:rPr>
              <a:t>   fetal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FFFF99"/>
              </a:buClr>
              <a:buSzPct val="70000"/>
              <a:buFont typeface="Wingdings" pitchFamily="2" charset="2"/>
              <a:buChar char="ü"/>
              <a:defRPr/>
            </a:pPr>
            <a:r>
              <a:rPr lang="es-E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 3" pitchFamily="18" charset="2"/>
              </a:rPr>
              <a:t> Infección después del 4º mes </a:t>
            </a:r>
            <a:r>
              <a:rPr lang="es-E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respuesta inmune 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FFFF99"/>
              </a:buClr>
              <a:buSzPct val="70000"/>
              <a:defRPr/>
            </a:pPr>
            <a:r>
              <a:rPr lang="es-E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insuficiente </a:t>
            </a:r>
            <a:r>
              <a:rPr lang="es-E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 3" pitchFamily="18" charset="2"/>
              </a:rPr>
              <a:t> mayor daño fetal</a:t>
            </a:r>
            <a:r>
              <a:rPr lang="es-E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s-E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9510" name="Audio 1">
            <a:hlinkClick r:id="" action="ppaction://media"/>
            <a:extLst>
              <a:ext uri="{FF2B5EF4-FFF2-40B4-BE49-F238E27FC236}">
                <a16:creationId xmlns:a16="http://schemas.microsoft.com/office/drawing/2014/main" id="{E6965DA6-74DE-466C-8D5A-5D76260E2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8ECC967-98B6-48D2-8988-C38D9BA8BD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36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5B14BE23-B21B-408E-9BE3-0312AF3795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19300" y="304801"/>
            <a:ext cx="7994650" cy="1071563"/>
          </a:xfrm>
        </p:spPr>
        <p:txBody>
          <a:bodyPr/>
          <a:lstStyle/>
          <a:p>
            <a:pPr eaLnBrk="1" hangingPunct="1">
              <a:defRPr/>
            </a:pPr>
            <a:r>
              <a:rPr lang="es-ES_tradnl" b="1">
                <a:solidFill>
                  <a:srgbClr val="FFFF00"/>
                </a:solidFill>
              </a:rPr>
              <a:t>ESTUDIO DE INFECCIONES EN EMBARAZADAS </a:t>
            </a:r>
          </a:p>
        </p:txBody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724329E5-5288-4624-98DF-CC6D36DD70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79650" y="1557338"/>
            <a:ext cx="7702550" cy="4392612"/>
          </a:xfrm>
          <a:gradFill rotWithShape="1">
            <a:gsLst>
              <a:gs pos="0">
                <a:srgbClr val="003399">
                  <a:gamma/>
                  <a:shade val="46275"/>
                  <a:invGamma/>
                </a:srgbClr>
              </a:gs>
              <a:gs pos="100000">
                <a:srgbClr val="003399"/>
              </a:gs>
            </a:gsLst>
            <a:lin ang="2700000" scaled="1"/>
          </a:gradFill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buClr>
                <a:srgbClr val="FFFF00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s-ES_tradnl" sz="24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Detección agente:</a:t>
            </a:r>
            <a:r>
              <a:rPr lang="es-ES_tradnl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 lvl="1" eaLnBrk="1" hangingPunct="1">
              <a:buClr>
                <a:srgbClr val="FFFF00"/>
              </a:buClr>
              <a:buFont typeface="Wingdings" panose="05000000000000000000" pitchFamily="2" charset="2"/>
              <a:buChar char="§"/>
              <a:defRPr/>
            </a:pPr>
            <a:r>
              <a:rPr lang="es-ES_tradnl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Aislamiento </a:t>
            </a:r>
          </a:p>
          <a:p>
            <a:pPr lvl="1" eaLnBrk="1" hangingPunct="1">
              <a:buClr>
                <a:srgbClr val="FFFF00"/>
              </a:buClr>
              <a:buFont typeface="Wingdings" panose="05000000000000000000" pitchFamily="2" charset="2"/>
              <a:buChar char="§"/>
              <a:defRPr/>
            </a:pPr>
            <a:r>
              <a:rPr lang="es-ES_tradnl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Detección de antígenos</a:t>
            </a:r>
          </a:p>
          <a:p>
            <a:pPr lvl="1" eaLnBrk="1" hangingPunct="1">
              <a:buClr>
                <a:srgbClr val="FFFF00"/>
              </a:buClr>
              <a:buFont typeface="Wingdings" panose="05000000000000000000" pitchFamily="2" charset="2"/>
              <a:buChar char="§"/>
              <a:defRPr/>
            </a:pPr>
            <a:r>
              <a:rPr lang="es-ES_tradnl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Detección del AN (RCP*)</a:t>
            </a:r>
            <a:r>
              <a:rPr lang="es-ES_tradnl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 eaLnBrk="1" hangingPunct="1">
              <a:buClr>
                <a:srgbClr val="FFFF00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s-ES_tradnl" sz="24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Detección de la respuesta del huésped:</a:t>
            </a:r>
            <a:r>
              <a:rPr lang="es-ES_tradnl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</a:p>
          <a:p>
            <a:pPr lvl="1" eaLnBrk="1" hangingPunct="1">
              <a:buClr>
                <a:srgbClr val="FFFF00"/>
              </a:buClr>
              <a:buFont typeface="Wingdings" panose="05000000000000000000" pitchFamily="2" charset="2"/>
              <a:buChar char="§"/>
              <a:defRPr/>
            </a:pPr>
            <a:r>
              <a:rPr lang="es-ES_tradnl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Detección de anticuerpos (IgM, Acs totales IgM e IgG)</a:t>
            </a:r>
          </a:p>
          <a:p>
            <a:pPr lvl="1" eaLnBrk="1" hangingPunct="1">
              <a:buClr>
                <a:srgbClr val="FFFF00"/>
              </a:buClr>
              <a:buFont typeface="Wingdings" panose="05000000000000000000" pitchFamily="2" charset="2"/>
              <a:buChar char="§"/>
              <a:defRPr/>
            </a:pPr>
            <a:r>
              <a:rPr lang="es-ES_tradnl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Otros (ej. PPD)</a:t>
            </a:r>
            <a:r>
              <a:rPr lang="es-ES_tradnl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 eaLnBrk="1" hangingPunct="1">
              <a:buClr>
                <a:srgbClr val="FFFF00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s-ES_tradnl" sz="24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Otros exámenes</a:t>
            </a:r>
            <a:r>
              <a:rPr lang="es-ES_tradnl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_tradnl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ej. citología: lesiones              características )</a:t>
            </a:r>
            <a:r>
              <a:rPr lang="es-ES_tradnl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						</a:t>
            </a:r>
            <a:r>
              <a:rPr lang="es-ES_tradnl" sz="2400" b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						</a:t>
            </a:r>
            <a:r>
              <a:rPr lang="es-ES_tradnl" sz="2000" b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  </a:t>
            </a:r>
            <a:r>
              <a:rPr lang="es-ES_tradnl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	</a:t>
            </a:r>
          </a:p>
        </p:txBody>
      </p:sp>
      <p:sp>
        <p:nvSpPr>
          <p:cNvPr id="54276" name="Rectangle 4">
            <a:extLst>
              <a:ext uri="{FF2B5EF4-FFF2-40B4-BE49-F238E27FC236}">
                <a16:creationId xmlns:a16="http://schemas.microsoft.com/office/drawing/2014/main" id="{F8418615-316F-4731-947F-75849FBDD6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5276" y="6092825"/>
            <a:ext cx="4943475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b="1">
                <a:solidFill>
                  <a:srgbClr val="FFFF6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RCP: reacción en cadena de la polimerasa</a:t>
            </a:r>
          </a:p>
        </p:txBody>
      </p:sp>
      <p:pic>
        <p:nvPicPr>
          <p:cNvPr id="35845" name="Audio 1">
            <a:hlinkClick r:id="" action="ppaction://media"/>
            <a:extLst>
              <a:ext uri="{FF2B5EF4-FFF2-40B4-BE49-F238E27FC236}">
                <a16:creationId xmlns:a16="http://schemas.microsoft.com/office/drawing/2014/main" id="{A93C0663-802B-43C0-A380-F7D45E2CA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Audio 3">
            <a:hlinkClick r:id="" action="ppaction://media"/>
            <a:extLst>
              <a:ext uri="{FF2B5EF4-FFF2-40B4-BE49-F238E27FC236}">
                <a16:creationId xmlns:a16="http://schemas.microsoft.com/office/drawing/2014/main" id="{26C7674C-72A0-4DB2-BA40-0C748BB0E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Audio 1">
            <a:hlinkClick r:id="" action="ppaction://media"/>
            <a:extLst>
              <a:ext uri="{FF2B5EF4-FFF2-40B4-BE49-F238E27FC236}">
                <a16:creationId xmlns:a16="http://schemas.microsoft.com/office/drawing/2014/main" id="{9E879B7D-7984-4A02-82E4-436D7CF93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37F1AA6-AA63-46B6-A35E-8851D0C155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776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id="{1D245B32-242E-4AEC-AB2A-81A45BC74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CL" dirty="0">
                <a:solidFill>
                  <a:srgbClr val="FFFF00"/>
                </a:solidFill>
              </a:rPr>
              <a:t>Prevención Sífilis Congénita</a:t>
            </a:r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BC590498-55AC-40C5-990D-07DBE23FB265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s-CL" b="1" dirty="0"/>
              <a:t>La Sífilis congénita puede prevenirse y tratarse eficazmente in útero, siempre y cuando el diagnóstico se haga en forma oportuna y el tratamiento sea adecuado, en la gestante y su pareja.</a:t>
            </a:r>
          </a:p>
          <a:p>
            <a:pPr>
              <a:defRPr/>
            </a:pPr>
            <a:r>
              <a:rPr lang="es-ES_tradnl" dirty="0"/>
              <a:t>Con tratamiento oportuno y adecuado antes de las 20 semanas </a:t>
            </a:r>
            <a:r>
              <a:rPr lang="es-ES_tradnl" dirty="0">
                <a:sym typeface="Symbol" pitchFamily="18" charset="2"/>
              </a:rPr>
              <a:t>→ </a:t>
            </a:r>
            <a:r>
              <a:rPr lang="es-ES_tradnl" dirty="0"/>
              <a:t>100 % sanos.</a:t>
            </a:r>
          </a:p>
          <a:p>
            <a:pPr>
              <a:defRPr/>
            </a:pPr>
            <a:r>
              <a:rPr lang="es-ES_tradnl" dirty="0"/>
              <a:t>Tratamiento en etapas posteriores: el niño sana, pero 1</a:t>
            </a:r>
            <a:r>
              <a:rPr lang="es-ES_tradnl" dirty="0">
                <a:sym typeface="Symbol" pitchFamily="18" charset="2"/>
              </a:rPr>
              <a:t>- 3 % queda con secuelas 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es-ES_tradnl" dirty="0">
                <a:sym typeface="Symbol" pitchFamily="18" charset="2"/>
              </a:rPr>
              <a:t> 	(óseas – articulares – auditivas - oculares).</a:t>
            </a:r>
          </a:p>
          <a:p>
            <a:pPr>
              <a:defRPr/>
            </a:pPr>
            <a:endParaRPr lang="es-CL" dirty="0"/>
          </a:p>
        </p:txBody>
      </p:sp>
      <p:pic>
        <p:nvPicPr>
          <p:cNvPr id="150532" name="Audio 3">
            <a:hlinkClick r:id="" action="ppaction://media"/>
            <a:extLst>
              <a:ext uri="{FF2B5EF4-FFF2-40B4-BE49-F238E27FC236}">
                <a16:creationId xmlns:a16="http://schemas.microsoft.com/office/drawing/2014/main" id="{69EA2B78-C5E6-4F98-AF39-1A9F5DD1A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2C149F5-581C-476F-B62B-EE3163754C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88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Rectangle 2">
            <a:extLst>
              <a:ext uri="{FF2B5EF4-FFF2-40B4-BE49-F238E27FC236}">
                <a16:creationId xmlns:a16="http://schemas.microsoft.com/office/drawing/2014/main" id="{81BB3540-4343-4A49-95E2-E3CF2326B6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_tradnl" b="1" dirty="0">
                <a:solidFill>
                  <a:srgbClr val="FFFF00"/>
                </a:solidFill>
              </a:rPr>
              <a:t>SIFILIS EN EMBARAZADAS DESTINO* </a:t>
            </a:r>
          </a:p>
        </p:txBody>
      </p:sp>
      <p:sp>
        <p:nvSpPr>
          <p:cNvPr id="361475" name="Rectangle 3">
            <a:extLst>
              <a:ext uri="{FF2B5EF4-FFF2-40B4-BE49-F238E27FC236}">
                <a16:creationId xmlns:a16="http://schemas.microsoft.com/office/drawing/2014/main" id="{A008238A-3214-4EA6-B019-7F5A13EE62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024063" y="1500188"/>
            <a:ext cx="8424862" cy="4133850"/>
          </a:xfrm>
          <a:gradFill rotWithShape="1">
            <a:gsLst>
              <a:gs pos="0">
                <a:srgbClr val="003399">
                  <a:gamma/>
                  <a:shade val="46275"/>
                  <a:invGamma/>
                </a:srgbClr>
              </a:gs>
              <a:gs pos="100000">
                <a:srgbClr val="003399"/>
              </a:gs>
            </a:gsLst>
            <a:lin ang="0" scaled="1"/>
          </a:gradFill>
          <a:ln>
            <a:solidFill>
              <a:schemeClr val="tx1"/>
            </a:solidFill>
          </a:ln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buClr>
                <a:srgbClr val="FFFF00"/>
              </a:buClr>
              <a:buFont typeface="Wingdings" panose="05000000000000000000" pitchFamily="2" charset="2"/>
              <a:buChar char="Ø"/>
              <a:defRPr/>
            </a:pPr>
            <a:endParaRPr lang="es-ES_tradnl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buClr>
                <a:srgbClr val="FFFF00"/>
              </a:buClr>
              <a:buFont typeface="Wingdings" panose="05000000000000000000" pitchFamily="2" charset="2"/>
              <a:buChar char="Ø"/>
              <a:defRPr/>
            </a:pPr>
            <a:r>
              <a:rPr lang="es-ES_tradnl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Destino de infección </a:t>
            </a:r>
            <a:r>
              <a:rPr lang="es-ES_tradnl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 útero </a:t>
            </a:r>
            <a:r>
              <a:rPr lang="es-ES_tradnl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por </a:t>
            </a:r>
            <a:r>
              <a:rPr lang="es-ES_tradnl" sz="28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Tr.</a:t>
            </a:r>
            <a:r>
              <a:rPr lang="es-ES_tradnl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_tradnl" sz="28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Pallidum</a:t>
            </a:r>
            <a:r>
              <a:rPr lang="es-ES_tradnl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*</a:t>
            </a:r>
            <a:r>
              <a:rPr lang="es-ES_tradnl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</a:t>
            </a:r>
            <a:endParaRPr lang="es-ES_tradnl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 eaLnBrk="1" hangingPunct="1">
              <a:lnSpc>
                <a:spcPct val="90000"/>
              </a:lnSpc>
              <a:buClr>
                <a:srgbClr val="FFFF00"/>
              </a:buClr>
              <a:buFont typeface="Wingdings" panose="05000000000000000000" pitchFamily="2" charset="2"/>
              <a:buChar char="§"/>
              <a:defRPr/>
            </a:pPr>
            <a:r>
              <a:rPr lang="es-ES_tradnl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Aborto </a:t>
            </a:r>
            <a:r>
              <a:rPr lang="es-ES_tradnl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(25%),</a:t>
            </a:r>
            <a:r>
              <a:rPr lang="es-ES_tradnl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muerte fetal / mortinatos </a:t>
            </a:r>
            <a:r>
              <a:rPr lang="es-ES_tradnl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(25%)</a:t>
            </a:r>
          </a:p>
          <a:p>
            <a:pPr lvl="1" eaLnBrk="1" hangingPunct="1">
              <a:lnSpc>
                <a:spcPct val="90000"/>
              </a:lnSpc>
              <a:buClr>
                <a:srgbClr val="FFFF00"/>
              </a:buClr>
              <a:buFont typeface="Wingdings" panose="05000000000000000000" pitchFamily="2" charset="2"/>
              <a:buChar char="§"/>
              <a:defRPr/>
            </a:pPr>
            <a:r>
              <a:rPr lang="es-ES_tradnl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Sífilis congénita </a:t>
            </a:r>
            <a:r>
              <a:rPr lang="es-ES_tradnl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(50%, con alta probabilidad de estar infectado):</a:t>
            </a:r>
            <a:r>
              <a:rPr lang="es-ES_tradnl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 lvl="2" eaLnBrk="1" hangingPunct="1">
              <a:lnSpc>
                <a:spcPct val="90000"/>
              </a:lnSpc>
              <a:buClr>
                <a:srgbClr val="FFFF00"/>
              </a:buClr>
              <a:defRPr/>
            </a:pPr>
            <a:r>
              <a:rPr lang="es-ES_tradnl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Asintomática			</a:t>
            </a:r>
          </a:p>
          <a:p>
            <a:pPr lvl="2" eaLnBrk="1" hangingPunct="1">
              <a:lnSpc>
                <a:spcPct val="90000"/>
              </a:lnSpc>
              <a:buClr>
                <a:srgbClr val="FFFF00"/>
              </a:buClr>
              <a:defRPr/>
            </a:pPr>
            <a:r>
              <a:rPr lang="es-ES_tradnl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Sintomática:</a:t>
            </a:r>
          </a:p>
          <a:p>
            <a:pPr lvl="3" eaLnBrk="1" hangingPunct="1">
              <a:lnSpc>
                <a:spcPct val="90000"/>
              </a:lnSpc>
              <a:buClr>
                <a:srgbClr val="FFFF00"/>
              </a:buClr>
              <a:defRPr/>
            </a:pPr>
            <a:r>
              <a:rPr lang="es-ES_tradnl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RN prematuro					 </a:t>
            </a:r>
          </a:p>
          <a:p>
            <a:pPr lvl="3" eaLnBrk="1" hangingPunct="1">
              <a:lnSpc>
                <a:spcPct val="90000"/>
              </a:lnSpc>
              <a:buClr>
                <a:srgbClr val="FFFF00"/>
              </a:buClr>
              <a:defRPr/>
            </a:pPr>
            <a:r>
              <a:rPr lang="es-ES_tradnl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RNT: RN PEG, RN AEG</a:t>
            </a:r>
          </a:p>
          <a:p>
            <a:pPr lvl="3" eaLnBrk="1" hangingPunct="1">
              <a:lnSpc>
                <a:spcPct val="90000"/>
              </a:lnSpc>
              <a:buClr>
                <a:srgbClr val="FFFF00"/>
              </a:buClr>
              <a:defRPr/>
            </a:pPr>
            <a:r>
              <a:rPr lang="es-ES_tradnl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Enfermedad </a:t>
            </a:r>
            <a:r>
              <a:rPr lang="es-ES_tradnl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multisistémica</a:t>
            </a:r>
            <a:endParaRPr lang="es-ES_tradnl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 eaLnBrk="1" hangingPunct="1">
              <a:lnSpc>
                <a:spcPct val="90000"/>
              </a:lnSpc>
              <a:buClr>
                <a:srgbClr val="FFFF00"/>
              </a:buClr>
              <a:buFont typeface="Wingdings" panose="05000000000000000000" pitchFamily="2" charset="2"/>
              <a:buChar char="§"/>
              <a:defRPr/>
            </a:pPr>
            <a:r>
              <a:rPr lang="es-ES_tradnl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Sano</a:t>
            </a:r>
          </a:p>
          <a:p>
            <a:pPr lvl="2" eaLnBrk="1" hangingPunct="1">
              <a:lnSpc>
                <a:spcPct val="90000"/>
              </a:lnSpc>
              <a:defRPr/>
            </a:pPr>
            <a:endParaRPr lang="es-ES_tradnl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4 CuadroTexto">
            <a:extLst>
              <a:ext uri="{FF2B5EF4-FFF2-40B4-BE49-F238E27FC236}">
                <a16:creationId xmlns:a16="http://schemas.microsoft.com/office/drawing/2014/main" id="{C1C45C60-CC90-4A33-BE3E-BC03D64A20CB}"/>
              </a:ext>
            </a:extLst>
          </p:cNvPr>
          <p:cNvSpPr txBox="1"/>
          <p:nvPr/>
        </p:nvSpPr>
        <p:spPr>
          <a:xfrm>
            <a:off x="2782889" y="5949950"/>
            <a:ext cx="6726237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CL" b="1" dirty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s-ES_tradnl" b="1" i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s-CL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 diagnóstico y tratamiento no es oportuno, o no se trata.</a:t>
            </a:r>
            <a:endParaRPr lang="es-CL" b="1" dirty="0">
              <a:solidFill>
                <a:srgbClr val="FFCC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1557" name="Audio 1">
            <a:hlinkClick r:id="" action="ppaction://media"/>
            <a:extLst>
              <a:ext uri="{FF2B5EF4-FFF2-40B4-BE49-F238E27FC236}">
                <a16:creationId xmlns:a16="http://schemas.microsoft.com/office/drawing/2014/main" id="{FF3E757B-7053-4121-9A72-B950FA10D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C16C276-634A-4D40-A9D5-42E3AFD4CB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34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texto">
            <a:extLst>
              <a:ext uri="{FF2B5EF4-FFF2-40B4-BE49-F238E27FC236}">
                <a16:creationId xmlns:a16="http://schemas.microsoft.com/office/drawing/2014/main" id="{409E9041-285A-4BE4-AC54-19D5A62283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38375" y="1785939"/>
            <a:ext cx="7772400" cy="1500187"/>
          </a:xfrm>
        </p:spPr>
        <p:txBody>
          <a:bodyPr/>
          <a:lstStyle/>
          <a:p>
            <a:pPr algn="ctr">
              <a:defRPr/>
            </a:pPr>
            <a:r>
              <a:rPr lang="es-CL" sz="4000" b="1" i="1" dirty="0">
                <a:solidFill>
                  <a:srgbClr val="FFFF00"/>
                </a:solidFill>
              </a:rPr>
              <a:t>Sífilis en el Recién Nacido</a:t>
            </a:r>
          </a:p>
        </p:txBody>
      </p:sp>
      <p:pic>
        <p:nvPicPr>
          <p:cNvPr id="152579" name="Audio 1">
            <a:hlinkClick r:id="" action="ppaction://media"/>
            <a:extLst>
              <a:ext uri="{FF2B5EF4-FFF2-40B4-BE49-F238E27FC236}">
                <a16:creationId xmlns:a16="http://schemas.microsoft.com/office/drawing/2014/main" id="{6606C903-7382-49C8-9844-576CCFAC6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B91C1DC-8CD8-4442-8A5D-711C4F24AB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1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22" name="Rectangle 2">
            <a:extLst>
              <a:ext uri="{FF2B5EF4-FFF2-40B4-BE49-F238E27FC236}">
                <a16:creationId xmlns:a16="http://schemas.microsoft.com/office/drawing/2014/main" id="{52D21E0B-DC1F-490B-9832-19F86F39EB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404813"/>
            <a:ext cx="7772400" cy="1223962"/>
          </a:xfrm>
        </p:spPr>
        <p:txBody>
          <a:bodyPr/>
          <a:lstStyle/>
          <a:p>
            <a:pPr eaLnBrk="1" hangingPunct="1">
              <a:defRPr/>
            </a:pPr>
            <a:r>
              <a:rPr lang="es-ES_tradnl" sz="4000">
                <a:solidFill>
                  <a:srgbClr val="FFFF99"/>
                </a:solidFill>
              </a:rPr>
              <a:t>SIFILIS EN EL </a:t>
            </a:r>
            <a:r>
              <a:rPr lang="es-ES_tradnl" sz="4000">
                <a:solidFill>
                  <a:srgbClr val="FFCC00"/>
                </a:solidFill>
              </a:rPr>
              <a:t>RECIEN NACIDO</a:t>
            </a:r>
            <a:br>
              <a:rPr lang="es-ES_tradnl" sz="4000">
                <a:solidFill>
                  <a:srgbClr val="FFFF99"/>
                </a:solidFill>
              </a:rPr>
            </a:br>
            <a:r>
              <a:rPr lang="es-ES_tradnl" sz="4000">
                <a:solidFill>
                  <a:srgbClr val="FFFF99"/>
                </a:solidFill>
              </a:rPr>
              <a:t>PATOGENIA</a:t>
            </a:r>
            <a:endParaRPr lang="es-ES_tradnl">
              <a:solidFill>
                <a:srgbClr val="FFFF99"/>
              </a:solidFill>
            </a:endParaRPr>
          </a:p>
        </p:txBody>
      </p:sp>
      <p:graphicFrame>
        <p:nvGraphicFramePr>
          <p:cNvPr id="153603" name="Object 3">
            <a:extLst>
              <a:ext uri="{FF2B5EF4-FFF2-40B4-BE49-F238E27FC236}">
                <a16:creationId xmlns:a16="http://schemas.microsoft.com/office/drawing/2014/main" id="{7FC5875F-2D67-4F2D-ACB4-6E3DBB65C811}"/>
              </a:ext>
            </a:extLst>
          </p:cNvPr>
          <p:cNvGraphicFramePr>
            <a:graphicFrameLocks noGrp="1" noChangeAspect="1"/>
          </p:cNvGraphicFramePr>
          <p:nvPr>
            <p:ph type="dgm" idx="1"/>
          </p:nvPr>
        </p:nvGraphicFramePr>
        <p:xfrm>
          <a:off x="2279650" y="1844676"/>
          <a:ext cx="7989888" cy="3605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S Org Chart" r:id="rId4" imgW="7739270" imgH="2584174" progId="">
                  <p:embed followColorScheme="full"/>
                </p:oleObj>
              </mc:Choice>
              <mc:Fallback>
                <p:oleObj name="MS Org Chart" r:id="rId4" imgW="7739270" imgH="2584174" progId="">
                  <p:embed followColorScheme="full"/>
                  <p:pic>
                    <p:nvPicPr>
                      <p:cNvPr id="153603" name="Object 3">
                        <a:extLst>
                          <a:ext uri="{FF2B5EF4-FFF2-40B4-BE49-F238E27FC236}">
                            <a16:creationId xmlns:a16="http://schemas.microsoft.com/office/drawing/2014/main" id="{7FC5875F-2D67-4F2D-ACB4-6E3DBB65C81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9650" y="1844676"/>
                        <a:ext cx="7989888" cy="3605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7525" name="Rectangle 5">
            <a:extLst>
              <a:ext uri="{FF2B5EF4-FFF2-40B4-BE49-F238E27FC236}">
                <a16:creationId xmlns:a16="http://schemas.microsoft.com/office/drawing/2014/main" id="{6D608B91-7944-4078-B05F-6EB34BCDA8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1675" y="2924176"/>
            <a:ext cx="374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FFF99"/>
              </a:buClr>
              <a:buSzPct val="70000"/>
              <a:defRPr/>
            </a:pPr>
            <a:r>
              <a:rPr lang="es-AR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AR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endParaRPr lang="es-ES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7526" name="Rectangle 6">
            <a:extLst>
              <a:ext uri="{FF2B5EF4-FFF2-40B4-BE49-F238E27FC236}">
                <a16:creationId xmlns:a16="http://schemas.microsoft.com/office/drawing/2014/main" id="{17B14A7F-9EFE-4747-AE99-A8AC5E6A1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8" y="5876926"/>
            <a:ext cx="8907462" cy="646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§ SC: </a:t>
            </a:r>
            <a:r>
              <a:rPr lang="es-ES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Puede ocurrir en cualquier etapa del embarazo; más común si infección 1º o 2º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AR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es-ES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Puede ocurrir durante el parto por presencia de lesiones genitales.</a:t>
            </a:r>
          </a:p>
        </p:txBody>
      </p:sp>
      <p:sp>
        <p:nvSpPr>
          <p:cNvPr id="747527" name="Rectangle 7">
            <a:extLst>
              <a:ext uri="{FF2B5EF4-FFF2-40B4-BE49-F238E27FC236}">
                <a16:creationId xmlns:a16="http://schemas.microsoft.com/office/drawing/2014/main" id="{E562C5D6-AF90-444A-839E-AE8E582DF3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9063" y="2928939"/>
            <a:ext cx="838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§: SC</a:t>
            </a:r>
            <a:endParaRPr lang="es-ES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3607" name="Audio 1">
            <a:hlinkClick r:id="" action="ppaction://media"/>
            <a:extLst>
              <a:ext uri="{FF2B5EF4-FFF2-40B4-BE49-F238E27FC236}">
                <a16:creationId xmlns:a16="http://schemas.microsoft.com/office/drawing/2014/main" id="{93FFAD5F-AB68-4B39-B009-C35BA9E57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D7B8E42-00CF-4951-AF81-A6133815B4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658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8" name="Rectangle 2">
            <a:extLst>
              <a:ext uri="{FF2B5EF4-FFF2-40B4-BE49-F238E27FC236}">
                <a16:creationId xmlns:a16="http://schemas.microsoft.com/office/drawing/2014/main" id="{4C720C74-E863-49F4-B07E-DB9660C246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333375"/>
            <a:ext cx="8229600" cy="647700"/>
          </a:xfrm>
        </p:spPr>
        <p:txBody>
          <a:bodyPr/>
          <a:lstStyle/>
          <a:p>
            <a:pPr eaLnBrk="1" hangingPunct="1">
              <a:defRPr/>
            </a:pPr>
            <a:r>
              <a:rPr lang="es-ES_tradnl" sz="4000" b="1">
                <a:solidFill>
                  <a:srgbClr val="00FF00"/>
                </a:solidFill>
              </a:rPr>
              <a:t>SIFILIS: ESTUDIO ETIOLOGICO</a:t>
            </a:r>
          </a:p>
        </p:txBody>
      </p:sp>
      <p:sp>
        <p:nvSpPr>
          <p:cNvPr id="347139" name="Rectangle 3">
            <a:extLst>
              <a:ext uri="{FF2B5EF4-FFF2-40B4-BE49-F238E27FC236}">
                <a16:creationId xmlns:a16="http://schemas.microsoft.com/office/drawing/2014/main" id="{0D30AD62-826A-45B6-B174-E89CFA5D1D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35189" y="981076"/>
            <a:ext cx="8137525" cy="4752975"/>
          </a:xfrm>
          <a:gradFill rotWithShape="1">
            <a:gsLst>
              <a:gs pos="0">
                <a:srgbClr val="003399"/>
              </a:gs>
              <a:gs pos="100000">
                <a:srgbClr val="003399">
                  <a:gamma/>
                  <a:shade val="46275"/>
                  <a:invGamma/>
                </a:srgbClr>
              </a:gs>
            </a:gsLst>
            <a:path path="rect">
              <a:fillToRect l="100000" t="100000"/>
            </a:path>
          </a:gradFill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buClr>
                <a:srgbClr val="FFFF00"/>
              </a:buClr>
              <a:buFont typeface="Wingdings" panose="05000000000000000000" pitchFamily="2" charset="2"/>
              <a:buChar char="Ø"/>
              <a:defRPr/>
            </a:pPr>
            <a:r>
              <a:rPr lang="es-A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Serología:</a:t>
            </a:r>
          </a:p>
          <a:p>
            <a:pPr lvl="1" eaLnBrk="1" hangingPunct="1">
              <a:buClr>
                <a:srgbClr val="FFFF00"/>
              </a:buClr>
              <a:buFont typeface="Wingdings" panose="05000000000000000000" pitchFamily="2" charset="2"/>
              <a:buChar char="§"/>
              <a:defRPr/>
            </a:pPr>
            <a:r>
              <a:rPr lang="es-AR" sz="24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Pr.</a:t>
            </a:r>
            <a:r>
              <a:rPr lang="es-AR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no </a:t>
            </a:r>
            <a:r>
              <a:rPr lang="es-AR" sz="24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treponémicas</a:t>
            </a:r>
            <a:r>
              <a:rPr lang="es-AR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§</a:t>
            </a:r>
            <a:r>
              <a:rPr lang="es-AR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: VDRL (cuantitativo)</a:t>
            </a:r>
          </a:p>
          <a:p>
            <a:pPr lvl="1" eaLnBrk="1" hangingPunct="1">
              <a:buClr>
                <a:srgbClr val="FFFF00"/>
              </a:buClr>
              <a:buFont typeface="Wingdings" panose="05000000000000000000" pitchFamily="2" charset="2"/>
              <a:buNone/>
              <a:defRPr/>
            </a:pPr>
            <a:r>
              <a:rPr lang="es-AR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                      RPR (no cuantitativo)</a:t>
            </a:r>
          </a:p>
          <a:p>
            <a:pPr lvl="1" eaLnBrk="1" hangingPunct="1">
              <a:buClr>
                <a:srgbClr val="FFFF00"/>
              </a:buClr>
              <a:buFont typeface="Wingdings" panose="05000000000000000000" pitchFamily="2" charset="2"/>
              <a:buChar char="§"/>
              <a:defRPr/>
            </a:pPr>
            <a:r>
              <a:rPr lang="es-AR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Pruebas </a:t>
            </a:r>
            <a:r>
              <a:rPr lang="es-AR" sz="24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treponémicas</a:t>
            </a:r>
            <a:r>
              <a:rPr lang="es-AR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¶</a:t>
            </a:r>
            <a:r>
              <a:rPr lang="es-AR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: </a:t>
            </a:r>
            <a:r>
              <a:rPr lang="es-ES_tradnl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FTA-</a:t>
            </a:r>
            <a:r>
              <a:rPr lang="es-ES_tradnl" sz="24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Abs</a:t>
            </a:r>
            <a:endParaRPr lang="es-ES_tradnl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 eaLnBrk="1" hangingPunct="1">
              <a:buClr>
                <a:srgbClr val="FFFF00"/>
              </a:buClr>
              <a:buFont typeface="Wingdings" panose="05000000000000000000" pitchFamily="2" charset="2"/>
              <a:buNone/>
              <a:defRPr/>
            </a:pPr>
            <a:r>
              <a:rPr lang="es-ES_tradnl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				                      MHA-TP</a:t>
            </a:r>
          </a:p>
          <a:p>
            <a:pPr lvl="1" eaLnBrk="1" hangingPunct="1">
              <a:buClr>
                <a:srgbClr val="FFFF00"/>
              </a:buClr>
              <a:buFont typeface="Wingdings" panose="05000000000000000000" pitchFamily="2" charset="2"/>
              <a:buNone/>
              <a:defRPr/>
            </a:pPr>
            <a:r>
              <a:rPr lang="es-ES_tradnl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                           ELISA para </a:t>
            </a:r>
            <a:r>
              <a:rPr lang="es-ES_tradnl" sz="24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IgM</a:t>
            </a:r>
            <a:r>
              <a:rPr lang="es-ES_tradnl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e </a:t>
            </a:r>
            <a:r>
              <a:rPr lang="es-ES_tradnl" sz="24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IgG</a:t>
            </a:r>
            <a:r>
              <a:rPr lang="es-ES_tradnl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es-AR" sz="20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buClr>
                <a:srgbClr val="FFFF00"/>
              </a:buClr>
              <a:buFont typeface="Wingdings" panose="05000000000000000000" pitchFamily="2" charset="2"/>
              <a:buChar char="Ø"/>
              <a:defRPr/>
            </a:pPr>
            <a:r>
              <a:rPr lang="es-A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Detección del agente o partes del agente:</a:t>
            </a:r>
          </a:p>
          <a:p>
            <a:pPr lvl="1" eaLnBrk="1" hangingPunct="1">
              <a:buClr>
                <a:srgbClr val="FFFF00"/>
              </a:buClr>
              <a:buFont typeface="Wingdings" panose="05000000000000000000" pitchFamily="2" charset="2"/>
              <a:buChar char="§"/>
              <a:defRPr/>
            </a:pPr>
            <a:r>
              <a:rPr lang="es-AR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Detección agente: microscopía campo oscuro</a:t>
            </a:r>
          </a:p>
          <a:p>
            <a:pPr lvl="1" eaLnBrk="1" hangingPunct="1">
              <a:buClr>
                <a:srgbClr val="FFFF00"/>
              </a:buClr>
              <a:buFont typeface="Wingdings" panose="05000000000000000000" pitchFamily="2" charset="2"/>
              <a:buChar char="§"/>
              <a:defRPr/>
            </a:pPr>
            <a:r>
              <a:rPr lang="es-AR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Detección antígenos: </a:t>
            </a:r>
            <a:r>
              <a:rPr lang="es-AR" sz="24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IFl</a:t>
            </a:r>
            <a:r>
              <a:rPr lang="es-AR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, ELISA</a:t>
            </a:r>
          </a:p>
          <a:p>
            <a:pPr lvl="1" eaLnBrk="1" hangingPunct="1">
              <a:buClr>
                <a:srgbClr val="FFFF00"/>
              </a:buClr>
              <a:buFont typeface="Wingdings" panose="05000000000000000000" pitchFamily="2" charset="2"/>
              <a:buChar char="§"/>
              <a:defRPr/>
            </a:pPr>
            <a:r>
              <a:rPr lang="es-AR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Detección AN: PCR</a:t>
            </a:r>
          </a:p>
          <a:p>
            <a:pPr lvl="1" eaLnBrk="1" hangingPunct="1">
              <a:buClr>
                <a:srgbClr val="FFFF00"/>
              </a:buClr>
              <a:buFont typeface="Wingdings" panose="05000000000000000000" pitchFamily="2" charset="2"/>
              <a:buChar char="Ø"/>
              <a:defRPr/>
            </a:pPr>
            <a:endParaRPr lang="es-AR" sz="24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 eaLnBrk="1" hangingPunct="1">
              <a:buClr>
                <a:srgbClr val="FFFF00"/>
              </a:buClr>
              <a:buFont typeface="Wingdings" panose="05000000000000000000" pitchFamily="2" charset="2"/>
              <a:buChar char="Ø"/>
              <a:defRPr/>
            </a:pPr>
            <a:endParaRPr lang="es-ES_tradnl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 eaLnBrk="1" hangingPunct="1">
              <a:buFont typeface="Wingdings" panose="05000000000000000000" pitchFamily="2" charset="2"/>
              <a:buNone/>
              <a:defRPr/>
            </a:pPr>
            <a:endParaRPr lang="es-ES_tradnl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47140" name="Text Box 4">
            <a:extLst>
              <a:ext uri="{FF2B5EF4-FFF2-40B4-BE49-F238E27FC236}">
                <a16:creationId xmlns:a16="http://schemas.microsoft.com/office/drawing/2014/main" id="{5BE215DB-6C9E-4B67-832B-F84EE72E3F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3" y="5805489"/>
            <a:ext cx="75755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§: </a:t>
            </a:r>
            <a:r>
              <a:rPr lang="es-ES_tradnl" b="1" i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 frecuente que no sean reactivas en la sífilis primaria</a:t>
            </a:r>
            <a:r>
              <a:rPr lang="es-ES_tradnl" b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¶: </a:t>
            </a:r>
            <a:r>
              <a:rPr lang="es-ES_tradnl" b="1" i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Siempre reactivas en todas las formas de  sífilis, incluso después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b="1" i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del tratamiento. </a:t>
            </a:r>
            <a:r>
              <a:rPr lang="es-ES_tradnl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b="1"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39269" name="Audio 1">
            <a:hlinkClick r:id="" action="ppaction://media"/>
            <a:extLst>
              <a:ext uri="{FF2B5EF4-FFF2-40B4-BE49-F238E27FC236}">
                <a16:creationId xmlns:a16="http://schemas.microsoft.com/office/drawing/2014/main" id="{24E17D80-A2B2-4F58-9A84-AE5747755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3F9B49A-E639-4BE1-ADD2-0EE673071A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94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866" name="Text Box 2">
            <a:extLst>
              <a:ext uri="{FF2B5EF4-FFF2-40B4-BE49-F238E27FC236}">
                <a16:creationId xmlns:a16="http://schemas.microsoft.com/office/drawing/2014/main" id="{ECAC92A3-AFBC-4657-B5BD-EA0813579F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1313" y="1000125"/>
            <a:ext cx="6553200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3200" dirty="0">
                <a:solidFill>
                  <a:srgbClr val="FFFF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MEDIDAS PREVENTIVAS</a:t>
            </a:r>
            <a:endParaRPr lang="es-CL" sz="3200" dirty="0">
              <a:solidFill>
                <a:srgbClr val="FFFF99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4867" name="Text Box 3">
            <a:extLst>
              <a:ext uri="{FF2B5EF4-FFF2-40B4-BE49-F238E27FC236}">
                <a16:creationId xmlns:a16="http://schemas.microsoft.com/office/drawing/2014/main" id="{DC0A0451-9FAE-4CB4-A188-8ED9F75832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5500" y="2428876"/>
            <a:ext cx="8218488" cy="912813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Educación y pesquisa pre </a:t>
            </a:r>
            <a:r>
              <a:rPr lang="es-ES_tradnl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concepcional</a:t>
            </a:r>
            <a:r>
              <a:rPr lang="es-ES_tradnl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especialmente en población de Alto Riesgo para Sífilis y VIH</a:t>
            </a:r>
            <a:r>
              <a:rPr lang="es-ES_tradnl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CL" sz="2800" dirty="0"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3 CuadroTexto">
            <a:extLst>
              <a:ext uri="{FF2B5EF4-FFF2-40B4-BE49-F238E27FC236}">
                <a16:creationId xmlns:a16="http://schemas.microsoft.com/office/drawing/2014/main" id="{219DE3E2-D484-4CFD-B9A8-AE5C17AD7DB9}"/>
              </a:ext>
            </a:extLst>
          </p:cNvPr>
          <p:cNvSpPr txBox="1"/>
          <p:nvPr/>
        </p:nvSpPr>
        <p:spPr>
          <a:xfrm>
            <a:off x="2707142" y="4071938"/>
            <a:ext cx="7180940" cy="1107996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2400" dirty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Pesquisa durante el embarazo o en el momento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2400" dirty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parto: exámenes para su detección </a:t>
            </a:r>
            <a:r>
              <a:rPr lang="es-ES_tradnl" sz="2400" dirty="0">
                <a:solidFill>
                  <a:srgbClr val="FFFF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CL" sz="2400" dirty="0">
              <a:solidFill>
                <a:srgbClr val="FFFF99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CL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1317" name="Audio 1">
            <a:hlinkClick r:id="" action="ppaction://media"/>
            <a:extLst>
              <a:ext uri="{FF2B5EF4-FFF2-40B4-BE49-F238E27FC236}">
                <a16:creationId xmlns:a16="http://schemas.microsoft.com/office/drawing/2014/main" id="{3799C770-0249-4ED1-9011-AC6E136C6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A5F4462-8DC3-4D1D-B44E-095EFE2668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13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id="{70EC9C32-08B3-45F7-BBBE-D9ADA709D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ES_tradnl" dirty="0">
                <a:solidFill>
                  <a:srgbClr val="FFFF99"/>
                </a:solidFill>
              </a:rPr>
              <a:t>NORMA NACIONAL 2013</a:t>
            </a:r>
            <a:endParaRPr lang="es-CL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0BA8D1F4-4315-44A3-BE29-180509302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1188" y="1285876"/>
            <a:ext cx="8229600" cy="4530725"/>
          </a:xfrm>
          <a:ln>
            <a:solidFill>
              <a:schemeClr val="tx1"/>
            </a:solidFill>
          </a:ln>
        </p:spPr>
        <p:txBody>
          <a:bodyPr>
            <a:normAutofit fontScale="85000" lnSpcReduction="10000"/>
          </a:bodyPr>
          <a:lstStyle/>
          <a:p>
            <a:pPr>
              <a:defRPr/>
            </a:pPr>
            <a:r>
              <a:rPr lang="es-CL" b="1" dirty="0"/>
              <a:t>Primer examen: En el ingreso al control prenatal.</a:t>
            </a:r>
          </a:p>
          <a:p>
            <a:pPr>
              <a:defRPr/>
            </a:pPr>
            <a:r>
              <a:rPr lang="es-CL" b="1" dirty="0"/>
              <a:t>Segundo examen: A las 24 semanas de gestación.</a:t>
            </a:r>
          </a:p>
          <a:p>
            <a:pPr>
              <a:defRPr/>
            </a:pPr>
            <a:r>
              <a:rPr lang="es-CL" b="1" dirty="0"/>
              <a:t>Tercer examen: Entre las 32 y 34 semanas de gestación.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es-CL" i="1" dirty="0">
                <a:solidFill>
                  <a:srgbClr val="FFC000"/>
                </a:solidFill>
              </a:rPr>
              <a:t>  	Todo tamizaje que presente un resultado reactivo, debe ser cuantificado.</a:t>
            </a:r>
          </a:p>
          <a:p>
            <a:pPr>
              <a:defRPr/>
            </a:pPr>
            <a:r>
              <a:rPr lang="es-CL" dirty="0"/>
              <a:t>Toda mujer atendida por causa de </a:t>
            </a:r>
            <a:r>
              <a:rPr lang="es-CL" b="1" dirty="0"/>
              <a:t>parto</a:t>
            </a:r>
            <a:r>
              <a:rPr lang="es-CL" dirty="0"/>
              <a:t> o pérdida reproductiva (aborto o mortinato) debe ser testeada para sífilis con VDRL/RPR.</a:t>
            </a:r>
            <a:endParaRPr lang="es-CL" b="1" i="1" dirty="0">
              <a:solidFill>
                <a:srgbClr val="FFC000"/>
              </a:solidFill>
            </a:endParaRPr>
          </a:p>
        </p:txBody>
      </p:sp>
      <p:pic>
        <p:nvPicPr>
          <p:cNvPr id="142340" name="Audio 3">
            <a:hlinkClick r:id="" action="ppaction://media"/>
            <a:extLst>
              <a:ext uri="{FF2B5EF4-FFF2-40B4-BE49-F238E27FC236}">
                <a16:creationId xmlns:a16="http://schemas.microsoft.com/office/drawing/2014/main" id="{B0C0CE57-EED5-4910-B0CB-08EA2BFC5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026302E-BE10-44CD-9486-3AB0FB3D3E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45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4" name="Rectangle 2">
            <a:extLst>
              <a:ext uri="{FF2B5EF4-FFF2-40B4-BE49-F238E27FC236}">
                <a16:creationId xmlns:a16="http://schemas.microsoft.com/office/drawing/2014/main" id="{37ADAC5D-FDE7-44F0-8AF5-662CDC3458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_tradnl" b="1">
                <a:solidFill>
                  <a:srgbClr val="FFFF00"/>
                </a:solidFill>
              </a:rPr>
              <a:t>SIFILIS EN EMBARAZADAS CONDUCTA </a:t>
            </a:r>
          </a:p>
        </p:txBody>
      </p:sp>
      <p:sp>
        <p:nvSpPr>
          <p:cNvPr id="356355" name="Rectangle 3">
            <a:extLst>
              <a:ext uri="{FF2B5EF4-FFF2-40B4-BE49-F238E27FC236}">
                <a16:creationId xmlns:a16="http://schemas.microsoft.com/office/drawing/2014/main" id="{CD7457BD-AA91-4076-A252-36EBBEE71D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08213" y="1628775"/>
            <a:ext cx="8208962" cy="4114800"/>
          </a:xfrm>
          <a:gradFill rotWithShape="1">
            <a:gsLst>
              <a:gs pos="0">
                <a:srgbClr val="003366">
                  <a:gamma/>
                  <a:shade val="46275"/>
                  <a:invGamma/>
                </a:srgbClr>
              </a:gs>
              <a:gs pos="100000">
                <a:srgbClr val="003366"/>
              </a:gs>
            </a:gsLst>
            <a:lin ang="5400000" scaled="1"/>
          </a:gradFill>
          <a:ln>
            <a:solidFill>
              <a:schemeClr val="tx1"/>
            </a:solidFill>
          </a:ln>
        </p:spPr>
        <p:txBody>
          <a:bodyPr>
            <a:normAutofit fontScale="92500"/>
          </a:bodyPr>
          <a:lstStyle/>
          <a:p>
            <a:pPr eaLnBrk="1" hangingPunct="1">
              <a:buClr>
                <a:srgbClr val="FFFF00"/>
              </a:buClr>
              <a:buFont typeface="Wingdings" panose="05000000000000000000" pitchFamily="2" charset="2"/>
              <a:buChar char="Ø"/>
              <a:defRPr/>
            </a:pPr>
            <a:r>
              <a:rPr lang="es-ES_tradnl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Serología reactiva a cualquier título (con o sin manifestaciones clínicas)</a:t>
            </a:r>
            <a:r>
              <a:rPr lang="es-ES_tradnl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</a:t>
            </a:r>
            <a:r>
              <a:rPr lang="es-ES_tradnl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indicar tratamiento inicial con Penicilina </a:t>
            </a:r>
            <a:r>
              <a:rPr lang="es-ES_tradnl" sz="28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Benzatina</a:t>
            </a:r>
            <a:r>
              <a:rPr lang="es-ES_tradnl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(2 400 000 U)</a:t>
            </a:r>
          </a:p>
          <a:p>
            <a:pPr eaLnBrk="1" hangingPunct="1">
              <a:buClr>
                <a:srgbClr val="FFFF00"/>
              </a:buClr>
              <a:buFont typeface="Wingdings" panose="05000000000000000000" pitchFamily="2" charset="2"/>
              <a:buChar char="Ø"/>
              <a:defRPr/>
            </a:pPr>
            <a:endParaRPr lang="es-ES_tradnl" sz="28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buClr>
                <a:srgbClr val="FFFF00"/>
              </a:buClr>
              <a:buFont typeface="Wingdings" panose="05000000000000000000" pitchFamily="2" charset="2"/>
              <a:buChar char="Ø"/>
              <a:defRPr/>
            </a:pPr>
            <a:r>
              <a:rPr lang="es-ES_tradnl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Derivar al Centro de ETS correspondiente: </a:t>
            </a:r>
            <a:r>
              <a:rPr lang="es-ES_tradnl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para estudio de confirmación, </a:t>
            </a:r>
            <a:r>
              <a:rPr lang="es-ES_tradnl" sz="28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etapificación</a:t>
            </a:r>
            <a:r>
              <a:rPr lang="es-ES_tradnl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, estudio de </a:t>
            </a:r>
            <a:r>
              <a:rPr lang="es-ES_tradnl" sz="3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contactos y completar tratamiento en caso necesario  (del caso y contactos)</a:t>
            </a:r>
          </a:p>
        </p:txBody>
      </p:sp>
      <p:pic>
        <p:nvPicPr>
          <p:cNvPr id="143364" name="Audio 1">
            <a:hlinkClick r:id="" action="ppaction://media"/>
            <a:extLst>
              <a:ext uri="{FF2B5EF4-FFF2-40B4-BE49-F238E27FC236}">
                <a16:creationId xmlns:a16="http://schemas.microsoft.com/office/drawing/2014/main" id="{4CC2F0D8-2B1B-4E78-B361-8A000201C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1C18D93-7CDD-46FB-94C6-295FA2330C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18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2">
            <a:extLst>
              <a:ext uri="{FF2B5EF4-FFF2-40B4-BE49-F238E27FC236}">
                <a16:creationId xmlns:a16="http://schemas.microsoft.com/office/drawing/2014/main" id="{1BCE5D89-C43F-424B-B467-2663848163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_tradnl" b="1">
                <a:solidFill>
                  <a:srgbClr val="FFFF00"/>
                </a:solidFill>
              </a:rPr>
              <a:t>SIFILIS EN EMBARAZADAS TRATAMIENTO </a:t>
            </a:r>
          </a:p>
        </p:txBody>
      </p:sp>
      <p:sp>
        <p:nvSpPr>
          <p:cNvPr id="357379" name="Rectangle 3">
            <a:extLst>
              <a:ext uri="{FF2B5EF4-FFF2-40B4-BE49-F238E27FC236}">
                <a16:creationId xmlns:a16="http://schemas.microsoft.com/office/drawing/2014/main" id="{F8EA39AF-E94B-458B-A9E4-5C9262928F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92314" y="1600201"/>
            <a:ext cx="8218487" cy="4708525"/>
          </a:xfrm>
          <a:gradFill rotWithShape="1">
            <a:gsLst>
              <a:gs pos="0">
                <a:srgbClr val="003366"/>
              </a:gs>
              <a:gs pos="100000">
                <a:srgbClr val="003366">
                  <a:gamma/>
                  <a:shade val="46275"/>
                  <a:invGamma/>
                </a:srgbClr>
              </a:gs>
            </a:gsLst>
            <a:path path="rect">
              <a:fillToRect l="100000" t="100000"/>
            </a:path>
          </a:gradFill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buClr>
                <a:srgbClr val="FFFF00"/>
              </a:buClr>
              <a:buFont typeface="Wingdings" panose="05000000000000000000" pitchFamily="2" charset="2"/>
              <a:buChar char="Ø"/>
              <a:defRPr/>
            </a:pPr>
            <a:r>
              <a:rPr lang="es-ES_tradnl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No alérgicas a la penicilina</a:t>
            </a:r>
            <a:r>
              <a:rPr lang="es-ES_tradnl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</a:t>
            </a:r>
            <a:r>
              <a:rPr lang="es-ES_tradnl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seguir esquemas según etapa de la sífilis al momento del diagnóstico</a:t>
            </a:r>
            <a:r>
              <a:rPr lang="es-ES_tradnl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 eaLnBrk="1" hangingPunct="1">
              <a:buClr>
                <a:srgbClr val="FFFF00"/>
              </a:buClr>
              <a:buFont typeface="Wingdings" panose="05000000000000000000" pitchFamily="2" charset="2"/>
              <a:buChar char="Ø"/>
              <a:defRPr/>
            </a:pPr>
            <a:r>
              <a:rPr lang="es-ES_tradnl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Alérgicas a la penicilina</a:t>
            </a:r>
            <a:r>
              <a:rPr lang="es-ES_tradnl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</a:t>
            </a:r>
            <a:r>
              <a:rPr lang="es-ES_tradnl" b="1" i="1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eritromicina</a:t>
            </a:r>
            <a:r>
              <a:rPr lang="es-ES_tradnl" b="1" i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_tradnl" b="1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Sífilis precoz </a:t>
            </a:r>
            <a:r>
              <a:rPr lang="es-ES_tradnl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: 500mg c/6hr x 15 </a:t>
            </a:r>
            <a:r>
              <a:rPr lang="es-ES_tradnl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ds</a:t>
            </a:r>
            <a:r>
              <a:rPr lang="es-ES_tradnl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_tradnl" b="1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Sífilis tardía</a:t>
            </a:r>
            <a:r>
              <a:rPr lang="es-ES_tradnl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: 500mg c/6hr x 30 </a:t>
            </a:r>
            <a:r>
              <a:rPr lang="es-ES_tradnl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ds</a:t>
            </a:r>
            <a:endParaRPr lang="es-ES_tradnl" sz="24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s-ES_trad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	</a:t>
            </a:r>
            <a:r>
              <a:rPr lang="es-ES_tradnl" sz="2400" b="1" i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Todo tratamiento de sífilis en embarazadas que sea con un medicamento diferente a la penicilina se considera, para efectos de la prevención de la Sífilis Congénita, como “tratamiento inadecuado”</a:t>
            </a:r>
            <a:r>
              <a:rPr lang="es-ES_trad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endParaRPr lang="es-ES_tradnl" b="1" dirty="0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144388" name="Audio 1">
            <a:hlinkClick r:id="" action="ppaction://media"/>
            <a:extLst>
              <a:ext uri="{FF2B5EF4-FFF2-40B4-BE49-F238E27FC236}">
                <a16:creationId xmlns:a16="http://schemas.microsoft.com/office/drawing/2014/main" id="{E6CCCBD1-D2C7-4B78-BE7F-A0CC55FCE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175070E-6EFE-4D4E-B2CE-100E65ED87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75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2">
            <a:extLst>
              <a:ext uri="{FF2B5EF4-FFF2-40B4-BE49-F238E27FC236}">
                <a16:creationId xmlns:a16="http://schemas.microsoft.com/office/drawing/2014/main" id="{1F76EA31-2EF6-423E-906B-F179C657B2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549275"/>
            <a:ext cx="8229600" cy="1143000"/>
          </a:xfrm>
        </p:spPr>
        <p:txBody>
          <a:bodyPr/>
          <a:lstStyle/>
          <a:p>
            <a:pPr eaLnBrk="1" hangingPunct="1">
              <a:lnSpc>
                <a:spcPct val="85000"/>
              </a:lnSpc>
              <a:defRPr/>
            </a:pPr>
            <a:r>
              <a:rPr lang="es-ES_tradnl" sz="2800" b="1">
                <a:solidFill>
                  <a:srgbClr val="FFFF00"/>
                </a:solidFill>
              </a:rPr>
              <a:t>DOSIS PENICILINA BENZATINA  DE ACUERDO A ETAPA CLINICA DE SIFILIS</a:t>
            </a:r>
            <a:r>
              <a:rPr lang="es-ES_tradnl" sz="4000" b="1">
                <a:solidFill>
                  <a:srgbClr val="FFFF00"/>
                </a:solidFill>
              </a:rPr>
              <a:t> </a:t>
            </a:r>
            <a:endParaRPr lang="es-ES_tradnl" b="1">
              <a:solidFill>
                <a:srgbClr val="FFFF00"/>
              </a:solidFill>
            </a:endParaRPr>
          </a:p>
        </p:txBody>
      </p:sp>
      <p:sp>
        <p:nvSpPr>
          <p:cNvPr id="358403" name="Rectangle 3" descr="40%">
            <a:extLst>
              <a:ext uri="{FF2B5EF4-FFF2-40B4-BE49-F238E27FC236}">
                <a16:creationId xmlns:a16="http://schemas.microsoft.com/office/drawing/2014/main" id="{96387A8C-2A63-457C-99E6-00CBFC2C59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38375" y="1714501"/>
            <a:ext cx="7772400" cy="3643313"/>
          </a:xfrm>
          <a:pattFill prst="pct40">
            <a:fgClr>
              <a:srgbClr val="003399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s-ES_tradnl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Etapa	Dosis*	Vía	</a:t>
            </a:r>
            <a:r>
              <a:rPr lang="es-ES_tradnl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Frec</a:t>
            </a:r>
            <a:r>
              <a:rPr lang="es-ES_tradnl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-duración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s-ES_tradnl" b="1" dirty="0"/>
              <a:t>1aria	2,4    	</a:t>
            </a:r>
            <a:r>
              <a:rPr lang="es-ES_tradnl" b="1" dirty="0" err="1"/>
              <a:t>im</a:t>
            </a:r>
            <a:r>
              <a:rPr lang="es-ES_tradnl" b="1" dirty="0"/>
              <a:t>	1xsemx2sem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s-ES_tradnl" b="1" dirty="0"/>
              <a:t>2aria	2,4		</a:t>
            </a:r>
            <a:r>
              <a:rPr lang="es-ES_tradnl" b="1" dirty="0" err="1"/>
              <a:t>im</a:t>
            </a:r>
            <a:r>
              <a:rPr lang="es-ES_tradnl" b="1" dirty="0"/>
              <a:t>	1xsemx2sem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s-ES_tradnl" b="1" dirty="0" err="1"/>
              <a:t>Lat</a:t>
            </a:r>
            <a:r>
              <a:rPr lang="es-ES_tradnl" b="1" dirty="0"/>
              <a:t> Pr	2,4		</a:t>
            </a:r>
            <a:r>
              <a:rPr lang="es-ES_tradnl" b="1" dirty="0" err="1"/>
              <a:t>im</a:t>
            </a:r>
            <a:r>
              <a:rPr lang="es-ES_tradnl" b="1" dirty="0"/>
              <a:t>	1xsemx2sem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s-ES_tradnl" b="1" dirty="0" err="1"/>
              <a:t>Lat</a:t>
            </a:r>
            <a:r>
              <a:rPr lang="es-ES_tradnl" b="1" dirty="0"/>
              <a:t> </a:t>
            </a:r>
            <a:r>
              <a:rPr lang="es-ES_tradnl" b="1" dirty="0" err="1"/>
              <a:t>Tar</a:t>
            </a:r>
            <a:r>
              <a:rPr lang="es-ES_tradnl" b="1" dirty="0"/>
              <a:t>	2,4		</a:t>
            </a:r>
            <a:r>
              <a:rPr lang="es-ES_tradnl" b="1" dirty="0" err="1"/>
              <a:t>im</a:t>
            </a:r>
            <a:r>
              <a:rPr lang="es-ES_tradnl" b="1" dirty="0"/>
              <a:t>	1xsemx3sem	  </a:t>
            </a:r>
            <a:r>
              <a:rPr lang="es-ES_tradnl" sz="2400" b="1" dirty="0"/>
              <a:t>* Dosis: en millones de Unidades</a:t>
            </a:r>
            <a:r>
              <a:rPr lang="es-ES_tradnl" sz="2400" b="1" dirty="0">
                <a:solidFill>
                  <a:srgbClr val="FF00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endParaRPr lang="es-ES_tradnl" b="1" u="sng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45412" name="3 CuadroTexto">
            <a:extLst>
              <a:ext uri="{FF2B5EF4-FFF2-40B4-BE49-F238E27FC236}">
                <a16:creationId xmlns:a16="http://schemas.microsoft.com/office/drawing/2014/main" id="{4EF4D1A5-9ACD-4CF6-96EC-6EDBB6C848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1188" y="5429250"/>
            <a:ext cx="8431212" cy="120015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s-CL" altLang="es-CL" sz="1800" b="1">
                <a:solidFill>
                  <a:srgbClr val="FFCC00"/>
                </a:solidFill>
                <a:cs typeface="Arial" panose="020B0604020202020204" pitchFamily="34" charset="0"/>
              </a:rPr>
              <a:t>Ceftriaxona: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s-CL" altLang="es-CL" sz="1800" b="1">
                <a:solidFill>
                  <a:srgbClr val="FFFFFF"/>
                </a:solidFill>
                <a:cs typeface="Arial" panose="020B0604020202020204" pitchFamily="34" charset="0"/>
              </a:rPr>
              <a:t>-Sífilis Primaria, Sífilis Secundaria, Sífilis Latente Precoz: 1gr/ día x 14 días.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s-CL" altLang="es-CL" sz="1800" b="1">
                <a:solidFill>
                  <a:srgbClr val="FFFFFF"/>
                </a:solidFill>
                <a:cs typeface="Arial" panose="020B0604020202020204" pitchFamily="34" charset="0"/>
              </a:rPr>
              <a:t>-Sífilis Sífilis Latente Tardía: 1 gr/ día x 14 días.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s-CL" altLang="es-CL" sz="1800" b="1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pic>
        <p:nvPicPr>
          <p:cNvPr id="145413" name="Audio 2">
            <a:hlinkClick r:id="" action="ppaction://media"/>
            <a:extLst>
              <a:ext uri="{FF2B5EF4-FFF2-40B4-BE49-F238E27FC236}">
                <a16:creationId xmlns:a16="http://schemas.microsoft.com/office/drawing/2014/main" id="{E33159AA-DE0A-4545-B488-914DC7A8C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274C7C0-EF63-46E5-A972-DBB7AF4793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31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>
            <a:extLst>
              <a:ext uri="{FF2B5EF4-FFF2-40B4-BE49-F238E27FC236}">
                <a16:creationId xmlns:a16="http://schemas.microsoft.com/office/drawing/2014/main" id="{F270306F-2D15-460C-9224-2A0E78B3102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135188" y="1916114"/>
            <a:ext cx="7772400" cy="1920875"/>
          </a:xfr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solidFill>
              <a:schemeClr val="bg2"/>
            </a:solidFill>
          </a:ln>
        </p:spPr>
        <p:txBody>
          <a:bodyPr/>
          <a:lstStyle/>
          <a:p>
            <a:pPr>
              <a:defRPr/>
            </a:pPr>
            <a:r>
              <a:rPr lang="es-CL" b="1" i="1">
                <a:solidFill>
                  <a:srgbClr val="FFFF00"/>
                </a:solidFill>
              </a:rPr>
              <a:t>CITOMEGALOVIRUS</a:t>
            </a:r>
            <a:endParaRPr lang="es-ES" b="1" i="1">
              <a:solidFill>
                <a:srgbClr val="FFFF00"/>
              </a:solidFill>
            </a:endParaRPr>
          </a:p>
        </p:txBody>
      </p:sp>
      <p:pic>
        <p:nvPicPr>
          <p:cNvPr id="46083" name="Audio 1">
            <a:hlinkClick r:id="" action="ppaction://media"/>
            <a:extLst>
              <a:ext uri="{FF2B5EF4-FFF2-40B4-BE49-F238E27FC236}">
                <a16:creationId xmlns:a16="http://schemas.microsoft.com/office/drawing/2014/main" id="{89B79835-E028-4491-8892-D3A6114B8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Audio 3">
            <a:hlinkClick r:id="" action="ppaction://media"/>
            <a:extLst>
              <a:ext uri="{FF2B5EF4-FFF2-40B4-BE49-F238E27FC236}">
                <a16:creationId xmlns:a16="http://schemas.microsoft.com/office/drawing/2014/main" id="{074FEF5A-2E30-40C5-8B76-F8BDA9FD9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Audio 1">
            <a:hlinkClick r:id="" action="ppaction://media"/>
            <a:extLst>
              <a:ext uri="{FF2B5EF4-FFF2-40B4-BE49-F238E27FC236}">
                <a16:creationId xmlns:a16="http://schemas.microsoft.com/office/drawing/2014/main" id="{9D4CBF4A-8971-42EA-AD3C-1D3F62170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8851E21-ED92-4EA5-8DE0-6217D5A46C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5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994" name="Rectangle 2">
            <a:extLst>
              <a:ext uri="{FF2B5EF4-FFF2-40B4-BE49-F238E27FC236}">
                <a16:creationId xmlns:a16="http://schemas.microsoft.com/office/drawing/2014/main" id="{9B4C2EE3-34A9-4D13-BABD-26A1175585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188914"/>
            <a:ext cx="8229600" cy="1139825"/>
          </a:xfrm>
        </p:spPr>
        <p:txBody>
          <a:bodyPr/>
          <a:lstStyle/>
          <a:p>
            <a:pPr eaLnBrk="1" hangingPunct="1">
              <a:lnSpc>
                <a:spcPct val="85000"/>
              </a:lnSpc>
              <a:defRPr/>
            </a:pPr>
            <a:r>
              <a:rPr lang="es-ES_tradnl" b="1">
                <a:solidFill>
                  <a:srgbClr val="00FF00"/>
                </a:solidFill>
              </a:rPr>
              <a:t>SIFILIS CONGENITA DESTINO </a:t>
            </a:r>
          </a:p>
        </p:txBody>
      </p:sp>
      <p:sp>
        <p:nvSpPr>
          <p:cNvPr id="596995" name="Rectangle 3">
            <a:extLst>
              <a:ext uri="{FF2B5EF4-FFF2-40B4-BE49-F238E27FC236}">
                <a16:creationId xmlns:a16="http://schemas.microsoft.com/office/drawing/2014/main" id="{594E04F7-61B0-49E6-9BE6-BD46A1BB8D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063751" y="1196976"/>
            <a:ext cx="8158163" cy="5472113"/>
          </a:xfrm>
          <a:ln>
            <a:solidFill>
              <a:srgbClr val="00FF00"/>
            </a:solidFill>
          </a:ln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s-ES_tradnl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		        INFECCION PRENATAL										   RN asintomático		RN sintomático									</a:t>
            </a:r>
            <a:r>
              <a:rPr lang="es-ES_tradnl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Sífilis congénita		Sífilis congénita	  	precoz*			precoz*											Sífilis congénita 	</a:t>
            </a:r>
            <a:r>
              <a:rPr lang="es-ES_tradnl" sz="2800" b="1" dirty="0"/>
              <a:t>Estigmas***</a:t>
            </a:r>
            <a:r>
              <a:rPr lang="es-ES_tradnl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		tardía**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s-A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 *  </a:t>
            </a:r>
            <a:r>
              <a:rPr lang="es-AR" sz="2000" b="1" dirty="0">
                <a:solidFill>
                  <a:srgbClr val="FFFF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Manifestaciones antes 2a vida</a:t>
            </a:r>
            <a:r>
              <a:rPr lang="es-A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    </a:t>
            </a:r>
            <a:r>
              <a:rPr lang="es-AR" sz="2800" b="1" dirty="0"/>
              <a:t>***</a:t>
            </a:r>
            <a:r>
              <a:rPr lang="es-AR" sz="2000" b="1" dirty="0"/>
              <a:t>Estigmas: secuelas</a:t>
            </a:r>
            <a:r>
              <a:rPr lang="es-A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s-A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                                             </a:t>
            </a:r>
            <a:r>
              <a:rPr lang="es-A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**</a:t>
            </a:r>
            <a:r>
              <a:rPr lang="es-A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s-AR" sz="2000" b="1" dirty="0">
                <a:solidFill>
                  <a:srgbClr val="FFFF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Manifestaciones después 2 a vida</a:t>
            </a:r>
            <a:r>
              <a:rPr lang="es-A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    </a:t>
            </a:r>
            <a:r>
              <a:rPr lang="es-AR" sz="2000" b="1" dirty="0"/>
              <a:t>de precoz o tardía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s-ES_tradnl" sz="2000" b="1" dirty="0"/>
          </a:p>
        </p:txBody>
      </p:sp>
      <p:sp>
        <p:nvSpPr>
          <p:cNvPr id="155652" name="Line 4">
            <a:extLst>
              <a:ext uri="{FF2B5EF4-FFF2-40B4-BE49-F238E27FC236}">
                <a16:creationId xmlns:a16="http://schemas.microsoft.com/office/drawing/2014/main" id="{45A3B668-278A-4A4D-977D-F0AE62242D6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79875" y="1843088"/>
            <a:ext cx="1828800" cy="609600"/>
          </a:xfrm>
          <a:prstGeom prst="line">
            <a:avLst/>
          </a:prstGeom>
          <a:noFill/>
          <a:ln w="53975" cap="sq">
            <a:solidFill>
              <a:srgbClr val="00FF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CL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5653" name="Line 5">
            <a:extLst>
              <a:ext uri="{FF2B5EF4-FFF2-40B4-BE49-F238E27FC236}">
                <a16:creationId xmlns:a16="http://schemas.microsoft.com/office/drawing/2014/main" id="{0190FE48-4EC3-46C3-97EC-1CD65501F0B6}"/>
              </a:ext>
            </a:extLst>
          </p:cNvPr>
          <p:cNvSpPr>
            <a:spLocks noChangeShapeType="1"/>
          </p:cNvSpPr>
          <p:nvPr/>
        </p:nvSpPr>
        <p:spPr bwMode="auto">
          <a:xfrm>
            <a:off x="5880100" y="1843088"/>
            <a:ext cx="2057400" cy="609600"/>
          </a:xfrm>
          <a:prstGeom prst="line">
            <a:avLst/>
          </a:prstGeom>
          <a:noFill/>
          <a:ln w="53975" cap="sq">
            <a:solidFill>
              <a:srgbClr val="00FF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CL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5654" name="Line 6">
            <a:extLst>
              <a:ext uri="{FF2B5EF4-FFF2-40B4-BE49-F238E27FC236}">
                <a16:creationId xmlns:a16="http://schemas.microsoft.com/office/drawing/2014/main" id="{430F4127-87A0-40F2-AD4B-217FFB80B58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0688" y="2781300"/>
            <a:ext cx="0" cy="685800"/>
          </a:xfrm>
          <a:prstGeom prst="line">
            <a:avLst/>
          </a:prstGeom>
          <a:noFill/>
          <a:ln w="53975" cap="sq">
            <a:solidFill>
              <a:srgbClr val="00FF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CL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5655" name="Line 7">
            <a:extLst>
              <a:ext uri="{FF2B5EF4-FFF2-40B4-BE49-F238E27FC236}">
                <a16:creationId xmlns:a16="http://schemas.microsoft.com/office/drawing/2014/main" id="{4AC0D9D3-840B-46BF-9474-366476AA3CF9}"/>
              </a:ext>
            </a:extLst>
          </p:cNvPr>
          <p:cNvSpPr>
            <a:spLocks noChangeShapeType="1"/>
          </p:cNvSpPr>
          <p:nvPr/>
        </p:nvSpPr>
        <p:spPr bwMode="auto">
          <a:xfrm>
            <a:off x="4079875" y="2781300"/>
            <a:ext cx="0" cy="685800"/>
          </a:xfrm>
          <a:prstGeom prst="line">
            <a:avLst/>
          </a:prstGeom>
          <a:noFill/>
          <a:ln w="53975" cap="sq">
            <a:solidFill>
              <a:srgbClr val="00FF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CL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5656" name="Line 8">
            <a:extLst>
              <a:ext uri="{FF2B5EF4-FFF2-40B4-BE49-F238E27FC236}">
                <a16:creationId xmlns:a16="http://schemas.microsoft.com/office/drawing/2014/main" id="{505A5984-85E8-4615-BF7A-5A2510070CD4}"/>
              </a:ext>
            </a:extLst>
          </p:cNvPr>
          <p:cNvSpPr>
            <a:spLocks noChangeShapeType="1"/>
          </p:cNvSpPr>
          <p:nvPr/>
        </p:nvSpPr>
        <p:spPr bwMode="auto">
          <a:xfrm>
            <a:off x="2351088" y="2708275"/>
            <a:ext cx="0" cy="2362200"/>
          </a:xfrm>
          <a:prstGeom prst="line">
            <a:avLst/>
          </a:prstGeom>
          <a:noFill/>
          <a:ln w="53975" cap="sq">
            <a:solidFill>
              <a:srgbClr val="00FF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CL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5657" name="Line 9">
            <a:extLst>
              <a:ext uri="{FF2B5EF4-FFF2-40B4-BE49-F238E27FC236}">
                <a16:creationId xmlns:a16="http://schemas.microsoft.com/office/drawing/2014/main" id="{C3525B84-C7BF-4B72-94EF-BD614E455C84}"/>
              </a:ext>
            </a:extLst>
          </p:cNvPr>
          <p:cNvSpPr>
            <a:spLocks noChangeShapeType="1"/>
          </p:cNvSpPr>
          <p:nvPr/>
        </p:nvSpPr>
        <p:spPr bwMode="auto">
          <a:xfrm>
            <a:off x="2351088" y="5084763"/>
            <a:ext cx="533400" cy="0"/>
          </a:xfrm>
          <a:prstGeom prst="line">
            <a:avLst/>
          </a:prstGeom>
          <a:noFill/>
          <a:ln w="53975" cap="sq">
            <a:solidFill>
              <a:srgbClr val="00FF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CL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5658" name="Line 10">
            <a:extLst>
              <a:ext uri="{FF2B5EF4-FFF2-40B4-BE49-F238E27FC236}">
                <a16:creationId xmlns:a16="http://schemas.microsoft.com/office/drawing/2014/main" id="{488311F9-F9CB-4F36-B8D7-2F000755630C}"/>
              </a:ext>
            </a:extLst>
          </p:cNvPr>
          <p:cNvSpPr>
            <a:spLocks noChangeShapeType="1"/>
          </p:cNvSpPr>
          <p:nvPr/>
        </p:nvSpPr>
        <p:spPr bwMode="auto">
          <a:xfrm>
            <a:off x="5591176" y="3789364"/>
            <a:ext cx="936625" cy="936625"/>
          </a:xfrm>
          <a:prstGeom prst="line">
            <a:avLst/>
          </a:prstGeom>
          <a:noFill/>
          <a:ln w="53975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CL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5659" name="Line 11">
            <a:extLst>
              <a:ext uri="{FF2B5EF4-FFF2-40B4-BE49-F238E27FC236}">
                <a16:creationId xmlns:a16="http://schemas.microsoft.com/office/drawing/2014/main" id="{81C2F015-AFA8-47BB-909D-117D4F49FEBB}"/>
              </a:ext>
            </a:extLst>
          </p:cNvPr>
          <p:cNvSpPr>
            <a:spLocks noChangeShapeType="1"/>
          </p:cNvSpPr>
          <p:nvPr/>
        </p:nvSpPr>
        <p:spPr bwMode="auto">
          <a:xfrm>
            <a:off x="5951539" y="4941888"/>
            <a:ext cx="719137" cy="0"/>
          </a:xfrm>
          <a:prstGeom prst="line">
            <a:avLst/>
          </a:prstGeom>
          <a:noFill/>
          <a:ln w="53975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CL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5660" name="Line 12">
            <a:extLst>
              <a:ext uri="{FF2B5EF4-FFF2-40B4-BE49-F238E27FC236}">
                <a16:creationId xmlns:a16="http://schemas.microsoft.com/office/drawing/2014/main" id="{1DE0DC06-25D8-4C0E-8ADB-035C1C216B2B}"/>
              </a:ext>
            </a:extLst>
          </p:cNvPr>
          <p:cNvSpPr>
            <a:spLocks noChangeShapeType="1"/>
          </p:cNvSpPr>
          <p:nvPr/>
        </p:nvSpPr>
        <p:spPr bwMode="auto">
          <a:xfrm>
            <a:off x="7319963" y="4149725"/>
            <a:ext cx="0" cy="431800"/>
          </a:xfrm>
          <a:prstGeom prst="line">
            <a:avLst/>
          </a:prstGeom>
          <a:noFill/>
          <a:ln w="53975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CL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5661" name="Audio 1">
            <a:hlinkClick r:id="" action="ppaction://media"/>
            <a:extLst>
              <a:ext uri="{FF2B5EF4-FFF2-40B4-BE49-F238E27FC236}">
                <a16:creationId xmlns:a16="http://schemas.microsoft.com/office/drawing/2014/main" id="{046E4723-23A1-40CA-867F-90DC52F83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7173B4F-3F14-43C8-B2B7-7DB4C9D47F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947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id="{D363BC24-D815-4F85-9FF0-ADAF159B4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CL" b="1" dirty="0" err="1">
                <a:solidFill>
                  <a:srgbClr val="FFFF00"/>
                </a:solidFill>
              </a:rPr>
              <a:t>Neurosífilis</a:t>
            </a:r>
            <a:endParaRPr lang="es-CL" dirty="0">
              <a:solidFill>
                <a:srgbClr val="FFFF00"/>
              </a:solidFill>
            </a:endParaRPr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F432B510-9AA0-4508-88C6-60A4306623B3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pPr>
              <a:defRPr/>
            </a:pPr>
            <a:endParaRPr lang="es-CL" dirty="0"/>
          </a:p>
          <a:p>
            <a:pPr>
              <a:defRPr/>
            </a:pPr>
            <a:r>
              <a:rPr lang="es-CL" dirty="0"/>
              <a:t>Se puede presentar tanto en etapa precoz como tardía con o sin manifestaciones neurológicas.</a:t>
            </a:r>
          </a:p>
        </p:txBody>
      </p:sp>
      <p:pic>
        <p:nvPicPr>
          <p:cNvPr id="162820" name="Audio 3">
            <a:hlinkClick r:id="" action="ppaction://media"/>
            <a:extLst>
              <a:ext uri="{FF2B5EF4-FFF2-40B4-BE49-F238E27FC236}">
                <a16:creationId xmlns:a16="http://schemas.microsoft.com/office/drawing/2014/main" id="{983AD8AA-A8AA-4778-AD87-AA77A0577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D40E730-A631-49C0-AFC8-54C80F2BF4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69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id="{49C4B22B-9C4A-4FFC-80DB-1E8FD6D0B2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_tradnl" b="1">
                <a:solidFill>
                  <a:srgbClr val="FFFF00"/>
                </a:solidFill>
              </a:rPr>
              <a:t>HEPATITIS B</a:t>
            </a:r>
          </a:p>
        </p:txBody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499F04C5-447E-4543-B27F-4341B84024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gradFill rotWithShape="1">
            <a:gsLst>
              <a:gs pos="0">
                <a:srgbClr val="003399"/>
              </a:gs>
              <a:gs pos="100000">
                <a:srgbClr val="003399">
                  <a:gamma/>
                  <a:shade val="46275"/>
                  <a:invGamma/>
                </a:srgbClr>
              </a:gs>
            </a:gsLst>
            <a:path path="rect">
              <a:fillToRect l="100000" t="100000"/>
            </a:path>
          </a:gradFill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buClr>
                <a:srgbClr val="FFFF00"/>
              </a:buClr>
              <a:buFont typeface="Wingdings" panose="05000000000000000000" pitchFamily="2" charset="2"/>
              <a:buChar char="Ø"/>
              <a:defRPr/>
            </a:pPr>
            <a:r>
              <a:rPr lang="es-ES_tradnl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Infección: </a:t>
            </a:r>
          </a:p>
          <a:p>
            <a:pPr lvl="1" eaLnBrk="1" hangingPunct="1">
              <a:buClr>
                <a:srgbClr val="FFFF00"/>
              </a:buClr>
              <a:buFont typeface="Wingdings" panose="05000000000000000000" pitchFamily="2" charset="2"/>
              <a:buChar char="§"/>
              <a:defRPr/>
            </a:pPr>
            <a:r>
              <a:rPr lang="es-ES_tradnl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Aguda:</a:t>
            </a:r>
          </a:p>
          <a:p>
            <a:pPr lvl="2" eaLnBrk="1" hangingPunct="1">
              <a:buClr>
                <a:srgbClr val="FFFF00"/>
              </a:buClr>
              <a:buFont typeface="Wingdings" panose="05000000000000000000" pitchFamily="2" charset="2"/>
              <a:buChar char="ü"/>
              <a:defRPr/>
            </a:pPr>
            <a:r>
              <a:rPr lang="es-ES_tradnl" b="1">
                <a:effectLst>
                  <a:outerShdw blurRad="38100" dist="38100" dir="2700000" algn="tl">
                    <a:srgbClr val="000000"/>
                  </a:outerShdw>
                </a:effectLst>
              </a:rPr>
              <a:t>asintomática  </a:t>
            </a:r>
          </a:p>
          <a:p>
            <a:pPr lvl="2" eaLnBrk="1" hangingPunct="1">
              <a:buClr>
                <a:srgbClr val="FFFF00"/>
              </a:buClr>
              <a:buFont typeface="Wingdings" panose="05000000000000000000" pitchFamily="2" charset="2"/>
              <a:buChar char="ü"/>
              <a:defRPr/>
            </a:pPr>
            <a:r>
              <a:rPr lang="es-ES_tradnl" b="1">
                <a:effectLst>
                  <a:outerShdw blurRad="38100" dist="38100" dir="2700000" algn="tl">
                    <a:srgbClr val="000000"/>
                  </a:outerShdw>
                </a:effectLst>
              </a:rPr>
              <a:t>sintomática (habitual, fulminante)</a:t>
            </a:r>
          </a:p>
          <a:p>
            <a:pPr lvl="1" eaLnBrk="1" hangingPunct="1">
              <a:buClr>
                <a:srgbClr val="FFFF00"/>
              </a:buClr>
              <a:buFont typeface="Wingdings" panose="05000000000000000000" pitchFamily="2" charset="2"/>
              <a:buChar char="§"/>
              <a:defRPr/>
            </a:pPr>
            <a:r>
              <a:rPr lang="es-ES_tradnl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Crónica:</a:t>
            </a:r>
          </a:p>
          <a:p>
            <a:pPr lvl="2" eaLnBrk="1" hangingPunct="1">
              <a:buClr>
                <a:srgbClr val="FFFF00"/>
              </a:buClr>
              <a:buFont typeface="Wingdings" panose="05000000000000000000" pitchFamily="2" charset="2"/>
              <a:buChar char="ü"/>
              <a:defRPr/>
            </a:pPr>
            <a:r>
              <a:rPr lang="es-ES_tradnl" b="1">
                <a:effectLst>
                  <a:outerShdw blurRad="38100" dist="38100" dir="2700000" algn="tl">
                    <a:srgbClr val="000000"/>
                  </a:outerShdw>
                </a:effectLst>
              </a:rPr>
              <a:t>Portador asintomático</a:t>
            </a:r>
          </a:p>
          <a:p>
            <a:pPr lvl="2" eaLnBrk="1" hangingPunct="1">
              <a:buClr>
                <a:srgbClr val="FFFF00"/>
              </a:buClr>
              <a:buFont typeface="Wingdings" panose="05000000000000000000" pitchFamily="2" charset="2"/>
              <a:buChar char="ü"/>
              <a:defRPr/>
            </a:pPr>
            <a:r>
              <a:rPr lang="es-ES_tradnl" b="1">
                <a:effectLst>
                  <a:outerShdw blurRad="38100" dist="38100" dir="2700000" algn="tl">
                    <a:srgbClr val="000000"/>
                  </a:outerShdw>
                </a:effectLst>
              </a:rPr>
              <a:t>Crónica activa </a:t>
            </a:r>
          </a:p>
          <a:p>
            <a:pPr lvl="2" eaLnBrk="1" hangingPunct="1">
              <a:buClr>
                <a:srgbClr val="FFFF00"/>
              </a:buClr>
              <a:buFont typeface="Wingdings" panose="05000000000000000000" pitchFamily="2" charset="2"/>
              <a:buChar char="ü"/>
              <a:defRPr/>
            </a:pPr>
            <a:r>
              <a:rPr lang="es-ES_tradnl" b="1">
                <a:effectLst>
                  <a:outerShdw blurRad="38100" dist="38100" dir="2700000" algn="tl">
                    <a:srgbClr val="000000"/>
                  </a:outerShdw>
                </a:effectLst>
              </a:rPr>
              <a:t>Crónica persistente</a:t>
            </a:r>
          </a:p>
          <a:p>
            <a:pPr eaLnBrk="1" hangingPunct="1">
              <a:buClr>
                <a:srgbClr val="FFFF00"/>
              </a:buClr>
              <a:buFont typeface="Wingdings" panose="05000000000000000000" pitchFamily="2" charset="2"/>
              <a:buChar char="Ø"/>
              <a:defRPr/>
            </a:pPr>
            <a:r>
              <a:rPr lang="es-ES_tradnl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Complicaciones, secuelas</a:t>
            </a:r>
          </a:p>
          <a:p>
            <a:pPr lvl="1" eaLnBrk="1" hangingPunct="1">
              <a:defRPr/>
            </a:pPr>
            <a:endParaRPr lang="es-ES_tradnl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77828" name="Audio 1">
            <a:hlinkClick r:id="" action="ppaction://media"/>
            <a:extLst>
              <a:ext uri="{FF2B5EF4-FFF2-40B4-BE49-F238E27FC236}">
                <a16:creationId xmlns:a16="http://schemas.microsoft.com/office/drawing/2014/main" id="{A8668416-1797-4C48-B0A8-94DB88CFF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9" name="Audio 2">
            <a:hlinkClick r:id="" action="ppaction://media"/>
            <a:extLst>
              <a:ext uri="{FF2B5EF4-FFF2-40B4-BE49-F238E27FC236}">
                <a16:creationId xmlns:a16="http://schemas.microsoft.com/office/drawing/2014/main" id="{71C8524C-6DC0-4E9F-88BF-8D77F7668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E48DC2D-074C-4472-84A9-61A88CF480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688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AB9C4085-22FF-4844-B7AF-D1735F4170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35188" y="188913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s-ES_tradnl" b="1">
                <a:solidFill>
                  <a:srgbClr val="FFFF00"/>
                </a:solidFill>
              </a:rPr>
              <a:t>HEPATITIS B y EMBARAZADAS </a:t>
            </a:r>
          </a:p>
        </p:txBody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A9B2F5E5-5048-429C-B067-AD7B394A8A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08213" y="1557338"/>
            <a:ext cx="8280400" cy="5111750"/>
          </a:xfrm>
          <a:gradFill rotWithShape="1">
            <a:gsLst>
              <a:gs pos="0">
                <a:srgbClr val="003399"/>
              </a:gs>
              <a:gs pos="100000">
                <a:srgbClr val="003399">
                  <a:gamma/>
                  <a:shade val="46275"/>
                  <a:invGamma/>
                </a:srgbClr>
              </a:gs>
            </a:gsLst>
            <a:path path="rect">
              <a:fillToRect l="100000" t="100000"/>
            </a:path>
          </a:gradFill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s-ES_tradnl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PERIODOS / MECANISMOS TRANSMISION:</a:t>
            </a:r>
          </a:p>
          <a:p>
            <a:pPr eaLnBrk="1" hangingPunct="1">
              <a:buClr>
                <a:srgbClr val="FFFF00"/>
              </a:buClr>
              <a:buFont typeface="Wingdings" panose="05000000000000000000" pitchFamily="2" charset="2"/>
              <a:buChar char="Ø"/>
              <a:defRPr/>
            </a:pPr>
            <a:r>
              <a:rPr lang="es-ES_tradnl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Prenatal, placentario:</a:t>
            </a:r>
            <a:r>
              <a:rPr lang="es-ES_tradnl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 lvl="1" eaLnBrk="1" hangingPunct="1">
              <a:buClr>
                <a:srgbClr val="FFFF00"/>
              </a:buClr>
              <a:buFont typeface="Wingdings" panose="05000000000000000000" pitchFamily="2" charset="2"/>
              <a:buChar char="§"/>
              <a:defRPr/>
            </a:pPr>
            <a:r>
              <a:rPr lang="es-ES_tradnl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Durante embarazo (</a:t>
            </a:r>
            <a:r>
              <a:rPr lang="es-ES_tradnl" sz="24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trans</a:t>
            </a:r>
            <a:r>
              <a:rPr lang="es-ES_tradnl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-placentario)</a:t>
            </a:r>
          </a:p>
          <a:p>
            <a:pPr lvl="1" eaLnBrk="1" hangingPunct="1">
              <a:buClr>
                <a:srgbClr val="FFFF00"/>
              </a:buClr>
              <a:buFont typeface="Wingdings" panose="05000000000000000000" pitchFamily="2" charset="2"/>
              <a:buChar char="§"/>
              <a:defRPr/>
            </a:pPr>
            <a:r>
              <a:rPr lang="es-ES_tradnl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Durante parto (goteo placentario) </a:t>
            </a:r>
          </a:p>
          <a:p>
            <a:pPr eaLnBrk="1" hangingPunct="1">
              <a:buClr>
                <a:srgbClr val="FFFF00"/>
              </a:buClr>
              <a:buFont typeface="Wingdings" panose="05000000000000000000" pitchFamily="2" charset="2"/>
              <a:buChar char="Ø"/>
              <a:defRPr/>
            </a:pPr>
            <a:r>
              <a:rPr lang="es-ES_tradnl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Natal, por exposición a:</a:t>
            </a:r>
            <a:r>
              <a:rPr lang="es-ES_tradnl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 lvl="1" eaLnBrk="1" hangingPunct="1">
              <a:buClr>
                <a:srgbClr val="FFFF00"/>
              </a:buClr>
              <a:buFont typeface="Wingdings" panose="05000000000000000000" pitchFamily="2" charset="2"/>
              <a:buChar char="§"/>
              <a:defRPr/>
            </a:pPr>
            <a:r>
              <a:rPr lang="es-ES_tradnl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Líquido amniótico</a:t>
            </a:r>
          </a:p>
          <a:p>
            <a:pPr lvl="1" eaLnBrk="1" hangingPunct="1">
              <a:buClr>
                <a:srgbClr val="FFFF00"/>
              </a:buClr>
              <a:buFont typeface="Wingdings" panose="05000000000000000000" pitchFamily="2" charset="2"/>
              <a:buChar char="§"/>
              <a:defRPr/>
            </a:pPr>
            <a:r>
              <a:rPr lang="es-ES_tradnl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Secreciones vaginales</a:t>
            </a:r>
          </a:p>
          <a:p>
            <a:pPr lvl="1" eaLnBrk="1" hangingPunct="1">
              <a:buClr>
                <a:srgbClr val="FFFF00"/>
              </a:buClr>
              <a:buFont typeface="Wingdings" panose="05000000000000000000" pitchFamily="2" charset="2"/>
              <a:buChar char="§"/>
              <a:defRPr/>
            </a:pPr>
            <a:r>
              <a:rPr lang="es-ES_tradnl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Sangre materna</a:t>
            </a:r>
          </a:p>
          <a:p>
            <a:pPr eaLnBrk="1" hangingPunct="1">
              <a:buClr>
                <a:srgbClr val="FFFF00"/>
              </a:buClr>
              <a:buFont typeface="Wingdings" panose="05000000000000000000" pitchFamily="2" charset="2"/>
              <a:buChar char="Ø"/>
              <a:defRPr/>
            </a:pPr>
            <a:r>
              <a:rPr lang="es-ES_tradnl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Postnatal, por: </a:t>
            </a:r>
            <a:endParaRPr lang="es-ES_tradnl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 eaLnBrk="1" hangingPunct="1">
              <a:buClr>
                <a:srgbClr val="FFFF00"/>
              </a:buClr>
              <a:buFont typeface="Wingdings" panose="05000000000000000000" pitchFamily="2" charset="2"/>
              <a:buChar char="§"/>
              <a:defRPr/>
            </a:pPr>
            <a:r>
              <a:rPr lang="es-ES_tradnl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Transfusiones de sangre</a:t>
            </a:r>
          </a:p>
          <a:p>
            <a:pPr lvl="1" eaLnBrk="1" hangingPunct="1">
              <a:buClr>
                <a:srgbClr val="FFFF00"/>
              </a:buClr>
              <a:buFont typeface="Wingdings" panose="05000000000000000000" pitchFamily="2" charset="2"/>
              <a:buChar char="§"/>
              <a:defRPr/>
            </a:pPr>
            <a:r>
              <a:rPr lang="es-ES_tradnl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Otros mecanismos</a:t>
            </a:r>
          </a:p>
          <a:p>
            <a:pPr lvl="1" eaLnBrk="1" hangingPunct="1">
              <a:defRPr/>
            </a:pPr>
            <a:endParaRPr lang="es-ES_tradnl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78852" name="Audio 2">
            <a:hlinkClick r:id="" action="ppaction://media"/>
            <a:extLst>
              <a:ext uri="{FF2B5EF4-FFF2-40B4-BE49-F238E27FC236}">
                <a16:creationId xmlns:a16="http://schemas.microsoft.com/office/drawing/2014/main" id="{C9FB7AC5-2D79-4372-9C6A-4FEB35917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3" name="Audio 1">
            <a:hlinkClick r:id="" action="ppaction://media"/>
            <a:extLst>
              <a:ext uri="{FF2B5EF4-FFF2-40B4-BE49-F238E27FC236}">
                <a16:creationId xmlns:a16="http://schemas.microsoft.com/office/drawing/2014/main" id="{78B23060-F534-4820-987E-D94C1F2DE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14D9D3F-7BA5-4E61-877E-33F74FE8F7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96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Rectangle 2">
            <a:extLst>
              <a:ext uri="{FF2B5EF4-FFF2-40B4-BE49-F238E27FC236}">
                <a16:creationId xmlns:a16="http://schemas.microsoft.com/office/drawing/2014/main" id="{B10DFF1F-894E-4B53-ACC8-66C79A3E23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63750" y="0"/>
            <a:ext cx="7918450" cy="1492250"/>
          </a:xfrm>
        </p:spPr>
        <p:txBody>
          <a:bodyPr/>
          <a:lstStyle/>
          <a:p>
            <a:pPr eaLnBrk="1" hangingPunct="1">
              <a:defRPr/>
            </a:pPr>
            <a:r>
              <a:rPr lang="es-ES_tradnl" b="1">
                <a:solidFill>
                  <a:srgbClr val="FFFF00"/>
                </a:solidFill>
              </a:rPr>
              <a:t> HEPATITIS B y EMBARAZADAS</a:t>
            </a:r>
            <a:r>
              <a:rPr lang="es-ES_tradnl" sz="3600" b="1">
                <a:solidFill>
                  <a:srgbClr val="FFFF00"/>
                </a:solidFill>
              </a:rPr>
              <a:t> </a:t>
            </a:r>
            <a:endParaRPr lang="es-ES_tradnl" b="1">
              <a:solidFill>
                <a:srgbClr val="FFFF00"/>
              </a:solidFill>
            </a:endParaRPr>
          </a:p>
        </p:txBody>
      </p:sp>
      <p:sp>
        <p:nvSpPr>
          <p:cNvPr id="337923" name="Rectangle 3">
            <a:extLst>
              <a:ext uri="{FF2B5EF4-FFF2-40B4-BE49-F238E27FC236}">
                <a16:creationId xmlns:a16="http://schemas.microsoft.com/office/drawing/2014/main" id="{6EF0D0CD-C458-469D-B525-5FD68C0AC5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79651" y="1628776"/>
            <a:ext cx="7916863" cy="522922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s-ES_tradnl" sz="2800" b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</a:t>
            </a:r>
            <a:r>
              <a:rPr lang="es-ES_tradnl" sz="2800" b="1" u="sng">
                <a:solidFill>
                  <a:srgbClr val="00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Madre</a:t>
            </a:r>
            <a:r>
              <a:rPr lang="es-ES_tradnl" sz="2800" b="1">
                <a:solidFill>
                  <a:srgbClr val="00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*</a:t>
            </a:r>
            <a:r>
              <a:rPr lang="es-ES_tradnl" sz="2800" b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					</a:t>
            </a:r>
            <a:r>
              <a:rPr lang="es-ES_tradnl" sz="2800" b="1" u="sng">
                <a:solidFill>
                  <a:srgbClr val="00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Hijo</a:t>
            </a:r>
            <a:r>
              <a:rPr lang="es-ES_tradnl" sz="2800" b="1">
                <a:solidFill>
                  <a:srgbClr val="00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**</a:t>
            </a:r>
            <a:r>
              <a:rPr lang="es-ES_tradnl" sz="24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	 </a:t>
            </a:r>
            <a:r>
              <a:rPr lang="es-ES_tradnl" sz="2000" b="1">
                <a:solidFill>
                  <a:schemeClr val="folHlink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Hep B Aguda</a:t>
            </a:r>
            <a:r>
              <a:rPr lang="es-ES_tradnl" sz="2000" b="1">
                <a:solidFill>
                  <a:srgbClr val="FF00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</a:t>
            </a:r>
            <a:r>
              <a:rPr lang="es-ES_tradnl" sz="20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±     ±    +	+++       +	Alta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s-ES_tradnl" sz="2000" b="1">
                <a:solidFill>
                  <a:srgbClr val="FF00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  </a:t>
            </a:r>
            <a:r>
              <a:rPr lang="es-ES_tradnl" sz="2000" b="1">
                <a:solidFill>
                  <a:schemeClr val="folHlink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Port. Cronico</a:t>
            </a:r>
            <a:r>
              <a:rPr lang="es-ES_tradnl" sz="20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±     ±    ±	  +         ±	Escasa o   AgHBs(+)				 	regular	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s-ES_tradnl" sz="20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	AgHBe(-)					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s-ES_tradnl" sz="2000" b="1">
                <a:solidFill>
                  <a:srgbClr val="FF00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  </a:t>
            </a:r>
            <a:r>
              <a:rPr lang="es-ES_tradnl" sz="2000" b="1">
                <a:solidFill>
                  <a:schemeClr val="folHlink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Port. Cronico</a:t>
            </a:r>
            <a:r>
              <a:rPr lang="es-ES_tradnl" sz="2000" b="1">
                <a:solidFill>
                  <a:srgbClr val="FF00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  </a:t>
            </a:r>
            <a:r>
              <a:rPr lang="es-ES_tradnl" sz="20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±     ±    +     +++       +	Alta	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s-ES_tradnl" sz="20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	AgHBs(+)						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s-ES_tradnl" sz="20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	AgHBe(+)									      1°   2°   3°	</a:t>
            </a:r>
            <a:r>
              <a:rPr lang="es-ES_tradnl" sz="2000" b="1">
                <a:solidFill>
                  <a:srgbClr val="00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PAR-</a:t>
            </a:r>
            <a:r>
              <a:rPr lang="es-ES_tradnl" sz="20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1   2   3  	</a:t>
            </a:r>
            <a:r>
              <a:rPr lang="es-ES_tradnl" sz="18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&lt; 5% de RN con</a:t>
            </a:r>
            <a:r>
              <a:rPr lang="es-ES_tradnl" sz="20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			Embarazo Tr	</a:t>
            </a:r>
            <a:r>
              <a:rPr lang="es-ES_tradnl" sz="2000" b="1">
                <a:solidFill>
                  <a:srgbClr val="00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TO</a:t>
            </a:r>
            <a:r>
              <a:rPr lang="es-ES_tradnl" sz="2000" b="1"/>
              <a:t> </a:t>
            </a:r>
            <a:r>
              <a:rPr lang="es-ES_tradnl" sz="20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 Hijo ms 	</a:t>
            </a:r>
            <a:r>
              <a:rPr lang="es-ES_tradnl" sz="18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AgHBs al nacer;	 						mayoría se (+)	 					 	a los 1-3 ms 						               (posible prevenc.)</a:t>
            </a:r>
            <a:r>
              <a:rPr lang="es-ES_tradnl" sz="20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</a:t>
            </a:r>
            <a:r>
              <a:rPr lang="es-ES_tradnl" sz="2000" b="1">
                <a:solidFill>
                  <a:srgbClr val="CCFFCC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*  Posibilidad de transmisión de madre a hijo		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s-ES_tradnl" sz="2000" b="1">
                <a:solidFill>
                  <a:srgbClr val="CCFFCC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** Posibilidad de infección y de portación crónica de AgHBs	</a:t>
            </a:r>
            <a:endParaRPr lang="es-ES_tradnl" b="1" u="sng">
              <a:solidFill>
                <a:srgbClr val="CCFFCC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79876" name="Line 4">
            <a:extLst>
              <a:ext uri="{FF2B5EF4-FFF2-40B4-BE49-F238E27FC236}">
                <a16:creationId xmlns:a16="http://schemas.microsoft.com/office/drawing/2014/main" id="{F9A10EBE-C0F7-47A6-885C-EB94F47C432B}"/>
              </a:ext>
            </a:extLst>
          </p:cNvPr>
          <p:cNvSpPr>
            <a:spLocks noChangeShapeType="1"/>
          </p:cNvSpPr>
          <p:nvPr/>
        </p:nvSpPr>
        <p:spPr bwMode="auto">
          <a:xfrm>
            <a:off x="2566988" y="4581525"/>
            <a:ext cx="7315200" cy="0"/>
          </a:xfrm>
          <a:prstGeom prst="line">
            <a:avLst/>
          </a:prstGeom>
          <a:noFill/>
          <a:ln w="254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CL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877" name="Line 5">
            <a:extLst>
              <a:ext uri="{FF2B5EF4-FFF2-40B4-BE49-F238E27FC236}">
                <a16:creationId xmlns:a16="http://schemas.microsoft.com/office/drawing/2014/main" id="{C18F8814-242D-49CE-B3C2-49106898A99F}"/>
              </a:ext>
            </a:extLst>
          </p:cNvPr>
          <p:cNvSpPr>
            <a:spLocks noChangeShapeType="1"/>
          </p:cNvSpPr>
          <p:nvPr/>
        </p:nvSpPr>
        <p:spPr bwMode="auto">
          <a:xfrm>
            <a:off x="7680325" y="1773238"/>
            <a:ext cx="0" cy="4114800"/>
          </a:xfrm>
          <a:prstGeom prst="line">
            <a:avLst/>
          </a:prstGeom>
          <a:noFill/>
          <a:ln w="254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CL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878" name="Line 6">
            <a:extLst>
              <a:ext uri="{FF2B5EF4-FFF2-40B4-BE49-F238E27FC236}">
                <a16:creationId xmlns:a16="http://schemas.microsoft.com/office/drawing/2014/main" id="{F12BE9E7-0C43-416D-9751-8669992962CF}"/>
              </a:ext>
            </a:extLst>
          </p:cNvPr>
          <p:cNvSpPr>
            <a:spLocks noChangeShapeType="1"/>
          </p:cNvSpPr>
          <p:nvPr/>
        </p:nvSpPr>
        <p:spPr bwMode="auto">
          <a:xfrm>
            <a:off x="2495550" y="3500438"/>
            <a:ext cx="7391400" cy="0"/>
          </a:xfrm>
          <a:prstGeom prst="line">
            <a:avLst/>
          </a:prstGeom>
          <a:noFill/>
          <a:ln w="254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CL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879" name="Line 7">
            <a:extLst>
              <a:ext uri="{FF2B5EF4-FFF2-40B4-BE49-F238E27FC236}">
                <a16:creationId xmlns:a16="http://schemas.microsoft.com/office/drawing/2014/main" id="{85D5A48C-66AF-41A5-B45B-86BB7F1348DC}"/>
              </a:ext>
            </a:extLst>
          </p:cNvPr>
          <p:cNvSpPr>
            <a:spLocks noChangeShapeType="1"/>
          </p:cNvSpPr>
          <p:nvPr/>
        </p:nvSpPr>
        <p:spPr bwMode="auto">
          <a:xfrm>
            <a:off x="2495550" y="2492375"/>
            <a:ext cx="7391400" cy="0"/>
          </a:xfrm>
          <a:prstGeom prst="line">
            <a:avLst/>
          </a:prstGeom>
          <a:noFill/>
          <a:ln w="254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CL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880" name="Line 8">
            <a:extLst>
              <a:ext uri="{FF2B5EF4-FFF2-40B4-BE49-F238E27FC236}">
                <a16:creationId xmlns:a16="http://schemas.microsoft.com/office/drawing/2014/main" id="{C30B1A4B-CADE-462F-AD4F-60D98A62637C}"/>
              </a:ext>
            </a:extLst>
          </p:cNvPr>
          <p:cNvSpPr>
            <a:spLocks noChangeShapeType="1"/>
          </p:cNvSpPr>
          <p:nvPr/>
        </p:nvSpPr>
        <p:spPr bwMode="auto">
          <a:xfrm>
            <a:off x="5808663" y="2060575"/>
            <a:ext cx="0" cy="2743200"/>
          </a:xfrm>
          <a:prstGeom prst="line">
            <a:avLst/>
          </a:prstGeom>
          <a:noFill/>
          <a:ln w="254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CL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881" name="Line 9">
            <a:extLst>
              <a:ext uri="{FF2B5EF4-FFF2-40B4-BE49-F238E27FC236}">
                <a16:creationId xmlns:a16="http://schemas.microsoft.com/office/drawing/2014/main" id="{A5A0274A-45FA-4E03-ACB1-D86A9AA6274B}"/>
              </a:ext>
            </a:extLst>
          </p:cNvPr>
          <p:cNvSpPr>
            <a:spLocks noChangeShapeType="1"/>
          </p:cNvSpPr>
          <p:nvPr/>
        </p:nvSpPr>
        <p:spPr bwMode="auto">
          <a:xfrm>
            <a:off x="6672263" y="2060575"/>
            <a:ext cx="0" cy="2743200"/>
          </a:xfrm>
          <a:prstGeom prst="line">
            <a:avLst/>
          </a:prstGeom>
          <a:noFill/>
          <a:ln w="254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CL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882" name="Line 10">
            <a:extLst>
              <a:ext uri="{FF2B5EF4-FFF2-40B4-BE49-F238E27FC236}">
                <a16:creationId xmlns:a16="http://schemas.microsoft.com/office/drawing/2014/main" id="{91E52963-9A41-444E-AA22-601D7C49CD49}"/>
              </a:ext>
            </a:extLst>
          </p:cNvPr>
          <p:cNvSpPr>
            <a:spLocks noChangeShapeType="1"/>
          </p:cNvSpPr>
          <p:nvPr/>
        </p:nvSpPr>
        <p:spPr bwMode="auto">
          <a:xfrm>
            <a:off x="4367213" y="1773239"/>
            <a:ext cx="0" cy="3024187"/>
          </a:xfrm>
          <a:prstGeom prst="line">
            <a:avLst/>
          </a:prstGeom>
          <a:noFill/>
          <a:ln w="254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CL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883" name="Text Box 11">
            <a:extLst>
              <a:ext uri="{FF2B5EF4-FFF2-40B4-BE49-F238E27FC236}">
                <a16:creationId xmlns:a16="http://schemas.microsoft.com/office/drawing/2014/main" id="{9B128253-0527-44C0-84C2-214C3A5923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8026" y="1647825"/>
            <a:ext cx="9636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s-AR" altLang="es-CL" sz="2400" b="1" u="sng">
                <a:solidFill>
                  <a:srgbClr val="00FF00"/>
                </a:solidFill>
                <a:cs typeface="Arial" panose="020B0604020202020204" pitchFamily="34" charset="0"/>
              </a:rPr>
              <a:t>Parto</a:t>
            </a:r>
            <a:endParaRPr lang="es-ES_tradnl" altLang="es-CL" sz="2400" b="1" u="sng">
              <a:solidFill>
                <a:srgbClr val="00FF00"/>
              </a:solidFill>
              <a:cs typeface="Arial" panose="020B0604020202020204" pitchFamily="34" charset="0"/>
            </a:endParaRPr>
          </a:p>
        </p:txBody>
      </p:sp>
      <p:pic>
        <p:nvPicPr>
          <p:cNvPr id="79884" name="Audio 2">
            <a:hlinkClick r:id="" action="ppaction://media"/>
            <a:extLst>
              <a:ext uri="{FF2B5EF4-FFF2-40B4-BE49-F238E27FC236}">
                <a16:creationId xmlns:a16="http://schemas.microsoft.com/office/drawing/2014/main" id="{E83F6F98-5E87-4207-9CA9-0490D5750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5" name="Audio 4">
            <a:hlinkClick r:id="" action="ppaction://media"/>
            <a:extLst>
              <a:ext uri="{FF2B5EF4-FFF2-40B4-BE49-F238E27FC236}">
                <a16:creationId xmlns:a16="http://schemas.microsoft.com/office/drawing/2014/main" id="{7C0128E3-23F3-4F53-9D30-34CE2DC73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29DE899-B689-4832-BE1D-E91BAE3980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622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>
            <a:extLst>
              <a:ext uri="{FF2B5EF4-FFF2-40B4-BE49-F238E27FC236}">
                <a16:creationId xmlns:a16="http://schemas.microsoft.com/office/drawing/2014/main" id="{91BE310D-6693-4967-AC14-1B2EDDEEE2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_tradnl" b="1">
                <a:solidFill>
                  <a:srgbClr val="FFFF00"/>
                </a:solidFill>
              </a:rPr>
              <a:t>PREVENCION HEPATITIS B EN EMBARAZADAS y RN</a:t>
            </a:r>
          </a:p>
        </p:txBody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0BBC41C0-ADB1-4583-BDEF-0609EFC991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19288" y="1844675"/>
            <a:ext cx="8229600" cy="4495800"/>
          </a:xfrm>
          <a:gradFill rotWithShape="1">
            <a:gsLst>
              <a:gs pos="0">
                <a:srgbClr val="003399"/>
              </a:gs>
              <a:gs pos="100000">
                <a:srgbClr val="003399">
                  <a:gamma/>
                  <a:shade val="46275"/>
                  <a:invGamma/>
                </a:srgbClr>
              </a:gs>
            </a:gsLst>
            <a:path path="rect">
              <a:fillToRect l="100000" t="100000"/>
            </a:path>
          </a:gradFill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buClr>
                <a:srgbClr val="FFFF00"/>
              </a:buClr>
              <a:buFont typeface="Wingdings" panose="05000000000000000000" pitchFamily="2" charset="2"/>
              <a:buChar char="Ø"/>
              <a:defRPr/>
            </a:pPr>
            <a:r>
              <a:rPr lang="es-ES_tradnl" sz="2800" b="1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Screening</a:t>
            </a:r>
            <a:r>
              <a:rPr lang="es-ES_tradnl" sz="28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de embarazadas, especialmente las pertenecientes a grupos de alto riesgo o con otras ETS</a:t>
            </a:r>
          </a:p>
          <a:p>
            <a:pPr eaLnBrk="1" hangingPunct="1">
              <a:buClr>
                <a:srgbClr val="FFFF00"/>
              </a:buClr>
              <a:buFont typeface="Wingdings" panose="05000000000000000000" pitchFamily="2" charset="2"/>
              <a:buChar char="Ø"/>
              <a:defRPr/>
            </a:pPr>
            <a:r>
              <a:rPr lang="es-ES_tradnl" sz="28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 susceptible:</a:t>
            </a:r>
            <a:r>
              <a:rPr lang="es-ES_tradnl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_tradnl" sz="2800" b="1" i="1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Vacunar </a:t>
            </a:r>
          </a:p>
          <a:p>
            <a:pPr eaLnBrk="1" hangingPunct="1">
              <a:buClr>
                <a:srgbClr val="FFFF00"/>
              </a:buClr>
              <a:buFont typeface="Wingdings" panose="05000000000000000000" pitchFamily="2" charset="2"/>
              <a:buChar char="Ø"/>
              <a:defRPr/>
            </a:pPr>
            <a:r>
              <a:rPr lang="es-ES_tradnl" sz="28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 infección actual o portación crónica:</a:t>
            </a:r>
          </a:p>
          <a:p>
            <a:pPr lvl="1" eaLnBrk="1" hangingPunct="1">
              <a:buClr>
                <a:srgbClr val="FFFF00"/>
              </a:buClr>
              <a:buFont typeface="Wingdings" panose="05000000000000000000" pitchFamily="2" charset="2"/>
              <a:buChar char="§"/>
              <a:defRPr/>
            </a:pPr>
            <a:r>
              <a:rPr lang="es-ES_tradnl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Evaluación, seguimiento embarazo, posibilidad tratamiento </a:t>
            </a:r>
          </a:p>
          <a:p>
            <a:pPr lvl="1" eaLnBrk="1" hangingPunct="1">
              <a:buClr>
                <a:srgbClr val="FFFF00"/>
              </a:buClr>
              <a:buFont typeface="Wingdings" panose="05000000000000000000" pitchFamily="2" charset="2"/>
              <a:buChar char="§"/>
              <a:defRPr/>
            </a:pPr>
            <a:r>
              <a:rPr lang="es-ES_tradnl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¿Cesárea?</a:t>
            </a:r>
          </a:p>
          <a:p>
            <a:pPr lvl="1" eaLnBrk="1" hangingPunct="1">
              <a:buClr>
                <a:srgbClr val="FFFF00"/>
              </a:buClr>
              <a:buFont typeface="Wingdings" panose="05000000000000000000" pitchFamily="2" charset="2"/>
              <a:buChar char="§"/>
              <a:defRPr/>
            </a:pPr>
            <a:r>
              <a:rPr lang="es-ES_tradnl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Medidas preventivas en RN</a:t>
            </a:r>
            <a:r>
              <a:rPr lang="es-ES_tradnl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pic>
        <p:nvPicPr>
          <p:cNvPr id="80900" name="Audio 1">
            <a:hlinkClick r:id="" action="ppaction://media"/>
            <a:extLst>
              <a:ext uri="{FF2B5EF4-FFF2-40B4-BE49-F238E27FC236}">
                <a16:creationId xmlns:a16="http://schemas.microsoft.com/office/drawing/2014/main" id="{F0FE4092-59B0-4C5F-87B1-90B289B1C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1" name="Audio 2">
            <a:hlinkClick r:id="" action="ppaction://media"/>
            <a:extLst>
              <a:ext uri="{FF2B5EF4-FFF2-40B4-BE49-F238E27FC236}">
                <a16:creationId xmlns:a16="http://schemas.microsoft.com/office/drawing/2014/main" id="{063AE837-4F4F-471D-960A-A02956F1A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B1F2D98-B71D-4966-9086-A59366027F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23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A2A84787-E13D-4046-9E98-190D88C6DE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93913" y="304801"/>
            <a:ext cx="7994650" cy="1071563"/>
          </a:xfrm>
        </p:spPr>
        <p:txBody>
          <a:bodyPr/>
          <a:lstStyle/>
          <a:p>
            <a:pPr eaLnBrk="1" hangingPunct="1">
              <a:defRPr/>
            </a:pPr>
            <a:r>
              <a:rPr lang="es-ES_tradnl" sz="3600" b="1">
                <a:solidFill>
                  <a:srgbClr val="FFFF00"/>
                </a:solidFill>
              </a:rPr>
              <a:t>RN HIJOS DE MADRE Hep B (+) MEDIDAS PREVENTIVAS EN RN</a:t>
            </a:r>
            <a:endParaRPr lang="es-ES_tradnl" b="1">
              <a:solidFill>
                <a:srgbClr val="FFFF00"/>
              </a:solidFill>
            </a:endParaRPr>
          </a:p>
        </p:txBody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B4870BD1-7804-4483-9511-FC1D235661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08213" y="1341438"/>
            <a:ext cx="7770812" cy="4081462"/>
          </a:xfrm>
          <a:gradFill rotWithShape="1">
            <a:gsLst>
              <a:gs pos="0">
                <a:srgbClr val="003399">
                  <a:gamma/>
                  <a:shade val="46275"/>
                  <a:invGamma/>
                </a:srgbClr>
              </a:gs>
              <a:gs pos="100000">
                <a:srgbClr val="003399"/>
              </a:gs>
            </a:gsLst>
            <a:lin ang="5400000" scaled="1"/>
          </a:gradFill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buClr>
                <a:srgbClr val="FFFF00"/>
              </a:buClr>
              <a:buFont typeface="Wingdings" panose="05000000000000000000" pitchFamily="2" charset="2"/>
              <a:buChar char="Ø"/>
              <a:defRPr/>
            </a:pPr>
            <a:r>
              <a:rPr lang="es-ES_tradnl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Baño RN</a:t>
            </a:r>
          </a:p>
          <a:p>
            <a:pPr eaLnBrk="1" hangingPunct="1">
              <a:buClr>
                <a:srgbClr val="FFFF00"/>
              </a:buClr>
              <a:buFont typeface="Wingdings" panose="05000000000000000000" pitchFamily="2" charset="2"/>
              <a:buChar char="Ø"/>
              <a:defRPr/>
            </a:pPr>
            <a:r>
              <a:rPr lang="es-ES_tradnl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Con su madre (no aislar)</a:t>
            </a:r>
          </a:p>
          <a:p>
            <a:pPr eaLnBrk="1" hangingPunct="1">
              <a:buClr>
                <a:srgbClr val="FFFF00"/>
              </a:buClr>
              <a:buFont typeface="Wingdings" panose="05000000000000000000" pitchFamily="2" charset="2"/>
              <a:buChar char="Ø"/>
              <a:defRPr/>
            </a:pPr>
            <a:r>
              <a:rPr lang="es-ES_tradnl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Alimentación a pecho *</a:t>
            </a:r>
          </a:p>
          <a:p>
            <a:pPr eaLnBrk="1" hangingPunct="1">
              <a:buClr>
                <a:srgbClr val="FFFF00"/>
              </a:buClr>
              <a:buFont typeface="Wingdings" panose="05000000000000000000" pitchFamily="2" charset="2"/>
              <a:buChar char="Ø"/>
              <a:defRPr/>
            </a:pPr>
            <a:r>
              <a:rPr lang="es-ES_tradnl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Estudio de antígenos HB en RN</a:t>
            </a:r>
          </a:p>
          <a:p>
            <a:pPr eaLnBrk="1" hangingPunct="1">
              <a:buClr>
                <a:srgbClr val="FFFF00"/>
              </a:buClr>
              <a:buFont typeface="Wingdings" panose="05000000000000000000" pitchFamily="2" charset="2"/>
              <a:buChar char="Ø"/>
              <a:defRPr/>
            </a:pPr>
            <a:r>
              <a:rPr lang="es-ES_tradnl" b="1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Inmunoprofilaxis</a:t>
            </a:r>
            <a:r>
              <a:rPr lang="es-ES_tradnl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</a:t>
            </a:r>
          </a:p>
          <a:p>
            <a:pPr lvl="1" eaLnBrk="1" hangingPunct="1">
              <a:buClr>
                <a:srgbClr val="FFFF00"/>
              </a:buClr>
              <a:buFont typeface="Wingdings" panose="05000000000000000000" pitchFamily="2" charset="2"/>
              <a:buChar char="§"/>
              <a:defRPr/>
            </a:pPr>
            <a:r>
              <a:rPr lang="es-ES_tradnl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IgHB</a:t>
            </a:r>
            <a:r>
              <a:rPr lang="es-ES_tradnl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(0,5 </a:t>
            </a:r>
            <a:r>
              <a:rPr lang="es-ES_tradnl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mL</a:t>
            </a:r>
            <a:r>
              <a:rPr lang="es-ES_tradnl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) antes 12 hrs de vida</a:t>
            </a: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/>
            </a:pPr>
            <a:r>
              <a:rPr lang="es-ES_tradnl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Vacuna (0,5 </a:t>
            </a:r>
            <a:r>
              <a:rPr lang="es-ES_tradnl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mL</a:t>
            </a:r>
            <a:r>
              <a:rPr lang="es-ES_tradnl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) </a:t>
            </a:r>
            <a:r>
              <a:rPr lang="es-ES_tradnl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im</a:t>
            </a:r>
            <a:r>
              <a:rPr lang="es-ES_tradnl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antes 12 hrs de vida**</a:t>
            </a:r>
            <a:r>
              <a:rPr lang="es-ES_tradnl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									</a:t>
            </a:r>
            <a:endParaRPr lang="es-ES_tradnl" sz="20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 eaLnBrk="1" hangingPunct="1">
              <a:lnSpc>
                <a:spcPct val="85000"/>
              </a:lnSpc>
              <a:spcBef>
                <a:spcPct val="0"/>
              </a:spcBef>
              <a:buClr>
                <a:srgbClr val="FFFF00"/>
              </a:buClr>
              <a:buFont typeface="Wingdings" panose="05000000000000000000" pitchFamily="2" charset="2"/>
              <a:buNone/>
              <a:defRPr/>
            </a:pPr>
            <a:r>
              <a:rPr lang="es-ES_tradnl" sz="2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_tradnl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	 </a:t>
            </a:r>
            <a:r>
              <a:rPr lang="es-ES_tradnl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			</a:t>
            </a:r>
          </a:p>
          <a:p>
            <a:pPr lvl="1" eaLnBrk="1" hangingPunct="1">
              <a:buFont typeface="Wingdings" panose="05000000000000000000" pitchFamily="2" charset="2"/>
              <a:buNone/>
              <a:defRPr/>
            </a:pPr>
            <a:endParaRPr lang="es-ES_tradnl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 eaLnBrk="1" hangingPunct="1">
              <a:defRPr/>
            </a:pPr>
            <a:endParaRPr lang="es-ES_tradnl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5781" name="Rectangle 5">
            <a:extLst>
              <a:ext uri="{FF2B5EF4-FFF2-40B4-BE49-F238E27FC236}">
                <a16:creationId xmlns:a16="http://schemas.microsoft.com/office/drawing/2014/main" id="{DC6FDC92-D913-4B19-9A4E-D5B95415BF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314" y="5589588"/>
            <a:ext cx="8455025" cy="9255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b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  Siempre que se haga inmunoprofilaxis	                   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b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**  Repetir 2 dosis (a 1-2 ms y a 6 ms de edad) en RN con &gt; 2 kg al nacer;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b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repetir 3 dosis (a 1-2 ms, 4 ms y 6 ms de edad) en RN con &lt; 2 kg al nacer.</a:t>
            </a:r>
          </a:p>
        </p:txBody>
      </p:sp>
      <p:pic>
        <p:nvPicPr>
          <p:cNvPr id="81925" name="Audio 1">
            <a:hlinkClick r:id="" action="ppaction://media"/>
            <a:extLst>
              <a:ext uri="{FF2B5EF4-FFF2-40B4-BE49-F238E27FC236}">
                <a16:creationId xmlns:a16="http://schemas.microsoft.com/office/drawing/2014/main" id="{33298586-E992-4559-BC7C-F59526034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6" name="Audio 2">
            <a:hlinkClick r:id="" action="ppaction://media"/>
            <a:extLst>
              <a:ext uri="{FF2B5EF4-FFF2-40B4-BE49-F238E27FC236}">
                <a16:creationId xmlns:a16="http://schemas.microsoft.com/office/drawing/2014/main" id="{A32DA8AE-898E-4F6D-875F-24BE7A429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496C648-E791-4408-BED1-EAB74B19C8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37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MV-01">
            <a:extLst>
              <a:ext uri="{FF2B5EF4-FFF2-40B4-BE49-F238E27FC236}">
                <a16:creationId xmlns:a16="http://schemas.microsoft.com/office/drawing/2014/main" id="{8D63E7D3-B453-4996-AA2D-3523DB670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822576"/>
            <a:ext cx="6334125" cy="403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3" descr="VARI-Z4A">
            <a:extLst>
              <a:ext uri="{FF2B5EF4-FFF2-40B4-BE49-F238E27FC236}">
                <a16:creationId xmlns:a16="http://schemas.microsoft.com/office/drawing/2014/main" id="{E1EABC2D-F301-4489-AB57-8D7D3E223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188913"/>
            <a:ext cx="3024187" cy="26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4" descr="mono-2a">
            <a:extLst>
              <a:ext uri="{FF2B5EF4-FFF2-40B4-BE49-F238E27FC236}">
                <a16:creationId xmlns:a16="http://schemas.microsoft.com/office/drawing/2014/main" id="{B1250C70-1846-4282-BFD2-81B5DEA8A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200" y="0"/>
            <a:ext cx="3860800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5" descr="mono-4">
            <a:extLst>
              <a:ext uri="{FF2B5EF4-FFF2-40B4-BE49-F238E27FC236}">
                <a16:creationId xmlns:a16="http://schemas.microsoft.com/office/drawing/2014/main" id="{F4DC2258-59C6-4E16-B2C6-66044DA2E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726" y="3544888"/>
            <a:ext cx="4105275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2518" name="Rectangle 6">
            <a:extLst>
              <a:ext uri="{FF2B5EF4-FFF2-40B4-BE49-F238E27FC236}">
                <a16:creationId xmlns:a16="http://schemas.microsoft.com/office/drawing/2014/main" id="{3BE38AE7-22EF-4C9B-A13A-B969C019834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992313" y="404813"/>
            <a:ext cx="8208962" cy="1143000"/>
          </a:xfrm>
        </p:spPr>
        <p:txBody>
          <a:bodyPr/>
          <a:lstStyle/>
          <a:p>
            <a:pPr algn="l">
              <a:defRPr/>
            </a:pPr>
            <a:r>
              <a:rPr lang="es-AR" b="1">
                <a:solidFill>
                  <a:srgbClr val="FFFF00"/>
                </a:solidFill>
                <a:latin typeface="Tahoma" pitchFamily="34" charset="0"/>
              </a:rPr>
              <a:t>  CITOMEGALOVIRUS</a:t>
            </a:r>
            <a:endParaRPr lang="es-ES_tradnl" b="1">
              <a:solidFill>
                <a:srgbClr val="FFFF00"/>
              </a:solidFill>
              <a:latin typeface="Tahoma" pitchFamily="34" charset="0"/>
            </a:endParaRPr>
          </a:p>
        </p:txBody>
      </p:sp>
      <p:sp>
        <p:nvSpPr>
          <p:cNvPr id="47111" name="Text Box 7" descr="10%">
            <a:extLst>
              <a:ext uri="{FF2B5EF4-FFF2-40B4-BE49-F238E27FC236}">
                <a16:creationId xmlns:a16="http://schemas.microsoft.com/office/drawing/2014/main" id="{47808025-B5A9-4BC5-9EA4-CBCCCCA168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9376" y="1412875"/>
            <a:ext cx="2428875" cy="1474788"/>
          </a:xfrm>
          <a:prstGeom prst="rect">
            <a:avLst/>
          </a:prstGeom>
          <a:blipFill dpi="0" rotWithShape="0">
            <a:blip r:embed="rId8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s-AR" altLang="es-CL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Virus Grupo Herpes;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s-AR" altLang="es-CL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ADN, icosaédrico,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s-AR" altLang="es-CL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 manto;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s-AR" altLang="es-CL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varios serotipos,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s-AR" altLang="es-CL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cepas</a:t>
            </a:r>
            <a:endParaRPr kumimoji="0" lang="es-ES_tradnl" altLang="es-CL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7112" name="Audio 1">
            <a:hlinkClick r:id="" action="ppaction://media"/>
            <a:extLst>
              <a:ext uri="{FF2B5EF4-FFF2-40B4-BE49-F238E27FC236}">
                <a16:creationId xmlns:a16="http://schemas.microsoft.com/office/drawing/2014/main" id="{7D0760F4-1E34-47EB-84EE-8C3C99B8A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3" name="Audio 3">
            <a:hlinkClick r:id="" action="ppaction://media"/>
            <a:extLst>
              <a:ext uri="{FF2B5EF4-FFF2-40B4-BE49-F238E27FC236}">
                <a16:creationId xmlns:a16="http://schemas.microsoft.com/office/drawing/2014/main" id="{0C90B844-24EA-4962-85AC-0B89F5692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4" name="Audio 2">
            <a:hlinkClick r:id="" action="ppaction://media"/>
            <a:extLst>
              <a:ext uri="{FF2B5EF4-FFF2-40B4-BE49-F238E27FC236}">
                <a16:creationId xmlns:a16="http://schemas.microsoft.com/office/drawing/2014/main" id="{EB8C3246-F22A-4E10-A93F-FB23EF2F3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353EBFA-803F-45C8-9F92-CF318486DE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84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>
            <a:extLst>
              <a:ext uri="{FF2B5EF4-FFF2-40B4-BE49-F238E27FC236}">
                <a16:creationId xmlns:a16="http://schemas.microsoft.com/office/drawing/2014/main" id="{0F8BADE3-0ACE-434C-85D6-3052742DF4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95500" y="214313"/>
            <a:ext cx="7772400" cy="1219200"/>
          </a:xfrm>
        </p:spPr>
        <p:txBody>
          <a:bodyPr/>
          <a:lstStyle/>
          <a:p>
            <a:pPr>
              <a:lnSpc>
                <a:spcPct val="85000"/>
              </a:lnSpc>
              <a:defRPr/>
            </a:pPr>
            <a:r>
              <a:rPr lang="es-AR" sz="3600" dirty="0">
                <a:solidFill>
                  <a:srgbClr val="FFFF00"/>
                </a:solidFill>
              </a:rPr>
              <a:t>CARACTERISTICAS CITOMEGALOVIRUS</a:t>
            </a:r>
            <a:endParaRPr lang="es-ES_tradnl" sz="3600" dirty="0">
              <a:solidFill>
                <a:srgbClr val="FFFF00"/>
              </a:solidFill>
            </a:endParaRPr>
          </a:p>
        </p:txBody>
      </p:sp>
      <p:sp>
        <p:nvSpPr>
          <p:cNvPr id="193539" name="Rectangle 3">
            <a:extLst>
              <a:ext uri="{FF2B5EF4-FFF2-40B4-BE49-F238E27FC236}">
                <a16:creationId xmlns:a16="http://schemas.microsoft.com/office/drawing/2014/main" id="{30599F0C-39CC-4C12-862B-C8665D05CE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095500" y="1500188"/>
            <a:ext cx="8197850" cy="4660900"/>
          </a:xfrm>
          <a:ln>
            <a:solidFill>
              <a:schemeClr val="tx1"/>
            </a:solidFill>
          </a:ln>
        </p:spPr>
        <p:txBody>
          <a:bodyPr/>
          <a:lstStyle/>
          <a:p>
            <a:pPr>
              <a:lnSpc>
                <a:spcPct val="85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endParaRPr lang="es-AR" sz="2800" dirty="0"/>
          </a:p>
          <a:p>
            <a:pPr>
              <a:lnSpc>
                <a:spcPct val="85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es-AR" sz="2800" dirty="0"/>
              <a:t>Varios serotipos / cepas</a:t>
            </a:r>
            <a:r>
              <a:rPr lang="es-AR" sz="2800" dirty="0">
                <a:sym typeface="Wingdings" pitchFamily="2" charset="2"/>
              </a:rPr>
              <a:t> </a:t>
            </a:r>
            <a:r>
              <a:rPr lang="es-AR" sz="2800" dirty="0">
                <a:solidFill>
                  <a:srgbClr val="FFFF66"/>
                </a:solidFill>
                <a:sym typeface="Wingdings" pitchFamily="2" charset="2"/>
              </a:rPr>
              <a:t>capacidad </a:t>
            </a:r>
            <a:r>
              <a:rPr lang="es-AR" sz="2800" dirty="0" err="1">
                <a:solidFill>
                  <a:srgbClr val="FFFF66"/>
                </a:solidFill>
                <a:sym typeface="Wingdings" pitchFamily="2" charset="2"/>
              </a:rPr>
              <a:t>reinfección</a:t>
            </a:r>
            <a:endParaRPr lang="es-AR" sz="2800" dirty="0">
              <a:solidFill>
                <a:srgbClr val="FFFF66"/>
              </a:solidFill>
              <a:sym typeface="Wingdings" pitchFamily="2" charset="2"/>
            </a:endParaRPr>
          </a:p>
          <a:p>
            <a:pPr>
              <a:lnSpc>
                <a:spcPct val="85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es-AR" sz="2800" dirty="0">
                <a:sym typeface="Wingdings" pitchFamily="2" charset="2"/>
              </a:rPr>
              <a:t>Latencia en algunos tejidos y en GB </a:t>
            </a:r>
            <a:r>
              <a:rPr lang="es-AR" sz="2800" dirty="0"/>
              <a:t> </a:t>
            </a:r>
            <a:r>
              <a:rPr lang="es-AR" sz="2800" dirty="0">
                <a:solidFill>
                  <a:srgbClr val="FFFF66"/>
                </a:solidFill>
              </a:rPr>
              <a:t>capacidad reactivación</a:t>
            </a:r>
            <a:r>
              <a:rPr lang="es-AR" sz="2800" dirty="0"/>
              <a:t> especialmente en </a:t>
            </a:r>
            <a:r>
              <a:rPr lang="es-AR" sz="2800" dirty="0" err="1"/>
              <a:t>inmunocomprometidos</a:t>
            </a:r>
            <a:r>
              <a:rPr lang="es-AR" sz="2800" dirty="0"/>
              <a:t>, problemas en transfusiones y en trasplantes</a:t>
            </a:r>
          </a:p>
          <a:p>
            <a:pPr>
              <a:lnSpc>
                <a:spcPct val="85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es-AR" sz="2800" dirty="0"/>
              <a:t>Es poco </a:t>
            </a:r>
            <a:r>
              <a:rPr lang="es-AR" sz="2800" dirty="0" err="1"/>
              <a:t>citocídico</a:t>
            </a:r>
            <a:r>
              <a:rPr lang="es-AR" sz="2800" dirty="0"/>
              <a:t>: </a:t>
            </a:r>
            <a:r>
              <a:rPr lang="es-AR" sz="2800" dirty="0">
                <a:solidFill>
                  <a:srgbClr val="FFFF66"/>
                </a:solidFill>
              </a:rPr>
              <a:t>capacidad de dar infección persistente</a:t>
            </a:r>
            <a:r>
              <a:rPr lang="es-AR" sz="2800" dirty="0"/>
              <a:t> </a:t>
            </a:r>
            <a:r>
              <a:rPr lang="es-AR" sz="2800" dirty="0">
                <a:sym typeface="Wingdings" pitchFamily="2" charset="2"/>
              </a:rPr>
              <a:t> defectos prenatales  y </a:t>
            </a:r>
            <a:r>
              <a:rPr lang="es-AR" sz="2800" dirty="0">
                <a:sym typeface="Wingdings 3" pitchFamily="18" charset="2"/>
              </a:rPr>
              <a:t>secuelas postnatales </a:t>
            </a:r>
          </a:p>
          <a:p>
            <a:pPr>
              <a:lnSpc>
                <a:spcPct val="85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es-AR" sz="2800" dirty="0">
                <a:sym typeface="Wingdings" pitchFamily="2" charset="2"/>
              </a:rPr>
              <a:t>No altamente contagioso</a:t>
            </a:r>
          </a:p>
        </p:txBody>
      </p:sp>
      <p:pic>
        <p:nvPicPr>
          <p:cNvPr id="48132" name="Audio 3">
            <a:hlinkClick r:id="" action="ppaction://media"/>
            <a:extLst>
              <a:ext uri="{FF2B5EF4-FFF2-40B4-BE49-F238E27FC236}">
                <a16:creationId xmlns:a16="http://schemas.microsoft.com/office/drawing/2014/main" id="{DE67A998-2AD2-458D-AAE5-245B503ED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Audio 2">
            <a:hlinkClick r:id="" action="ppaction://media"/>
            <a:extLst>
              <a:ext uri="{FF2B5EF4-FFF2-40B4-BE49-F238E27FC236}">
                <a16:creationId xmlns:a16="http://schemas.microsoft.com/office/drawing/2014/main" id="{7C8E78DD-EB2D-4153-B69C-D8C52128F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Audio 1">
            <a:hlinkClick r:id="" action="ppaction://media"/>
            <a:extLst>
              <a:ext uri="{FF2B5EF4-FFF2-40B4-BE49-F238E27FC236}">
                <a16:creationId xmlns:a16="http://schemas.microsoft.com/office/drawing/2014/main" id="{6AA111EF-B1BC-4BA5-8FC4-B3BFF76D7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3E25ADC-1BBF-4AC1-9279-CCA5B57301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557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Órbita">
  <a:themeElements>
    <a:clrScheme name="Órbita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Órb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_tradnl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_tradnl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Órbita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Órbita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Órbita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Órbita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Órbita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Órbita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Órbita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Órbita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Órbita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1216</TotalTime>
  <Words>4207</Words>
  <Application>Microsoft Macintosh PowerPoint</Application>
  <PresentationFormat>Panorámica</PresentationFormat>
  <Paragraphs>631</Paragraphs>
  <Slides>76</Slides>
  <Notes>2</Notes>
  <HiddenSlides>0</HiddenSlides>
  <MMClips>75</MMClips>
  <ScaleCrop>false</ScaleCrop>
  <HeadingPairs>
    <vt:vector size="8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76</vt:i4>
      </vt:variant>
    </vt:vector>
  </HeadingPairs>
  <TitlesOfParts>
    <vt:vector size="90" baseType="lpstr">
      <vt:lpstr>Arial Unicode MS</vt:lpstr>
      <vt:lpstr>MS Mincho</vt:lpstr>
      <vt:lpstr>Arial</vt:lpstr>
      <vt:lpstr>Calibri</vt:lpstr>
      <vt:lpstr>Garamond</vt:lpstr>
      <vt:lpstr>Marlett</vt:lpstr>
      <vt:lpstr>Monotype Sorts</vt:lpstr>
      <vt:lpstr>Tahoma</vt:lpstr>
      <vt:lpstr>Times New Roman</vt:lpstr>
      <vt:lpstr>Verdana</vt:lpstr>
      <vt:lpstr>Wingdings</vt:lpstr>
      <vt:lpstr>Órbita</vt:lpstr>
      <vt:lpstr>Imagen de mapa de bits</vt:lpstr>
      <vt:lpstr>MS Org Chart</vt:lpstr>
      <vt:lpstr>CLASE TORCH 5° 2022</vt:lpstr>
      <vt:lpstr>INFECCIONES y EMBARAZADAS</vt:lpstr>
      <vt:lpstr>INFECCIONES y EMBARAZADAS</vt:lpstr>
      <vt:lpstr>PERIODOS TRANSMISION INFECCIONES BINOMIO MADRE-HIJO</vt:lpstr>
      <vt:lpstr>PERIODOS TRANSMISION INFECCIONES BINOMIO MADRE-HIJO</vt:lpstr>
      <vt:lpstr>ESTUDIO DE INFECCIONES EN EMBARAZADAS </vt:lpstr>
      <vt:lpstr>CITOMEGALOVIRUS</vt:lpstr>
      <vt:lpstr>  CITOMEGALOVIRUS</vt:lpstr>
      <vt:lpstr>CARACTERISTICAS CITOMEGALOVIRUS</vt:lpstr>
      <vt:lpstr>CARACTERISTICAS CITOMEGALOVIRUS</vt:lpstr>
      <vt:lpstr>TRANSMISION CITOMEGALOVIRUS</vt:lpstr>
      <vt:lpstr>   INFECCION POR CMV EN EMBARAZADAS y RECIEN NACIDOS</vt:lpstr>
      <vt:lpstr>Presentación de PowerPoint</vt:lpstr>
      <vt:lpstr>INFECCION PRENATAL POR CMV</vt:lpstr>
      <vt:lpstr>INFECCION PRENATAL POR CMV</vt:lpstr>
      <vt:lpstr>INFECCION PRENATAL POR CMV</vt:lpstr>
      <vt:lpstr>INFECCION PRENATAL POR CMV</vt:lpstr>
      <vt:lpstr>CMV</vt:lpstr>
      <vt:lpstr>CMV en el RN</vt:lpstr>
      <vt:lpstr>Presentación de PowerPoint</vt:lpstr>
      <vt:lpstr>Fuentes de Infección por Virus Herpes Simple en el Recién Nacido</vt:lpstr>
      <vt:lpstr>INFECCION POR VHS EN LA MUJER EMBARAZADA y NEONATO</vt:lpstr>
      <vt:lpstr>MANEJO EMBARAZADA CON INFECCION GENITAL PRIMARIA POR VHS  (1)</vt:lpstr>
      <vt:lpstr>MANEJO MUJER CON: </vt:lpstr>
      <vt:lpstr>Manejo de los Recién Nacidos  Expuestos / Infectados con VHS</vt:lpstr>
      <vt:lpstr>Varicela-Zoster</vt:lpstr>
      <vt:lpstr>VIRUS VARICELA-ZOSTER y EMBARAZADAS </vt:lpstr>
      <vt:lpstr>VIRUS VARICELA-ZOSTER y EMBARAZADAS </vt:lpstr>
      <vt:lpstr>SINDROME DE DEFECTOS CONGENITOS POR VARICELA</vt:lpstr>
      <vt:lpstr>Presentación de PowerPoint</vt:lpstr>
      <vt:lpstr>RUBEOLA</vt:lpstr>
      <vt:lpstr>Rubéola</vt:lpstr>
      <vt:lpstr>Presentación de PowerPoint</vt:lpstr>
      <vt:lpstr>PARVOVIRUS B19 y EMBARAZADA</vt:lpstr>
      <vt:lpstr>PARVOVIRUS B19</vt:lpstr>
      <vt:lpstr>PARVOVIRUS B19</vt:lpstr>
      <vt:lpstr>Infección Fetal por Parvovirus B19</vt:lpstr>
      <vt:lpstr>Infección Fetal por Parvovirus B19</vt:lpstr>
      <vt:lpstr>Hepatitis B</vt:lpstr>
      <vt:lpstr>Presentación de PowerPoint</vt:lpstr>
      <vt:lpstr>Neurosífilis</vt:lpstr>
      <vt:lpstr>SIFILIS</vt:lpstr>
      <vt:lpstr>SIFILIS: GENERALIDADES </vt:lpstr>
      <vt:lpstr>MECANISMOS TRANSMISION SIFILIS</vt:lpstr>
      <vt:lpstr>ETAPAS DE LA SIFILIS  </vt:lpstr>
      <vt:lpstr>   Sífilis primaria</vt:lpstr>
      <vt:lpstr>Sífilis secundaria </vt:lpstr>
      <vt:lpstr>Etapas clínicas de la Sífilis</vt:lpstr>
      <vt:lpstr>Presentación de PowerPoint</vt:lpstr>
      <vt:lpstr>SIFILIS CONGENITA</vt:lpstr>
      <vt:lpstr>TRANSMISION SIFILIS MADRE-HIJO</vt:lpstr>
      <vt:lpstr>Sífilis Congénita</vt:lpstr>
      <vt:lpstr>Manifestaciones Sífilis Congénita</vt:lpstr>
      <vt:lpstr>Clasificación Sífilis Congénita</vt:lpstr>
      <vt:lpstr>Manifestaciones Sífilis Congénita Precoz (hasta los 2 años de vida)</vt:lpstr>
      <vt:lpstr>Sífilis Congenita  </vt:lpstr>
      <vt:lpstr>Manifestaciones Sífilis Congénita Tardía (aparecen después de los 2 años de vida) </vt:lpstr>
      <vt:lpstr> RIESGO DE TRANSMISION SEGUN TIEMPO DE GESTACION </vt:lpstr>
      <vt:lpstr>Presentación de PowerPoint</vt:lpstr>
      <vt:lpstr>Prevención Sífilis Congénita</vt:lpstr>
      <vt:lpstr>SIFILIS EN EMBARAZADAS DESTINO* </vt:lpstr>
      <vt:lpstr>Presentación de PowerPoint</vt:lpstr>
      <vt:lpstr>SIFILIS EN EL RECIEN NACIDO PATOGENIA</vt:lpstr>
      <vt:lpstr>SIFILIS: ESTUDIO ETIOLOGICO</vt:lpstr>
      <vt:lpstr>Presentación de PowerPoint</vt:lpstr>
      <vt:lpstr>NORMA NACIONAL 2013</vt:lpstr>
      <vt:lpstr>SIFILIS EN EMBARAZADAS CONDUCTA </vt:lpstr>
      <vt:lpstr>SIFILIS EN EMBARAZADAS TRATAMIENTO </vt:lpstr>
      <vt:lpstr>DOSIS PENICILINA BENZATINA  DE ACUERDO A ETAPA CLINICA DE SIFILIS </vt:lpstr>
      <vt:lpstr>SIFILIS CONGENITA DESTINO </vt:lpstr>
      <vt:lpstr>Neurosífilis</vt:lpstr>
      <vt:lpstr>HEPATITIS B</vt:lpstr>
      <vt:lpstr>HEPATITIS B y EMBARAZADAS </vt:lpstr>
      <vt:lpstr> HEPATITIS B y EMBARAZADAS </vt:lpstr>
      <vt:lpstr>PREVENCION HEPATITIS B EN EMBARAZADAS y RN</vt:lpstr>
      <vt:lpstr>RN HIJOS DE MADRE Hep B (+) MEDIDAS PREVENTIVAS EN RN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NEO 1</dc:title>
  <dc:creator>elba wu</dc:creator>
  <cp:lastModifiedBy>Carvajal Veas Ricardo</cp:lastModifiedBy>
  <cp:revision>5</cp:revision>
  <dcterms:created xsi:type="dcterms:W3CDTF">2020-04-26T22:03:23Z</dcterms:created>
  <dcterms:modified xsi:type="dcterms:W3CDTF">2022-10-02T13:08:40Z</dcterms:modified>
</cp:coreProperties>
</file>