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22" r:id="rId2"/>
    <p:sldId id="352" r:id="rId3"/>
    <p:sldId id="419" r:id="rId4"/>
    <p:sldId id="420" r:id="rId5"/>
    <p:sldId id="421" r:id="rId6"/>
    <p:sldId id="360" r:id="rId7"/>
    <p:sldId id="361" r:id="rId8"/>
    <p:sldId id="362" r:id="rId9"/>
    <p:sldId id="365" r:id="rId10"/>
    <p:sldId id="367" r:id="rId11"/>
    <p:sldId id="441" r:id="rId12"/>
    <p:sldId id="327" r:id="rId13"/>
    <p:sldId id="416" r:id="rId14"/>
    <p:sldId id="370" r:id="rId15"/>
    <p:sldId id="371" r:id="rId16"/>
    <p:sldId id="382" r:id="rId17"/>
    <p:sldId id="383" r:id="rId18"/>
    <p:sldId id="373" r:id="rId19"/>
    <p:sldId id="374" r:id="rId20"/>
    <p:sldId id="424" r:id="rId21"/>
    <p:sldId id="431" r:id="rId22"/>
    <p:sldId id="332" r:id="rId23"/>
    <p:sldId id="432" r:id="rId24"/>
    <p:sldId id="434" r:id="rId25"/>
    <p:sldId id="439" r:id="rId26"/>
    <p:sldId id="426" r:id="rId27"/>
    <p:sldId id="429" r:id="rId28"/>
    <p:sldId id="425" r:id="rId29"/>
    <p:sldId id="433" r:id="rId30"/>
    <p:sldId id="430" r:id="rId31"/>
    <p:sldId id="423" r:id="rId32"/>
    <p:sldId id="378" r:id="rId33"/>
    <p:sldId id="379" r:id="rId34"/>
    <p:sldId id="380" r:id="rId35"/>
    <p:sldId id="438" r:id="rId36"/>
    <p:sldId id="381" r:id="rId37"/>
    <p:sldId id="437" r:id="rId38"/>
    <p:sldId id="330" r:id="rId39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1515"/>
    <a:srgbClr val="AB1D1D"/>
    <a:srgbClr val="7E0000"/>
    <a:srgbClr val="7A0000"/>
    <a:srgbClr val="761414"/>
    <a:srgbClr val="3366FF"/>
    <a:srgbClr val="00153E"/>
    <a:srgbClr val="005696"/>
    <a:srgbClr val="9999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82486" autoAdjust="0"/>
  </p:normalViewPr>
  <p:slideViewPr>
    <p:cSldViewPr>
      <p:cViewPr varScale="1">
        <p:scale>
          <a:sx n="94" d="100"/>
          <a:sy n="94" d="100"/>
        </p:scale>
        <p:origin x="20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F514D-BB9E-4D65-A9CC-2D8C4E15DB06}" type="datetimeFigureOut">
              <a:rPr lang="es-CL" smtClean="0"/>
              <a:pPr/>
              <a:t>12-04-2022</a:t>
            </a:fld>
            <a:endParaRPr lang="es-CL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2BDBC-6329-45B9-A6B2-0AADBF03BCA0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03607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8F104-840D-432E-B274-DFA28EA35A2F}" type="slidenum">
              <a:rPr lang="es-CL" altLang="es-CL"/>
              <a:pPr/>
              <a:t>1</a:t>
            </a:fld>
            <a:endParaRPr lang="es-CL" altLang="es-CL" dirty="0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es-CL" dirty="0"/>
              <a:t>Mail: palvarezz@alemana.cl o pazenteno@yahoo.com </a:t>
            </a:r>
          </a:p>
        </p:txBody>
      </p:sp>
    </p:spTree>
    <p:extLst>
      <p:ext uri="{BB962C8B-B14F-4D97-AF65-F5344CB8AC3E}">
        <p14:creationId xmlns:p14="http://schemas.microsoft.com/office/powerpoint/2010/main" val="213588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2BDBC-6329-45B9-A6B2-0AADBF03BCA0}" type="slidenum">
              <a:rPr lang="es-CL" smtClean="0"/>
              <a:pPr/>
              <a:t>25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54158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 Aunque gran parte de estos soplos ocurren en niños con corazón sano: soplo funcional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2BDBC-6329-45B9-A6B2-0AADBF03BCA0}" type="slidenum">
              <a:rPr lang="es-CL" smtClean="0"/>
              <a:pPr/>
              <a:t>28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98739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2BDBC-6329-45B9-A6B2-0AADBF03BCA0}" type="slidenum">
              <a:rPr lang="es-CL" smtClean="0"/>
              <a:pPr/>
              <a:t>31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222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Se atribuye al incremento en la velocidad de eyección del ventrículo izquierdo, a bandas tendinosas anómalas en dicho ventrículo o a una exagerada actividad vibratoria con la contracción ventricular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2BDBC-6329-45B9-A6B2-0AADBF03BCA0}" type="slidenum">
              <a:rPr lang="es-CL" smtClean="0"/>
              <a:pPr/>
              <a:t>33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04707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Flujo</a:t>
            </a:r>
            <a:r>
              <a:rPr lang="es-CL" sz="1600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carotideo flujo turbulento carótidas o arterias braquiocefalicas 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 venoso : Se debe al aumento de flujo en las venas del cuello y lo escuchamos en el borde torácico superior  derecho (más frecuente). Desaparece con movimientos laterales de la cabeza o comprimiendo la vena yugular.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2BDBC-6329-45B9-A6B2-0AADBF03BCA0}" type="slidenum">
              <a:rPr lang="es-CL" smtClean="0"/>
              <a:pPr/>
              <a:t>36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55246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2BDBC-6329-45B9-A6B2-0AADBF03BCA0}" type="slidenum">
              <a:rPr lang="es-CL" smtClean="0"/>
              <a:pPr/>
              <a:t>37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00438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En</a:t>
            </a:r>
            <a:r>
              <a:rPr lang="es-CL" baseline="0" dirty="0"/>
              <a:t> caso de preguntas por favor, enviar a  mi mail: palvarezz@alemana.cl o pazenteno@yahoo.com 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2BDBC-6329-45B9-A6B2-0AADBF03BCA0}" type="slidenum">
              <a:rPr lang="es-CL" smtClean="0"/>
              <a:pPr/>
              <a:t>38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9997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2BDBC-6329-45B9-A6B2-0AADBF03BCA0}" type="slidenum">
              <a:rPr lang="es-CL" smtClean="0"/>
              <a:pPr/>
              <a:t>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5533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2BDBC-6329-45B9-A6B2-0AADBF03BCA0}" type="slidenum">
              <a:rPr lang="es-CL" smtClean="0"/>
              <a:pPr/>
              <a:t>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46307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2BDBC-6329-45B9-A6B2-0AADBF03BCA0}" type="slidenum">
              <a:rPr lang="es-CL" smtClean="0"/>
              <a:pPr/>
              <a:t>11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67893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2BDBC-6329-45B9-A6B2-0AADBF03BCA0}" type="slidenum">
              <a:rPr lang="es-CL" smtClean="0"/>
              <a:pPr/>
              <a:t>16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07051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 Aunque gran parte de estos soplos ocurren en niños con corazón sano: soplo funcional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2BDBC-6329-45B9-A6B2-0AADBF03BCA0}" type="slidenum">
              <a:rPr lang="es-CL" smtClean="0"/>
              <a:pPr/>
              <a:t>19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06100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2BDBC-6329-45B9-A6B2-0AADBF03BCA0}" type="slidenum">
              <a:rPr lang="es-CL" smtClean="0"/>
              <a:pPr/>
              <a:t>22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38212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2BDBC-6329-45B9-A6B2-0AADBF03BCA0}" type="slidenum">
              <a:rPr lang="es-CL" smtClean="0"/>
              <a:pPr/>
              <a:t>23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16850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2BDBC-6329-45B9-A6B2-0AADBF03BCA0}" type="slidenum">
              <a:rPr lang="es-CL" smtClean="0"/>
              <a:pPr/>
              <a:t>24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4476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5FE5-88BD-4DEB-B419-4AB7A7E87CFE}" type="datetimeFigureOut">
              <a:rPr lang="es-CL" smtClean="0"/>
              <a:pPr/>
              <a:t>12-04-2022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3D6E-9E77-4670-8776-A084671A9929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11684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5FE5-88BD-4DEB-B419-4AB7A7E87CFE}" type="datetimeFigureOut">
              <a:rPr lang="es-CL" smtClean="0"/>
              <a:pPr/>
              <a:t>12-04-2022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3D6E-9E77-4670-8776-A084671A9929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2725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5FE5-88BD-4DEB-B419-4AB7A7E87CFE}" type="datetimeFigureOut">
              <a:rPr lang="es-CL" smtClean="0"/>
              <a:pPr/>
              <a:t>12-04-2022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3D6E-9E77-4670-8776-A084671A9929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4430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s-CL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B56F7-CE22-4CF0-8250-1AB402862203}" type="slidenum">
              <a:rPr lang="es-ES" altLang="es-CL"/>
              <a:pPr>
                <a:defRPr/>
              </a:pPr>
              <a:t>‹Nº›</a:t>
            </a:fld>
            <a:endParaRPr lang="es-ES" altLang="es-CL" dirty="0"/>
          </a:p>
        </p:txBody>
      </p:sp>
    </p:spTree>
    <p:extLst>
      <p:ext uri="{BB962C8B-B14F-4D97-AF65-F5344CB8AC3E}">
        <p14:creationId xmlns:p14="http://schemas.microsoft.com/office/powerpoint/2010/main" val="2772879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5FE5-88BD-4DEB-B419-4AB7A7E87CFE}" type="datetimeFigureOut">
              <a:rPr lang="es-CL" smtClean="0"/>
              <a:pPr/>
              <a:t>12-04-2022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3D6E-9E77-4670-8776-A084671A9929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7354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5FE5-88BD-4DEB-B419-4AB7A7E87CFE}" type="datetimeFigureOut">
              <a:rPr lang="es-CL" smtClean="0"/>
              <a:pPr/>
              <a:t>12-04-2022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3D6E-9E77-4670-8776-A084671A9929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9423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5FE5-88BD-4DEB-B419-4AB7A7E87CFE}" type="datetimeFigureOut">
              <a:rPr lang="es-CL" smtClean="0"/>
              <a:pPr/>
              <a:t>12-04-2022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3D6E-9E77-4670-8776-A084671A9929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327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5FE5-88BD-4DEB-B419-4AB7A7E87CFE}" type="datetimeFigureOut">
              <a:rPr lang="es-CL" smtClean="0"/>
              <a:pPr/>
              <a:t>12-04-2022</a:t>
            </a:fld>
            <a:endParaRPr lang="es-CL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3D6E-9E77-4670-8776-A084671A9929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557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5FE5-88BD-4DEB-B419-4AB7A7E87CFE}" type="datetimeFigureOut">
              <a:rPr lang="es-CL" smtClean="0"/>
              <a:pPr/>
              <a:t>12-04-2022</a:t>
            </a:fld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3D6E-9E77-4670-8776-A084671A9929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2760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5FE5-88BD-4DEB-B419-4AB7A7E87CFE}" type="datetimeFigureOut">
              <a:rPr lang="es-CL" smtClean="0"/>
              <a:pPr/>
              <a:t>12-04-2022</a:t>
            </a:fld>
            <a:endParaRPr lang="es-CL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3D6E-9E77-4670-8776-A084671A9929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65216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5FE5-88BD-4DEB-B419-4AB7A7E87CFE}" type="datetimeFigureOut">
              <a:rPr lang="es-CL" smtClean="0"/>
              <a:pPr/>
              <a:t>12-04-2022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3D6E-9E77-4670-8776-A084671A9929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2314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5FE5-88BD-4DEB-B419-4AB7A7E87CFE}" type="datetimeFigureOut">
              <a:rPr lang="es-CL" smtClean="0"/>
              <a:pPr/>
              <a:t>12-04-2022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3D6E-9E77-4670-8776-A084671A9929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8553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B5FE5-88BD-4DEB-B419-4AB7A7E87CFE}" type="datetimeFigureOut">
              <a:rPr lang="es-CL" smtClean="0"/>
              <a:pPr/>
              <a:t>12-04-2022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3D6E-9E77-4670-8776-A084671A9929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2827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12.m4a"/><Relationship Id="rId7" Type="http://schemas.openxmlformats.org/officeDocument/2006/relationships/image" Target="../media/image21.jpeg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16.m4a"/><Relationship Id="rId7" Type="http://schemas.openxmlformats.org/officeDocument/2006/relationships/image" Target="../media/image24.png"/><Relationship Id="rId2" Type="http://schemas.microsoft.com/office/2007/relationships/media" Target="../media/media16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38.gif"/><Relationship Id="rId4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6.gif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cardiopatias congenit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11" y="240966"/>
            <a:ext cx="7241328" cy="4824536"/>
          </a:xfrm>
          <a:prstGeom prst="rect">
            <a:avLst/>
          </a:prstGeom>
          <a:ln w="19050">
            <a:solidFill>
              <a:srgbClr val="7A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323" name="Rectangle 3"/>
          <p:cNvSpPr>
            <a:spLocks noGrp="1" noChangeArrowheads="1"/>
          </p:cNvSpPr>
          <p:nvPr>
            <p:ph idx="1"/>
          </p:nvPr>
        </p:nvSpPr>
        <p:spPr>
          <a:xfrm>
            <a:off x="1867815" y="5301208"/>
            <a:ext cx="6009422" cy="1375482"/>
          </a:xfrm>
          <a:solidFill>
            <a:srgbClr val="761414"/>
          </a:solidFill>
          <a:ln w="28575">
            <a:solidFill>
              <a:srgbClr val="761414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80000"/>
              </a:lnSpc>
              <a:buNone/>
            </a:pPr>
            <a:endParaRPr lang="es-CL" altLang="es-C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s-CL" altLang="es-C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SERVICIO DE CARDIOLOGIA Y  CIRUGIA CARDIOVASCULAR</a:t>
            </a:r>
          </a:p>
          <a:p>
            <a:pPr marL="0" indent="0" algn="ctr">
              <a:lnSpc>
                <a:spcPct val="80000"/>
              </a:lnSpc>
              <a:buNone/>
            </a:pPr>
            <a:endParaRPr lang="es-CL" altLang="es-CL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s-CL" altLang="es-C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HOSPITAL  ROBERTO DEL RIO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s-CL" altLang="es-C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 PATRICIA ALVAREZ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s-CL" altLang="es-CL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UNIVERSIDAD DE CHILE</a:t>
            </a:r>
          </a:p>
          <a:p>
            <a:pPr algn="just">
              <a:lnSpc>
                <a:spcPct val="80000"/>
              </a:lnSpc>
            </a:pPr>
            <a:endParaRPr lang="es-CL" altLang="es-CL" sz="3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endParaRPr lang="es-CL" alt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endParaRPr lang="es-CL" altLang="es-CL" sz="1600" dirty="0"/>
          </a:p>
          <a:p>
            <a:pPr algn="just">
              <a:lnSpc>
                <a:spcPct val="80000"/>
              </a:lnSpc>
            </a:pPr>
            <a:endParaRPr lang="es-CL" altLang="es-CL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6C8E30-664B-3E44-8D43-64DD5671A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36" y="1220642"/>
            <a:ext cx="1096774" cy="1080120"/>
          </a:xfrm>
          <a:prstGeom prst="rect">
            <a:avLst/>
          </a:prstGeom>
          <a:ln>
            <a:solidFill>
              <a:srgbClr val="AB1D1D"/>
            </a:solidFill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736" y="2653234"/>
            <a:ext cx="1057012" cy="1057012"/>
          </a:xfrm>
          <a:prstGeom prst="rect">
            <a:avLst/>
          </a:prstGeom>
          <a:ln>
            <a:solidFill>
              <a:srgbClr val="7D1515"/>
            </a:solidFill>
          </a:ln>
        </p:spPr>
      </p:pic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61"/>
    </mc:Choice>
    <mc:Fallback xmlns="">
      <p:transition spd="slow" advTm="18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660525" y="954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b="0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7A0000"/>
          </a:solidFill>
        </p:spPr>
        <p:txBody>
          <a:bodyPr>
            <a:normAutofit/>
          </a:bodyPr>
          <a:lstStyle/>
          <a:p>
            <a:pPr eaLnBrk="1" hangingPunct="1"/>
            <a:r>
              <a:rPr lang="es-CL" altLang="es-C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ETIOLOGIA DE LAS CARDIOPATIAS CONGENITAS</a:t>
            </a:r>
            <a:endParaRPr lang="es-ES" altLang="es-CL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187450" y="1628775"/>
            <a:ext cx="765175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L" sz="20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s-CL" sz="2000" dirty="0">
                <a:solidFill>
                  <a:srgbClr val="00153E"/>
                </a:solidFill>
                <a:latin typeface="Arial" charset="0"/>
              </a:rPr>
              <a:t>FACTORES  GENETICOS (Ligados a la herencia)     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CL" sz="2000" dirty="0">
                <a:solidFill>
                  <a:srgbClr val="00153E"/>
                </a:solidFill>
                <a:latin typeface="Arial" charset="0"/>
              </a:rPr>
              <a:t> Aberraciones cromosómicas  ( 5% )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CL" sz="2000" dirty="0">
                <a:solidFill>
                  <a:srgbClr val="00153E"/>
                </a:solidFill>
                <a:latin typeface="Arial" charset="0"/>
              </a:rPr>
              <a:t> Mutaciones                                ( 3% )</a:t>
            </a:r>
          </a:p>
          <a:p>
            <a:pPr marL="1257300" lvl="2" indent="-342900" eaLnBrk="1" hangingPunct="1">
              <a:spcBef>
                <a:spcPct val="25000"/>
              </a:spcBef>
              <a:buFont typeface="Arial" panose="020B0604020202020204" pitchFamily="34" charset="0"/>
              <a:buChar char="•"/>
              <a:defRPr/>
            </a:pPr>
            <a:r>
              <a:rPr lang="es-ES" sz="2000" i="1" dirty="0">
                <a:solidFill>
                  <a:srgbClr val="00153E"/>
                </a:solidFill>
                <a:latin typeface="Arial" charset="0"/>
              </a:rPr>
              <a:t>Sd.  Down: Canal AV</a:t>
            </a:r>
          </a:p>
          <a:p>
            <a:pPr marL="1257300" lvl="2" indent="-342900" eaLnBrk="1" hangingPunct="1">
              <a:spcBef>
                <a:spcPct val="25000"/>
              </a:spcBef>
              <a:buFont typeface="Arial" panose="020B0604020202020204" pitchFamily="34" charset="0"/>
              <a:buChar char="•"/>
              <a:defRPr/>
            </a:pPr>
            <a:r>
              <a:rPr lang="es-ES" sz="2000" i="1" dirty="0">
                <a:solidFill>
                  <a:srgbClr val="00153E"/>
                </a:solidFill>
                <a:latin typeface="Arial" charset="0"/>
              </a:rPr>
              <a:t>Sd . Turner: Coartación aórtica </a:t>
            </a:r>
          </a:p>
          <a:p>
            <a:pPr marL="1257300" lvl="2" indent="-342900" eaLnBrk="1" hangingPunct="1">
              <a:spcBef>
                <a:spcPct val="25000"/>
              </a:spcBef>
              <a:buFont typeface="Arial" panose="020B0604020202020204" pitchFamily="34" charset="0"/>
              <a:buChar char="•"/>
              <a:defRPr/>
            </a:pPr>
            <a:r>
              <a:rPr lang="es-ES" sz="2000" i="1" dirty="0">
                <a:solidFill>
                  <a:srgbClr val="00153E"/>
                </a:solidFill>
                <a:latin typeface="Arial" charset="0"/>
              </a:rPr>
              <a:t>Sd.  Noonan: Estenosis pulmonar </a:t>
            </a:r>
          </a:p>
          <a:p>
            <a:pPr marL="1257300" lvl="2" indent="-342900" eaLnBrk="1" hangingPunct="1">
              <a:spcBef>
                <a:spcPct val="25000"/>
              </a:spcBef>
              <a:buFont typeface="Arial" panose="020B0604020202020204" pitchFamily="34" charset="0"/>
              <a:buChar char="•"/>
              <a:defRPr/>
            </a:pPr>
            <a:r>
              <a:rPr lang="es-ES" sz="2000" i="1" dirty="0">
                <a:solidFill>
                  <a:srgbClr val="00153E"/>
                </a:solidFill>
                <a:latin typeface="Arial" charset="0"/>
              </a:rPr>
              <a:t>Sd.  Di George: Tronco arterioso</a:t>
            </a:r>
            <a:endParaRPr lang="es-CL" sz="2000" i="1" dirty="0">
              <a:solidFill>
                <a:srgbClr val="00153E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es-CL" sz="2000" dirty="0">
                <a:solidFill>
                  <a:srgbClr val="00153E"/>
                </a:solidFill>
                <a:latin typeface="Arial" charset="0"/>
              </a:rPr>
              <a:t>FACTORES  AMBIENTALES                                        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CL" sz="2000" dirty="0">
                <a:solidFill>
                  <a:srgbClr val="00153E"/>
                </a:solidFill>
                <a:latin typeface="Arial" charset="0"/>
              </a:rPr>
              <a:t> Virus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CL" sz="2000" dirty="0">
                <a:solidFill>
                  <a:srgbClr val="00153E"/>
                </a:solidFill>
                <a:latin typeface="Arial" charset="0"/>
              </a:rPr>
              <a:t> Drogas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CL" sz="2000" dirty="0">
                <a:solidFill>
                  <a:srgbClr val="00153E"/>
                </a:solidFill>
                <a:latin typeface="Arial" charset="0"/>
              </a:rPr>
              <a:t> Radiaciones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CL" sz="2000" dirty="0">
                <a:solidFill>
                  <a:srgbClr val="00153E"/>
                </a:solidFill>
                <a:latin typeface="Arial" charset="0"/>
              </a:rPr>
              <a:t> Alcohol</a:t>
            </a:r>
          </a:p>
          <a:p>
            <a:pPr eaLnBrk="1" hangingPunct="1">
              <a:defRPr/>
            </a:pPr>
            <a:r>
              <a:rPr lang="es-CL" sz="2000" dirty="0">
                <a:solidFill>
                  <a:srgbClr val="00153E"/>
                </a:solidFill>
                <a:latin typeface="Arial" charset="0"/>
              </a:rPr>
              <a:t>ETIOLOGIA MULTIFACTORIAL                                   </a:t>
            </a:r>
            <a:r>
              <a:rPr lang="es-CL" sz="2000" dirty="0">
                <a:solidFill>
                  <a:srgbClr val="002060"/>
                </a:solidFill>
                <a:latin typeface="Arial" charset="0"/>
              </a:rPr>
              <a:t>70-80  %</a:t>
            </a:r>
          </a:p>
          <a:p>
            <a:pPr lvl="1" eaLnBrk="1" hangingPunct="1">
              <a:buFontTx/>
              <a:buChar char="•"/>
              <a:defRPr/>
            </a:pPr>
            <a:endParaRPr lang="es-ES" sz="20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28677" name="Picture 5" descr="dna2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572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27"/>
    </mc:Choice>
    <mc:Fallback xmlns="">
      <p:transition spd="slow" advTm="70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3"/>
          <p:cNvSpPr>
            <a:spLocks noGrp="1"/>
          </p:cNvSpPr>
          <p:nvPr>
            <p:ph type="title"/>
          </p:nvPr>
        </p:nvSpPr>
        <p:spPr>
          <a:xfrm>
            <a:off x="785786" y="428604"/>
            <a:ext cx="7772400" cy="1143000"/>
          </a:xfrm>
          <a:solidFill>
            <a:srgbClr val="7E0000"/>
          </a:solidFill>
        </p:spPr>
        <p:txBody>
          <a:bodyPr>
            <a:normAutofit/>
          </a:bodyPr>
          <a:lstStyle/>
          <a:p>
            <a:r>
              <a:rPr lang="es-CL" altLang="es-C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SINDROME DE DOWN</a:t>
            </a:r>
          </a:p>
        </p:txBody>
      </p:sp>
      <p:sp>
        <p:nvSpPr>
          <p:cNvPr id="29699" name="Marcador de contenido 4"/>
          <p:cNvSpPr>
            <a:spLocks noGrp="1"/>
          </p:cNvSpPr>
          <p:nvPr>
            <p:ph sz="half" idx="1"/>
          </p:nvPr>
        </p:nvSpPr>
        <p:spPr>
          <a:xfrm>
            <a:off x="352817" y="1916832"/>
            <a:ext cx="3672408" cy="5112568"/>
          </a:xfrm>
        </p:spPr>
        <p:txBody>
          <a:bodyPr>
            <a:normAutofit/>
          </a:bodyPr>
          <a:lstStyle/>
          <a:p>
            <a:endParaRPr lang="es-CL" alt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alt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Cromosomopatía más frecuente</a:t>
            </a:r>
          </a:p>
          <a:p>
            <a:r>
              <a:rPr lang="es-CL" altLang="es-C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Cardiopatías congénitas:</a:t>
            </a:r>
          </a:p>
          <a:p>
            <a:pPr lvl="1"/>
            <a:r>
              <a:rPr lang="es-CL" alt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 interventricular</a:t>
            </a:r>
          </a:p>
          <a:p>
            <a:pPr lvl="1"/>
            <a:r>
              <a:rPr lang="es-CL" alt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 atrioventricular</a:t>
            </a: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" t="16540" r="-963"/>
          <a:stretch/>
        </p:blipFill>
        <p:spPr>
          <a:xfrm>
            <a:off x="4334293" y="3140968"/>
            <a:ext cx="4223893" cy="2448272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23"/>
    </mc:Choice>
    <mc:Fallback xmlns="">
      <p:transition spd="slow" advTm="51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Marcador de contenido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64704"/>
            <a:ext cx="2656657" cy="2124236"/>
          </a:xfrm>
        </p:spPr>
      </p:pic>
      <p:pic>
        <p:nvPicPr>
          <p:cNvPr id="20" name="19 Marcador de contenido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17" y="3646806"/>
            <a:ext cx="2232248" cy="2476499"/>
          </a:xfrm>
        </p:spPr>
      </p:pic>
      <p:sp>
        <p:nvSpPr>
          <p:cNvPr id="13" name="9 Marcador de contenido"/>
          <p:cNvSpPr txBox="1">
            <a:spLocks/>
          </p:cNvSpPr>
          <p:nvPr/>
        </p:nvSpPr>
        <p:spPr>
          <a:xfrm>
            <a:off x="827584" y="206084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dirty="0"/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76" y="3589253"/>
            <a:ext cx="2232247" cy="2534052"/>
          </a:xfrm>
          <a:prstGeom prst="rect">
            <a:avLst/>
          </a:prstGeom>
        </p:spPr>
      </p:pic>
      <p:sp>
        <p:nvSpPr>
          <p:cNvPr id="22" name="21 CuadroTexto"/>
          <p:cNvSpPr txBox="1"/>
          <p:nvPr/>
        </p:nvSpPr>
        <p:spPr>
          <a:xfrm>
            <a:off x="827584" y="280211"/>
            <a:ext cx="3528392" cy="369332"/>
          </a:xfrm>
          <a:prstGeom prst="rect">
            <a:avLst/>
          </a:prstGeom>
          <a:solidFill>
            <a:srgbClr val="7D15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 DE WILLIAMS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4904004" y="280211"/>
            <a:ext cx="3528392" cy="369332"/>
          </a:xfrm>
          <a:prstGeom prst="rect">
            <a:avLst/>
          </a:prstGeom>
          <a:solidFill>
            <a:srgbClr val="7E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 DE DI GEORGE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791579" y="3134726"/>
            <a:ext cx="3528392" cy="369332"/>
          </a:xfrm>
          <a:prstGeom prst="rect">
            <a:avLst/>
          </a:prstGeom>
          <a:solidFill>
            <a:srgbClr val="7D15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 DE TURNER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5004048" y="3115571"/>
            <a:ext cx="3528392" cy="369332"/>
          </a:xfrm>
          <a:prstGeom prst="rect">
            <a:avLst/>
          </a:prstGeom>
          <a:solidFill>
            <a:srgbClr val="7D15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 DE NOONAN</a:t>
            </a:r>
          </a:p>
        </p:txBody>
      </p:sp>
      <p:pic>
        <p:nvPicPr>
          <p:cNvPr id="1028" name="Picture 4" descr="C:\Users\HOGAR\Pictures\digeorg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869" y="764704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899592" y="1860079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 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565946" y="4149080"/>
            <a:ext cx="411060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Obstrucción izquierda:</a:t>
            </a:r>
          </a:p>
          <a:p>
            <a:pPr algn="ctr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Coartación aórtica</a:t>
            </a:r>
          </a:p>
          <a:p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Arritmia: BAV</a:t>
            </a:r>
          </a:p>
        </p:txBody>
      </p:sp>
      <p:sp>
        <p:nvSpPr>
          <p:cNvPr id="35" name="34 CuadroTexto"/>
          <p:cNvSpPr txBox="1"/>
          <p:nvPr/>
        </p:nvSpPr>
        <p:spPr>
          <a:xfrm>
            <a:off x="5205015" y="1187902"/>
            <a:ext cx="368746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Anomalías del tronco:</a:t>
            </a:r>
          </a:p>
          <a:p>
            <a:pPr algn="ctr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Fallot- Tronco</a:t>
            </a:r>
          </a:p>
          <a:p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Anomalías arco aórtico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500471" y="1207624"/>
            <a:ext cx="411060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Estenosis aórtica y pulmonar</a:t>
            </a:r>
          </a:p>
          <a:p>
            <a:pPr algn="ctr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Supravalvular</a:t>
            </a:r>
          </a:p>
          <a:p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Estenosis arterias coronarias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4929637" y="4171238"/>
            <a:ext cx="411060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Obstrucción derecha</a:t>
            </a:r>
          </a:p>
          <a:p>
            <a:pPr algn="ctr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Estenosis valvular de AP</a:t>
            </a:r>
          </a:p>
          <a:p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Miocardiopatía hipertrófica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145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69"/>
    </mc:Choice>
    <mc:Fallback xmlns="">
      <p:transition spd="slow" advTm="76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35" grpId="0" animBg="1"/>
      <p:bldP spid="36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83568" y="764704"/>
            <a:ext cx="8229600" cy="4525963"/>
          </a:xfrm>
          <a:ln w="28575">
            <a:solidFill>
              <a:srgbClr val="7A000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s-CL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Raza:</a:t>
            </a:r>
          </a:p>
          <a:p>
            <a:pPr marL="400050" lvl="1" indent="0">
              <a:buNone/>
            </a:pPr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Blanca:   Ebstein, Est aortica, Atresia pulmonar, Co Ao, 		   D-TGA, Canal AV.</a:t>
            </a:r>
          </a:p>
          <a:p>
            <a:pPr marL="400050" lvl="1" indent="0">
              <a:buNone/>
            </a:pPr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Negra:    Estenosis  pulmonar, CIA.</a:t>
            </a:r>
          </a:p>
          <a:p>
            <a:pPr marL="400050" lvl="1" indent="0">
              <a:buNone/>
            </a:pPr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Oriental: CIV supracristal.</a:t>
            </a:r>
          </a:p>
          <a:p>
            <a:endParaRPr lang="es-C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Edad de los padres:</a:t>
            </a:r>
          </a:p>
          <a:p>
            <a:pPr marL="400050" lvl="1" indent="0">
              <a:buNone/>
            </a:pPr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Asociación Fallot con madres mayores de 40 años.</a:t>
            </a:r>
          </a:p>
          <a:p>
            <a:pPr marL="400050" lvl="1" indent="0">
              <a:buNone/>
            </a:pPr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Mujeres de mayor edad , mayor riesgo de trisomía 21 y de estos 40-50%% pueden tener CC.</a:t>
            </a:r>
          </a:p>
          <a:p>
            <a:endParaRPr lang="es-C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 de nacimiento:</a:t>
            </a:r>
          </a:p>
          <a:p>
            <a:pPr marL="400050" lvl="1" indent="0">
              <a:buNone/>
            </a:pPr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D-TGA,DAP y CIA mayor frecuencia en el primer hijo.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2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76"/>
    </mc:Choice>
    <mc:Fallback xmlns="">
      <p:transition spd="slow" advTm="99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altLang="es-CL" dirty="0"/>
          </a:p>
        </p:txBody>
      </p:sp>
      <p:sp>
        <p:nvSpPr>
          <p:cNvPr id="31747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546848" cy="3951288"/>
          </a:xfrm>
        </p:spPr>
        <p:txBody>
          <a:bodyPr>
            <a:noAutofit/>
          </a:bodyPr>
          <a:lstStyle/>
          <a:p>
            <a:pPr algn="just"/>
            <a:r>
              <a:rPr lang="es-CL" alt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de un segundo hijo con CC es de un 3-4 %</a:t>
            </a:r>
          </a:p>
          <a:p>
            <a:pPr algn="just"/>
            <a:endParaRPr lang="es-CL" altLang="es-C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L" alt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Padre o madre portador de CC probabilidad 2 - 10% que su hijo nazca con una cardiopatía</a:t>
            </a:r>
            <a:endParaRPr lang="es-CL" altLang="es-CL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9" y="2636912"/>
            <a:ext cx="2952750" cy="3314700"/>
          </a:xfrm>
          <a:prstGeom prst="roundRect">
            <a:avLst>
              <a:gd name="adj" fmla="val 8594"/>
            </a:avLst>
          </a:prstGeom>
          <a:solidFill>
            <a:srgbClr val="000066"/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619125" y="214313"/>
            <a:ext cx="7845425" cy="1368425"/>
          </a:xfrm>
          <a:prstGeom prst="rect">
            <a:avLst/>
          </a:prstGeom>
          <a:solidFill>
            <a:srgbClr val="7A0000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L" sz="2800" b="0" dirty="0">
                <a:solidFill>
                  <a:schemeClr val="bg1"/>
                </a:solidFill>
              </a:rPr>
              <a:t>EPIDEMIOLOGIA </a:t>
            </a:r>
            <a:br>
              <a:rPr lang="es-ES" altLang="es-CL" sz="2800" b="0" dirty="0">
                <a:solidFill>
                  <a:schemeClr val="bg1"/>
                </a:solidFill>
              </a:rPr>
            </a:br>
            <a:r>
              <a:rPr lang="es-ES" altLang="es-CL" sz="2800" b="0" dirty="0">
                <a:solidFill>
                  <a:schemeClr val="bg1"/>
                </a:solidFill>
              </a:rPr>
              <a:t>DE LAS CARDIOPATIAS CONGENITAS (CC)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38"/>
    </mc:Choice>
    <mc:Fallback xmlns="">
      <p:transition spd="slow" advTm="37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altLang="es-CL" dirty="0"/>
          </a:p>
        </p:txBody>
      </p:sp>
      <p:sp>
        <p:nvSpPr>
          <p:cNvPr id="15363" name="3 Marcador de contenido"/>
          <p:cNvSpPr>
            <a:spLocks noGrp="1"/>
          </p:cNvSpPr>
          <p:nvPr>
            <p:ph sz="half" idx="2"/>
          </p:nvPr>
        </p:nvSpPr>
        <p:spPr>
          <a:xfrm>
            <a:off x="640905" y="2018361"/>
            <a:ext cx="4040187" cy="3951287"/>
          </a:xfrm>
        </p:spPr>
        <p:txBody>
          <a:bodyPr/>
          <a:lstStyle/>
          <a:p>
            <a:pPr>
              <a:buClr>
                <a:srgbClr val="3366FF"/>
              </a:buClr>
              <a:buSzPct val="130000"/>
              <a:buFontTx/>
              <a:buNone/>
              <a:defRPr/>
            </a:pPr>
            <a:r>
              <a:rPr lang="es-ES_tradnl" altLang="es-CL" sz="3200" b="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Hombres</a:t>
            </a:r>
            <a:r>
              <a:rPr lang="es-ES_tradnl" altLang="es-CL" sz="32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ES_tradnl" altLang="es-CL" sz="28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</a:p>
          <a:p>
            <a:pPr>
              <a:buClr>
                <a:srgbClr val="7E0000"/>
              </a:buClr>
              <a:buFont typeface="Wingdings" pitchFamily="2" charset="2"/>
              <a:buChar char="ü"/>
              <a:defRPr/>
            </a:pPr>
            <a:r>
              <a:rPr lang="es-ES_tradnl" altLang="es-CL" sz="2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D-TGA              </a:t>
            </a:r>
          </a:p>
          <a:p>
            <a:pPr>
              <a:buClr>
                <a:srgbClr val="7E0000"/>
              </a:buClr>
              <a:buFont typeface="Wingdings" pitchFamily="2" charset="2"/>
              <a:buChar char="ü"/>
              <a:defRPr/>
            </a:pPr>
            <a:r>
              <a:rPr lang="es-ES_tradnl" altLang="es-CL" sz="2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Obstrucción VI              </a:t>
            </a:r>
          </a:p>
          <a:p>
            <a:pPr>
              <a:buClr>
                <a:srgbClr val="7E0000"/>
              </a:buClr>
              <a:buFont typeface="Wingdings" pitchFamily="2" charset="2"/>
              <a:buChar char="ü"/>
              <a:defRPr/>
            </a:pPr>
            <a:r>
              <a:rPr lang="es-ES_tradnl" altLang="es-CL" sz="2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Atresia tricuspidea        </a:t>
            </a:r>
          </a:p>
          <a:p>
            <a:pPr>
              <a:buClr>
                <a:srgbClr val="7E0000"/>
              </a:buClr>
              <a:buFont typeface="Wingdings" pitchFamily="2" charset="2"/>
              <a:buChar char="ü"/>
              <a:defRPr/>
            </a:pPr>
            <a:r>
              <a:rPr lang="es-ES_tradnl" altLang="es-CL" sz="2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Atresia pulmonar          </a:t>
            </a:r>
          </a:p>
          <a:p>
            <a:pPr>
              <a:buClr>
                <a:srgbClr val="7E0000"/>
              </a:buClr>
              <a:buFont typeface="Wingdings" pitchFamily="2" charset="2"/>
              <a:buChar char="ü"/>
              <a:defRPr/>
            </a:pPr>
            <a:r>
              <a:rPr lang="es-ES_tradnl" altLang="es-CL" sz="2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Malform. A-V</a:t>
            </a:r>
            <a:r>
              <a:rPr lang="es-ES_tradnl" altLang="es-CL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endParaRPr lang="es-ES_tradnl" altLang="es-CL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CL" altLang="es-CL" sz="2800" dirty="0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619125" y="214313"/>
            <a:ext cx="7845425" cy="1368425"/>
          </a:xfrm>
          <a:prstGeom prst="rect">
            <a:avLst/>
          </a:prstGeom>
          <a:solidFill>
            <a:srgbClr val="7E0000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4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_tradnl" altLang="es-CL" sz="4000" b="0" kern="0" dirty="0">
                <a:solidFill>
                  <a:srgbClr val="FFFFFF"/>
                </a:solidFill>
                <a:latin typeface="Arial"/>
              </a:rPr>
              <a:t>PREDISPOSICIÓN POR SEXO:</a:t>
            </a:r>
            <a:endParaRPr lang="es-ES" altLang="es-CL" sz="4000" dirty="0">
              <a:solidFill>
                <a:schemeClr val="bg1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sz="quarter" idx="4"/>
          </p:nvPr>
        </p:nvSpPr>
        <p:spPr>
          <a:xfrm>
            <a:off x="4599642" y="2132856"/>
            <a:ext cx="4041775" cy="3951288"/>
          </a:xfrm>
        </p:spPr>
        <p:txBody>
          <a:bodyPr/>
          <a:lstStyle/>
          <a:p>
            <a:pPr marL="0" indent="0">
              <a:lnSpc>
                <a:spcPct val="75000"/>
              </a:lnSpc>
              <a:spcBef>
                <a:spcPct val="50000"/>
              </a:spcBef>
              <a:buFontTx/>
              <a:buNone/>
              <a:defRPr/>
            </a:pPr>
            <a:r>
              <a:rPr lang="es-ES_tradnl" altLang="es-CL" sz="3200" b="0" u="sng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Mujeres</a:t>
            </a:r>
            <a:r>
              <a:rPr lang="es-ES_tradnl" altLang="es-CL" sz="3200" b="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75000"/>
              </a:lnSpc>
              <a:spcBef>
                <a:spcPct val="50000"/>
              </a:spcBef>
              <a:buClr>
                <a:srgbClr val="7E0000"/>
              </a:buClr>
              <a:buFont typeface="Wingdings" pitchFamily="2" charset="2"/>
              <a:buChar char="ü"/>
              <a:defRPr/>
            </a:pPr>
            <a:r>
              <a:rPr lang="es-ES_tradnl" altLang="es-CL" sz="2800" b="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</a:t>
            </a:r>
          </a:p>
          <a:p>
            <a:pPr marL="0" indent="0">
              <a:lnSpc>
                <a:spcPct val="75000"/>
              </a:lnSpc>
              <a:spcBef>
                <a:spcPct val="50000"/>
              </a:spcBef>
              <a:buClr>
                <a:srgbClr val="7E0000"/>
              </a:buClr>
              <a:buFont typeface="Wingdings" pitchFamily="2" charset="2"/>
              <a:buChar char="ü"/>
              <a:defRPr/>
            </a:pPr>
            <a:r>
              <a:rPr lang="es-ES_tradnl" altLang="es-CL" sz="2800" b="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Est. pulmonar</a:t>
            </a:r>
          </a:p>
          <a:p>
            <a:pPr marL="0" indent="0">
              <a:lnSpc>
                <a:spcPct val="75000"/>
              </a:lnSpc>
              <a:spcBef>
                <a:spcPct val="50000"/>
              </a:spcBef>
              <a:buClr>
                <a:srgbClr val="7E0000"/>
              </a:buClr>
              <a:buFont typeface="Wingdings" pitchFamily="2" charset="2"/>
              <a:buChar char="ü"/>
              <a:defRPr/>
            </a:pPr>
            <a:r>
              <a:rPr lang="es-ES_tradnl" altLang="es-CL" sz="2800" b="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CIA</a:t>
            </a:r>
          </a:p>
          <a:p>
            <a:pPr marL="0" indent="0">
              <a:lnSpc>
                <a:spcPct val="75000"/>
              </a:lnSpc>
              <a:spcBef>
                <a:spcPct val="50000"/>
              </a:spcBef>
              <a:buClr>
                <a:srgbClr val="7E0000"/>
              </a:buClr>
              <a:buFont typeface="Wingdings" pitchFamily="2" charset="2"/>
              <a:buChar char="ü"/>
              <a:defRPr/>
            </a:pPr>
            <a:r>
              <a:rPr lang="es-ES_tradnl" altLang="es-CL" sz="2800" b="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Canal AV</a:t>
            </a:r>
          </a:p>
          <a:p>
            <a:pPr marL="0" indent="0">
              <a:lnSpc>
                <a:spcPct val="75000"/>
              </a:lnSpc>
              <a:spcBef>
                <a:spcPct val="50000"/>
              </a:spcBef>
              <a:buClr>
                <a:srgbClr val="7E0000"/>
              </a:buClr>
              <a:buFont typeface="Wingdings" pitchFamily="2" charset="2"/>
              <a:buChar char="ü"/>
              <a:defRPr/>
            </a:pPr>
            <a:r>
              <a:rPr lang="es-ES_tradnl" altLang="es-CL" sz="2800" b="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CIV muscular</a:t>
            </a:r>
            <a:endParaRPr lang="es-ES" altLang="es-CL" sz="28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CL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9"/>
    </mc:Choice>
    <mc:Fallback xmlns="">
      <p:transition spd="slow" advTm="16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512" name="Group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127238"/>
              </p:ext>
            </p:extLst>
          </p:nvPr>
        </p:nvGraphicFramePr>
        <p:xfrm>
          <a:off x="2555875" y="549275"/>
          <a:ext cx="6119813" cy="6010336"/>
        </p:xfrm>
        <a:graphic>
          <a:graphicData uri="http://schemas.openxmlformats.org/drawingml/2006/table">
            <a:tbl>
              <a:tblPr/>
              <a:tblGrid>
                <a:gridCol w="2192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4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2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5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CON SHUNT DE IZQUIERDA  A  DERECHA ( I       D)</a:t>
                      </a: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CIV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CIA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DUCTUS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CANAL AV</a:t>
                      </a: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ACIANOTICAS</a:t>
                      </a:r>
                    </a:p>
                  </a:txBody>
                  <a:tcPr marL="91427" marR="91427" marT="45704" marB="4570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ESTENOSIS     PULMONAR</a:t>
                      </a: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86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ESTENÓTICAS</a:t>
                      </a: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ESTENOSIS  AORTICA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COARTACION  AORTICA</a:t>
                      </a:r>
                    </a:p>
                    <a:p>
                      <a:endParaRPr lang="es-CL" sz="1200" dirty="0">
                        <a:solidFill>
                          <a:srgbClr val="000066"/>
                        </a:solidFill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CIANOTICAS</a:t>
                      </a:r>
                    </a:p>
                  </a:txBody>
                  <a:tcPr marL="91427" marR="91427" marT="45704" marB="4570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D-TGA</a:t>
                      </a:r>
                    </a:p>
                    <a:p>
                      <a:endParaRPr lang="es-CL" sz="1200" dirty="0"/>
                    </a:p>
                  </a:txBody>
                  <a:tcPr marL="91427" marR="91427" marT="45704" marB="4570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34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SHUNT DE D        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T. DE FALLOT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8452" name="Object 84"/>
          <p:cNvGraphicFramePr>
            <a:graphicFrameLocks noChangeAspect="1"/>
          </p:cNvGraphicFramePr>
          <p:nvPr/>
        </p:nvGraphicFramePr>
        <p:xfrm>
          <a:off x="6122988" y="1268413"/>
          <a:ext cx="1143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6" name="Image" r:id="rId6" imgW="2871867" imgH="4460289" progId="">
                  <p:embed/>
                </p:oleObj>
              </mc:Choice>
              <mc:Fallback>
                <p:oleObj name="Image" r:id="rId6" imgW="2871867" imgH="4460289" progId="">
                  <p:embed/>
                  <p:pic>
                    <p:nvPicPr>
                      <p:cNvPr id="0" name="Picture 1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2988" y="1268413"/>
                        <a:ext cx="1143000" cy="10668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453" name="Object 85"/>
          <p:cNvGraphicFramePr>
            <a:graphicFrameLocks noChangeAspect="1"/>
          </p:cNvGraphicFramePr>
          <p:nvPr/>
        </p:nvGraphicFramePr>
        <p:xfrm>
          <a:off x="5724525" y="4827588"/>
          <a:ext cx="13081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7" name="Imagen de mapa de bits" r:id="rId8" imgW="3333333" imgH="2838846" progId="PBrush">
                  <p:embed/>
                </p:oleObj>
              </mc:Choice>
              <mc:Fallback>
                <p:oleObj name="Imagen de mapa de bits" r:id="rId8" imgW="3333333" imgH="2838846" progId="PBrush">
                  <p:embed/>
                  <p:pic>
                    <p:nvPicPr>
                      <p:cNvPr id="0" name="Picture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67"/>
                      <a:stretch>
                        <a:fillRect/>
                      </a:stretch>
                    </p:blipFill>
                    <p:spPr bwMode="auto">
                      <a:xfrm>
                        <a:off x="5724525" y="4827588"/>
                        <a:ext cx="1308100" cy="10922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455" name="Rectangle 87"/>
          <p:cNvSpPr>
            <a:spLocks noGrp="1" noChangeArrowheads="1"/>
          </p:cNvSpPr>
          <p:nvPr>
            <p:ph type="title" idx="4294967295"/>
          </p:nvPr>
        </p:nvSpPr>
        <p:spPr>
          <a:xfrm>
            <a:off x="427336" y="667544"/>
            <a:ext cx="2409824" cy="820738"/>
          </a:xfrm>
          <a:solidFill>
            <a:srgbClr val="7E0000"/>
          </a:solidFill>
          <a:ln w="762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E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CLASIFICACION</a:t>
            </a:r>
          </a:p>
        </p:txBody>
      </p:sp>
      <p:pic>
        <p:nvPicPr>
          <p:cNvPr id="44068" name="Picture 145"/>
          <p:cNvPicPr>
            <a:picLocks noChangeAspect="1" noChangeArrowheads="1"/>
          </p:cNvPicPr>
          <p:nvPr/>
        </p:nvPicPr>
        <p:blipFill>
          <a:blip r:embed="rId10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19374" r="47484" b="22000"/>
          <a:stretch>
            <a:fillRect/>
          </a:stretch>
        </p:blipFill>
        <p:spPr bwMode="auto">
          <a:xfrm>
            <a:off x="6088063" y="2924175"/>
            <a:ext cx="1079500" cy="11525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4069" name="2 Conector recto de flecha"/>
          <p:cNvCxnSpPr>
            <a:cxnSpLocks noChangeShapeType="1"/>
          </p:cNvCxnSpPr>
          <p:nvPr/>
        </p:nvCxnSpPr>
        <p:spPr bwMode="auto">
          <a:xfrm flipV="1">
            <a:off x="4140200" y="1054100"/>
            <a:ext cx="647700" cy="11525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70" name="4 Conector recto de flecha"/>
          <p:cNvCxnSpPr>
            <a:cxnSpLocks noChangeShapeType="1"/>
          </p:cNvCxnSpPr>
          <p:nvPr/>
        </p:nvCxnSpPr>
        <p:spPr bwMode="auto">
          <a:xfrm>
            <a:off x="4151313" y="2206625"/>
            <a:ext cx="708025" cy="93503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19 Conector recto de flecha"/>
          <p:cNvCxnSpPr/>
          <p:nvPr/>
        </p:nvCxnSpPr>
        <p:spPr bwMode="auto">
          <a:xfrm>
            <a:off x="3621088" y="5373688"/>
            <a:ext cx="29527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72" name="16 Conector recto de flecha"/>
          <p:cNvCxnSpPr>
            <a:cxnSpLocks noChangeShapeType="1"/>
          </p:cNvCxnSpPr>
          <p:nvPr/>
        </p:nvCxnSpPr>
        <p:spPr bwMode="auto">
          <a:xfrm>
            <a:off x="5832475" y="1077913"/>
            <a:ext cx="215900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1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1295400" y="228600"/>
            <a:ext cx="6629400" cy="1092200"/>
          </a:xfrm>
          <a:prstGeom prst="rect">
            <a:avLst/>
          </a:prstGeom>
          <a:solidFill>
            <a:srgbClr val="7A0000"/>
          </a:solidFill>
          <a:ln>
            <a:noFill/>
          </a:ln>
          <a:effectLst/>
          <a:extLst/>
        </p:spPr>
        <p:txBody>
          <a:bodyPr lIns="90488" tIns="44450" rIns="90488" bIns="44450" anchor="ctr"/>
          <a:lstStyle/>
          <a:p>
            <a:pPr algn="ctr" eaLnBrk="1" hangingPunct="1">
              <a:defRPr/>
            </a:pPr>
            <a:r>
              <a:rPr lang="es-ES_tradnl" sz="3200" b="0" dirty="0">
                <a:solidFill>
                  <a:schemeClr val="bg1"/>
                </a:solidFill>
                <a:latin typeface="Arial" charset="0"/>
              </a:rPr>
              <a:t>CARDIOPATIAS  CONGENITAS</a:t>
            </a:r>
            <a:br>
              <a:rPr lang="es-ES_tradnl" sz="3200" b="0" dirty="0">
                <a:solidFill>
                  <a:schemeClr val="bg1"/>
                </a:solidFill>
                <a:latin typeface="Arial" charset="0"/>
              </a:rPr>
            </a:br>
            <a:r>
              <a:rPr lang="es-ES_tradnl" sz="3200" b="0" dirty="0">
                <a:solidFill>
                  <a:schemeClr val="bg1"/>
                </a:solidFill>
                <a:latin typeface="Arial" charset="0"/>
              </a:rPr>
              <a:t>FRECUENCIA</a:t>
            </a:r>
            <a:endParaRPr lang="es-ES_tradnl" sz="32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981200" y="1981200"/>
            <a:ext cx="3886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ES_tradnl" altLang="es-CL" sz="2000" b="0" dirty="0">
                <a:solidFill>
                  <a:srgbClr val="002060"/>
                </a:solidFill>
              </a:rPr>
              <a:t>  </a:t>
            </a:r>
            <a:r>
              <a:rPr lang="es-ES_tradnl" altLang="es-CL" sz="2800" b="0" dirty="0">
                <a:solidFill>
                  <a:srgbClr val="002060"/>
                </a:solidFill>
              </a:rPr>
              <a:t>CIV</a:t>
            </a:r>
          </a:p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ES_tradnl" altLang="es-CL" sz="2800" b="0" dirty="0">
                <a:solidFill>
                  <a:srgbClr val="002060"/>
                </a:solidFill>
              </a:rPr>
              <a:t>  DUCTUS</a:t>
            </a:r>
          </a:p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ES_tradnl" altLang="es-CL" sz="2800" b="0" dirty="0">
                <a:solidFill>
                  <a:srgbClr val="002060"/>
                </a:solidFill>
              </a:rPr>
              <a:t>  CIA</a:t>
            </a:r>
          </a:p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ES_tradnl" altLang="es-CL" sz="2800" b="0" dirty="0">
                <a:solidFill>
                  <a:srgbClr val="002060"/>
                </a:solidFill>
              </a:rPr>
              <a:t>  EST.PULMONAR </a:t>
            </a:r>
          </a:p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ES_tradnl" altLang="es-CL" sz="2800" b="0" dirty="0">
                <a:solidFill>
                  <a:srgbClr val="002060"/>
                </a:solidFill>
              </a:rPr>
              <a:t>  CO. AO. </a:t>
            </a:r>
          </a:p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ES_tradnl" altLang="es-CL" sz="2800" b="0" dirty="0">
                <a:solidFill>
                  <a:srgbClr val="002060"/>
                </a:solidFill>
              </a:rPr>
              <a:t>  EST. AORTICA</a:t>
            </a:r>
          </a:p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ES_tradnl" altLang="es-CL" sz="2800" b="0" dirty="0">
                <a:solidFill>
                  <a:srgbClr val="002060"/>
                </a:solidFill>
              </a:rPr>
              <a:t>  T.  DE  FALLOT</a:t>
            </a:r>
          </a:p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ES_tradnl" altLang="es-CL" sz="2800" b="0" dirty="0">
                <a:solidFill>
                  <a:srgbClr val="002060"/>
                </a:solidFill>
              </a:rPr>
              <a:t>  TGA</a:t>
            </a:r>
          </a:p>
          <a:p>
            <a:pPr eaLnBrk="1" hangingPunct="1">
              <a:buFontTx/>
              <a:buNone/>
            </a:pPr>
            <a:endParaRPr lang="es-ES_tradnl" altLang="es-CL" sz="2800" b="0" dirty="0">
              <a:solidFill>
                <a:schemeClr val="bg1"/>
              </a:solidFill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5715000" y="1981200"/>
            <a:ext cx="10922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defTabSz="7620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s-ES_tradnl" altLang="es-CL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30 %</a:t>
            </a:r>
          </a:p>
          <a:p>
            <a:pPr>
              <a:buFontTx/>
              <a:buNone/>
            </a:pPr>
            <a:r>
              <a:rPr lang="es-ES_tradnl" altLang="es-CL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9 %</a:t>
            </a:r>
          </a:p>
          <a:p>
            <a:pPr>
              <a:buFontTx/>
              <a:buNone/>
            </a:pPr>
            <a:r>
              <a:rPr lang="es-ES_tradnl" altLang="es-CL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8 %</a:t>
            </a:r>
          </a:p>
          <a:p>
            <a:pPr>
              <a:buFontTx/>
              <a:buNone/>
            </a:pPr>
            <a:r>
              <a:rPr lang="es-ES_tradnl" altLang="es-CL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7 %</a:t>
            </a:r>
          </a:p>
          <a:p>
            <a:pPr>
              <a:buFontTx/>
              <a:buNone/>
            </a:pPr>
            <a:r>
              <a:rPr lang="es-ES_tradnl" altLang="es-CL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6 %</a:t>
            </a:r>
          </a:p>
          <a:p>
            <a:pPr>
              <a:buFontTx/>
              <a:buNone/>
            </a:pPr>
            <a:r>
              <a:rPr lang="es-ES_tradnl" altLang="es-CL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5 %</a:t>
            </a:r>
          </a:p>
          <a:p>
            <a:pPr>
              <a:buFontTx/>
              <a:buNone/>
            </a:pPr>
            <a:r>
              <a:rPr lang="es-ES_tradnl" altLang="es-CL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5 %</a:t>
            </a:r>
          </a:p>
          <a:p>
            <a:pPr>
              <a:buFontTx/>
              <a:buNone/>
            </a:pPr>
            <a:r>
              <a:rPr lang="es-ES_tradnl" altLang="es-CL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5 %</a:t>
            </a:r>
          </a:p>
          <a:p>
            <a:pPr latinLnBrk="1">
              <a:buFontTx/>
              <a:buNone/>
            </a:pPr>
            <a:endParaRPr lang="es-ES_tradnl" altLang="es-CL" sz="2800" dirty="0">
              <a:solidFill>
                <a:srgbClr val="FFFFFF"/>
              </a:solidFill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2133600" y="1600200"/>
            <a:ext cx="4648200" cy="158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>
            <a:prstShdw prst="shdw17" dist="17961" dir="27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s-CL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5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7E0000"/>
          </a:solidFill>
        </p:spPr>
        <p:txBody>
          <a:bodyPr>
            <a:normAutofit/>
          </a:bodyPr>
          <a:lstStyle/>
          <a:p>
            <a:pPr eaLnBrk="1" hangingPunct="1"/>
            <a:r>
              <a:rPr lang="es-CL" altLang="es-C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FORMAS DE PRESENTACION DE UNA CARDIOPATIA CONGENITA</a:t>
            </a:r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s-CL" altLang="es-CL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SINTOMAS</a:t>
            </a:r>
          </a:p>
          <a:p>
            <a:pPr eaLnBrk="1" hangingPunct="1">
              <a:buFontTx/>
              <a:buNone/>
            </a:pPr>
            <a:endParaRPr lang="es-CL" altLang="es-CL" sz="20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s-CL" alt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Insuficiencia Cardiaca</a:t>
            </a:r>
          </a:p>
          <a:p>
            <a:pPr eaLnBrk="1" hangingPunct="1"/>
            <a:r>
              <a:rPr lang="es-CL" alt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Cianosis</a:t>
            </a:r>
          </a:p>
          <a:p>
            <a:pPr eaLnBrk="1" hangingPunct="1"/>
            <a:r>
              <a:rPr lang="es-CL" alt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Anoxémicas</a:t>
            </a:r>
          </a:p>
          <a:p>
            <a:pPr eaLnBrk="1" hangingPunct="1"/>
            <a:r>
              <a:rPr lang="es-CL" alt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Acuclillamientos</a:t>
            </a:r>
          </a:p>
          <a:p>
            <a:pPr eaLnBrk="1" hangingPunct="1"/>
            <a:r>
              <a:rPr lang="es-CL" alt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Mareos </a:t>
            </a:r>
          </a:p>
          <a:p>
            <a:pPr eaLnBrk="1" hangingPunct="1"/>
            <a:r>
              <a:rPr lang="es-CL" alt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Síncope</a:t>
            </a:r>
          </a:p>
          <a:p>
            <a:pPr eaLnBrk="1" hangingPunct="1"/>
            <a:r>
              <a:rPr lang="es-CL" alt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Precordial</a:t>
            </a:r>
            <a:endParaRPr lang="es-ES" alt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s-CL" altLang="es-CL" sz="2000" dirty="0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s-CL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CL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SIGNOS</a:t>
            </a:r>
          </a:p>
          <a:p>
            <a:pPr marL="0" indent="0" eaLnBrk="1" hangingPunct="1">
              <a:buFontTx/>
              <a:buNone/>
              <a:defRPr/>
            </a:pPr>
            <a:endParaRPr lang="es-CL" sz="20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Soplos</a:t>
            </a:r>
          </a:p>
          <a:p>
            <a:pPr eaLnBrk="1" hangingPunct="1">
              <a:defRPr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Insaturación Arterial</a:t>
            </a:r>
          </a:p>
          <a:p>
            <a:pPr eaLnBrk="1" hangingPunct="1">
              <a:defRPr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Retardo Pondo-estatural</a:t>
            </a:r>
          </a:p>
          <a:p>
            <a:pPr eaLnBrk="1" hangingPunct="1">
              <a:defRPr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Signos de Insuficiencia Cardíaca</a:t>
            </a:r>
          </a:p>
          <a:p>
            <a:pPr eaLnBrk="1" hangingPunct="1">
              <a:defRPr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Ausencia de pulsos femorales</a:t>
            </a:r>
          </a:p>
          <a:p>
            <a:pPr eaLnBrk="1" hangingPunct="1">
              <a:defRPr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Anomalías del desarrollo (síndromes)</a:t>
            </a:r>
          </a:p>
          <a:p>
            <a:pPr eaLnBrk="1" hangingPunct="1">
              <a:defRPr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Arritmias</a:t>
            </a: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s-CL" sz="2000" dirty="0"/>
          </a:p>
        </p:txBody>
      </p:sp>
      <p:sp>
        <p:nvSpPr>
          <p:cNvPr id="2" name="1 Elipse"/>
          <p:cNvSpPr>
            <a:spLocks noChangeArrowheads="1"/>
          </p:cNvSpPr>
          <p:nvPr/>
        </p:nvSpPr>
        <p:spPr bwMode="auto">
          <a:xfrm>
            <a:off x="4787900" y="2349500"/>
            <a:ext cx="1728788" cy="4318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10"/>
    </mc:Choice>
    <mc:Fallback xmlns="">
      <p:transition spd="slow" advTm="117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7A0000"/>
          </a:solidFill>
        </p:spPr>
        <p:txBody>
          <a:bodyPr>
            <a:normAutofit/>
          </a:bodyPr>
          <a:lstStyle/>
          <a:p>
            <a:pPr eaLnBrk="1" hangingPunct="1"/>
            <a:r>
              <a:rPr lang="es-CL" altLang="es-C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SOPLO CARDIACO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just" eaLnBrk="1" hangingPunct="1">
              <a:buNone/>
            </a:pPr>
            <a:endParaRPr lang="es-CL" alt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CL" alt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CL" altLang="es-CL" sz="2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oplo cardíaco es el principal motivo de consulta en cardiología pediátrica.</a:t>
            </a:r>
          </a:p>
          <a:p>
            <a:pPr algn="just" eaLnBrk="1" hangingPunct="1"/>
            <a:r>
              <a:rPr lang="es-CL" alt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de un 1% de todos los soplos en la edad pediátrica son resultado de defectos cardiacos congénitos</a:t>
            </a:r>
          </a:p>
          <a:p>
            <a:pPr algn="just"/>
            <a:r>
              <a:rPr lang="es-CL" alt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Generan alta ansiedad en los padres.</a:t>
            </a:r>
          </a:p>
          <a:p>
            <a:pPr algn="just" eaLnBrk="1" hangingPunct="1"/>
            <a:endParaRPr lang="es-CL" alt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08"/>
    </mc:Choice>
    <mc:Fallback xmlns="">
      <p:transition spd="slow" advTm="2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548680"/>
            <a:ext cx="7772400" cy="5114925"/>
          </a:xfrm>
          <a:solidFill>
            <a:srgbClr val="7A0000"/>
          </a:solidFill>
          <a:ln w="38100">
            <a:solidFill>
              <a:srgbClr val="7A0000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altLang="es-CL" dirty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en-US" altLang="es-C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GENERALIDADES.</a:t>
            </a:r>
          </a:p>
          <a:p>
            <a:pPr eaLnBrk="1" hangingPunct="1">
              <a:defRPr/>
            </a:pPr>
            <a:endParaRPr lang="en-US" altLang="es-C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es-C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CLASIFICACIÓN Y FRECUENCIA DE LAS CC.</a:t>
            </a:r>
          </a:p>
          <a:p>
            <a:pPr eaLnBrk="1" hangingPunct="1">
              <a:defRPr/>
            </a:pPr>
            <a:endParaRPr lang="en-US" altLang="es-C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es-C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 DE LOS SOPLOS CARDIACOS.</a:t>
            </a:r>
          </a:p>
          <a:p>
            <a:pPr eaLnBrk="1" hangingPunct="1">
              <a:defRPr/>
            </a:pPr>
            <a:endParaRPr lang="en-US" altLang="es-C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es-CL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6"/>
    </mc:Choice>
    <mc:Fallback xmlns="">
      <p:transition spd="slow" advTm="16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7E0000"/>
          </a:solidFill>
        </p:spPr>
        <p:txBody>
          <a:bodyPr>
            <a:norm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MECANISMO DE LOS SOPLOS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/>
          </a:bodyPr>
          <a:lstStyle/>
          <a:p>
            <a:r>
              <a:rPr lang="es-CL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Factores que condicionan flujo turbulento:</a:t>
            </a:r>
          </a:p>
          <a:p>
            <a:pPr lvl="1"/>
            <a:r>
              <a:rPr lang="es-CL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aumento del volumen del flujo sanguíneo a través de válvulas normales o anormales.</a:t>
            </a:r>
          </a:p>
          <a:p>
            <a:pPr lvl="1"/>
            <a:r>
              <a:rPr lang="es-CL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paso del flujo sanguíneo a través de una válvula estenosada  o de una cavidad dilatada.</a:t>
            </a:r>
          </a:p>
          <a:p>
            <a:pPr lvl="1"/>
            <a:r>
              <a:rPr lang="es-CL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regurgitación a través de una válvula insuficiente o defecto congénito.</a:t>
            </a:r>
          </a:p>
          <a:p>
            <a:pPr lvl="1"/>
            <a:r>
              <a:rPr lang="es-CL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la vibración de una estructura libre, como una cuerda tendinea.</a:t>
            </a:r>
          </a:p>
          <a:p>
            <a:pPr lvl="1"/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0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56"/>
    </mc:Choice>
    <mc:Fallback xmlns="">
      <p:transition spd="slow" advTm="34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7E0000"/>
          </a:solidFill>
          <a:ln>
            <a:solidFill>
              <a:srgbClr val="7A0000"/>
            </a:solidFill>
          </a:ln>
        </p:spPr>
        <p:txBody>
          <a:bodyPr>
            <a:normAutofit/>
          </a:bodyPr>
          <a:lstStyle/>
          <a:p>
            <a:r>
              <a:rPr lang="es-C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APROXIMACIÓN DIAGNÓSTICA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s-C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 clínica </a:t>
            </a:r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dirigida a pesquisar condiciones que pudieran estar implicadas en la generación del soplo, en conjunto con un </a:t>
            </a:r>
            <a:r>
              <a:rPr lang="es-C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examen físico </a:t>
            </a:r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énfasis en lo cardiovascular.</a:t>
            </a:r>
          </a:p>
          <a:p>
            <a:pPr algn="just"/>
            <a:r>
              <a:rPr lang="es-C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Historia:</a:t>
            </a:r>
          </a:p>
          <a:p>
            <a:pPr lvl="1" algn="just"/>
            <a:r>
              <a:rPr lang="es-C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 y Lactantes</a:t>
            </a:r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Antecedentes pre y perinatales, maternos e historia postnatal, orientado a elementos que hagan pensar en enfermedad cardiaca. </a:t>
            </a:r>
          </a:p>
          <a:p>
            <a:pPr lvl="1" algn="just"/>
            <a:r>
              <a:rPr lang="es-C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Nivel de actividad física y su tolerancia, Síntomas orientadores. Antecedentes familiares de muerte súbita (MCH, QT largo, EAO).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21"/>
    </mc:Choice>
    <mc:Fallback xmlns="">
      <p:transition spd="slow" advTm="10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4704" y="252845"/>
            <a:ext cx="8229600" cy="948680"/>
          </a:xfrm>
          <a:solidFill>
            <a:srgbClr val="7A0000"/>
          </a:solidFill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 FAMILIAR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28595" y="1412776"/>
            <a:ext cx="2991277" cy="792087"/>
          </a:xfrm>
          <a:solidFill>
            <a:schemeClr val="bg2"/>
          </a:solidFill>
          <a:ln w="28575">
            <a:solidFill>
              <a:srgbClr val="7A000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L" sz="2600" b="1" dirty="0">
                <a:latin typeface="Arial" panose="020B0604020202020204" pitchFamily="34" charset="0"/>
                <a:cs typeface="Arial" panose="020B0604020202020204" pitchFamily="34" charset="0"/>
              </a:rPr>
              <a:t>MIOCARDIOPATÍA HIPERTRÓFICA</a:t>
            </a:r>
          </a:p>
          <a:p>
            <a:endParaRPr lang="es-CL" dirty="0"/>
          </a:p>
        </p:txBody>
      </p:sp>
      <p:sp>
        <p:nvSpPr>
          <p:cNvPr id="5" name="4 Marcador de texto"/>
          <p:cNvSpPr>
            <a:spLocks noGrp="1"/>
          </p:cNvSpPr>
          <p:nvPr>
            <p:ph sz="half" idx="2"/>
          </p:nvPr>
        </p:nvSpPr>
        <p:spPr>
          <a:xfrm>
            <a:off x="467544" y="2852936"/>
            <a:ext cx="2448272" cy="504056"/>
          </a:xfrm>
          <a:solidFill>
            <a:schemeClr val="bg2"/>
          </a:solidFill>
          <a:ln w="28575">
            <a:solidFill>
              <a:srgbClr val="7A0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SD QT LARGO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594184" y="1556792"/>
            <a:ext cx="4176464" cy="461665"/>
          </a:xfrm>
          <a:prstGeom prst="rect">
            <a:avLst/>
          </a:prstGeom>
          <a:solidFill>
            <a:schemeClr val="bg2"/>
          </a:solidFill>
          <a:ln w="28575">
            <a:solidFill>
              <a:srgbClr val="7A0000"/>
            </a:solidFill>
          </a:ln>
        </p:spPr>
        <p:txBody>
          <a:bodyPr wrap="square" rtlCol="0">
            <a:spAutoFit/>
          </a:bodyPr>
          <a:lstStyle/>
          <a:p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SD BRUGADA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85719" y="4071943"/>
            <a:ext cx="2805815" cy="461665"/>
          </a:xfrm>
          <a:prstGeom prst="rect">
            <a:avLst/>
          </a:prstGeom>
          <a:solidFill>
            <a:schemeClr val="bg2"/>
          </a:solidFill>
          <a:ln w="28575">
            <a:solidFill>
              <a:srgbClr val="7A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TAQUICARDIA SV</a:t>
            </a:r>
          </a:p>
        </p:txBody>
      </p:sp>
      <p:pic>
        <p:nvPicPr>
          <p:cNvPr id="2050" name="Picture 2" descr="C:\Users\HOGAR\Pictures\famili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59" y="2387789"/>
            <a:ext cx="4269685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E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6 CuadroTexto"/>
          <p:cNvSpPr txBox="1"/>
          <p:nvPr/>
        </p:nvSpPr>
        <p:spPr>
          <a:xfrm>
            <a:off x="4353762" y="5805264"/>
            <a:ext cx="3960440" cy="830997"/>
          </a:xfrm>
          <a:prstGeom prst="rect">
            <a:avLst/>
          </a:prstGeom>
          <a:solidFill>
            <a:schemeClr val="bg2"/>
          </a:solidFill>
          <a:ln w="28575">
            <a:solidFill>
              <a:srgbClr val="7A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HIPERCOLESTEROLEMIA FAMILIAR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00046" y="5644698"/>
            <a:ext cx="3096344" cy="830997"/>
          </a:xfrm>
          <a:prstGeom prst="rect">
            <a:avLst/>
          </a:prstGeom>
          <a:solidFill>
            <a:schemeClr val="bg2"/>
          </a:solidFill>
          <a:ln w="28575">
            <a:solidFill>
              <a:srgbClr val="7A0000"/>
            </a:solidFill>
          </a:ln>
        </p:spPr>
        <p:txBody>
          <a:bodyPr wrap="square" rtlCol="0">
            <a:spAutoFit/>
          </a:bodyPr>
          <a:lstStyle/>
          <a:p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COLAGENOPATIAS</a:t>
            </a:r>
          </a:p>
          <a:p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SD. MARFAN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7596336" y="4014551"/>
            <a:ext cx="1439144" cy="1015663"/>
          </a:xfrm>
          <a:prstGeom prst="rect">
            <a:avLst/>
          </a:prstGeom>
          <a:solidFill>
            <a:schemeClr val="bg2"/>
          </a:solidFill>
          <a:ln w="28575">
            <a:solidFill>
              <a:srgbClr val="7A0000"/>
            </a:solidFill>
          </a:ln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MUERTE</a:t>
            </a:r>
          </a:p>
          <a:p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SÚBITA FAMILIAR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7178124" y="2197044"/>
            <a:ext cx="1857356" cy="400110"/>
          </a:xfrm>
          <a:prstGeom prst="rect">
            <a:avLst/>
          </a:prstGeom>
          <a:solidFill>
            <a:schemeClr val="bg2"/>
          </a:solidFill>
          <a:ln w="28575">
            <a:solidFill>
              <a:srgbClr val="7A0000"/>
            </a:solidFill>
          </a:ln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MARCAPASO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0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7"/>
    </mc:Choice>
    <mc:Fallback xmlns="">
      <p:transition spd="slow" advTm="58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7A0000"/>
          </a:solidFill>
        </p:spPr>
        <p:txBody>
          <a:bodyPr>
            <a:normAutofit/>
          </a:bodyPr>
          <a:lstStyle/>
          <a:p>
            <a:r>
              <a:rPr lang="es-C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APROXIMACIÓN DIAGNÓSTICA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Examen físico:</a:t>
            </a:r>
          </a:p>
          <a:p>
            <a:pPr lvl="1"/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Apariencia general.</a:t>
            </a:r>
          </a:p>
          <a:p>
            <a:pPr lvl="1"/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Signos vitales.</a:t>
            </a:r>
          </a:p>
          <a:p>
            <a:pPr lvl="1"/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Pulsos periféricos y centrales.</a:t>
            </a:r>
          </a:p>
          <a:p>
            <a:pPr lvl="1"/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Inspección del precordio.</a:t>
            </a:r>
          </a:p>
          <a:p>
            <a:pPr lvl="1"/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Palpación del precordio.</a:t>
            </a:r>
          </a:p>
          <a:p>
            <a:pPr lvl="1"/>
            <a:r>
              <a:rPr lang="es-C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Auscultación.</a:t>
            </a:r>
          </a:p>
          <a:p>
            <a:pPr lvl="1"/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59" y="2276872"/>
            <a:ext cx="4038600" cy="288116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12"/>
    </mc:Choice>
    <mc:Fallback xmlns="">
      <p:transition spd="slow" advTm="4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7E0000"/>
          </a:solidFill>
          <a:ln>
            <a:solidFill>
              <a:srgbClr val="7A0000"/>
            </a:solidFill>
          </a:ln>
        </p:spPr>
        <p:txBody>
          <a:bodyPr>
            <a:normAutofit/>
          </a:bodyPr>
          <a:lstStyle/>
          <a:p>
            <a:r>
              <a:rPr lang="es-C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RUIDOS CARDÍACOS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85764" y="2125266"/>
            <a:ext cx="4218875" cy="3863889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429979" y="2125266"/>
            <a:ext cx="394335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(M y 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 (A y P, desdoblamiento)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R3 (Puede ser normal en niños y jóvenes. Asociado a ritmo de  galope </a:t>
            </a:r>
            <a:r>
              <a:rPr lang="es-CL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s-CL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R4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Clicks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1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52"/>
    </mc:Choice>
    <mc:Fallback xmlns="">
      <p:transition spd="slow" advTm="8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7E0000"/>
          </a:solidFill>
        </p:spPr>
        <p:txBody>
          <a:bodyPr>
            <a:norm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PAUTAS DE EVALUACION DE LOS SOPLOS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O MOMENTO DEL CICLO CARDIACO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DURACION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LOCALIZACION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TONALIDAD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INTENSIDAD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IRRRADIACION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EFECTOS DE LA RESPIRACIÓN Y MANIOBRAS ESPECÍFICAS</a:t>
            </a:r>
          </a:p>
          <a:p>
            <a:pPr lvl="1"/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8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79"/>
    </mc:Choice>
    <mc:Fallback xmlns="">
      <p:transition spd="slow" advTm="43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7E0000"/>
          </a:solidFill>
        </p:spPr>
        <p:txBody>
          <a:bodyPr>
            <a:normAutofit/>
          </a:bodyPr>
          <a:lstStyle/>
          <a:p>
            <a:r>
              <a:rPr lang="es-C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CLASIFICACIÓN DE LOS SOPLOS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L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relación al momento del ciclo cardíaco:</a:t>
            </a:r>
          </a:p>
          <a:p>
            <a:pPr marL="0" indent="0">
              <a:buNone/>
            </a:pPr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Sistólicos </a:t>
            </a:r>
          </a:p>
          <a:p>
            <a:pPr lvl="1"/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Diastólicos</a:t>
            </a:r>
          </a:p>
          <a:p>
            <a:pPr lvl="1"/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Continuos (sisto-diastólicos)</a:t>
            </a:r>
            <a:br>
              <a:rPr lang="es-CL" dirty="0"/>
            </a:br>
            <a:endParaRPr lang="es-C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4420216" cy="3053052"/>
          </a:xfrm>
          <a:prstGeom prst="rect">
            <a:avLst/>
          </a:prstGeom>
          <a:ln w="38100">
            <a:solidFill>
              <a:srgbClr val="7E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64"/>
    </mc:Choice>
    <mc:Fallback xmlns="">
      <p:transition spd="slow" advTm="37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7E0000"/>
          </a:solidFill>
        </p:spPr>
        <p:txBody>
          <a:bodyPr>
            <a:normAutofit/>
          </a:bodyPr>
          <a:lstStyle/>
          <a:p>
            <a:r>
              <a:rPr lang="es-C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Clasificación de los soplos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55576" y="2060848"/>
            <a:ext cx="2664296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s-CL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Soplos Sistólicos</a:t>
            </a:r>
          </a:p>
          <a:p>
            <a:endParaRPr lang="es-C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Estenosis Aórtica</a:t>
            </a:r>
          </a:p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Estenosis Pulmonar</a:t>
            </a:r>
          </a:p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Insuficiencia mitral</a:t>
            </a:r>
          </a:p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Insuficiencia tricuspidea</a:t>
            </a:r>
          </a:p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Prolapso de la válvula mitral</a:t>
            </a:r>
          </a:p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</a:t>
            </a:r>
          </a:p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</a:t>
            </a:r>
          </a:p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MCHO</a:t>
            </a:r>
          </a:p>
          <a:p>
            <a:endParaRPr lang="es-CL" dirty="0"/>
          </a:p>
        </p:txBody>
      </p:sp>
      <p:sp>
        <p:nvSpPr>
          <p:cNvPr id="5" name="CuadroTexto 4"/>
          <p:cNvSpPr txBox="1"/>
          <p:nvPr/>
        </p:nvSpPr>
        <p:spPr>
          <a:xfrm>
            <a:off x="3570746" y="2073309"/>
            <a:ext cx="2808312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s-CL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Soplos Diastólicos</a:t>
            </a:r>
          </a:p>
          <a:p>
            <a:endParaRPr lang="es-C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Insuficiencia Aórtica </a:t>
            </a:r>
          </a:p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Insuficiencia Pulmonar</a:t>
            </a:r>
          </a:p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Estenosis Mitral</a:t>
            </a:r>
          </a:p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Estenosis Tricuspidea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660232" y="2073309"/>
            <a:ext cx="2160240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s-CL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Soplos Continuos</a:t>
            </a:r>
          </a:p>
          <a:p>
            <a:endParaRPr lang="es-C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Ductus permeable</a:t>
            </a:r>
          </a:p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Fístula</a:t>
            </a:r>
          </a:p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Ventana AO-Pulmonar</a:t>
            </a:r>
          </a:p>
          <a:p>
            <a:endParaRPr lang="es-CL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3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60"/>
    </mc:Choice>
    <mc:Fallback xmlns="">
      <p:transition spd="slow" advTm="45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7A0000"/>
          </a:solidFill>
        </p:spPr>
        <p:txBody>
          <a:bodyPr>
            <a:normAutofit/>
          </a:bodyPr>
          <a:lstStyle/>
          <a:p>
            <a:pPr eaLnBrk="1" hangingPunct="1"/>
            <a:r>
              <a:rPr lang="es-CL" altLang="es-C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SOPLOS CARDIACOS</a:t>
            </a:r>
            <a:br>
              <a:rPr lang="es-CL" altLang="es-C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altLang="es-C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SEGÚN INTENSIDAD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/>
          <a:p>
            <a:pPr algn="just" eaLnBrk="1" hangingPunct="1"/>
            <a:endParaRPr lang="es-CL" alt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895" y="1835460"/>
            <a:ext cx="6706492" cy="4075537"/>
          </a:xfrm>
          <a:prstGeom prst="rect">
            <a:avLst/>
          </a:prstGeom>
          <a:solidFill>
            <a:schemeClr val="bg1"/>
          </a:solidFill>
          <a:ln w="76200">
            <a:solidFill>
              <a:srgbClr val="7A0000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7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8"/>
    </mc:Choice>
    <mc:Fallback xmlns="">
      <p:transition spd="slow" advTm="2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7E0000"/>
          </a:solidFill>
        </p:spPr>
        <p:txBody>
          <a:bodyPr>
            <a:normAutofit fontScale="90000"/>
          </a:bodyPr>
          <a:lstStyle/>
          <a:p>
            <a:br>
              <a:rPr lang="es-C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SOPLOS CARDIACOS</a:t>
            </a:r>
            <a:br>
              <a:rPr lang="es-C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0000" y="2226469"/>
            <a:ext cx="3189075" cy="3263504"/>
          </a:xfrm>
        </p:spPr>
        <p:txBody>
          <a:bodyPr/>
          <a:lstStyle/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Focos de auscultación.</a:t>
            </a:r>
          </a:p>
          <a:p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olvidar focos de irradiación.</a:t>
            </a:r>
          </a:p>
          <a:p>
            <a:endParaRPr lang="es-CL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953" y="2226469"/>
            <a:ext cx="4204097" cy="356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3366FF"/>
            </a:solidFill>
          </a:ln>
          <a:effectLst>
            <a:outerShdw blurRad="50800" dist="50800" dir="5400000" algn="ctr" rotWithShape="0">
              <a:schemeClr val="accent2">
                <a:lumMod val="20000"/>
                <a:lumOff val="80000"/>
              </a:scheme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9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6"/>
    </mc:Choice>
    <mc:Fallback xmlns="">
      <p:transition spd="slow" advTm="32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4 Título"/>
          <p:cNvSpPr>
            <a:spLocks noGrp="1"/>
          </p:cNvSpPr>
          <p:nvPr>
            <p:ph type="title"/>
          </p:nvPr>
        </p:nvSpPr>
        <p:spPr>
          <a:solidFill>
            <a:srgbClr val="7E0000"/>
          </a:solidFill>
        </p:spPr>
        <p:txBody>
          <a:bodyPr>
            <a:normAutofit/>
          </a:bodyPr>
          <a:lstStyle/>
          <a:p>
            <a:r>
              <a:rPr lang="es-CL" altLang="es-C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CARDIOLOGIA  ADULTO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55576" y="1929886"/>
            <a:ext cx="4038600" cy="4038600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r="48397"/>
          <a:stretch/>
        </p:blipFill>
        <p:spPr>
          <a:xfrm>
            <a:off x="5004048" y="1761085"/>
            <a:ext cx="3380184" cy="437620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68"/>
    </mc:Choice>
    <mc:Fallback xmlns="">
      <p:transition spd="slow" advTm="26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7A0000"/>
          </a:solidFill>
        </p:spPr>
        <p:txBody>
          <a:bodyPr>
            <a:normAutofit/>
          </a:bodyPr>
          <a:lstStyle/>
          <a:p>
            <a:r>
              <a:rPr lang="es-C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CLASIFICACIÓN DE LOS SOPLOS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Según mecanismo fisiopatológico:</a:t>
            </a:r>
          </a:p>
          <a:p>
            <a:pPr lvl="1"/>
            <a:r>
              <a:rPr lang="es-C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Inocentes</a:t>
            </a:r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no patológicos, en corazones normales.</a:t>
            </a:r>
          </a:p>
          <a:p>
            <a:pPr lvl="1"/>
            <a:r>
              <a:rPr lang="es-C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Funcionales</a:t>
            </a:r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consecuencia de alteración hemodinámica.</a:t>
            </a:r>
          </a:p>
          <a:p>
            <a:pPr lvl="1"/>
            <a:r>
              <a:rPr lang="es-C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Orgánicos</a:t>
            </a:r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alteración anatómica o estructural.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7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70"/>
    </mc:Choice>
    <mc:Fallback xmlns="">
      <p:transition spd="slow" advTm="24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7" y="304346"/>
            <a:ext cx="7715250" cy="792088"/>
          </a:xfrm>
          <a:solidFill>
            <a:srgbClr val="7E0000"/>
          </a:solidFill>
          <a:ln>
            <a:solidFill>
              <a:srgbClr val="7E0000"/>
            </a:solidFill>
          </a:ln>
        </p:spPr>
        <p:txBody>
          <a:bodyPr>
            <a:noAutofit/>
          </a:bodyPr>
          <a:lstStyle/>
          <a:p>
            <a:pPr algn="ctr" eaLnBrk="1" hangingPunct="1"/>
            <a:r>
              <a:rPr lang="es-CL" altLang="es-CL" sz="3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SOPLOS CARDIACOS EN PEDIATRIA</a:t>
            </a:r>
          </a:p>
        </p:txBody>
      </p:sp>
      <p:sp>
        <p:nvSpPr>
          <p:cNvPr id="36867" name="2 Marcador de texto"/>
          <p:cNvSpPr>
            <a:spLocks noGrp="1"/>
          </p:cNvSpPr>
          <p:nvPr>
            <p:ph type="body" sz="half" idx="2"/>
          </p:nvPr>
        </p:nvSpPr>
        <p:spPr>
          <a:xfrm>
            <a:off x="339415" y="1196751"/>
            <a:ext cx="4464298" cy="4978623"/>
          </a:xfrm>
        </p:spPr>
        <p:txBody>
          <a:bodyPr>
            <a:normAutofit/>
          </a:bodyPr>
          <a:lstStyle/>
          <a:p>
            <a:endParaRPr lang="es-CL" alt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endParaRPr lang="es-CL" alt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CL" alt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CL" altLang="es-CL" dirty="0">
              <a:solidFill>
                <a:srgbClr val="002060"/>
              </a:solidFill>
            </a:endParaRPr>
          </a:p>
          <a:p>
            <a:pPr algn="just" eaLnBrk="1" hangingPunct="1"/>
            <a:endParaRPr lang="es-CL" altLang="es-C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5172" t="26375" r="64631" b="43933"/>
          <a:stretch/>
        </p:blipFill>
        <p:spPr>
          <a:xfrm>
            <a:off x="1067479" y="1788205"/>
            <a:ext cx="6866167" cy="3795713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rgbClr val="76141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1331640" y="1484784"/>
            <a:ext cx="4680520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6" name="CuadroTexto 5"/>
          <p:cNvSpPr txBox="1"/>
          <p:nvPr/>
        </p:nvSpPr>
        <p:spPr>
          <a:xfrm>
            <a:off x="1073934" y="1796944"/>
            <a:ext cx="5760640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2400" b="1" dirty="0">
                <a:latin typeface="Calibri Light" panose="020F0302020204030204" pitchFamily="34" charset="0"/>
                <a:cs typeface="Arial" panose="020B0604020202020204" pitchFamily="34" charset="0"/>
              </a:rPr>
              <a:t>Las siete “S”. </a:t>
            </a:r>
          </a:p>
          <a:p>
            <a:r>
              <a:rPr lang="es-CL" sz="2400" b="1" dirty="0">
                <a:latin typeface="Calibri Light" panose="020F0302020204030204" pitchFamily="34" charset="0"/>
                <a:cs typeface="Arial" panose="020B0604020202020204" pitchFamily="34" charset="0"/>
              </a:rPr>
              <a:t>Claves en el diagnóstico de un soplo inocente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482478" y="5867595"/>
            <a:ext cx="6036167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UN DESAFIO PARA EL MÉDICO DE ATENCIÓN PRIMARIA RECONOCER UN SOPLO INOCENTE  DEL QUE NO LO ES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8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06"/>
    </mc:Choice>
    <mc:Fallback xmlns="">
      <p:transition spd="slow" advTm="80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80035"/>
            <a:ext cx="8363272" cy="668307"/>
          </a:xfrm>
          <a:solidFill>
            <a:srgbClr val="7E00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s-CL" altLang="es-CL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SOPLO CARDÍACO ANORGANICO</a:t>
            </a:r>
          </a:p>
        </p:txBody>
      </p:sp>
      <p:pic>
        <p:nvPicPr>
          <p:cNvPr id="39939" name="2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080" y="2276872"/>
            <a:ext cx="3654478" cy="2868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94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79512" y="1412875"/>
            <a:ext cx="5904656" cy="5184477"/>
          </a:xfrm>
        </p:spPr>
        <p:txBody>
          <a:bodyPr>
            <a:noAutofit/>
          </a:bodyPr>
          <a:lstStyle/>
          <a:p>
            <a:pPr algn="ctr" eaLnBrk="1" hangingPunct="1"/>
            <a:endParaRPr lang="es-CL" altLang="es-CL" sz="16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 eaLnBrk="1" hangingPunct="1">
              <a:buFont typeface="Arial" panose="020B0604020202020204" pitchFamily="34" charset="0"/>
              <a:buChar char="•"/>
            </a:pPr>
            <a:r>
              <a:rPr lang="es-CL" alt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Soplo de Still</a:t>
            </a:r>
          </a:p>
          <a:p>
            <a:pPr marL="1371600" lvl="2" indent="-457200" eaLnBrk="1" hangingPunct="1">
              <a:buFont typeface="Arial" panose="020B0604020202020204" pitchFamily="34" charset="0"/>
              <a:buChar char="•"/>
            </a:pPr>
            <a:endParaRPr lang="es-CL" alt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 eaLnBrk="1" hangingPunct="1">
              <a:buFont typeface="Arial" panose="020B0604020202020204" pitchFamily="34" charset="0"/>
              <a:buChar char="•"/>
            </a:pPr>
            <a:r>
              <a:rPr lang="es-CL" alt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Soplo  pulmonar funcional de Fogel</a:t>
            </a:r>
          </a:p>
          <a:p>
            <a:pPr marL="1371600" lvl="2" indent="-457200" eaLnBrk="1" hangingPunct="1">
              <a:buFont typeface="Arial" panose="020B0604020202020204" pitchFamily="34" charset="0"/>
              <a:buChar char="•"/>
            </a:pPr>
            <a:endParaRPr lang="es-CL" alt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 eaLnBrk="1" hangingPunct="1">
              <a:buFont typeface="Arial" panose="020B0604020202020204" pitchFamily="34" charset="0"/>
              <a:buChar char="•"/>
            </a:pPr>
            <a:r>
              <a:rPr lang="es-CL" alt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Estenosis fisiológica de ramas pulmonares. </a:t>
            </a:r>
          </a:p>
          <a:p>
            <a:pPr marL="1371600" lvl="2" indent="-457200" eaLnBrk="1" hangingPunct="1">
              <a:buFont typeface="Arial" panose="020B0604020202020204" pitchFamily="34" charset="0"/>
              <a:buChar char="•"/>
            </a:pPr>
            <a:endParaRPr lang="es-CL" alt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 eaLnBrk="1" hangingPunct="1">
              <a:buFont typeface="Arial" panose="020B0604020202020204" pitchFamily="34" charset="0"/>
              <a:buChar char="•"/>
            </a:pPr>
            <a:r>
              <a:rPr lang="es-CL" alt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 venoso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56"/>
    </mc:Choice>
    <mc:Fallback xmlns="">
      <p:transition spd="slow" advTm="23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6 Título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1143000"/>
          </a:xfrm>
          <a:solidFill>
            <a:srgbClr val="7A0000"/>
          </a:solidFill>
        </p:spPr>
        <p:txBody>
          <a:bodyPr/>
          <a:lstStyle/>
          <a:p>
            <a:r>
              <a:rPr lang="es-CL" altLang="es-CL" dirty="0">
                <a:solidFill>
                  <a:schemeClr val="bg1"/>
                </a:solidFill>
              </a:rPr>
              <a:t>SOPLOS INOCENTES</a:t>
            </a:r>
          </a:p>
        </p:txBody>
      </p:sp>
      <p:sp>
        <p:nvSpPr>
          <p:cNvPr id="8" name="7 Marcador de texto"/>
          <p:cNvSpPr>
            <a:spLocks noGrp="1"/>
          </p:cNvSpPr>
          <p:nvPr>
            <p:ph type="body" sz="half" idx="1"/>
          </p:nvPr>
        </p:nvSpPr>
        <p:spPr>
          <a:xfrm>
            <a:off x="827584" y="1628800"/>
            <a:ext cx="4680148" cy="4978178"/>
          </a:xfrm>
          <a:ln>
            <a:solidFill>
              <a:srgbClr val="00206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FontTx/>
              <a:buNone/>
              <a:defRPr/>
            </a:pPr>
            <a:r>
              <a:rPr 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Soplo de Still</a:t>
            </a:r>
          </a:p>
          <a:p>
            <a:pPr algn="just">
              <a:defRPr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Soplo más frecuente en la infancia, 70-85%  de los niños entre los 2 años –adolescencia </a:t>
            </a:r>
          </a:p>
          <a:p>
            <a:pPr algn="just">
              <a:defRPr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Sistólico, de eyección. De baja intensidad, I-II/VI. Vibratorio-musical</a:t>
            </a:r>
          </a:p>
          <a:p>
            <a:pPr algn="just">
              <a:defRPr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 esternal izquierdo  bajo y mesocardio.  </a:t>
            </a:r>
          </a:p>
          <a:p>
            <a:pPr algn="just">
              <a:defRPr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Cambia con la posición, intensificándose en supino y disminuyendo en bipedestación o con valsalva.  </a:t>
            </a:r>
          </a:p>
          <a:p>
            <a:pPr algn="just">
              <a:defRPr/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a mayor frecuencia cardiaca (deshidratación, fiebre).</a:t>
            </a:r>
          </a:p>
          <a:p>
            <a:pPr algn="just">
              <a:defRPr/>
            </a:pP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Tx/>
              <a:buNone/>
              <a:defRPr/>
            </a:pPr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Dgco diferencial :CIV pequeña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 rotWithShape="1">
          <a:blip r:embed="rId5"/>
          <a:srcRect l="35873" t="35967" r="52658" b="49103"/>
          <a:stretch/>
        </p:blipFill>
        <p:spPr bwMode="auto">
          <a:xfrm>
            <a:off x="5921376" y="2204864"/>
            <a:ext cx="2535237" cy="337185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55"/>
    </mc:Choice>
    <mc:Fallback xmlns="">
      <p:transition spd="slow" advTm="60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6 Título"/>
          <p:cNvSpPr>
            <a:spLocks noGrp="1"/>
          </p:cNvSpPr>
          <p:nvPr>
            <p:ph type="title"/>
          </p:nvPr>
        </p:nvSpPr>
        <p:spPr>
          <a:xfrm>
            <a:off x="685800" y="113839"/>
            <a:ext cx="7772400" cy="1143000"/>
          </a:xfrm>
          <a:solidFill>
            <a:srgbClr val="7A0000"/>
          </a:solidFill>
        </p:spPr>
        <p:txBody>
          <a:bodyPr>
            <a:normAutofit/>
          </a:bodyPr>
          <a:lstStyle/>
          <a:p>
            <a:r>
              <a:rPr lang="es-CL" altLang="es-C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SOPLOS INOCENTES</a:t>
            </a:r>
          </a:p>
        </p:txBody>
      </p:sp>
      <p:sp>
        <p:nvSpPr>
          <p:cNvPr id="8" name="7 Marcador de texto"/>
          <p:cNvSpPr>
            <a:spLocks noGrp="1"/>
          </p:cNvSpPr>
          <p:nvPr>
            <p:ph type="body" sz="half" idx="1"/>
          </p:nvPr>
        </p:nvSpPr>
        <p:spPr>
          <a:xfrm>
            <a:off x="611188" y="1628775"/>
            <a:ext cx="4681537" cy="44672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Soplo  pulmonar funcional de Fogel</a:t>
            </a:r>
          </a:p>
          <a:p>
            <a:pPr marL="0" indent="0">
              <a:buFontTx/>
              <a:buNone/>
              <a:defRPr/>
            </a:pP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Edad: 8-14 años.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ausculta en el borde  esternal superior izquierdo 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Soplo protosistólico, eyectivo y no vibratorio de baja intensidad</a:t>
            </a:r>
          </a:p>
          <a:p>
            <a:pPr>
              <a:buFont typeface="Arial" pitchFamily="34" charset="0"/>
              <a:buChar char="•"/>
              <a:defRPr/>
            </a:pP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Dgco diferencial: EP y CIA</a:t>
            </a:r>
          </a:p>
          <a:p>
            <a:pPr>
              <a:buFont typeface="Arial" pitchFamily="34" charset="0"/>
              <a:buChar char="•"/>
              <a:defRPr/>
            </a:pP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CIA: R2 DESDOBLADO FIJO</a:t>
            </a:r>
          </a:p>
          <a:p>
            <a:pPr marL="0" indent="0">
              <a:buFontTx/>
              <a:buNone/>
              <a:defRPr/>
            </a:pPr>
            <a:r>
              <a:rPr lang="es-CL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EP: CLICK VALVULAR</a:t>
            </a: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0" t="32791" r="52875" b="50008"/>
          <a:stretch/>
        </p:blipFill>
        <p:spPr bwMode="auto">
          <a:xfrm>
            <a:off x="5205676" y="2492896"/>
            <a:ext cx="3445514" cy="30044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20"/>
    </mc:Choice>
    <mc:Fallback xmlns="">
      <p:transition spd="slow" advTm="49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6 Título"/>
          <p:cNvSpPr>
            <a:spLocks noGrp="1"/>
          </p:cNvSpPr>
          <p:nvPr>
            <p:ph type="title"/>
          </p:nvPr>
        </p:nvSpPr>
        <p:spPr>
          <a:solidFill>
            <a:srgbClr val="7A0000"/>
          </a:solidFill>
        </p:spPr>
        <p:txBody>
          <a:bodyPr>
            <a:normAutofit/>
          </a:bodyPr>
          <a:lstStyle/>
          <a:p>
            <a:r>
              <a:rPr lang="es-CL" altLang="es-C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SOPLOS INOCENTES</a:t>
            </a:r>
          </a:p>
        </p:txBody>
      </p:sp>
      <p:sp>
        <p:nvSpPr>
          <p:cNvPr id="8" name="7 Marcador de texto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FontTx/>
              <a:buNone/>
              <a:defRPr/>
            </a:pPr>
            <a:r>
              <a:rPr lang="es-CL" sz="3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Estenosis periférica de ramas pulmonares</a:t>
            </a:r>
          </a:p>
          <a:p>
            <a:pPr marL="0" indent="0">
              <a:buFontTx/>
              <a:buNone/>
              <a:defRPr/>
            </a:pPr>
            <a:endParaRPr lang="es-CL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Tx/>
              <a:buNone/>
              <a:defRPr/>
            </a:pPr>
            <a:r>
              <a:rPr lang="es-CL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causado por el flujo turbulento de la sangre cuando fluye desde la arteria pulmonar principal más grande hacia las arterias pulmonares menos desarrolladas</a:t>
            </a:r>
          </a:p>
          <a:p>
            <a:pPr marL="0" indent="0" algn="just">
              <a:buFontTx/>
              <a:buNone/>
              <a:defRPr/>
            </a:pPr>
            <a:endParaRPr lang="es-CL" sz="2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Tx/>
              <a:buNone/>
              <a:defRPr/>
            </a:pPr>
            <a:r>
              <a:rPr lang="es-CL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escucha  comúnmente en lactantes y neonatos </a:t>
            </a:r>
          </a:p>
          <a:p>
            <a:pPr marL="0" indent="0" algn="just">
              <a:buFontTx/>
              <a:buNone/>
              <a:defRPr/>
            </a:pPr>
            <a:r>
              <a:rPr lang="es-CL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Suave I-II/VI. Sistólico .</a:t>
            </a:r>
          </a:p>
          <a:p>
            <a:pPr marL="0" indent="0" algn="just">
              <a:buFontTx/>
              <a:buNone/>
              <a:defRPr/>
            </a:pPr>
            <a:endParaRPr lang="es-CL" sz="2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Tx/>
              <a:buNone/>
              <a:defRPr/>
            </a:pPr>
            <a:r>
              <a:rPr lang="es-CL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Estos soplos a menudo se escuchan mejor en la espalda y axilas.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6" b="6313"/>
          <a:stretch/>
        </p:blipFill>
        <p:spPr bwMode="auto">
          <a:xfrm>
            <a:off x="4716016" y="1700807"/>
            <a:ext cx="3871011" cy="4202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44"/>
    </mc:Choice>
    <mc:Fallback xmlns="">
      <p:transition spd="slow" advTm="43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6 Título"/>
          <p:cNvSpPr>
            <a:spLocks noGrp="1"/>
          </p:cNvSpPr>
          <p:nvPr>
            <p:ph type="title"/>
          </p:nvPr>
        </p:nvSpPr>
        <p:spPr>
          <a:xfrm>
            <a:off x="827584" y="216024"/>
            <a:ext cx="7772400" cy="620688"/>
          </a:xfrm>
          <a:solidFill>
            <a:srgbClr val="7E0000"/>
          </a:solidFill>
        </p:spPr>
        <p:txBody>
          <a:bodyPr>
            <a:normAutofit fontScale="90000"/>
          </a:bodyPr>
          <a:lstStyle/>
          <a:p>
            <a:r>
              <a:rPr lang="es-CL" altLang="es-CL" dirty="0">
                <a:solidFill>
                  <a:schemeClr val="bg1"/>
                </a:solidFill>
              </a:rPr>
              <a:t>SOPLOS INOCENTES</a:t>
            </a:r>
          </a:p>
        </p:txBody>
      </p:sp>
      <p:sp>
        <p:nvSpPr>
          <p:cNvPr id="8" name="7 Marcador de texto"/>
          <p:cNvSpPr>
            <a:spLocks noGrp="1"/>
          </p:cNvSpPr>
          <p:nvPr>
            <p:ph type="body" sz="half" idx="1"/>
          </p:nvPr>
        </p:nvSpPr>
        <p:spPr>
          <a:xfrm>
            <a:off x="611188" y="836712"/>
            <a:ext cx="5473700" cy="6021287"/>
          </a:xfrm>
        </p:spPr>
        <p:txBody>
          <a:bodyPr>
            <a:noAutofit/>
          </a:bodyPr>
          <a:lstStyle/>
          <a:p>
            <a:pPr marL="0" indent="0">
              <a:buFontTx/>
              <a:buNone/>
              <a:defRPr/>
            </a:pPr>
            <a:endParaRPr lang="es-CL" sz="7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s-CL" sz="24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Soplo sistólico supraclavicular o carotideo </a:t>
            </a:r>
          </a:p>
          <a:p>
            <a:pPr marL="685800" lvl="1">
              <a:buFont typeface="Wingdings" pitchFamily="2" charset="2"/>
              <a:buChar char="v"/>
              <a:defRPr/>
            </a:pPr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puede escuchar a cualquier edad. </a:t>
            </a:r>
          </a:p>
          <a:p>
            <a:pPr marL="685800" lvl="1">
              <a:buFont typeface="Wingdings" pitchFamily="2" charset="2"/>
              <a:buChar char="v"/>
              <a:defRPr/>
            </a:pPr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ausculta mejor en la fosa supraclavicular y/o en el cuello. </a:t>
            </a:r>
          </a:p>
          <a:p>
            <a:pPr marL="685800" lvl="1">
              <a:buFont typeface="Wingdings" pitchFamily="2" charset="2"/>
              <a:buChar char="v"/>
              <a:defRPr/>
            </a:pPr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de comienzo brusco y abarca la protomesosístole. </a:t>
            </a:r>
          </a:p>
          <a:p>
            <a:pPr marL="685800" lvl="1">
              <a:buFont typeface="Wingdings" pitchFamily="2" charset="2"/>
              <a:buChar char="v"/>
              <a:defRPr/>
            </a:pPr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intensidad decrece o desaparece con hiperextensión de hombros.</a:t>
            </a:r>
            <a:endParaRPr lang="es-CL" sz="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es-CL" sz="14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s-CL" sz="2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 venoso</a:t>
            </a:r>
          </a:p>
          <a:p>
            <a:pPr marL="685800" lvl="1">
              <a:buFont typeface="Wingdings" pitchFamily="2" charset="2"/>
              <a:buChar char="v"/>
              <a:defRPr/>
            </a:pPr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el único soplo  inocente que es continuo y  puede escucharse principalmente entre los 3 y 6 años de edad. PE izdo y derecho alto </a:t>
            </a:r>
          </a:p>
          <a:p>
            <a:pPr marL="685800" lvl="1">
              <a:buFont typeface="Wingdings" pitchFamily="2" charset="2"/>
              <a:buChar char="v"/>
              <a:defRPr/>
            </a:pPr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más intenso en posición vertical o sentado y disminuye o desaparece en decúbito. </a:t>
            </a:r>
          </a:p>
          <a:p>
            <a:pPr marL="685800" lvl="1">
              <a:buFont typeface="Wingdings" pitchFamily="2" charset="2"/>
              <a:buChar char="v"/>
              <a:defRPr/>
            </a:pPr>
            <a:r>
              <a:rPr lang="es-C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Origen grandes venas que retornan al corazón.</a:t>
            </a:r>
          </a:p>
        </p:txBody>
      </p:sp>
      <p:pic>
        <p:nvPicPr>
          <p:cNvPr id="43013" name="Picture 3" descr="C:\Users\HOGAR\Pictures\qassw4[1].gif"/>
          <p:cNvPicPr>
            <a:picLocks noGrp="1" noChangeAspect="1" noChangeArrowheads="1" noCrop="1"/>
          </p:cNvPicPr>
          <p:nvPr>
            <p:ph type="clipArt"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7012" y="1954138"/>
            <a:ext cx="2275455" cy="28430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08"/>
    </mc:Choice>
    <mc:Fallback xmlns="">
      <p:transition spd="slow" advTm="58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6 Título"/>
          <p:cNvSpPr>
            <a:spLocks noGrp="1"/>
          </p:cNvSpPr>
          <p:nvPr>
            <p:ph type="title"/>
          </p:nvPr>
        </p:nvSpPr>
        <p:spPr>
          <a:solidFill>
            <a:srgbClr val="7A0000"/>
          </a:solidFill>
        </p:spPr>
        <p:txBody>
          <a:bodyPr>
            <a:normAutofit/>
          </a:bodyPr>
          <a:lstStyle/>
          <a:p>
            <a:r>
              <a:rPr lang="es-CL" altLang="es-CL" dirty="0">
                <a:solidFill>
                  <a:schemeClr val="bg1"/>
                </a:solidFill>
              </a:rPr>
              <a:t>SOPLOS INOCENTES</a:t>
            </a:r>
          </a:p>
        </p:txBody>
      </p:sp>
      <p:pic>
        <p:nvPicPr>
          <p:cNvPr id="9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-435" b="8646"/>
          <a:stretch/>
        </p:blipFill>
        <p:spPr>
          <a:xfrm>
            <a:off x="1007604" y="1916832"/>
            <a:ext cx="7128792" cy="456510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2"/>
    </mc:Choice>
    <mc:Fallback xmlns="">
      <p:transition spd="slow" advTm="13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8" y="9999"/>
            <a:ext cx="9351495" cy="6848001"/>
          </a:xfrm>
        </p:spPr>
      </p:pic>
      <p:sp>
        <p:nvSpPr>
          <p:cNvPr id="11" name="10 CuadroTexto"/>
          <p:cNvSpPr txBox="1"/>
          <p:nvPr/>
        </p:nvSpPr>
        <p:spPr>
          <a:xfrm>
            <a:off x="10798" y="5733256"/>
            <a:ext cx="355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Glaciar el Águila</a:t>
            </a:r>
          </a:p>
          <a:p>
            <a:r>
              <a:rPr lang="es-CL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 Región Magallanes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6516216" y="4509121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Gracias…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3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7"/>
    </mc:Choice>
    <mc:Fallback xmlns="">
      <p:transition spd="slow" advTm="17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4 Título"/>
          <p:cNvSpPr>
            <a:spLocks noGrp="1"/>
          </p:cNvSpPr>
          <p:nvPr>
            <p:ph type="title"/>
          </p:nvPr>
        </p:nvSpPr>
        <p:spPr>
          <a:solidFill>
            <a:srgbClr val="7E0000"/>
          </a:solidFill>
        </p:spPr>
        <p:txBody>
          <a:bodyPr>
            <a:normAutofit/>
          </a:bodyPr>
          <a:lstStyle/>
          <a:p>
            <a:r>
              <a:rPr lang="es-CL" altLang="es-C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CARDIOLOGIA PEDIATRICA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6" y="1761085"/>
            <a:ext cx="3505200" cy="3505200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532287" y="2348880"/>
            <a:ext cx="2857500" cy="3609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l="48270"/>
          <a:stretch/>
        </p:blipFill>
        <p:spPr>
          <a:xfrm>
            <a:off x="6527212" y="1761085"/>
            <a:ext cx="2404542" cy="30861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7500785" y="4455013"/>
            <a:ext cx="1296144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D-TGA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899592" y="5445224"/>
            <a:ext cx="1512168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TRONCO ARTERIOSO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851920" y="1810192"/>
            <a:ext cx="223224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HIPOPLASIA DE VD</a:t>
            </a:r>
          </a:p>
        </p:txBody>
      </p:sp>
      <p:pic>
        <p:nvPicPr>
          <p:cNvPr id="10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5736" y="980728"/>
            <a:ext cx="5094255" cy="5385593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0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08"/>
    </mc:Choice>
    <mc:Fallback xmlns="">
      <p:transition spd="slow" advTm="15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4 Título"/>
          <p:cNvSpPr>
            <a:spLocks noGrp="1"/>
          </p:cNvSpPr>
          <p:nvPr>
            <p:ph type="title"/>
          </p:nvPr>
        </p:nvSpPr>
        <p:spPr>
          <a:solidFill>
            <a:srgbClr val="7E0000"/>
          </a:solidFill>
        </p:spPr>
        <p:txBody>
          <a:bodyPr>
            <a:normAutofit/>
          </a:bodyPr>
          <a:lstStyle/>
          <a:p>
            <a:r>
              <a:rPr lang="es-CL" altLang="es-C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CARDIOLOGIA PEDIATRICA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0821" y="1775787"/>
            <a:ext cx="2897043" cy="41148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009" y="3429000"/>
            <a:ext cx="2619375" cy="3429000"/>
          </a:xfrm>
          <a:prstGeom prst="rect">
            <a:avLst/>
          </a:prstGeom>
        </p:spPr>
      </p:pic>
      <p:pic>
        <p:nvPicPr>
          <p:cNvPr id="19458" name="Picture 2" descr="http://nursingcrib.com/wp-content/uploads/arterial-swict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529" y="1761085"/>
            <a:ext cx="3108124" cy="452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203848" y="3079504"/>
            <a:ext cx="2232248" cy="369332"/>
          </a:xfrm>
          <a:prstGeom prst="rect">
            <a:avLst/>
          </a:prstGeom>
          <a:noFill/>
          <a:ln>
            <a:solidFill>
              <a:srgbClr val="7D1515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Norwood- Sano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626481" y="6285712"/>
            <a:ext cx="2026568" cy="369332"/>
          </a:xfrm>
          <a:prstGeom prst="rect">
            <a:avLst/>
          </a:prstGeom>
          <a:noFill/>
          <a:ln>
            <a:solidFill>
              <a:srgbClr val="7D1515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Cirugía de Jatene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7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46"/>
    </mc:Choice>
    <mc:Fallback xmlns="">
      <p:transition spd="slow" advTm="95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9640" y="495300"/>
            <a:ext cx="7772400" cy="26670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s-ES" altLang="es-CL" sz="2800" dirty="0">
                <a:solidFill>
                  <a:srgbClr val="002060"/>
                </a:solidFill>
              </a:rPr>
              <a:t>Las CC son aquellas anormalidades estructurales del corazón y grandes vasos intratorácicos que están presentes al nacer y que corresponden a un trastorno del desarrollo embriológico producido en los tres primeros meses del embarazo</a:t>
            </a: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4644007" y="3283410"/>
            <a:ext cx="3240361" cy="3079745"/>
          </a:xfrm>
          <a:prstGeom prst="rect">
            <a:avLst/>
          </a:prstGeom>
          <a:solidFill>
            <a:srgbClr val="003366"/>
          </a:solidFill>
          <a:ln w="5715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dirty="0">
              <a:solidFill>
                <a:schemeClr val="tx1"/>
              </a:solidFill>
            </a:endParaRPr>
          </a:p>
        </p:txBody>
      </p:sp>
      <p:pic>
        <p:nvPicPr>
          <p:cNvPr id="21508" name="Picture 5" descr="tu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436" y="3404697"/>
            <a:ext cx="2479658" cy="283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683568" y="3162300"/>
            <a:ext cx="3196923" cy="3238872"/>
          </a:xfrm>
          <a:prstGeom prst="rect">
            <a:avLst/>
          </a:prstGeom>
          <a:solidFill>
            <a:srgbClr val="003366"/>
          </a:solidFill>
          <a:ln w="5715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dirty="0">
              <a:solidFill>
                <a:schemeClr val="tx1"/>
              </a:solidFill>
            </a:endParaRPr>
          </a:p>
        </p:txBody>
      </p:sp>
      <p:pic>
        <p:nvPicPr>
          <p:cNvPr id="21510" name="Picture 7" descr="smbesttrun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38" y="3335412"/>
            <a:ext cx="2503182" cy="28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8"/>
          <p:cNvSpPr>
            <a:spLocks noChangeArrowheads="1"/>
          </p:cNvSpPr>
          <p:nvPr/>
        </p:nvSpPr>
        <p:spPr bwMode="auto">
          <a:xfrm>
            <a:off x="2438400" y="57912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52"/>
    </mc:Choice>
    <mc:Fallback xmlns="">
      <p:transition spd="slow" advTm="47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s-ES" alt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s-ES" altLang="es-CL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  a  1 % de los recién nacidos vivos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212046" y="2492896"/>
            <a:ext cx="2536676" cy="1983333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0080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dirty="0">
              <a:solidFill>
                <a:schemeClr val="tx1"/>
              </a:solidFill>
            </a:endParaRPr>
          </a:p>
        </p:txBody>
      </p:sp>
      <p:pic>
        <p:nvPicPr>
          <p:cNvPr id="22533" name="Picture 5" descr="onion_anima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84" y="2384177"/>
            <a:ext cx="2088232" cy="209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2563"/>
            <a:ext cx="8229600" cy="1143000"/>
          </a:xfrm>
          <a:solidFill>
            <a:srgbClr val="7A0000"/>
          </a:solidFill>
        </p:spPr>
        <p:txBody>
          <a:bodyPr>
            <a:normAutofit/>
          </a:bodyPr>
          <a:lstStyle/>
          <a:p>
            <a:r>
              <a:rPr lang="es-C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INCIDENCIA DE LAS CC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115616" y="5237985"/>
            <a:ext cx="7344816" cy="830997"/>
          </a:xfrm>
          <a:prstGeom prst="rect">
            <a:avLst/>
          </a:prstGeom>
          <a:solidFill>
            <a:srgbClr val="7A0000"/>
          </a:solidFill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 UN 2% DE LOS RN  AL  INCLUIR  LESIONES TRIVIALES O  NO APARENTES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03"/>
    </mc:Choice>
    <mc:Fallback xmlns="">
      <p:transition spd="slow" advTm="22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7A0000"/>
          </a:solidFill>
        </p:spPr>
        <p:txBody>
          <a:bodyPr>
            <a:noAutofit/>
          </a:bodyPr>
          <a:lstStyle/>
          <a:p>
            <a:r>
              <a:rPr lang="es-ES" altLang="es-C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LESIONES HABITUALMENTE </a:t>
            </a:r>
            <a:br>
              <a:rPr lang="es-ES" altLang="es-C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C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INCLUIDAS EN LAS ESTADÍSTICAS</a:t>
            </a:r>
            <a:endParaRPr lang="es-C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s-ES" altLang="es-CL" dirty="0">
                <a:solidFill>
                  <a:schemeClr val="bg1"/>
                </a:solidFill>
              </a:rPr>
              <a:t>Cava superior izquierda persistente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Válvula aórtica bicúspide (2%)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Conexión venosa pulmonar anómala lobar (0.6%)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Ductus silencioso (10%)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Arritmias congénitas:</a:t>
            </a:r>
          </a:p>
          <a:p>
            <a:pPr marL="2957513" lvl="4" indent="284163" eaLnBrk="1" hangingPunct="1">
              <a:lnSpc>
                <a:spcPct val="90000"/>
              </a:lnSpc>
            </a:pPr>
            <a:r>
              <a:rPr lang="es-ES" alt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 largo</a:t>
            </a:r>
          </a:p>
          <a:p>
            <a:pPr marL="2957513" lvl="4" indent="284163" eaLnBrk="1" hangingPunct="1">
              <a:lnSpc>
                <a:spcPct val="90000"/>
              </a:lnSpc>
            </a:pPr>
            <a:r>
              <a:rPr lang="es-ES" alt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WPW</a:t>
            </a:r>
          </a:p>
          <a:p>
            <a:pPr marL="2957513" lvl="4" indent="284163" eaLnBrk="1" hangingPunct="1">
              <a:lnSpc>
                <a:spcPct val="90000"/>
              </a:lnSpc>
            </a:pPr>
            <a:r>
              <a:rPr lang="es-ES" altLang="es-C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Brugada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Miocardiopatía Dilatada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s-C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Miocardiopatía Hipertrófica</a:t>
            </a:r>
          </a:p>
          <a:p>
            <a:pPr eaLnBrk="1" hangingPunct="1">
              <a:lnSpc>
                <a:spcPct val="90000"/>
              </a:lnSpc>
            </a:pPr>
            <a:endParaRPr lang="es-ES" alt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28"/>
    </mc:Choice>
    <mc:Fallback xmlns="">
      <p:transition spd="slow" advTm="96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s-CL" alt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cuenta de un 20% de las muertes neonatales y de un 50% de la mortalidad infantil debida a malformaciones </a:t>
            </a:r>
          </a:p>
          <a:p>
            <a:pPr eaLnBrk="1" hangingPunct="1">
              <a:lnSpc>
                <a:spcPct val="90000"/>
              </a:lnSpc>
            </a:pPr>
            <a:endParaRPr lang="es-ES" alt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ES" alt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primer mes de vida fallece el doble de niños con CC, de lo que lo hace el total de niños con CC entre 1 y 5 años de edad</a:t>
            </a:r>
          </a:p>
          <a:p>
            <a:pPr eaLnBrk="1" hangingPunct="1">
              <a:lnSpc>
                <a:spcPct val="90000"/>
              </a:lnSpc>
            </a:pPr>
            <a:endParaRPr lang="es-ES" alt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s-CL" altLang="es-C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Evolución espontánea al año de edad 80 – 85% de mortalidad. Si se tratan, sobreviven el 85 – 90%</a:t>
            </a:r>
          </a:p>
          <a:p>
            <a:pPr eaLnBrk="1" hangingPunct="1">
              <a:lnSpc>
                <a:spcPct val="90000"/>
              </a:lnSpc>
            </a:pPr>
            <a:endParaRPr lang="es-ES" alt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ES" altLang="es-CL" sz="28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s-ES" altLang="es-CL" b="0" dirty="0">
              <a:solidFill>
                <a:schemeClr val="bg1"/>
              </a:solidFill>
            </a:endParaRP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649287" y="202580"/>
            <a:ext cx="7845425" cy="931515"/>
          </a:xfrm>
          <a:prstGeom prst="rect">
            <a:avLst/>
          </a:prstGeom>
          <a:solidFill>
            <a:srgbClr val="7A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L" sz="2800" b="0" dirty="0">
                <a:solidFill>
                  <a:schemeClr val="bg1"/>
                </a:solidFill>
              </a:rPr>
              <a:t>EPIDEMIOLOGIA </a:t>
            </a:r>
            <a:br>
              <a:rPr lang="es-ES" altLang="es-CL" sz="2800" b="0" dirty="0">
                <a:solidFill>
                  <a:schemeClr val="bg1"/>
                </a:solidFill>
              </a:rPr>
            </a:br>
            <a:r>
              <a:rPr lang="es-ES" altLang="es-CL" sz="2800" b="0" dirty="0">
                <a:solidFill>
                  <a:schemeClr val="bg1"/>
                </a:solidFill>
              </a:rPr>
              <a:t>DE LAS CARDIOPATIAS CONGENITAS (CC)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02"/>
    </mc:Choice>
    <mc:Fallback xmlns="">
      <p:transition spd="slow" advTm="49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3.1|15.9|1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5.2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6226</TotalTime>
  <Words>1456</Words>
  <Application>Microsoft Office PowerPoint</Application>
  <PresentationFormat>Presentación en pantalla (4:3)</PresentationFormat>
  <Paragraphs>340</Paragraphs>
  <Slides>38</Slides>
  <Notes>16</Notes>
  <HiddenSlides>0</HiddenSlides>
  <MMClips>38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Tema de Office</vt:lpstr>
      <vt:lpstr>Image</vt:lpstr>
      <vt:lpstr>Imagen de mapa de bits</vt:lpstr>
      <vt:lpstr>Presentación de PowerPoint</vt:lpstr>
      <vt:lpstr>Presentación de PowerPoint</vt:lpstr>
      <vt:lpstr>CARDIOLOGIA  ADULTO</vt:lpstr>
      <vt:lpstr>CARDIOLOGIA PEDIATRICA</vt:lpstr>
      <vt:lpstr>CARDIOLOGIA PEDIATRICA</vt:lpstr>
      <vt:lpstr>Presentación de PowerPoint</vt:lpstr>
      <vt:lpstr>INCIDENCIA DE LAS CC</vt:lpstr>
      <vt:lpstr>LESIONES HABITUALMENTE  NO INCLUIDAS EN LAS ESTADÍSTICAS</vt:lpstr>
      <vt:lpstr>Presentación de PowerPoint</vt:lpstr>
      <vt:lpstr>ETIOLOGIA DE LAS CARDIOPATIAS CONGENITAS</vt:lpstr>
      <vt:lpstr>SINDROME DE DOWN</vt:lpstr>
      <vt:lpstr>Presentación de PowerPoint</vt:lpstr>
      <vt:lpstr>Presentación de PowerPoint</vt:lpstr>
      <vt:lpstr>Presentación de PowerPoint</vt:lpstr>
      <vt:lpstr>Presentación de PowerPoint</vt:lpstr>
      <vt:lpstr>CLASIFICACION</vt:lpstr>
      <vt:lpstr>Presentación de PowerPoint</vt:lpstr>
      <vt:lpstr>FORMAS DE PRESENTACION DE UNA CARDIOPATIA CONGENITA</vt:lpstr>
      <vt:lpstr>SOPLO CARDIACO</vt:lpstr>
      <vt:lpstr>MECANISMO DE LOS SOPLOS</vt:lpstr>
      <vt:lpstr>APROXIMACIÓN DIAGNÓSTICA</vt:lpstr>
      <vt:lpstr>HISTORIA FAMILIAR</vt:lpstr>
      <vt:lpstr>APROXIMACIÓN DIAGNÓSTICA</vt:lpstr>
      <vt:lpstr>RUIDOS CARDÍACOS</vt:lpstr>
      <vt:lpstr>PAUTAS DE EVALUACION DE LOS SOPLOS</vt:lpstr>
      <vt:lpstr>CLASIFICACIÓN DE LOS SOPLOS</vt:lpstr>
      <vt:lpstr>Clasificación de los soplos</vt:lpstr>
      <vt:lpstr>SOPLOS CARDIACOS SEGÚN INTENSIDAD</vt:lpstr>
      <vt:lpstr> SOPLOS CARDIACOS </vt:lpstr>
      <vt:lpstr>CLASIFICACIÓN DE LOS SOPLOS</vt:lpstr>
      <vt:lpstr>SOPLOS CARDIACOS EN PEDIATRIA</vt:lpstr>
      <vt:lpstr>SOPLO CARDÍACO ANORGANICO</vt:lpstr>
      <vt:lpstr>SOPLOS INOCENTES</vt:lpstr>
      <vt:lpstr>SOPLOS INOCENTES</vt:lpstr>
      <vt:lpstr>SOPLOS INOCENTES</vt:lpstr>
      <vt:lpstr>SOPLOS INOCENTES</vt:lpstr>
      <vt:lpstr>SOPLOS INOCENTES</vt:lpstr>
      <vt:lpstr>Presentación de PowerPoint</vt:lpstr>
    </vt:vector>
  </TitlesOfParts>
  <Company>www.trivet.cl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Rios</dc:creator>
  <cp:lastModifiedBy>EJ-16</cp:lastModifiedBy>
  <cp:revision>368</cp:revision>
  <dcterms:created xsi:type="dcterms:W3CDTF">2014-06-22T22:03:49Z</dcterms:created>
  <dcterms:modified xsi:type="dcterms:W3CDTF">2022-04-12T16:21:41Z</dcterms:modified>
</cp:coreProperties>
</file>