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259" r:id="rId4"/>
    <p:sldId id="260" r:id="rId5"/>
    <p:sldId id="261" r:id="rId6"/>
    <p:sldId id="263" r:id="rId7"/>
    <p:sldId id="262" r:id="rId8"/>
    <p:sldId id="264" r:id="rId9"/>
    <p:sldId id="265" r:id="rId10"/>
    <p:sldId id="321" r:id="rId11"/>
    <p:sldId id="322" r:id="rId12"/>
    <p:sldId id="266" r:id="rId13"/>
    <p:sldId id="267" r:id="rId14"/>
    <p:sldId id="268" r:id="rId15"/>
    <p:sldId id="269" r:id="rId16"/>
    <p:sldId id="272" r:id="rId17"/>
    <p:sldId id="273" r:id="rId18"/>
    <p:sldId id="270" r:id="rId19"/>
    <p:sldId id="271" r:id="rId20"/>
    <p:sldId id="274" r:id="rId21"/>
    <p:sldId id="275" r:id="rId22"/>
    <p:sldId id="276" r:id="rId23"/>
    <p:sldId id="277" r:id="rId24"/>
    <p:sldId id="278"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01" r:id="rId43"/>
    <p:sldId id="302" r:id="rId44"/>
    <p:sldId id="303" r:id="rId45"/>
    <p:sldId id="304" r:id="rId46"/>
    <p:sldId id="305" r:id="rId47"/>
    <p:sldId id="306" r:id="rId48"/>
    <p:sldId id="307" r:id="rId49"/>
    <p:sldId id="308" r:id="rId50"/>
    <p:sldId id="309" r:id="rId51"/>
    <p:sldId id="311" r:id="rId52"/>
    <p:sldId id="312" r:id="rId53"/>
    <p:sldId id="313" r:id="rId54"/>
    <p:sldId id="314" r:id="rId55"/>
    <p:sldId id="315" r:id="rId56"/>
    <p:sldId id="316" r:id="rId57"/>
    <p:sldId id="317" r:id="rId58"/>
    <p:sldId id="318" r:id="rId59"/>
    <p:sldId id="319" r:id="rId60"/>
    <p:sldId id="320" r:id="rId61"/>
    <p:sldId id="328" r:id="rId62"/>
    <p:sldId id="329" r:id="rId63"/>
    <p:sldId id="326" r:id="rId64"/>
    <p:sldId id="297" r:id="rId65"/>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2F906-ACE1-407C-927F-E73A4958ABA0}" type="doc">
      <dgm:prSet loTypeId="urn:microsoft.com/office/officeart/2005/8/layout/matrix2" loCatId="matrix" qsTypeId="urn:microsoft.com/office/officeart/2005/8/quickstyle/simple3" qsCatId="simple" csTypeId="urn:microsoft.com/office/officeart/2005/8/colors/accent2_2" csCatId="accent2" phldr="1"/>
      <dgm:spPr/>
      <dgm:t>
        <a:bodyPr/>
        <a:lstStyle/>
        <a:p>
          <a:endParaRPr lang="es-CL"/>
        </a:p>
      </dgm:t>
    </dgm:pt>
    <dgm:pt modelId="{4AB740CC-1FF9-4669-9520-B38D2C22074E}">
      <dgm:prSet phldrT="[Texto]"/>
      <dgm:spPr/>
      <dgm:t>
        <a:bodyPr/>
        <a:lstStyle/>
        <a:p>
          <a:r>
            <a:rPr lang="es-CL" dirty="0"/>
            <a:t>Social</a:t>
          </a:r>
        </a:p>
      </dgm:t>
    </dgm:pt>
    <dgm:pt modelId="{08492599-3579-4E6E-9EA0-308A0477CF09}" type="parTrans" cxnId="{4771159C-82DA-41CF-917D-28080DC7AE0B}">
      <dgm:prSet/>
      <dgm:spPr/>
      <dgm:t>
        <a:bodyPr/>
        <a:lstStyle/>
        <a:p>
          <a:endParaRPr lang="es-CL"/>
        </a:p>
      </dgm:t>
    </dgm:pt>
    <dgm:pt modelId="{8EA96E2F-282E-4694-A875-94D4067C1E4F}" type="sibTrans" cxnId="{4771159C-82DA-41CF-917D-28080DC7AE0B}">
      <dgm:prSet/>
      <dgm:spPr/>
      <dgm:t>
        <a:bodyPr/>
        <a:lstStyle/>
        <a:p>
          <a:endParaRPr lang="es-CL"/>
        </a:p>
      </dgm:t>
    </dgm:pt>
    <dgm:pt modelId="{DFCC9055-B9E0-48F5-9CFA-45770D25ACA7}">
      <dgm:prSet phldrT="[Texto]"/>
      <dgm:spPr/>
      <dgm:t>
        <a:bodyPr/>
        <a:lstStyle/>
        <a:p>
          <a:r>
            <a:rPr lang="es-CL" dirty="0"/>
            <a:t>Funcional</a:t>
          </a:r>
        </a:p>
      </dgm:t>
    </dgm:pt>
    <dgm:pt modelId="{8CE4F71E-75C1-4405-9F30-D8A15EE1B8FB}" type="parTrans" cxnId="{190B7F22-9351-4133-B070-B7AB7FFEC3CA}">
      <dgm:prSet/>
      <dgm:spPr/>
      <dgm:t>
        <a:bodyPr/>
        <a:lstStyle/>
        <a:p>
          <a:endParaRPr lang="es-CL"/>
        </a:p>
      </dgm:t>
    </dgm:pt>
    <dgm:pt modelId="{EF773452-E72E-437C-B3A8-BD7DF66A9C96}" type="sibTrans" cxnId="{190B7F22-9351-4133-B070-B7AB7FFEC3CA}">
      <dgm:prSet/>
      <dgm:spPr/>
      <dgm:t>
        <a:bodyPr/>
        <a:lstStyle/>
        <a:p>
          <a:endParaRPr lang="es-CL"/>
        </a:p>
      </dgm:t>
    </dgm:pt>
    <dgm:pt modelId="{3A20D9AC-5F53-4FA0-BDEC-27DA1EF4E160}">
      <dgm:prSet phldrT="[Texto]"/>
      <dgm:spPr/>
      <dgm:t>
        <a:bodyPr/>
        <a:lstStyle/>
        <a:p>
          <a:r>
            <a:rPr lang="es-CL" dirty="0"/>
            <a:t>Mental</a:t>
          </a:r>
        </a:p>
      </dgm:t>
    </dgm:pt>
    <dgm:pt modelId="{567A8AE7-698A-421A-A915-4A09941C2F6C}" type="parTrans" cxnId="{87178770-FBC9-477C-B974-4D2C20768D13}">
      <dgm:prSet/>
      <dgm:spPr/>
      <dgm:t>
        <a:bodyPr/>
        <a:lstStyle/>
        <a:p>
          <a:endParaRPr lang="es-CL"/>
        </a:p>
      </dgm:t>
    </dgm:pt>
    <dgm:pt modelId="{F157AD6E-EDA3-4B54-9F8E-B5D5F8E92430}" type="sibTrans" cxnId="{87178770-FBC9-477C-B974-4D2C20768D13}">
      <dgm:prSet/>
      <dgm:spPr/>
      <dgm:t>
        <a:bodyPr/>
        <a:lstStyle/>
        <a:p>
          <a:endParaRPr lang="es-CL"/>
        </a:p>
      </dgm:t>
    </dgm:pt>
    <dgm:pt modelId="{CCA59DEC-13B4-46C9-A85D-657561BABB7B}">
      <dgm:prSet phldrT="[Texto]"/>
      <dgm:spPr/>
      <dgm:t>
        <a:bodyPr/>
        <a:lstStyle/>
        <a:p>
          <a:r>
            <a:rPr lang="es-CL" dirty="0"/>
            <a:t>Biomédico</a:t>
          </a:r>
        </a:p>
      </dgm:t>
    </dgm:pt>
    <dgm:pt modelId="{1FE0FA49-B2F4-4FB6-94E9-F0CF1B2C4B8B}" type="parTrans" cxnId="{C36B4E5B-A956-411C-99E1-80F3E37E9E24}">
      <dgm:prSet/>
      <dgm:spPr/>
      <dgm:t>
        <a:bodyPr/>
        <a:lstStyle/>
        <a:p>
          <a:endParaRPr lang="es-CL"/>
        </a:p>
      </dgm:t>
    </dgm:pt>
    <dgm:pt modelId="{06D71639-5BD1-472C-B4CB-28716899A3A2}" type="sibTrans" cxnId="{C36B4E5B-A956-411C-99E1-80F3E37E9E24}">
      <dgm:prSet/>
      <dgm:spPr/>
      <dgm:t>
        <a:bodyPr/>
        <a:lstStyle/>
        <a:p>
          <a:endParaRPr lang="es-CL"/>
        </a:p>
      </dgm:t>
    </dgm:pt>
    <dgm:pt modelId="{2DCA607E-576A-4492-B649-40BC26218D55}" type="pres">
      <dgm:prSet presAssocID="{5EF2F906-ACE1-407C-927F-E73A4958ABA0}" presName="matrix" presStyleCnt="0">
        <dgm:presLayoutVars>
          <dgm:chMax val="1"/>
          <dgm:dir/>
          <dgm:resizeHandles val="exact"/>
        </dgm:presLayoutVars>
      </dgm:prSet>
      <dgm:spPr/>
    </dgm:pt>
    <dgm:pt modelId="{B019DD9A-1631-4CAC-AB72-9D6DA041988F}" type="pres">
      <dgm:prSet presAssocID="{5EF2F906-ACE1-407C-927F-E73A4958ABA0}" presName="axisShape" presStyleLbl="bgShp" presStyleIdx="0" presStyleCnt="1"/>
      <dgm:spPr/>
    </dgm:pt>
    <dgm:pt modelId="{52D28CF1-7633-40DB-87DF-5B381611BAEA}" type="pres">
      <dgm:prSet presAssocID="{5EF2F906-ACE1-407C-927F-E73A4958ABA0}" presName="rect1" presStyleLbl="node1" presStyleIdx="0" presStyleCnt="4">
        <dgm:presLayoutVars>
          <dgm:chMax val="0"/>
          <dgm:chPref val="0"/>
          <dgm:bulletEnabled val="1"/>
        </dgm:presLayoutVars>
      </dgm:prSet>
      <dgm:spPr/>
    </dgm:pt>
    <dgm:pt modelId="{66F9EEDE-C068-4244-B884-8B8057169431}" type="pres">
      <dgm:prSet presAssocID="{5EF2F906-ACE1-407C-927F-E73A4958ABA0}" presName="rect2" presStyleLbl="node1" presStyleIdx="1" presStyleCnt="4">
        <dgm:presLayoutVars>
          <dgm:chMax val="0"/>
          <dgm:chPref val="0"/>
          <dgm:bulletEnabled val="1"/>
        </dgm:presLayoutVars>
      </dgm:prSet>
      <dgm:spPr/>
    </dgm:pt>
    <dgm:pt modelId="{05BA16CF-A12E-42A1-A227-AC695B1836ED}" type="pres">
      <dgm:prSet presAssocID="{5EF2F906-ACE1-407C-927F-E73A4958ABA0}" presName="rect3" presStyleLbl="node1" presStyleIdx="2" presStyleCnt="4">
        <dgm:presLayoutVars>
          <dgm:chMax val="0"/>
          <dgm:chPref val="0"/>
          <dgm:bulletEnabled val="1"/>
        </dgm:presLayoutVars>
      </dgm:prSet>
      <dgm:spPr/>
    </dgm:pt>
    <dgm:pt modelId="{5683CE40-65FA-4F3B-8AFA-137B0D4811A9}" type="pres">
      <dgm:prSet presAssocID="{5EF2F906-ACE1-407C-927F-E73A4958ABA0}" presName="rect4" presStyleLbl="node1" presStyleIdx="3" presStyleCnt="4">
        <dgm:presLayoutVars>
          <dgm:chMax val="0"/>
          <dgm:chPref val="0"/>
          <dgm:bulletEnabled val="1"/>
        </dgm:presLayoutVars>
      </dgm:prSet>
      <dgm:spPr/>
    </dgm:pt>
  </dgm:ptLst>
  <dgm:cxnLst>
    <dgm:cxn modelId="{5FFA6521-B2A9-4A98-BF56-E7E101CADFBF}" type="presOf" srcId="{5EF2F906-ACE1-407C-927F-E73A4958ABA0}" destId="{2DCA607E-576A-4492-B649-40BC26218D55}" srcOrd="0" destOrd="0" presId="urn:microsoft.com/office/officeart/2005/8/layout/matrix2"/>
    <dgm:cxn modelId="{190B7F22-9351-4133-B070-B7AB7FFEC3CA}" srcId="{5EF2F906-ACE1-407C-927F-E73A4958ABA0}" destId="{DFCC9055-B9E0-48F5-9CFA-45770D25ACA7}" srcOrd="1" destOrd="0" parTransId="{8CE4F71E-75C1-4405-9F30-D8A15EE1B8FB}" sibTransId="{EF773452-E72E-437C-B3A8-BD7DF66A9C96}"/>
    <dgm:cxn modelId="{C36B4E5B-A956-411C-99E1-80F3E37E9E24}" srcId="{5EF2F906-ACE1-407C-927F-E73A4958ABA0}" destId="{CCA59DEC-13B4-46C9-A85D-657561BABB7B}" srcOrd="3" destOrd="0" parTransId="{1FE0FA49-B2F4-4FB6-94E9-F0CF1B2C4B8B}" sibTransId="{06D71639-5BD1-472C-B4CB-28716899A3A2}"/>
    <dgm:cxn modelId="{87178770-FBC9-477C-B974-4D2C20768D13}" srcId="{5EF2F906-ACE1-407C-927F-E73A4958ABA0}" destId="{3A20D9AC-5F53-4FA0-BDEC-27DA1EF4E160}" srcOrd="2" destOrd="0" parTransId="{567A8AE7-698A-421A-A915-4A09941C2F6C}" sibTransId="{F157AD6E-EDA3-4B54-9F8E-B5D5F8E92430}"/>
    <dgm:cxn modelId="{6A199150-3D16-429D-8FC3-0AB59A167411}" type="presOf" srcId="{4AB740CC-1FF9-4669-9520-B38D2C22074E}" destId="{52D28CF1-7633-40DB-87DF-5B381611BAEA}" srcOrd="0" destOrd="0" presId="urn:microsoft.com/office/officeart/2005/8/layout/matrix2"/>
    <dgm:cxn modelId="{4710CC78-2276-43EC-A43A-7E51CAC435A5}" type="presOf" srcId="{3A20D9AC-5F53-4FA0-BDEC-27DA1EF4E160}" destId="{05BA16CF-A12E-42A1-A227-AC695B1836ED}" srcOrd="0" destOrd="0" presId="urn:microsoft.com/office/officeart/2005/8/layout/matrix2"/>
    <dgm:cxn modelId="{4771159C-82DA-41CF-917D-28080DC7AE0B}" srcId="{5EF2F906-ACE1-407C-927F-E73A4958ABA0}" destId="{4AB740CC-1FF9-4669-9520-B38D2C22074E}" srcOrd="0" destOrd="0" parTransId="{08492599-3579-4E6E-9EA0-308A0477CF09}" sibTransId="{8EA96E2F-282E-4694-A875-94D4067C1E4F}"/>
    <dgm:cxn modelId="{EDEF4FB9-59C3-431B-9CEB-B034755200F4}" type="presOf" srcId="{DFCC9055-B9E0-48F5-9CFA-45770D25ACA7}" destId="{66F9EEDE-C068-4244-B884-8B8057169431}" srcOrd="0" destOrd="0" presId="urn:microsoft.com/office/officeart/2005/8/layout/matrix2"/>
    <dgm:cxn modelId="{2F4026C6-D181-4E55-8F2C-76ED7D7E1436}" type="presOf" srcId="{CCA59DEC-13B4-46C9-A85D-657561BABB7B}" destId="{5683CE40-65FA-4F3B-8AFA-137B0D4811A9}" srcOrd="0" destOrd="0" presId="urn:microsoft.com/office/officeart/2005/8/layout/matrix2"/>
    <dgm:cxn modelId="{C21B2BD6-4074-4525-93C2-178219262E2E}" type="presParOf" srcId="{2DCA607E-576A-4492-B649-40BC26218D55}" destId="{B019DD9A-1631-4CAC-AB72-9D6DA041988F}" srcOrd="0" destOrd="0" presId="urn:microsoft.com/office/officeart/2005/8/layout/matrix2"/>
    <dgm:cxn modelId="{E51A16D5-1110-4A6D-9877-EA6F10ACEBF2}" type="presParOf" srcId="{2DCA607E-576A-4492-B649-40BC26218D55}" destId="{52D28CF1-7633-40DB-87DF-5B381611BAEA}" srcOrd="1" destOrd="0" presId="urn:microsoft.com/office/officeart/2005/8/layout/matrix2"/>
    <dgm:cxn modelId="{EE88C43E-6B2F-4EBA-B174-074F218924C3}" type="presParOf" srcId="{2DCA607E-576A-4492-B649-40BC26218D55}" destId="{66F9EEDE-C068-4244-B884-8B8057169431}" srcOrd="2" destOrd="0" presId="urn:microsoft.com/office/officeart/2005/8/layout/matrix2"/>
    <dgm:cxn modelId="{0BC9E84D-1078-45A6-B280-DF0661AD393E}" type="presParOf" srcId="{2DCA607E-576A-4492-B649-40BC26218D55}" destId="{05BA16CF-A12E-42A1-A227-AC695B1836ED}" srcOrd="3" destOrd="0" presId="urn:microsoft.com/office/officeart/2005/8/layout/matrix2"/>
    <dgm:cxn modelId="{27DE9AFE-4946-4FA0-A688-60C5EE2D5E97}" type="presParOf" srcId="{2DCA607E-576A-4492-B649-40BC26218D55}" destId="{5683CE40-65FA-4F3B-8AFA-137B0D4811A9}"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2FDC1D-954C-488C-A9F7-70364EE16616}" type="doc">
      <dgm:prSet loTypeId="urn:microsoft.com/office/officeart/2005/8/layout/cycle2" loCatId="cycle" qsTypeId="urn:microsoft.com/office/officeart/2005/8/quickstyle/simple4" qsCatId="simple" csTypeId="urn:microsoft.com/office/officeart/2005/8/colors/accent2_1" csCatId="accent2" phldr="1"/>
      <dgm:spPr/>
      <dgm:t>
        <a:bodyPr/>
        <a:lstStyle/>
        <a:p>
          <a:endParaRPr lang="es-CL"/>
        </a:p>
      </dgm:t>
    </dgm:pt>
    <dgm:pt modelId="{5531EC54-9217-45DE-BA65-EC04E54E2A60}">
      <dgm:prSet phldrT="[Texto]"/>
      <dgm:spPr/>
      <dgm:t>
        <a:bodyPr/>
        <a:lstStyle/>
        <a:p>
          <a:r>
            <a:rPr lang="es-CL" dirty="0"/>
            <a:t>Geriatría</a:t>
          </a:r>
        </a:p>
      </dgm:t>
    </dgm:pt>
    <dgm:pt modelId="{5D7C2098-FBD3-4767-AADF-2DF729B5288C}" type="parTrans" cxnId="{128365FF-7CCE-4958-A9CC-9C99A2425CC0}">
      <dgm:prSet/>
      <dgm:spPr/>
      <dgm:t>
        <a:bodyPr/>
        <a:lstStyle/>
        <a:p>
          <a:endParaRPr lang="es-CL"/>
        </a:p>
      </dgm:t>
    </dgm:pt>
    <dgm:pt modelId="{68122BD4-2AA0-481A-A467-A7818D64513C}" type="sibTrans" cxnId="{128365FF-7CCE-4958-A9CC-9C99A2425CC0}">
      <dgm:prSet/>
      <dgm:spPr/>
      <dgm:t>
        <a:bodyPr/>
        <a:lstStyle/>
        <a:p>
          <a:endParaRPr lang="es-CL"/>
        </a:p>
      </dgm:t>
    </dgm:pt>
    <dgm:pt modelId="{770338A0-A8E7-4C73-B852-5D68BADB4651}">
      <dgm:prSet phldrT="[Texto]"/>
      <dgm:spPr/>
      <dgm:t>
        <a:bodyPr/>
        <a:lstStyle/>
        <a:p>
          <a:r>
            <a:rPr lang="es-CL" dirty="0"/>
            <a:t>Terapia ocupacional</a:t>
          </a:r>
        </a:p>
      </dgm:t>
    </dgm:pt>
    <dgm:pt modelId="{F8DDDFB3-8B67-4D50-9DA3-4204F9DE81CC}" type="parTrans" cxnId="{58BB9DB9-2B0D-4949-9DE8-135B6CC09A5A}">
      <dgm:prSet/>
      <dgm:spPr/>
      <dgm:t>
        <a:bodyPr/>
        <a:lstStyle/>
        <a:p>
          <a:endParaRPr lang="es-CL"/>
        </a:p>
      </dgm:t>
    </dgm:pt>
    <dgm:pt modelId="{505BC169-CD50-463B-8146-A8B92096C587}" type="sibTrans" cxnId="{58BB9DB9-2B0D-4949-9DE8-135B6CC09A5A}">
      <dgm:prSet/>
      <dgm:spPr/>
      <dgm:t>
        <a:bodyPr/>
        <a:lstStyle/>
        <a:p>
          <a:endParaRPr lang="es-CL"/>
        </a:p>
      </dgm:t>
    </dgm:pt>
    <dgm:pt modelId="{58214B60-A222-43A2-AFE7-EF71580DAF62}">
      <dgm:prSet phldrT="[Texto]"/>
      <dgm:spPr/>
      <dgm:t>
        <a:bodyPr/>
        <a:lstStyle/>
        <a:p>
          <a:r>
            <a:rPr lang="es-CL" dirty="0"/>
            <a:t>Enfermería</a:t>
          </a:r>
        </a:p>
      </dgm:t>
    </dgm:pt>
    <dgm:pt modelId="{395EC3D6-0155-4F44-A17B-D8B073BF2307}" type="parTrans" cxnId="{47E2EDA5-D43B-4DC0-B748-0327E3DA74D0}">
      <dgm:prSet/>
      <dgm:spPr/>
      <dgm:t>
        <a:bodyPr/>
        <a:lstStyle/>
        <a:p>
          <a:endParaRPr lang="es-CL"/>
        </a:p>
      </dgm:t>
    </dgm:pt>
    <dgm:pt modelId="{5CCD53F3-CABA-4D39-9F0B-5A38279CB66D}" type="sibTrans" cxnId="{47E2EDA5-D43B-4DC0-B748-0327E3DA74D0}">
      <dgm:prSet/>
      <dgm:spPr/>
      <dgm:t>
        <a:bodyPr/>
        <a:lstStyle/>
        <a:p>
          <a:endParaRPr lang="es-CL"/>
        </a:p>
      </dgm:t>
    </dgm:pt>
    <dgm:pt modelId="{63E32DE8-A3DF-40E9-BEAE-A9A96CE6966A}">
      <dgm:prSet phldrT="[Texto]"/>
      <dgm:spPr/>
      <dgm:t>
        <a:bodyPr/>
        <a:lstStyle/>
        <a:p>
          <a:r>
            <a:rPr lang="es-CL" b="0" i="0" dirty="0"/>
            <a:t>Fonoaudiología</a:t>
          </a:r>
        </a:p>
      </dgm:t>
    </dgm:pt>
    <dgm:pt modelId="{997D9D72-B5C0-4380-ABC5-02189F96469D}" type="parTrans" cxnId="{8B4E34E6-3A71-4938-A774-5AF95232319D}">
      <dgm:prSet/>
      <dgm:spPr/>
      <dgm:t>
        <a:bodyPr/>
        <a:lstStyle/>
        <a:p>
          <a:endParaRPr lang="es-CL"/>
        </a:p>
      </dgm:t>
    </dgm:pt>
    <dgm:pt modelId="{A1878F06-FDCF-4C61-B639-378DAEE35667}" type="sibTrans" cxnId="{8B4E34E6-3A71-4938-A774-5AF95232319D}">
      <dgm:prSet/>
      <dgm:spPr/>
      <dgm:t>
        <a:bodyPr/>
        <a:lstStyle/>
        <a:p>
          <a:endParaRPr lang="es-CL"/>
        </a:p>
      </dgm:t>
    </dgm:pt>
    <dgm:pt modelId="{16EE7F3F-FF24-4F62-A797-75754B89306C}">
      <dgm:prSet phldrT="[Texto]"/>
      <dgm:spPr/>
      <dgm:t>
        <a:bodyPr/>
        <a:lstStyle/>
        <a:p>
          <a:r>
            <a:rPr lang="es-CL" dirty="0"/>
            <a:t>Kinesiología</a:t>
          </a:r>
        </a:p>
      </dgm:t>
    </dgm:pt>
    <dgm:pt modelId="{DDEACB37-C1CD-43EC-9BEF-B0C2C541BC58}" type="parTrans" cxnId="{7EF3FCDB-04CF-4382-B06B-F18E61D8B258}">
      <dgm:prSet/>
      <dgm:spPr/>
      <dgm:t>
        <a:bodyPr/>
        <a:lstStyle/>
        <a:p>
          <a:endParaRPr lang="es-CL"/>
        </a:p>
      </dgm:t>
    </dgm:pt>
    <dgm:pt modelId="{51F1FA8E-25B4-4EFD-9433-50B632071A51}" type="sibTrans" cxnId="{7EF3FCDB-04CF-4382-B06B-F18E61D8B258}">
      <dgm:prSet/>
      <dgm:spPr/>
      <dgm:t>
        <a:bodyPr/>
        <a:lstStyle/>
        <a:p>
          <a:endParaRPr lang="es-CL"/>
        </a:p>
      </dgm:t>
    </dgm:pt>
    <dgm:pt modelId="{A93DDF74-25D6-4BC2-944C-8826A29DA487}">
      <dgm:prSet phldrT="[Texto]"/>
      <dgm:spPr/>
      <dgm:t>
        <a:bodyPr/>
        <a:lstStyle/>
        <a:p>
          <a:r>
            <a:rPr lang="es-CL" dirty="0"/>
            <a:t>Psicología</a:t>
          </a:r>
        </a:p>
      </dgm:t>
    </dgm:pt>
    <dgm:pt modelId="{88A8D18F-44AB-4C2E-B106-89BFC2902909}" type="parTrans" cxnId="{6C32D47F-F8B3-4A32-B531-3561F835237E}">
      <dgm:prSet/>
      <dgm:spPr/>
      <dgm:t>
        <a:bodyPr/>
        <a:lstStyle/>
        <a:p>
          <a:endParaRPr lang="es-CL"/>
        </a:p>
      </dgm:t>
    </dgm:pt>
    <dgm:pt modelId="{7C1E2B80-5FFB-4F21-BB08-28793ED05940}" type="sibTrans" cxnId="{6C32D47F-F8B3-4A32-B531-3561F835237E}">
      <dgm:prSet/>
      <dgm:spPr/>
      <dgm:t>
        <a:bodyPr/>
        <a:lstStyle/>
        <a:p>
          <a:endParaRPr lang="es-CL"/>
        </a:p>
      </dgm:t>
    </dgm:pt>
    <dgm:pt modelId="{48892203-6E5C-4039-A26A-E686D489BA39}">
      <dgm:prSet phldrT="[Texto]"/>
      <dgm:spPr/>
      <dgm:t>
        <a:bodyPr/>
        <a:lstStyle/>
        <a:p>
          <a:r>
            <a:rPr lang="es-CL" dirty="0"/>
            <a:t>Químico Farmacéutico</a:t>
          </a:r>
        </a:p>
      </dgm:t>
    </dgm:pt>
    <dgm:pt modelId="{33EFA250-772D-498E-B616-DEBDF95EE33D}" type="parTrans" cxnId="{14CFBA18-316B-421B-BBC4-FE869394E903}">
      <dgm:prSet/>
      <dgm:spPr/>
      <dgm:t>
        <a:bodyPr/>
        <a:lstStyle/>
        <a:p>
          <a:endParaRPr lang="es-CL"/>
        </a:p>
      </dgm:t>
    </dgm:pt>
    <dgm:pt modelId="{180500F8-5E01-4097-93BF-C553F78C3085}" type="sibTrans" cxnId="{14CFBA18-316B-421B-BBC4-FE869394E903}">
      <dgm:prSet/>
      <dgm:spPr/>
      <dgm:t>
        <a:bodyPr/>
        <a:lstStyle/>
        <a:p>
          <a:endParaRPr lang="es-CL"/>
        </a:p>
      </dgm:t>
    </dgm:pt>
    <dgm:pt modelId="{4AA1A13D-AD9E-448B-82A2-ED873FA8A6AB}">
      <dgm:prSet phldrT="[Texto]"/>
      <dgm:spPr/>
      <dgm:t>
        <a:bodyPr/>
        <a:lstStyle/>
        <a:p>
          <a:r>
            <a:rPr lang="es-CL" dirty="0"/>
            <a:t>Trabajador Social</a:t>
          </a:r>
        </a:p>
      </dgm:t>
    </dgm:pt>
    <dgm:pt modelId="{142905DF-C5EB-465A-809F-7BD156A8808D}" type="parTrans" cxnId="{22569DB6-6168-4D69-873B-6059F62D09BF}">
      <dgm:prSet/>
      <dgm:spPr/>
      <dgm:t>
        <a:bodyPr/>
        <a:lstStyle/>
        <a:p>
          <a:endParaRPr lang="es-CL"/>
        </a:p>
      </dgm:t>
    </dgm:pt>
    <dgm:pt modelId="{A49206E6-E55F-486C-8CFA-D3B5441FE3C4}" type="sibTrans" cxnId="{22569DB6-6168-4D69-873B-6059F62D09BF}">
      <dgm:prSet/>
      <dgm:spPr/>
      <dgm:t>
        <a:bodyPr/>
        <a:lstStyle/>
        <a:p>
          <a:endParaRPr lang="es-CL"/>
        </a:p>
      </dgm:t>
    </dgm:pt>
    <dgm:pt modelId="{19D99033-D3CF-4AF5-9E8D-7416FC6C6B6F}">
      <dgm:prSet phldrT="[Texto]"/>
      <dgm:spPr/>
      <dgm:t>
        <a:bodyPr/>
        <a:lstStyle/>
        <a:p>
          <a:r>
            <a:rPr lang="es-CL" dirty="0"/>
            <a:t>Nutricionista</a:t>
          </a:r>
        </a:p>
      </dgm:t>
    </dgm:pt>
    <dgm:pt modelId="{EE11AFF1-063C-48BA-AA97-226033F2769A}" type="parTrans" cxnId="{2C57FB59-C405-4FB3-8E6B-A0AD7B91AC42}">
      <dgm:prSet/>
      <dgm:spPr/>
      <dgm:t>
        <a:bodyPr/>
        <a:lstStyle/>
        <a:p>
          <a:endParaRPr lang="es-CL"/>
        </a:p>
      </dgm:t>
    </dgm:pt>
    <dgm:pt modelId="{F400A6A8-2626-418C-923D-D0C70861BB11}" type="sibTrans" cxnId="{2C57FB59-C405-4FB3-8E6B-A0AD7B91AC42}">
      <dgm:prSet/>
      <dgm:spPr/>
      <dgm:t>
        <a:bodyPr/>
        <a:lstStyle/>
        <a:p>
          <a:endParaRPr lang="es-CL"/>
        </a:p>
      </dgm:t>
    </dgm:pt>
    <dgm:pt modelId="{C175B89F-597D-40B2-9A9E-F6FCE70A8FC8}" type="pres">
      <dgm:prSet presAssocID="{6A2FDC1D-954C-488C-A9F7-70364EE16616}" presName="cycle" presStyleCnt="0">
        <dgm:presLayoutVars>
          <dgm:dir/>
          <dgm:resizeHandles val="exact"/>
        </dgm:presLayoutVars>
      </dgm:prSet>
      <dgm:spPr/>
    </dgm:pt>
    <dgm:pt modelId="{82104AD4-E3A0-4987-BBC6-592C7C8CAFDD}" type="pres">
      <dgm:prSet presAssocID="{5531EC54-9217-45DE-BA65-EC04E54E2A60}" presName="node" presStyleLbl="node1" presStyleIdx="0" presStyleCnt="9">
        <dgm:presLayoutVars>
          <dgm:bulletEnabled val="1"/>
        </dgm:presLayoutVars>
      </dgm:prSet>
      <dgm:spPr/>
    </dgm:pt>
    <dgm:pt modelId="{06C88013-EAC0-432C-8627-6786AB33270C}" type="pres">
      <dgm:prSet presAssocID="{68122BD4-2AA0-481A-A467-A7818D64513C}" presName="sibTrans" presStyleLbl="sibTrans2D1" presStyleIdx="0" presStyleCnt="9"/>
      <dgm:spPr/>
    </dgm:pt>
    <dgm:pt modelId="{3194B5B5-DFB5-4C19-A69B-87EB013F475C}" type="pres">
      <dgm:prSet presAssocID="{68122BD4-2AA0-481A-A467-A7818D64513C}" presName="connectorText" presStyleLbl="sibTrans2D1" presStyleIdx="0" presStyleCnt="9"/>
      <dgm:spPr/>
    </dgm:pt>
    <dgm:pt modelId="{8B1D35F3-DD76-45DB-ABEE-20631872487C}" type="pres">
      <dgm:prSet presAssocID="{770338A0-A8E7-4C73-B852-5D68BADB4651}" presName="node" presStyleLbl="node1" presStyleIdx="1" presStyleCnt="9">
        <dgm:presLayoutVars>
          <dgm:bulletEnabled val="1"/>
        </dgm:presLayoutVars>
      </dgm:prSet>
      <dgm:spPr/>
    </dgm:pt>
    <dgm:pt modelId="{A6979DA7-5A52-4752-BF47-4D36EA423524}" type="pres">
      <dgm:prSet presAssocID="{505BC169-CD50-463B-8146-A8B92096C587}" presName="sibTrans" presStyleLbl="sibTrans2D1" presStyleIdx="1" presStyleCnt="9"/>
      <dgm:spPr/>
    </dgm:pt>
    <dgm:pt modelId="{B8996FC7-88F3-427D-BFDD-E1D5BCA99E92}" type="pres">
      <dgm:prSet presAssocID="{505BC169-CD50-463B-8146-A8B92096C587}" presName="connectorText" presStyleLbl="sibTrans2D1" presStyleIdx="1" presStyleCnt="9"/>
      <dgm:spPr/>
    </dgm:pt>
    <dgm:pt modelId="{5624201F-CC40-4925-9177-8D62E6FB2538}" type="pres">
      <dgm:prSet presAssocID="{58214B60-A222-43A2-AFE7-EF71580DAF62}" presName="node" presStyleLbl="node1" presStyleIdx="2" presStyleCnt="9">
        <dgm:presLayoutVars>
          <dgm:bulletEnabled val="1"/>
        </dgm:presLayoutVars>
      </dgm:prSet>
      <dgm:spPr/>
    </dgm:pt>
    <dgm:pt modelId="{B65BA7A4-798A-4BE9-98C9-EAEA35E949B6}" type="pres">
      <dgm:prSet presAssocID="{5CCD53F3-CABA-4D39-9F0B-5A38279CB66D}" presName="sibTrans" presStyleLbl="sibTrans2D1" presStyleIdx="2" presStyleCnt="9"/>
      <dgm:spPr/>
    </dgm:pt>
    <dgm:pt modelId="{E59234C5-BA09-4434-BB04-18A01228E6B3}" type="pres">
      <dgm:prSet presAssocID="{5CCD53F3-CABA-4D39-9F0B-5A38279CB66D}" presName="connectorText" presStyleLbl="sibTrans2D1" presStyleIdx="2" presStyleCnt="9"/>
      <dgm:spPr/>
    </dgm:pt>
    <dgm:pt modelId="{59E8AD4E-B7B9-49A0-B7D0-603FAD827E32}" type="pres">
      <dgm:prSet presAssocID="{63E32DE8-A3DF-40E9-BEAE-A9A96CE6966A}" presName="node" presStyleLbl="node1" presStyleIdx="3" presStyleCnt="9">
        <dgm:presLayoutVars>
          <dgm:bulletEnabled val="1"/>
        </dgm:presLayoutVars>
      </dgm:prSet>
      <dgm:spPr/>
    </dgm:pt>
    <dgm:pt modelId="{43C0AE9A-FF0B-4D16-B071-E3B3886ECA35}" type="pres">
      <dgm:prSet presAssocID="{A1878F06-FDCF-4C61-B639-378DAEE35667}" presName="sibTrans" presStyleLbl="sibTrans2D1" presStyleIdx="3" presStyleCnt="9"/>
      <dgm:spPr/>
    </dgm:pt>
    <dgm:pt modelId="{1D6742BE-7D5B-4358-B82F-B5BB8B4C7899}" type="pres">
      <dgm:prSet presAssocID="{A1878F06-FDCF-4C61-B639-378DAEE35667}" presName="connectorText" presStyleLbl="sibTrans2D1" presStyleIdx="3" presStyleCnt="9"/>
      <dgm:spPr/>
    </dgm:pt>
    <dgm:pt modelId="{5E99607C-42FF-4902-9107-C0F7BE053C3B}" type="pres">
      <dgm:prSet presAssocID="{16EE7F3F-FF24-4F62-A797-75754B89306C}" presName="node" presStyleLbl="node1" presStyleIdx="4" presStyleCnt="9">
        <dgm:presLayoutVars>
          <dgm:bulletEnabled val="1"/>
        </dgm:presLayoutVars>
      </dgm:prSet>
      <dgm:spPr/>
    </dgm:pt>
    <dgm:pt modelId="{45349F3B-DE89-401F-A3C6-AB87BAB07114}" type="pres">
      <dgm:prSet presAssocID="{51F1FA8E-25B4-4EFD-9433-50B632071A51}" presName="sibTrans" presStyleLbl="sibTrans2D1" presStyleIdx="4" presStyleCnt="9"/>
      <dgm:spPr/>
    </dgm:pt>
    <dgm:pt modelId="{3A655F7A-F445-4DB0-B9B0-DD1E6CA35523}" type="pres">
      <dgm:prSet presAssocID="{51F1FA8E-25B4-4EFD-9433-50B632071A51}" presName="connectorText" presStyleLbl="sibTrans2D1" presStyleIdx="4" presStyleCnt="9"/>
      <dgm:spPr/>
    </dgm:pt>
    <dgm:pt modelId="{8400940F-74DB-4220-B494-6191D2B8DFFB}" type="pres">
      <dgm:prSet presAssocID="{A93DDF74-25D6-4BC2-944C-8826A29DA487}" presName="node" presStyleLbl="node1" presStyleIdx="5" presStyleCnt="9">
        <dgm:presLayoutVars>
          <dgm:bulletEnabled val="1"/>
        </dgm:presLayoutVars>
      </dgm:prSet>
      <dgm:spPr/>
    </dgm:pt>
    <dgm:pt modelId="{9B1EB1B1-64F0-4F3C-8622-802D4E24543A}" type="pres">
      <dgm:prSet presAssocID="{7C1E2B80-5FFB-4F21-BB08-28793ED05940}" presName="sibTrans" presStyleLbl="sibTrans2D1" presStyleIdx="5" presStyleCnt="9"/>
      <dgm:spPr/>
    </dgm:pt>
    <dgm:pt modelId="{21A7CE60-45FB-4CBE-9E8F-341EC344E9FC}" type="pres">
      <dgm:prSet presAssocID="{7C1E2B80-5FFB-4F21-BB08-28793ED05940}" presName="connectorText" presStyleLbl="sibTrans2D1" presStyleIdx="5" presStyleCnt="9"/>
      <dgm:spPr/>
    </dgm:pt>
    <dgm:pt modelId="{D5873FA7-209A-4F13-9D27-4E1EC2515CEC}" type="pres">
      <dgm:prSet presAssocID="{48892203-6E5C-4039-A26A-E686D489BA39}" presName="node" presStyleLbl="node1" presStyleIdx="6" presStyleCnt="9">
        <dgm:presLayoutVars>
          <dgm:bulletEnabled val="1"/>
        </dgm:presLayoutVars>
      </dgm:prSet>
      <dgm:spPr/>
    </dgm:pt>
    <dgm:pt modelId="{DECFB2E3-E37E-471D-85F9-9A8F8AC873F7}" type="pres">
      <dgm:prSet presAssocID="{180500F8-5E01-4097-93BF-C553F78C3085}" presName="sibTrans" presStyleLbl="sibTrans2D1" presStyleIdx="6" presStyleCnt="9"/>
      <dgm:spPr/>
    </dgm:pt>
    <dgm:pt modelId="{02A8CC18-943A-4A5B-B99A-C98C0902CE5E}" type="pres">
      <dgm:prSet presAssocID="{180500F8-5E01-4097-93BF-C553F78C3085}" presName="connectorText" presStyleLbl="sibTrans2D1" presStyleIdx="6" presStyleCnt="9"/>
      <dgm:spPr/>
    </dgm:pt>
    <dgm:pt modelId="{D996CC53-EF93-47A9-A88B-FF27FECD3843}" type="pres">
      <dgm:prSet presAssocID="{4AA1A13D-AD9E-448B-82A2-ED873FA8A6AB}" presName="node" presStyleLbl="node1" presStyleIdx="7" presStyleCnt="9">
        <dgm:presLayoutVars>
          <dgm:bulletEnabled val="1"/>
        </dgm:presLayoutVars>
      </dgm:prSet>
      <dgm:spPr/>
    </dgm:pt>
    <dgm:pt modelId="{B3D0A7D4-76CF-4344-BE00-875A337F83B9}" type="pres">
      <dgm:prSet presAssocID="{A49206E6-E55F-486C-8CFA-D3B5441FE3C4}" presName="sibTrans" presStyleLbl="sibTrans2D1" presStyleIdx="7" presStyleCnt="9"/>
      <dgm:spPr/>
    </dgm:pt>
    <dgm:pt modelId="{9300080C-F5FD-4B14-BF80-0FB6D9EBB09D}" type="pres">
      <dgm:prSet presAssocID="{A49206E6-E55F-486C-8CFA-D3B5441FE3C4}" presName="connectorText" presStyleLbl="sibTrans2D1" presStyleIdx="7" presStyleCnt="9"/>
      <dgm:spPr/>
    </dgm:pt>
    <dgm:pt modelId="{E8B9535B-BCC5-49B5-9D00-F4DABABA3246}" type="pres">
      <dgm:prSet presAssocID="{19D99033-D3CF-4AF5-9E8D-7416FC6C6B6F}" presName="node" presStyleLbl="node1" presStyleIdx="8" presStyleCnt="9">
        <dgm:presLayoutVars>
          <dgm:bulletEnabled val="1"/>
        </dgm:presLayoutVars>
      </dgm:prSet>
      <dgm:spPr/>
    </dgm:pt>
    <dgm:pt modelId="{613A85EE-7B51-419A-BE7C-6EE923A0ED41}" type="pres">
      <dgm:prSet presAssocID="{F400A6A8-2626-418C-923D-D0C70861BB11}" presName="sibTrans" presStyleLbl="sibTrans2D1" presStyleIdx="8" presStyleCnt="9"/>
      <dgm:spPr/>
    </dgm:pt>
    <dgm:pt modelId="{A9A62FA8-9B4E-4DB6-81BA-B76463A006D7}" type="pres">
      <dgm:prSet presAssocID="{F400A6A8-2626-418C-923D-D0C70861BB11}" presName="connectorText" presStyleLbl="sibTrans2D1" presStyleIdx="8" presStyleCnt="9"/>
      <dgm:spPr/>
    </dgm:pt>
  </dgm:ptLst>
  <dgm:cxnLst>
    <dgm:cxn modelId="{E2DE1C09-8562-4177-AE3A-188B355A0D11}" type="presOf" srcId="{16EE7F3F-FF24-4F62-A797-75754B89306C}" destId="{5E99607C-42FF-4902-9107-C0F7BE053C3B}" srcOrd="0" destOrd="0" presId="urn:microsoft.com/office/officeart/2005/8/layout/cycle2"/>
    <dgm:cxn modelId="{A33D2515-CEB0-4038-95C5-DB6F8DFCF116}" type="presOf" srcId="{A1878F06-FDCF-4C61-B639-378DAEE35667}" destId="{1D6742BE-7D5B-4358-B82F-B5BB8B4C7899}" srcOrd="1" destOrd="0" presId="urn:microsoft.com/office/officeart/2005/8/layout/cycle2"/>
    <dgm:cxn modelId="{14CFBA18-316B-421B-BBC4-FE869394E903}" srcId="{6A2FDC1D-954C-488C-A9F7-70364EE16616}" destId="{48892203-6E5C-4039-A26A-E686D489BA39}" srcOrd="6" destOrd="0" parTransId="{33EFA250-772D-498E-B616-DEBDF95EE33D}" sibTransId="{180500F8-5E01-4097-93BF-C553F78C3085}"/>
    <dgm:cxn modelId="{BDA32522-F1B4-4DED-B5A0-1FDE8D36A009}" type="presOf" srcId="{F400A6A8-2626-418C-923D-D0C70861BB11}" destId="{613A85EE-7B51-419A-BE7C-6EE923A0ED41}" srcOrd="0" destOrd="0" presId="urn:microsoft.com/office/officeart/2005/8/layout/cycle2"/>
    <dgm:cxn modelId="{CB82FE27-ECE6-494D-96EA-6CB46B44BDD0}" type="presOf" srcId="{505BC169-CD50-463B-8146-A8B92096C587}" destId="{A6979DA7-5A52-4752-BF47-4D36EA423524}" srcOrd="0" destOrd="0" presId="urn:microsoft.com/office/officeart/2005/8/layout/cycle2"/>
    <dgm:cxn modelId="{33368232-0A95-4223-9A9B-0D09E036015A}" type="presOf" srcId="{51F1FA8E-25B4-4EFD-9433-50B632071A51}" destId="{3A655F7A-F445-4DB0-B9B0-DD1E6CA35523}" srcOrd="1" destOrd="0" presId="urn:microsoft.com/office/officeart/2005/8/layout/cycle2"/>
    <dgm:cxn modelId="{34234F39-BF70-49E0-A221-B5D4A9B937DF}" type="presOf" srcId="{180500F8-5E01-4097-93BF-C553F78C3085}" destId="{02A8CC18-943A-4A5B-B99A-C98C0902CE5E}" srcOrd="1" destOrd="0" presId="urn:microsoft.com/office/officeart/2005/8/layout/cycle2"/>
    <dgm:cxn modelId="{6D7E553E-5688-4AE6-BDD5-DE0C830438F7}" type="presOf" srcId="{5CCD53F3-CABA-4D39-9F0B-5A38279CB66D}" destId="{B65BA7A4-798A-4BE9-98C9-EAEA35E949B6}" srcOrd="0" destOrd="0" presId="urn:microsoft.com/office/officeart/2005/8/layout/cycle2"/>
    <dgm:cxn modelId="{B1BBD043-2718-42F7-9230-B006ADCFA57D}" type="presOf" srcId="{505BC169-CD50-463B-8146-A8B92096C587}" destId="{B8996FC7-88F3-427D-BFDD-E1D5BCA99E92}" srcOrd="1" destOrd="0" presId="urn:microsoft.com/office/officeart/2005/8/layout/cycle2"/>
    <dgm:cxn modelId="{C7E68B66-B92C-4FBD-A934-EEAD9C7C09CA}" type="presOf" srcId="{A93DDF74-25D6-4BC2-944C-8826A29DA487}" destId="{8400940F-74DB-4220-B494-6191D2B8DFFB}" srcOrd="0" destOrd="0" presId="urn:microsoft.com/office/officeart/2005/8/layout/cycle2"/>
    <dgm:cxn modelId="{FAE2006A-60D5-4A1A-9598-66829C3E903E}" type="presOf" srcId="{6A2FDC1D-954C-488C-A9F7-70364EE16616}" destId="{C175B89F-597D-40B2-9A9E-F6FCE70A8FC8}" srcOrd="0" destOrd="0" presId="urn:microsoft.com/office/officeart/2005/8/layout/cycle2"/>
    <dgm:cxn modelId="{E10B634A-738B-4FD6-9321-B916D21C9EB3}" type="presOf" srcId="{180500F8-5E01-4097-93BF-C553F78C3085}" destId="{DECFB2E3-E37E-471D-85F9-9A8F8AC873F7}" srcOrd="0" destOrd="0" presId="urn:microsoft.com/office/officeart/2005/8/layout/cycle2"/>
    <dgm:cxn modelId="{A1083A6F-4540-48D9-9B17-E027EFBDA5EA}" type="presOf" srcId="{A1878F06-FDCF-4C61-B639-378DAEE35667}" destId="{43C0AE9A-FF0B-4D16-B071-E3B3886ECA35}" srcOrd="0" destOrd="0" presId="urn:microsoft.com/office/officeart/2005/8/layout/cycle2"/>
    <dgm:cxn modelId="{BBDE7052-8086-46EF-AAA5-A1BBC76D7A54}" type="presOf" srcId="{A49206E6-E55F-486C-8CFA-D3B5441FE3C4}" destId="{B3D0A7D4-76CF-4344-BE00-875A337F83B9}" srcOrd="0" destOrd="0" presId="urn:microsoft.com/office/officeart/2005/8/layout/cycle2"/>
    <dgm:cxn modelId="{2C57FB59-C405-4FB3-8E6B-A0AD7B91AC42}" srcId="{6A2FDC1D-954C-488C-A9F7-70364EE16616}" destId="{19D99033-D3CF-4AF5-9E8D-7416FC6C6B6F}" srcOrd="8" destOrd="0" parTransId="{EE11AFF1-063C-48BA-AA97-226033F2769A}" sibTransId="{F400A6A8-2626-418C-923D-D0C70861BB11}"/>
    <dgm:cxn modelId="{AFEB2A7A-6B27-4F93-A37B-C1E1E69CCD9E}" type="presOf" srcId="{4AA1A13D-AD9E-448B-82A2-ED873FA8A6AB}" destId="{D996CC53-EF93-47A9-A88B-FF27FECD3843}" srcOrd="0" destOrd="0" presId="urn:microsoft.com/office/officeart/2005/8/layout/cycle2"/>
    <dgm:cxn modelId="{6C32D47F-F8B3-4A32-B531-3561F835237E}" srcId="{6A2FDC1D-954C-488C-A9F7-70364EE16616}" destId="{A93DDF74-25D6-4BC2-944C-8826A29DA487}" srcOrd="5" destOrd="0" parTransId="{88A8D18F-44AB-4C2E-B106-89BFC2902909}" sibTransId="{7C1E2B80-5FFB-4F21-BB08-28793ED05940}"/>
    <dgm:cxn modelId="{9EABCB80-A136-4DD5-9F71-F4FC29B6FA72}" type="presOf" srcId="{F400A6A8-2626-418C-923D-D0C70861BB11}" destId="{A9A62FA8-9B4E-4DB6-81BA-B76463A006D7}" srcOrd="1" destOrd="0" presId="urn:microsoft.com/office/officeart/2005/8/layout/cycle2"/>
    <dgm:cxn modelId="{1C8DF38A-76FC-4D26-AC0C-CD7B381B019A}" type="presOf" srcId="{68122BD4-2AA0-481A-A467-A7818D64513C}" destId="{3194B5B5-DFB5-4C19-A69B-87EB013F475C}" srcOrd="1" destOrd="0" presId="urn:microsoft.com/office/officeart/2005/8/layout/cycle2"/>
    <dgm:cxn modelId="{810F1E98-EF66-4A43-A72D-A1A8301003B7}" type="presOf" srcId="{58214B60-A222-43A2-AFE7-EF71580DAF62}" destId="{5624201F-CC40-4925-9177-8D62E6FB2538}" srcOrd="0" destOrd="0" presId="urn:microsoft.com/office/officeart/2005/8/layout/cycle2"/>
    <dgm:cxn modelId="{47E2EDA5-D43B-4DC0-B748-0327E3DA74D0}" srcId="{6A2FDC1D-954C-488C-A9F7-70364EE16616}" destId="{58214B60-A222-43A2-AFE7-EF71580DAF62}" srcOrd="2" destOrd="0" parTransId="{395EC3D6-0155-4F44-A17B-D8B073BF2307}" sibTransId="{5CCD53F3-CABA-4D39-9F0B-5A38279CB66D}"/>
    <dgm:cxn modelId="{A8766FA6-5B88-40BE-BA66-DF224450F187}" type="presOf" srcId="{63E32DE8-A3DF-40E9-BEAE-A9A96CE6966A}" destId="{59E8AD4E-B7B9-49A0-B7D0-603FAD827E32}" srcOrd="0" destOrd="0" presId="urn:microsoft.com/office/officeart/2005/8/layout/cycle2"/>
    <dgm:cxn modelId="{2F3A4BB3-03B9-4412-BE36-E95027B43A05}" type="presOf" srcId="{A49206E6-E55F-486C-8CFA-D3B5441FE3C4}" destId="{9300080C-F5FD-4B14-BF80-0FB6D9EBB09D}" srcOrd="1" destOrd="0" presId="urn:microsoft.com/office/officeart/2005/8/layout/cycle2"/>
    <dgm:cxn modelId="{C3DAAAB4-10B2-4AEB-9BF2-658BBE961E70}" type="presOf" srcId="{68122BD4-2AA0-481A-A467-A7818D64513C}" destId="{06C88013-EAC0-432C-8627-6786AB33270C}" srcOrd="0" destOrd="0" presId="urn:microsoft.com/office/officeart/2005/8/layout/cycle2"/>
    <dgm:cxn modelId="{22569DB6-6168-4D69-873B-6059F62D09BF}" srcId="{6A2FDC1D-954C-488C-A9F7-70364EE16616}" destId="{4AA1A13D-AD9E-448B-82A2-ED873FA8A6AB}" srcOrd="7" destOrd="0" parTransId="{142905DF-C5EB-465A-809F-7BD156A8808D}" sibTransId="{A49206E6-E55F-486C-8CFA-D3B5441FE3C4}"/>
    <dgm:cxn modelId="{E76A65B7-BF20-4F99-BA65-642A728A457A}" type="presOf" srcId="{7C1E2B80-5FFB-4F21-BB08-28793ED05940}" destId="{21A7CE60-45FB-4CBE-9E8F-341EC344E9FC}" srcOrd="1" destOrd="0" presId="urn:microsoft.com/office/officeart/2005/8/layout/cycle2"/>
    <dgm:cxn modelId="{58BB9DB9-2B0D-4949-9DE8-135B6CC09A5A}" srcId="{6A2FDC1D-954C-488C-A9F7-70364EE16616}" destId="{770338A0-A8E7-4C73-B852-5D68BADB4651}" srcOrd="1" destOrd="0" parTransId="{F8DDDFB3-8B67-4D50-9DA3-4204F9DE81CC}" sibTransId="{505BC169-CD50-463B-8146-A8B92096C587}"/>
    <dgm:cxn modelId="{4028FABB-B2A4-4220-9368-B9CE403ABD91}" type="presOf" srcId="{770338A0-A8E7-4C73-B852-5D68BADB4651}" destId="{8B1D35F3-DD76-45DB-ABEE-20631872487C}" srcOrd="0" destOrd="0" presId="urn:microsoft.com/office/officeart/2005/8/layout/cycle2"/>
    <dgm:cxn modelId="{023B54BF-C326-4121-A7D9-F630A3AECF78}" type="presOf" srcId="{19D99033-D3CF-4AF5-9E8D-7416FC6C6B6F}" destId="{E8B9535B-BCC5-49B5-9D00-F4DABABA3246}" srcOrd="0" destOrd="0" presId="urn:microsoft.com/office/officeart/2005/8/layout/cycle2"/>
    <dgm:cxn modelId="{3A5CF8CE-9CBE-4FCB-9DBB-F42F7C7BD8E9}" type="presOf" srcId="{51F1FA8E-25B4-4EFD-9433-50B632071A51}" destId="{45349F3B-DE89-401F-A3C6-AB87BAB07114}" srcOrd="0" destOrd="0" presId="urn:microsoft.com/office/officeart/2005/8/layout/cycle2"/>
    <dgm:cxn modelId="{47F00DD2-DBB0-4053-A57C-581381D3757E}" type="presOf" srcId="{48892203-6E5C-4039-A26A-E686D489BA39}" destId="{D5873FA7-209A-4F13-9D27-4E1EC2515CEC}" srcOrd="0" destOrd="0" presId="urn:microsoft.com/office/officeart/2005/8/layout/cycle2"/>
    <dgm:cxn modelId="{7EF3FCDB-04CF-4382-B06B-F18E61D8B258}" srcId="{6A2FDC1D-954C-488C-A9F7-70364EE16616}" destId="{16EE7F3F-FF24-4F62-A797-75754B89306C}" srcOrd="4" destOrd="0" parTransId="{DDEACB37-C1CD-43EC-9BEF-B0C2C541BC58}" sibTransId="{51F1FA8E-25B4-4EFD-9433-50B632071A51}"/>
    <dgm:cxn modelId="{8B4E34E6-3A71-4938-A774-5AF95232319D}" srcId="{6A2FDC1D-954C-488C-A9F7-70364EE16616}" destId="{63E32DE8-A3DF-40E9-BEAE-A9A96CE6966A}" srcOrd="3" destOrd="0" parTransId="{997D9D72-B5C0-4380-ABC5-02189F96469D}" sibTransId="{A1878F06-FDCF-4C61-B639-378DAEE35667}"/>
    <dgm:cxn modelId="{587A6CE8-A5EA-438E-B410-D45858B27FD7}" type="presOf" srcId="{5531EC54-9217-45DE-BA65-EC04E54E2A60}" destId="{82104AD4-E3A0-4987-BBC6-592C7C8CAFDD}" srcOrd="0" destOrd="0" presId="urn:microsoft.com/office/officeart/2005/8/layout/cycle2"/>
    <dgm:cxn modelId="{96FED8EE-390B-4564-A183-5735643BAEDA}" type="presOf" srcId="{5CCD53F3-CABA-4D39-9F0B-5A38279CB66D}" destId="{E59234C5-BA09-4434-BB04-18A01228E6B3}" srcOrd="1" destOrd="0" presId="urn:microsoft.com/office/officeart/2005/8/layout/cycle2"/>
    <dgm:cxn modelId="{19A744F5-2E53-486B-AF39-3449AD3D2FF2}" type="presOf" srcId="{7C1E2B80-5FFB-4F21-BB08-28793ED05940}" destId="{9B1EB1B1-64F0-4F3C-8622-802D4E24543A}" srcOrd="0" destOrd="0" presId="urn:microsoft.com/office/officeart/2005/8/layout/cycle2"/>
    <dgm:cxn modelId="{128365FF-7CCE-4958-A9CC-9C99A2425CC0}" srcId="{6A2FDC1D-954C-488C-A9F7-70364EE16616}" destId="{5531EC54-9217-45DE-BA65-EC04E54E2A60}" srcOrd="0" destOrd="0" parTransId="{5D7C2098-FBD3-4767-AADF-2DF729B5288C}" sibTransId="{68122BD4-2AA0-481A-A467-A7818D64513C}"/>
    <dgm:cxn modelId="{119C8800-F4FF-4270-82E5-E2FD97CD661B}" type="presParOf" srcId="{C175B89F-597D-40B2-9A9E-F6FCE70A8FC8}" destId="{82104AD4-E3A0-4987-BBC6-592C7C8CAFDD}" srcOrd="0" destOrd="0" presId="urn:microsoft.com/office/officeart/2005/8/layout/cycle2"/>
    <dgm:cxn modelId="{4AD46BDF-D20B-4BFE-84F9-B57FFE4CCDE9}" type="presParOf" srcId="{C175B89F-597D-40B2-9A9E-F6FCE70A8FC8}" destId="{06C88013-EAC0-432C-8627-6786AB33270C}" srcOrd="1" destOrd="0" presId="urn:microsoft.com/office/officeart/2005/8/layout/cycle2"/>
    <dgm:cxn modelId="{2E64AE61-C2AB-4870-9279-37614BDDE4A9}" type="presParOf" srcId="{06C88013-EAC0-432C-8627-6786AB33270C}" destId="{3194B5B5-DFB5-4C19-A69B-87EB013F475C}" srcOrd="0" destOrd="0" presId="urn:microsoft.com/office/officeart/2005/8/layout/cycle2"/>
    <dgm:cxn modelId="{B170087C-8218-416B-A8F9-9B66A8AFD8E7}" type="presParOf" srcId="{C175B89F-597D-40B2-9A9E-F6FCE70A8FC8}" destId="{8B1D35F3-DD76-45DB-ABEE-20631872487C}" srcOrd="2" destOrd="0" presId="urn:microsoft.com/office/officeart/2005/8/layout/cycle2"/>
    <dgm:cxn modelId="{DEF0D106-C3F2-4F7E-B962-B9B35289B0AD}" type="presParOf" srcId="{C175B89F-597D-40B2-9A9E-F6FCE70A8FC8}" destId="{A6979DA7-5A52-4752-BF47-4D36EA423524}" srcOrd="3" destOrd="0" presId="urn:microsoft.com/office/officeart/2005/8/layout/cycle2"/>
    <dgm:cxn modelId="{23EF019F-BB0B-4DCC-94C5-05AD365FE456}" type="presParOf" srcId="{A6979DA7-5A52-4752-BF47-4D36EA423524}" destId="{B8996FC7-88F3-427D-BFDD-E1D5BCA99E92}" srcOrd="0" destOrd="0" presId="urn:microsoft.com/office/officeart/2005/8/layout/cycle2"/>
    <dgm:cxn modelId="{C6F01204-3D96-4461-AAF0-A0A6FD06C773}" type="presParOf" srcId="{C175B89F-597D-40B2-9A9E-F6FCE70A8FC8}" destId="{5624201F-CC40-4925-9177-8D62E6FB2538}" srcOrd="4" destOrd="0" presId="urn:microsoft.com/office/officeart/2005/8/layout/cycle2"/>
    <dgm:cxn modelId="{5DC5E0F5-839F-4A05-875C-38E12280FA98}" type="presParOf" srcId="{C175B89F-597D-40B2-9A9E-F6FCE70A8FC8}" destId="{B65BA7A4-798A-4BE9-98C9-EAEA35E949B6}" srcOrd="5" destOrd="0" presId="urn:microsoft.com/office/officeart/2005/8/layout/cycle2"/>
    <dgm:cxn modelId="{16EAD4CB-8678-4EBA-AF3A-B493CC76470E}" type="presParOf" srcId="{B65BA7A4-798A-4BE9-98C9-EAEA35E949B6}" destId="{E59234C5-BA09-4434-BB04-18A01228E6B3}" srcOrd="0" destOrd="0" presId="urn:microsoft.com/office/officeart/2005/8/layout/cycle2"/>
    <dgm:cxn modelId="{A2E39137-DE06-4E5A-94DF-1DEFE1CBEE6B}" type="presParOf" srcId="{C175B89F-597D-40B2-9A9E-F6FCE70A8FC8}" destId="{59E8AD4E-B7B9-49A0-B7D0-603FAD827E32}" srcOrd="6" destOrd="0" presId="urn:microsoft.com/office/officeart/2005/8/layout/cycle2"/>
    <dgm:cxn modelId="{A0CB8744-20B5-4E5D-8FE4-50FAE8BA9790}" type="presParOf" srcId="{C175B89F-597D-40B2-9A9E-F6FCE70A8FC8}" destId="{43C0AE9A-FF0B-4D16-B071-E3B3886ECA35}" srcOrd="7" destOrd="0" presId="urn:microsoft.com/office/officeart/2005/8/layout/cycle2"/>
    <dgm:cxn modelId="{67E925C0-28D5-406C-B7B2-645C681EB78C}" type="presParOf" srcId="{43C0AE9A-FF0B-4D16-B071-E3B3886ECA35}" destId="{1D6742BE-7D5B-4358-B82F-B5BB8B4C7899}" srcOrd="0" destOrd="0" presId="urn:microsoft.com/office/officeart/2005/8/layout/cycle2"/>
    <dgm:cxn modelId="{1639EE3A-B6BE-41E2-A4BD-C33AC70FAEEA}" type="presParOf" srcId="{C175B89F-597D-40B2-9A9E-F6FCE70A8FC8}" destId="{5E99607C-42FF-4902-9107-C0F7BE053C3B}" srcOrd="8" destOrd="0" presId="urn:microsoft.com/office/officeart/2005/8/layout/cycle2"/>
    <dgm:cxn modelId="{150AA009-955E-4ED8-AF8C-09629178BB8E}" type="presParOf" srcId="{C175B89F-597D-40B2-9A9E-F6FCE70A8FC8}" destId="{45349F3B-DE89-401F-A3C6-AB87BAB07114}" srcOrd="9" destOrd="0" presId="urn:microsoft.com/office/officeart/2005/8/layout/cycle2"/>
    <dgm:cxn modelId="{ABA22C90-746D-47DB-B42F-ED1BBFC30B6E}" type="presParOf" srcId="{45349F3B-DE89-401F-A3C6-AB87BAB07114}" destId="{3A655F7A-F445-4DB0-B9B0-DD1E6CA35523}" srcOrd="0" destOrd="0" presId="urn:microsoft.com/office/officeart/2005/8/layout/cycle2"/>
    <dgm:cxn modelId="{1FA79A12-ACEE-45A1-9298-46ED8C29E4E0}" type="presParOf" srcId="{C175B89F-597D-40B2-9A9E-F6FCE70A8FC8}" destId="{8400940F-74DB-4220-B494-6191D2B8DFFB}" srcOrd="10" destOrd="0" presId="urn:microsoft.com/office/officeart/2005/8/layout/cycle2"/>
    <dgm:cxn modelId="{EAD10A1D-8882-46F1-85EA-F449823CA75C}" type="presParOf" srcId="{C175B89F-597D-40B2-9A9E-F6FCE70A8FC8}" destId="{9B1EB1B1-64F0-4F3C-8622-802D4E24543A}" srcOrd="11" destOrd="0" presId="urn:microsoft.com/office/officeart/2005/8/layout/cycle2"/>
    <dgm:cxn modelId="{7DA3A9FE-523D-4C42-9339-7F42DF43106E}" type="presParOf" srcId="{9B1EB1B1-64F0-4F3C-8622-802D4E24543A}" destId="{21A7CE60-45FB-4CBE-9E8F-341EC344E9FC}" srcOrd="0" destOrd="0" presId="urn:microsoft.com/office/officeart/2005/8/layout/cycle2"/>
    <dgm:cxn modelId="{9095B1C0-988A-4E16-97C2-F3E7E2932BBF}" type="presParOf" srcId="{C175B89F-597D-40B2-9A9E-F6FCE70A8FC8}" destId="{D5873FA7-209A-4F13-9D27-4E1EC2515CEC}" srcOrd="12" destOrd="0" presId="urn:microsoft.com/office/officeart/2005/8/layout/cycle2"/>
    <dgm:cxn modelId="{87BD8E04-A778-48A7-A802-7520BDA9727A}" type="presParOf" srcId="{C175B89F-597D-40B2-9A9E-F6FCE70A8FC8}" destId="{DECFB2E3-E37E-471D-85F9-9A8F8AC873F7}" srcOrd="13" destOrd="0" presId="urn:microsoft.com/office/officeart/2005/8/layout/cycle2"/>
    <dgm:cxn modelId="{15EFB82F-8663-4B03-A268-9EF3B016A1E6}" type="presParOf" srcId="{DECFB2E3-E37E-471D-85F9-9A8F8AC873F7}" destId="{02A8CC18-943A-4A5B-B99A-C98C0902CE5E}" srcOrd="0" destOrd="0" presId="urn:microsoft.com/office/officeart/2005/8/layout/cycle2"/>
    <dgm:cxn modelId="{375A7DB8-F7B3-45EC-8BAE-E851BA4CCF6C}" type="presParOf" srcId="{C175B89F-597D-40B2-9A9E-F6FCE70A8FC8}" destId="{D996CC53-EF93-47A9-A88B-FF27FECD3843}" srcOrd="14" destOrd="0" presId="urn:microsoft.com/office/officeart/2005/8/layout/cycle2"/>
    <dgm:cxn modelId="{308ABECA-C866-4DC9-BA29-73B7E0C99EBF}" type="presParOf" srcId="{C175B89F-597D-40B2-9A9E-F6FCE70A8FC8}" destId="{B3D0A7D4-76CF-4344-BE00-875A337F83B9}" srcOrd="15" destOrd="0" presId="urn:microsoft.com/office/officeart/2005/8/layout/cycle2"/>
    <dgm:cxn modelId="{02290A81-938F-4015-9ED7-034F3071F713}" type="presParOf" srcId="{B3D0A7D4-76CF-4344-BE00-875A337F83B9}" destId="{9300080C-F5FD-4B14-BF80-0FB6D9EBB09D}" srcOrd="0" destOrd="0" presId="urn:microsoft.com/office/officeart/2005/8/layout/cycle2"/>
    <dgm:cxn modelId="{C64AD591-638E-4D0A-B7B8-27543CFDD8B3}" type="presParOf" srcId="{C175B89F-597D-40B2-9A9E-F6FCE70A8FC8}" destId="{E8B9535B-BCC5-49B5-9D00-F4DABABA3246}" srcOrd="16" destOrd="0" presId="urn:microsoft.com/office/officeart/2005/8/layout/cycle2"/>
    <dgm:cxn modelId="{DBF17020-589D-4C6D-B6EA-C3D81F4E8876}" type="presParOf" srcId="{C175B89F-597D-40B2-9A9E-F6FCE70A8FC8}" destId="{613A85EE-7B51-419A-BE7C-6EE923A0ED41}" srcOrd="17" destOrd="0" presId="urn:microsoft.com/office/officeart/2005/8/layout/cycle2"/>
    <dgm:cxn modelId="{531218B3-3C25-4734-BFB1-2DF5E0336838}" type="presParOf" srcId="{613A85EE-7B51-419A-BE7C-6EE923A0ED41}" destId="{A9A62FA8-9B4E-4DB6-81BA-B76463A006D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BE1D93-9FEA-4A6E-8409-7F3BF2649519}" type="doc">
      <dgm:prSet loTypeId="urn:microsoft.com/office/officeart/2005/8/layout/venn1" loCatId="relationship" qsTypeId="urn:microsoft.com/office/officeart/2005/8/quickstyle/simple1" qsCatId="simple" csTypeId="urn:microsoft.com/office/officeart/2005/8/colors/accent2_2" csCatId="accent2" phldr="1"/>
      <dgm:spPr/>
    </dgm:pt>
    <dgm:pt modelId="{4C75AB5C-11AD-4EFA-B188-305660D6DE0E}">
      <dgm:prSet phldrT="[Texto]"/>
      <dgm:spPr/>
      <dgm:t>
        <a:bodyPr/>
        <a:lstStyle/>
        <a:p>
          <a:r>
            <a:rPr lang="es-CL" dirty="0"/>
            <a:t>Trastorno depresivo</a:t>
          </a:r>
        </a:p>
      </dgm:t>
    </dgm:pt>
    <dgm:pt modelId="{9B53A687-C262-4495-81EE-F7454C0050CE}" type="parTrans" cxnId="{636B6825-14BA-4C97-B0A4-FAD4A64E4933}">
      <dgm:prSet/>
      <dgm:spPr/>
      <dgm:t>
        <a:bodyPr/>
        <a:lstStyle/>
        <a:p>
          <a:endParaRPr lang="es-CL"/>
        </a:p>
      </dgm:t>
    </dgm:pt>
    <dgm:pt modelId="{F1DF6C78-DA42-4124-BD24-41836972BB5E}" type="sibTrans" cxnId="{636B6825-14BA-4C97-B0A4-FAD4A64E4933}">
      <dgm:prSet/>
      <dgm:spPr/>
      <dgm:t>
        <a:bodyPr/>
        <a:lstStyle/>
        <a:p>
          <a:endParaRPr lang="es-CL"/>
        </a:p>
      </dgm:t>
    </dgm:pt>
    <dgm:pt modelId="{2A75571B-BA8B-4CAF-9F52-B65D28D531E7}">
      <dgm:prSet phldrT="[Texto]"/>
      <dgm:spPr/>
      <dgm:t>
        <a:bodyPr/>
        <a:lstStyle/>
        <a:p>
          <a:r>
            <a:rPr lang="es-CL" dirty="0"/>
            <a:t>Incontinencia</a:t>
          </a:r>
        </a:p>
      </dgm:t>
    </dgm:pt>
    <dgm:pt modelId="{34AA0957-0C0B-4973-8F8F-F175975D6872}" type="parTrans" cxnId="{C08A5B3F-59BB-43AD-995B-7F11B1F5AF26}">
      <dgm:prSet/>
      <dgm:spPr/>
      <dgm:t>
        <a:bodyPr/>
        <a:lstStyle/>
        <a:p>
          <a:endParaRPr lang="es-CL"/>
        </a:p>
      </dgm:t>
    </dgm:pt>
    <dgm:pt modelId="{176BD14E-C876-4B32-80E3-A6C72E1A3C01}" type="sibTrans" cxnId="{C08A5B3F-59BB-43AD-995B-7F11B1F5AF26}">
      <dgm:prSet/>
      <dgm:spPr/>
      <dgm:t>
        <a:bodyPr/>
        <a:lstStyle/>
        <a:p>
          <a:endParaRPr lang="es-CL"/>
        </a:p>
      </dgm:t>
    </dgm:pt>
    <dgm:pt modelId="{D7858C06-72BC-4275-BC78-9CE19DF4C263}">
      <dgm:prSet phldrT="[Texto]"/>
      <dgm:spPr/>
      <dgm:t>
        <a:bodyPr/>
        <a:lstStyle/>
        <a:p>
          <a:r>
            <a:rPr lang="es-CL" dirty="0"/>
            <a:t>Dolor</a:t>
          </a:r>
        </a:p>
      </dgm:t>
    </dgm:pt>
    <dgm:pt modelId="{43DA8851-9F1E-4924-A13F-51F54537192C}" type="parTrans" cxnId="{08806EE9-9113-46C0-813F-B2F7C31DABBC}">
      <dgm:prSet/>
      <dgm:spPr/>
      <dgm:t>
        <a:bodyPr/>
        <a:lstStyle/>
        <a:p>
          <a:endParaRPr lang="es-CL"/>
        </a:p>
      </dgm:t>
    </dgm:pt>
    <dgm:pt modelId="{A2072BAD-B901-4FDE-BE89-019354BE5CC7}" type="sibTrans" cxnId="{08806EE9-9113-46C0-813F-B2F7C31DABBC}">
      <dgm:prSet/>
      <dgm:spPr/>
      <dgm:t>
        <a:bodyPr/>
        <a:lstStyle/>
        <a:p>
          <a:endParaRPr lang="es-CL"/>
        </a:p>
      </dgm:t>
    </dgm:pt>
    <dgm:pt modelId="{A18D87D9-DA6C-4394-8972-4C6F2C010C2A}">
      <dgm:prSet/>
      <dgm:spPr/>
      <dgm:t>
        <a:bodyPr/>
        <a:lstStyle/>
        <a:p>
          <a:r>
            <a:rPr lang="es-CL" dirty="0"/>
            <a:t>Desnutrición</a:t>
          </a:r>
        </a:p>
      </dgm:t>
    </dgm:pt>
    <dgm:pt modelId="{941EC371-D064-4727-8CEF-EC70C1936FC4}" type="parTrans" cxnId="{0DBB0BCB-6CBC-442F-ABCF-E0E9E353175C}">
      <dgm:prSet/>
      <dgm:spPr/>
      <dgm:t>
        <a:bodyPr/>
        <a:lstStyle/>
        <a:p>
          <a:endParaRPr lang="es-CL"/>
        </a:p>
      </dgm:t>
    </dgm:pt>
    <dgm:pt modelId="{09E02A10-04F8-4001-AF93-08293D40389D}" type="sibTrans" cxnId="{0DBB0BCB-6CBC-442F-ABCF-E0E9E353175C}">
      <dgm:prSet/>
      <dgm:spPr/>
      <dgm:t>
        <a:bodyPr/>
        <a:lstStyle/>
        <a:p>
          <a:endParaRPr lang="es-CL"/>
        </a:p>
      </dgm:t>
    </dgm:pt>
    <dgm:pt modelId="{8CB67BEA-087C-42B5-8BE0-90F2A358CDF8}">
      <dgm:prSet/>
      <dgm:spPr/>
      <dgm:t>
        <a:bodyPr/>
        <a:lstStyle/>
        <a:p>
          <a:r>
            <a:rPr lang="es-CL" dirty="0"/>
            <a:t>Caídas</a:t>
          </a:r>
        </a:p>
      </dgm:t>
    </dgm:pt>
    <dgm:pt modelId="{CB4875D0-3A6B-4FF2-AC85-92B782F1B858}" type="parTrans" cxnId="{8BC244AF-B684-4720-8908-820DB4C64A7D}">
      <dgm:prSet/>
      <dgm:spPr/>
      <dgm:t>
        <a:bodyPr/>
        <a:lstStyle/>
        <a:p>
          <a:endParaRPr lang="es-CL"/>
        </a:p>
      </dgm:t>
    </dgm:pt>
    <dgm:pt modelId="{4B3BCFA5-B917-44EE-9CDD-CC9E4F0CEDF9}" type="sibTrans" cxnId="{8BC244AF-B684-4720-8908-820DB4C64A7D}">
      <dgm:prSet/>
      <dgm:spPr/>
      <dgm:t>
        <a:bodyPr/>
        <a:lstStyle/>
        <a:p>
          <a:endParaRPr lang="es-CL"/>
        </a:p>
      </dgm:t>
    </dgm:pt>
    <dgm:pt modelId="{8D3D5247-26CA-4A38-B86A-F40200336C0D}">
      <dgm:prSet/>
      <dgm:spPr/>
      <dgm:t>
        <a:bodyPr/>
        <a:lstStyle/>
        <a:p>
          <a:r>
            <a:rPr lang="es-CL" dirty="0"/>
            <a:t>Fragilidad</a:t>
          </a:r>
        </a:p>
      </dgm:t>
    </dgm:pt>
    <dgm:pt modelId="{38DDF541-59E0-458E-947E-5E9F54C770A1}" type="parTrans" cxnId="{C8EE9037-DE04-423C-8779-9BFF7D57366E}">
      <dgm:prSet/>
      <dgm:spPr/>
      <dgm:t>
        <a:bodyPr/>
        <a:lstStyle/>
        <a:p>
          <a:endParaRPr lang="es-CL"/>
        </a:p>
      </dgm:t>
    </dgm:pt>
    <dgm:pt modelId="{335DB610-4C96-48ED-B9F2-095CF4EBECA6}" type="sibTrans" cxnId="{C8EE9037-DE04-423C-8779-9BFF7D57366E}">
      <dgm:prSet/>
      <dgm:spPr/>
      <dgm:t>
        <a:bodyPr/>
        <a:lstStyle/>
        <a:p>
          <a:endParaRPr lang="es-CL"/>
        </a:p>
      </dgm:t>
    </dgm:pt>
    <dgm:pt modelId="{C65BDB6E-D43A-4E2B-A428-1C7D90B36394}">
      <dgm:prSet/>
      <dgm:spPr/>
      <dgm:t>
        <a:bodyPr/>
        <a:lstStyle/>
        <a:p>
          <a:r>
            <a:rPr lang="es-CL" dirty="0"/>
            <a:t>PPI</a:t>
          </a:r>
        </a:p>
      </dgm:t>
    </dgm:pt>
    <dgm:pt modelId="{45FB488B-C82B-4D28-9FE5-B220CE1EAB50}" type="parTrans" cxnId="{E01ECD87-15A1-4754-86E2-EC813EFF2F18}">
      <dgm:prSet/>
      <dgm:spPr/>
      <dgm:t>
        <a:bodyPr/>
        <a:lstStyle/>
        <a:p>
          <a:endParaRPr lang="es-CL"/>
        </a:p>
      </dgm:t>
    </dgm:pt>
    <dgm:pt modelId="{BAD5DAD4-67BB-4301-8480-1D7208FB6582}" type="sibTrans" cxnId="{E01ECD87-15A1-4754-86E2-EC813EFF2F18}">
      <dgm:prSet/>
      <dgm:spPr/>
      <dgm:t>
        <a:bodyPr/>
        <a:lstStyle/>
        <a:p>
          <a:endParaRPr lang="es-CL"/>
        </a:p>
      </dgm:t>
    </dgm:pt>
    <dgm:pt modelId="{40971063-8668-4FAC-BBC8-612D0AF07AE1}" type="pres">
      <dgm:prSet presAssocID="{13BE1D93-9FEA-4A6E-8409-7F3BF2649519}" presName="compositeShape" presStyleCnt="0">
        <dgm:presLayoutVars>
          <dgm:chMax val="7"/>
          <dgm:dir/>
          <dgm:resizeHandles val="exact"/>
        </dgm:presLayoutVars>
      </dgm:prSet>
      <dgm:spPr/>
    </dgm:pt>
    <dgm:pt modelId="{AA3D3579-423D-4178-BFE7-23349F475C9C}" type="pres">
      <dgm:prSet presAssocID="{4C75AB5C-11AD-4EFA-B188-305660D6DE0E}" presName="circ1" presStyleLbl="vennNode1" presStyleIdx="0" presStyleCnt="7" custLinFactNeighborX="-737" custLinFactNeighborY="-76698"/>
      <dgm:spPr/>
    </dgm:pt>
    <dgm:pt modelId="{33D0342A-DF90-4716-89E9-9F7AA60797F9}" type="pres">
      <dgm:prSet presAssocID="{4C75AB5C-11AD-4EFA-B188-305660D6DE0E}" presName="circ1Tx" presStyleLbl="revTx" presStyleIdx="0" presStyleCnt="0">
        <dgm:presLayoutVars>
          <dgm:chMax val="0"/>
          <dgm:chPref val="0"/>
          <dgm:bulletEnabled val="1"/>
        </dgm:presLayoutVars>
      </dgm:prSet>
      <dgm:spPr/>
    </dgm:pt>
    <dgm:pt modelId="{8DBDC214-0F8B-4D0D-A163-2BA809AD3C39}" type="pres">
      <dgm:prSet presAssocID="{A18D87D9-DA6C-4394-8972-4C6F2C010C2A}" presName="circ2" presStyleLbl="vennNode1" presStyleIdx="1" presStyleCnt="7" custLinFactNeighborX="91699" custLinFactNeighborY="-45141"/>
      <dgm:spPr/>
    </dgm:pt>
    <dgm:pt modelId="{A26FF600-4DBD-4C01-AF82-1FFDE342E4B2}" type="pres">
      <dgm:prSet presAssocID="{A18D87D9-DA6C-4394-8972-4C6F2C010C2A}" presName="circ2Tx" presStyleLbl="revTx" presStyleIdx="0" presStyleCnt="0" custLinFactNeighborX="-19047" custLinFactNeighborY="-1616">
        <dgm:presLayoutVars>
          <dgm:chMax val="0"/>
          <dgm:chPref val="0"/>
          <dgm:bulletEnabled val="1"/>
        </dgm:presLayoutVars>
      </dgm:prSet>
      <dgm:spPr/>
    </dgm:pt>
    <dgm:pt modelId="{A61BB579-F555-40CE-BC40-AD9A94AF7DD2}" type="pres">
      <dgm:prSet presAssocID="{8D3D5247-26CA-4A38-B86A-F40200336C0D}" presName="circ3" presStyleLbl="vennNode1" presStyleIdx="2" presStyleCnt="7" custLinFactX="14933" custLinFactNeighborX="100000" custLinFactNeighborY="14445"/>
      <dgm:spPr/>
    </dgm:pt>
    <dgm:pt modelId="{8A0C3A95-2DD1-4D25-A21E-478095B6B56E}" type="pres">
      <dgm:prSet presAssocID="{8D3D5247-26CA-4A38-B86A-F40200336C0D}" presName="circ3Tx" presStyleLbl="revTx" presStyleIdx="0" presStyleCnt="0">
        <dgm:presLayoutVars>
          <dgm:chMax val="0"/>
          <dgm:chPref val="0"/>
          <dgm:bulletEnabled val="1"/>
        </dgm:presLayoutVars>
      </dgm:prSet>
      <dgm:spPr/>
    </dgm:pt>
    <dgm:pt modelId="{146DA291-94AB-4EE6-8C23-118EE1603462}" type="pres">
      <dgm:prSet presAssocID="{C65BDB6E-D43A-4E2B-A428-1C7D90B36394}" presName="circ4" presStyleLbl="vennNode1" presStyleIdx="3" presStyleCnt="7" custLinFactNeighborX="23603" custLinFactNeighborY="54951"/>
      <dgm:spPr/>
    </dgm:pt>
    <dgm:pt modelId="{55FDCF00-7773-44E2-8DB6-0C4BF08B9379}" type="pres">
      <dgm:prSet presAssocID="{C65BDB6E-D43A-4E2B-A428-1C7D90B36394}" presName="circ4Tx" presStyleLbl="revTx" presStyleIdx="0" presStyleCnt="0" custLinFactNeighborX="-66803" custLinFactNeighborY="-16701">
        <dgm:presLayoutVars>
          <dgm:chMax val="0"/>
          <dgm:chPref val="0"/>
          <dgm:bulletEnabled val="1"/>
        </dgm:presLayoutVars>
      </dgm:prSet>
      <dgm:spPr/>
    </dgm:pt>
    <dgm:pt modelId="{DA9FC501-0529-4F9F-9363-5226E743EB2D}" type="pres">
      <dgm:prSet presAssocID="{8CB67BEA-087C-42B5-8BE0-90F2A358CDF8}" presName="circ5" presStyleLbl="vennNode1" presStyleIdx="4" presStyleCnt="7" custLinFactNeighborX="-60593" custLinFactNeighborY="54951"/>
      <dgm:spPr/>
    </dgm:pt>
    <dgm:pt modelId="{86259452-F5BF-4E18-A645-21AAD9356D6A}" type="pres">
      <dgm:prSet presAssocID="{8CB67BEA-087C-42B5-8BE0-90F2A358CDF8}" presName="circ5Tx" presStyleLbl="revTx" presStyleIdx="0" presStyleCnt="0" custLinFactNeighborX="29535" custLinFactNeighborY="-24398">
        <dgm:presLayoutVars>
          <dgm:chMax val="0"/>
          <dgm:chPref val="0"/>
          <dgm:bulletEnabled val="1"/>
        </dgm:presLayoutVars>
      </dgm:prSet>
      <dgm:spPr/>
    </dgm:pt>
    <dgm:pt modelId="{C9425E36-FF11-46DF-9AC1-26BA957359D7}" type="pres">
      <dgm:prSet presAssocID="{2A75571B-BA8B-4CAF-9F52-B65D28D531E7}" presName="circ6" presStyleLbl="vennNode1" presStyleIdx="5" presStyleCnt="7" custLinFactX="-31629" custLinFactNeighborX="-100000" custLinFactNeighborY="-5847"/>
      <dgm:spPr/>
    </dgm:pt>
    <dgm:pt modelId="{5104AF54-4359-4320-8233-A93965D6D657}" type="pres">
      <dgm:prSet presAssocID="{2A75571B-BA8B-4CAF-9F52-B65D28D531E7}" presName="circ6Tx" presStyleLbl="revTx" presStyleIdx="0" presStyleCnt="0" custLinFactNeighborX="-9258" custLinFactNeighborY="-7991">
        <dgm:presLayoutVars>
          <dgm:chMax val="0"/>
          <dgm:chPref val="0"/>
          <dgm:bulletEnabled val="1"/>
        </dgm:presLayoutVars>
      </dgm:prSet>
      <dgm:spPr/>
    </dgm:pt>
    <dgm:pt modelId="{E0AF0794-9872-47E2-9613-36F3A659442C}" type="pres">
      <dgm:prSet presAssocID="{D7858C06-72BC-4275-BC78-9CE19DF4C263}" presName="circ7" presStyleLbl="vennNode1" presStyleIdx="6" presStyleCnt="7" custLinFactNeighborX="-88100" custLinFactNeighborY="-65434"/>
      <dgm:spPr/>
    </dgm:pt>
    <dgm:pt modelId="{94EA009C-2D95-422E-B17A-6B811C7F07B5}" type="pres">
      <dgm:prSet presAssocID="{D7858C06-72BC-4275-BC78-9CE19DF4C263}" presName="circ7Tx" presStyleLbl="revTx" presStyleIdx="0" presStyleCnt="0" custLinFactNeighborX="25378" custLinFactNeighborY="-16660">
        <dgm:presLayoutVars>
          <dgm:chMax val="0"/>
          <dgm:chPref val="0"/>
          <dgm:bulletEnabled val="1"/>
        </dgm:presLayoutVars>
      </dgm:prSet>
      <dgm:spPr/>
    </dgm:pt>
  </dgm:ptLst>
  <dgm:cxnLst>
    <dgm:cxn modelId="{0638B21F-8F87-4DDE-BB36-A5735ED104C5}" type="presOf" srcId="{D7858C06-72BC-4275-BC78-9CE19DF4C263}" destId="{94EA009C-2D95-422E-B17A-6B811C7F07B5}" srcOrd="0" destOrd="0" presId="urn:microsoft.com/office/officeart/2005/8/layout/venn1"/>
    <dgm:cxn modelId="{636B6825-14BA-4C97-B0A4-FAD4A64E4933}" srcId="{13BE1D93-9FEA-4A6E-8409-7F3BF2649519}" destId="{4C75AB5C-11AD-4EFA-B188-305660D6DE0E}" srcOrd="0" destOrd="0" parTransId="{9B53A687-C262-4495-81EE-F7454C0050CE}" sibTransId="{F1DF6C78-DA42-4124-BD24-41836972BB5E}"/>
    <dgm:cxn modelId="{51AE962A-2445-420F-B8AC-03BF7CC13451}" type="presOf" srcId="{C65BDB6E-D43A-4E2B-A428-1C7D90B36394}" destId="{55FDCF00-7773-44E2-8DB6-0C4BF08B9379}" srcOrd="0" destOrd="0" presId="urn:microsoft.com/office/officeart/2005/8/layout/venn1"/>
    <dgm:cxn modelId="{C8EE9037-DE04-423C-8779-9BFF7D57366E}" srcId="{13BE1D93-9FEA-4A6E-8409-7F3BF2649519}" destId="{8D3D5247-26CA-4A38-B86A-F40200336C0D}" srcOrd="2" destOrd="0" parTransId="{38DDF541-59E0-458E-947E-5E9F54C770A1}" sibTransId="{335DB610-4C96-48ED-B9F2-095CF4EBECA6}"/>
    <dgm:cxn modelId="{0577343A-1021-45DB-B7ED-65A9B78742ED}" type="presOf" srcId="{13BE1D93-9FEA-4A6E-8409-7F3BF2649519}" destId="{40971063-8668-4FAC-BBC8-612D0AF07AE1}" srcOrd="0" destOrd="0" presId="urn:microsoft.com/office/officeart/2005/8/layout/venn1"/>
    <dgm:cxn modelId="{C08A5B3F-59BB-43AD-995B-7F11B1F5AF26}" srcId="{13BE1D93-9FEA-4A6E-8409-7F3BF2649519}" destId="{2A75571B-BA8B-4CAF-9F52-B65D28D531E7}" srcOrd="5" destOrd="0" parTransId="{34AA0957-0C0B-4973-8F8F-F175975D6872}" sibTransId="{176BD14E-C876-4B32-80E3-A6C72E1A3C01}"/>
    <dgm:cxn modelId="{A33C1C48-21AB-4716-A035-CCE93FD6EADA}" type="presOf" srcId="{8D3D5247-26CA-4A38-B86A-F40200336C0D}" destId="{8A0C3A95-2DD1-4D25-A21E-478095B6B56E}" srcOrd="0" destOrd="0" presId="urn:microsoft.com/office/officeart/2005/8/layout/venn1"/>
    <dgm:cxn modelId="{ECC8DF78-82E5-4340-9B3A-EBCBCBA0C25F}" type="presOf" srcId="{8CB67BEA-087C-42B5-8BE0-90F2A358CDF8}" destId="{86259452-F5BF-4E18-A645-21AAD9356D6A}" srcOrd="0" destOrd="0" presId="urn:microsoft.com/office/officeart/2005/8/layout/venn1"/>
    <dgm:cxn modelId="{5953A383-9561-4A99-9DC2-2168FA120316}" type="presOf" srcId="{2A75571B-BA8B-4CAF-9F52-B65D28D531E7}" destId="{5104AF54-4359-4320-8233-A93965D6D657}" srcOrd="0" destOrd="0" presId="urn:microsoft.com/office/officeart/2005/8/layout/venn1"/>
    <dgm:cxn modelId="{E01ECD87-15A1-4754-86E2-EC813EFF2F18}" srcId="{13BE1D93-9FEA-4A6E-8409-7F3BF2649519}" destId="{C65BDB6E-D43A-4E2B-A428-1C7D90B36394}" srcOrd="3" destOrd="0" parTransId="{45FB488B-C82B-4D28-9FE5-B220CE1EAB50}" sibTransId="{BAD5DAD4-67BB-4301-8480-1D7208FB6582}"/>
    <dgm:cxn modelId="{0E4B6F88-574F-4EAC-91CA-A195A35E6E7A}" type="presOf" srcId="{A18D87D9-DA6C-4394-8972-4C6F2C010C2A}" destId="{A26FF600-4DBD-4C01-AF82-1FFDE342E4B2}" srcOrd="0" destOrd="0" presId="urn:microsoft.com/office/officeart/2005/8/layout/venn1"/>
    <dgm:cxn modelId="{8BC244AF-B684-4720-8908-820DB4C64A7D}" srcId="{13BE1D93-9FEA-4A6E-8409-7F3BF2649519}" destId="{8CB67BEA-087C-42B5-8BE0-90F2A358CDF8}" srcOrd="4" destOrd="0" parTransId="{CB4875D0-3A6B-4FF2-AC85-92B782F1B858}" sibTransId="{4B3BCFA5-B917-44EE-9CDD-CC9E4F0CEDF9}"/>
    <dgm:cxn modelId="{0DBB0BCB-6CBC-442F-ABCF-E0E9E353175C}" srcId="{13BE1D93-9FEA-4A6E-8409-7F3BF2649519}" destId="{A18D87D9-DA6C-4394-8972-4C6F2C010C2A}" srcOrd="1" destOrd="0" parTransId="{941EC371-D064-4727-8CEF-EC70C1936FC4}" sibTransId="{09E02A10-04F8-4001-AF93-08293D40389D}"/>
    <dgm:cxn modelId="{08806EE9-9113-46C0-813F-B2F7C31DABBC}" srcId="{13BE1D93-9FEA-4A6E-8409-7F3BF2649519}" destId="{D7858C06-72BC-4275-BC78-9CE19DF4C263}" srcOrd="6" destOrd="0" parTransId="{43DA8851-9F1E-4924-A13F-51F54537192C}" sibTransId="{A2072BAD-B901-4FDE-BE89-019354BE5CC7}"/>
    <dgm:cxn modelId="{F00D69ED-DC7A-438A-ACC4-A3EBB0E503C0}" type="presOf" srcId="{4C75AB5C-11AD-4EFA-B188-305660D6DE0E}" destId="{33D0342A-DF90-4716-89E9-9F7AA60797F9}" srcOrd="0" destOrd="0" presId="urn:microsoft.com/office/officeart/2005/8/layout/venn1"/>
    <dgm:cxn modelId="{94562F3E-5106-40A6-9636-DFA8623820BA}" type="presParOf" srcId="{40971063-8668-4FAC-BBC8-612D0AF07AE1}" destId="{AA3D3579-423D-4178-BFE7-23349F475C9C}" srcOrd="0" destOrd="0" presId="urn:microsoft.com/office/officeart/2005/8/layout/venn1"/>
    <dgm:cxn modelId="{5FC1ACB2-CAA7-4BD8-9BB2-6EDC7103C169}" type="presParOf" srcId="{40971063-8668-4FAC-BBC8-612D0AF07AE1}" destId="{33D0342A-DF90-4716-89E9-9F7AA60797F9}" srcOrd="1" destOrd="0" presId="urn:microsoft.com/office/officeart/2005/8/layout/venn1"/>
    <dgm:cxn modelId="{011FE6EF-FC1E-425C-A45E-CEA3EA74C6B7}" type="presParOf" srcId="{40971063-8668-4FAC-BBC8-612D0AF07AE1}" destId="{8DBDC214-0F8B-4D0D-A163-2BA809AD3C39}" srcOrd="2" destOrd="0" presId="urn:microsoft.com/office/officeart/2005/8/layout/venn1"/>
    <dgm:cxn modelId="{8CD30C86-D9E6-42FA-A95E-90107E547CC6}" type="presParOf" srcId="{40971063-8668-4FAC-BBC8-612D0AF07AE1}" destId="{A26FF600-4DBD-4C01-AF82-1FFDE342E4B2}" srcOrd="3" destOrd="0" presId="urn:microsoft.com/office/officeart/2005/8/layout/venn1"/>
    <dgm:cxn modelId="{6A132FE0-16A9-4A8F-A3E3-E01FE8B6FC6F}" type="presParOf" srcId="{40971063-8668-4FAC-BBC8-612D0AF07AE1}" destId="{A61BB579-F555-40CE-BC40-AD9A94AF7DD2}" srcOrd="4" destOrd="0" presId="urn:microsoft.com/office/officeart/2005/8/layout/venn1"/>
    <dgm:cxn modelId="{EA673825-4B90-400D-9C51-A41CA648C5BD}" type="presParOf" srcId="{40971063-8668-4FAC-BBC8-612D0AF07AE1}" destId="{8A0C3A95-2DD1-4D25-A21E-478095B6B56E}" srcOrd="5" destOrd="0" presId="urn:microsoft.com/office/officeart/2005/8/layout/venn1"/>
    <dgm:cxn modelId="{65ABD3FF-0A6D-419E-A203-0C0A3385C6EB}" type="presParOf" srcId="{40971063-8668-4FAC-BBC8-612D0AF07AE1}" destId="{146DA291-94AB-4EE6-8C23-118EE1603462}" srcOrd="6" destOrd="0" presId="urn:microsoft.com/office/officeart/2005/8/layout/venn1"/>
    <dgm:cxn modelId="{20E9A88D-7176-4F75-9384-61993A931562}" type="presParOf" srcId="{40971063-8668-4FAC-BBC8-612D0AF07AE1}" destId="{55FDCF00-7773-44E2-8DB6-0C4BF08B9379}" srcOrd="7" destOrd="0" presId="urn:microsoft.com/office/officeart/2005/8/layout/venn1"/>
    <dgm:cxn modelId="{E5B4ED31-7D30-42D5-8670-122E20E256CE}" type="presParOf" srcId="{40971063-8668-4FAC-BBC8-612D0AF07AE1}" destId="{DA9FC501-0529-4F9F-9363-5226E743EB2D}" srcOrd="8" destOrd="0" presId="urn:microsoft.com/office/officeart/2005/8/layout/venn1"/>
    <dgm:cxn modelId="{F4E7025F-CACD-49A8-A86B-A986C3A30004}" type="presParOf" srcId="{40971063-8668-4FAC-BBC8-612D0AF07AE1}" destId="{86259452-F5BF-4E18-A645-21AAD9356D6A}" srcOrd="9" destOrd="0" presId="urn:microsoft.com/office/officeart/2005/8/layout/venn1"/>
    <dgm:cxn modelId="{29D2C916-21C3-4FC4-96F3-9885B046049D}" type="presParOf" srcId="{40971063-8668-4FAC-BBC8-612D0AF07AE1}" destId="{C9425E36-FF11-46DF-9AC1-26BA957359D7}" srcOrd="10" destOrd="0" presId="urn:microsoft.com/office/officeart/2005/8/layout/venn1"/>
    <dgm:cxn modelId="{C7292780-A541-4277-8A2A-6F204BD9B68F}" type="presParOf" srcId="{40971063-8668-4FAC-BBC8-612D0AF07AE1}" destId="{5104AF54-4359-4320-8233-A93965D6D657}" srcOrd="11" destOrd="0" presId="urn:microsoft.com/office/officeart/2005/8/layout/venn1"/>
    <dgm:cxn modelId="{7BA60811-C203-447C-B8FD-FDA0D4713F75}" type="presParOf" srcId="{40971063-8668-4FAC-BBC8-612D0AF07AE1}" destId="{E0AF0794-9872-47E2-9613-36F3A659442C}" srcOrd="12" destOrd="0" presId="urn:microsoft.com/office/officeart/2005/8/layout/venn1"/>
    <dgm:cxn modelId="{0F41105D-8A09-47C2-9A33-8476FFD918BB}" type="presParOf" srcId="{40971063-8668-4FAC-BBC8-612D0AF07AE1}" destId="{94EA009C-2D95-422E-B17A-6B811C7F07B5}"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9DD9A-1631-4CAC-AB72-9D6DA041988F}">
      <dsp:nvSpPr>
        <dsp:cNvPr id="0" name=""/>
        <dsp:cNvSpPr/>
      </dsp:nvSpPr>
      <dsp:spPr>
        <a:xfrm>
          <a:off x="1851818" y="0"/>
          <a:ext cx="4525963" cy="452596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52D28CF1-7633-40DB-87DF-5B381611BAEA}">
      <dsp:nvSpPr>
        <dsp:cNvPr id="0" name=""/>
        <dsp:cNvSpPr/>
      </dsp:nvSpPr>
      <dsp:spPr>
        <a:xfrm>
          <a:off x="2146006" y="294187"/>
          <a:ext cx="1810385" cy="181038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L" sz="2600" kern="1200" dirty="0"/>
            <a:t>Social</a:t>
          </a:r>
        </a:p>
      </dsp:txBody>
      <dsp:txXfrm>
        <a:off x="2234382" y="382563"/>
        <a:ext cx="1633633" cy="1633633"/>
      </dsp:txXfrm>
    </dsp:sp>
    <dsp:sp modelId="{66F9EEDE-C068-4244-B884-8B8057169431}">
      <dsp:nvSpPr>
        <dsp:cNvPr id="0" name=""/>
        <dsp:cNvSpPr/>
      </dsp:nvSpPr>
      <dsp:spPr>
        <a:xfrm>
          <a:off x="4273208" y="294187"/>
          <a:ext cx="1810385" cy="181038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L" sz="2600" kern="1200" dirty="0"/>
            <a:t>Funcional</a:t>
          </a:r>
        </a:p>
      </dsp:txBody>
      <dsp:txXfrm>
        <a:off x="4361584" y="382563"/>
        <a:ext cx="1633633" cy="1633633"/>
      </dsp:txXfrm>
    </dsp:sp>
    <dsp:sp modelId="{05BA16CF-A12E-42A1-A227-AC695B1836ED}">
      <dsp:nvSpPr>
        <dsp:cNvPr id="0" name=""/>
        <dsp:cNvSpPr/>
      </dsp:nvSpPr>
      <dsp:spPr>
        <a:xfrm>
          <a:off x="2146006" y="2421390"/>
          <a:ext cx="1810385" cy="181038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L" sz="2600" kern="1200" dirty="0"/>
            <a:t>Mental</a:t>
          </a:r>
        </a:p>
      </dsp:txBody>
      <dsp:txXfrm>
        <a:off x="2234382" y="2509766"/>
        <a:ext cx="1633633" cy="1633633"/>
      </dsp:txXfrm>
    </dsp:sp>
    <dsp:sp modelId="{5683CE40-65FA-4F3B-8AFA-137B0D4811A9}">
      <dsp:nvSpPr>
        <dsp:cNvPr id="0" name=""/>
        <dsp:cNvSpPr/>
      </dsp:nvSpPr>
      <dsp:spPr>
        <a:xfrm>
          <a:off x="4273208" y="2421390"/>
          <a:ext cx="1810385" cy="181038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L" sz="2600" kern="1200" dirty="0"/>
            <a:t>Biomédico</a:t>
          </a:r>
        </a:p>
      </dsp:txBody>
      <dsp:txXfrm>
        <a:off x="4361584" y="2509766"/>
        <a:ext cx="1633633"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04AD4-E3A0-4987-BBC6-592C7C8CAFDD}">
      <dsp:nvSpPr>
        <dsp:cNvPr id="0" name=""/>
        <dsp:cNvSpPr/>
      </dsp:nvSpPr>
      <dsp:spPr>
        <a:xfrm>
          <a:off x="3643068" y="961"/>
          <a:ext cx="1149142" cy="114914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L" sz="900" kern="1200" dirty="0"/>
            <a:t>Geriatría</a:t>
          </a:r>
        </a:p>
      </dsp:txBody>
      <dsp:txXfrm>
        <a:off x="3811356" y="169249"/>
        <a:ext cx="812566" cy="812566"/>
      </dsp:txXfrm>
    </dsp:sp>
    <dsp:sp modelId="{06C88013-EAC0-432C-8627-6786AB33270C}">
      <dsp:nvSpPr>
        <dsp:cNvPr id="0" name=""/>
        <dsp:cNvSpPr/>
      </dsp:nvSpPr>
      <dsp:spPr>
        <a:xfrm rot="1200000">
          <a:off x="4867817" y="674011"/>
          <a:ext cx="306349" cy="387835"/>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a:off x="4870588" y="735861"/>
        <a:ext cx="214444" cy="232701"/>
      </dsp:txXfrm>
    </dsp:sp>
    <dsp:sp modelId="{8B1D35F3-DD76-45DB-ABEE-20631872487C}">
      <dsp:nvSpPr>
        <dsp:cNvPr id="0" name=""/>
        <dsp:cNvSpPr/>
      </dsp:nvSpPr>
      <dsp:spPr>
        <a:xfrm>
          <a:off x="5266068" y="591685"/>
          <a:ext cx="1149142" cy="114914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L" sz="900" kern="1200" dirty="0"/>
            <a:t>Terapia ocupacional</a:t>
          </a:r>
        </a:p>
      </dsp:txBody>
      <dsp:txXfrm>
        <a:off x="5434356" y="759973"/>
        <a:ext cx="812566" cy="812566"/>
      </dsp:txXfrm>
    </dsp:sp>
    <dsp:sp modelId="{A6979DA7-5A52-4752-BF47-4D36EA423524}">
      <dsp:nvSpPr>
        <dsp:cNvPr id="0" name=""/>
        <dsp:cNvSpPr/>
      </dsp:nvSpPr>
      <dsp:spPr>
        <a:xfrm rot="3600000">
          <a:off x="6114920" y="1712712"/>
          <a:ext cx="306349" cy="387835"/>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a:off x="6137896" y="1750483"/>
        <a:ext cx="214444" cy="232701"/>
      </dsp:txXfrm>
    </dsp:sp>
    <dsp:sp modelId="{5624201F-CC40-4925-9177-8D62E6FB2538}">
      <dsp:nvSpPr>
        <dsp:cNvPr id="0" name=""/>
        <dsp:cNvSpPr/>
      </dsp:nvSpPr>
      <dsp:spPr>
        <a:xfrm>
          <a:off x="6129649" y="2087450"/>
          <a:ext cx="1149142" cy="114914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L" sz="900" kern="1200" dirty="0"/>
            <a:t>Enfermería</a:t>
          </a:r>
        </a:p>
      </dsp:txBody>
      <dsp:txXfrm>
        <a:off x="6297937" y="2255738"/>
        <a:ext cx="812566" cy="812566"/>
      </dsp:txXfrm>
    </dsp:sp>
    <dsp:sp modelId="{B65BA7A4-798A-4BE9-98C9-EAEA35E949B6}">
      <dsp:nvSpPr>
        <dsp:cNvPr id="0" name=""/>
        <dsp:cNvSpPr/>
      </dsp:nvSpPr>
      <dsp:spPr>
        <a:xfrm rot="6000000">
          <a:off x="6402591" y="3310025"/>
          <a:ext cx="306349" cy="387835"/>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rot="10800000">
        <a:off x="6456523" y="3342338"/>
        <a:ext cx="214444" cy="232701"/>
      </dsp:txXfrm>
    </dsp:sp>
    <dsp:sp modelId="{59E8AD4E-B7B9-49A0-B7D0-603FAD827E32}">
      <dsp:nvSpPr>
        <dsp:cNvPr id="0" name=""/>
        <dsp:cNvSpPr/>
      </dsp:nvSpPr>
      <dsp:spPr>
        <a:xfrm>
          <a:off x="5829730" y="3788371"/>
          <a:ext cx="1149142" cy="114914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L" sz="900" b="0" i="0" kern="1200" dirty="0"/>
            <a:t>Fonoaudiología</a:t>
          </a:r>
        </a:p>
      </dsp:txBody>
      <dsp:txXfrm>
        <a:off x="5998018" y="3956659"/>
        <a:ext cx="812566" cy="812566"/>
      </dsp:txXfrm>
    </dsp:sp>
    <dsp:sp modelId="{43C0AE9A-FF0B-4D16-B071-E3B3886ECA35}">
      <dsp:nvSpPr>
        <dsp:cNvPr id="0" name=""/>
        <dsp:cNvSpPr/>
      </dsp:nvSpPr>
      <dsp:spPr>
        <a:xfrm rot="8400000">
          <a:off x="5596228" y="4718549"/>
          <a:ext cx="306349" cy="387835"/>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rot="10800000">
        <a:off x="5677382" y="4766578"/>
        <a:ext cx="214444" cy="232701"/>
      </dsp:txXfrm>
    </dsp:sp>
    <dsp:sp modelId="{5E99607C-42FF-4902-9107-C0F7BE053C3B}">
      <dsp:nvSpPr>
        <dsp:cNvPr id="0" name=""/>
        <dsp:cNvSpPr/>
      </dsp:nvSpPr>
      <dsp:spPr>
        <a:xfrm>
          <a:off x="4506649" y="4898568"/>
          <a:ext cx="1149142" cy="114914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L" sz="900" kern="1200" dirty="0"/>
            <a:t>Kinesiología</a:t>
          </a:r>
        </a:p>
      </dsp:txBody>
      <dsp:txXfrm>
        <a:off x="4674937" y="5066856"/>
        <a:ext cx="812566" cy="812566"/>
      </dsp:txXfrm>
    </dsp:sp>
    <dsp:sp modelId="{45349F3B-DE89-401F-A3C6-AB87BAB07114}">
      <dsp:nvSpPr>
        <dsp:cNvPr id="0" name=""/>
        <dsp:cNvSpPr/>
      </dsp:nvSpPr>
      <dsp:spPr>
        <a:xfrm rot="10800000">
          <a:off x="4073135" y="5279221"/>
          <a:ext cx="306349" cy="387835"/>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rot="10800000">
        <a:off x="4165040" y="5356788"/>
        <a:ext cx="214444" cy="232701"/>
      </dsp:txXfrm>
    </dsp:sp>
    <dsp:sp modelId="{8400940F-74DB-4220-B494-6191D2B8DFFB}">
      <dsp:nvSpPr>
        <dsp:cNvPr id="0" name=""/>
        <dsp:cNvSpPr/>
      </dsp:nvSpPr>
      <dsp:spPr>
        <a:xfrm>
          <a:off x="2779488" y="4898568"/>
          <a:ext cx="1149142" cy="114914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L" sz="900" kern="1200" dirty="0"/>
            <a:t>Psicología</a:t>
          </a:r>
        </a:p>
      </dsp:txBody>
      <dsp:txXfrm>
        <a:off x="2947776" y="5066856"/>
        <a:ext cx="812566" cy="812566"/>
      </dsp:txXfrm>
    </dsp:sp>
    <dsp:sp modelId="{9B1EB1B1-64F0-4F3C-8622-802D4E24543A}">
      <dsp:nvSpPr>
        <dsp:cNvPr id="0" name=""/>
        <dsp:cNvSpPr/>
      </dsp:nvSpPr>
      <dsp:spPr>
        <a:xfrm rot="13200000">
          <a:off x="2545985" y="4729696"/>
          <a:ext cx="306349" cy="387835"/>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rot="10800000">
        <a:off x="2627139" y="4836801"/>
        <a:ext cx="214444" cy="232701"/>
      </dsp:txXfrm>
    </dsp:sp>
    <dsp:sp modelId="{D5873FA7-209A-4F13-9D27-4E1EC2515CEC}">
      <dsp:nvSpPr>
        <dsp:cNvPr id="0" name=""/>
        <dsp:cNvSpPr/>
      </dsp:nvSpPr>
      <dsp:spPr>
        <a:xfrm>
          <a:off x="1456407" y="3788371"/>
          <a:ext cx="1149142" cy="114914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L" sz="900" kern="1200" dirty="0"/>
            <a:t>Químico Farmacéutico</a:t>
          </a:r>
        </a:p>
      </dsp:txBody>
      <dsp:txXfrm>
        <a:off x="1624695" y="3956659"/>
        <a:ext cx="812566" cy="812566"/>
      </dsp:txXfrm>
    </dsp:sp>
    <dsp:sp modelId="{DECFB2E3-E37E-471D-85F9-9A8F8AC873F7}">
      <dsp:nvSpPr>
        <dsp:cNvPr id="0" name=""/>
        <dsp:cNvSpPr/>
      </dsp:nvSpPr>
      <dsp:spPr>
        <a:xfrm rot="15600000">
          <a:off x="1729349" y="3327102"/>
          <a:ext cx="306349" cy="387835"/>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rot="10800000">
        <a:off x="1783281" y="3449923"/>
        <a:ext cx="214444" cy="232701"/>
      </dsp:txXfrm>
    </dsp:sp>
    <dsp:sp modelId="{D996CC53-EF93-47A9-A88B-FF27FECD3843}">
      <dsp:nvSpPr>
        <dsp:cNvPr id="0" name=""/>
        <dsp:cNvSpPr/>
      </dsp:nvSpPr>
      <dsp:spPr>
        <a:xfrm>
          <a:off x="1156488" y="2087450"/>
          <a:ext cx="1149142" cy="114914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L" sz="900" kern="1200" dirty="0"/>
            <a:t>Trabajador Social</a:t>
          </a:r>
        </a:p>
      </dsp:txBody>
      <dsp:txXfrm>
        <a:off x="1324776" y="2255738"/>
        <a:ext cx="812566" cy="812566"/>
      </dsp:txXfrm>
    </dsp:sp>
    <dsp:sp modelId="{B3D0A7D4-76CF-4344-BE00-875A337F83B9}">
      <dsp:nvSpPr>
        <dsp:cNvPr id="0" name=""/>
        <dsp:cNvSpPr/>
      </dsp:nvSpPr>
      <dsp:spPr>
        <a:xfrm rot="18000000">
          <a:off x="2005339" y="1727729"/>
          <a:ext cx="306349" cy="387835"/>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a:off x="2028315" y="1845092"/>
        <a:ext cx="214444" cy="232701"/>
      </dsp:txXfrm>
    </dsp:sp>
    <dsp:sp modelId="{E8B9535B-BCC5-49B5-9D00-F4DABABA3246}">
      <dsp:nvSpPr>
        <dsp:cNvPr id="0" name=""/>
        <dsp:cNvSpPr/>
      </dsp:nvSpPr>
      <dsp:spPr>
        <a:xfrm>
          <a:off x="2020068" y="591685"/>
          <a:ext cx="1149142" cy="114914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L" sz="900" kern="1200" dirty="0"/>
            <a:t>Nutricionista</a:t>
          </a:r>
        </a:p>
      </dsp:txBody>
      <dsp:txXfrm>
        <a:off x="2188356" y="759973"/>
        <a:ext cx="812566" cy="812566"/>
      </dsp:txXfrm>
    </dsp:sp>
    <dsp:sp modelId="{613A85EE-7B51-419A-BE7C-6EE923A0ED41}">
      <dsp:nvSpPr>
        <dsp:cNvPr id="0" name=""/>
        <dsp:cNvSpPr/>
      </dsp:nvSpPr>
      <dsp:spPr>
        <a:xfrm rot="20400000">
          <a:off x="3244817" y="679942"/>
          <a:ext cx="306349" cy="387835"/>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a:off x="3247588" y="773226"/>
        <a:ext cx="214444" cy="232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D3579-423D-4178-BFE7-23349F475C9C}">
      <dsp:nvSpPr>
        <dsp:cNvPr id="0" name=""/>
        <dsp:cNvSpPr/>
      </dsp:nvSpPr>
      <dsp:spPr>
        <a:xfrm>
          <a:off x="3223274" y="19194"/>
          <a:ext cx="1419232" cy="141940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3D0342A-DF90-4716-89E9-9F7AA60797F9}">
      <dsp:nvSpPr>
        <dsp:cNvPr id="0" name=""/>
        <dsp:cNvSpPr/>
      </dsp:nvSpPr>
      <dsp:spPr>
        <a:xfrm>
          <a:off x="3130248" y="0"/>
          <a:ext cx="1626203" cy="8702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CL" sz="2100" kern="1200" dirty="0"/>
            <a:t>Trastorno depresivo</a:t>
          </a:r>
        </a:p>
      </dsp:txBody>
      <dsp:txXfrm>
        <a:off x="3130248" y="0"/>
        <a:ext cx="1626203" cy="870267"/>
      </dsp:txXfrm>
    </dsp:sp>
    <dsp:sp modelId="{8DBDC214-0F8B-4D0D-A163-2BA809AD3C39}">
      <dsp:nvSpPr>
        <dsp:cNvPr id="0" name=""/>
        <dsp:cNvSpPr/>
      </dsp:nvSpPr>
      <dsp:spPr>
        <a:xfrm>
          <a:off x="4951463" y="667277"/>
          <a:ext cx="1419232" cy="141940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26FF600-4DBD-4C01-AF82-1FFDE342E4B2}">
      <dsp:nvSpPr>
        <dsp:cNvPr id="0" name=""/>
        <dsp:cNvSpPr/>
      </dsp:nvSpPr>
      <dsp:spPr>
        <a:xfrm>
          <a:off x="4951465" y="811284"/>
          <a:ext cx="1537501" cy="9572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CL" sz="2100" kern="1200" dirty="0"/>
            <a:t>Desnutrición</a:t>
          </a:r>
        </a:p>
      </dsp:txBody>
      <dsp:txXfrm>
        <a:off x="4951465" y="811284"/>
        <a:ext cx="1537501" cy="957294"/>
      </dsp:txXfrm>
    </dsp:sp>
    <dsp:sp modelId="{A61BB579-F555-40CE-BC40-AD9A94AF7DD2}">
      <dsp:nvSpPr>
        <dsp:cNvPr id="0" name=""/>
        <dsp:cNvSpPr/>
      </dsp:nvSpPr>
      <dsp:spPr>
        <a:xfrm>
          <a:off x="5383511" y="1963408"/>
          <a:ext cx="1419232" cy="141940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A0C3A95-2DD1-4D25-A21E-478095B6B56E}">
      <dsp:nvSpPr>
        <dsp:cNvPr id="0" name=""/>
        <dsp:cNvSpPr/>
      </dsp:nvSpPr>
      <dsp:spPr>
        <a:xfrm>
          <a:off x="5392149" y="2045128"/>
          <a:ext cx="1507934" cy="10225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CL" sz="2100" kern="1200" dirty="0"/>
            <a:t>Fragilidad</a:t>
          </a:r>
        </a:p>
      </dsp:txBody>
      <dsp:txXfrm>
        <a:off x="5392149" y="2045128"/>
        <a:ext cx="1507934" cy="1022564"/>
      </dsp:txXfrm>
    </dsp:sp>
    <dsp:sp modelId="{146DA291-94AB-4EE6-8C23-118EE1603462}">
      <dsp:nvSpPr>
        <dsp:cNvPr id="0" name=""/>
        <dsp:cNvSpPr/>
      </dsp:nvSpPr>
      <dsp:spPr>
        <a:xfrm>
          <a:off x="3799340" y="2899514"/>
          <a:ext cx="1419232" cy="141940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5FDCF00-7773-44E2-8DB6-0C4BF08B9379}">
      <dsp:nvSpPr>
        <dsp:cNvPr id="0" name=""/>
        <dsp:cNvSpPr/>
      </dsp:nvSpPr>
      <dsp:spPr>
        <a:xfrm>
          <a:off x="3655315" y="3259556"/>
          <a:ext cx="1626203" cy="9355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CL" sz="2100" kern="1200" dirty="0"/>
            <a:t>PPI</a:t>
          </a:r>
        </a:p>
      </dsp:txBody>
      <dsp:txXfrm>
        <a:off x="3655315" y="3259556"/>
        <a:ext cx="1626203" cy="935537"/>
      </dsp:txXfrm>
    </dsp:sp>
    <dsp:sp modelId="{DA9FC501-0529-4F9F-9363-5226E743EB2D}">
      <dsp:nvSpPr>
        <dsp:cNvPr id="0" name=""/>
        <dsp:cNvSpPr/>
      </dsp:nvSpPr>
      <dsp:spPr>
        <a:xfrm>
          <a:off x="2143153" y="2899514"/>
          <a:ext cx="1419232" cy="141940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6259452-F5BF-4E18-A645-21AAD9356D6A}">
      <dsp:nvSpPr>
        <dsp:cNvPr id="0" name=""/>
        <dsp:cNvSpPr/>
      </dsp:nvSpPr>
      <dsp:spPr>
        <a:xfrm>
          <a:off x="1999127" y="3187547"/>
          <a:ext cx="1626203" cy="9355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CL" sz="2100" kern="1200" dirty="0"/>
            <a:t>Caídas</a:t>
          </a:r>
        </a:p>
      </dsp:txBody>
      <dsp:txXfrm>
        <a:off x="1999127" y="3187547"/>
        <a:ext cx="1626203" cy="935537"/>
      </dsp:txXfrm>
    </dsp:sp>
    <dsp:sp modelId="{C9425E36-FF11-46DF-9AC1-26BA957359D7}">
      <dsp:nvSpPr>
        <dsp:cNvPr id="0" name=""/>
        <dsp:cNvSpPr/>
      </dsp:nvSpPr>
      <dsp:spPr>
        <a:xfrm>
          <a:off x="847001" y="1675382"/>
          <a:ext cx="1419232" cy="141940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104AF54-4359-4320-8233-A93965D6D657}">
      <dsp:nvSpPr>
        <dsp:cNvPr id="0" name=""/>
        <dsp:cNvSpPr/>
      </dsp:nvSpPr>
      <dsp:spPr>
        <a:xfrm>
          <a:off x="847011" y="1963415"/>
          <a:ext cx="1507934" cy="10225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CL" sz="2100" kern="1200" dirty="0"/>
            <a:t>Incontinencia</a:t>
          </a:r>
        </a:p>
      </dsp:txBody>
      <dsp:txXfrm>
        <a:off x="847011" y="1963415"/>
        <a:ext cx="1507934" cy="1022564"/>
      </dsp:txXfrm>
    </dsp:sp>
    <dsp:sp modelId="{E0AF0794-9872-47E2-9613-36F3A659442C}">
      <dsp:nvSpPr>
        <dsp:cNvPr id="0" name=""/>
        <dsp:cNvSpPr/>
      </dsp:nvSpPr>
      <dsp:spPr>
        <a:xfrm>
          <a:off x="1567081" y="379237"/>
          <a:ext cx="1419232" cy="141940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4EA009C-2D95-422E-B17A-6B811C7F07B5}">
      <dsp:nvSpPr>
        <dsp:cNvPr id="0" name=""/>
        <dsp:cNvSpPr/>
      </dsp:nvSpPr>
      <dsp:spPr>
        <a:xfrm>
          <a:off x="1495072" y="667268"/>
          <a:ext cx="1537501" cy="9572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CL" sz="2100" kern="1200" dirty="0"/>
            <a:t>Dolor</a:t>
          </a:r>
        </a:p>
      </dsp:txBody>
      <dsp:txXfrm>
        <a:off x="1495072" y="667268"/>
        <a:ext cx="1537501" cy="957294"/>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9A243-D132-459D-B71E-D9AC743F3FF0}" type="datetimeFigureOut">
              <a:rPr lang="es-419" smtClean="0"/>
              <a:t>20/3/2023</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F19A7-E6B8-4DF1-A2F5-01B008CEAD8C}" type="slidenum">
              <a:rPr lang="es-419" smtClean="0"/>
              <a:t>‹Nº›</a:t>
            </a:fld>
            <a:endParaRPr lang="es-419"/>
          </a:p>
        </p:txBody>
      </p:sp>
    </p:spTree>
    <p:extLst>
      <p:ext uri="{BB962C8B-B14F-4D97-AF65-F5344CB8AC3E}">
        <p14:creationId xmlns:p14="http://schemas.microsoft.com/office/powerpoint/2010/main" val="36684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241B39-B703-4999-8C34-129B90D5431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32E83816-ED08-43BA-8DD9-CD7387B724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EC4AFA40-794A-4F5D-9AE6-883B1E64620B}"/>
              </a:ext>
            </a:extLst>
          </p:cNvPr>
          <p:cNvSpPr>
            <a:spLocks noGrp="1"/>
          </p:cNvSpPr>
          <p:nvPr>
            <p:ph type="dt" sz="half" idx="10"/>
          </p:nvPr>
        </p:nvSpPr>
        <p:spPr/>
        <p:txBody>
          <a:bodyPr/>
          <a:lstStyle/>
          <a:p>
            <a:fld id="{71E0B015-ABA3-47A4-9FA6-CE0EF18F2DB4}" type="datetimeFigureOut">
              <a:rPr lang="es-419" smtClean="0"/>
              <a:t>20/3/2023</a:t>
            </a:fld>
            <a:endParaRPr lang="es-419"/>
          </a:p>
        </p:txBody>
      </p:sp>
      <p:sp>
        <p:nvSpPr>
          <p:cNvPr id="5" name="Marcador de pie de página 4">
            <a:extLst>
              <a:ext uri="{FF2B5EF4-FFF2-40B4-BE49-F238E27FC236}">
                <a16:creationId xmlns:a16="http://schemas.microsoft.com/office/drawing/2014/main" id="{27E52E88-3EB7-4CDE-9B66-3A91986B8B92}"/>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65409E84-5FC8-453B-88CB-132D9D6F7D86}"/>
              </a:ext>
            </a:extLst>
          </p:cNvPr>
          <p:cNvSpPr>
            <a:spLocks noGrp="1"/>
          </p:cNvSpPr>
          <p:nvPr>
            <p:ph type="sldNum" sz="quarter" idx="12"/>
          </p:nvPr>
        </p:nvSpPr>
        <p:spPr/>
        <p:txBody>
          <a:bodyPr/>
          <a:lstStyle/>
          <a:p>
            <a:fld id="{87D1A2F4-DD73-4B1E-88BB-76A5658BDFDC}" type="slidenum">
              <a:rPr lang="es-419" smtClean="0"/>
              <a:t>‹Nº›</a:t>
            </a:fld>
            <a:endParaRPr lang="es-419"/>
          </a:p>
        </p:txBody>
      </p:sp>
    </p:spTree>
    <p:extLst>
      <p:ext uri="{BB962C8B-B14F-4D97-AF65-F5344CB8AC3E}">
        <p14:creationId xmlns:p14="http://schemas.microsoft.com/office/powerpoint/2010/main" val="226744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14A497-7F35-436B-BD61-D2C0C43407CC}"/>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AC86FED9-E260-4BDC-8DC8-29335ECD022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144B9BC-16DD-41EB-800D-A63883A2F65D}"/>
              </a:ext>
            </a:extLst>
          </p:cNvPr>
          <p:cNvSpPr>
            <a:spLocks noGrp="1"/>
          </p:cNvSpPr>
          <p:nvPr>
            <p:ph type="dt" sz="half" idx="10"/>
          </p:nvPr>
        </p:nvSpPr>
        <p:spPr/>
        <p:txBody>
          <a:bodyPr/>
          <a:lstStyle/>
          <a:p>
            <a:fld id="{71E0B015-ABA3-47A4-9FA6-CE0EF18F2DB4}" type="datetimeFigureOut">
              <a:rPr lang="es-419" smtClean="0"/>
              <a:t>20/3/2023</a:t>
            </a:fld>
            <a:endParaRPr lang="es-419"/>
          </a:p>
        </p:txBody>
      </p:sp>
      <p:sp>
        <p:nvSpPr>
          <p:cNvPr id="5" name="Marcador de pie de página 4">
            <a:extLst>
              <a:ext uri="{FF2B5EF4-FFF2-40B4-BE49-F238E27FC236}">
                <a16:creationId xmlns:a16="http://schemas.microsoft.com/office/drawing/2014/main" id="{79CA8340-C076-422A-88E3-136E703CAB5E}"/>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2C494FD5-5848-45FE-8122-86FE7AD9C61A}"/>
              </a:ext>
            </a:extLst>
          </p:cNvPr>
          <p:cNvSpPr>
            <a:spLocks noGrp="1"/>
          </p:cNvSpPr>
          <p:nvPr>
            <p:ph type="sldNum" sz="quarter" idx="12"/>
          </p:nvPr>
        </p:nvSpPr>
        <p:spPr/>
        <p:txBody>
          <a:bodyPr/>
          <a:lstStyle/>
          <a:p>
            <a:fld id="{87D1A2F4-DD73-4B1E-88BB-76A5658BDFDC}" type="slidenum">
              <a:rPr lang="es-419" smtClean="0"/>
              <a:t>‹Nº›</a:t>
            </a:fld>
            <a:endParaRPr lang="es-419"/>
          </a:p>
        </p:txBody>
      </p:sp>
    </p:spTree>
    <p:extLst>
      <p:ext uri="{BB962C8B-B14F-4D97-AF65-F5344CB8AC3E}">
        <p14:creationId xmlns:p14="http://schemas.microsoft.com/office/powerpoint/2010/main" val="210685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09DCEEB-3453-4945-BE11-A220D2E5727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B74BC451-93EB-41D6-82D7-970C779B442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CFDE0486-402E-4285-8591-6083F9B8AC02}"/>
              </a:ext>
            </a:extLst>
          </p:cNvPr>
          <p:cNvSpPr>
            <a:spLocks noGrp="1"/>
          </p:cNvSpPr>
          <p:nvPr>
            <p:ph type="dt" sz="half" idx="10"/>
          </p:nvPr>
        </p:nvSpPr>
        <p:spPr/>
        <p:txBody>
          <a:bodyPr/>
          <a:lstStyle/>
          <a:p>
            <a:fld id="{71E0B015-ABA3-47A4-9FA6-CE0EF18F2DB4}" type="datetimeFigureOut">
              <a:rPr lang="es-419" smtClean="0"/>
              <a:t>20/3/2023</a:t>
            </a:fld>
            <a:endParaRPr lang="es-419"/>
          </a:p>
        </p:txBody>
      </p:sp>
      <p:sp>
        <p:nvSpPr>
          <p:cNvPr id="5" name="Marcador de pie de página 4">
            <a:extLst>
              <a:ext uri="{FF2B5EF4-FFF2-40B4-BE49-F238E27FC236}">
                <a16:creationId xmlns:a16="http://schemas.microsoft.com/office/drawing/2014/main" id="{B9B10955-3425-4B57-A539-84840450549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532BFB-0712-4B0D-802B-47F947DC1BCE}"/>
              </a:ext>
            </a:extLst>
          </p:cNvPr>
          <p:cNvSpPr>
            <a:spLocks noGrp="1"/>
          </p:cNvSpPr>
          <p:nvPr>
            <p:ph type="sldNum" sz="quarter" idx="12"/>
          </p:nvPr>
        </p:nvSpPr>
        <p:spPr/>
        <p:txBody>
          <a:bodyPr/>
          <a:lstStyle/>
          <a:p>
            <a:fld id="{87D1A2F4-DD73-4B1E-88BB-76A5658BDFDC}" type="slidenum">
              <a:rPr lang="es-419" smtClean="0"/>
              <a:t>‹Nº›</a:t>
            </a:fld>
            <a:endParaRPr lang="es-419"/>
          </a:p>
        </p:txBody>
      </p:sp>
    </p:spTree>
    <p:extLst>
      <p:ext uri="{BB962C8B-B14F-4D97-AF65-F5344CB8AC3E}">
        <p14:creationId xmlns:p14="http://schemas.microsoft.com/office/powerpoint/2010/main" val="93434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5E6204-C0D4-4C39-9739-7E5E079D0835}"/>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6EDC4BCC-3544-4887-810B-FD3382BD21E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7903F96-BF4F-4399-A0A1-DEF583D20CB5}"/>
              </a:ext>
            </a:extLst>
          </p:cNvPr>
          <p:cNvSpPr>
            <a:spLocks noGrp="1"/>
          </p:cNvSpPr>
          <p:nvPr>
            <p:ph type="dt" sz="half" idx="10"/>
          </p:nvPr>
        </p:nvSpPr>
        <p:spPr/>
        <p:txBody>
          <a:bodyPr/>
          <a:lstStyle/>
          <a:p>
            <a:fld id="{71E0B015-ABA3-47A4-9FA6-CE0EF18F2DB4}" type="datetimeFigureOut">
              <a:rPr lang="es-419" smtClean="0"/>
              <a:t>20/3/2023</a:t>
            </a:fld>
            <a:endParaRPr lang="es-419"/>
          </a:p>
        </p:txBody>
      </p:sp>
      <p:sp>
        <p:nvSpPr>
          <p:cNvPr id="5" name="Marcador de pie de página 4">
            <a:extLst>
              <a:ext uri="{FF2B5EF4-FFF2-40B4-BE49-F238E27FC236}">
                <a16:creationId xmlns:a16="http://schemas.microsoft.com/office/drawing/2014/main" id="{F07FABCC-E198-4D1C-8DA9-F3D7CC0642C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2A7E73C-D471-4FA4-9ED5-E0E150161177}"/>
              </a:ext>
            </a:extLst>
          </p:cNvPr>
          <p:cNvSpPr>
            <a:spLocks noGrp="1"/>
          </p:cNvSpPr>
          <p:nvPr>
            <p:ph type="sldNum" sz="quarter" idx="12"/>
          </p:nvPr>
        </p:nvSpPr>
        <p:spPr/>
        <p:txBody>
          <a:bodyPr/>
          <a:lstStyle/>
          <a:p>
            <a:fld id="{87D1A2F4-DD73-4B1E-88BB-76A5658BDFDC}" type="slidenum">
              <a:rPr lang="es-419" smtClean="0"/>
              <a:t>‹Nº›</a:t>
            </a:fld>
            <a:endParaRPr lang="es-419"/>
          </a:p>
        </p:txBody>
      </p:sp>
    </p:spTree>
    <p:extLst>
      <p:ext uri="{BB962C8B-B14F-4D97-AF65-F5344CB8AC3E}">
        <p14:creationId xmlns:p14="http://schemas.microsoft.com/office/powerpoint/2010/main" val="8016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D36539-D529-4C54-BFC7-A2D3CEB092F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1023D00F-9954-4C05-937C-1815742CEB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41B592E-9955-4C4C-860C-E2E01EBE55AA}"/>
              </a:ext>
            </a:extLst>
          </p:cNvPr>
          <p:cNvSpPr>
            <a:spLocks noGrp="1"/>
          </p:cNvSpPr>
          <p:nvPr>
            <p:ph type="dt" sz="half" idx="10"/>
          </p:nvPr>
        </p:nvSpPr>
        <p:spPr/>
        <p:txBody>
          <a:bodyPr/>
          <a:lstStyle/>
          <a:p>
            <a:fld id="{71E0B015-ABA3-47A4-9FA6-CE0EF18F2DB4}" type="datetimeFigureOut">
              <a:rPr lang="es-419" smtClean="0"/>
              <a:t>20/3/2023</a:t>
            </a:fld>
            <a:endParaRPr lang="es-419"/>
          </a:p>
        </p:txBody>
      </p:sp>
      <p:sp>
        <p:nvSpPr>
          <p:cNvPr id="5" name="Marcador de pie de página 4">
            <a:extLst>
              <a:ext uri="{FF2B5EF4-FFF2-40B4-BE49-F238E27FC236}">
                <a16:creationId xmlns:a16="http://schemas.microsoft.com/office/drawing/2014/main" id="{7D090F4F-B0B8-479E-BB3E-616DCF8C657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7B559E6F-3996-425E-B3BA-401715B8BF3E}"/>
              </a:ext>
            </a:extLst>
          </p:cNvPr>
          <p:cNvSpPr>
            <a:spLocks noGrp="1"/>
          </p:cNvSpPr>
          <p:nvPr>
            <p:ph type="sldNum" sz="quarter" idx="12"/>
          </p:nvPr>
        </p:nvSpPr>
        <p:spPr/>
        <p:txBody>
          <a:bodyPr/>
          <a:lstStyle/>
          <a:p>
            <a:fld id="{87D1A2F4-DD73-4B1E-88BB-76A5658BDFDC}" type="slidenum">
              <a:rPr lang="es-419" smtClean="0"/>
              <a:t>‹Nº›</a:t>
            </a:fld>
            <a:endParaRPr lang="es-419"/>
          </a:p>
        </p:txBody>
      </p:sp>
    </p:spTree>
    <p:extLst>
      <p:ext uri="{BB962C8B-B14F-4D97-AF65-F5344CB8AC3E}">
        <p14:creationId xmlns:p14="http://schemas.microsoft.com/office/powerpoint/2010/main" val="146105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C80643-EEC8-46E7-8564-2B4A873D2C76}"/>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84CAF500-7BA0-4F75-95F3-D1DD9867BB7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074874CA-0DFE-4CED-BD5A-D2462AED395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093A0FBA-1550-4F5B-8BCD-6B77D063C8C3}"/>
              </a:ext>
            </a:extLst>
          </p:cNvPr>
          <p:cNvSpPr>
            <a:spLocks noGrp="1"/>
          </p:cNvSpPr>
          <p:nvPr>
            <p:ph type="dt" sz="half" idx="10"/>
          </p:nvPr>
        </p:nvSpPr>
        <p:spPr/>
        <p:txBody>
          <a:bodyPr/>
          <a:lstStyle/>
          <a:p>
            <a:fld id="{71E0B015-ABA3-47A4-9FA6-CE0EF18F2DB4}" type="datetimeFigureOut">
              <a:rPr lang="es-419" smtClean="0"/>
              <a:t>20/3/2023</a:t>
            </a:fld>
            <a:endParaRPr lang="es-419"/>
          </a:p>
        </p:txBody>
      </p:sp>
      <p:sp>
        <p:nvSpPr>
          <p:cNvPr id="6" name="Marcador de pie de página 5">
            <a:extLst>
              <a:ext uri="{FF2B5EF4-FFF2-40B4-BE49-F238E27FC236}">
                <a16:creationId xmlns:a16="http://schemas.microsoft.com/office/drawing/2014/main" id="{6A477727-24D0-487A-8ACA-8E884A127BDA}"/>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F5EADC81-97EA-4E1E-BD4D-AC35437337F5}"/>
              </a:ext>
            </a:extLst>
          </p:cNvPr>
          <p:cNvSpPr>
            <a:spLocks noGrp="1"/>
          </p:cNvSpPr>
          <p:nvPr>
            <p:ph type="sldNum" sz="quarter" idx="12"/>
          </p:nvPr>
        </p:nvSpPr>
        <p:spPr/>
        <p:txBody>
          <a:bodyPr/>
          <a:lstStyle/>
          <a:p>
            <a:fld id="{87D1A2F4-DD73-4B1E-88BB-76A5658BDFDC}" type="slidenum">
              <a:rPr lang="es-419" smtClean="0"/>
              <a:t>‹Nº›</a:t>
            </a:fld>
            <a:endParaRPr lang="es-419"/>
          </a:p>
        </p:txBody>
      </p:sp>
    </p:spTree>
    <p:extLst>
      <p:ext uri="{BB962C8B-B14F-4D97-AF65-F5344CB8AC3E}">
        <p14:creationId xmlns:p14="http://schemas.microsoft.com/office/powerpoint/2010/main" val="1246681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887838-136C-41A7-85CC-DABBEA7BA1E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EF915D1D-F961-4F3C-B2F2-3E6175B002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7F437C6-1A25-42C1-9157-69B1275C7FC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2F1AF7E9-95C3-4032-A3B5-BB5756DD7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EBE9793-E2E5-4778-AB07-E6A6FFB474C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46AC7327-44C8-4D4F-9BCD-149E847B89B8}"/>
              </a:ext>
            </a:extLst>
          </p:cNvPr>
          <p:cNvSpPr>
            <a:spLocks noGrp="1"/>
          </p:cNvSpPr>
          <p:nvPr>
            <p:ph type="dt" sz="half" idx="10"/>
          </p:nvPr>
        </p:nvSpPr>
        <p:spPr/>
        <p:txBody>
          <a:bodyPr/>
          <a:lstStyle/>
          <a:p>
            <a:fld id="{71E0B015-ABA3-47A4-9FA6-CE0EF18F2DB4}" type="datetimeFigureOut">
              <a:rPr lang="es-419" smtClean="0"/>
              <a:t>20/3/2023</a:t>
            </a:fld>
            <a:endParaRPr lang="es-419"/>
          </a:p>
        </p:txBody>
      </p:sp>
      <p:sp>
        <p:nvSpPr>
          <p:cNvPr id="8" name="Marcador de pie de página 7">
            <a:extLst>
              <a:ext uri="{FF2B5EF4-FFF2-40B4-BE49-F238E27FC236}">
                <a16:creationId xmlns:a16="http://schemas.microsoft.com/office/drawing/2014/main" id="{87D23B14-670C-41F3-88D3-4282C11A4F23}"/>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058531C6-6CEA-4DCB-AB85-A4BC2B54060C}"/>
              </a:ext>
            </a:extLst>
          </p:cNvPr>
          <p:cNvSpPr>
            <a:spLocks noGrp="1"/>
          </p:cNvSpPr>
          <p:nvPr>
            <p:ph type="sldNum" sz="quarter" idx="12"/>
          </p:nvPr>
        </p:nvSpPr>
        <p:spPr/>
        <p:txBody>
          <a:bodyPr/>
          <a:lstStyle/>
          <a:p>
            <a:fld id="{87D1A2F4-DD73-4B1E-88BB-76A5658BDFDC}" type="slidenum">
              <a:rPr lang="es-419" smtClean="0"/>
              <a:t>‹Nº›</a:t>
            </a:fld>
            <a:endParaRPr lang="es-419"/>
          </a:p>
        </p:txBody>
      </p:sp>
    </p:spTree>
    <p:extLst>
      <p:ext uri="{BB962C8B-B14F-4D97-AF65-F5344CB8AC3E}">
        <p14:creationId xmlns:p14="http://schemas.microsoft.com/office/powerpoint/2010/main" val="163488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BC11B9-FE73-409E-921A-403007559C86}"/>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64633E54-AD20-4CBC-9C46-7584AAAD264F}"/>
              </a:ext>
            </a:extLst>
          </p:cNvPr>
          <p:cNvSpPr>
            <a:spLocks noGrp="1"/>
          </p:cNvSpPr>
          <p:nvPr>
            <p:ph type="dt" sz="half" idx="10"/>
          </p:nvPr>
        </p:nvSpPr>
        <p:spPr/>
        <p:txBody>
          <a:bodyPr/>
          <a:lstStyle/>
          <a:p>
            <a:fld id="{71E0B015-ABA3-47A4-9FA6-CE0EF18F2DB4}" type="datetimeFigureOut">
              <a:rPr lang="es-419" smtClean="0"/>
              <a:t>20/3/2023</a:t>
            </a:fld>
            <a:endParaRPr lang="es-419"/>
          </a:p>
        </p:txBody>
      </p:sp>
      <p:sp>
        <p:nvSpPr>
          <p:cNvPr id="4" name="Marcador de pie de página 3">
            <a:extLst>
              <a:ext uri="{FF2B5EF4-FFF2-40B4-BE49-F238E27FC236}">
                <a16:creationId xmlns:a16="http://schemas.microsoft.com/office/drawing/2014/main" id="{6CA96351-4FAE-422B-B81E-1294FE7C3F95}"/>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F1F80282-02B1-405F-94F6-EC1A1811269F}"/>
              </a:ext>
            </a:extLst>
          </p:cNvPr>
          <p:cNvSpPr>
            <a:spLocks noGrp="1"/>
          </p:cNvSpPr>
          <p:nvPr>
            <p:ph type="sldNum" sz="quarter" idx="12"/>
          </p:nvPr>
        </p:nvSpPr>
        <p:spPr/>
        <p:txBody>
          <a:bodyPr/>
          <a:lstStyle/>
          <a:p>
            <a:fld id="{87D1A2F4-DD73-4B1E-88BB-76A5658BDFDC}" type="slidenum">
              <a:rPr lang="es-419" smtClean="0"/>
              <a:t>‹Nº›</a:t>
            </a:fld>
            <a:endParaRPr lang="es-419"/>
          </a:p>
        </p:txBody>
      </p:sp>
    </p:spTree>
    <p:extLst>
      <p:ext uri="{BB962C8B-B14F-4D97-AF65-F5344CB8AC3E}">
        <p14:creationId xmlns:p14="http://schemas.microsoft.com/office/powerpoint/2010/main" val="385723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8FB999A-2136-46A8-BFC2-E279ABE239E9}"/>
              </a:ext>
            </a:extLst>
          </p:cNvPr>
          <p:cNvSpPr>
            <a:spLocks noGrp="1"/>
          </p:cNvSpPr>
          <p:nvPr>
            <p:ph type="dt" sz="half" idx="10"/>
          </p:nvPr>
        </p:nvSpPr>
        <p:spPr/>
        <p:txBody>
          <a:bodyPr/>
          <a:lstStyle/>
          <a:p>
            <a:fld id="{71E0B015-ABA3-47A4-9FA6-CE0EF18F2DB4}" type="datetimeFigureOut">
              <a:rPr lang="es-419" smtClean="0"/>
              <a:t>20/3/2023</a:t>
            </a:fld>
            <a:endParaRPr lang="es-419"/>
          </a:p>
        </p:txBody>
      </p:sp>
      <p:sp>
        <p:nvSpPr>
          <p:cNvPr id="3" name="Marcador de pie de página 2">
            <a:extLst>
              <a:ext uri="{FF2B5EF4-FFF2-40B4-BE49-F238E27FC236}">
                <a16:creationId xmlns:a16="http://schemas.microsoft.com/office/drawing/2014/main" id="{864C27D7-FBD2-4AD1-AFC2-EE8442D11139}"/>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6AE230A4-28BD-4C70-8246-A66C758697FB}"/>
              </a:ext>
            </a:extLst>
          </p:cNvPr>
          <p:cNvSpPr>
            <a:spLocks noGrp="1"/>
          </p:cNvSpPr>
          <p:nvPr>
            <p:ph type="sldNum" sz="quarter" idx="12"/>
          </p:nvPr>
        </p:nvSpPr>
        <p:spPr/>
        <p:txBody>
          <a:bodyPr/>
          <a:lstStyle/>
          <a:p>
            <a:fld id="{87D1A2F4-DD73-4B1E-88BB-76A5658BDFDC}" type="slidenum">
              <a:rPr lang="es-419" smtClean="0"/>
              <a:t>‹Nº›</a:t>
            </a:fld>
            <a:endParaRPr lang="es-419"/>
          </a:p>
        </p:txBody>
      </p:sp>
    </p:spTree>
    <p:extLst>
      <p:ext uri="{BB962C8B-B14F-4D97-AF65-F5344CB8AC3E}">
        <p14:creationId xmlns:p14="http://schemas.microsoft.com/office/powerpoint/2010/main" val="257240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7F556-B187-4F34-B2CE-CD350D4604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FE16E928-4B60-4DE9-BD57-F0CC9AD8FA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D92DBA5D-78C5-46BA-92D9-45E5FAE54D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2503B6-3059-4082-8699-BE073799C01F}"/>
              </a:ext>
            </a:extLst>
          </p:cNvPr>
          <p:cNvSpPr>
            <a:spLocks noGrp="1"/>
          </p:cNvSpPr>
          <p:nvPr>
            <p:ph type="dt" sz="half" idx="10"/>
          </p:nvPr>
        </p:nvSpPr>
        <p:spPr/>
        <p:txBody>
          <a:bodyPr/>
          <a:lstStyle/>
          <a:p>
            <a:fld id="{71E0B015-ABA3-47A4-9FA6-CE0EF18F2DB4}" type="datetimeFigureOut">
              <a:rPr lang="es-419" smtClean="0"/>
              <a:t>20/3/2023</a:t>
            </a:fld>
            <a:endParaRPr lang="es-419"/>
          </a:p>
        </p:txBody>
      </p:sp>
      <p:sp>
        <p:nvSpPr>
          <p:cNvPr id="6" name="Marcador de pie de página 5">
            <a:extLst>
              <a:ext uri="{FF2B5EF4-FFF2-40B4-BE49-F238E27FC236}">
                <a16:creationId xmlns:a16="http://schemas.microsoft.com/office/drawing/2014/main" id="{B1273262-B22D-41CB-8A7A-0A19DF216EF3}"/>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548D13-2F1A-4DC7-849C-0A444CCB44B5}"/>
              </a:ext>
            </a:extLst>
          </p:cNvPr>
          <p:cNvSpPr>
            <a:spLocks noGrp="1"/>
          </p:cNvSpPr>
          <p:nvPr>
            <p:ph type="sldNum" sz="quarter" idx="12"/>
          </p:nvPr>
        </p:nvSpPr>
        <p:spPr/>
        <p:txBody>
          <a:bodyPr/>
          <a:lstStyle/>
          <a:p>
            <a:fld id="{87D1A2F4-DD73-4B1E-88BB-76A5658BDFDC}" type="slidenum">
              <a:rPr lang="es-419" smtClean="0"/>
              <a:t>‹Nº›</a:t>
            </a:fld>
            <a:endParaRPr lang="es-419"/>
          </a:p>
        </p:txBody>
      </p:sp>
    </p:spTree>
    <p:extLst>
      <p:ext uri="{BB962C8B-B14F-4D97-AF65-F5344CB8AC3E}">
        <p14:creationId xmlns:p14="http://schemas.microsoft.com/office/powerpoint/2010/main" val="285950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5E96DC-CBA2-4DF9-94E5-9914E1A10B3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FEE1DA-B89D-453B-9829-28668C7785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CD8138C4-D1AE-4B79-A9B3-A29A42874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1BC75B-B3A5-43C1-9531-198932F93D62}"/>
              </a:ext>
            </a:extLst>
          </p:cNvPr>
          <p:cNvSpPr>
            <a:spLocks noGrp="1"/>
          </p:cNvSpPr>
          <p:nvPr>
            <p:ph type="dt" sz="half" idx="10"/>
          </p:nvPr>
        </p:nvSpPr>
        <p:spPr/>
        <p:txBody>
          <a:bodyPr/>
          <a:lstStyle/>
          <a:p>
            <a:fld id="{71E0B015-ABA3-47A4-9FA6-CE0EF18F2DB4}" type="datetimeFigureOut">
              <a:rPr lang="es-419" smtClean="0"/>
              <a:t>20/3/2023</a:t>
            </a:fld>
            <a:endParaRPr lang="es-419"/>
          </a:p>
        </p:txBody>
      </p:sp>
      <p:sp>
        <p:nvSpPr>
          <p:cNvPr id="6" name="Marcador de pie de página 5">
            <a:extLst>
              <a:ext uri="{FF2B5EF4-FFF2-40B4-BE49-F238E27FC236}">
                <a16:creationId xmlns:a16="http://schemas.microsoft.com/office/drawing/2014/main" id="{EC63606C-BE61-4E8C-AE5B-0AE74498B0EF}"/>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C6C5FEC6-2D8A-499B-9532-136541CFD7D1}"/>
              </a:ext>
            </a:extLst>
          </p:cNvPr>
          <p:cNvSpPr>
            <a:spLocks noGrp="1"/>
          </p:cNvSpPr>
          <p:nvPr>
            <p:ph type="sldNum" sz="quarter" idx="12"/>
          </p:nvPr>
        </p:nvSpPr>
        <p:spPr/>
        <p:txBody>
          <a:bodyPr/>
          <a:lstStyle/>
          <a:p>
            <a:fld id="{87D1A2F4-DD73-4B1E-88BB-76A5658BDFDC}" type="slidenum">
              <a:rPr lang="es-419" smtClean="0"/>
              <a:t>‹Nº›</a:t>
            </a:fld>
            <a:endParaRPr lang="es-419"/>
          </a:p>
        </p:txBody>
      </p:sp>
    </p:spTree>
    <p:extLst>
      <p:ext uri="{BB962C8B-B14F-4D97-AF65-F5344CB8AC3E}">
        <p14:creationId xmlns:p14="http://schemas.microsoft.com/office/powerpoint/2010/main" val="304551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D649EC-2D4E-45D8-8132-B96F1C7881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91B42D56-A61C-4AD1-9D56-39DDDBC71D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82958BA-B937-43FE-A274-6D839D00FF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0B015-ABA3-47A4-9FA6-CE0EF18F2DB4}" type="datetimeFigureOut">
              <a:rPr lang="es-419" smtClean="0"/>
              <a:t>20/3/2023</a:t>
            </a:fld>
            <a:endParaRPr lang="es-419"/>
          </a:p>
        </p:txBody>
      </p:sp>
      <p:sp>
        <p:nvSpPr>
          <p:cNvPr id="5" name="Marcador de pie de página 4">
            <a:extLst>
              <a:ext uri="{FF2B5EF4-FFF2-40B4-BE49-F238E27FC236}">
                <a16:creationId xmlns:a16="http://schemas.microsoft.com/office/drawing/2014/main" id="{58B2DBB2-75D3-401F-A3B0-5979BC8B3D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D1986E29-E311-45FC-961A-CA0E5D76D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1A2F4-DD73-4B1E-88BB-76A5658BDFDC}" type="slidenum">
              <a:rPr lang="es-419" smtClean="0"/>
              <a:t>‹Nº›</a:t>
            </a:fld>
            <a:endParaRPr lang="es-419"/>
          </a:p>
        </p:txBody>
      </p:sp>
    </p:spTree>
    <p:extLst>
      <p:ext uri="{BB962C8B-B14F-4D97-AF65-F5344CB8AC3E}">
        <p14:creationId xmlns:p14="http://schemas.microsoft.com/office/powerpoint/2010/main" val="4158162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aestrada@hcuh.c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35059E-04A2-4A70-8766-83701827F708}"/>
              </a:ext>
            </a:extLst>
          </p:cNvPr>
          <p:cNvSpPr>
            <a:spLocks noGrp="1"/>
          </p:cNvSpPr>
          <p:nvPr>
            <p:ph type="ctrTitle"/>
          </p:nvPr>
        </p:nvSpPr>
        <p:spPr/>
        <p:txBody>
          <a:bodyPr/>
          <a:lstStyle/>
          <a:p>
            <a:r>
              <a:rPr lang="es-MX" dirty="0"/>
              <a:t>Valoración Geriátrica Integral y Síndromes Geriátricos</a:t>
            </a:r>
            <a:endParaRPr lang="es-419" dirty="0"/>
          </a:p>
        </p:txBody>
      </p:sp>
      <p:sp>
        <p:nvSpPr>
          <p:cNvPr id="3" name="Subtítulo 2">
            <a:extLst>
              <a:ext uri="{FF2B5EF4-FFF2-40B4-BE49-F238E27FC236}">
                <a16:creationId xmlns:a16="http://schemas.microsoft.com/office/drawing/2014/main" id="{768FA676-5877-487B-BC81-D624C31920BF}"/>
              </a:ext>
            </a:extLst>
          </p:cNvPr>
          <p:cNvSpPr>
            <a:spLocks noGrp="1"/>
          </p:cNvSpPr>
          <p:nvPr>
            <p:ph type="subTitle" idx="1"/>
          </p:nvPr>
        </p:nvSpPr>
        <p:spPr/>
        <p:txBody>
          <a:bodyPr>
            <a:normAutofit fontScale="77500" lnSpcReduction="20000"/>
          </a:bodyPr>
          <a:lstStyle/>
          <a:p>
            <a:r>
              <a:rPr lang="es-MX" dirty="0"/>
              <a:t>Ademir Estrada Fuentes</a:t>
            </a:r>
          </a:p>
          <a:p>
            <a:r>
              <a:rPr lang="es-MX" dirty="0"/>
              <a:t>Medicina Interna</a:t>
            </a:r>
          </a:p>
          <a:p>
            <a:r>
              <a:rPr lang="es-MX" dirty="0"/>
              <a:t>Geriatría</a:t>
            </a:r>
          </a:p>
          <a:p>
            <a:r>
              <a:rPr lang="es-MX" dirty="0"/>
              <a:t>Hospital Clínico Universidad de Chile</a:t>
            </a:r>
          </a:p>
          <a:p>
            <a:r>
              <a:rPr lang="es-419" dirty="0"/>
              <a:t>Marzo 2023</a:t>
            </a:r>
          </a:p>
        </p:txBody>
      </p:sp>
    </p:spTree>
    <p:extLst>
      <p:ext uri="{BB962C8B-B14F-4D97-AF65-F5344CB8AC3E}">
        <p14:creationId xmlns:p14="http://schemas.microsoft.com/office/powerpoint/2010/main" val="907138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249199A-4921-444F-AB07-071FD3C2E8D1}"/>
              </a:ext>
            </a:extLst>
          </p:cNvPr>
          <p:cNvPicPr>
            <a:picLocks noChangeAspect="1"/>
          </p:cNvPicPr>
          <p:nvPr/>
        </p:nvPicPr>
        <p:blipFill>
          <a:blip r:embed="rId2"/>
          <a:stretch>
            <a:fillRect/>
          </a:stretch>
        </p:blipFill>
        <p:spPr>
          <a:xfrm>
            <a:off x="619539" y="410368"/>
            <a:ext cx="10515600" cy="1622701"/>
          </a:xfrm>
          <a:prstGeom prst="rect">
            <a:avLst/>
          </a:prstGeom>
        </p:spPr>
      </p:pic>
      <p:sp>
        <p:nvSpPr>
          <p:cNvPr id="2" name="Título 1">
            <a:extLst>
              <a:ext uri="{FF2B5EF4-FFF2-40B4-BE49-F238E27FC236}">
                <a16:creationId xmlns:a16="http://schemas.microsoft.com/office/drawing/2014/main" id="{A1119483-2CD0-429C-A63C-F0627ABC4B1F}"/>
              </a:ext>
            </a:extLst>
          </p:cNvPr>
          <p:cNvSpPr>
            <a:spLocks noGrp="1"/>
          </p:cNvSpPr>
          <p:nvPr>
            <p:ph type="title"/>
          </p:nvPr>
        </p:nvSpPr>
        <p:spPr>
          <a:xfrm>
            <a:off x="781878" y="410368"/>
            <a:ext cx="10190922" cy="1325563"/>
          </a:xfrm>
        </p:spPr>
        <p:txBody>
          <a:bodyPr/>
          <a:lstStyle/>
          <a:p>
            <a:endParaRPr lang="es-419" dirty="0"/>
          </a:p>
        </p:txBody>
      </p:sp>
      <p:pic>
        <p:nvPicPr>
          <p:cNvPr id="9" name="Marcador de contenido 8">
            <a:extLst>
              <a:ext uri="{FF2B5EF4-FFF2-40B4-BE49-F238E27FC236}">
                <a16:creationId xmlns:a16="http://schemas.microsoft.com/office/drawing/2014/main" id="{2BFC7391-F9B9-400B-9FD5-437F62706C03}"/>
              </a:ext>
            </a:extLst>
          </p:cNvPr>
          <p:cNvPicPr>
            <a:picLocks noGrp="1" noChangeAspect="1"/>
          </p:cNvPicPr>
          <p:nvPr>
            <p:ph idx="1"/>
          </p:nvPr>
        </p:nvPicPr>
        <p:blipFill>
          <a:blip r:embed="rId3"/>
          <a:stretch>
            <a:fillRect/>
          </a:stretch>
        </p:blipFill>
        <p:spPr>
          <a:xfrm>
            <a:off x="2253207" y="1825625"/>
            <a:ext cx="7685586" cy="4351338"/>
          </a:xfrm>
          <a:prstGeom prst="rect">
            <a:avLst/>
          </a:prstGeom>
        </p:spPr>
      </p:pic>
      <p:sp>
        <p:nvSpPr>
          <p:cNvPr id="10" name="Marcador de pie de página 9">
            <a:extLst>
              <a:ext uri="{FF2B5EF4-FFF2-40B4-BE49-F238E27FC236}">
                <a16:creationId xmlns:a16="http://schemas.microsoft.com/office/drawing/2014/main" id="{8CFE7DBB-3B8A-45C3-AF5C-55426F935D75}"/>
              </a:ext>
            </a:extLst>
          </p:cNvPr>
          <p:cNvSpPr>
            <a:spLocks noGrp="1"/>
          </p:cNvSpPr>
          <p:nvPr>
            <p:ph type="ftr" sz="quarter" idx="11"/>
          </p:nvPr>
        </p:nvSpPr>
        <p:spPr/>
        <p:txBody>
          <a:bodyPr/>
          <a:lstStyle/>
          <a:p>
            <a:r>
              <a:rPr lang="es-419"/>
              <a:t>Arch Intern Med - Vol 147, March 1987</a:t>
            </a:r>
          </a:p>
        </p:txBody>
      </p:sp>
    </p:spTree>
    <p:extLst>
      <p:ext uri="{BB962C8B-B14F-4D97-AF65-F5344CB8AC3E}">
        <p14:creationId xmlns:p14="http://schemas.microsoft.com/office/powerpoint/2010/main" val="21494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9AF4205-713E-4D0C-81CC-29915C0270EC}"/>
              </a:ext>
            </a:extLst>
          </p:cNvPr>
          <p:cNvPicPr>
            <a:picLocks noChangeAspect="1"/>
          </p:cNvPicPr>
          <p:nvPr/>
        </p:nvPicPr>
        <p:blipFill>
          <a:blip r:embed="rId2"/>
          <a:stretch>
            <a:fillRect/>
          </a:stretch>
        </p:blipFill>
        <p:spPr>
          <a:xfrm>
            <a:off x="1113183" y="365125"/>
            <a:ext cx="8481391" cy="1516684"/>
          </a:xfrm>
          <a:prstGeom prst="rect">
            <a:avLst/>
          </a:prstGeom>
        </p:spPr>
      </p:pic>
      <p:sp>
        <p:nvSpPr>
          <p:cNvPr id="2" name="Título 1">
            <a:extLst>
              <a:ext uri="{FF2B5EF4-FFF2-40B4-BE49-F238E27FC236}">
                <a16:creationId xmlns:a16="http://schemas.microsoft.com/office/drawing/2014/main" id="{64C2DBA0-5892-4233-8A16-71918868A82B}"/>
              </a:ext>
            </a:extLst>
          </p:cNvPr>
          <p:cNvSpPr>
            <a:spLocks noGrp="1"/>
          </p:cNvSpPr>
          <p:nvPr>
            <p:ph type="title"/>
          </p:nvPr>
        </p:nvSpPr>
        <p:spPr/>
        <p:txBody>
          <a:bodyPr/>
          <a:lstStyle/>
          <a:p>
            <a:endParaRPr lang="es-419" dirty="0"/>
          </a:p>
        </p:txBody>
      </p:sp>
      <p:sp>
        <p:nvSpPr>
          <p:cNvPr id="3" name="Marcador de contenido 2">
            <a:extLst>
              <a:ext uri="{FF2B5EF4-FFF2-40B4-BE49-F238E27FC236}">
                <a16:creationId xmlns:a16="http://schemas.microsoft.com/office/drawing/2014/main" id="{FA573136-FC70-41DA-B47C-BBA216808BB7}"/>
              </a:ext>
            </a:extLst>
          </p:cNvPr>
          <p:cNvSpPr>
            <a:spLocks noGrp="1"/>
          </p:cNvSpPr>
          <p:nvPr>
            <p:ph idx="1"/>
          </p:nvPr>
        </p:nvSpPr>
        <p:spPr>
          <a:xfrm>
            <a:off x="838200" y="2014329"/>
            <a:ext cx="10515600" cy="4162633"/>
          </a:xfrm>
        </p:spPr>
        <p:txBody>
          <a:bodyPr>
            <a:normAutofit lnSpcReduction="10000"/>
          </a:bodyPr>
          <a:lstStyle/>
          <a:p>
            <a:r>
              <a:rPr lang="es-MX" dirty="0"/>
              <a:t>De este trabajo lo relevante entonces – Al momento de aplicar escalas estandarizadas en una VGI versus anamnesis tradicional:</a:t>
            </a:r>
          </a:p>
          <a:p>
            <a:r>
              <a:rPr lang="es-MX" dirty="0"/>
              <a:t>Aquellos que no usaron VGI diagnosticaron casos graves, pero no detectaron casos leves o moderados (Baja sensibilidad)</a:t>
            </a:r>
          </a:p>
          <a:p>
            <a:r>
              <a:rPr lang="es-MX" dirty="0"/>
              <a:t>Siendo los cuatro síndromes menos diagnosticados:</a:t>
            </a:r>
          </a:p>
          <a:p>
            <a:r>
              <a:rPr lang="es-MX" dirty="0"/>
              <a:t>Deterioro cognitivo (Sensibilidad 28%)</a:t>
            </a:r>
          </a:p>
          <a:p>
            <a:r>
              <a:rPr lang="es-MX" dirty="0"/>
              <a:t>Problemas nutricionales (54%)</a:t>
            </a:r>
          </a:p>
          <a:p>
            <a:r>
              <a:rPr lang="es-MX" dirty="0"/>
              <a:t>Déficit visuales (27%)</a:t>
            </a:r>
          </a:p>
          <a:p>
            <a:r>
              <a:rPr lang="es-MX" dirty="0"/>
              <a:t>Incontinencias (42%)</a:t>
            </a:r>
            <a:endParaRPr lang="es-419" dirty="0"/>
          </a:p>
        </p:txBody>
      </p:sp>
    </p:spTree>
    <p:extLst>
      <p:ext uri="{BB962C8B-B14F-4D97-AF65-F5344CB8AC3E}">
        <p14:creationId xmlns:p14="http://schemas.microsoft.com/office/powerpoint/2010/main" val="201908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Quienes?</a:t>
            </a:r>
          </a:p>
        </p:txBody>
      </p:sp>
      <p:sp>
        <p:nvSpPr>
          <p:cNvPr id="3" name="2 Marcador de contenido"/>
          <p:cNvSpPr>
            <a:spLocks noGrp="1"/>
          </p:cNvSpPr>
          <p:nvPr>
            <p:ph idx="1"/>
          </p:nvPr>
        </p:nvSpPr>
        <p:spPr/>
        <p:txBody>
          <a:bodyPr>
            <a:normAutofit/>
          </a:bodyPr>
          <a:lstStyle/>
          <a:p>
            <a:pPr algn="just"/>
            <a:r>
              <a:rPr lang="es-CL" dirty="0"/>
              <a:t>Edad superior a 75 años</a:t>
            </a:r>
          </a:p>
          <a:p>
            <a:pPr algn="just"/>
            <a:r>
              <a:rPr lang="es-CL" dirty="0"/>
              <a:t>Presencia de pluripatología relevante.</a:t>
            </a:r>
          </a:p>
          <a:p>
            <a:pPr algn="just"/>
            <a:r>
              <a:rPr lang="es-CL" dirty="0"/>
              <a:t>El proceso o enfermedad principal posee carácter incapacitante</a:t>
            </a:r>
          </a:p>
          <a:p>
            <a:pPr algn="just"/>
            <a:r>
              <a:rPr lang="es-CL" dirty="0"/>
              <a:t>Existencia de patología mental acompañante o predominante</a:t>
            </a:r>
          </a:p>
          <a:p>
            <a:pPr algn="just"/>
            <a:r>
              <a:rPr lang="es-CL" dirty="0"/>
              <a:t>Hay problemática social en relación con su estado de salud</a:t>
            </a:r>
          </a:p>
        </p:txBody>
      </p:sp>
    </p:spTree>
    <p:extLst>
      <p:ext uri="{BB962C8B-B14F-4D97-AF65-F5344CB8AC3E}">
        <p14:creationId xmlns:p14="http://schemas.microsoft.com/office/powerpoint/2010/main" val="2381791487"/>
      </p:ext>
    </p:extLst>
  </p:cSld>
  <p:clrMapOvr>
    <a:masterClrMapping/>
  </p:clrMapOvr>
  <mc:AlternateContent xmlns:mc="http://schemas.openxmlformats.org/markup-compatibility/2006" xmlns:p14="http://schemas.microsoft.com/office/powerpoint/2010/main">
    <mc:Choice Requires="p14">
      <p:transition spd="slow" p14:dur="2000" advTm="81782"/>
    </mc:Choice>
    <mc:Fallback xmlns="">
      <p:transition spd="slow" advTm="817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Objetivos</a:t>
            </a:r>
          </a:p>
        </p:txBody>
      </p:sp>
      <p:sp>
        <p:nvSpPr>
          <p:cNvPr id="3" name="2 Marcador de contenido"/>
          <p:cNvSpPr>
            <a:spLocks noGrp="1"/>
          </p:cNvSpPr>
          <p:nvPr>
            <p:ph idx="1"/>
          </p:nvPr>
        </p:nvSpPr>
        <p:spPr/>
        <p:txBody>
          <a:bodyPr>
            <a:normAutofit fontScale="92500" lnSpcReduction="10000"/>
          </a:bodyPr>
          <a:lstStyle/>
          <a:p>
            <a:pPr algn="just"/>
            <a:r>
              <a:rPr lang="es-CL" dirty="0"/>
              <a:t>Mejorar la exactitud diagnóstica en base a un diagnóstico cuádruple (clínico, funcional, mental y social).</a:t>
            </a:r>
          </a:p>
          <a:p>
            <a:pPr algn="just"/>
            <a:r>
              <a:rPr lang="es-CL" b="1" dirty="0"/>
              <a:t>Descubrir problemas tratables no diagnosticados previamente.</a:t>
            </a:r>
          </a:p>
          <a:p>
            <a:pPr algn="just"/>
            <a:r>
              <a:rPr lang="es-CL" dirty="0"/>
              <a:t>Establecer un tratamiento cuádruple  adecuado y racional a las necesidades del adulto mayor. Mejorar el estado funcional y cognitivo.</a:t>
            </a:r>
          </a:p>
          <a:p>
            <a:pPr algn="just"/>
            <a:r>
              <a:rPr lang="es-CL" b="1" dirty="0"/>
              <a:t>Mejorar la calidad de vida.</a:t>
            </a:r>
          </a:p>
          <a:p>
            <a:pPr algn="just"/>
            <a:r>
              <a:rPr lang="es-CL" dirty="0"/>
              <a:t>Conocer los recursos del paciente y su entorno socio familiar.</a:t>
            </a:r>
          </a:p>
          <a:p>
            <a:pPr algn="just"/>
            <a:r>
              <a:rPr lang="es-CL" b="1" dirty="0"/>
              <a:t>Situar al paciente en el nivel médico y social más adecuado a sus necesidades, evitando siempre que sea posible la dependencia, y con ello reducir el número de ingresos hospitalarios y de institucionalizaciones.</a:t>
            </a:r>
          </a:p>
          <a:p>
            <a:pPr algn="just"/>
            <a:r>
              <a:rPr lang="es-CL" dirty="0"/>
              <a:t>Disminuir la mortalidad.</a:t>
            </a:r>
          </a:p>
        </p:txBody>
      </p:sp>
    </p:spTree>
    <p:extLst>
      <p:ext uri="{BB962C8B-B14F-4D97-AF65-F5344CB8AC3E}">
        <p14:creationId xmlns:p14="http://schemas.microsoft.com/office/powerpoint/2010/main" val="1481176815"/>
      </p:ext>
    </p:extLst>
  </p:cSld>
  <p:clrMapOvr>
    <a:masterClrMapping/>
  </p:clrMapOvr>
  <mc:AlternateContent xmlns:mc="http://schemas.openxmlformats.org/markup-compatibility/2006" xmlns:p14="http://schemas.microsoft.com/office/powerpoint/2010/main">
    <mc:Choice Requires="p14">
      <p:transition spd="slow" p14:dur="2000" advTm="127072"/>
    </mc:Choice>
    <mc:Fallback xmlns="">
      <p:transition spd="slow" advTm="12707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16632"/>
            <a:ext cx="8229600" cy="648072"/>
          </a:xfrm>
        </p:spPr>
        <p:txBody>
          <a:bodyPr>
            <a:normAutofit fontScale="90000"/>
          </a:bodyPr>
          <a:lstStyle/>
          <a:p>
            <a:r>
              <a:rPr lang="es-CL" dirty="0"/>
              <a:t>VGI</a:t>
            </a:r>
          </a:p>
        </p:txBody>
      </p:sp>
      <p:graphicFrame>
        <p:nvGraphicFramePr>
          <p:cNvPr id="4" name="3 Marcador de contenido"/>
          <p:cNvGraphicFramePr>
            <a:graphicFrameLocks noGrp="1"/>
          </p:cNvGraphicFramePr>
          <p:nvPr>
            <p:ph idx="1"/>
          </p:nvPr>
        </p:nvGraphicFramePr>
        <p:xfrm>
          <a:off x="1981200" y="692696"/>
          <a:ext cx="843528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5917970"/>
      </p:ext>
    </p:extLst>
  </p:cSld>
  <p:clrMapOvr>
    <a:masterClrMapping/>
  </p:clrMapOvr>
  <mc:AlternateContent xmlns:mc="http://schemas.openxmlformats.org/markup-compatibility/2006" xmlns:p14="http://schemas.microsoft.com/office/powerpoint/2010/main">
    <mc:Choice Requires="p14">
      <p:transition spd="slow" p14:dur="2000" advTm="128398"/>
    </mc:Choice>
    <mc:Fallback xmlns="">
      <p:transition spd="slow" advTm="12839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Síndromes Geriátricos</a:t>
            </a:r>
          </a:p>
        </p:txBody>
      </p:sp>
      <p:sp>
        <p:nvSpPr>
          <p:cNvPr id="3" name="2 Marcador de contenido"/>
          <p:cNvSpPr>
            <a:spLocks noGrp="1"/>
          </p:cNvSpPr>
          <p:nvPr>
            <p:ph idx="1"/>
          </p:nvPr>
        </p:nvSpPr>
        <p:spPr/>
        <p:txBody>
          <a:bodyPr/>
          <a:lstStyle/>
          <a:p>
            <a:r>
              <a:rPr lang="en-US" b="1" dirty="0"/>
              <a:t>Síndrome geriátrico</a:t>
            </a:r>
          </a:p>
          <a:p>
            <a:r>
              <a:rPr lang="en-US" dirty="0"/>
              <a:t>Elevada prevalencia</a:t>
            </a:r>
          </a:p>
          <a:p>
            <a:r>
              <a:rPr lang="en-US" dirty="0"/>
              <a:t>Potencial para producir discapacidad en el anciano</a:t>
            </a:r>
          </a:p>
          <a:p>
            <a:r>
              <a:rPr lang="en-US" b="1" i="1" dirty="0"/>
              <a:t>No forma parte del envejecimiento normal</a:t>
            </a:r>
          </a:p>
          <a:p>
            <a:r>
              <a:rPr lang="en-US" dirty="0"/>
              <a:t>Deteriora la calidad de vida</a:t>
            </a:r>
          </a:p>
          <a:p>
            <a:r>
              <a:rPr lang="en-US" dirty="0"/>
              <a:t>Tiene relación con otros síndromes geriátricos</a:t>
            </a:r>
          </a:p>
          <a:p>
            <a:endParaRPr lang="es-CL" dirty="0"/>
          </a:p>
        </p:txBody>
      </p:sp>
    </p:spTree>
    <p:custDataLst>
      <p:tags r:id="rId1"/>
    </p:custDataLst>
    <p:extLst>
      <p:ext uri="{BB962C8B-B14F-4D97-AF65-F5344CB8AC3E}">
        <p14:creationId xmlns:p14="http://schemas.microsoft.com/office/powerpoint/2010/main" val="3519178970"/>
      </p:ext>
    </p:extLst>
  </p:cSld>
  <p:clrMapOvr>
    <a:masterClrMapping/>
  </p:clrMapOvr>
  <mc:AlternateContent xmlns:mc="http://schemas.openxmlformats.org/markup-compatibility/2006" xmlns:p14="http://schemas.microsoft.com/office/powerpoint/2010/main">
    <mc:Choice Requires="p14">
      <p:transition spd="slow" p14:dur="2000" advTm="58174"/>
    </mc:Choice>
    <mc:Fallback xmlns="">
      <p:transition spd="slow" advTm="581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850106"/>
          </a:xfrm>
        </p:spPr>
        <p:txBody>
          <a:bodyPr/>
          <a:lstStyle/>
          <a:p>
            <a:r>
              <a:rPr lang="es-CL" dirty="0"/>
              <a:t>Síndromes Geriátricos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76683201"/>
              </p:ext>
            </p:extLst>
          </p:nvPr>
        </p:nvGraphicFramePr>
        <p:xfrm>
          <a:off x="1981200" y="980728"/>
          <a:ext cx="8229600" cy="5472614"/>
        </p:xfrm>
        <a:graphic>
          <a:graphicData uri="http://schemas.openxmlformats.org/drawingml/2006/table">
            <a:tbl>
              <a:tblPr firstRow="1" bandRow="1">
                <a:tableStyleId>{21E4AEA4-8DFA-4A89-87EB-49C32662AFE0}</a:tableStyleId>
              </a:tblPr>
              <a:tblGrid>
                <a:gridCol w="519492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22512">
                  <a:extLst>
                    <a:ext uri="{9D8B030D-6E8A-4147-A177-3AD203B41FA5}">
                      <a16:colId xmlns:a16="http://schemas.microsoft.com/office/drawing/2014/main" val="20002"/>
                    </a:ext>
                  </a:extLst>
                </a:gridCol>
              </a:tblGrid>
              <a:tr h="390901">
                <a:tc>
                  <a:txBody>
                    <a:bodyPr/>
                    <a:lstStyle/>
                    <a:p>
                      <a:endParaRPr lang="es-CL" dirty="0"/>
                    </a:p>
                  </a:txBody>
                  <a:tcPr/>
                </a:tc>
                <a:tc>
                  <a:txBody>
                    <a:bodyPr/>
                    <a:lstStyle/>
                    <a:p>
                      <a:r>
                        <a:rPr lang="es-CL" dirty="0"/>
                        <a:t>SI</a:t>
                      </a:r>
                    </a:p>
                  </a:txBody>
                  <a:tcPr/>
                </a:tc>
                <a:tc>
                  <a:txBody>
                    <a:bodyPr/>
                    <a:lstStyle/>
                    <a:p>
                      <a:r>
                        <a:rPr lang="es-CL" dirty="0"/>
                        <a:t>NO</a:t>
                      </a:r>
                    </a:p>
                  </a:txBody>
                  <a:tcPr/>
                </a:tc>
                <a:extLst>
                  <a:ext uri="{0D108BD9-81ED-4DB2-BD59-A6C34878D82A}">
                    <a16:rowId xmlns:a16="http://schemas.microsoft.com/office/drawing/2014/main" val="10000"/>
                  </a:ext>
                </a:extLst>
              </a:tr>
              <a:tr h="390901">
                <a:tc>
                  <a:txBody>
                    <a:bodyPr/>
                    <a:lstStyle/>
                    <a:p>
                      <a:r>
                        <a:rPr lang="es-CL" dirty="0"/>
                        <a:t>Inmovilización</a:t>
                      </a:r>
                    </a:p>
                  </a:txBody>
                  <a:tcPr/>
                </a:tc>
                <a:tc>
                  <a:txBody>
                    <a:bodyPr/>
                    <a:lstStyle/>
                    <a:p>
                      <a:endParaRPr lang="es-CL" dirty="0"/>
                    </a:p>
                  </a:txBody>
                  <a:tcPr/>
                </a:tc>
                <a:tc>
                  <a:txBody>
                    <a:bodyPr/>
                    <a:lstStyle/>
                    <a:p>
                      <a:endParaRPr lang="es-CL"/>
                    </a:p>
                  </a:txBody>
                  <a:tcPr/>
                </a:tc>
                <a:extLst>
                  <a:ext uri="{0D108BD9-81ED-4DB2-BD59-A6C34878D82A}">
                    <a16:rowId xmlns:a16="http://schemas.microsoft.com/office/drawing/2014/main" val="10001"/>
                  </a:ext>
                </a:extLst>
              </a:tr>
              <a:tr h="390901">
                <a:tc>
                  <a:txBody>
                    <a:bodyPr/>
                    <a:lstStyle/>
                    <a:p>
                      <a:r>
                        <a:rPr lang="es-CL" dirty="0"/>
                        <a:t>Incontinencia urinaria/Fecal</a:t>
                      </a:r>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10002"/>
                  </a:ext>
                </a:extLst>
              </a:tr>
              <a:tr h="390901">
                <a:tc>
                  <a:txBody>
                    <a:bodyPr/>
                    <a:lstStyle/>
                    <a:p>
                      <a:r>
                        <a:rPr lang="es-CL" dirty="0"/>
                        <a:t>Polifarmacia</a:t>
                      </a:r>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10003"/>
                  </a:ext>
                </a:extLst>
              </a:tr>
              <a:tr h="390901">
                <a:tc>
                  <a:txBody>
                    <a:bodyPr/>
                    <a:lstStyle/>
                    <a:p>
                      <a:r>
                        <a:rPr lang="es-CL" dirty="0"/>
                        <a:t>Depresión</a:t>
                      </a:r>
                    </a:p>
                  </a:txBody>
                  <a:tcPr/>
                </a:tc>
                <a:tc>
                  <a:txBody>
                    <a:bodyPr/>
                    <a:lstStyle/>
                    <a:p>
                      <a:endParaRPr lang="es-CL" dirty="0"/>
                    </a:p>
                  </a:txBody>
                  <a:tcPr/>
                </a:tc>
                <a:tc>
                  <a:txBody>
                    <a:bodyPr/>
                    <a:lstStyle/>
                    <a:p>
                      <a:endParaRPr lang="es-CL"/>
                    </a:p>
                  </a:txBody>
                  <a:tcPr/>
                </a:tc>
                <a:extLst>
                  <a:ext uri="{0D108BD9-81ED-4DB2-BD59-A6C34878D82A}">
                    <a16:rowId xmlns:a16="http://schemas.microsoft.com/office/drawing/2014/main" val="10004"/>
                  </a:ext>
                </a:extLst>
              </a:tr>
              <a:tr h="390901">
                <a:tc>
                  <a:txBody>
                    <a:bodyPr/>
                    <a:lstStyle/>
                    <a:p>
                      <a:r>
                        <a:rPr lang="es-CL" dirty="0"/>
                        <a:t>Delirium</a:t>
                      </a:r>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10005"/>
                  </a:ext>
                </a:extLst>
              </a:tr>
              <a:tr h="390901">
                <a:tc>
                  <a:txBody>
                    <a:bodyPr/>
                    <a:lstStyle/>
                    <a:p>
                      <a:r>
                        <a:rPr lang="es-CL" dirty="0"/>
                        <a:t>Demencia/Deterioro Cognitivo</a:t>
                      </a:r>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10006"/>
                  </a:ext>
                </a:extLst>
              </a:tr>
              <a:tr h="390901">
                <a:tc>
                  <a:txBody>
                    <a:bodyPr/>
                    <a:lstStyle/>
                    <a:p>
                      <a:r>
                        <a:rPr lang="es-CL" dirty="0"/>
                        <a:t>Constipación</a:t>
                      </a:r>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10007"/>
                  </a:ext>
                </a:extLst>
              </a:tr>
              <a:tr h="390901">
                <a:tc>
                  <a:txBody>
                    <a:bodyPr/>
                    <a:lstStyle/>
                    <a:p>
                      <a:r>
                        <a:rPr lang="es-CL" dirty="0"/>
                        <a:t>Déficit Visual/Auditivo</a:t>
                      </a:r>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10008"/>
                  </a:ext>
                </a:extLst>
              </a:tr>
              <a:tr h="390901">
                <a:tc>
                  <a:txBody>
                    <a:bodyPr/>
                    <a:lstStyle/>
                    <a:p>
                      <a:r>
                        <a:rPr lang="es-CL" dirty="0"/>
                        <a:t>Ulceras por presión</a:t>
                      </a:r>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10009"/>
                  </a:ext>
                </a:extLst>
              </a:tr>
              <a:tr h="390901">
                <a:tc>
                  <a:txBody>
                    <a:bodyPr/>
                    <a:lstStyle/>
                    <a:p>
                      <a:r>
                        <a:rPr lang="es-CL" dirty="0"/>
                        <a:t>Insomnio</a:t>
                      </a:r>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10010"/>
                  </a:ext>
                </a:extLst>
              </a:tr>
              <a:tr h="390901">
                <a:tc>
                  <a:txBody>
                    <a:bodyPr/>
                    <a:lstStyle/>
                    <a:p>
                      <a:r>
                        <a:rPr lang="es-CL" dirty="0"/>
                        <a:t>Mareos</a:t>
                      </a:r>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10011"/>
                  </a:ext>
                </a:extLst>
              </a:tr>
              <a:tr h="390901">
                <a:tc>
                  <a:txBody>
                    <a:bodyPr/>
                    <a:lstStyle/>
                    <a:p>
                      <a:r>
                        <a:rPr lang="es-CL" dirty="0"/>
                        <a:t>Caídas/Trastorno de la marcha/Trastorno Movimiento</a:t>
                      </a:r>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10012"/>
                  </a:ext>
                </a:extLst>
              </a:tr>
              <a:tr h="390901">
                <a:tc>
                  <a:txBody>
                    <a:bodyPr/>
                    <a:lstStyle/>
                    <a:p>
                      <a:r>
                        <a:rPr lang="es-CL" dirty="0"/>
                        <a:t>Trastorno de deglución</a:t>
                      </a:r>
                    </a:p>
                  </a:txBody>
                  <a:tcPr/>
                </a:tc>
                <a:tc>
                  <a:txBody>
                    <a:bodyPr/>
                    <a:lstStyle/>
                    <a:p>
                      <a:endParaRPr lang="es-CL"/>
                    </a:p>
                  </a:txBody>
                  <a:tcPr/>
                </a:tc>
                <a:tc>
                  <a:txBody>
                    <a:bodyPr/>
                    <a:lstStyle/>
                    <a:p>
                      <a:endParaRPr lang="es-CL"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43914115"/>
      </p:ext>
    </p:extLst>
  </p:cSld>
  <p:clrMapOvr>
    <a:masterClrMapping/>
  </p:clrMapOvr>
  <mc:AlternateContent xmlns:mc="http://schemas.openxmlformats.org/markup-compatibility/2006" xmlns:p14="http://schemas.microsoft.com/office/powerpoint/2010/main">
    <mc:Choice Requires="p14">
      <p:transition spd="slow" p14:dur="2000" advTm="183035"/>
    </mc:Choice>
    <mc:Fallback xmlns="">
      <p:transition spd="slow" advTm="18303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a:stretch>
            <a:fillRect/>
          </a:stretch>
        </p:blipFill>
        <p:spPr>
          <a:xfrm>
            <a:off x="838200" y="1867989"/>
            <a:ext cx="10515600" cy="3779508"/>
          </a:xfrm>
          <a:prstGeom prst="rect">
            <a:avLst/>
          </a:prstGeom>
        </p:spPr>
      </p:pic>
      <p:sp>
        <p:nvSpPr>
          <p:cNvPr id="5" name="Marcador de pie de página 4"/>
          <p:cNvSpPr>
            <a:spLocks noGrp="1"/>
          </p:cNvSpPr>
          <p:nvPr>
            <p:ph type="ftr" sz="quarter" idx="11"/>
          </p:nvPr>
        </p:nvSpPr>
        <p:spPr/>
        <p:txBody>
          <a:bodyPr/>
          <a:lstStyle/>
          <a:p>
            <a:r>
              <a:rPr lang="pt-BR" dirty="0"/>
              <a:t>J </a:t>
            </a:r>
            <a:r>
              <a:rPr lang="pt-BR" dirty="0" err="1"/>
              <a:t>Am</a:t>
            </a:r>
            <a:r>
              <a:rPr lang="pt-BR" dirty="0"/>
              <a:t> </a:t>
            </a:r>
            <a:r>
              <a:rPr lang="pt-BR" dirty="0" err="1"/>
              <a:t>Med</a:t>
            </a:r>
            <a:r>
              <a:rPr lang="pt-BR" dirty="0"/>
              <a:t> </a:t>
            </a:r>
            <a:r>
              <a:rPr lang="pt-BR" dirty="0" err="1"/>
              <a:t>Dir</a:t>
            </a:r>
            <a:r>
              <a:rPr lang="pt-BR" dirty="0"/>
              <a:t> Assoc. 2017 </a:t>
            </a:r>
            <a:r>
              <a:rPr lang="pt-BR" dirty="0" err="1"/>
              <a:t>Feb</a:t>
            </a:r>
            <a:r>
              <a:rPr lang="pt-BR" dirty="0"/>
              <a:t> 1;18(2):192.e1-192.e11</a:t>
            </a:r>
            <a:endParaRPr lang="es-CL" dirty="0"/>
          </a:p>
        </p:txBody>
      </p:sp>
    </p:spTree>
    <p:extLst>
      <p:ext uri="{BB962C8B-B14F-4D97-AF65-F5344CB8AC3E}">
        <p14:creationId xmlns:p14="http://schemas.microsoft.com/office/powerpoint/2010/main" val="2337956104"/>
      </p:ext>
    </p:extLst>
  </p:cSld>
  <p:clrMapOvr>
    <a:masterClrMapping/>
  </p:clrMapOvr>
  <mc:AlternateContent xmlns:mc="http://schemas.openxmlformats.org/markup-compatibility/2006" xmlns:p14="http://schemas.microsoft.com/office/powerpoint/2010/main">
    <mc:Choice Requires="p14">
      <p:transition spd="slow" p14:dur="2000" advTm="18744"/>
    </mc:Choice>
    <mc:Fallback xmlns="">
      <p:transition spd="slow" advTm="1874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Eficacia</a:t>
            </a:r>
          </a:p>
        </p:txBody>
      </p:sp>
      <p:sp>
        <p:nvSpPr>
          <p:cNvPr id="3" name="2 Marcador de contenido"/>
          <p:cNvSpPr>
            <a:spLocks noGrp="1"/>
          </p:cNvSpPr>
          <p:nvPr>
            <p:ph idx="1"/>
          </p:nvPr>
        </p:nvSpPr>
        <p:spPr/>
        <p:txBody>
          <a:bodyPr>
            <a:normAutofit/>
          </a:bodyPr>
          <a:lstStyle/>
          <a:p>
            <a:pPr algn="just"/>
            <a:r>
              <a:rPr lang="es-CL" dirty="0"/>
              <a:t>La mayoría de los meta análisis han encontrado que la VGI conduce a una mejor detección y documentación de problemas geriátricos</a:t>
            </a:r>
          </a:p>
          <a:p>
            <a:pPr algn="just"/>
            <a:r>
              <a:rPr lang="es-CL" dirty="0"/>
              <a:t>Sin embargo, la capacidad de la VGI para mejorar los resultados (disminución de hospitalización, admisión a residencia, y mortalidad) dependen de los modelos específicos y los lugares donde se realiza</a:t>
            </a:r>
          </a:p>
        </p:txBody>
      </p:sp>
    </p:spTree>
    <p:custDataLst>
      <p:tags r:id="rId1"/>
    </p:custDataLst>
    <p:extLst>
      <p:ext uri="{BB962C8B-B14F-4D97-AF65-F5344CB8AC3E}">
        <p14:creationId xmlns:p14="http://schemas.microsoft.com/office/powerpoint/2010/main" val="3745397553"/>
      </p:ext>
    </p:extLst>
  </p:cSld>
  <p:clrMapOvr>
    <a:masterClrMapping/>
  </p:clrMapOvr>
  <mc:AlternateContent xmlns:mc="http://schemas.openxmlformats.org/markup-compatibility/2006" xmlns:p14="http://schemas.microsoft.com/office/powerpoint/2010/main">
    <mc:Choice Requires="p14">
      <p:transition spd="slow" p14:dur="2000" advTm="71503"/>
    </mc:Choice>
    <mc:Fallback xmlns="">
      <p:transition spd="slow" advTm="715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Eficacia</a:t>
            </a:r>
          </a:p>
        </p:txBody>
      </p:sp>
      <p:sp>
        <p:nvSpPr>
          <p:cNvPr id="3" name="2 Marcador de contenido"/>
          <p:cNvSpPr>
            <a:spLocks noGrp="1"/>
          </p:cNvSpPr>
          <p:nvPr>
            <p:ph idx="1"/>
          </p:nvPr>
        </p:nvSpPr>
        <p:spPr/>
        <p:txBody>
          <a:bodyPr/>
          <a:lstStyle/>
          <a:p>
            <a:r>
              <a:rPr lang="es-CL" dirty="0"/>
              <a:t>Cinco Modelos:</a:t>
            </a:r>
          </a:p>
          <a:p>
            <a:pPr algn="just"/>
            <a:r>
              <a:rPr lang="es-CL" b="1" i="1" dirty="0"/>
              <a:t>Evaluación geriátrica en el hogar</a:t>
            </a:r>
          </a:p>
          <a:p>
            <a:pPr algn="just"/>
            <a:r>
              <a:rPr lang="es-CL" b="1" i="1" dirty="0"/>
              <a:t>Evaluación en Unidades Geriátricas de Agudos (UGAs)</a:t>
            </a:r>
          </a:p>
          <a:p>
            <a:pPr algn="just"/>
            <a:r>
              <a:rPr lang="es-CL" dirty="0"/>
              <a:t>Post alta hospitalaria</a:t>
            </a:r>
          </a:p>
          <a:p>
            <a:pPr algn="just"/>
            <a:r>
              <a:rPr lang="es-CL" dirty="0"/>
              <a:t>Consulta pacientes externos</a:t>
            </a:r>
          </a:p>
          <a:p>
            <a:pPr algn="just"/>
            <a:r>
              <a:rPr lang="es-CL" dirty="0"/>
              <a:t>Consulta pacientes hospitalizados</a:t>
            </a:r>
          </a:p>
          <a:p>
            <a:endParaRPr lang="es-CL" dirty="0"/>
          </a:p>
        </p:txBody>
      </p:sp>
    </p:spTree>
    <p:custDataLst>
      <p:tags r:id="rId1"/>
    </p:custDataLst>
    <p:extLst>
      <p:ext uri="{BB962C8B-B14F-4D97-AF65-F5344CB8AC3E}">
        <p14:creationId xmlns:p14="http://schemas.microsoft.com/office/powerpoint/2010/main" val="2407076817"/>
      </p:ext>
    </p:extLst>
  </p:cSld>
  <p:clrMapOvr>
    <a:masterClrMapping/>
  </p:clrMapOvr>
  <mc:AlternateContent xmlns:mc="http://schemas.openxmlformats.org/markup-compatibility/2006" xmlns:p14="http://schemas.microsoft.com/office/powerpoint/2010/main">
    <mc:Choice Requires="p14">
      <p:transition spd="slow" p14:dur="2000" advTm="78403"/>
    </mc:Choice>
    <mc:Fallback xmlns="">
      <p:transition spd="slow" advTm="784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1D531-A4BF-4325-9BCF-E92A4BA63727}"/>
              </a:ext>
            </a:extLst>
          </p:cNvPr>
          <p:cNvSpPr>
            <a:spLocks noGrp="1"/>
          </p:cNvSpPr>
          <p:nvPr>
            <p:ph type="title"/>
          </p:nvPr>
        </p:nvSpPr>
        <p:spPr/>
        <p:txBody>
          <a:bodyPr/>
          <a:lstStyle/>
          <a:p>
            <a:r>
              <a:rPr lang="es-MX" dirty="0"/>
              <a:t>Envejecimiento </a:t>
            </a:r>
            <a:endParaRPr lang="es-419" dirty="0"/>
          </a:p>
        </p:txBody>
      </p:sp>
      <p:pic>
        <p:nvPicPr>
          <p:cNvPr id="4" name="3 Marcador de contenido">
            <a:extLst>
              <a:ext uri="{FF2B5EF4-FFF2-40B4-BE49-F238E27FC236}">
                <a16:creationId xmlns:a16="http://schemas.microsoft.com/office/drawing/2014/main" id="{B7ADC192-C480-4A30-AA12-5873BDF2BD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312660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922114"/>
          </a:xfrm>
        </p:spPr>
        <p:txBody>
          <a:bodyPr/>
          <a:lstStyle/>
          <a:p>
            <a:r>
              <a:rPr lang="es-CL" dirty="0"/>
              <a:t>VGI</a:t>
            </a:r>
          </a:p>
        </p:txBody>
      </p:sp>
      <p:sp>
        <p:nvSpPr>
          <p:cNvPr id="3" name="2 Marcador de contenido"/>
          <p:cNvSpPr>
            <a:spLocks noGrp="1"/>
          </p:cNvSpPr>
          <p:nvPr>
            <p:ph idx="1"/>
          </p:nvPr>
        </p:nvSpPr>
        <p:spPr>
          <a:xfrm>
            <a:off x="1981200" y="1124745"/>
            <a:ext cx="8229600" cy="5001419"/>
          </a:xfrm>
        </p:spPr>
        <p:txBody>
          <a:bodyPr/>
          <a:lstStyle/>
          <a:p>
            <a:r>
              <a:rPr lang="es-CL" dirty="0"/>
              <a:t>Instrumento</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23803"/>
            <a:ext cx="8229600" cy="3078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809" y="5445225"/>
            <a:ext cx="311467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303602"/>
      </p:ext>
    </p:extLst>
  </p:cSld>
  <p:clrMapOvr>
    <a:masterClrMapping/>
  </p:clrMapOvr>
  <mc:AlternateContent xmlns:mc="http://schemas.openxmlformats.org/markup-compatibility/2006" xmlns:p14="http://schemas.microsoft.com/office/powerpoint/2010/main">
    <mc:Choice Requires="p14">
      <p:transition spd="slow" p14:dur="2000" advTm="10317"/>
    </mc:Choice>
    <mc:Fallback xmlns="">
      <p:transition spd="slow" advTm="1031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Evidencia</a:t>
            </a:r>
          </a:p>
        </p:txBody>
      </p:sp>
      <p:sp>
        <p:nvSpPr>
          <p:cNvPr id="4" name="3 Marcador de contenido"/>
          <p:cNvSpPr>
            <a:spLocks noGrp="1"/>
          </p:cNvSpPr>
          <p:nvPr>
            <p:ph idx="1"/>
          </p:nvPr>
        </p:nvSpPr>
        <p:spPr/>
        <p:txBody>
          <a:bodyPr/>
          <a:lstStyle/>
          <a:p>
            <a:pPr algn="just"/>
            <a:r>
              <a:rPr lang="es-CL" dirty="0"/>
              <a:t>Se revisaron 41 publicaciones con datos sobre resultados asistenciales de las UGA. De ellas, 21 cumplieron los criterios de inclusión</a:t>
            </a:r>
          </a:p>
          <a:p>
            <a:pPr algn="just"/>
            <a:r>
              <a:rPr lang="es-CL" dirty="0"/>
              <a:t>Todos los trabajos excepto uno encontraron una reducción de la estancia media en las UGA, respecto a la hospitalización en otros servicios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800" y="5445225"/>
            <a:ext cx="33337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995104"/>
      </p:ext>
    </p:extLst>
  </p:cSld>
  <p:clrMapOvr>
    <a:masterClrMapping/>
  </p:clrMapOvr>
  <mc:AlternateContent xmlns:mc="http://schemas.openxmlformats.org/markup-compatibility/2006" xmlns:p14="http://schemas.microsoft.com/office/powerpoint/2010/main">
    <mc:Choice Requires="p14">
      <p:transition spd="slow" p14:dur="2000" advTm="45101"/>
    </mc:Choice>
    <mc:Fallback xmlns="">
      <p:transition spd="slow" advTm="4510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Evidencia</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2296857"/>
            <a:ext cx="8229600" cy="3132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Elipse"/>
          <p:cNvSpPr/>
          <p:nvPr/>
        </p:nvSpPr>
        <p:spPr>
          <a:xfrm>
            <a:off x="3791744" y="3068960"/>
            <a:ext cx="1440160" cy="18722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79297276"/>
      </p:ext>
    </p:extLst>
  </p:cSld>
  <p:clrMapOvr>
    <a:masterClrMapping/>
  </p:clrMapOvr>
  <mc:AlternateContent xmlns:mc="http://schemas.openxmlformats.org/markup-compatibility/2006" xmlns:p14="http://schemas.microsoft.com/office/powerpoint/2010/main">
    <mc:Choice Requires="p14">
      <p:transition spd="slow" p14:dur="2000" advTm="18402"/>
    </mc:Choice>
    <mc:Fallback xmlns="">
      <p:transition spd="slow" advTm="1840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Evidencia</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2054123"/>
            <a:ext cx="8229600" cy="3618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Elipse"/>
          <p:cNvSpPr/>
          <p:nvPr/>
        </p:nvSpPr>
        <p:spPr>
          <a:xfrm>
            <a:off x="4079776" y="3861792"/>
            <a:ext cx="1656184"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73063955"/>
      </p:ext>
    </p:extLst>
  </p:cSld>
  <p:clrMapOvr>
    <a:masterClrMapping/>
  </p:clrMapOvr>
  <mc:AlternateContent xmlns:mc="http://schemas.openxmlformats.org/markup-compatibility/2006" xmlns:p14="http://schemas.microsoft.com/office/powerpoint/2010/main">
    <mc:Choice Requires="p14">
      <p:transition spd="slow" p14:dur="2000" advTm="34801"/>
    </mc:Choice>
    <mc:Fallback xmlns="">
      <p:transition spd="slow" advTm="3480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Evidencia</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628384"/>
            <a:ext cx="8229600" cy="4469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Elipse"/>
          <p:cNvSpPr/>
          <p:nvPr/>
        </p:nvSpPr>
        <p:spPr>
          <a:xfrm>
            <a:off x="4151784" y="3095034"/>
            <a:ext cx="1512168"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998225737"/>
      </p:ext>
    </p:extLst>
  </p:cSld>
  <p:clrMapOvr>
    <a:masterClrMapping/>
  </p:clrMapOvr>
  <mc:AlternateContent xmlns:mc="http://schemas.openxmlformats.org/markup-compatibility/2006" xmlns:p14="http://schemas.microsoft.com/office/powerpoint/2010/main">
    <mc:Choice Requires="p14">
      <p:transition spd="slow" p14:dur="2000" advTm="25414"/>
    </mc:Choice>
    <mc:Fallback xmlns="">
      <p:transition spd="slow" advTm="2541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Evidencia</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2122306"/>
            <a:ext cx="8229600" cy="348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448484"/>
      </p:ext>
    </p:extLst>
  </p:cSld>
  <p:clrMapOvr>
    <a:masterClrMapping/>
  </p:clrMapOvr>
  <mc:AlternateContent xmlns:mc="http://schemas.openxmlformats.org/markup-compatibility/2006" xmlns:p14="http://schemas.microsoft.com/office/powerpoint/2010/main">
    <mc:Choice Requires="p14">
      <p:transition spd="slow" p14:dur="2000" advTm="33719"/>
    </mc:Choice>
    <mc:Fallback xmlns="">
      <p:transition spd="slow" advTm="3371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Evidencia</a:t>
            </a: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0094" y="1600201"/>
            <a:ext cx="813181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2135560" y="2996952"/>
            <a:ext cx="792088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ustDataLst>
      <p:tags r:id="rId1"/>
    </p:custDataLst>
    <p:extLst>
      <p:ext uri="{BB962C8B-B14F-4D97-AF65-F5344CB8AC3E}">
        <p14:creationId xmlns:p14="http://schemas.microsoft.com/office/powerpoint/2010/main" val="2835476321"/>
      </p:ext>
    </p:extLst>
  </p:cSld>
  <p:clrMapOvr>
    <a:masterClrMapping/>
  </p:clrMapOvr>
  <mc:AlternateContent xmlns:mc="http://schemas.openxmlformats.org/markup-compatibility/2006" xmlns:p14="http://schemas.microsoft.com/office/powerpoint/2010/main">
    <mc:Choice Requires="p14">
      <p:transition spd="slow" p14:dur="2000" advTm="27608"/>
    </mc:Choice>
    <mc:Fallback xmlns="">
      <p:transition spd="slow" advTm="276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Evidencia</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7652" y="1600201"/>
            <a:ext cx="789669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Elipse"/>
          <p:cNvSpPr/>
          <p:nvPr/>
        </p:nvSpPr>
        <p:spPr>
          <a:xfrm>
            <a:off x="4126632" y="2708920"/>
            <a:ext cx="914400" cy="29523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172914069"/>
      </p:ext>
    </p:extLst>
  </p:cSld>
  <p:clrMapOvr>
    <a:masterClrMapping/>
  </p:clrMapOvr>
  <mc:AlternateContent xmlns:mc="http://schemas.openxmlformats.org/markup-compatibility/2006" xmlns:p14="http://schemas.microsoft.com/office/powerpoint/2010/main">
    <mc:Choice Requires="p14">
      <p:transition spd="slow" p14:dur="2000" advTm="28468"/>
    </mc:Choice>
    <mc:Fallback xmlns="">
      <p:transition spd="slow" advTm="2846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8A2537-733E-4AE6-93EA-2BBE1E6867A9}"/>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EC068443-9F80-498D-9B1C-EE860C4AE957}"/>
              </a:ext>
            </a:extLst>
          </p:cNvPr>
          <p:cNvSpPr>
            <a:spLocks noGrp="1"/>
          </p:cNvSpPr>
          <p:nvPr>
            <p:ph idx="1"/>
          </p:nvPr>
        </p:nvSpPr>
        <p:spPr/>
        <p:txBody>
          <a:bodyPr/>
          <a:lstStyle/>
          <a:p>
            <a:pPr algn="just"/>
            <a:r>
              <a:rPr lang="es-CL" dirty="0"/>
              <a:t>Conclusión: Los estudio existentes muestran </a:t>
            </a:r>
            <a:r>
              <a:rPr lang="es-CL" b="1" i="1" dirty="0"/>
              <a:t>una reducción de las estancias de las personas mayores hospitalizadas por enfermedad aguda </a:t>
            </a:r>
            <a:r>
              <a:rPr lang="es-CL" dirty="0"/>
              <a:t>en Unidades Geriátricas (UGA) respecto a la hospitalización convencional en otros servicios médicos. Esto supone un ahorro de recursos sin merma en la calidad asistencial. Debe plantearse la puesta en marcha de UGA en los hospitales donde no existan todavía. </a:t>
            </a:r>
          </a:p>
        </p:txBody>
      </p:sp>
    </p:spTree>
    <p:extLst>
      <p:ext uri="{BB962C8B-B14F-4D97-AF65-F5344CB8AC3E}">
        <p14:creationId xmlns:p14="http://schemas.microsoft.com/office/powerpoint/2010/main" val="691411859"/>
      </p:ext>
    </p:extLst>
  </p:cSld>
  <p:clrMapOvr>
    <a:masterClrMapping/>
  </p:clrMapOvr>
  <mc:AlternateContent xmlns:mc="http://schemas.openxmlformats.org/markup-compatibility/2006" xmlns:p14="http://schemas.microsoft.com/office/powerpoint/2010/main">
    <mc:Choice Requires="p14">
      <p:transition spd="slow" p14:dur="2000" advTm="43455"/>
    </mc:Choice>
    <mc:Fallback xmlns="">
      <p:transition spd="slow" advTm="4345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922114"/>
          </a:xfrm>
        </p:spPr>
        <p:txBody>
          <a:bodyPr/>
          <a:lstStyle/>
          <a:p>
            <a:r>
              <a:rPr lang="es-CL" dirty="0"/>
              <a:t>VGI</a:t>
            </a:r>
          </a:p>
        </p:txBody>
      </p:sp>
      <p:sp>
        <p:nvSpPr>
          <p:cNvPr id="3" name="2 Marcador de contenido"/>
          <p:cNvSpPr>
            <a:spLocks noGrp="1"/>
          </p:cNvSpPr>
          <p:nvPr>
            <p:ph idx="1"/>
          </p:nvPr>
        </p:nvSpPr>
        <p:spPr>
          <a:xfrm>
            <a:off x="1981200" y="1124745"/>
            <a:ext cx="8229600" cy="5001419"/>
          </a:xfrm>
        </p:spPr>
        <p:txBody>
          <a:bodyPr/>
          <a:lstStyle/>
          <a:p>
            <a:r>
              <a:rPr lang="es-CL" dirty="0"/>
              <a:t>Instrumento</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2077848"/>
            <a:ext cx="8229600" cy="348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317129"/>
      </p:ext>
    </p:extLst>
  </p:cSld>
  <p:clrMapOvr>
    <a:masterClrMapping/>
  </p:clrMapOvr>
  <mc:AlternateContent xmlns:mc="http://schemas.openxmlformats.org/markup-compatibility/2006" xmlns:p14="http://schemas.microsoft.com/office/powerpoint/2010/main">
    <mc:Choice Requires="p14">
      <p:transition spd="slow" p14:dur="2000" advTm="2755"/>
    </mc:Choice>
    <mc:Fallback xmlns="">
      <p:transition spd="slow" advTm="275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Envejecimiento</a:t>
            </a: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1528" y="1600201"/>
            <a:ext cx="6788944" cy="4525963"/>
          </a:xfrm>
        </p:spPr>
      </p:pic>
    </p:spTree>
    <p:extLst>
      <p:ext uri="{BB962C8B-B14F-4D97-AF65-F5344CB8AC3E}">
        <p14:creationId xmlns:p14="http://schemas.microsoft.com/office/powerpoint/2010/main" val="1518294883"/>
      </p:ext>
    </p:extLst>
  </p:cSld>
  <p:clrMapOvr>
    <a:masterClrMapping/>
  </p:clrMapOvr>
  <mc:AlternateContent xmlns:mc="http://schemas.openxmlformats.org/markup-compatibility/2006" xmlns:p14="http://schemas.microsoft.com/office/powerpoint/2010/main">
    <mc:Choice Requires="p14">
      <p:transition spd="slow" p14:dur="2000" advTm="93669"/>
    </mc:Choice>
    <mc:Fallback xmlns="">
      <p:transition spd="slow" advTm="9366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Evidencia</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556793"/>
            <a:ext cx="8229600" cy="381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777" y="5805265"/>
            <a:ext cx="36861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Elipse"/>
          <p:cNvSpPr/>
          <p:nvPr/>
        </p:nvSpPr>
        <p:spPr>
          <a:xfrm>
            <a:off x="1991544" y="4509120"/>
            <a:ext cx="1800200" cy="9864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942118256"/>
      </p:ext>
    </p:extLst>
  </p:cSld>
  <p:clrMapOvr>
    <a:masterClrMapping/>
  </p:clrMapOvr>
  <mc:AlternateContent xmlns:mc="http://schemas.openxmlformats.org/markup-compatibility/2006" xmlns:p14="http://schemas.microsoft.com/office/powerpoint/2010/main">
    <mc:Choice Requires="p14">
      <p:transition spd="slow" p14:dur="2000" advTm="5416"/>
    </mc:Choice>
    <mc:Fallback xmlns="">
      <p:transition spd="slow" advTm="541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Evidencia</a:t>
            </a:r>
          </a:p>
        </p:txBody>
      </p:sp>
      <p:pic>
        <p:nvPicPr>
          <p:cNvPr id="122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844825"/>
            <a:ext cx="8229600" cy="3459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ipse 2">
            <a:extLst>
              <a:ext uri="{FF2B5EF4-FFF2-40B4-BE49-F238E27FC236}">
                <a16:creationId xmlns:a16="http://schemas.microsoft.com/office/drawing/2014/main" id="{049402EE-A74C-4B45-A23B-524BD4674331}"/>
              </a:ext>
            </a:extLst>
          </p:cNvPr>
          <p:cNvSpPr/>
          <p:nvPr/>
        </p:nvSpPr>
        <p:spPr>
          <a:xfrm>
            <a:off x="3326295" y="1948070"/>
            <a:ext cx="6652591" cy="8613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866137004"/>
      </p:ext>
    </p:extLst>
  </p:cSld>
  <p:clrMapOvr>
    <a:masterClrMapping/>
  </p:clrMapOvr>
  <mc:AlternateContent xmlns:mc="http://schemas.openxmlformats.org/markup-compatibility/2006" xmlns:p14="http://schemas.microsoft.com/office/powerpoint/2010/main">
    <mc:Choice Requires="p14">
      <p:transition spd="slow" p14:dur="2000" advTm="32718"/>
    </mc:Choice>
    <mc:Fallback xmlns="">
      <p:transition spd="slow" advTm="32718"/>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Evidencia</a:t>
            </a:r>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677849"/>
            <a:ext cx="8229600" cy="437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ipse 2"/>
          <p:cNvSpPr/>
          <p:nvPr/>
        </p:nvSpPr>
        <p:spPr>
          <a:xfrm>
            <a:off x="6322423" y="2089012"/>
            <a:ext cx="914400" cy="10852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ustDataLst>
      <p:tags r:id="rId1"/>
    </p:custDataLst>
    <p:extLst>
      <p:ext uri="{BB962C8B-B14F-4D97-AF65-F5344CB8AC3E}">
        <p14:creationId xmlns:p14="http://schemas.microsoft.com/office/powerpoint/2010/main" val="735474658"/>
      </p:ext>
    </p:extLst>
  </p:cSld>
  <p:clrMapOvr>
    <a:masterClrMapping/>
  </p:clrMapOvr>
  <mc:AlternateContent xmlns:mc="http://schemas.openxmlformats.org/markup-compatibility/2006" xmlns:p14="http://schemas.microsoft.com/office/powerpoint/2010/main">
    <mc:Choice Requires="p14">
      <p:transition spd="slow" p14:dur="2000" advTm="18131"/>
    </mc:Choice>
    <mc:Fallback xmlns="">
      <p:transition spd="slow" advTm="181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pPr algn="just"/>
            <a:r>
              <a:rPr lang="es-CL" dirty="0"/>
              <a:t>Conclusiones: La atención en Unidades Geriátricas de Agudos es más eficiente que la proporcionada en Unidades convencionales ya que además de </a:t>
            </a:r>
            <a:r>
              <a:rPr lang="es-CL" b="1" i="1" dirty="0"/>
              <a:t>conseguir una reducción de la incidencia de deterioro funcional al alta y aumentar la probabilidad de volver al domicilio </a:t>
            </a:r>
            <a:r>
              <a:rPr lang="es-CL" dirty="0"/>
              <a:t>previo, lo hacen con una </a:t>
            </a:r>
            <a:r>
              <a:rPr lang="es-CL" b="1" i="1" dirty="0"/>
              <a:t>reducción de la estancia media hospitalaria y los costes hospitalarios de la atención.</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536" y="5085184"/>
            <a:ext cx="36861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836218"/>
      </p:ext>
    </p:extLst>
  </p:cSld>
  <p:clrMapOvr>
    <a:masterClrMapping/>
  </p:clrMapOvr>
  <mc:AlternateContent xmlns:mc="http://schemas.openxmlformats.org/markup-compatibility/2006" xmlns:p14="http://schemas.microsoft.com/office/powerpoint/2010/main">
    <mc:Choice Requires="p14">
      <p:transition spd="slow" p14:dur="2000" advTm="36063"/>
    </mc:Choice>
    <mc:Fallback xmlns="">
      <p:transition spd="slow" advTm="3606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922114"/>
          </a:xfrm>
        </p:spPr>
        <p:txBody>
          <a:bodyPr/>
          <a:lstStyle/>
          <a:p>
            <a:r>
              <a:rPr lang="es-CL" dirty="0"/>
              <a:t>VGI</a:t>
            </a:r>
          </a:p>
        </p:txBody>
      </p:sp>
      <p:sp>
        <p:nvSpPr>
          <p:cNvPr id="3" name="2 Marcador de contenido"/>
          <p:cNvSpPr>
            <a:spLocks noGrp="1"/>
          </p:cNvSpPr>
          <p:nvPr>
            <p:ph idx="1"/>
          </p:nvPr>
        </p:nvSpPr>
        <p:spPr>
          <a:xfrm>
            <a:off x="1981200" y="1124745"/>
            <a:ext cx="8229600" cy="5001419"/>
          </a:xfrm>
        </p:spPr>
        <p:txBody>
          <a:bodyPr/>
          <a:lstStyle/>
          <a:p>
            <a:r>
              <a:rPr lang="es-CL" dirty="0"/>
              <a:t>Instrumento</a:t>
            </a:r>
          </a:p>
          <a:p>
            <a:endParaRPr lang="es-C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1700808"/>
            <a:ext cx="842493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176989"/>
      </p:ext>
    </p:extLst>
  </p:cSld>
  <p:clrMapOvr>
    <a:masterClrMapping/>
  </p:clrMapOvr>
  <mc:AlternateContent xmlns:mc="http://schemas.openxmlformats.org/markup-compatibility/2006" xmlns:p14="http://schemas.microsoft.com/office/powerpoint/2010/main">
    <mc:Choice Requires="p14">
      <p:transition spd="slow" p14:dur="2000" advTm="6203"/>
    </mc:Choice>
    <mc:Fallback xmlns="">
      <p:transition spd="slow" advTm="6203"/>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778098"/>
          </a:xfrm>
        </p:spPr>
        <p:txBody>
          <a:bodyPr/>
          <a:lstStyle/>
          <a:p>
            <a:r>
              <a:rPr lang="es-CL" dirty="0"/>
              <a:t>VGI</a:t>
            </a:r>
          </a:p>
        </p:txBody>
      </p:sp>
      <p:sp>
        <p:nvSpPr>
          <p:cNvPr id="3" name="2 Marcador de contenido"/>
          <p:cNvSpPr>
            <a:spLocks noGrp="1"/>
          </p:cNvSpPr>
          <p:nvPr>
            <p:ph idx="1"/>
          </p:nvPr>
        </p:nvSpPr>
        <p:spPr>
          <a:xfrm>
            <a:off x="1981200" y="1196753"/>
            <a:ext cx="8229600" cy="4929411"/>
          </a:xfrm>
        </p:spPr>
        <p:txBody>
          <a:bodyPr>
            <a:normAutofit lnSpcReduction="10000"/>
          </a:bodyPr>
          <a:lstStyle/>
          <a:p>
            <a:pPr algn="just"/>
            <a:r>
              <a:rPr lang="es-CL" dirty="0"/>
              <a:t>Instrumento</a:t>
            </a:r>
          </a:p>
          <a:p>
            <a:pPr algn="just"/>
            <a:r>
              <a:rPr lang="es-CL" b="1" i="1" dirty="0"/>
              <a:t>En contexto hospitalario</a:t>
            </a:r>
            <a:r>
              <a:rPr lang="es-CL" dirty="0"/>
              <a:t>: En Unidades Geriátricas de Agudos a demostrado:</a:t>
            </a:r>
          </a:p>
          <a:p>
            <a:pPr algn="just"/>
            <a:r>
              <a:rPr lang="es-CL" i="1" dirty="0"/>
              <a:t>Disminución de la Estancia media </a:t>
            </a:r>
            <a:r>
              <a:rPr lang="es-CL" dirty="0"/>
              <a:t>(González Montalvo et al, 2007)</a:t>
            </a:r>
          </a:p>
          <a:p>
            <a:pPr algn="just"/>
            <a:r>
              <a:rPr lang="es-CL" i="1" dirty="0"/>
              <a:t>Reducción de la Incidencia de deterioro funcional </a:t>
            </a:r>
            <a:r>
              <a:rPr lang="es-CL" dirty="0"/>
              <a:t>(Baztan et al, 2011)</a:t>
            </a:r>
          </a:p>
          <a:p>
            <a:pPr algn="just"/>
            <a:r>
              <a:rPr lang="es-CL" i="1" dirty="0"/>
              <a:t>Aumenta probabilidad de volver al domicilio, por ende, disminuye institucionalización </a:t>
            </a:r>
            <a:r>
              <a:rPr lang="es-CL" dirty="0"/>
              <a:t>(Baztan et al, 2011)</a:t>
            </a:r>
          </a:p>
          <a:p>
            <a:pPr algn="just"/>
            <a:r>
              <a:rPr lang="es-CL" b="1" i="1" dirty="0"/>
              <a:t>Disminución de la mortalidad a los seis y doce meses (Ellis et al, Cochrane Database </a:t>
            </a:r>
            <a:r>
              <a:rPr lang="es-CL" b="1" i="1" dirty="0" err="1"/>
              <a:t>Syst</a:t>
            </a:r>
            <a:r>
              <a:rPr lang="es-CL" b="1" i="1" dirty="0"/>
              <a:t> Rev. 2011)</a:t>
            </a:r>
          </a:p>
          <a:p>
            <a:endParaRPr lang="es-CL" dirty="0"/>
          </a:p>
        </p:txBody>
      </p:sp>
    </p:spTree>
    <p:extLst>
      <p:ext uri="{BB962C8B-B14F-4D97-AF65-F5344CB8AC3E}">
        <p14:creationId xmlns:p14="http://schemas.microsoft.com/office/powerpoint/2010/main" val="1087490590"/>
      </p:ext>
    </p:extLst>
  </p:cSld>
  <p:clrMapOvr>
    <a:masterClrMapping/>
  </p:clrMapOvr>
  <mc:AlternateContent xmlns:mc="http://schemas.openxmlformats.org/markup-compatibility/2006" xmlns:p14="http://schemas.microsoft.com/office/powerpoint/2010/main">
    <mc:Choice Requires="p14">
      <p:transition spd="slow" p14:dur="2000" advTm="33870"/>
    </mc:Choice>
    <mc:Fallback xmlns="">
      <p:transition spd="slow" advTm="3387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Evidencia</a:t>
            </a:r>
          </a:p>
        </p:txBody>
      </p:sp>
      <p:sp>
        <p:nvSpPr>
          <p:cNvPr id="3" name="2 Marcador de contenido"/>
          <p:cNvSpPr>
            <a:spLocks noGrp="1"/>
          </p:cNvSpPr>
          <p:nvPr>
            <p:ph idx="1"/>
          </p:nvPr>
        </p:nvSpPr>
        <p:spPr/>
        <p:txBody>
          <a:bodyPr/>
          <a:lstStyle/>
          <a:p>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4" y="1257300"/>
            <a:ext cx="87153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905284"/>
      </p:ext>
    </p:extLst>
  </p:cSld>
  <p:clrMapOvr>
    <a:masterClrMapping/>
  </p:clrMapOvr>
  <mc:AlternateContent xmlns:mc="http://schemas.openxmlformats.org/markup-compatibility/2006" xmlns:p14="http://schemas.microsoft.com/office/powerpoint/2010/main">
    <mc:Choice Requires="p14">
      <p:transition spd="slow" p14:dur="2000" advTm="9673"/>
    </mc:Choice>
    <mc:Fallback xmlns="">
      <p:transition spd="slow" advTm="9673"/>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CL" dirty="0"/>
              <a:t>21 ensayos clínicos randomizados</a:t>
            </a:r>
          </a:p>
          <a:p>
            <a:r>
              <a:rPr lang="es-CL" dirty="0"/>
              <a:t>Se evaluó el efecto de las visitas domiciliarias multidimensionales, a personas mayores</a:t>
            </a:r>
          </a:p>
          <a:p>
            <a:r>
              <a:rPr lang="es-CL" dirty="0"/>
              <a:t>Los resultados  de mortalidad, disminución de funcionalidad y admisión a residencias.</a:t>
            </a:r>
          </a:p>
        </p:txBody>
      </p:sp>
    </p:spTree>
    <p:extLst>
      <p:ext uri="{BB962C8B-B14F-4D97-AF65-F5344CB8AC3E}">
        <p14:creationId xmlns:p14="http://schemas.microsoft.com/office/powerpoint/2010/main" val="181452011"/>
      </p:ext>
    </p:extLst>
  </p:cSld>
  <p:clrMapOvr>
    <a:masterClrMapping/>
  </p:clrMapOvr>
  <mc:AlternateContent xmlns:mc="http://schemas.openxmlformats.org/markup-compatibility/2006" xmlns:p14="http://schemas.microsoft.com/office/powerpoint/2010/main">
    <mc:Choice Requires="p14">
      <p:transition spd="slow" p14:dur="2000" advTm="5157"/>
    </mc:Choice>
    <mc:Fallback xmlns="">
      <p:transition spd="slow" advTm="5157"/>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9" y="3424239"/>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3" y="692696"/>
            <a:ext cx="8712968"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577064"/>
      </p:ext>
    </p:extLst>
  </p:cSld>
  <p:clrMapOvr>
    <a:masterClrMapping/>
  </p:clrMapOvr>
  <mc:AlternateContent xmlns:mc="http://schemas.openxmlformats.org/markup-compatibility/2006" xmlns:p14="http://schemas.microsoft.com/office/powerpoint/2010/main">
    <mc:Choice Requires="p14">
      <p:transition spd="slow" p14:dur="2000" advTm="9306"/>
    </mc:Choice>
    <mc:Fallback xmlns="">
      <p:transition spd="slow" advTm="930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908721"/>
            <a:ext cx="8553450"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731714"/>
      </p:ext>
    </p:extLst>
  </p:cSld>
  <p:clrMapOvr>
    <a:masterClrMapping/>
  </p:clrMapOvr>
  <mc:AlternateContent xmlns:mc="http://schemas.openxmlformats.org/markup-compatibility/2006" xmlns:p14="http://schemas.microsoft.com/office/powerpoint/2010/main">
    <mc:Choice Requires="p14">
      <p:transition spd="slow" p14:dur="2000" advTm="2678"/>
    </mc:Choice>
    <mc:Fallback xmlns="">
      <p:transition spd="slow" advTm="267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a:t>Objetivos</a:t>
            </a:r>
            <a:endParaRPr lang="es-CL" dirty="0"/>
          </a:p>
        </p:txBody>
      </p:sp>
      <p:sp>
        <p:nvSpPr>
          <p:cNvPr id="3" name="Marcador de contenido 2"/>
          <p:cNvSpPr>
            <a:spLocks noGrp="1"/>
          </p:cNvSpPr>
          <p:nvPr>
            <p:ph idx="1"/>
          </p:nvPr>
        </p:nvSpPr>
        <p:spPr/>
        <p:txBody>
          <a:bodyPr/>
          <a:lstStyle/>
          <a:p>
            <a:pPr algn="just"/>
            <a:r>
              <a:rPr lang="es-CL" dirty="0"/>
              <a:t>Definir valoración geriátrica integral (VGI)</a:t>
            </a:r>
          </a:p>
          <a:p>
            <a:pPr algn="just"/>
            <a:endParaRPr lang="es-CL" dirty="0"/>
          </a:p>
          <a:p>
            <a:pPr algn="just"/>
            <a:r>
              <a:rPr lang="es-CL" dirty="0"/>
              <a:t>Reconocer la importancia del trabajo multidisciplinario como herramienta de evaluación diagnóstica y terapéutica en el adulto mayor</a:t>
            </a:r>
          </a:p>
          <a:p>
            <a:pPr algn="just"/>
            <a:r>
              <a:rPr lang="es-CL" dirty="0"/>
              <a:t>Enumerar los lugares o contextos donde la  VGI tiene evidencia de mejorar resultados clínicos para el adulto mayor</a:t>
            </a:r>
          </a:p>
          <a:p>
            <a:pPr algn="just"/>
            <a:r>
              <a:rPr lang="es-CL" dirty="0"/>
              <a:t>Reconocer la importancia de la falta de medicina geriátrica </a:t>
            </a:r>
          </a:p>
          <a:p>
            <a:pPr marL="0" indent="0">
              <a:buNone/>
            </a:pPr>
            <a:endParaRPr lang="es-CL" dirty="0"/>
          </a:p>
          <a:p>
            <a:endParaRPr lang="es-CL" dirty="0"/>
          </a:p>
        </p:txBody>
      </p:sp>
    </p:spTree>
    <p:extLst>
      <p:ext uri="{BB962C8B-B14F-4D97-AF65-F5344CB8AC3E}">
        <p14:creationId xmlns:p14="http://schemas.microsoft.com/office/powerpoint/2010/main" val="1405986300"/>
      </p:ext>
    </p:extLst>
  </p:cSld>
  <p:clrMapOvr>
    <a:masterClrMapping/>
  </p:clrMapOvr>
  <mc:AlternateContent xmlns:mc="http://schemas.openxmlformats.org/markup-compatibility/2006" xmlns:p14="http://schemas.microsoft.com/office/powerpoint/2010/main">
    <mc:Choice Requires="p14">
      <p:transition spd="slow" p14:dur="2000" advTm="45927"/>
    </mc:Choice>
    <mc:Fallback xmlns="">
      <p:transition spd="slow" advTm="4592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pPr algn="just"/>
            <a:r>
              <a:rPr lang="es-CL" b="1" dirty="0"/>
              <a:t>Conclusiones: </a:t>
            </a:r>
            <a:r>
              <a:rPr lang="es-CL" dirty="0"/>
              <a:t>Las visitas domiciliarias preventivas multidimensionales </a:t>
            </a:r>
            <a:r>
              <a:rPr lang="es-CL" b="1" i="1" dirty="0"/>
              <a:t>tienen el potencial de reducir la carga de discapacidad entre los adultos mayores cuando se basa en una evaluación multidimensional con examen clínico.</a:t>
            </a:r>
            <a:r>
              <a:rPr lang="es-CL" dirty="0"/>
              <a:t> Los efectos en la admisión a hogares de ancianos es heterogéneo y probablemente dependa de múltiples factores, como la población las características del programa o el entorno de atención médica.</a:t>
            </a:r>
          </a:p>
        </p:txBody>
      </p:sp>
    </p:spTree>
    <p:extLst>
      <p:ext uri="{BB962C8B-B14F-4D97-AF65-F5344CB8AC3E}">
        <p14:creationId xmlns:p14="http://schemas.microsoft.com/office/powerpoint/2010/main" val="3855032592"/>
      </p:ext>
    </p:extLst>
  </p:cSld>
  <p:clrMapOvr>
    <a:masterClrMapping/>
  </p:clrMapOvr>
  <mc:AlternateContent xmlns:mc="http://schemas.openxmlformats.org/markup-compatibility/2006" xmlns:p14="http://schemas.microsoft.com/office/powerpoint/2010/main">
    <mc:Choice Requires="p14">
      <p:transition spd="slow" p14:dur="2000" advTm="67321"/>
    </mc:Choice>
    <mc:Fallback xmlns="">
      <p:transition spd="slow" advTm="67321"/>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Nuevos escenarios</a:t>
            </a:r>
          </a:p>
        </p:txBody>
      </p:sp>
      <p:sp>
        <p:nvSpPr>
          <p:cNvPr id="3" name="2 Marcador de contenido"/>
          <p:cNvSpPr>
            <a:spLocks noGrp="1"/>
          </p:cNvSpPr>
          <p:nvPr>
            <p:ph idx="1"/>
          </p:nvPr>
        </p:nvSpPr>
        <p:spPr/>
        <p:txBody>
          <a:bodyPr/>
          <a:lstStyle/>
          <a:p>
            <a:r>
              <a:rPr lang="es-CL" dirty="0"/>
              <a:t>En espacios de subespecialidad:</a:t>
            </a:r>
          </a:p>
          <a:p>
            <a:pPr algn="just"/>
            <a:r>
              <a:rPr lang="es-CL" dirty="0"/>
              <a:t>VGI en pacientes con cáncer en tratamiento con quimioterapia</a:t>
            </a:r>
          </a:p>
          <a:p>
            <a:pPr algn="just"/>
            <a:r>
              <a:rPr lang="es-CL" dirty="0"/>
              <a:t>VGI para evaluación de mortalidad postoperatoria</a:t>
            </a:r>
          </a:p>
          <a:p>
            <a:pPr algn="just"/>
            <a:r>
              <a:rPr lang="es-CL" dirty="0"/>
              <a:t>VGI para cirugía o sustitución de la válvula aórtica transcatéter para pacientes con estenosis aórtica</a:t>
            </a:r>
          </a:p>
        </p:txBody>
      </p:sp>
    </p:spTree>
    <p:extLst>
      <p:ext uri="{BB962C8B-B14F-4D97-AF65-F5344CB8AC3E}">
        <p14:creationId xmlns:p14="http://schemas.microsoft.com/office/powerpoint/2010/main" val="831972179"/>
      </p:ext>
    </p:extLst>
  </p:cSld>
  <p:clrMapOvr>
    <a:masterClrMapping/>
  </p:clrMapOvr>
  <mc:AlternateContent xmlns:mc="http://schemas.openxmlformats.org/markup-compatibility/2006" xmlns:p14="http://schemas.microsoft.com/office/powerpoint/2010/main">
    <mc:Choice Requires="p14">
      <p:transition spd="slow" p14:dur="2000" advTm="74093"/>
    </mc:Choice>
    <mc:Fallback xmlns="">
      <p:transition spd="slow" advTm="74093"/>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Fragilidad</a:t>
            </a:r>
          </a:p>
        </p:txBody>
      </p:sp>
      <p:sp>
        <p:nvSpPr>
          <p:cNvPr id="3" name="2 Marcador de contenido"/>
          <p:cNvSpPr>
            <a:spLocks noGrp="1"/>
          </p:cNvSpPr>
          <p:nvPr>
            <p:ph idx="1"/>
          </p:nvPr>
        </p:nvSpPr>
        <p:spPr/>
        <p:txBody>
          <a:bodyPr/>
          <a:lstStyle/>
          <a:p>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1628800"/>
            <a:ext cx="784887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pie de página"/>
          <p:cNvSpPr>
            <a:spLocks noGrp="1"/>
          </p:cNvSpPr>
          <p:nvPr>
            <p:ph type="ftr" sz="quarter" idx="11"/>
          </p:nvPr>
        </p:nvSpPr>
        <p:spPr/>
        <p:txBody>
          <a:bodyPr/>
          <a:lstStyle/>
          <a:p>
            <a:r>
              <a:rPr lang="es-CL"/>
              <a:t>Lancet 2013; 381: 752–62</a:t>
            </a:r>
          </a:p>
        </p:txBody>
      </p:sp>
    </p:spTree>
    <p:extLst>
      <p:ext uri="{BB962C8B-B14F-4D97-AF65-F5344CB8AC3E}">
        <p14:creationId xmlns:p14="http://schemas.microsoft.com/office/powerpoint/2010/main" val="1094559319"/>
      </p:ext>
    </p:extLst>
  </p:cSld>
  <p:clrMapOvr>
    <a:masterClrMapping/>
  </p:clrMapOvr>
  <mc:AlternateContent xmlns:mc="http://schemas.openxmlformats.org/markup-compatibility/2006" xmlns:p14="http://schemas.microsoft.com/office/powerpoint/2010/main">
    <mc:Choice Requires="p14">
      <p:transition spd="slow" p14:dur="2000" advTm="58178"/>
    </mc:Choice>
    <mc:Fallback xmlns="">
      <p:transition spd="slow" advTm="58178"/>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Fragilidad</a:t>
            </a:r>
          </a:p>
        </p:txBody>
      </p:sp>
      <p:sp>
        <p:nvSpPr>
          <p:cNvPr id="3" name="2 Marcador de contenido"/>
          <p:cNvSpPr>
            <a:spLocks noGrp="1"/>
          </p:cNvSpPr>
          <p:nvPr>
            <p:ph idx="1"/>
          </p:nvPr>
        </p:nvSpPr>
        <p:spPr/>
        <p:txBody>
          <a:bodyPr/>
          <a:lstStyle/>
          <a:p>
            <a:endParaRPr lang="es-C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1238250"/>
            <a:ext cx="86487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65372"/>
      </p:ext>
    </p:extLst>
  </p:cSld>
  <p:clrMapOvr>
    <a:masterClrMapping/>
  </p:clrMapOvr>
  <mc:AlternateContent xmlns:mc="http://schemas.openxmlformats.org/markup-compatibility/2006" xmlns:p14="http://schemas.microsoft.com/office/powerpoint/2010/main">
    <mc:Choice Requires="p14">
      <p:transition spd="slow" p14:dur="2000" advTm="5861"/>
    </mc:Choice>
    <mc:Fallback xmlns="">
      <p:transition spd="slow" advTm="5861"/>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Fragilidad</a:t>
            </a:r>
          </a:p>
        </p:txBody>
      </p:sp>
      <p:sp>
        <p:nvSpPr>
          <p:cNvPr id="3" name="2 Marcador de contenido"/>
          <p:cNvSpPr>
            <a:spLocks noGrp="1"/>
          </p:cNvSpPr>
          <p:nvPr>
            <p:ph idx="1"/>
          </p:nvPr>
        </p:nvSpPr>
        <p:spPr/>
        <p:txBody>
          <a:bodyPr>
            <a:normAutofit lnSpcReduction="10000"/>
          </a:bodyPr>
          <a:lstStyle/>
          <a:p>
            <a:pPr algn="just"/>
            <a:r>
              <a:rPr lang="es-CL" dirty="0"/>
              <a:t>Análisis secundario de datos obtenidos de un estudio de cohorte prospectivo (The Cardiovascular Health Study, CHS) </a:t>
            </a:r>
          </a:p>
          <a:p>
            <a:pPr algn="just"/>
            <a:r>
              <a:rPr lang="es-CL" dirty="0"/>
              <a:t>5210 hombres y mujeres de 65 años y más</a:t>
            </a:r>
          </a:p>
          <a:p>
            <a:pPr algn="just"/>
            <a:r>
              <a:rPr lang="es-CL" dirty="0"/>
              <a:t>Se establece un modelo fenotípico basado en 5 variables: </a:t>
            </a:r>
            <a:r>
              <a:rPr lang="es-CL" b="1" i="1" dirty="0"/>
              <a:t>Perdida no intencionada de peso, debilidad, cansancio o baja resistencia, lentitud y bajo grado de actividad física.</a:t>
            </a:r>
          </a:p>
          <a:p>
            <a:pPr algn="just"/>
            <a:r>
              <a:rPr lang="es-CL" dirty="0"/>
              <a:t>Se dividió según la presencia de las variables en tres grupos </a:t>
            </a:r>
            <a:r>
              <a:rPr lang="es-CL" b="1" i="1" dirty="0"/>
              <a:t>frágiles, pre frágiles y robustos</a:t>
            </a:r>
            <a:r>
              <a:rPr lang="es-CL" dirty="0"/>
              <a:t>.</a:t>
            </a:r>
          </a:p>
          <a:p>
            <a:pPr algn="just"/>
            <a:r>
              <a:rPr lang="es-CL" dirty="0"/>
              <a:t>Se excluyó a adultos mayores con Enf. De Parkinson, ACV previo o deterioro cognitivo.</a:t>
            </a:r>
          </a:p>
        </p:txBody>
      </p:sp>
    </p:spTree>
    <p:custDataLst>
      <p:tags r:id="rId1"/>
    </p:custDataLst>
    <p:extLst>
      <p:ext uri="{BB962C8B-B14F-4D97-AF65-F5344CB8AC3E}">
        <p14:creationId xmlns:p14="http://schemas.microsoft.com/office/powerpoint/2010/main" val="4244204389"/>
      </p:ext>
    </p:extLst>
  </p:cSld>
  <p:clrMapOvr>
    <a:masterClrMapping/>
  </p:clrMapOvr>
  <mc:AlternateContent xmlns:mc="http://schemas.openxmlformats.org/markup-compatibility/2006" xmlns:p14="http://schemas.microsoft.com/office/powerpoint/2010/main">
    <mc:Choice Requires="p14">
      <p:transition spd="slow" p14:dur="2000" advTm="64358"/>
    </mc:Choice>
    <mc:Fallback xmlns="">
      <p:transition spd="slow" advTm="643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850106"/>
          </a:xfrm>
        </p:spPr>
        <p:txBody>
          <a:bodyPr/>
          <a:lstStyle/>
          <a:p>
            <a:r>
              <a:rPr lang="es-CL" dirty="0"/>
              <a:t>Fragilidad</a:t>
            </a:r>
          </a:p>
        </p:txBody>
      </p:sp>
      <p:sp>
        <p:nvSpPr>
          <p:cNvPr id="3" name="2 Marcador de contenido"/>
          <p:cNvSpPr>
            <a:spLocks noGrp="1"/>
          </p:cNvSpPr>
          <p:nvPr>
            <p:ph idx="1"/>
          </p:nvPr>
        </p:nvSpPr>
        <p:spPr>
          <a:xfrm>
            <a:off x="1981200" y="1124745"/>
            <a:ext cx="8229600" cy="5001419"/>
          </a:xfrm>
        </p:spPr>
        <p:txBody>
          <a:bodyPr/>
          <a:lstStyle/>
          <a:p>
            <a:r>
              <a:rPr lang="es-CL" dirty="0"/>
              <a:t>Modelo fenotípico de Fried: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1628800"/>
            <a:ext cx="575310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pie de página"/>
          <p:cNvSpPr>
            <a:spLocks noGrp="1"/>
          </p:cNvSpPr>
          <p:nvPr>
            <p:ph type="ftr" sz="quarter" idx="11"/>
          </p:nvPr>
        </p:nvSpPr>
        <p:spPr/>
        <p:txBody>
          <a:bodyPr/>
          <a:lstStyle/>
          <a:p>
            <a:r>
              <a:rPr lang="en-US"/>
              <a:t>Journal of Gerontology: MEDICAL SCIENCES 2001, Vol. 56A, No. 3, M146–M156</a:t>
            </a:r>
            <a:endParaRPr lang="es-CL"/>
          </a:p>
        </p:txBody>
      </p:sp>
    </p:spTree>
    <p:extLst>
      <p:ext uri="{BB962C8B-B14F-4D97-AF65-F5344CB8AC3E}">
        <p14:creationId xmlns:p14="http://schemas.microsoft.com/office/powerpoint/2010/main" val="1548248945"/>
      </p:ext>
    </p:extLst>
  </p:cSld>
  <p:clrMapOvr>
    <a:masterClrMapping/>
  </p:clrMapOvr>
  <mc:AlternateContent xmlns:mc="http://schemas.openxmlformats.org/markup-compatibility/2006" xmlns:p14="http://schemas.microsoft.com/office/powerpoint/2010/main">
    <mc:Choice Requires="p14">
      <p:transition spd="slow" p14:dur="2000" advTm="5517"/>
    </mc:Choice>
    <mc:Fallback xmlns="">
      <p:transition spd="slow" advTm="5517"/>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Fragilidad</a:t>
            </a:r>
          </a:p>
        </p:txBody>
      </p:sp>
      <p:sp>
        <p:nvSpPr>
          <p:cNvPr id="3" name="2 Marcador de contenido"/>
          <p:cNvSpPr>
            <a:spLocks noGrp="1"/>
          </p:cNvSpPr>
          <p:nvPr>
            <p:ph idx="1"/>
          </p:nvPr>
        </p:nvSpPr>
        <p:spPr/>
        <p:txBody>
          <a:bodyPr>
            <a:normAutofit/>
          </a:bodyPr>
          <a:lstStyle/>
          <a:p>
            <a:pPr algn="just"/>
            <a:r>
              <a:rPr lang="es-CL" dirty="0"/>
              <a:t>Adultos mayores robustos – 46% - a los 3 años tenían una mortalidad de 3% y a los 7 años de 12%.</a:t>
            </a:r>
          </a:p>
          <a:p>
            <a:pPr algn="just"/>
            <a:r>
              <a:rPr lang="es-CL" dirty="0"/>
              <a:t>Adultos mayores pre frágiles – 47% - a los 3 años tenían una mortalidad de 7% y a los 7 años del 23%.</a:t>
            </a:r>
          </a:p>
          <a:p>
            <a:pPr algn="just"/>
            <a:r>
              <a:rPr lang="es-CL" dirty="0"/>
              <a:t>Adultos mayores frágiles – 7% - a los 3 años tenía una mortalidad de 18% y a los 7 años 43%</a:t>
            </a:r>
          </a:p>
        </p:txBody>
      </p:sp>
    </p:spTree>
    <p:custDataLst>
      <p:tags r:id="rId1"/>
    </p:custDataLst>
    <p:extLst>
      <p:ext uri="{BB962C8B-B14F-4D97-AF65-F5344CB8AC3E}">
        <p14:creationId xmlns:p14="http://schemas.microsoft.com/office/powerpoint/2010/main" val="1702271594"/>
      </p:ext>
    </p:extLst>
  </p:cSld>
  <p:clrMapOvr>
    <a:masterClrMapping/>
  </p:clrMapOvr>
  <mc:AlternateContent xmlns:mc="http://schemas.openxmlformats.org/markup-compatibility/2006" xmlns:p14="http://schemas.microsoft.com/office/powerpoint/2010/main">
    <mc:Choice Requires="p14">
      <p:transition spd="slow" p14:dur="2000" advTm="33399"/>
    </mc:Choice>
    <mc:Fallback xmlns="">
      <p:transition spd="slow" advTm="333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Fragilidad</a:t>
            </a:r>
          </a:p>
        </p:txBody>
      </p:sp>
      <p:sp>
        <p:nvSpPr>
          <p:cNvPr id="3" name="2 Marcador de contenido"/>
          <p:cNvSpPr>
            <a:spLocks noGrp="1"/>
          </p:cNvSpPr>
          <p:nvPr>
            <p:ph idx="1"/>
          </p:nvPr>
        </p:nvSpPr>
        <p:spPr/>
        <p:txBody>
          <a:bodyPr/>
          <a:lstStyle/>
          <a:p>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340768"/>
            <a:ext cx="871296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179287"/>
      </p:ext>
    </p:extLst>
  </p:cSld>
  <p:clrMapOvr>
    <a:masterClrMapping/>
  </p:clrMapOvr>
  <mc:AlternateContent xmlns:mc="http://schemas.openxmlformats.org/markup-compatibility/2006" xmlns:p14="http://schemas.microsoft.com/office/powerpoint/2010/main">
    <mc:Choice Requires="p14">
      <p:transition spd="slow" p14:dur="2000" advTm="19298"/>
    </mc:Choice>
    <mc:Fallback xmlns="">
      <p:transition spd="slow" advTm="19298"/>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Fragilidad</a:t>
            </a:r>
          </a:p>
        </p:txBody>
      </p:sp>
      <p:sp>
        <p:nvSpPr>
          <p:cNvPr id="3" name="2 Marcador de contenido"/>
          <p:cNvSpPr>
            <a:spLocks noGrp="1"/>
          </p:cNvSpPr>
          <p:nvPr>
            <p:ph idx="1"/>
          </p:nvPr>
        </p:nvSpPr>
        <p:spPr/>
        <p:txBody>
          <a:bodyPr>
            <a:normAutofit fontScale="92500" lnSpcReduction="10000"/>
          </a:bodyPr>
          <a:lstStyle/>
          <a:p>
            <a:pPr algn="just"/>
            <a:r>
              <a:rPr lang="es-ES" dirty="0"/>
              <a:t>Las células progenitoras osteogénicas circulantes (COP) se consideran como sustituto del repositorio mesenquimal en el cuerpo. </a:t>
            </a:r>
          </a:p>
          <a:p>
            <a:pPr algn="just"/>
            <a:r>
              <a:rPr lang="es-ES" b="1" i="1" dirty="0"/>
              <a:t>La hipótesis de que las células COP disminuyen con la edad y que los niveles más bajos de células COP se asocian con mayor fragilidad y discapacidad en mayores</a:t>
            </a:r>
          </a:p>
          <a:p>
            <a:pPr algn="just"/>
            <a:r>
              <a:rPr lang="es-ES" dirty="0"/>
              <a:t>Muestra aleatoria de individuos que viven en la comunidad inscritos en el estudio de osteoporosis y fragilidad de Nepean (NOF)</a:t>
            </a:r>
          </a:p>
          <a:p>
            <a:pPr algn="just"/>
            <a:r>
              <a:rPr lang="es-ES" dirty="0"/>
              <a:t>Media de 82,8 años de edad; N = 77; 70% mujeres;</a:t>
            </a:r>
            <a:br>
              <a:rPr lang="es-ES" dirty="0"/>
            </a:br>
            <a:r>
              <a:rPr lang="es-ES" dirty="0"/>
              <a:t>27 robustos, 23 pre frágiles, y 27 frágiles</a:t>
            </a:r>
          </a:p>
          <a:p>
            <a:pPr algn="just"/>
            <a:r>
              <a:rPr lang="es-ES" dirty="0"/>
              <a:t>Se cuantifica COP por citometría de flujo</a:t>
            </a:r>
          </a:p>
          <a:p>
            <a:pPr algn="just"/>
            <a:r>
              <a:rPr lang="es-ES" dirty="0"/>
              <a:t>Análisis de regresión logística</a:t>
            </a:r>
            <a:endParaRPr lang="es-CL" dirty="0"/>
          </a:p>
        </p:txBody>
      </p:sp>
    </p:spTree>
    <p:extLst>
      <p:ext uri="{BB962C8B-B14F-4D97-AF65-F5344CB8AC3E}">
        <p14:creationId xmlns:p14="http://schemas.microsoft.com/office/powerpoint/2010/main" val="2438099321"/>
      </p:ext>
    </p:extLst>
  </p:cSld>
  <p:clrMapOvr>
    <a:masterClrMapping/>
  </p:clrMapOvr>
  <mc:AlternateContent xmlns:mc="http://schemas.openxmlformats.org/markup-compatibility/2006" xmlns:p14="http://schemas.microsoft.com/office/powerpoint/2010/main">
    <mc:Choice Requires="p14">
      <p:transition spd="slow" p14:dur="2000" advTm="17627"/>
    </mc:Choice>
    <mc:Fallback xmlns="">
      <p:transition spd="slow" advTm="17627"/>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Fragilidad</a:t>
            </a:r>
          </a:p>
        </p:txBody>
      </p:sp>
      <p:sp>
        <p:nvSpPr>
          <p:cNvPr id="3" name="2 Marcador de contenido"/>
          <p:cNvSpPr>
            <a:spLocks noGrp="1"/>
          </p:cNvSpPr>
          <p:nvPr>
            <p:ph idx="1"/>
          </p:nvPr>
        </p:nvSpPr>
        <p:spPr/>
        <p:txBody>
          <a:bodyPr/>
          <a:lstStyle/>
          <a:p>
            <a:endParaRPr lang="es-C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1" y="1772816"/>
            <a:ext cx="511492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587025"/>
      </p:ext>
    </p:extLst>
  </p:cSld>
  <p:clrMapOvr>
    <a:masterClrMapping/>
  </p:clrMapOvr>
  <mc:AlternateContent xmlns:mc="http://schemas.openxmlformats.org/markup-compatibility/2006" xmlns:p14="http://schemas.microsoft.com/office/powerpoint/2010/main">
    <mc:Choice Requires="p14">
      <p:transition spd="slow" p14:dur="2000" advTm="4658"/>
    </mc:Choice>
    <mc:Fallback xmlns="">
      <p:transition spd="slow" advTm="465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Declaración inicial</a:t>
            </a:r>
          </a:p>
        </p:txBody>
      </p:sp>
      <p:sp>
        <p:nvSpPr>
          <p:cNvPr id="3" name="Marcador de contenido 2"/>
          <p:cNvSpPr>
            <a:spLocks noGrp="1"/>
          </p:cNvSpPr>
          <p:nvPr>
            <p:ph idx="1"/>
          </p:nvPr>
        </p:nvSpPr>
        <p:spPr/>
        <p:txBody>
          <a:bodyPr/>
          <a:lstStyle/>
          <a:p>
            <a:r>
              <a:rPr lang="es-CL" dirty="0"/>
              <a:t>No tengo conflictos de interés </a:t>
            </a:r>
          </a:p>
          <a:p>
            <a:r>
              <a:rPr lang="es-CL" dirty="0"/>
              <a:t>Diapositivas en Inglés y Español</a:t>
            </a:r>
          </a:p>
        </p:txBody>
      </p:sp>
    </p:spTree>
    <p:extLst>
      <p:ext uri="{BB962C8B-B14F-4D97-AF65-F5344CB8AC3E}">
        <p14:creationId xmlns:p14="http://schemas.microsoft.com/office/powerpoint/2010/main" val="3085080099"/>
      </p:ext>
    </p:extLst>
  </p:cSld>
  <p:clrMapOvr>
    <a:masterClrMapping/>
  </p:clrMapOvr>
  <mc:AlternateContent xmlns:mc="http://schemas.openxmlformats.org/markup-compatibility/2006" xmlns:p14="http://schemas.microsoft.com/office/powerpoint/2010/main">
    <mc:Choice Requires="p14">
      <p:transition spd="slow" p14:dur="2000" advTm="9246"/>
    </mc:Choice>
    <mc:Fallback xmlns="">
      <p:transition spd="slow" advTm="9246"/>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Fragilidad</a:t>
            </a:r>
          </a:p>
        </p:txBody>
      </p:sp>
      <p:sp>
        <p:nvSpPr>
          <p:cNvPr id="3" name="2 Marcador de contenido"/>
          <p:cNvSpPr>
            <a:spLocks noGrp="1"/>
          </p:cNvSpPr>
          <p:nvPr>
            <p:ph idx="1"/>
          </p:nvPr>
        </p:nvSpPr>
        <p:spPr/>
        <p:txBody>
          <a:bodyPr/>
          <a:lstStyle/>
          <a:p>
            <a:endParaRPr lang="es-C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556792"/>
            <a:ext cx="878497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028457"/>
      </p:ext>
    </p:extLst>
  </p:cSld>
  <p:clrMapOvr>
    <a:masterClrMapping/>
  </p:clrMapOvr>
  <mc:AlternateContent xmlns:mc="http://schemas.openxmlformats.org/markup-compatibility/2006" xmlns:p14="http://schemas.microsoft.com/office/powerpoint/2010/main">
    <mc:Choice Requires="p14">
      <p:transition spd="slow" p14:dur="2000" advTm="32938"/>
    </mc:Choice>
    <mc:Fallback xmlns="">
      <p:transition spd="slow" advTm="32938"/>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Caso Clínico (Gentileza Dra. Erika Astorga)</a:t>
            </a:r>
          </a:p>
        </p:txBody>
      </p:sp>
      <p:sp>
        <p:nvSpPr>
          <p:cNvPr id="3" name="Marcador de contenido 2"/>
          <p:cNvSpPr>
            <a:spLocks noGrp="1"/>
          </p:cNvSpPr>
          <p:nvPr>
            <p:ph idx="1"/>
          </p:nvPr>
        </p:nvSpPr>
        <p:spPr/>
        <p:txBody>
          <a:bodyPr>
            <a:normAutofit fontScale="92500" lnSpcReduction="20000"/>
          </a:bodyPr>
          <a:lstStyle/>
          <a:p>
            <a:pPr algn="just"/>
            <a:r>
              <a:rPr lang="es-CL" dirty="0"/>
              <a:t>Doña Herminia, 85 años, </a:t>
            </a:r>
          </a:p>
          <a:p>
            <a:pPr algn="just"/>
            <a:r>
              <a:rPr lang="es-CL" dirty="0"/>
              <a:t>HTA, DM, artrosis rodilla. </a:t>
            </a:r>
          </a:p>
          <a:p>
            <a:pPr algn="just"/>
            <a:r>
              <a:rPr lang="es-CL" dirty="0"/>
              <a:t>Fármacos: glibenclamida 5 mg: 1 – 1, metformina 850 mg 1- 1, amlodipino 10 mg/d, furosemida 40 mg ½ - ½, polivitamínico 1/d.</a:t>
            </a:r>
          </a:p>
          <a:p>
            <a:pPr algn="just"/>
            <a:r>
              <a:rPr lang="es-CL" dirty="0"/>
              <a:t>EMPAM hace 2 meses: autovalente con riesgo.</a:t>
            </a:r>
          </a:p>
          <a:p>
            <a:pPr algn="just"/>
            <a:r>
              <a:rPr lang="es-CL" dirty="0"/>
              <a:t>Motivo consulta: «cansancio general»</a:t>
            </a:r>
          </a:p>
          <a:p>
            <a:pPr algn="just"/>
            <a:r>
              <a:rPr lang="es-CL" dirty="0"/>
              <a:t>Ex. físico:</a:t>
            </a:r>
          </a:p>
          <a:p>
            <a:pPr marL="0" indent="0" algn="just">
              <a:buNone/>
            </a:pPr>
            <a:r>
              <a:rPr lang="es-CL" dirty="0"/>
              <a:t>PA: 110/55 mmHg, FC 78 x min, Peso: 50 Kg, T: 1.48, IMC: 22.8</a:t>
            </a:r>
          </a:p>
          <a:p>
            <a:pPr marL="0" indent="0" algn="just">
              <a:buNone/>
            </a:pPr>
            <a:r>
              <a:rPr lang="es-CL" dirty="0"/>
              <a:t>Cardiopulmonar normal.</a:t>
            </a:r>
          </a:p>
          <a:p>
            <a:pPr marL="0" indent="0" algn="just">
              <a:buNone/>
            </a:pPr>
            <a:r>
              <a:rPr lang="es-CL" dirty="0"/>
              <a:t>Abdomen normal.</a:t>
            </a:r>
          </a:p>
          <a:p>
            <a:pPr marL="0" indent="0" algn="just">
              <a:buNone/>
            </a:pPr>
            <a:r>
              <a:rPr lang="es-CL" dirty="0"/>
              <a:t>Genuvaro. Edema tobillos +</a:t>
            </a:r>
          </a:p>
          <a:p>
            <a:endParaRPr lang="es-CL" dirty="0"/>
          </a:p>
        </p:txBody>
      </p:sp>
    </p:spTree>
    <p:extLst>
      <p:ext uri="{BB962C8B-B14F-4D97-AF65-F5344CB8AC3E}">
        <p14:creationId xmlns:p14="http://schemas.microsoft.com/office/powerpoint/2010/main" val="1019306518"/>
      </p:ext>
    </p:extLst>
  </p:cSld>
  <p:clrMapOvr>
    <a:masterClrMapping/>
  </p:clrMapOvr>
  <mc:AlternateContent xmlns:mc="http://schemas.openxmlformats.org/markup-compatibility/2006" xmlns:p14="http://schemas.microsoft.com/office/powerpoint/2010/main">
    <mc:Choice Requires="p14">
      <p:transition spd="slow" p14:dur="2000" advTm="146922"/>
    </mc:Choice>
    <mc:Fallback xmlns="">
      <p:transition spd="slow" advTm="146922"/>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idx="1"/>
          </p:nvPr>
        </p:nvSpPr>
        <p:spPr/>
        <p:txBody>
          <a:bodyPr/>
          <a:lstStyle/>
          <a:p>
            <a:r>
              <a:rPr lang="es-CL" dirty="0"/>
              <a:t>Laboratorio:</a:t>
            </a:r>
          </a:p>
          <a:p>
            <a:pPr marL="0" indent="0">
              <a:buNone/>
            </a:pPr>
            <a:r>
              <a:rPr lang="es-CL" dirty="0"/>
              <a:t>Hto: 39%, </a:t>
            </a:r>
            <a:r>
              <a:rPr lang="es-CL" dirty="0" err="1"/>
              <a:t>Hb</a:t>
            </a:r>
            <a:r>
              <a:rPr lang="es-CL" dirty="0"/>
              <a:t> 13 gr/dl, leuco 4.500, Plaq 200.000, VHS 32</a:t>
            </a:r>
          </a:p>
          <a:p>
            <a:pPr marL="0" indent="0">
              <a:buNone/>
            </a:pPr>
            <a:r>
              <a:rPr lang="es-CL" dirty="0"/>
              <a:t>Glicemia 90, HbA1c 6.5</a:t>
            </a:r>
          </a:p>
          <a:p>
            <a:pPr marL="0" indent="0">
              <a:buNone/>
            </a:pPr>
            <a:r>
              <a:rPr lang="es-CL" dirty="0"/>
              <a:t>Creat 0.9 mg/dl</a:t>
            </a:r>
          </a:p>
          <a:p>
            <a:pPr marL="0" indent="0">
              <a:buNone/>
            </a:pPr>
            <a:r>
              <a:rPr lang="es-CL" dirty="0"/>
              <a:t>Colesterol T: 190</a:t>
            </a:r>
          </a:p>
          <a:p>
            <a:pPr marL="0" indent="0">
              <a:buNone/>
            </a:pPr>
            <a:r>
              <a:rPr lang="es-CL" dirty="0"/>
              <a:t>Orina completa normal</a:t>
            </a:r>
          </a:p>
          <a:p>
            <a:endParaRPr lang="es-CL" dirty="0"/>
          </a:p>
        </p:txBody>
      </p:sp>
    </p:spTree>
    <p:extLst>
      <p:ext uri="{BB962C8B-B14F-4D97-AF65-F5344CB8AC3E}">
        <p14:creationId xmlns:p14="http://schemas.microsoft.com/office/powerpoint/2010/main" val="4256420010"/>
      </p:ext>
    </p:extLst>
  </p:cSld>
  <p:clrMapOvr>
    <a:masterClrMapping/>
  </p:clrMapOvr>
  <mc:AlternateContent xmlns:mc="http://schemas.openxmlformats.org/markup-compatibility/2006" xmlns:p14="http://schemas.microsoft.com/office/powerpoint/2010/main">
    <mc:Choice Requires="p14">
      <p:transition spd="slow" p14:dur="2000" advTm="20142"/>
    </mc:Choice>
    <mc:Fallback xmlns="">
      <p:transition spd="slow" advTm="20142"/>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CL" dirty="0"/>
              <a:t>Hipótesis diagnostica</a:t>
            </a:r>
          </a:p>
          <a:p>
            <a:r>
              <a:rPr lang="es-CL" dirty="0"/>
              <a:t>Conductas</a:t>
            </a:r>
          </a:p>
        </p:txBody>
      </p:sp>
    </p:spTree>
    <p:extLst>
      <p:ext uri="{BB962C8B-B14F-4D97-AF65-F5344CB8AC3E}">
        <p14:creationId xmlns:p14="http://schemas.microsoft.com/office/powerpoint/2010/main" val="3670026512"/>
      </p:ext>
    </p:extLst>
  </p:cSld>
  <p:clrMapOvr>
    <a:masterClrMapping/>
  </p:clrMapOvr>
  <mc:AlternateContent xmlns:mc="http://schemas.openxmlformats.org/markup-compatibility/2006" xmlns:p14="http://schemas.microsoft.com/office/powerpoint/2010/main">
    <mc:Choice Requires="p14">
      <p:transition spd="slow" p14:dur="2000" advTm="16474"/>
    </mc:Choice>
    <mc:Fallback xmlns="">
      <p:transition spd="slow" advTm="16474"/>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CL" dirty="0"/>
              <a:t>Hipótesis diagnóstica: </a:t>
            </a:r>
          </a:p>
          <a:p>
            <a:pPr>
              <a:buFontTx/>
              <a:buChar char="-"/>
            </a:pPr>
            <a:r>
              <a:rPr lang="es-CL" dirty="0"/>
              <a:t>Obs. Insuficiencia cardiaca.</a:t>
            </a:r>
          </a:p>
          <a:p>
            <a:pPr>
              <a:buFontTx/>
              <a:buChar char="-"/>
            </a:pPr>
            <a:r>
              <a:rPr lang="es-CL" dirty="0"/>
              <a:t>HTA bien controlada.</a:t>
            </a:r>
          </a:p>
          <a:p>
            <a:pPr>
              <a:buFontTx/>
              <a:buChar char="-"/>
            </a:pPr>
            <a:r>
              <a:rPr lang="es-CL" dirty="0"/>
              <a:t>DM bien controlada.</a:t>
            </a:r>
          </a:p>
          <a:p>
            <a:r>
              <a:rPr lang="es-CL" dirty="0"/>
              <a:t>Se solicita ECG y se deriva a cardiología.</a:t>
            </a:r>
          </a:p>
          <a:p>
            <a:r>
              <a:rPr lang="es-CL" dirty="0"/>
              <a:t>Se mantienen fármacos.</a:t>
            </a:r>
          </a:p>
          <a:p>
            <a:endParaRPr lang="es-CL" dirty="0"/>
          </a:p>
        </p:txBody>
      </p:sp>
    </p:spTree>
    <p:extLst>
      <p:ext uri="{BB962C8B-B14F-4D97-AF65-F5344CB8AC3E}">
        <p14:creationId xmlns:p14="http://schemas.microsoft.com/office/powerpoint/2010/main" val="2736064362"/>
      </p:ext>
    </p:extLst>
  </p:cSld>
  <p:clrMapOvr>
    <a:masterClrMapping/>
  </p:clrMapOvr>
  <mc:AlternateContent xmlns:mc="http://schemas.openxmlformats.org/markup-compatibility/2006" xmlns:p14="http://schemas.microsoft.com/office/powerpoint/2010/main">
    <mc:Choice Requires="p14">
      <p:transition spd="slow" p14:dur="2000" advTm="32338"/>
    </mc:Choice>
    <mc:Fallback xmlns="">
      <p:transition spd="slow" advTm="32338"/>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Y si aplicamos VGI</a:t>
            </a:r>
          </a:p>
        </p:txBody>
      </p:sp>
      <p:sp>
        <p:nvSpPr>
          <p:cNvPr id="3" name="Marcador de contenido 2"/>
          <p:cNvSpPr>
            <a:spLocks noGrp="1"/>
          </p:cNvSpPr>
          <p:nvPr>
            <p:ph idx="1"/>
          </p:nvPr>
        </p:nvSpPr>
        <p:spPr/>
        <p:txBody>
          <a:bodyPr>
            <a:normAutofit/>
          </a:bodyPr>
          <a:lstStyle/>
          <a:p>
            <a:pPr marL="0" indent="0" algn="just">
              <a:buNone/>
            </a:pPr>
            <a:r>
              <a:rPr lang="es-CL" b="1" i="1" dirty="0"/>
              <a:t>Social: </a:t>
            </a:r>
            <a:r>
              <a:rPr lang="es-CL" dirty="0"/>
              <a:t>Doña Herminia, 85 años, viuda, 2 hijos, vive sola en Alerce.</a:t>
            </a:r>
            <a:r>
              <a:rPr lang="es-US" dirty="0"/>
              <a:t> Escolaridad 4 años.</a:t>
            </a:r>
            <a:endParaRPr lang="es-CL" dirty="0"/>
          </a:p>
          <a:p>
            <a:pPr marL="0" indent="0" algn="just">
              <a:buNone/>
            </a:pPr>
            <a:r>
              <a:rPr lang="es-CL" b="1" i="1" dirty="0"/>
              <a:t>Funcional: </a:t>
            </a:r>
            <a:r>
              <a:rPr lang="es-CL" dirty="0"/>
              <a:t>Autovalente en ABVD, mantiene labores domésticas, aunque ya no sale mucho por dolor de rodillas.</a:t>
            </a:r>
          </a:p>
          <a:p>
            <a:pPr marL="0" indent="0" algn="just">
              <a:buNone/>
            </a:pPr>
            <a:r>
              <a:rPr lang="es-CL" b="1" i="1" dirty="0"/>
              <a:t>Mental: </a:t>
            </a:r>
            <a:r>
              <a:rPr lang="es-CL" dirty="0"/>
              <a:t>ánimo bajo frecuente, ya no teje porque no le llama atención como antes. A veces se le olvida donde deja las cosas.</a:t>
            </a:r>
          </a:p>
          <a:p>
            <a:pPr algn="just"/>
            <a:endParaRPr lang="es-CL" dirty="0"/>
          </a:p>
        </p:txBody>
      </p:sp>
    </p:spTree>
    <p:extLst>
      <p:ext uri="{BB962C8B-B14F-4D97-AF65-F5344CB8AC3E}">
        <p14:creationId xmlns:p14="http://schemas.microsoft.com/office/powerpoint/2010/main" val="1504958311"/>
      </p:ext>
    </p:extLst>
  </p:cSld>
  <p:clrMapOvr>
    <a:masterClrMapping/>
  </p:clrMapOvr>
  <mc:AlternateContent xmlns:mc="http://schemas.openxmlformats.org/markup-compatibility/2006" xmlns:p14="http://schemas.microsoft.com/office/powerpoint/2010/main">
    <mc:Choice Requires="p14">
      <p:transition spd="slow" p14:dur="2000" advTm="29132"/>
    </mc:Choice>
    <mc:Fallback xmlns="">
      <p:transition spd="slow" advTm="29132"/>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normAutofit/>
          </a:bodyPr>
          <a:lstStyle/>
          <a:p>
            <a:pPr marL="0" indent="0" algn="just">
              <a:buNone/>
            </a:pPr>
            <a:r>
              <a:rPr lang="es-CL" dirty="0"/>
              <a:t>Biomédico: HTA, DM, artrosis rodilla. Fármacos: glibenclamida 5 mg: 1 – 1, metformina 850 mg 1- 1, amlodipino 10 mg/d, furosemida 40 mg ½ - ½, polivitamínico 1/d (se lo dieron por el cansancio). </a:t>
            </a:r>
          </a:p>
          <a:p>
            <a:pPr marL="0" indent="0" algn="just">
              <a:buNone/>
            </a:pPr>
            <a:r>
              <a:rPr lang="es-CL" dirty="0"/>
              <a:t>Sd. Geriátricos: dolor crónico EVA 6/10, incontinencia de orina, insomnio, desnutrición, síntomas depresivos, caídas (2 el último año), mareos, PPI.</a:t>
            </a:r>
          </a:p>
          <a:p>
            <a:pPr algn="just"/>
            <a:r>
              <a:rPr lang="es-CL" dirty="0"/>
              <a:t>EMPAM hace 2 meses: autovalente con riesgo.</a:t>
            </a:r>
          </a:p>
          <a:p>
            <a:pPr algn="just"/>
            <a:r>
              <a:rPr lang="es-CL" dirty="0"/>
              <a:t>Motivo consulta: «cansancio general»</a:t>
            </a:r>
          </a:p>
          <a:p>
            <a:pPr algn="just"/>
            <a:endParaRPr lang="es-CL" dirty="0"/>
          </a:p>
        </p:txBody>
      </p:sp>
    </p:spTree>
    <p:custDataLst>
      <p:tags r:id="rId1"/>
    </p:custDataLst>
    <p:extLst>
      <p:ext uri="{BB962C8B-B14F-4D97-AF65-F5344CB8AC3E}">
        <p14:creationId xmlns:p14="http://schemas.microsoft.com/office/powerpoint/2010/main" val="4017676729"/>
      </p:ext>
    </p:extLst>
  </p:cSld>
  <p:clrMapOvr>
    <a:masterClrMapping/>
  </p:clrMapOvr>
  <mc:AlternateContent xmlns:mc="http://schemas.openxmlformats.org/markup-compatibility/2006" xmlns:p14="http://schemas.microsoft.com/office/powerpoint/2010/main">
    <mc:Choice Requires="p14">
      <p:transition spd="slow" p14:dur="2000" advTm="59263"/>
    </mc:Choice>
    <mc:Fallback xmlns="">
      <p:transition spd="slow" advTm="592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normAutofit lnSpcReduction="10000"/>
          </a:bodyPr>
          <a:lstStyle/>
          <a:p>
            <a:pPr algn="just"/>
            <a:r>
              <a:rPr lang="es-CL" u="sng" dirty="0"/>
              <a:t>Ex. físico:</a:t>
            </a:r>
          </a:p>
          <a:p>
            <a:pPr marL="0" indent="0" algn="just">
              <a:buNone/>
            </a:pPr>
            <a:r>
              <a:rPr lang="es-CL" dirty="0"/>
              <a:t>PA: 110/55 mmHg, ortostatismo, PA de pie: 90/50 mmHg, FC 78 x min, Peso: 50 Kg, T: 1.48, IMC: 22.8</a:t>
            </a:r>
          </a:p>
          <a:p>
            <a:pPr marL="0" indent="0" algn="just">
              <a:buNone/>
            </a:pPr>
            <a:r>
              <a:rPr lang="es-CL" dirty="0"/>
              <a:t>Cardiopulmonar normal.</a:t>
            </a:r>
          </a:p>
          <a:p>
            <a:pPr marL="0" indent="0" algn="just">
              <a:buNone/>
            </a:pPr>
            <a:r>
              <a:rPr lang="es-CL" dirty="0"/>
              <a:t>Abdomen normal.</a:t>
            </a:r>
          </a:p>
          <a:p>
            <a:pPr marL="0" indent="0" algn="just">
              <a:buNone/>
            </a:pPr>
            <a:r>
              <a:rPr lang="es-CL" dirty="0"/>
              <a:t>Genuvaro. Edema tobillos +</a:t>
            </a:r>
          </a:p>
          <a:p>
            <a:pPr marL="0" indent="0" algn="just">
              <a:buNone/>
            </a:pPr>
            <a:r>
              <a:rPr lang="es-CL" dirty="0"/>
              <a:t>TUG 18 seg, circunferencia pantorrilla: 26 cm</a:t>
            </a:r>
          </a:p>
          <a:p>
            <a:pPr marL="0" indent="0" algn="just">
              <a:buNone/>
            </a:pPr>
            <a:r>
              <a:rPr lang="es-CL" dirty="0"/>
              <a:t>GDS: 7/15 puntos</a:t>
            </a:r>
            <a:endParaRPr lang="es-US" dirty="0"/>
          </a:p>
          <a:p>
            <a:pPr marL="0" indent="0" algn="just">
              <a:buNone/>
            </a:pPr>
            <a:r>
              <a:rPr lang="es-US" dirty="0"/>
              <a:t>MMSE: 28/30</a:t>
            </a:r>
            <a:endParaRPr lang="es-CL" dirty="0"/>
          </a:p>
          <a:p>
            <a:endParaRPr lang="es-CL" dirty="0"/>
          </a:p>
        </p:txBody>
      </p:sp>
    </p:spTree>
    <p:custDataLst>
      <p:tags r:id="rId1"/>
    </p:custDataLst>
    <p:extLst>
      <p:ext uri="{BB962C8B-B14F-4D97-AF65-F5344CB8AC3E}">
        <p14:creationId xmlns:p14="http://schemas.microsoft.com/office/powerpoint/2010/main" val="3481523741"/>
      </p:ext>
    </p:extLst>
  </p:cSld>
  <p:clrMapOvr>
    <a:masterClrMapping/>
  </p:clrMapOvr>
  <mc:AlternateContent xmlns:mc="http://schemas.openxmlformats.org/markup-compatibility/2006" xmlns:p14="http://schemas.microsoft.com/office/powerpoint/2010/main">
    <mc:Choice Requires="p14">
      <p:transition spd="slow" p14:dur="2000" advTm="53537"/>
    </mc:Choice>
    <mc:Fallback xmlns="">
      <p:transition spd="slow" advTm="535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¿problemas detectados?</a:t>
            </a:r>
          </a:p>
        </p:txBody>
      </p:sp>
      <p:graphicFrame>
        <p:nvGraphicFramePr>
          <p:cNvPr id="15" name="14 Marcador de contenido"/>
          <p:cNvGraphicFramePr>
            <a:graphicFrameLocks noGrp="1"/>
          </p:cNvGraphicFramePr>
          <p:nvPr>
            <p:ph idx="1"/>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760042"/>
      </p:ext>
    </p:extLst>
  </p:cSld>
  <p:clrMapOvr>
    <a:masterClrMapping/>
  </p:clrMapOvr>
  <mc:AlternateContent xmlns:mc="http://schemas.openxmlformats.org/markup-compatibility/2006" xmlns:p14="http://schemas.microsoft.com/office/powerpoint/2010/main">
    <mc:Choice Requires="p14">
      <p:transition spd="slow" p14:dur="2000" advTm="23249"/>
    </mc:Choice>
    <mc:Fallback xmlns="">
      <p:transition spd="slow" advTm="23249"/>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graphicFrame>
        <p:nvGraphicFramePr>
          <p:cNvPr id="4" name="3 Marcador de contenido"/>
          <p:cNvGraphicFramePr>
            <a:graphicFrameLocks noGrp="1"/>
          </p:cNvGraphicFramePr>
          <p:nvPr>
            <p:ph idx="1"/>
          </p:nvPr>
        </p:nvGraphicFramePr>
        <p:xfrm>
          <a:off x="2135560" y="1789610"/>
          <a:ext cx="7886700" cy="420624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18968">
                <a:tc>
                  <a:txBody>
                    <a:bodyPr/>
                    <a:lstStyle/>
                    <a:p>
                      <a:endParaRPr lang="es-CL" dirty="0" err="1"/>
                    </a:p>
                  </a:txBody>
                  <a:tcPr/>
                </a:tc>
                <a:tc>
                  <a:txBody>
                    <a:bodyPr/>
                    <a:lstStyle/>
                    <a:p>
                      <a:r>
                        <a:rPr lang="es-CL" dirty="0"/>
                        <a:t>Observación</a:t>
                      </a:r>
                    </a:p>
                  </a:txBody>
                  <a:tcPr/>
                </a:tc>
                <a:tc>
                  <a:txBody>
                    <a:bodyPr/>
                    <a:lstStyle/>
                    <a:p>
                      <a:r>
                        <a:rPr lang="es-CL" dirty="0"/>
                        <a:t>Intervención</a:t>
                      </a:r>
                      <a:r>
                        <a:rPr lang="es-CL" baseline="0" dirty="0"/>
                        <a:t> posible</a:t>
                      </a:r>
                      <a:endParaRPr lang="es-CL" dirty="0"/>
                    </a:p>
                  </a:txBody>
                  <a:tcPr/>
                </a:tc>
                <a:extLst>
                  <a:ext uri="{0D108BD9-81ED-4DB2-BD59-A6C34878D82A}">
                    <a16:rowId xmlns:a16="http://schemas.microsoft.com/office/drawing/2014/main" val="10000"/>
                  </a:ext>
                </a:extLst>
              </a:tr>
              <a:tr h="792358">
                <a:tc>
                  <a:txBody>
                    <a:bodyPr/>
                    <a:lstStyle/>
                    <a:p>
                      <a:r>
                        <a:rPr lang="es-CL" dirty="0"/>
                        <a:t>Dolor</a:t>
                      </a:r>
                    </a:p>
                  </a:txBody>
                  <a:tcPr/>
                </a:tc>
                <a:tc>
                  <a:txBody>
                    <a:bodyPr/>
                    <a:lstStyle/>
                    <a:p>
                      <a:r>
                        <a:rPr lang="es-CL" dirty="0"/>
                        <a:t>Asociación con depresión y deterioro cognitivo. Influye</a:t>
                      </a:r>
                      <a:r>
                        <a:rPr lang="es-CL" baseline="0" dirty="0"/>
                        <a:t> en calidad de vida</a:t>
                      </a:r>
                      <a:endParaRPr lang="es-CL" dirty="0"/>
                    </a:p>
                  </a:txBody>
                  <a:tcPr/>
                </a:tc>
                <a:tc>
                  <a:txBody>
                    <a:bodyPr/>
                    <a:lstStyle/>
                    <a:p>
                      <a:r>
                        <a:rPr lang="es-CL" dirty="0"/>
                        <a:t>Analgesia según escalón.</a:t>
                      </a:r>
                    </a:p>
                    <a:p>
                      <a:r>
                        <a:rPr lang="es-CL" dirty="0"/>
                        <a:t>Ayuda técnica: bastón</a:t>
                      </a:r>
                    </a:p>
                    <a:p>
                      <a:r>
                        <a:rPr lang="es-CL" dirty="0"/>
                        <a:t>Kinesioterapia</a:t>
                      </a:r>
                    </a:p>
                  </a:txBody>
                  <a:tcPr/>
                </a:tc>
                <a:extLst>
                  <a:ext uri="{0D108BD9-81ED-4DB2-BD59-A6C34878D82A}">
                    <a16:rowId xmlns:a16="http://schemas.microsoft.com/office/drawing/2014/main" val="10001"/>
                  </a:ext>
                </a:extLst>
              </a:tr>
              <a:tr h="1267773">
                <a:tc>
                  <a:txBody>
                    <a:bodyPr/>
                    <a:lstStyle/>
                    <a:p>
                      <a:r>
                        <a:rPr lang="es-CL" dirty="0"/>
                        <a:t>Desnutrición</a:t>
                      </a:r>
                    </a:p>
                  </a:txBody>
                  <a:tcPr/>
                </a:tc>
                <a:tc>
                  <a:txBody>
                    <a:bodyPr/>
                    <a:lstStyle/>
                    <a:p>
                      <a:r>
                        <a:rPr lang="es-CL" dirty="0"/>
                        <a:t>Influida por factores biológicos, sociales, anímicos.</a:t>
                      </a:r>
                    </a:p>
                  </a:txBody>
                  <a:tcPr/>
                </a:tc>
                <a:tc>
                  <a:txBody>
                    <a:bodyPr/>
                    <a:lstStyle/>
                    <a:p>
                      <a:r>
                        <a:rPr lang="es-CL" dirty="0"/>
                        <a:t>Evaluación por</a:t>
                      </a:r>
                      <a:r>
                        <a:rPr lang="es-CL" baseline="0" dirty="0"/>
                        <a:t> nutricionista.</a:t>
                      </a:r>
                    </a:p>
                    <a:p>
                      <a:r>
                        <a:rPr lang="es-CL" baseline="0" dirty="0"/>
                        <a:t>Revisar salud oral.</a:t>
                      </a:r>
                    </a:p>
                    <a:p>
                      <a:r>
                        <a:rPr lang="es-CL" baseline="0" dirty="0"/>
                        <a:t>Tratar depresión.</a:t>
                      </a:r>
                    </a:p>
                    <a:p>
                      <a:r>
                        <a:rPr lang="es-CL" baseline="0" dirty="0"/>
                        <a:t>Mejorar contacto social.</a:t>
                      </a:r>
                      <a:endParaRPr lang="es-CL" dirty="0"/>
                    </a:p>
                  </a:txBody>
                  <a:tcPr/>
                </a:tc>
                <a:extLst>
                  <a:ext uri="{0D108BD9-81ED-4DB2-BD59-A6C34878D82A}">
                    <a16:rowId xmlns:a16="http://schemas.microsoft.com/office/drawing/2014/main" val="10002"/>
                  </a:ext>
                </a:extLst>
              </a:tr>
              <a:tr h="1267773">
                <a:tc>
                  <a:txBody>
                    <a:bodyPr/>
                    <a:lstStyle/>
                    <a:p>
                      <a:r>
                        <a:rPr lang="es-CL" dirty="0"/>
                        <a:t>PPI</a:t>
                      </a:r>
                    </a:p>
                  </a:txBody>
                  <a:tcPr/>
                </a:tc>
                <a:tc>
                  <a:txBody>
                    <a:bodyPr/>
                    <a:lstStyle/>
                    <a:p>
                      <a:r>
                        <a:rPr lang="es-CL" dirty="0"/>
                        <a:t>Dada por fármacos potencialmente dañinos y por no indicar fármacos</a:t>
                      </a:r>
                      <a:r>
                        <a:rPr lang="es-CL" baseline="0" dirty="0"/>
                        <a:t> benéficos.</a:t>
                      </a:r>
                      <a:endParaRPr lang="es-CL" dirty="0"/>
                    </a:p>
                  </a:txBody>
                  <a:tcPr/>
                </a:tc>
                <a:tc>
                  <a:txBody>
                    <a:bodyPr/>
                    <a:lstStyle/>
                    <a:p>
                      <a:r>
                        <a:rPr lang="es-CL" dirty="0"/>
                        <a:t>Suspender glibencamida</a:t>
                      </a:r>
                      <a:r>
                        <a:rPr lang="es-CL" baseline="0" dirty="0"/>
                        <a:t> y furosemida.</a:t>
                      </a:r>
                    </a:p>
                    <a:p>
                      <a:r>
                        <a:rPr lang="es-CL" baseline="0" dirty="0"/>
                        <a:t>Reemplazar nifedipino por IECA o ARA II.</a:t>
                      </a:r>
                    </a:p>
                    <a:p>
                      <a:r>
                        <a:rPr lang="es-CL" baseline="0" dirty="0"/>
                        <a:t>Suspender polivitamínico.</a:t>
                      </a:r>
                      <a:endParaRPr lang="es-CL"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74141707"/>
      </p:ext>
    </p:extLst>
  </p:cSld>
  <p:clrMapOvr>
    <a:masterClrMapping/>
  </p:clrMapOvr>
  <mc:AlternateContent xmlns:mc="http://schemas.openxmlformats.org/markup-compatibility/2006" xmlns:p14="http://schemas.microsoft.com/office/powerpoint/2010/main">
    <mc:Choice Requires="p14">
      <p:transition spd="slow" p14:dur="2000" advTm="101328"/>
    </mc:Choice>
    <mc:Fallback xmlns="">
      <p:transition spd="slow" advTm="1013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a:t>Consecuencias de falta de Medicina Geriátrica </a:t>
            </a:r>
          </a:p>
        </p:txBody>
      </p:sp>
      <p:sp>
        <p:nvSpPr>
          <p:cNvPr id="3" name="2 Marcador de contenido"/>
          <p:cNvSpPr>
            <a:spLocks noGrp="1"/>
          </p:cNvSpPr>
          <p:nvPr>
            <p:ph idx="1"/>
          </p:nvPr>
        </p:nvSpPr>
        <p:spPr/>
        <p:txBody>
          <a:bodyPr/>
          <a:lstStyle/>
          <a:p>
            <a:pPr algn="just"/>
            <a:r>
              <a:rPr lang="es-CL" dirty="0"/>
              <a:t>Error diagnóstico.</a:t>
            </a:r>
          </a:p>
          <a:p>
            <a:pPr algn="just"/>
            <a:r>
              <a:rPr lang="es-CL" dirty="0"/>
              <a:t>Error pronóstico.</a:t>
            </a:r>
          </a:p>
          <a:p>
            <a:pPr algn="just"/>
            <a:r>
              <a:rPr lang="es-CL" dirty="0"/>
              <a:t>Actitudes ageistas o encarnizamiento terapéutico.</a:t>
            </a:r>
          </a:p>
          <a:p>
            <a:pPr algn="just"/>
            <a:r>
              <a:rPr lang="es-CL" dirty="0"/>
              <a:t>Complicaciones derivadas del tratamiento.</a:t>
            </a:r>
          </a:p>
          <a:p>
            <a:endParaRPr lang="es-CL" dirty="0"/>
          </a:p>
        </p:txBody>
      </p:sp>
      <p:sp>
        <p:nvSpPr>
          <p:cNvPr id="4" name="3 Marcador de pie de página"/>
          <p:cNvSpPr>
            <a:spLocks noGrp="1"/>
          </p:cNvSpPr>
          <p:nvPr>
            <p:ph type="ftr" sz="quarter" idx="11"/>
          </p:nvPr>
        </p:nvSpPr>
        <p:spPr/>
        <p:txBody>
          <a:bodyPr/>
          <a:lstStyle/>
          <a:p>
            <a:r>
              <a:rPr lang="es-CL"/>
              <a:t>Gentileza Dra. E. Astorga</a:t>
            </a:r>
          </a:p>
        </p:txBody>
      </p:sp>
    </p:spTree>
    <p:extLst>
      <p:ext uri="{BB962C8B-B14F-4D97-AF65-F5344CB8AC3E}">
        <p14:creationId xmlns:p14="http://schemas.microsoft.com/office/powerpoint/2010/main" val="1071924056"/>
      </p:ext>
    </p:extLst>
  </p:cSld>
  <p:clrMapOvr>
    <a:masterClrMapping/>
  </p:clrMapOvr>
  <mc:AlternateContent xmlns:mc="http://schemas.openxmlformats.org/markup-compatibility/2006" xmlns:p14="http://schemas.microsoft.com/office/powerpoint/2010/main">
    <mc:Choice Requires="p14">
      <p:transition spd="slow" p14:dur="2000" advTm="46104"/>
    </mc:Choice>
    <mc:Fallback xmlns="">
      <p:transition spd="slow" advTm="46104"/>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graphicFrame>
        <p:nvGraphicFramePr>
          <p:cNvPr id="4" name="3 Marcador de contenido"/>
          <p:cNvGraphicFramePr>
            <a:graphicFrameLocks noGrp="1"/>
          </p:cNvGraphicFramePr>
          <p:nvPr>
            <p:ph idx="1"/>
          </p:nvPr>
        </p:nvGraphicFramePr>
        <p:xfrm>
          <a:off x="1991544" y="1052736"/>
          <a:ext cx="7886700" cy="485140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r>
                        <a:rPr lang="es-CL" dirty="0"/>
                        <a:t>Sd. Geriátrico</a:t>
                      </a:r>
                    </a:p>
                  </a:txBody>
                  <a:tcPr/>
                </a:tc>
                <a:tc>
                  <a:txBody>
                    <a:bodyPr/>
                    <a:lstStyle/>
                    <a:p>
                      <a:r>
                        <a:rPr lang="es-CL" dirty="0"/>
                        <a:t>Observación</a:t>
                      </a:r>
                    </a:p>
                  </a:txBody>
                  <a:tcPr/>
                </a:tc>
                <a:tc>
                  <a:txBody>
                    <a:bodyPr/>
                    <a:lstStyle/>
                    <a:p>
                      <a:r>
                        <a:rPr lang="es-CL" dirty="0"/>
                        <a:t>Intervención posible</a:t>
                      </a:r>
                    </a:p>
                  </a:txBody>
                  <a:tcPr/>
                </a:tc>
                <a:extLst>
                  <a:ext uri="{0D108BD9-81ED-4DB2-BD59-A6C34878D82A}">
                    <a16:rowId xmlns:a16="http://schemas.microsoft.com/office/drawing/2014/main" val="10000"/>
                  </a:ext>
                </a:extLst>
              </a:tr>
              <a:tr h="914400">
                <a:tc>
                  <a:txBody>
                    <a:bodyPr/>
                    <a:lstStyle/>
                    <a:p>
                      <a:r>
                        <a:rPr lang="es-CL" dirty="0"/>
                        <a:t>Depresión</a:t>
                      </a:r>
                    </a:p>
                  </a:txBody>
                  <a:tcPr/>
                </a:tc>
                <a:tc>
                  <a:txBody>
                    <a:bodyPr/>
                    <a:lstStyle/>
                    <a:p>
                      <a:r>
                        <a:rPr lang="es-CL" dirty="0"/>
                        <a:t>Asociado a deterioro cognitivo, malnutrición, institucionalización.</a:t>
                      </a:r>
                    </a:p>
                  </a:txBody>
                  <a:tcPr/>
                </a:tc>
                <a:tc>
                  <a:txBody>
                    <a:bodyPr/>
                    <a:lstStyle/>
                    <a:p>
                      <a:r>
                        <a:rPr lang="es-CL" dirty="0"/>
                        <a:t>Terapia farmacológica y psicológica.</a:t>
                      </a:r>
                    </a:p>
                    <a:p>
                      <a:r>
                        <a:rPr lang="es-CL" dirty="0"/>
                        <a:t>Hacer partícipe a familia.</a:t>
                      </a:r>
                    </a:p>
                  </a:txBody>
                  <a:tcPr/>
                </a:tc>
                <a:extLst>
                  <a:ext uri="{0D108BD9-81ED-4DB2-BD59-A6C34878D82A}">
                    <a16:rowId xmlns:a16="http://schemas.microsoft.com/office/drawing/2014/main" val="10001"/>
                  </a:ext>
                </a:extLst>
              </a:tr>
              <a:tr h="1188720">
                <a:tc>
                  <a:txBody>
                    <a:bodyPr/>
                    <a:lstStyle/>
                    <a:p>
                      <a:r>
                        <a:rPr lang="es-CL" dirty="0"/>
                        <a:t>Caídas</a:t>
                      </a:r>
                    </a:p>
                  </a:txBody>
                  <a:tcPr/>
                </a:tc>
                <a:tc>
                  <a:txBody>
                    <a:bodyPr/>
                    <a:lstStyle/>
                    <a:p>
                      <a:r>
                        <a:rPr lang="es-CL" dirty="0"/>
                        <a:t>Riesgo de complicaciones graves y/o letales. Multifactorial.</a:t>
                      </a:r>
                    </a:p>
                  </a:txBody>
                  <a:tcPr/>
                </a:tc>
                <a:tc>
                  <a:txBody>
                    <a:bodyPr/>
                    <a:lstStyle/>
                    <a:p>
                      <a:r>
                        <a:rPr lang="es-CL" dirty="0"/>
                        <a:t>Corregir factores contribuyentes</a:t>
                      </a:r>
                      <a:r>
                        <a:rPr lang="es-CL" baseline="0" dirty="0"/>
                        <a:t> (sarcopenia, dolor, hipoglicemias)</a:t>
                      </a:r>
                      <a:endParaRPr lang="es-CL" dirty="0"/>
                    </a:p>
                  </a:txBody>
                  <a:tcPr/>
                </a:tc>
                <a:extLst>
                  <a:ext uri="{0D108BD9-81ED-4DB2-BD59-A6C34878D82A}">
                    <a16:rowId xmlns:a16="http://schemas.microsoft.com/office/drawing/2014/main" val="10002"/>
                  </a:ext>
                </a:extLst>
              </a:tr>
              <a:tr h="1463040">
                <a:tc>
                  <a:txBody>
                    <a:bodyPr/>
                    <a:lstStyle/>
                    <a:p>
                      <a:r>
                        <a:rPr lang="es-CL" dirty="0"/>
                        <a:t>Incontinencia</a:t>
                      </a:r>
                    </a:p>
                  </a:txBody>
                  <a:tcPr/>
                </a:tc>
                <a:tc>
                  <a:txBody>
                    <a:bodyPr/>
                    <a:lstStyle/>
                    <a:p>
                      <a:r>
                        <a:rPr lang="es-CL" dirty="0"/>
                        <a:t>Baja</a:t>
                      </a:r>
                      <a:r>
                        <a:rPr lang="es-CL" baseline="0" dirty="0"/>
                        <a:t> calidad de vida. Asociada a depresión.</a:t>
                      </a:r>
                      <a:endParaRPr lang="es-CL" dirty="0"/>
                    </a:p>
                  </a:txBody>
                  <a:tcPr/>
                </a:tc>
                <a:tc>
                  <a:txBody>
                    <a:bodyPr/>
                    <a:lstStyle/>
                    <a:p>
                      <a:r>
                        <a:rPr lang="es-CL" dirty="0"/>
                        <a:t>Suspender diurético si no tiene indicación.</a:t>
                      </a:r>
                    </a:p>
                    <a:p>
                      <a:r>
                        <a:rPr lang="es-CL" dirty="0"/>
                        <a:t>Evaluación tipo de incontinencia y piso pélvico.</a:t>
                      </a:r>
                    </a:p>
                  </a:txBody>
                  <a:tcPr/>
                </a:tc>
                <a:extLst>
                  <a:ext uri="{0D108BD9-81ED-4DB2-BD59-A6C34878D82A}">
                    <a16:rowId xmlns:a16="http://schemas.microsoft.com/office/drawing/2014/main" val="10003"/>
                  </a:ext>
                </a:extLst>
              </a:tr>
              <a:tr h="914400">
                <a:tc>
                  <a:txBody>
                    <a:bodyPr/>
                    <a:lstStyle/>
                    <a:p>
                      <a:r>
                        <a:rPr lang="es-CL" dirty="0"/>
                        <a:t>Fragilidad</a:t>
                      </a:r>
                    </a:p>
                  </a:txBody>
                  <a:tcPr/>
                </a:tc>
                <a:tc>
                  <a:txBody>
                    <a:bodyPr/>
                    <a:lstStyle/>
                    <a:p>
                      <a:r>
                        <a:rPr lang="es-CL" dirty="0"/>
                        <a:t>Asociada a todos los sd. Geriátricos. Se debe buscar.</a:t>
                      </a:r>
                    </a:p>
                  </a:txBody>
                  <a:tcPr/>
                </a:tc>
                <a:tc>
                  <a:txBody>
                    <a:bodyPr/>
                    <a:lstStyle/>
                    <a:p>
                      <a:r>
                        <a:rPr lang="es-CL" dirty="0"/>
                        <a:t>Intervención nutricional y kinésica. Tener en cuenta</a:t>
                      </a:r>
                      <a:r>
                        <a:rPr lang="es-CL" baseline="0" dirty="0"/>
                        <a:t> para metas terapéuticas.</a:t>
                      </a:r>
                      <a:endParaRPr lang="es-CL"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9787954"/>
      </p:ext>
    </p:extLst>
  </p:cSld>
  <p:clrMapOvr>
    <a:masterClrMapping/>
  </p:clrMapOvr>
  <mc:AlternateContent xmlns:mc="http://schemas.openxmlformats.org/markup-compatibility/2006" xmlns:p14="http://schemas.microsoft.com/office/powerpoint/2010/main">
    <mc:Choice Requires="p14">
      <p:transition spd="slow" p14:dur="2000" advTm="63453"/>
    </mc:Choice>
    <mc:Fallback xmlns="">
      <p:transition spd="slow" advTm="63453"/>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Conclusiones</a:t>
            </a:r>
          </a:p>
        </p:txBody>
      </p:sp>
      <p:sp>
        <p:nvSpPr>
          <p:cNvPr id="3" name="Marcador de contenido 2"/>
          <p:cNvSpPr>
            <a:spLocks noGrp="1"/>
          </p:cNvSpPr>
          <p:nvPr>
            <p:ph idx="1"/>
          </p:nvPr>
        </p:nvSpPr>
        <p:spPr/>
        <p:txBody>
          <a:bodyPr/>
          <a:lstStyle/>
          <a:p>
            <a:pPr algn="just"/>
            <a:r>
              <a:rPr lang="es-CL" dirty="0"/>
              <a:t>Es un proceso diagnóstico dinámico y estructurado que permite detectar y cuantificar los problemas, necesidades y capacidades del anciano en las esferas </a:t>
            </a:r>
            <a:r>
              <a:rPr lang="es-CL" b="1" i="1" dirty="0"/>
              <a:t>clínica, funcional, mental y social </a:t>
            </a:r>
            <a:r>
              <a:rPr lang="es-CL" dirty="0"/>
              <a:t>para elaborar basada en ellos una estrategia interdisciplinar de intervención</a:t>
            </a:r>
          </a:p>
          <a:p>
            <a:pPr algn="just"/>
            <a:r>
              <a:rPr lang="es-CL" dirty="0"/>
              <a:t>La ausencia de VGI, entonces genera falta de pesquisa de síndromes geriátricos, la no orientación de los objetivos médicos de acuerdo a pronóstico y preferencia del paciente.</a:t>
            </a:r>
          </a:p>
          <a:p>
            <a:pPr algn="just"/>
            <a:r>
              <a:rPr lang="es-CL" dirty="0"/>
              <a:t>La usencia de VGI predispone a error pronostico, error diagnostico e inclusive conductas poco éticas tales como “ageismo” o encarnizamiento terapéutico.</a:t>
            </a:r>
          </a:p>
          <a:p>
            <a:endParaRPr lang="es-CL" dirty="0"/>
          </a:p>
        </p:txBody>
      </p:sp>
    </p:spTree>
    <p:extLst>
      <p:ext uri="{BB962C8B-B14F-4D97-AF65-F5344CB8AC3E}">
        <p14:creationId xmlns:p14="http://schemas.microsoft.com/office/powerpoint/2010/main" val="1147186019"/>
      </p:ext>
    </p:extLst>
  </p:cSld>
  <p:clrMapOvr>
    <a:masterClrMapping/>
  </p:clrMapOvr>
  <mc:AlternateContent xmlns:mc="http://schemas.openxmlformats.org/markup-compatibility/2006" xmlns:p14="http://schemas.microsoft.com/office/powerpoint/2010/main">
    <mc:Choice Requires="p14">
      <p:transition spd="slow" p14:dur="2000" advTm="34097"/>
    </mc:Choice>
    <mc:Fallback xmlns="">
      <p:transition spd="slow" advTm="34097"/>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Conclusiones</a:t>
            </a:r>
          </a:p>
        </p:txBody>
      </p:sp>
      <p:sp>
        <p:nvSpPr>
          <p:cNvPr id="3" name="Marcador de contenido 2"/>
          <p:cNvSpPr>
            <a:spLocks noGrp="1"/>
          </p:cNvSpPr>
          <p:nvPr>
            <p:ph idx="1"/>
          </p:nvPr>
        </p:nvSpPr>
        <p:spPr/>
        <p:txBody>
          <a:bodyPr/>
          <a:lstStyle/>
          <a:p>
            <a:r>
              <a:rPr lang="es-CL" dirty="0"/>
              <a:t>Los objetivos más relevantes de la VGI son:</a:t>
            </a:r>
          </a:p>
          <a:p>
            <a:r>
              <a:rPr lang="es-CL" b="1" dirty="0"/>
              <a:t>Descubrir problemas tratables no diagnosticados previamente.</a:t>
            </a:r>
          </a:p>
          <a:p>
            <a:r>
              <a:rPr lang="es-CL" b="1" dirty="0"/>
              <a:t>Mejorar la calidad de vida.</a:t>
            </a:r>
          </a:p>
          <a:p>
            <a:r>
              <a:rPr lang="es-CL" b="1" dirty="0"/>
              <a:t>Situar al paciente en el nivel médico y social más adecuado a sus necesidades, evitando siempre que sea posible la dependencia, y con ello reducir el número de ingresos hospitalarios y de institucionalizaciones.</a:t>
            </a:r>
          </a:p>
          <a:p>
            <a:endParaRPr lang="es-CL" dirty="0"/>
          </a:p>
          <a:p>
            <a:endParaRPr lang="es-CL" dirty="0"/>
          </a:p>
          <a:p>
            <a:endParaRPr lang="es-CL" dirty="0"/>
          </a:p>
        </p:txBody>
      </p:sp>
    </p:spTree>
    <p:extLst>
      <p:ext uri="{BB962C8B-B14F-4D97-AF65-F5344CB8AC3E}">
        <p14:creationId xmlns:p14="http://schemas.microsoft.com/office/powerpoint/2010/main" val="1151320860"/>
      </p:ext>
    </p:extLst>
  </p:cSld>
  <p:clrMapOvr>
    <a:masterClrMapping/>
  </p:clrMapOvr>
  <mc:AlternateContent xmlns:mc="http://schemas.openxmlformats.org/markup-compatibility/2006" xmlns:p14="http://schemas.microsoft.com/office/powerpoint/2010/main">
    <mc:Choice Requires="p14">
      <p:transition spd="slow" p14:dur="2000" advTm="10238"/>
    </mc:Choice>
    <mc:Fallback xmlns="">
      <p:transition spd="slow" advTm="10238"/>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Conclusiones</a:t>
            </a:r>
          </a:p>
        </p:txBody>
      </p:sp>
      <p:sp>
        <p:nvSpPr>
          <p:cNvPr id="3" name="Marcador de contenido 2"/>
          <p:cNvSpPr>
            <a:spLocks noGrp="1"/>
          </p:cNvSpPr>
          <p:nvPr>
            <p:ph idx="1"/>
          </p:nvPr>
        </p:nvSpPr>
        <p:spPr/>
        <p:txBody>
          <a:bodyPr/>
          <a:lstStyle/>
          <a:p>
            <a:pPr algn="just"/>
            <a:r>
              <a:rPr lang="es-CL" dirty="0"/>
              <a:t>La realización de la VGI en el contexto adecuado permite:</a:t>
            </a:r>
          </a:p>
          <a:p>
            <a:pPr algn="just"/>
            <a:r>
              <a:rPr lang="es-CL" dirty="0"/>
              <a:t>Disminución de la Estancia media</a:t>
            </a:r>
          </a:p>
          <a:p>
            <a:pPr algn="just"/>
            <a:r>
              <a:rPr lang="es-CL" dirty="0"/>
              <a:t>Reducción de la Incidencia de deterioro funcional </a:t>
            </a:r>
          </a:p>
          <a:p>
            <a:pPr algn="just"/>
            <a:r>
              <a:rPr lang="es-CL" dirty="0"/>
              <a:t>Aumenta probabilidad de volver al domicilio, por ende, disminuye institucionalización </a:t>
            </a:r>
          </a:p>
          <a:p>
            <a:pPr algn="just"/>
            <a:r>
              <a:rPr lang="es-CL" dirty="0"/>
              <a:t>Disminución de la mortalidad a los seis y doce meses </a:t>
            </a:r>
          </a:p>
          <a:p>
            <a:endParaRPr lang="es-CL" dirty="0"/>
          </a:p>
        </p:txBody>
      </p:sp>
    </p:spTree>
    <p:extLst>
      <p:ext uri="{BB962C8B-B14F-4D97-AF65-F5344CB8AC3E}">
        <p14:creationId xmlns:p14="http://schemas.microsoft.com/office/powerpoint/2010/main" val="1405311369"/>
      </p:ext>
    </p:extLst>
  </p:cSld>
  <p:clrMapOvr>
    <a:masterClrMapping/>
  </p:clrMapOvr>
  <mc:AlternateContent xmlns:mc="http://schemas.openxmlformats.org/markup-compatibility/2006" xmlns:p14="http://schemas.microsoft.com/office/powerpoint/2010/main">
    <mc:Choice Requires="p14">
      <p:transition spd="slow" p14:dur="2000" advTm="20380"/>
    </mc:Choice>
    <mc:Fallback xmlns="">
      <p:transition spd="slow" advTm="2038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334F18-E53A-45B3-B9A8-36BAAFA79700}"/>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E6815D4E-96D0-4BCD-9C1F-FAD130CB0B9B}"/>
              </a:ext>
            </a:extLst>
          </p:cNvPr>
          <p:cNvSpPr>
            <a:spLocks noGrp="1"/>
          </p:cNvSpPr>
          <p:nvPr>
            <p:ph idx="1"/>
          </p:nvPr>
        </p:nvSpPr>
        <p:spPr/>
        <p:txBody>
          <a:bodyPr/>
          <a:lstStyle/>
          <a:p>
            <a:r>
              <a:rPr lang="es-MX" dirty="0"/>
              <a:t>Gracias </a:t>
            </a:r>
          </a:p>
          <a:p>
            <a:endParaRPr lang="es-MX" dirty="0"/>
          </a:p>
          <a:p>
            <a:endParaRPr lang="es-MX" dirty="0"/>
          </a:p>
          <a:p>
            <a:endParaRPr lang="es-MX" dirty="0"/>
          </a:p>
          <a:p>
            <a:r>
              <a:rPr lang="es-MX" dirty="0"/>
              <a:t>Correo electrónico: </a:t>
            </a:r>
            <a:r>
              <a:rPr lang="es-MX" dirty="0">
                <a:hlinkClick r:id="rId2"/>
              </a:rPr>
              <a:t>aestrada@hcuh.cl</a:t>
            </a:r>
            <a:r>
              <a:rPr lang="es-MX" dirty="0"/>
              <a:t> </a:t>
            </a:r>
            <a:endParaRPr lang="es-419" dirty="0"/>
          </a:p>
        </p:txBody>
      </p:sp>
    </p:spTree>
    <p:extLst>
      <p:ext uri="{BB962C8B-B14F-4D97-AF65-F5344CB8AC3E}">
        <p14:creationId xmlns:p14="http://schemas.microsoft.com/office/powerpoint/2010/main" val="3905588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Practica medica habitual</a:t>
            </a:r>
          </a:p>
        </p:txBody>
      </p:sp>
      <p:sp>
        <p:nvSpPr>
          <p:cNvPr id="3" name="2 Marcador de contenido"/>
          <p:cNvSpPr>
            <a:spLocks noGrp="1"/>
          </p:cNvSpPr>
          <p:nvPr>
            <p:ph idx="1"/>
          </p:nvPr>
        </p:nvSpPr>
        <p:spPr/>
        <p:txBody>
          <a:bodyPr>
            <a:normAutofit/>
          </a:bodyPr>
          <a:lstStyle/>
          <a:p>
            <a:pPr algn="just"/>
            <a:r>
              <a:rPr lang="es-CL" b="1" i="1" dirty="0"/>
              <a:t>Enfoque biomédico exclusivo.</a:t>
            </a:r>
          </a:p>
          <a:p>
            <a:pPr algn="just"/>
            <a:r>
              <a:rPr lang="es-CL" dirty="0"/>
              <a:t>Falta de pesquisa de síndromes geriátricos.</a:t>
            </a:r>
          </a:p>
          <a:p>
            <a:pPr algn="just"/>
            <a:r>
              <a:rPr lang="es-CL" dirty="0"/>
              <a:t>Usar edad por sí sola como factor decisivo.</a:t>
            </a:r>
          </a:p>
          <a:p>
            <a:pPr algn="just"/>
            <a:r>
              <a:rPr lang="es-CL" dirty="0"/>
              <a:t>No respetar autonomía de la persona mayor.</a:t>
            </a:r>
          </a:p>
          <a:p>
            <a:pPr algn="just"/>
            <a:r>
              <a:rPr lang="es-CL" dirty="0"/>
              <a:t>No orientar los objetivos médicos de acuerdo al pronóstico ni a la preferencia del paciente.</a:t>
            </a:r>
          </a:p>
          <a:p>
            <a:pPr algn="just"/>
            <a:r>
              <a:rPr lang="es-CL" dirty="0"/>
              <a:t>No considerar los cambios fisiológicos del envejecimiento al momento de diagnosticar, prescribir y de fijar metas terapéuticas.</a:t>
            </a:r>
          </a:p>
          <a:p>
            <a:endParaRPr lang="es-CL" dirty="0"/>
          </a:p>
        </p:txBody>
      </p:sp>
      <p:sp>
        <p:nvSpPr>
          <p:cNvPr id="4" name="3 Marcador de pie de página"/>
          <p:cNvSpPr>
            <a:spLocks noGrp="1"/>
          </p:cNvSpPr>
          <p:nvPr>
            <p:ph type="ftr" sz="quarter" idx="11"/>
          </p:nvPr>
        </p:nvSpPr>
        <p:spPr/>
        <p:txBody>
          <a:bodyPr/>
          <a:lstStyle/>
          <a:p>
            <a:r>
              <a:rPr lang="es-CL"/>
              <a:t>Gentileza Dra. E. Astorga</a:t>
            </a:r>
          </a:p>
        </p:txBody>
      </p:sp>
    </p:spTree>
    <p:extLst>
      <p:ext uri="{BB962C8B-B14F-4D97-AF65-F5344CB8AC3E}">
        <p14:creationId xmlns:p14="http://schemas.microsoft.com/office/powerpoint/2010/main" val="130220693"/>
      </p:ext>
    </p:extLst>
  </p:cSld>
  <p:clrMapOvr>
    <a:masterClrMapping/>
  </p:clrMapOvr>
  <mc:AlternateContent xmlns:mc="http://schemas.openxmlformats.org/markup-compatibility/2006" xmlns:p14="http://schemas.microsoft.com/office/powerpoint/2010/main">
    <mc:Choice Requires="p14">
      <p:transition spd="slow" p14:dur="2000" advTm="130730"/>
    </mc:Choice>
    <mc:Fallback xmlns="">
      <p:transition spd="slow" advTm="1307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Valoración Geriátrica Integral</a:t>
            </a:r>
          </a:p>
        </p:txBody>
      </p:sp>
      <p:sp>
        <p:nvSpPr>
          <p:cNvPr id="3" name="2 Marcador de contenido"/>
          <p:cNvSpPr>
            <a:spLocks noGrp="1"/>
          </p:cNvSpPr>
          <p:nvPr>
            <p:ph idx="1"/>
          </p:nvPr>
        </p:nvSpPr>
        <p:spPr/>
        <p:txBody>
          <a:bodyPr>
            <a:normAutofit/>
          </a:bodyPr>
          <a:lstStyle/>
          <a:p>
            <a:pPr algn="just"/>
            <a:r>
              <a:rPr lang="es-CL" dirty="0"/>
              <a:t>Las especiales características del paciente geriátrico donde confluyen los </a:t>
            </a:r>
            <a:r>
              <a:rPr lang="es-CL" b="1" i="1" dirty="0"/>
              <a:t>aspectos intrínsecos del envejecimiento fisiológico </a:t>
            </a:r>
            <a:r>
              <a:rPr lang="es-CL" dirty="0"/>
              <a:t>y la </a:t>
            </a:r>
            <a:r>
              <a:rPr lang="es-CL" b="1" i="1" dirty="0"/>
              <a:t>especial forma de presentación de la enfermedad</a:t>
            </a:r>
            <a:r>
              <a:rPr lang="es-CL" dirty="0"/>
              <a:t>, hacen necesaria la aplicación de un sistema especial de valoración. </a:t>
            </a:r>
          </a:p>
          <a:p>
            <a:pPr algn="just"/>
            <a:r>
              <a:rPr lang="es-CL" dirty="0"/>
              <a:t>Es un proceso diagnóstico dinámico y estructurado que permite detectar y cuantificar los problemas, necesidades y capacidades de la persona mayor en las esferas </a:t>
            </a:r>
            <a:r>
              <a:rPr lang="es-CL" b="1" i="1" dirty="0"/>
              <a:t>clínica, funcional, mental y social </a:t>
            </a:r>
            <a:r>
              <a:rPr lang="es-CL" dirty="0"/>
              <a:t>para elaborar basada en ellos una estrategia interdisciplinar de intervención</a:t>
            </a:r>
          </a:p>
        </p:txBody>
      </p:sp>
    </p:spTree>
    <p:custDataLst>
      <p:tags r:id="rId1"/>
    </p:custDataLst>
    <p:extLst>
      <p:ext uri="{BB962C8B-B14F-4D97-AF65-F5344CB8AC3E}">
        <p14:creationId xmlns:p14="http://schemas.microsoft.com/office/powerpoint/2010/main" val="314576263"/>
      </p:ext>
    </p:extLst>
  </p:cSld>
  <p:clrMapOvr>
    <a:masterClrMapping/>
  </p:clrMapOvr>
  <mc:AlternateContent xmlns:mc="http://schemas.openxmlformats.org/markup-compatibility/2006" xmlns:p14="http://schemas.microsoft.com/office/powerpoint/2010/main">
    <mc:Choice Requires="p14">
      <p:transition spd="slow" p14:dur="2000" advTm="65681"/>
    </mc:Choice>
    <mc:Fallback xmlns="">
      <p:transition spd="slow" advTm="656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Incluye</a:t>
            </a:r>
          </a:p>
        </p:txBody>
      </p:sp>
      <p:graphicFrame>
        <p:nvGraphicFramePr>
          <p:cNvPr id="5" name="4 Marcador de contenido"/>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641737"/>
      </p:ext>
    </p:extLst>
  </p:cSld>
  <p:clrMapOvr>
    <a:masterClrMapping/>
  </p:clrMapOvr>
  <mc:AlternateContent xmlns:mc="http://schemas.openxmlformats.org/markup-compatibility/2006" xmlns:p14="http://schemas.microsoft.com/office/powerpoint/2010/main">
    <mc:Choice Requires="p14">
      <p:transition spd="slow" p14:dur="2000" advTm="27186"/>
    </mc:Choice>
    <mc:Fallback xmlns="">
      <p:transition spd="slow" advTm="2718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4.6"/>
</p:tagLst>
</file>

<file path=ppt/tags/tag10.xml><?xml version="1.0" encoding="utf-8"?>
<p:tagLst xmlns:a="http://schemas.openxmlformats.org/drawingml/2006/main" xmlns:r="http://schemas.openxmlformats.org/officeDocument/2006/relationships" xmlns:p="http://schemas.openxmlformats.org/presentationml/2006/main">
  <p:tag name="TIMING" val="|38.1"/>
</p:tagLst>
</file>

<file path=ppt/tags/tag2.xml><?xml version="1.0" encoding="utf-8"?>
<p:tagLst xmlns:a="http://schemas.openxmlformats.org/drawingml/2006/main" xmlns:r="http://schemas.openxmlformats.org/officeDocument/2006/relationships" xmlns:p="http://schemas.openxmlformats.org/presentationml/2006/main">
  <p:tag name="TIMING" val="|31.4"/>
</p:tagLst>
</file>

<file path=ppt/tags/tag3.xml><?xml version="1.0" encoding="utf-8"?>
<p:tagLst xmlns:a="http://schemas.openxmlformats.org/drawingml/2006/main" xmlns:r="http://schemas.openxmlformats.org/officeDocument/2006/relationships" xmlns:p="http://schemas.openxmlformats.org/presentationml/2006/main">
  <p:tag name="TIMING" val="|0.9|2.4"/>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25.7"/>
</p:tagLst>
</file>

<file path=ppt/tags/tag6.xml><?xml version="1.0" encoding="utf-8"?>
<p:tagLst xmlns:a="http://schemas.openxmlformats.org/drawingml/2006/main" xmlns:r="http://schemas.openxmlformats.org/officeDocument/2006/relationships" xmlns:p="http://schemas.openxmlformats.org/presentationml/2006/main">
  <p:tag name="TIMING" val="|14.4"/>
</p:tagLst>
</file>

<file path=ppt/tags/tag7.xml><?xml version="1.0" encoding="utf-8"?>
<p:tagLst xmlns:a="http://schemas.openxmlformats.org/drawingml/2006/main" xmlns:r="http://schemas.openxmlformats.org/officeDocument/2006/relationships" xmlns:p="http://schemas.openxmlformats.org/presentationml/2006/main">
  <p:tag name="TIMING" val="|16.6"/>
</p:tagLst>
</file>

<file path=ppt/tags/tag8.xml><?xml version="1.0" encoding="utf-8"?>
<p:tagLst xmlns:a="http://schemas.openxmlformats.org/drawingml/2006/main" xmlns:r="http://schemas.openxmlformats.org/officeDocument/2006/relationships" xmlns:p="http://schemas.openxmlformats.org/presentationml/2006/main">
  <p:tag name="TIMING" val="|0.5|0.6|0.4"/>
</p:tagLst>
</file>

<file path=ppt/tags/tag9.xml><?xml version="1.0" encoding="utf-8"?>
<p:tagLst xmlns:a="http://schemas.openxmlformats.org/drawingml/2006/main" xmlns:r="http://schemas.openxmlformats.org/officeDocument/2006/relationships" xmlns:p="http://schemas.openxmlformats.org/presentationml/2006/main">
  <p:tag name="TIMING" val="|28"/>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41040</TotalTime>
  <Words>2190</Words>
  <Application>Microsoft Office PowerPoint</Application>
  <PresentationFormat>Panorámica</PresentationFormat>
  <Paragraphs>273</Paragraphs>
  <Slides>64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64</vt:i4>
      </vt:variant>
    </vt:vector>
  </HeadingPairs>
  <TitlesOfParts>
    <vt:vector size="68" baseType="lpstr">
      <vt:lpstr>Arial</vt:lpstr>
      <vt:lpstr>Calibri</vt:lpstr>
      <vt:lpstr>Calibri Light</vt:lpstr>
      <vt:lpstr>Tema de Office</vt:lpstr>
      <vt:lpstr>Valoración Geriátrica Integral y Síndromes Geriátricos</vt:lpstr>
      <vt:lpstr>Envejecimiento </vt:lpstr>
      <vt:lpstr>Envejecimiento</vt:lpstr>
      <vt:lpstr>Objetivos</vt:lpstr>
      <vt:lpstr>Declaración inicial</vt:lpstr>
      <vt:lpstr>Consecuencias de falta de Medicina Geriátrica </vt:lpstr>
      <vt:lpstr>Practica medica habitual</vt:lpstr>
      <vt:lpstr>Valoración Geriátrica Integral</vt:lpstr>
      <vt:lpstr>Incluye</vt:lpstr>
      <vt:lpstr>Presentación de PowerPoint</vt:lpstr>
      <vt:lpstr>Presentación de PowerPoint</vt:lpstr>
      <vt:lpstr>Quienes?</vt:lpstr>
      <vt:lpstr>Objetivos</vt:lpstr>
      <vt:lpstr>VGI</vt:lpstr>
      <vt:lpstr>Síndromes Geriátricos</vt:lpstr>
      <vt:lpstr>Síndromes Geriátricos</vt:lpstr>
      <vt:lpstr>Presentación de PowerPoint</vt:lpstr>
      <vt:lpstr>Eficacia</vt:lpstr>
      <vt:lpstr>Eficacia</vt:lpstr>
      <vt:lpstr>VGI</vt:lpstr>
      <vt:lpstr>Evidencia</vt:lpstr>
      <vt:lpstr>Evidencia</vt:lpstr>
      <vt:lpstr>Evidencia</vt:lpstr>
      <vt:lpstr>Evidencia</vt:lpstr>
      <vt:lpstr>Evidencia</vt:lpstr>
      <vt:lpstr>Evidencia</vt:lpstr>
      <vt:lpstr>Evidencia</vt:lpstr>
      <vt:lpstr>Presentación de PowerPoint</vt:lpstr>
      <vt:lpstr>VGI</vt:lpstr>
      <vt:lpstr>Evidencia</vt:lpstr>
      <vt:lpstr>Evidencia</vt:lpstr>
      <vt:lpstr>Evidencia</vt:lpstr>
      <vt:lpstr>Presentación de PowerPoint</vt:lpstr>
      <vt:lpstr>VGI</vt:lpstr>
      <vt:lpstr>VGI</vt:lpstr>
      <vt:lpstr>Evidencia</vt:lpstr>
      <vt:lpstr>Presentación de PowerPoint</vt:lpstr>
      <vt:lpstr>Presentación de PowerPoint</vt:lpstr>
      <vt:lpstr>Presentación de PowerPoint</vt:lpstr>
      <vt:lpstr>Presentación de PowerPoint</vt:lpstr>
      <vt:lpstr>Nuevos escenarios</vt:lpstr>
      <vt:lpstr>Fragilidad</vt:lpstr>
      <vt:lpstr>Fragilidad</vt:lpstr>
      <vt:lpstr>Fragilidad</vt:lpstr>
      <vt:lpstr>Fragilidad</vt:lpstr>
      <vt:lpstr>Fragilidad</vt:lpstr>
      <vt:lpstr>Fragilidad</vt:lpstr>
      <vt:lpstr>Fragilidad</vt:lpstr>
      <vt:lpstr>Fragilidad</vt:lpstr>
      <vt:lpstr>Fragilidad</vt:lpstr>
      <vt:lpstr>Caso Clínico (Gentileza Dra. Erika Astorga)</vt:lpstr>
      <vt:lpstr>Presentación de PowerPoint</vt:lpstr>
      <vt:lpstr>Presentación de PowerPoint</vt:lpstr>
      <vt:lpstr>Presentación de PowerPoint</vt:lpstr>
      <vt:lpstr>Y si aplicamos VGI</vt:lpstr>
      <vt:lpstr>Presentación de PowerPoint</vt:lpstr>
      <vt:lpstr>Presentación de PowerPoint</vt:lpstr>
      <vt:lpstr>¿problemas detectados?</vt:lpstr>
      <vt:lpstr>Presentación de PowerPoint</vt:lpstr>
      <vt:lpstr>Presentación de PowerPoint</vt:lpstr>
      <vt:lpstr>Conclusiones</vt:lpstr>
      <vt:lpstr>Conclusiones</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Valoración Geriátrica Integral</dc:title>
  <dc:creator>Ademir Estrada Fuentes</dc:creator>
  <cp:lastModifiedBy>Ademir Estrada Fuentes</cp:lastModifiedBy>
  <cp:revision>17</cp:revision>
  <dcterms:created xsi:type="dcterms:W3CDTF">2022-04-10T13:39:51Z</dcterms:created>
  <dcterms:modified xsi:type="dcterms:W3CDTF">2023-03-29T11:04:30Z</dcterms:modified>
</cp:coreProperties>
</file>