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87" r:id="rId6"/>
    <p:sldId id="260" r:id="rId7"/>
    <p:sldId id="261" r:id="rId8"/>
    <p:sldId id="262" r:id="rId9"/>
    <p:sldId id="288" r:id="rId10"/>
    <p:sldId id="266" r:id="rId11"/>
    <p:sldId id="289" r:id="rId12"/>
    <p:sldId id="267" r:id="rId13"/>
    <p:sldId id="270" r:id="rId14"/>
    <p:sldId id="269" r:id="rId15"/>
    <p:sldId id="268" r:id="rId16"/>
    <p:sldId id="290" r:id="rId17"/>
    <p:sldId id="272" r:id="rId18"/>
    <p:sldId id="273" r:id="rId19"/>
    <p:sldId id="291" r:id="rId20"/>
    <p:sldId id="275" r:id="rId21"/>
    <p:sldId id="292" r:id="rId22"/>
    <p:sldId id="276" r:id="rId23"/>
    <p:sldId id="293" r:id="rId24"/>
    <p:sldId id="294" r:id="rId25"/>
    <p:sldId id="283" r:id="rId26"/>
    <p:sldId id="282" r:id="rId27"/>
    <p:sldId id="284" r:id="rId28"/>
    <p:sldId id="299" r:id="rId29"/>
    <p:sldId id="295" r:id="rId30"/>
    <p:sldId id="296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298" r:id="rId41"/>
    <p:sldId id="286" r:id="rId42"/>
    <p:sldId id="285" r:id="rId4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536C9E6-5502-44FB-9976-FF46CD6E06AF}">
          <p14:sldIdLst>
            <p14:sldId id="256"/>
            <p14:sldId id="257"/>
            <p14:sldId id="258"/>
            <p14:sldId id="259"/>
            <p14:sldId id="287"/>
            <p14:sldId id="260"/>
            <p14:sldId id="261"/>
            <p14:sldId id="262"/>
            <p14:sldId id="288"/>
            <p14:sldId id="266"/>
            <p14:sldId id="289"/>
            <p14:sldId id="267"/>
            <p14:sldId id="270"/>
            <p14:sldId id="269"/>
            <p14:sldId id="268"/>
            <p14:sldId id="290"/>
            <p14:sldId id="272"/>
            <p14:sldId id="273"/>
            <p14:sldId id="291"/>
            <p14:sldId id="275"/>
            <p14:sldId id="292"/>
            <p14:sldId id="276"/>
            <p14:sldId id="293"/>
            <p14:sldId id="294"/>
            <p14:sldId id="283"/>
            <p14:sldId id="282"/>
            <p14:sldId id="284"/>
            <p14:sldId id="299"/>
            <p14:sldId id="295"/>
            <p14:sldId id="296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298"/>
            <p14:sldId id="286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2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84338-8236-499C-8C7C-C1C2E56F44C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7BBB1-BCAE-49AE-A6F3-B05237ACD6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6690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BBB1-BCAE-49AE-A6F3-B05237ACD6E4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2517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BBB1-BCAE-49AE-A6F3-B05237ACD6E4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2517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BBB1-BCAE-49AE-A6F3-B05237ACD6E4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8035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BBB1-BCAE-49AE-A6F3-B05237ACD6E4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529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C7FB-A27C-47B9-B40F-01989789D95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A5B2-797F-4FD9-9052-1C58F2053B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210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C7FB-A27C-47B9-B40F-01989789D95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A5B2-797F-4FD9-9052-1C58F2053B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116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C7FB-A27C-47B9-B40F-01989789D95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A5B2-797F-4FD9-9052-1C58F2053B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6951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C7FB-A27C-47B9-B40F-01989789D95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A5B2-797F-4FD9-9052-1C58F2053B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800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C7FB-A27C-47B9-B40F-01989789D95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A5B2-797F-4FD9-9052-1C58F2053B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019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C7FB-A27C-47B9-B40F-01989789D95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A5B2-797F-4FD9-9052-1C58F2053B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420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C7FB-A27C-47B9-B40F-01989789D95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A5B2-797F-4FD9-9052-1C58F2053B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992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C7FB-A27C-47B9-B40F-01989789D95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A5B2-797F-4FD9-9052-1C58F2053B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161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C7FB-A27C-47B9-B40F-01989789D95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A5B2-797F-4FD9-9052-1C58F2053B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949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C7FB-A27C-47B9-B40F-01989789D95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A5B2-797F-4FD9-9052-1C58F2053B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751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C7FB-A27C-47B9-B40F-01989789D95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A5B2-797F-4FD9-9052-1C58F2053B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787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DC7FB-A27C-47B9-B40F-01989789D958}" type="datetimeFigureOut">
              <a:rPr lang="es-CL" smtClean="0"/>
              <a:t>10-03-2023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BA5B2-797F-4FD9-9052-1C58F2053B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336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Constipación e Incontinencia Fecal en Personas Mayores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Dr. Tomás Maiza Zúñiga</a:t>
            </a:r>
          </a:p>
          <a:p>
            <a:r>
              <a:rPr lang="es-CL" dirty="0">
                <a:solidFill>
                  <a:schemeClr val="bg1"/>
                </a:solidFill>
              </a:rPr>
              <a:t>Sección de Geriatría Hospital Clínico Universidad de Chile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3C4A204-F270-36CC-92EC-044346749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732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71"/>
    </mc:Choice>
    <mc:Fallback>
      <p:transition spd="slow" advTm="1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052736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Patogenia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t="32582" r="24076" b="14754"/>
          <a:stretch/>
        </p:blipFill>
        <p:spPr bwMode="auto">
          <a:xfrm>
            <a:off x="449330" y="1412776"/>
            <a:ext cx="84431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10B66F-4C8B-F12B-1773-A281DA911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72"/>
    </mc:Choice>
    <mc:Fallback xmlns="">
      <p:transition spd="slow" advTm="78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001416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Patogenia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3" t="30159" r="52478" b="24802"/>
          <a:stretch/>
        </p:blipFill>
        <p:spPr bwMode="auto">
          <a:xfrm>
            <a:off x="539552" y="1459066"/>
            <a:ext cx="3960440" cy="469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1" t="30019" r="34027" b="53693"/>
          <a:stretch/>
        </p:blipFill>
        <p:spPr bwMode="auto">
          <a:xfrm>
            <a:off x="4644008" y="1459065"/>
            <a:ext cx="4248472" cy="276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83568" y="6536377"/>
            <a:ext cx="7812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https://doi.org/10.1007/978-3-030-30192-7_45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EE8AC89-F3F3-8C67-1155-BEACA7EB2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12"/>
    </mc:Choice>
    <mc:Fallback xmlns="">
      <p:transition spd="slow" advTm="132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980728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chemeClr val="bg1"/>
                </a:solidFill>
              </a:rPr>
              <a:t>Historia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Ritmo intestinal, cambios sistémicos (peso, apetito, actividad física), urgencia, incontinencia.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Cambios en calibre de heces, sangre o mucosidades.  Diarrea.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Dolor rectal (anal), o abdominal (colopatía funcional o causa abdominal más alta).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Trauma pélvico (ej. Obstétrico).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Enfermedades sistémicas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Fármacos (incluye historia de laxantes).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Estilos de vida saludables.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DD4C66-9897-42BD-01F0-80ED62112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66"/>
    </mc:Choice>
    <mc:Fallback xmlns="">
      <p:transition spd="slow" advTm="106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8864" y="44624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5" t="29762" r="52033" b="26984"/>
          <a:stretch/>
        </p:blipFill>
        <p:spPr bwMode="auto">
          <a:xfrm>
            <a:off x="2051720" y="1196752"/>
            <a:ext cx="518457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20080" y="6453336"/>
            <a:ext cx="7812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https://doi.org/10.1007/978-3-030-30192-7_45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61E276A-5D9B-A5E3-D7AC-B18D2511B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73"/>
    </mc:Choice>
    <mc:Fallback xmlns="">
      <p:transition spd="slow" advTm="57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5" t="23769" r="35062" b="26610"/>
          <a:stretch/>
        </p:blipFill>
        <p:spPr bwMode="auto">
          <a:xfrm>
            <a:off x="1403648" y="1381968"/>
            <a:ext cx="6192688" cy="492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83568" y="6536377"/>
            <a:ext cx="7812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https://doi.org/10.1007/978-3-030-30192-7_45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01E85C-2BDD-D38A-CA6C-42F337365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04"/>
    </mc:Choice>
    <mc:Fallback xmlns="">
      <p:transition spd="slow" advTm="3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052736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chemeClr val="bg1"/>
                </a:solidFill>
              </a:rPr>
              <a:t>Examen físico: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Aspectos generales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ACV.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Parkinsonismo.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Mixedema.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Lesiones orales y dentales.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Distención abdominal.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Examen abdominal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Masa palpable.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Sensibilidad.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Ruidos abdominal alterados.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Distención vesical.</a:t>
            </a:r>
          </a:p>
          <a:p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611560" y="6165304"/>
            <a:ext cx="8046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err="1">
                <a:solidFill>
                  <a:schemeClr val="bg1"/>
                </a:solidFill>
              </a:rPr>
              <a:t>Lucak</a:t>
            </a:r>
            <a:r>
              <a:rPr lang="es-CL" sz="1200" dirty="0">
                <a:solidFill>
                  <a:schemeClr val="bg1"/>
                </a:solidFill>
              </a:rPr>
              <a:t> S, </a:t>
            </a:r>
            <a:r>
              <a:rPr lang="es-CL" sz="1200" dirty="0" err="1">
                <a:solidFill>
                  <a:schemeClr val="bg1"/>
                </a:solidFill>
              </a:rPr>
              <a:t>Lunsford</a:t>
            </a:r>
            <a:r>
              <a:rPr lang="es-CL" sz="1200" dirty="0">
                <a:solidFill>
                  <a:schemeClr val="bg1"/>
                </a:solidFill>
              </a:rPr>
              <a:t> TN, Harris LA. </a:t>
            </a:r>
            <a:r>
              <a:rPr lang="es-CL" sz="1200" dirty="0" err="1">
                <a:solidFill>
                  <a:schemeClr val="bg1"/>
                </a:solidFill>
              </a:rPr>
              <a:t>Evaluation</a:t>
            </a:r>
            <a:r>
              <a:rPr lang="es-CL" sz="1200" dirty="0">
                <a:solidFill>
                  <a:schemeClr val="bg1"/>
                </a:solidFill>
              </a:rPr>
              <a:t> and </a:t>
            </a:r>
            <a:r>
              <a:rPr lang="es-CL" sz="1200" dirty="0" err="1">
                <a:solidFill>
                  <a:schemeClr val="bg1"/>
                </a:solidFill>
              </a:rPr>
              <a:t>Treatment</a:t>
            </a:r>
            <a:r>
              <a:rPr lang="es-CL" sz="1200" dirty="0">
                <a:solidFill>
                  <a:schemeClr val="bg1"/>
                </a:solidFill>
              </a:rPr>
              <a:t> of </a:t>
            </a:r>
            <a:r>
              <a:rPr lang="es-CL" sz="1200" dirty="0" err="1">
                <a:solidFill>
                  <a:schemeClr val="bg1"/>
                </a:solidFill>
              </a:rPr>
              <a:t>Constipation</a:t>
            </a:r>
            <a:r>
              <a:rPr lang="es-CL" sz="1200" dirty="0">
                <a:solidFill>
                  <a:schemeClr val="bg1"/>
                </a:solidFill>
              </a:rPr>
              <a:t> in </a:t>
            </a:r>
            <a:r>
              <a:rPr lang="es-CL" sz="1200" dirty="0" err="1">
                <a:solidFill>
                  <a:schemeClr val="bg1"/>
                </a:solidFill>
              </a:rPr>
              <a:t>the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Population</a:t>
            </a:r>
            <a:r>
              <a:rPr lang="es-CL" sz="1200" dirty="0">
                <a:solidFill>
                  <a:schemeClr val="bg1"/>
                </a:solidFill>
              </a:rPr>
              <a:t>. </a:t>
            </a:r>
            <a:r>
              <a:rPr lang="es-CL" sz="1200" dirty="0" err="1">
                <a:solidFill>
                  <a:schemeClr val="bg1"/>
                </a:solidFill>
              </a:rPr>
              <a:t>Clin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Med</a:t>
            </a:r>
            <a:r>
              <a:rPr lang="es-CL" sz="1200" dirty="0">
                <a:solidFill>
                  <a:schemeClr val="bg1"/>
                </a:solidFill>
              </a:rPr>
              <a:t>. 2021 Feb;37(1):85-102. </a:t>
            </a:r>
            <a:r>
              <a:rPr lang="es-CL" sz="1200" dirty="0" err="1">
                <a:solidFill>
                  <a:schemeClr val="bg1"/>
                </a:solidFill>
              </a:rPr>
              <a:t>doi</a:t>
            </a:r>
            <a:r>
              <a:rPr lang="es-CL" sz="1200" dirty="0">
                <a:solidFill>
                  <a:schemeClr val="bg1"/>
                </a:solidFill>
              </a:rPr>
              <a:t>: 10.1016/j.cger.2020.08.007. </a:t>
            </a:r>
            <a:r>
              <a:rPr lang="es-CL" sz="1200" dirty="0" err="1">
                <a:solidFill>
                  <a:schemeClr val="bg1"/>
                </a:solidFill>
              </a:rPr>
              <a:t>Epub</a:t>
            </a:r>
            <a:r>
              <a:rPr lang="es-CL" sz="1200" dirty="0">
                <a:solidFill>
                  <a:schemeClr val="bg1"/>
                </a:solidFill>
              </a:rPr>
              <a:t> 2020 Nov 2. PMID: 33213776.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28789E-93F9-0868-0BCB-11AB161BF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43"/>
    </mc:Choice>
    <mc:Fallback xmlns="">
      <p:transition spd="slow" advTm="61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36712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Examen físico: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Examen pélvico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Prolapso (femenino).</a:t>
            </a:r>
          </a:p>
          <a:p>
            <a:pPr lvl="2"/>
            <a:r>
              <a:rPr lang="es-CL" dirty="0" err="1">
                <a:solidFill>
                  <a:schemeClr val="bg1"/>
                </a:solidFill>
              </a:rPr>
              <a:t>Rectocele</a:t>
            </a:r>
            <a:r>
              <a:rPr lang="es-CL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Examen perineal y rectal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Tono </a:t>
            </a:r>
            <a:r>
              <a:rPr lang="es-CL" dirty="0" err="1">
                <a:solidFill>
                  <a:schemeClr val="bg1"/>
                </a:solidFill>
              </a:rPr>
              <a:t>esfinteriano</a:t>
            </a:r>
            <a:r>
              <a:rPr lang="es-CL" dirty="0">
                <a:solidFill>
                  <a:schemeClr val="bg1"/>
                </a:solidFill>
              </a:rPr>
              <a:t>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Contracción del piso pélvico.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Masa rectal palpable.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Color de la deposición.</a:t>
            </a:r>
          </a:p>
          <a:p>
            <a:pPr lvl="1"/>
            <a:endParaRPr lang="es-CL" dirty="0"/>
          </a:p>
          <a:p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611560" y="6165304"/>
            <a:ext cx="8046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err="1">
                <a:solidFill>
                  <a:schemeClr val="bg1"/>
                </a:solidFill>
              </a:rPr>
              <a:t>Lucak</a:t>
            </a:r>
            <a:r>
              <a:rPr lang="es-CL" sz="1200" dirty="0">
                <a:solidFill>
                  <a:schemeClr val="bg1"/>
                </a:solidFill>
              </a:rPr>
              <a:t> S, </a:t>
            </a:r>
            <a:r>
              <a:rPr lang="es-CL" sz="1200" dirty="0" err="1">
                <a:solidFill>
                  <a:schemeClr val="bg1"/>
                </a:solidFill>
              </a:rPr>
              <a:t>Lunsford</a:t>
            </a:r>
            <a:r>
              <a:rPr lang="es-CL" sz="1200" dirty="0">
                <a:solidFill>
                  <a:schemeClr val="bg1"/>
                </a:solidFill>
              </a:rPr>
              <a:t> TN, Harris LA. </a:t>
            </a:r>
            <a:r>
              <a:rPr lang="es-CL" sz="1200" dirty="0" err="1">
                <a:solidFill>
                  <a:schemeClr val="bg1"/>
                </a:solidFill>
              </a:rPr>
              <a:t>Evaluation</a:t>
            </a:r>
            <a:r>
              <a:rPr lang="es-CL" sz="1200" dirty="0">
                <a:solidFill>
                  <a:schemeClr val="bg1"/>
                </a:solidFill>
              </a:rPr>
              <a:t> and </a:t>
            </a:r>
            <a:r>
              <a:rPr lang="es-CL" sz="1200" dirty="0" err="1">
                <a:solidFill>
                  <a:schemeClr val="bg1"/>
                </a:solidFill>
              </a:rPr>
              <a:t>Treatment</a:t>
            </a:r>
            <a:r>
              <a:rPr lang="es-CL" sz="1200" dirty="0">
                <a:solidFill>
                  <a:schemeClr val="bg1"/>
                </a:solidFill>
              </a:rPr>
              <a:t> of </a:t>
            </a:r>
            <a:r>
              <a:rPr lang="es-CL" sz="1200" dirty="0" err="1">
                <a:solidFill>
                  <a:schemeClr val="bg1"/>
                </a:solidFill>
              </a:rPr>
              <a:t>Constipation</a:t>
            </a:r>
            <a:r>
              <a:rPr lang="es-CL" sz="1200" dirty="0">
                <a:solidFill>
                  <a:schemeClr val="bg1"/>
                </a:solidFill>
              </a:rPr>
              <a:t> in </a:t>
            </a:r>
            <a:r>
              <a:rPr lang="es-CL" sz="1200" dirty="0" err="1">
                <a:solidFill>
                  <a:schemeClr val="bg1"/>
                </a:solidFill>
              </a:rPr>
              <a:t>the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Population</a:t>
            </a:r>
            <a:r>
              <a:rPr lang="es-CL" sz="1200" dirty="0">
                <a:solidFill>
                  <a:schemeClr val="bg1"/>
                </a:solidFill>
              </a:rPr>
              <a:t>. </a:t>
            </a:r>
            <a:r>
              <a:rPr lang="es-CL" sz="1200" dirty="0" err="1">
                <a:solidFill>
                  <a:schemeClr val="bg1"/>
                </a:solidFill>
              </a:rPr>
              <a:t>Clin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Med</a:t>
            </a:r>
            <a:r>
              <a:rPr lang="es-CL" sz="1200" dirty="0">
                <a:solidFill>
                  <a:schemeClr val="bg1"/>
                </a:solidFill>
              </a:rPr>
              <a:t>. 2021 Feb;37(1):85-102. </a:t>
            </a:r>
            <a:r>
              <a:rPr lang="es-CL" sz="1200" dirty="0" err="1">
                <a:solidFill>
                  <a:schemeClr val="bg1"/>
                </a:solidFill>
              </a:rPr>
              <a:t>doi</a:t>
            </a:r>
            <a:r>
              <a:rPr lang="es-CL" sz="1200" dirty="0">
                <a:solidFill>
                  <a:schemeClr val="bg1"/>
                </a:solidFill>
              </a:rPr>
              <a:t>: 10.1016/j.cger.2020.08.007. </a:t>
            </a:r>
            <a:r>
              <a:rPr lang="es-CL" sz="1200" dirty="0" err="1">
                <a:solidFill>
                  <a:schemeClr val="bg1"/>
                </a:solidFill>
              </a:rPr>
              <a:t>Epub</a:t>
            </a:r>
            <a:r>
              <a:rPr lang="es-CL" sz="1200" dirty="0">
                <a:solidFill>
                  <a:schemeClr val="bg1"/>
                </a:solidFill>
              </a:rPr>
              <a:t> 2020 Nov 2. PMID: 33213776.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C37DFF-3EB5-1A52-E7AA-193DD094F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41"/>
    </mc:Choice>
    <mc:Fallback xmlns="">
      <p:transition spd="slow" advTm="6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268760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L" dirty="0">
                <a:solidFill>
                  <a:schemeClr val="bg1"/>
                </a:solidFill>
              </a:rPr>
              <a:t>Diagnóstico: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Exámenes de laboratorio: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Hemograma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Glucosa</a:t>
            </a:r>
          </a:p>
          <a:p>
            <a:pPr lvl="2"/>
            <a:r>
              <a:rPr lang="es-CL" dirty="0" err="1">
                <a:solidFill>
                  <a:schemeClr val="bg1"/>
                </a:solidFill>
              </a:rPr>
              <a:t>Creatininemia</a:t>
            </a:r>
            <a:endParaRPr lang="es-CL" dirty="0">
              <a:solidFill>
                <a:schemeClr val="bg1"/>
              </a:solidFill>
            </a:endParaRPr>
          </a:p>
          <a:p>
            <a:pPr lvl="2"/>
            <a:r>
              <a:rPr lang="es-CL" dirty="0">
                <a:solidFill>
                  <a:schemeClr val="bg1"/>
                </a:solidFill>
              </a:rPr>
              <a:t>Calcemia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TSH</a:t>
            </a:r>
          </a:p>
          <a:p>
            <a:pPr lvl="1"/>
            <a:r>
              <a:rPr lang="es-CL" dirty="0" err="1">
                <a:solidFill>
                  <a:schemeClr val="bg1"/>
                </a:solidFill>
              </a:rPr>
              <a:t>Rx</a:t>
            </a:r>
            <a:r>
              <a:rPr lang="es-CL" dirty="0">
                <a:solidFill>
                  <a:schemeClr val="bg1"/>
                </a:solidFill>
              </a:rPr>
              <a:t> de abdomen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Colonoscopia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Tomografía axial computada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Resonancia nuclear magnética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Pruebas de evaluación funcional (manometría, test de expulsión de balón, </a:t>
            </a:r>
            <a:r>
              <a:rPr lang="es-CL" dirty="0" err="1">
                <a:solidFill>
                  <a:schemeClr val="bg1"/>
                </a:solidFill>
              </a:rPr>
              <a:t>defecografia</a:t>
            </a:r>
            <a:r>
              <a:rPr lang="es-CL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11560" y="6165304"/>
            <a:ext cx="8046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err="1">
                <a:solidFill>
                  <a:schemeClr val="bg1"/>
                </a:solidFill>
              </a:rPr>
              <a:t>Lucak</a:t>
            </a:r>
            <a:r>
              <a:rPr lang="es-CL" sz="1200" dirty="0">
                <a:solidFill>
                  <a:schemeClr val="bg1"/>
                </a:solidFill>
              </a:rPr>
              <a:t> S, </a:t>
            </a:r>
            <a:r>
              <a:rPr lang="es-CL" sz="1200" dirty="0" err="1">
                <a:solidFill>
                  <a:schemeClr val="bg1"/>
                </a:solidFill>
              </a:rPr>
              <a:t>Lunsford</a:t>
            </a:r>
            <a:r>
              <a:rPr lang="es-CL" sz="1200" dirty="0">
                <a:solidFill>
                  <a:schemeClr val="bg1"/>
                </a:solidFill>
              </a:rPr>
              <a:t> TN, Harris LA. </a:t>
            </a:r>
            <a:r>
              <a:rPr lang="es-CL" sz="1200" dirty="0" err="1">
                <a:solidFill>
                  <a:schemeClr val="bg1"/>
                </a:solidFill>
              </a:rPr>
              <a:t>Evaluation</a:t>
            </a:r>
            <a:r>
              <a:rPr lang="es-CL" sz="1200" dirty="0">
                <a:solidFill>
                  <a:schemeClr val="bg1"/>
                </a:solidFill>
              </a:rPr>
              <a:t> and </a:t>
            </a:r>
            <a:r>
              <a:rPr lang="es-CL" sz="1200" dirty="0" err="1">
                <a:solidFill>
                  <a:schemeClr val="bg1"/>
                </a:solidFill>
              </a:rPr>
              <a:t>Treatment</a:t>
            </a:r>
            <a:r>
              <a:rPr lang="es-CL" sz="1200" dirty="0">
                <a:solidFill>
                  <a:schemeClr val="bg1"/>
                </a:solidFill>
              </a:rPr>
              <a:t> of </a:t>
            </a:r>
            <a:r>
              <a:rPr lang="es-CL" sz="1200" dirty="0" err="1">
                <a:solidFill>
                  <a:schemeClr val="bg1"/>
                </a:solidFill>
              </a:rPr>
              <a:t>Constipation</a:t>
            </a:r>
            <a:r>
              <a:rPr lang="es-CL" sz="1200" dirty="0">
                <a:solidFill>
                  <a:schemeClr val="bg1"/>
                </a:solidFill>
              </a:rPr>
              <a:t> in </a:t>
            </a:r>
            <a:r>
              <a:rPr lang="es-CL" sz="1200" dirty="0" err="1">
                <a:solidFill>
                  <a:schemeClr val="bg1"/>
                </a:solidFill>
              </a:rPr>
              <a:t>the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Population</a:t>
            </a:r>
            <a:r>
              <a:rPr lang="es-CL" sz="1200" dirty="0">
                <a:solidFill>
                  <a:schemeClr val="bg1"/>
                </a:solidFill>
              </a:rPr>
              <a:t>. </a:t>
            </a:r>
            <a:r>
              <a:rPr lang="es-CL" sz="1200" dirty="0" err="1">
                <a:solidFill>
                  <a:schemeClr val="bg1"/>
                </a:solidFill>
              </a:rPr>
              <a:t>Clin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Med</a:t>
            </a:r>
            <a:r>
              <a:rPr lang="es-CL" sz="1200" dirty="0">
                <a:solidFill>
                  <a:schemeClr val="bg1"/>
                </a:solidFill>
              </a:rPr>
              <a:t>. 2021 Feb;37(1):85-102. </a:t>
            </a:r>
            <a:r>
              <a:rPr lang="es-CL" sz="1200" dirty="0" err="1">
                <a:solidFill>
                  <a:schemeClr val="bg1"/>
                </a:solidFill>
              </a:rPr>
              <a:t>doi</a:t>
            </a:r>
            <a:r>
              <a:rPr lang="es-CL" sz="1200" dirty="0">
                <a:solidFill>
                  <a:schemeClr val="bg1"/>
                </a:solidFill>
              </a:rPr>
              <a:t>: 10.1016/j.cger.2020.08.007. </a:t>
            </a:r>
            <a:r>
              <a:rPr lang="es-CL" sz="1200" dirty="0" err="1">
                <a:solidFill>
                  <a:schemeClr val="bg1"/>
                </a:solidFill>
              </a:rPr>
              <a:t>Epub</a:t>
            </a:r>
            <a:r>
              <a:rPr lang="es-CL" sz="1200" dirty="0">
                <a:solidFill>
                  <a:schemeClr val="bg1"/>
                </a:solidFill>
              </a:rPr>
              <a:t> 2020 Nov 2. PMID: 33213776.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563DA46-2B28-E2F8-F878-3872E477B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31"/>
    </mc:Choice>
    <mc:Fallback xmlns="">
      <p:transition spd="slow" advTm="132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649488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Manejo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L" dirty="0">
                <a:solidFill>
                  <a:schemeClr val="bg1"/>
                </a:solidFill>
              </a:rPr>
              <a:t>No farmacológico: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Consejería: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Educar en hábitos normales.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Variaciones aceptadas como normales.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Dieta: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Adecuar comidas.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Adecuar consumo de agua.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Jugo de ciruela o ciruela podría ser beneficioso.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Hábitos: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Programar horario.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Uso de reflejo </a:t>
            </a:r>
            <a:r>
              <a:rPr lang="es-CL" dirty="0" err="1">
                <a:solidFill>
                  <a:schemeClr val="bg1"/>
                </a:solidFill>
              </a:rPr>
              <a:t>gastrocólico</a:t>
            </a:r>
            <a:r>
              <a:rPr lang="es-CL" dirty="0">
                <a:solidFill>
                  <a:schemeClr val="bg1"/>
                </a:solidFill>
              </a:rPr>
              <a:t>. 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Posición adecuada durante acto. 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Evitar distracciones.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11560" y="6165304"/>
            <a:ext cx="8046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err="1">
                <a:solidFill>
                  <a:schemeClr val="bg1"/>
                </a:solidFill>
              </a:rPr>
              <a:t>Lucak</a:t>
            </a:r>
            <a:r>
              <a:rPr lang="es-CL" sz="1200" dirty="0">
                <a:solidFill>
                  <a:schemeClr val="bg1"/>
                </a:solidFill>
              </a:rPr>
              <a:t> S, </a:t>
            </a:r>
            <a:r>
              <a:rPr lang="es-CL" sz="1200" dirty="0" err="1">
                <a:solidFill>
                  <a:schemeClr val="bg1"/>
                </a:solidFill>
              </a:rPr>
              <a:t>Lunsford</a:t>
            </a:r>
            <a:r>
              <a:rPr lang="es-CL" sz="1200" dirty="0">
                <a:solidFill>
                  <a:schemeClr val="bg1"/>
                </a:solidFill>
              </a:rPr>
              <a:t> TN, Harris LA. </a:t>
            </a:r>
            <a:r>
              <a:rPr lang="es-CL" sz="1200" dirty="0" err="1">
                <a:solidFill>
                  <a:schemeClr val="bg1"/>
                </a:solidFill>
              </a:rPr>
              <a:t>Evaluation</a:t>
            </a:r>
            <a:r>
              <a:rPr lang="es-CL" sz="1200" dirty="0">
                <a:solidFill>
                  <a:schemeClr val="bg1"/>
                </a:solidFill>
              </a:rPr>
              <a:t> and </a:t>
            </a:r>
            <a:r>
              <a:rPr lang="es-CL" sz="1200" dirty="0" err="1">
                <a:solidFill>
                  <a:schemeClr val="bg1"/>
                </a:solidFill>
              </a:rPr>
              <a:t>Treatment</a:t>
            </a:r>
            <a:r>
              <a:rPr lang="es-CL" sz="1200" dirty="0">
                <a:solidFill>
                  <a:schemeClr val="bg1"/>
                </a:solidFill>
              </a:rPr>
              <a:t> of </a:t>
            </a:r>
            <a:r>
              <a:rPr lang="es-CL" sz="1200" dirty="0" err="1">
                <a:solidFill>
                  <a:schemeClr val="bg1"/>
                </a:solidFill>
              </a:rPr>
              <a:t>Constipation</a:t>
            </a:r>
            <a:r>
              <a:rPr lang="es-CL" sz="1200" dirty="0">
                <a:solidFill>
                  <a:schemeClr val="bg1"/>
                </a:solidFill>
              </a:rPr>
              <a:t> in </a:t>
            </a:r>
            <a:r>
              <a:rPr lang="es-CL" sz="1200" dirty="0" err="1">
                <a:solidFill>
                  <a:schemeClr val="bg1"/>
                </a:solidFill>
              </a:rPr>
              <a:t>the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Population</a:t>
            </a:r>
            <a:r>
              <a:rPr lang="es-CL" sz="1200" dirty="0">
                <a:solidFill>
                  <a:schemeClr val="bg1"/>
                </a:solidFill>
              </a:rPr>
              <a:t>. </a:t>
            </a:r>
            <a:r>
              <a:rPr lang="es-CL" sz="1200" dirty="0" err="1">
                <a:solidFill>
                  <a:schemeClr val="bg1"/>
                </a:solidFill>
              </a:rPr>
              <a:t>Clin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Med</a:t>
            </a:r>
            <a:r>
              <a:rPr lang="es-CL" sz="1200" dirty="0">
                <a:solidFill>
                  <a:schemeClr val="bg1"/>
                </a:solidFill>
              </a:rPr>
              <a:t>. 2021 Feb;37(1):85-102. </a:t>
            </a:r>
            <a:r>
              <a:rPr lang="es-CL" sz="1200" dirty="0" err="1">
                <a:solidFill>
                  <a:schemeClr val="bg1"/>
                </a:solidFill>
              </a:rPr>
              <a:t>doi</a:t>
            </a:r>
            <a:r>
              <a:rPr lang="es-CL" sz="1200" dirty="0">
                <a:solidFill>
                  <a:schemeClr val="bg1"/>
                </a:solidFill>
              </a:rPr>
              <a:t>: 10.1016/j.cger.2020.08.007. </a:t>
            </a:r>
            <a:r>
              <a:rPr lang="es-CL" sz="1200" dirty="0" err="1">
                <a:solidFill>
                  <a:schemeClr val="bg1"/>
                </a:solidFill>
              </a:rPr>
              <a:t>Epub</a:t>
            </a:r>
            <a:r>
              <a:rPr lang="es-CL" sz="1200" dirty="0">
                <a:solidFill>
                  <a:schemeClr val="bg1"/>
                </a:solidFill>
              </a:rPr>
              <a:t> 2020 Nov 2. PMID: 33213776.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DD9BA88-316E-E95C-9D96-907360575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52"/>
    </mc:Choice>
    <mc:Fallback xmlns="">
      <p:transition spd="slow" advTm="8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217440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Manejo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CL" dirty="0">
                <a:solidFill>
                  <a:schemeClr val="bg1"/>
                </a:solidFill>
              </a:rPr>
              <a:t>No farmacológico: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Fluidos: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Estimular consumo de líquidos, asociado a fibra o cuando hay riesgo de deshidratación.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Actividad: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Realización de ejercicio diario, 30 a 60 minutos después de una comida.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Medicaciones: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Revisar fármacos frecuentemente. Buscar RAM.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Limite de uso de fármacos que pueden producir constipación.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Especial cuidado en uso de opioides. 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Desaconsejar uso rutinario de laxantes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Fibra: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Uso de vegetales y frutas frescas.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Uso de alimentos ricos en fibra soluble e insoluble regularmente.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Uso de formulas de fibra cuando la ingesta es inadecuada. </a:t>
            </a:r>
          </a:p>
          <a:p>
            <a:pPr lvl="2"/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611560" y="6165304"/>
            <a:ext cx="8046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err="1">
                <a:solidFill>
                  <a:schemeClr val="bg1"/>
                </a:solidFill>
              </a:rPr>
              <a:t>Lucak</a:t>
            </a:r>
            <a:r>
              <a:rPr lang="es-CL" sz="1200" dirty="0">
                <a:solidFill>
                  <a:schemeClr val="bg1"/>
                </a:solidFill>
              </a:rPr>
              <a:t> S, </a:t>
            </a:r>
            <a:r>
              <a:rPr lang="es-CL" sz="1200" dirty="0" err="1">
                <a:solidFill>
                  <a:schemeClr val="bg1"/>
                </a:solidFill>
              </a:rPr>
              <a:t>Lunsford</a:t>
            </a:r>
            <a:r>
              <a:rPr lang="es-CL" sz="1200" dirty="0">
                <a:solidFill>
                  <a:schemeClr val="bg1"/>
                </a:solidFill>
              </a:rPr>
              <a:t> TN, Harris LA. </a:t>
            </a:r>
            <a:r>
              <a:rPr lang="es-CL" sz="1200" dirty="0" err="1">
                <a:solidFill>
                  <a:schemeClr val="bg1"/>
                </a:solidFill>
              </a:rPr>
              <a:t>Evaluation</a:t>
            </a:r>
            <a:r>
              <a:rPr lang="es-CL" sz="1200" dirty="0">
                <a:solidFill>
                  <a:schemeClr val="bg1"/>
                </a:solidFill>
              </a:rPr>
              <a:t> and </a:t>
            </a:r>
            <a:r>
              <a:rPr lang="es-CL" sz="1200" dirty="0" err="1">
                <a:solidFill>
                  <a:schemeClr val="bg1"/>
                </a:solidFill>
              </a:rPr>
              <a:t>Treatment</a:t>
            </a:r>
            <a:r>
              <a:rPr lang="es-CL" sz="1200" dirty="0">
                <a:solidFill>
                  <a:schemeClr val="bg1"/>
                </a:solidFill>
              </a:rPr>
              <a:t> of </a:t>
            </a:r>
            <a:r>
              <a:rPr lang="es-CL" sz="1200" dirty="0" err="1">
                <a:solidFill>
                  <a:schemeClr val="bg1"/>
                </a:solidFill>
              </a:rPr>
              <a:t>Constipation</a:t>
            </a:r>
            <a:r>
              <a:rPr lang="es-CL" sz="1200" dirty="0">
                <a:solidFill>
                  <a:schemeClr val="bg1"/>
                </a:solidFill>
              </a:rPr>
              <a:t> in </a:t>
            </a:r>
            <a:r>
              <a:rPr lang="es-CL" sz="1200" dirty="0" err="1">
                <a:solidFill>
                  <a:schemeClr val="bg1"/>
                </a:solidFill>
              </a:rPr>
              <a:t>the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Population</a:t>
            </a:r>
            <a:r>
              <a:rPr lang="es-CL" sz="1200" dirty="0">
                <a:solidFill>
                  <a:schemeClr val="bg1"/>
                </a:solidFill>
              </a:rPr>
              <a:t>. </a:t>
            </a:r>
            <a:r>
              <a:rPr lang="es-CL" sz="1200" dirty="0" err="1">
                <a:solidFill>
                  <a:schemeClr val="bg1"/>
                </a:solidFill>
              </a:rPr>
              <a:t>Clin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Med</a:t>
            </a:r>
            <a:r>
              <a:rPr lang="es-CL" sz="1200" dirty="0">
                <a:solidFill>
                  <a:schemeClr val="bg1"/>
                </a:solidFill>
              </a:rPr>
              <a:t>. 2021 Feb;37(1):85-102. </a:t>
            </a:r>
            <a:r>
              <a:rPr lang="es-CL" sz="1200" dirty="0" err="1">
                <a:solidFill>
                  <a:schemeClr val="bg1"/>
                </a:solidFill>
              </a:rPr>
              <a:t>doi</a:t>
            </a:r>
            <a:r>
              <a:rPr lang="es-CL" sz="1200" dirty="0">
                <a:solidFill>
                  <a:schemeClr val="bg1"/>
                </a:solidFill>
              </a:rPr>
              <a:t>: 10.1016/j.cger.2020.08.007. </a:t>
            </a:r>
            <a:r>
              <a:rPr lang="es-CL" sz="1200" dirty="0" err="1">
                <a:solidFill>
                  <a:schemeClr val="bg1"/>
                </a:solidFill>
              </a:rPr>
              <a:t>Epub</a:t>
            </a:r>
            <a:r>
              <a:rPr lang="es-CL" sz="1200" dirty="0">
                <a:solidFill>
                  <a:schemeClr val="bg1"/>
                </a:solidFill>
              </a:rPr>
              <a:t> 2020 Nov 2. PMID: 33213776.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5DF0DE-4354-BB7F-E732-C452C12C4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1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58"/>
    </mc:Choice>
    <mc:Fallback xmlns="">
      <p:transition spd="slow" advTm="9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785392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Hoja de ruta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L" dirty="0">
                <a:solidFill>
                  <a:schemeClr val="bg1"/>
                </a:solidFill>
              </a:rPr>
              <a:t>Constipación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Generalidades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Definiciones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Cambios asociados al envejecimiento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Patogenia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Evaluación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Tratamiento</a:t>
            </a:r>
          </a:p>
          <a:p>
            <a:r>
              <a:rPr lang="es-CL" dirty="0">
                <a:solidFill>
                  <a:schemeClr val="bg1"/>
                </a:solidFill>
              </a:rPr>
              <a:t>Incontinencia Fecal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Generalidades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Definiciones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Cambios asociados al envejecimiento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Evaluación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Tratamiento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9BA472-EA76-B029-D3F3-867AE545C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1"/>
    </mc:Choice>
    <mc:Fallback xmlns="">
      <p:transition spd="slow" advTm="19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124744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Manejo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Tratamiento farmacológico: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Uso en caso de no respuesta a manejo convencional.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Uso de nuevos agentes solo en caso de no respuesta a uso de fármacos de uso habitual.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Pareciera ser el </a:t>
            </a:r>
            <a:r>
              <a:rPr lang="es-CL" dirty="0" err="1">
                <a:solidFill>
                  <a:schemeClr val="bg1"/>
                </a:solidFill>
              </a:rPr>
              <a:t>Polietilenglicol</a:t>
            </a:r>
            <a:r>
              <a:rPr lang="es-CL" dirty="0">
                <a:solidFill>
                  <a:schemeClr val="bg1"/>
                </a:solidFill>
              </a:rPr>
              <a:t> una alternativa razonable y segura en personas mayores.</a:t>
            </a:r>
          </a:p>
          <a:p>
            <a:pPr lvl="1"/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611560" y="6165304"/>
            <a:ext cx="8046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err="1">
                <a:solidFill>
                  <a:schemeClr val="bg1"/>
                </a:solidFill>
              </a:rPr>
              <a:t>Lucak</a:t>
            </a:r>
            <a:r>
              <a:rPr lang="es-CL" sz="1200" dirty="0">
                <a:solidFill>
                  <a:schemeClr val="bg1"/>
                </a:solidFill>
              </a:rPr>
              <a:t> S, </a:t>
            </a:r>
            <a:r>
              <a:rPr lang="es-CL" sz="1200" dirty="0" err="1">
                <a:solidFill>
                  <a:schemeClr val="bg1"/>
                </a:solidFill>
              </a:rPr>
              <a:t>Lunsford</a:t>
            </a:r>
            <a:r>
              <a:rPr lang="es-CL" sz="1200" dirty="0">
                <a:solidFill>
                  <a:schemeClr val="bg1"/>
                </a:solidFill>
              </a:rPr>
              <a:t> TN, Harris LA. </a:t>
            </a:r>
            <a:r>
              <a:rPr lang="es-CL" sz="1200" dirty="0" err="1">
                <a:solidFill>
                  <a:schemeClr val="bg1"/>
                </a:solidFill>
              </a:rPr>
              <a:t>Evaluation</a:t>
            </a:r>
            <a:r>
              <a:rPr lang="es-CL" sz="1200" dirty="0">
                <a:solidFill>
                  <a:schemeClr val="bg1"/>
                </a:solidFill>
              </a:rPr>
              <a:t> and </a:t>
            </a:r>
            <a:r>
              <a:rPr lang="es-CL" sz="1200" dirty="0" err="1">
                <a:solidFill>
                  <a:schemeClr val="bg1"/>
                </a:solidFill>
              </a:rPr>
              <a:t>Treatment</a:t>
            </a:r>
            <a:r>
              <a:rPr lang="es-CL" sz="1200" dirty="0">
                <a:solidFill>
                  <a:schemeClr val="bg1"/>
                </a:solidFill>
              </a:rPr>
              <a:t> of </a:t>
            </a:r>
            <a:r>
              <a:rPr lang="es-CL" sz="1200" dirty="0" err="1">
                <a:solidFill>
                  <a:schemeClr val="bg1"/>
                </a:solidFill>
              </a:rPr>
              <a:t>Constipation</a:t>
            </a:r>
            <a:r>
              <a:rPr lang="es-CL" sz="1200" dirty="0">
                <a:solidFill>
                  <a:schemeClr val="bg1"/>
                </a:solidFill>
              </a:rPr>
              <a:t> in </a:t>
            </a:r>
            <a:r>
              <a:rPr lang="es-CL" sz="1200" dirty="0" err="1">
                <a:solidFill>
                  <a:schemeClr val="bg1"/>
                </a:solidFill>
              </a:rPr>
              <a:t>the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Population</a:t>
            </a:r>
            <a:r>
              <a:rPr lang="es-CL" sz="1200" dirty="0">
                <a:solidFill>
                  <a:schemeClr val="bg1"/>
                </a:solidFill>
              </a:rPr>
              <a:t>. </a:t>
            </a:r>
            <a:r>
              <a:rPr lang="es-CL" sz="1200" dirty="0" err="1">
                <a:solidFill>
                  <a:schemeClr val="bg1"/>
                </a:solidFill>
              </a:rPr>
              <a:t>Clin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Med</a:t>
            </a:r>
            <a:r>
              <a:rPr lang="es-CL" sz="1200" dirty="0">
                <a:solidFill>
                  <a:schemeClr val="bg1"/>
                </a:solidFill>
              </a:rPr>
              <a:t>. 2021 Feb;37(1):85-102. </a:t>
            </a:r>
            <a:r>
              <a:rPr lang="es-CL" sz="1200" dirty="0" err="1">
                <a:solidFill>
                  <a:schemeClr val="bg1"/>
                </a:solidFill>
              </a:rPr>
              <a:t>doi</a:t>
            </a:r>
            <a:r>
              <a:rPr lang="es-CL" sz="1200" dirty="0">
                <a:solidFill>
                  <a:schemeClr val="bg1"/>
                </a:solidFill>
              </a:rPr>
              <a:t>: 10.1016/j.cger.2020.08.007. </a:t>
            </a:r>
            <a:r>
              <a:rPr lang="es-CL" sz="1200" dirty="0" err="1">
                <a:solidFill>
                  <a:schemeClr val="bg1"/>
                </a:solidFill>
              </a:rPr>
              <a:t>Epub</a:t>
            </a:r>
            <a:r>
              <a:rPr lang="es-CL" sz="1200" dirty="0">
                <a:solidFill>
                  <a:schemeClr val="bg1"/>
                </a:solidFill>
              </a:rPr>
              <a:t> 2020 Nov 2. PMID: 33213776.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6A1949-0CB0-4DE2-041B-910139E6B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6"/>
    </mc:Choice>
    <mc:Fallback xmlns="">
      <p:transition spd="slow" advTm="3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57400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Manejo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24536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Tratamiento Farmacológico: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Formadores de volumen:</a:t>
            </a:r>
          </a:p>
          <a:p>
            <a:pPr lvl="2"/>
            <a:r>
              <a:rPr lang="es-CL" dirty="0" err="1">
                <a:solidFill>
                  <a:schemeClr val="bg1"/>
                </a:solidFill>
              </a:rPr>
              <a:t>Psyllium</a:t>
            </a:r>
            <a:r>
              <a:rPr lang="es-CL" dirty="0">
                <a:solidFill>
                  <a:schemeClr val="bg1"/>
                </a:solidFill>
              </a:rPr>
              <a:t>, </a:t>
            </a:r>
            <a:r>
              <a:rPr lang="es-CL" dirty="0" err="1">
                <a:solidFill>
                  <a:schemeClr val="bg1"/>
                </a:solidFill>
              </a:rPr>
              <a:t>Metilcelulosa</a:t>
            </a:r>
            <a:r>
              <a:rPr lang="es-CL" dirty="0">
                <a:solidFill>
                  <a:schemeClr val="bg1"/>
                </a:solidFill>
              </a:rPr>
              <a:t>: aumentan el volumen fecal. 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Pueden producir hinchazón y </a:t>
            </a:r>
            <a:r>
              <a:rPr lang="es-CL" dirty="0" err="1">
                <a:solidFill>
                  <a:schemeClr val="bg1"/>
                </a:solidFill>
              </a:rPr>
              <a:t>disconfort</a:t>
            </a:r>
            <a:r>
              <a:rPr lang="es-CL" dirty="0">
                <a:solidFill>
                  <a:schemeClr val="bg1"/>
                </a:solidFill>
              </a:rPr>
              <a:t> abdominal. Deben indicarse con adecuada ingesta hídrica. Contraindicado en disfagia.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Laxantes Emolientes:</a:t>
            </a:r>
          </a:p>
          <a:p>
            <a:pPr lvl="2"/>
            <a:r>
              <a:rPr lang="es-CL" dirty="0" err="1">
                <a:solidFill>
                  <a:schemeClr val="bg1"/>
                </a:solidFill>
              </a:rPr>
              <a:t>Docusato</a:t>
            </a:r>
            <a:r>
              <a:rPr lang="es-CL" dirty="0">
                <a:solidFill>
                  <a:schemeClr val="bg1"/>
                </a:solidFill>
              </a:rPr>
              <a:t> y aceite mineral: reblandecen las deposiciones similar al surfactante.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Pueden producir neumonía lipoidea, </a:t>
            </a:r>
            <a:r>
              <a:rPr lang="es-CL" dirty="0" err="1">
                <a:solidFill>
                  <a:schemeClr val="bg1"/>
                </a:solidFill>
              </a:rPr>
              <a:t>malabasorción</a:t>
            </a:r>
            <a:r>
              <a:rPr lang="es-CL" dirty="0">
                <a:solidFill>
                  <a:schemeClr val="bg1"/>
                </a:solidFill>
              </a:rPr>
              <a:t> de vitaminas e incontinencia. Falla hepática con </a:t>
            </a:r>
            <a:r>
              <a:rPr lang="es-CL" dirty="0" err="1">
                <a:solidFill>
                  <a:schemeClr val="bg1"/>
                </a:solidFill>
              </a:rPr>
              <a:t>Docusato</a:t>
            </a:r>
            <a:r>
              <a:rPr lang="es-CL" dirty="0"/>
              <a:t>. 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42FFABA-1D9B-0EBC-E23D-0154E7E36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7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4"/>
    </mc:Choice>
    <mc:Fallback xmlns="">
      <p:transition spd="slow" advTm="3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929408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Manejo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24536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Tratamiento Farmacológico: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Laxantes salinos: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Sales de magnesio y de fosfato: estimulan la retención hídrica por osmosis.  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Trastorno hidroelectrolíticos, sobretodo en falla renal.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Laxantes Osmóticos</a:t>
            </a:r>
          </a:p>
          <a:p>
            <a:pPr lvl="2"/>
            <a:r>
              <a:rPr lang="es-CL" dirty="0" err="1">
                <a:solidFill>
                  <a:schemeClr val="bg1"/>
                </a:solidFill>
              </a:rPr>
              <a:t>Lactulosa</a:t>
            </a:r>
            <a:r>
              <a:rPr lang="es-CL" dirty="0">
                <a:solidFill>
                  <a:schemeClr val="bg1"/>
                </a:solidFill>
              </a:rPr>
              <a:t>, sorbitol, PEG:  osmóticos porque no se absorben. </a:t>
            </a:r>
          </a:p>
          <a:p>
            <a:pPr lvl="2"/>
            <a:r>
              <a:rPr lang="es-CL" dirty="0" err="1">
                <a:solidFill>
                  <a:schemeClr val="bg1"/>
                </a:solidFill>
              </a:rPr>
              <a:t>Lactulosa</a:t>
            </a:r>
            <a:r>
              <a:rPr lang="es-CL" dirty="0">
                <a:solidFill>
                  <a:schemeClr val="bg1"/>
                </a:solidFill>
              </a:rPr>
              <a:t> y sorbitol producen flatulencia, diarrea y malestar abdominal. 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A613AE-75D6-640E-0E14-219F43310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29"/>
    </mc:Choice>
    <mc:Fallback xmlns="">
      <p:transition spd="slow" advTm="5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052736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Manejo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24536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Tratamiento Farmacológico: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Laxantes estimulantes (o irritantes) :</a:t>
            </a:r>
          </a:p>
          <a:p>
            <a:pPr lvl="2"/>
            <a:r>
              <a:rPr lang="es-CL" dirty="0" err="1">
                <a:solidFill>
                  <a:schemeClr val="bg1"/>
                </a:solidFill>
              </a:rPr>
              <a:t>Bisacodilo</a:t>
            </a:r>
            <a:r>
              <a:rPr lang="es-CL" dirty="0">
                <a:solidFill>
                  <a:schemeClr val="bg1"/>
                </a:solidFill>
              </a:rPr>
              <a:t> o </a:t>
            </a:r>
            <a:r>
              <a:rPr lang="es-CL" dirty="0" err="1">
                <a:solidFill>
                  <a:schemeClr val="bg1"/>
                </a:solidFill>
              </a:rPr>
              <a:t>picosuflato</a:t>
            </a:r>
            <a:r>
              <a:rPr lang="es-CL" dirty="0">
                <a:solidFill>
                  <a:schemeClr val="bg1"/>
                </a:solidFill>
              </a:rPr>
              <a:t> de sodio: Estimulantes de la </a:t>
            </a:r>
            <a:r>
              <a:rPr lang="es-CL" dirty="0" err="1">
                <a:solidFill>
                  <a:schemeClr val="bg1"/>
                </a:solidFill>
              </a:rPr>
              <a:t>perístalsis</a:t>
            </a:r>
            <a:r>
              <a:rPr lang="es-CL" dirty="0">
                <a:solidFill>
                  <a:schemeClr val="bg1"/>
                </a:solidFill>
              </a:rPr>
              <a:t> y reducen absorción de agua y electrolitos.  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Irritación rectal y colitis. Puede producir Melanosis </a:t>
            </a:r>
            <a:r>
              <a:rPr lang="es-CL" dirty="0" err="1">
                <a:solidFill>
                  <a:schemeClr val="bg1"/>
                </a:solidFill>
              </a:rPr>
              <a:t>coli</a:t>
            </a:r>
            <a:r>
              <a:rPr lang="es-CL" dirty="0">
                <a:solidFill>
                  <a:schemeClr val="bg1"/>
                </a:solidFill>
              </a:rPr>
              <a:t>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Drogas secretoras:</a:t>
            </a:r>
          </a:p>
          <a:p>
            <a:pPr lvl="2"/>
            <a:r>
              <a:rPr lang="es-CL" dirty="0" err="1">
                <a:solidFill>
                  <a:schemeClr val="bg1"/>
                </a:solidFill>
              </a:rPr>
              <a:t>Lubiprostona</a:t>
            </a:r>
            <a:r>
              <a:rPr lang="es-CL" dirty="0">
                <a:solidFill>
                  <a:schemeClr val="bg1"/>
                </a:solidFill>
              </a:rPr>
              <a:t>, </a:t>
            </a:r>
            <a:r>
              <a:rPr lang="es-CL" dirty="0" err="1">
                <a:solidFill>
                  <a:schemeClr val="bg1"/>
                </a:solidFill>
              </a:rPr>
              <a:t>linaclotide</a:t>
            </a:r>
            <a:r>
              <a:rPr lang="es-CL" dirty="0">
                <a:solidFill>
                  <a:schemeClr val="bg1"/>
                </a:solidFill>
              </a:rPr>
              <a:t> y </a:t>
            </a:r>
            <a:r>
              <a:rPr lang="es-CL" dirty="0" err="1">
                <a:solidFill>
                  <a:schemeClr val="bg1"/>
                </a:solidFill>
              </a:rPr>
              <a:t>plecanatide</a:t>
            </a:r>
            <a:r>
              <a:rPr lang="es-CL" dirty="0">
                <a:solidFill>
                  <a:schemeClr val="bg1"/>
                </a:solidFill>
              </a:rPr>
              <a:t>: receptor </a:t>
            </a:r>
            <a:r>
              <a:rPr lang="es-CL" dirty="0" err="1">
                <a:solidFill>
                  <a:schemeClr val="bg1"/>
                </a:solidFill>
              </a:rPr>
              <a:t>guanilato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ciclasa</a:t>
            </a:r>
            <a:r>
              <a:rPr lang="es-CL" dirty="0">
                <a:solidFill>
                  <a:schemeClr val="bg1"/>
                </a:solidFill>
              </a:rPr>
              <a:t> C aumentando la perdida de cloro y bicarbonato en lumen intestinal. 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Diarrea!!. Distención cefalea, y flatulencia. 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5E05EC-472B-7C69-CD4F-392D61121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48"/>
    </mc:Choice>
    <mc:Fallback xmlns="">
      <p:transition spd="slow" advTm="5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36712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Manejo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24536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Tratamiento Farmacológico: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Agonista </a:t>
            </a:r>
            <a:r>
              <a:rPr lang="es-CL" dirty="0" err="1">
                <a:solidFill>
                  <a:schemeClr val="bg1"/>
                </a:solidFill>
              </a:rPr>
              <a:t>serotoninérgicos</a:t>
            </a:r>
            <a:r>
              <a:rPr lang="es-CL" dirty="0">
                <a:solidFill>
                  <a:schemeClr val="bg1"/>
                </a:solidFill>
              </a:rPr>
              <a:t>:</a:t>
            </a:r>
          </a:p>
          <a:p>
            <a:pPr lvl="2"/>
            <a:r>
              <a:rPr lang="es-CL" dirty="0" err="1">
                <a:solidFill>
                  <a:schemeClr val="bg1"/>
                </a:solidFill>
              </a:rPr>
              <a:t>Prucalopride</a:t>
            </a:r>
            <a:r>
              <a:rPr lang="es-CL" dirty="0">
                <a:solidFill>
                  <a:schemeClr val="bg1"/>
                </a:solidFill>
              </a:rPr>
              <a:t>: excitador del sistema neurotransmisor gastrointestinal. 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Cefalea, dolor abdominal, nauseas, diarreas, flatulencia.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Antagonista periféricos de receptor µ de opioides:</a:t>
            </a:r>
          </a:p>
          <a:p>
            <a:pPr lvl="2"/>
            <a:r>
              <a:rPr lang="es-CL" dirty="0" err="1">
                <a:solidFill>
                  <a:schemeClr val="bg1"/>
                </a:solidFill>
              </a:rPr>
              <a:t>Nalmedina</a:t>
            </a:r>
            <a:r>
              <a:rPr lang="es-CL" dirty="0">
                <a:solidFill>
                  <a:schemeClr val="bg1"/>
                </a:solidFill>
              </a:rPr>
              <a:t>, </a:t>
            </a:r>
            <a:r>
              <a:rPr lang="es-CL" dirty="0" err="1">
                <a:solidFill>
                  <a:schemeClr val="bg1"/>
                </a:solidFill>
              </a:rPr>
              <a:t>Nalexegol</a:t>
            </a:r>
            <a:r>
              <a:rPr lang="es-CL" dirty="0">
                <a:solidFill>
                  <a:schemeClr val="bg1"/>
                </a:solidFill>
              </a:rPr>
              <a:t>, </a:t>
            </a:r>
            <a:r>
              <a:rPr lang="es-CL" dirty="0" err="1">
                <a:solidFill>
                  <a:schemeClr val="bg1"/>
                </a:solidFill>
              </a:rPr>
              <a:t>Metilnaltexona</a:t>
            </a:r>
            <a:r>
              <a:rPr lang="es-CL" dirty="0">
                <a:solidFill>
                  <a:schemeClr val="bg1"/>
                </a:solidFill>
              </a:rPr>
              <a:t>: contrarrestan efecto opiáceos.  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Perforación, diarrea, náuseas, vómitos, dolor abdominal. 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FB46F87-CE6F-93BD-BE3C-9804A25FA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3"/>
    </mc:Choice>
    <mc:Fallback xmlns="">
      <p:transition spd="slow" advTm="46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5" t="23724" r="29176" b="17503"/>
          <a:stretch/>
        </p:blipFill>
        <p:spPr bwMode="auto">
          <a:xfrm>
            <a:off x="899592" y="404664"/>
            <a:ext cx="7776864" cy="57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23528" y="6207695"/>
            <a:ext cx="8838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Deb B, Prichard DO, </a:t>
            </a:r>
            <a:r>
              <a:rPr lang="en-US" sz="1200" dirty="0" err="1">
                <a:solidFill>
                  <a:schemeClr val="bg1"/>
                </a:solidFill>
              </a:rPr>
              <a:t>Bharucha</a:t>
            </a:r>
            <a:r>
              <a:rPr lang="en-US" sz="1200" dirty="0">
                <a:solidFill>
                  <a:schemeClr val="bg1"/>
                </a:solidFill>
              </a:rPr>
              <a:t> AE. Constipation and Fecal Incontinence in the Elderly. </a:t>
            </a:r>
            <a:r>
              <a:rPr lang="en-US" sz="1200" dirty="0" err="1">
                <a:solidFill>
                  <a:schemeClr val="bg1"/>
                </a:solidFill>
              </a:rPr>
              <a:t>Curr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Gastroenterol</a:t>
            </a:r>
            <a:r>
              <a:rPr lang="en-US" sz="1200" dirty="0">
                <a:solidFill>
                  <a:schemeClr val="bg1"/>
                </a:solidFill>
              </a:rPr>
              <a:t> Rep. 2020 Aug 24;22(11):54. </a:t>
            </a:r>
            <a:r>
              <a:rPr lang="en-US" sz="1200" dirty="0" err="1">
                <a:solidFill>
                  <a:schemeClr val="bg1"/>
                </a:solidFill>
              </a:rPr>
              <a:t>doi</a:t>
            </a:r>
            <a:r>
              <a:rPr lang="en-US" sz="1200" dirty="0">
                <a:solidFill>
                  <a:schemeClr val="bg1"/>
                </a:solidFill>
              </a:rPr>
              <a:t>: 10.1007/s11894-020-00791-1. PMID: 32839874</a:t>
            </a:r>
            <a:endParaRPr lang="es-CL" sz="1200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4BA0F9-D7C9-979E-47DF-FBA9FDFA0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3"/>
    </mc:Choice>
    <mc:Fallback xmlns="">
      <p:transition spd="slow" advTm="59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Incontinencia fecal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AE9AA1-E982-8D8E-4F95-1F4E4F250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9"/>
    </mc:Choice>
    <mc:Fallback xmlns="">
      <p:transition spd="slow" advTm="4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548680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Generalidades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chemeClr val="bg1"/>
                </a:solidFill>
              </a:rPr>
              <a:t>Asociado a gran componente social.</a:t>
            </a:r>
          </a:p>
          <a:p>
            <a:r>
              <a:rPr lang="es-CL" dirty="0">
                <a:solidFill>
                  <a:schemeClr val="bg1"/>
                </a:solidFill>
              </a:rPr>
              <a:t>Es la segunda causa más común de institucionalización en edad geriátrica.</a:t>
            </a:r>
          </a:p>
          <a:p>
            <a:r>
              <a:rPr lang="es-CL" dirty="0">
                <a:solidFill>
                  <a:schemeClr val="bg1"/>
                </a:solidFill>
              </a:rPr>
              <a:t>Gran impacto en calidad de vida y grado de cuidado.</a:t>
            </a:r>
          </a:p>
          <a:p>
            <a:r>
              <a:rPr lang="es-CL" dirty="0">
                <a:solidFill>
                  <a:schemeClr val="bg1"/>
                </a:solidFill>
              </a:rPr>
              <a:t>Siempre se debe descartar una causa de </a:t>
            </a:r>
            <a:r>
              <a:rPr lang="es-CL" dirty="0" err="1">
                <a:solidFill>
                  <a:schemeClr val="bg1"/>
                </a:solidFill>
              </a:rPr>
              <a:t>pseudo</a:t>
            </a:r>
            <a:r>
              <a:rPr lang="es-CL" dirty="0">
                <a:solidFill>
                  <a:schemeClr val="bg1"/>
                </a:solidFill>
              </a:rPr>
              <a:t>-incontinencia. </a:t>
            </a:r>
          </a:p>
          <a:p>
            <a:r>
              <a:rPr lang="es-CL" dirty="0">
                <a:solidFill>
                  <a:schemeClr val="bg1"/>
                </a:solidFill>
              </a:rPr>
              <a:t>Al menos 8.3% de las personas mayores no institucionalizadas reportaron un episodios de incontinencia en 30 días (mayor a gases).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01824" y="6093296"/>
            <a:ext cx="8190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https://doi.org/10.1007/978-3-030-30192-7_73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3E0D8E-8BF1-F70D-3B50-CEE3404D3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47"/>
    </mc:Choice>
    <mc:Fallback xmlns="">
      <p:transition spd="slow" advTm="53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116632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Generalidades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CL" dirty="0">
                <a:solidFill>
                  <a:schemeClr val="bg1"/>
                </a:solidFill>
              </a:rPr>
              <a:t>Ocurre en mayor medida a deposiciones liquidas. En caso de ser solidas, su presentación es mayor en mujeres y la diarrea es un gran factor de riesgo.</a:t>
            </a:r>
          </a:p>
          <a:p>
            <a:r>
              <a:rPr lang="es-CL" dirty="0">
                <a:solidFill>
                  <a:schemeClr val="bg1"/>
                </a:solidFill>
              </a:rPr>
              <a:t>Otros factores : edad, mala calidad en salud, incontinencia urinaria y más de 21 deposiciones a la semana.   </a:t>
            </a:r>
          </a:p>
          <a:p>
            <a:r>
              <a:rPr lang="es-CL" dirty="0">
                <a:solidFill>
                  <a:schemeClr val="bg1"/>
                </a:solidFill>
              </a:rPr>
              <a:t>En mujeres la obesidad (IMC &gt;30), sedentarismo y la presencia de </a:t>
            </a:r>
            <a:r>
              <a:rPr lang="es-CL" dirty="0" err="1">
                <a:solidFill>
                  <a:schemeClr val="bg1"/>
                </a:solidFill>
              </a:rPr>
              <a:t>enfemerades</a:t>
            </a:r>
            <a:r>
              <a:rPr lang="es-CL" dirty="0">
                <a:solidFill>
                  <a:schemeClr val="bg1"/>
                </a:solidFill>
              </a:rPr>
              <a:t> crónicas 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01824" y="6176337"/>
            <a:ext cx="8190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https://doi.org/10.1007/978-3-030-30192-7_73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3A5BF36-AB7D-27BA-C7CA-065140E6C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1"/>
    </mc:Choice>
    <mc:Fallback xmlns="">
      <p:transition spd="slow" advTm="3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692696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Definiciones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2332037"/>
            <a:ext cx="8229600" cy="4525963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Perdida involuntaria de gases, mucosidad o deposiciones (liquidas o solidas) por  ano que lleva a una problemática higiénica o social. </a:t>
            </a:r>
          </a:p>
          <a:p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1259632" y="6021288"/>
            <a:ext cx="6462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err="1">
                <a:solidFill>
                  <a:schemeClr val="bg1"/>
                </a:solidFill>
              </a:rPr>
              <a:t>Pasricha</a:t>
            </a:r>
            <a:r>
              <a:rPr lang="es-CL" sz="1200" dirty="0">
                <a:solidFill>
                  <a:schemeClr val="bg1"/>
                </a:solidFill>
              </a:rPr>
              <a:t> T, </a:t>
            </a:r>
            <a:r>
              <a:rPr lang="es-CL" sz="1200" dirty="0" err="1">
                <a:solidFill>
                  <a:schemeClr val="bg1"/>
                </a:solidFill>
              </a:rPr>
              <a:t>Staller</a:t>
            </a:r>
            <a:r>
              <a:rPr lang="es-CL" sz="1200" dirty="0">
                <a:solidFill>
                  <a:schemeClr val="bg1"/>
                </a:solidFill>
              </a:rPr>
              <a:t> K. Fecal </a:t>
            </a:r>
            <a:r>
              <a:rPr lang="es-CL" sz="1200" dirty="0" err="1">
                <a:solidFill>
                  <a:schemeClr val="bg1"/>
                </a:solidFill>
              </a:rPr>
              <a:t>Incontinence</a:t>
            </a:r>
            <a:r>
              <a:rPr lang="es-CL" sz="1200" dirty="0">
                <a:solidFill>
                  <a:schemeClr val="bg1"/>
                </a:solidFill>
              </a:rPr>
              <a:t> in </a:t>
            </a:r>
            <a:r>
              <a:rPr lang="es-CL" sz="1200" dirty="0" err="1">
                <a:solidFill>
                  <a:schemeClr val="bg1"/>
                </a:solidFill>
              </a:rPr>
              <a:t>the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Elderly</a:t>
            </a:r>
            <a:r>
              <a:rPr lang="es-CL" sz="1200" dirty="0">
                <a:solidFill>
                  <a:schemeClr val="bg1"/>
                </a:solidFill>
              </a:rPr>
              <a:t>. </a:t>
            </a:r>
            <a:r>
              <a:rPr lang="es-CL" sz="1200" dirty="0" err="1">
                <a:solidFill>
                  <a:schemeClr val="bg1"/>
                </a:solidFill>
              </a:rPr>
              <a:t>Clin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Geriatr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Med</a:t>
            </a:r>
            <a:r>
              <a:rPr lang="es-CL" sz="1200" dirty="0">
                <a:solidFill>
                  <a:schemeClr val="bg1"/>
                </a:solidFill>
              </a:rPr>
              <a:t>. 2021 Feb;37(1):71-83. </a:t>
            </a:r>
            <a:r>
              <a:rPr lang="es-CL" sz="1200" dirty="0" err="1">
                <a:solidFill>
                  <a:schemeClr val="bg1"/>
                </a:solidFill>
              </a:rPr>
              <a:t>doi</a:t>
            </a:r>
            <a:r>
              <a:rPr lang="es-CL" sz="1200" dirty="0">
                <a:solidFill>
                  <a:schemeClr val="bg1"/>
                </a:solidFill>
              </a:rPr>
              <a:t>: 10.1016/j.cger.2020.08.006. </a:t>
            </a:r>
            <a:r>
              <a:rPr lang="es-CL" sz="1200" dirty="0" err="1">
                <a:solidFill>
                  <a:schemeClr val="bg1"/>
                </a:solidFill>
              </a:rPr>
              <a:t>Epub</a:t>
            </a:r>
            <a:r>
              <a:rPr lang="es-CL" sz="1200" dirty="0">
                <a:solidFill>
                  <a:schemeClr val="bg1"/>
                </a:solidFill>
              </a:rPr>
              <a:t> 2020 Oct 29. PMID: 33213775; PMCID: PMC7684943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EC0506E-6C7A-8011-87F0-6A21BC687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5"/>
    </mc:Choice>
    <mc:Fallback xmlns="">
      <p:transition spd="slow" advTm="17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CONSTIPACIÓN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1412BF-55AA-AEC3-76DB-9BEB292CA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9"/>
    </mc:Choice>
    <mc:Fallback xmlns="">
      <p:transition spd="slow" advTm="4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081430"/>
          </a:xfrm>
        </p:spPr>
        <p:txBody>
          <a:bodyPr>
            <a:normAutofit fontScale="90000"/>
          </a:bodyPr>
          <a:lstStyle/>
          <a:p>
            <a:r>
              <a:rPr lang="es-CL" dirty="0">
                <a:solidFill>
                  <a:schemeClr val="bg1"/>
                </a:solidFill>
              </a:rPr>
              <a:t>Cambios asociados al envejecimiento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9" t="45635" r="29722" b="17857"/>
          <a:stretch/>
        </p:blipFill>
        <p:spPr bwMode="auto">
          <a:xfrm>
            <a:off x="2051720" y="1700808"/>
            <a:ext cx="4752528" cy="439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01824" y="6093296"/>
            <a:ext cx="8190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https://doi.org/10.1007/978-3-030-30192-7_73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0F8E47-B656-2933-0E88-203F068C2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47"/>
    </mc:Choice>
    <mc:Fallback xmlns="">
      <p:transition spd="slow" advTm="61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2912" cy="1053757"/>
          </a:xfrm>
        </p:spPr>
        <p:txBody>
          <a:bodyPr>
            <a:normAutofit fontScale="90000"/>
          </a:bodyPr>
          <a:lstStyle/>
          <a:p>
            <a:r>
              <a:rPr lang="es-CL" dirty="0">
                <a:solidFill>
                  <a:schemeClr val="bg1"/>
                </a:solidFill>
              </a:rPr>
              <a:t>Cambios asociados al envejecimiento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L" dirty="0">
                <a:solidFill>
                  <a:schemeClr val="bg1"/>
                </a:solidFill>
              </a:rPr>
              <a:t>Engrosamiento del esfínter anal interno.</a:t>
            </a:r>
          </a:p>
          <a:p>
            <a:endParaRPr lang="es-CL" dirty="0">
              <a:solidFill>
                <a:schemeClr val="bg1"/>
              </a:solidFill>
            </a:endParaRPr>
          </a:p>
          <a:p>
            <a:r>
              <a:rPr lang="es-CL" dirty="0">
                <a:solidFill>
                  <a:schemeClr val="bg1"/>
                </a:solidFill>
              </a:rPr>
              <a:t>Adelgazamiento del esfínter anal externo.</a:t>
            </a:r>
          </a:p>
          <a:p>
            <a:endParaRPr lang="es-CL" dirty="0">
              <a:solidFill>
                <a:schemeClr val="bg1"/>
              </a:solidFill>
            </a:endParaRPr>
          </a:p>
          <a:p>
            <a:r>
              <a:rPr lang="es-CL" dirty="0">
                <a:solidFill>
                  <a:schemeClr val="bg1"/>
                </a:solidFill>
              </a:rPr>
              <a:t>Descenso del piso pélvico. </a:t>
            </a:r>
          </a:p>
          <a:p>
            <a:endParaRPr lang="es-CL" dirty="0">
              <a:solidFill>
                <a:schemeClr val="bg1"/>
              </a:solidFill>
            </a:endParaRPr>
          </a:p>
          <a:p>
            <a:r>
              <a:rPr lang="es-CL" dirty="0">
                <a:solidFill>
                  <a:schemeClr val="bg1"/>
                </a:solidFill>
              </a:rPr>
              <a:t>Otros: disminución de presión de cierre, disminución de capacidad rectal, disminución sensibilidad de la mucosa, disminución a la sensación de distensión rectal, disminución fibras nerviosas en esfínter anal externo y aumento de la latencia motora de nervio pudendo.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01824" y="6093296"/>
            <a:ext cx="8190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https://doi.org/10.1007/978-3-030-30192-7_73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B539DC-9145-EF35-48B3-DC0AE1FD5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69"/>
    </mc:Choice>
    <mc:Fallback xmlns="">
      <p:transition spd="slow" advTm="5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04664" y="313274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Patogenia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4" t="26190" r="52033" b="41174"/>
          <a:stretch/>
        </p:blipFill>
        <p:spPr bwMode="auto">
          <a:xfrm>
            <a:off x="395536" y="1628800"/>
            <a:ext cx="410445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1" t="58638" r="52033" b="18056"/>
          <a:stretch/>
        </p:blipFill>
        <p:spPr bwMode="auto">
          <a:xfrm>
            <a:off x="4644008" y="1628800"/>
            <a:ext cx="410445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701824" y="6320353"/>
            <a:ext cx="8190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https://doi.org/10.1007/978-3-030-30192-7_73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907F762-1B05-F029-8B34-7BFC313B5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4"/>
    </mc:Choice>
    <mc:Fallback xmlns="">
      <p:transition spd="slow" advTm="4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57400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Historia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Preguntar, porque paciente rara vez la ofrecerá voluntariamente.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Gases, deposiciones liquidas o solidas.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Duración de síntomas, frecuencia, urgencia, horario del día, relación a dieta o actividades.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Constipación, tiempo evacuatorio, frecuencia y sangrado. 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37DAD4-BAEA-6218-FA56-561325971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9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0"/>
    </mc:Choice>
    <mc:Fallback xmlns="">
      <p:transition spd="slow" advTm="3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124744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Historia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Historia previa: comorbilidades como incontinencia urinaria, anomalías congénitas, historia psiquiátrica, neuropatía diabética, enfermedad reciente y cambios en los fármacos. 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Historia obstétrica, traumas perineales y procedimientos perineales o colorrectales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Impacto en la vida diaria y en la calidad de vida. 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8836AF-3148-BAF1-74A3-A4F3557E1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0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5"/>
    </mc:Choice>
    <mc:Fallback xmlns="">
      <p:transition spd="slow" advTm="27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124744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Examen físico: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Aspectos generales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ACV.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Parkinsonismo.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Descartar </a:t>
            </a:r>
            <a:r>
              <a:rPr lang="es-CL" dirty="0" err="1">
                <a:solidFill>
                  <a:schemeClr val="bg1"/>
                </a:solidFill>
              </a:rPr>
              <a:t>Pseudo</a:t>
            </a:r>
            <a:r>
              <a:rPr lang="es-CL" dirty="0">
                <a:solidFill>
                  <a:schemeClr val="bg1"/>
                </a:solidFill>
              </a:rPr>
              <a:t>-incontinencia.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Examen abdominal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Sensibilidad.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Procedimientos.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Distención vesical.</a:t>
            </a:r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8CFD92-F279-7B65-65E3-D38298823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7"/>
    </mc:Choice>
    <mc:Fallback xmlns="">
      <p:transition spd="slow" advTm="3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001416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>
                <a:solidFill>
                  <a:schemeClr val="bg1"/>
                </a:solidFill>
              </a:rPr>
              <a:t>Examen físico: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Examen pélvico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Laxitud de cuerpo perineal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Prolapso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Examen perineal y rectal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Tono </a:t>
            </a:r>
            <a:r>
              <a:rPr lang="es-CL" dirty="0" err="1">
                <a:solidFill>
                  <a:schemeClr val="bg1"/>
                </a:solidFill>
              </a:rPr>
              <a:t>esfinteriano</a:t>
            </a:r>
            <a:r>
              <a:rPr lang="es-CL" dirty="0">
                <a:solidFill>
                  <a:schemeClr val="bg1"/>
                </a:solidFill>
              </a:rPr>
              <a:t>.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Contracción del piso pélvico.</a:t>
            </a:r>
          </a:p>
          <a:p>
            <a:pPr lvl="2"/>
            <a:r>
              <a:rPr lang="es-CL" dirty="0" err="1">
                <a:solidFill>
                  <a:schemeClr val="bg1"/>
                </a:solidFill>
              </a:rPr>
              <a:t>Fecaloma</a:t>
            </a:r>
            <a:r>
              <a:rPr lang="es-CL" dirty="0">
                <a:solidFill>
                  <a:schemeClr val="bg1"/>
                </a:solidFill>
              </a:rPr>
              <a:t>.</a:t>
            </a:r>
          </a:p>
          <a:p>
            <a:pPr lvl="2"/>
            <a:r>
              <a:rPr lang="es-CL" dirty="0" err="1">
                <a:solidFill>
                  <a:schemeClr val="bg1"/>
                </a:solidFill>
              </a:rPr>
              <a:t>Valsalva</a:t>
            </a:r>
            <a:r>
              <a:rPr lang="es-CL" dirty="0">
                <a:solidFill>
                  <a:schemeClr val="bg1"/>
                </a:solidFill>
              </a:rPr>
              <a:t>. </a:t>
            </a:r>
          </a:p>
          <a:p>
            <a:pPr lvl="2"/>
            <a:r>
              <a:rPr lang="es-CL" dirty="0">
                <a:solidFill>
                  <a:schemeClr val="bg1"/>
                </a:solidFill>
              </a:rPr>
              <a:t>Presión </a:t>
            </a:r>
            <a:r>
              <a:rPr lang="es-CL" dirty="0" err="1">
                <a:solidFill>
                  <a:schemeClr val="bg1"/>
                </a:solidFill>
              </a:rPr>
              <a:t>esfinteriana</a:t>
            </a:r>
            <a:r>
              <a:rPr lang="es-CL" dirty="0">
                <a:solidFill>
                  <a:schemeClr val="bg1"/>
                </a:solidFill>
              </a:rPr>
              <a:t>. </a:t>
            </a:r>
          </a:p>
          <a:p>
            <a:r>
              <a:rPr lang="es-CL" dirty="0">
                <a:solidFill>
                  <a:schemeClr val="bg1"/>
                </a:solidFill>
              </a:rPr>
              <a:t>Score de </a:t>
            </a:r>
            <a:r>
              <a:rPr lang="es-CL" dirty="0" err="1">
                <a:solidFill>
                  <a:schemeClr val="bg1"/>
                </a:solidFill>
              </a:rPr>
              <a:t>Wexner</a:t>
            </a:r>
            <a:endParaRPr lang="es-CL" dirty="0">
              <a:solidFill>
                <a:schemeClr val="bg1"/>
              </a:solidFill>
            </a:endParaRPr>
          </a:p>
          <a:p>
            <a:endParaRPr lang="es-CL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34C4B6-D9FE-B286-683D-3D1966790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10"/>
    </mc:Choice>
    <mc:Fallback xmlns="">
      <p:transition spd="slow" advTm="3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57400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Diagnóstico: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Exámenes de laboratorio: Contextual.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Estudio </a:t>
            </a:r>
            <a:r>
              <a:rPr lang="es-CL" dirty="0" err="1">
                <a:solidFill>
                  <a:schemeClr val="bg1"/>
                </a:solidFill>
              </a:rPr>
              <a:t>fisiologico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anorectal</a:t>
            </a:r>
            <a:r>
              <a:rPr lang="es-CL" dirty="0">
                <a:solidFill>
                  <a:schemeClr val="bg1"/>
                </a:solidFill>
              </a:rPr>
              <a:t> (</a:t>
            </a:r>
            <a:r>
              <a:rPr lang="es-CL" dirty="0" err="1">
                <a:solidFill>
                  <a:schemeClr val="bg1"/>
                </a:solidFill>
              </a:rPr>
              <a:t>manometria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anorectal</a:t>
            </a:r>
            <a:r>
              <a:rPr lang="es-CL" dirty="0">
                <a:solidFill>
                  <a:schemeClr val="bg1"/>
                </a:solidFill>
              </a:rPr>
              <a:t>, </a:t>
            </a:r>
            <a:r>
              <a:rPr lang="es-CL" dirty="0" err="1">
                <a:solidFill>
                  <a:schemeClr val="bg1"/>
                </a:solidFill>
              </a:rPr>
              <a:t>electromiografia</a:t>
            </a:r>
            <a:r>
              <a:rPr lang="es-CL" dirty="0">
                <a:solidFill>
                  <a:schemeClr val="bg1"/>
                </a:solidFill>
              </a:rPr>
              <a:t> y latencia de terminal motor de nervio pudendo).</a:t>
            </a:r>
          </a:p>
          <a:p>
            <a:pPr lvl="1"/>
            <a:r>
              <a:rPr lang="es-CL" dirty="0" err="1">
                <a:solidFill>
                  <a:schemeClr val="bg1"/>
                </a:solidFill>
              </a:rPr>
              <a:t>Endosonografia</a:t>
            </a:r>
            <a:r>
              <a:rPr lang="es-CL" dirty="0">
                <a:solidFill>
                  <a:schemeClr val="bg1"/>
                </a:solidFill>
              </a:rPr>
              <a:t> anal.</a:t>
            </a:r>
          </a:p>
          <a:p>
            <a:pPr lvl="1"/>
            <a:r>
              <a:rPr lang="es-CL" dirty="0" err="1">
                <a:solidFill>
                  <a:schemeClr val="bg1"/>
                </a:solidFill>
              </a:rPr>
              <a:t>Defecografia</a:t>
            </a:r>
            <a:r>
              <a:rPr lang="es-CL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Colonoscopia.</a:t>
            </a:r>
          </a:p>
          <a:p>
            <a:pPr lvl="1"/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701824" y="6093296"/>
            <a:ext cx="8190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https://doi.org/10.1007/978-3-030-30192-7_73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F63C8F-B421-F36D-BF33-609989F25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6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38"/>
    </mc:Choice>
    <mc:Fallback xmlns="">
      <p:transition spd="slow" advTm="50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57400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Tratamiento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>
                <a:solidFill>
                  <a:schemeClr val="bg1"/>
                </a:solidFill>
              </a:rPr>
              <a:t>Conservador: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Modificaciones en la dieta (ej. Intolerancia a la lactosa).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Régimen manejo </a:t>
            </a:r>
            <a:r>
              <a:rPr lang="es-CL" dirty="0" err="1">
                <a:solidFill>
                  <a:schemeClr val="bg1"/>
                </a:solidFill>
              </a:rPr>
              <a:t>defecatorio</a:t>
            </a:r>
            <a:r>
              <a:rPr lang="es-CL" dirty="0">
                <a:solidFill>
                  <a:schemeClr val="bg1"/>
                </a:solidFill>
              </a:rPr>
              <a:t>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Ejercicios de piso pélvico.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Entrenamiento de </a:t>
            </a:r>
            <a:r>
              <a:rPr lang="es-CL" dirty="0" err="1">
                <a:solidFill>
                  <a:schemeClr val="bg1"/>
                </a:solidFill>
              </a:rPr>
              <a:t>biofeedback</a:t>
            </a:r>
            <a:r>
              <a:rPr lang="es-CL" dirty="0">
                <a:solidFill>
                  <a:schemeClr val="bg1"/>
                </a:solidFill>
              </a:rPr>
              <a:t>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Higiene zona anal.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Fármacos: agentes </a:t>
            </a:r>
            <a:r>
              <a:rPr lang="es-CL" dirty="0" err="1">
                <a:solidFill>
                  <a:schemeClr val="bg1"/>
                </a:solidFill>
              </a:rPr>
              <a:t>antimotilidad</a:t>
            </a:r>
            <a:r>
              <a:rPr lang="es-CL" dirty="0">
                <a:solidFill>
                  <a:schemeClr val="bg1"/>
                </a:solidFill>
              </a:rPr>
              <a:t> (</a:t>
            </a:r>
            <a:r>
              <a:rPr lang="es-CL" dirty="0" err="1">
                <a:solidFill>
                  <a:schemeClr val="bg1"/>
                </a:solidFill>
              </a:rPr>
              <a:t>loperamida</a:t>
            </a:r>
            <a:r>
              <a:rPr lang="es-CL" dirty="0">
                <a:solidFill>
                  <a:schemeClr val="bg1"/>
                </a:solidFill>
              </a:rPr>
              <a:t>, codeína).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Otros: Acupuntura.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01824" y="6093296"/>
            <a:ext cx="8190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https://doi.org/10.1007/978-3-030-30192-7_73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125E19-F43A-7F93-51E3-69C5F10AA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0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9"/>
    </mc:Choice>
    <mc:Fallback xmlns="">
      <p:transition spd="slow" advTm="8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124744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Tratamiento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>
                <a:solidFill>
                  <a:schemeClr val="bg1"/>
                </a:solidFill>
              </a:rPr>
              <a:t>No conservador: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Quirúrgico (patología dependiente).</a:t>
            </a:r>
          </a:p>
          <a:p>
            <a:pPr lvl="1"/>
            <a:r>
              <a:rPr lang="es-CL" dirty="0" err="1">
                <a:solidFill>
                  <a:schemeClr val="bg1"/>
                </a:solidFill>
              </a:rPr>
              <a:t>Esfinteroplastía</a:t>
            </a:r>
            <a:r>
              <a:rPr lang="es-CL" dirty="0">
                <a:solidFill>
                  <a:schemeClr val="bg1"/>
                </a:solidFill>
              </a:rPr>
              <a:t>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Instalación de Esfínter artificial.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Estimulación de nervio sacro.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Estimulación percutánea de nervio tibial posterior.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Energía por radiofrecuencia.  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Inyección </a:t>
            </a:r>
            <a:r>
              <a:rPr lang="es-CL" dirty="0" err="1">
                <a:solidFill>
                  <a:schemeClr val="bg1"/>
                </a:solidFill>
              </a:rPr>
              <a:t>intra</a:t>
            </a:r>
            <a:r>
              <a:rPr lang="es-CL" dirty="0">
                <a:solidFill>
                  <a:schemeClr val="bg1"/>
                </a:solidFill>
              </a:rPr>
              <a:t> canal anal.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Colostomía.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01824" y="6093296"/>
            <a:ext cx="8190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https://doi.org/10.1007/978-3-030-30192-7_73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2C3DB6-533B-9610-3810-16C39C433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57"/>
    </mc:Choice>
    <mc:Fallback xmlns="">
      <p:transition spd="slow" advTm="5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Generalidades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>
                <a:solidFill>
                  <a:schemeClr val="bg1"/>
                </a:solidFill>
              </a:rPr>
              <a:t>Síndrome frecuente en la población geriátrica.</a:t>
            </a:r>
          </a:p>
          <a:p>
            <a:r>
              <a:rPr lang="es-CL" dirty="0">
                <a:solidFill>
                  <a:schemeClr val="bg1"/>
                </a:solidFill>
              </a:rPr>
              <a:t>7.9% a 8.6% de constipación funcional en la población de USA, Canadá y UK. </a:t>
            </a:r>
          </a:p>
          <a:p>
            <a:r>
              <a:rPr lang="es-CL" dirty="0">
                <a:solidFill>
                  <a:schemeClr val="bg1"/>
                </a:solidFill>
              </a:rPr>
              <a:t>En residencias, la constipación puede llegar  a 40%.  Incluso 50% en &gt; 80 años. </a:t>
            </a:r>
          </a:p>
          <a:p>
            <a:r>
              <a:rPr lang="es-CL" dirty="0">
                <a:solidFill>
                  <a:schemeClr val="bg1"/>
                </a:solidFill>
              </a:rPr>
              <a:t>Aumenta en aquellos pacientes con trastornos cognitivos. </a:t>
            </a:r>
          </a:p>
          <a:p>
            <a:r>
              <a:rPr lang="es-CL" dirty="0">
                <a:solidFill>
                  <a:schemeClr val="bg1"/>
                </a:solidFill>
              </a:rPr>
              <a:t>Los criterios diagnósticos cambian la prevalencia.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683568" y="6536377"/>
            <a:ext cx="7812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https://doi.org/10.1007/978-3-030-30192-7_45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13792" y="6063679"/>
            <a:ext cx="8766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err="1">
                <a:solidFill>
                  <a:schemeClr val="bg1"/>
                </a:solidFill>
              </a:rPr>
              <a:t>Vazquez</a:t>
            </a:r>
            <a:r>
              <a:rPr lang="es-CL" sz="1200" dirty="0">
                <a:solidFill>
                  <a:schemeClr val="bg1"/>
                </a:solidFill>
              </a:rPr>
              <a:t> Roque M, </a:t>
            </a:r>
            <a:r>
              <a:rPr lang="es-CL" sz="1200" dirty="0" err="1">
                <a:solidFill>
                  <a:schemeClr val="bg1"/>
                </a:solidFill>
              </a:rPr>
              <a:t>Bouras</a:t>
            </a:r>
            <a:r>
              <a:rPr lang="es-CL" sz="1200" dirty="0">
                <a:solidFill>
                  <a:schemeClr val="bg1"/>
                </a:solidFill>
              </a:rPr>
              <a:t> EP. </a:t>
            </a:r>
            <a:r>
              <a:rPr lang="es-CL" sz="1200" dirty="0" err="1">
                <a:solidFill>
                  <a:schemeClr val="bg1"/>
                </a:solidFill>
              </a:rPr>
              <a:t>Epidemiology</a:t>
            </a:r>
            <a:r>
              <a:rPr lang="es-CL" sz="1200" dirty="0">
                <a:solidFill>
                  <a:schemeClr val="bg1"/>
                </a:solidFill>
              </a:rPr>
              <a:t> and </a:t>
            </a:r>
            <a:r>
              <a:rPr lang="es-CL" sz="1200" dirty="0" err="1">
                <a:solidFill>
                  <a:schemeClr val="bg1"/>
                </a:solidFill>
              </a:rPr>
              <a:t>management</a:t>
            </a:r>
            <a:r>
              <a:rPr lang="es-CL" sz="1200" dirty="0">
                <a:solidFill>
                  <a:schemeClr val="bg1"/>
                </a:solidFill>
              </a:rPr>
              <a:t> of </a:t>
            </a:r>
            <a:r>
              <a:rPr lang="es-CL" sz="1200" dirty="0" err="1">
                <a:solidFill>
                  <a:schemeClr val="bg1"/>
                </a:solidFill>
              </a:rPr>
              <a:t>chronic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constipation</a:t>
            </a:r>
            <a:r>
              <a:rPr lang="es-CL" sz="1200" dirty="0">
                <a:solidFill>
                  <a:schemeClr val="bg1"/>
                </a:solidFill>
              </a:rPr>
              <a:t> in </a:t>
            </a:r>
            <a:r>
              <a:rPr lang="es-CL" sz="1200" dirty="0" err="1">
                <a:solidFill>
                  <a:schemeClr val="bg1"/>
                </a:solidFill>
              </a:rPr>
              <a:t>elderly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patients</a:t>
            </a:r>
            <a:r>
              <a:rPr lang="es-CL" sz="1200" dirty="0">
                <a:solidFill>
                  <a:schemeClr val="bg1"/>
                </a:solidFill>
              </a:rPr>
              <a:t>. </a:t>
            </a:r>
            <a:r>
              <a:rPr lang="es-CL" sz="1200" dirty="0" err="1">
                <a:solidFill>
                  <a:schemeClr val="bg1"/>
                </a:solidFill>
              </a:rPr>
              <a:t>Clin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Interv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Aging</a:t>
            </a:r>
            <a:r>
              <a:rPr lang="es-CL" sz="1200" dirty="0">
                <a:solidFill>
                  <a:schemeClr val="bg1"/>
                </a:solidFill>
              </a:rPr>
              <a:t>. 2015 Jun 2;10:919-30. </a:t>
            </a:r>
            <a:r>
              <a:rPr lang="es-CL" sz="1200" dirty="0" err="1">
                <a:solidFill>
                  <a:schemeClr val="bg1"/>
                </a:solidFill>
              </a:rPr>
              <a:t>doi</a:t>
            </a:r>
            <a:r>
              <a:rPr lang="es-CL" sz="1200" dirty="0">
                <a:solidFill>
                  <a:schemeClr val="bg1"/>
                </a:solidFill>
              </a:rPr>
              <a:t>: 10.2147/CIA.S54304. PMID: 26082622; PMCID: PMC4459612.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180D675-5C42-4CC3-02F2-E2D5D7F95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1"/>
    </mc:Choice>
    <mc:Fallback xmlns="">
      <p:transition spd="slow" advTm="75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Tratamiento</a:t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t="32738" r="27045" b="6249"/>
          <a:stretch/>
        </p:blipFill>
        <p:spPr bwMode="auto">
          <a:xfrm>
            <a:off x="467544" y="908720"/>
            <a:ext cx="8208912" cy="553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01824" y="6536377"/>
            <a:ext cx="8190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https://doi.org/10.1007/978-3-030-30192-7_73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5446A6E-310F-1EC6-2576-6C82FFBDC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33"/>
    </mc:Choice>
    <mc:Fallback xmlns="">
      <p:transition spd="slow" advTm="3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 altLang="es-CL"/>
          </a:p>
        </p:txBody>
      </p:sp>
      <p:sp>
        <p:nvSpPr>
          <p:cNvPr id="3789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 altLang="es-CL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65175"/>
            <a:ext cx="7219950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FB4F60-F03D-72F4-F023-1DFF64EAF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0"/>
    </mc:Choice>
    <mc:Fallback xmlns="">
      <p:transition spd="slow" advTm="1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fin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5571C5-7145-E08B-3DE4-DCE9995EB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"/>
    </mc:Choice>
    <mc:Fallback xmlns="">
      <p:transition spd="slow" advTm="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73224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Generalidades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CL" dirty="0">
                <a:solidFill>
                  <a:schemeClr val="bg1"/>
                </a:solidFill>
              </a:rPr>
              <a:t>Se estima que los costos asociados al diagnostico estaría alrededor de $235 millones/año por prestaciones en SU, Hospitalizados y atenciones domiciliarias según Medicare.  </a:t>
            </a:r>
          </a:p>
          <a:p>
            <a:r>
              <a:rPr lang="es-CL" dirty="0">
                <a:solidFill>
                  <a:schemeClr val="bg1"/>
                </a:solidFill>
              </a:rPr>
              <a:t>Se relacionan con complicaciones con alto costo (</a:t>
            </a:r>
            <a:r>
              <a:rPr lang="es-CL" dirty="0" err="1">
                <a:solidFill>
                  <a:schemeClr val="bg1"/>
                </a:solidFill>
              </a:rPr>
              <a:t>fecaloma</a:t>
            </a:r>
            <a:r>
              <a:rPr lang="es-CL" dirty="0">
                <a:solidFill>
                  <a:schemeClr val="bg1"/>
                </a:solidFill>
              </a:rPr>
              <a:t>, obstrucción intestinal, vólvulo, </a:t>
            </a:r>
            <a:r>
              <a:rPr lang="es-CL" dirty="0" err="1">
                <a:solidFill>
                  <a:schemeClr val="bg1"/>
                </a:solidFill>
              </a:rPr>
              <a:t>etc</a:t>
            </a:r>
            <a:r>
              <a:rPr lang="es-CL" dirty="0">
                <a:solidFill>
                  <a:schemeClr val="bg1"/>
                </a:solidFill>
              </a:rPr>
              <a:t>). </a:t>
            </a:r>
          </a:p>
          <a:p>
            <a:r>
              <a:rPr lang="es-CL" dirty="0">
                <a:solidFill>
                  <a:schemeClr val="bg1"/>
                </a:solidFill>
              </a:rPr>
              <a:t>Se asocia con sincope, isquemia coronaria o cerebral, anorexia, nauseas, </a:t>
            </a:r>
            <a:r>
              <a:rPr lang="es-CL" dirty="0" err="1">
                <a:solidFill>
                  <a:schemeClr val="bg1"/>
                </a:solidFill>
              </a:rPr>
              <a:t>disconfort</a:t>
            </a:r>
            <a:r>
              <a:rPr lang="es-CL" dirty="0">
                <a:solidFill>
                  <a:schemeClr val="bg1"/>
                </a:solidFill>
              </a:rPr>
              <a:t> y mala calidad de vida.   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755576" y="6464369"/>
            <a:ext cx="7812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https://doi.org/10.1007/978-3-030-30192-7_45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85800" y="5949280"/>
            <a:ext cx="8766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err="1">
                <a:solidFill>
                  <a:schemeClr val="bg1"/>
                </a:solidFill>
              </a:rPr>
              <a:t>Vazquez</a:t>
            </a:r>
            <a:r>
              <a:rPr lang="es-CL" sz="1200" dirty="0">
                <a:solidFill>
                  <a:schemeClr val="bg1"/>
                </a:solidFill>
              </a:rPr>
              <a:t> Roque M, </a:t>
            </a:r>
            <a:r>
              <a:rPr lang="es-CL" sz="1200" dirty="0" err="1">
                <a:solidFill>
                  <a:schemeClr val="bg1"/>
                </a:solidFill>
              </a:rPr>
              <a:t>Bouras</a:t>
            </a:r>
            <a:r>
              <a:rPr lang="es-CL" sz="1200" dirty="0">
                <a:solidFill>
                  <a:schemeClr val="bg1"/>
                </a:solidFill>
              </a:rPr>
              <a:t> EP. </a:t>
            </a:r>
            <a:r>
              <a:rPr lang="es-CL" sz="1200" dirty="0" err="1">
                <a:solidFill>
                  <a:schemeClr val="bg1"/>
                </a:solidFill>
              </a:rPr>
              <a:t>Epidemiology</a:t>
            </a:r>
            <a:r>
              <a:rPr lang="es-CL" sz="1200" dirty="0">
                <a:solidFill>
                  <a:schemeClr val="bg1"/>
                </a:solidFill>
              </a:rPr>
              <a:t> and </a:t>
            </a:r>
            <a:r>
              <a:rPr lang="es-CL" sz="1200" dirty="0" err="1">
                <a:solidFill>
                  <a:schemeClr val="bg1"/>
                </a:solidFill>
              </a:rPr>
              <a:t>management</a:t>
            </a:r>
            <a:r>
              <a:rPr lang="es-CL" sz="1200" dirty="0">
                <a:solidFill>
                  <a:schemeClr val="bg1"/>
                </a:solidFill>
              </a:rPr>
              <a:t> of </a:t>
            </a:r>
            <a:r>
              <a:rPr lang="es-CL" sz="1200" dirty="0" err="1">
                <a:solidFill>
                  <a:schemeClr val="bg1"/>
                </a:solidFill>
              </a:rPr>
              <a:t>chronic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constipation</a:t>
            </a:r>
            <a:r>
              <a:rPr lang="es-CL" sz="1200" dirty="0">
                <a:solidFill>
                  <a:schemeClr val="bg1"/>
                </a:solidFill>
              </a:rPr>
              <a:t> in </a:t>
            </a:r>
            <a:r>
              <a:rPr lang="es-CL" sz="1200" dirty="0" err="1">
                <a:solidFill>
                  <a:schemeClr val="bg1"/>
                </a:solidFill>
              </a:rPr>
              <a:t>elderly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patients</a:t>
            </a:r>
            <a:r>
              <a:rPr lang="es-CL" sz="1200" dirty="0">
                <a:solidFill>
                  <a:schemeClr val="bg1"/>
                </a:solidFill>
              </a:rPr>
              <a:t>. </a:t>
            </a:r>
            <a:r>
              <a:rPr lang="es-CL" sz="1200" dirty="0" err="1">
                <a:solidFill>
                  <a:schemeClr val="bg1"/>
                </a:solidFill>
              </a:rPr>
              <a:t>Clin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Interv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Aging</a:t>
            </a:r>
            <a:r>
              <a:rPr lang="es-CL" sz="1200" dirty="0">
                <a:solidFill>
                  <a:schemeClr val="bg1"/>
                </a:solidFill>
              </a:rPr>
              <a:t>. 2015 Jun 2;10:919-30. </a:t>
            </a:r>
            <a:r>
              <a:rPr lang="es-CL" sz="1200" dirty="0" err="1">
                <a:solidFill>
                  <a:schemeClr val="bg1"/>
                </a:solidFill>
              </a:rPr>
              <a:t>doi</a:t>
            </a:r>
            <a:r>
              <a:rPr lang="es-CL" sz="1200" dirty="0">
                <a:solidFill>
                  <a:schemeClr val="bg1"/>
                </a:solidFill>
              </a:rPr>
              <a:t>: 10.2147/CIA.S54304. PMID: 26082622; PMCID: PMC4459612.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78C99A0-2E15-DF2E-B0B3-C457BA023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22"/>
    </mc:Choice>
    <mc:Fallback xmlns="">
      <p:transition spd="slow" advTm="53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24544" y="274638"/>
            <a:ext cx="8229600" cy="1143000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Definiciones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Dificultad en la deposición asociada con esfuerzo </a:t>
            </a:r>
            <a:r>
              <a:rPr lang="es-CL" dirty="0" err="1">
                <a:solidFill>
                  <a:schemeClr val="bg1"/>
                </a:solidFill>
              </a:rPr>
              <a:t>defecatorio</a:t>
            </a:r>
            <a:r>
              <a:rPr lang="es-CL" dirty="0">
                <a:solidFill>
                  <a:schemeClr val="bg1"/>
                </a:solidFill>
              </a:rPr>
              <a:t>, tiempo prolongado en el paso de heces, dolor y/o evacuación incompleta. </a:t>
            </a:r>
          </a:p>
          <a:p>
            <a:r>
              <a:rPr lang="es-CL" dirty="0">
                <a:solidFill>
                  <a:schemeClr val="bg1"/>
                </a:solidFill>
              </a:rPr>
              <a:t>Se manifiesta por heces excesivamente secas, escasas, menos de 50 g/día, o infrecuentes, menos de dos deposiciones a la semana.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41784" y="5487615"/>
            <a:ext cx="8838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Deb B, Prichard DO, </a:t>
            </a:r>
            <a:r>
              <a:rPr lang="en-US" sz="1200" dirty="0" err="1">
                <a:solidFill>
                  <a:schemeClr val="bg1"/>
                </a:solidFill>
              </a:rPr>
              <a:t>Bharucha</a:t>
            </a:r>
            <a:r>
              <a:rPr lang="en-US" sz="1200" dirty="0">
                <a:solidFill>
                  <a:schemeClr val="bg1"/>
                </a:solidFill>
              </a:rPr>
              <a:t> AE. Constipation and Fecal Incontinence in the Elderly. </a:t>
            </a:r>
            <a:r>
              <a:rPr lang="en-US" sz="1200" dirty="0" err="1">
                <a:solidFill>
                  <a:schemeClr val="bg1"/>
                </a:solidFill>
              </a:rPr>
              <a:t>Curr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Gastroenterol</a:t>
            </a:r>
            <a:r>
              <a:rPr lang="en-US" sz="1200" dirty="0">
                <a:solidFill>
                  <a:schemeClr val="bg1"/>
                </a:solidFill>
              </a:rPr>
              <a:t> Rep. 2020 Aug 24;22(11):54. </a:t>
            </a:r>
            <a:r>
              <a:rPr lang="en-US" sz="1200" dirty="0" err="1">
                <a:solidFill>
                  <a:schemeClr val="bg1"/>
                </a:solidFill>
              </a:rPr>
              <a:t>doi</a:t>
            </a:r>
            <a:r>
              <a:rPr lang="en-US" sz="1200" dirty="0">
                <a:solidFill>
                  <a:schemeClr val="bg1"/>
                </a:solidFill>
              </a:rPr>
              <a:t>: 10.1007/s11894-020-00791-1. PMID: 32839874</a:t>
            </a:r>
            <a:endParaRPr lang="es-CL" sz="1200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46A56B7-9EAB-AE55-AA4F-4733EBDAE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08"/>
    </mc:Choice>
    <mc:Fallback xmlns="">
      <p:transition spd="slow" advTm="7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2" t="24008" r="28759" b="29961"/>
          <a:stretch/>
        </p:blipFill>
        <p:spPr bwMode="auto">
          <a:xfrm>
            <a:off x="1403648" y="836712"/>
            <a:ext cx="648072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20080" y="6453336"/>
            <a:ext cx="7812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https://doi.org/10.1007/978-3-030-30192-7_45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7000222-08E8-C7D2-739D-576F40CB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50"/>
    </mc:Choice>
    <mc:Fallback xmlns="">
      <p:transition spd="slow" advTm="10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7240" y="341784"/>
            <a:ext cx="5554960" cy="11430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CL" sz="3200" dirty="0">
                <a:solidFill>
                  <a:schemeClr val="bg1"/>
                </a:solidFill>
              </a:rPr>
              <a:t>Cambios asociados al envejecimiento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Disminución de la ingesta de agua y respuesta a la sed. </a:t>
            </a:r>
          </a:p>
          <a:p>
            <a:r>
              <a:rPr lang="es-CL" dirty="0">
                <a:solidFill>
                  <a:schemeClr val="bg1"/>
                </a:solidFill>
              </a:rPr>
              <a:t>Disminución de transito intestinal con disminución de contracción con el bolo y perístasis ineficaz. </a:t>
            </a:r>
          </a:p>
          <a:p>
            <a:r>
              <a:rPr lang="es-CL" dirty="0">
                <a:solidFill>
                  <a:schemeClr val="bg1"/>
                </a:solidFill>
              </a:rPr>
              <a:t>Degeneración de plexos </a:t>
            </a:r>
            <a:r>
              <a:rPr lang="es-CL" dirty="0" err="1">
                <a:solidFill>
                  <a:schemeClr val="bg1"/>
                </a:solidFill>
              </a:rPr>
              <a:t>mientérico</a:t>
            </a:r>
            <a:r>
              <a:rPr lang="es-CL" dirty="0">
                <a:solidFill>
                  <a:schemeClr val="bg1"/>
                </a:solidFill>
              </a:rPr>
              <a:t>.</a:t>
            </a:r>
          </a:p>
          <a:p>
            <a:r>
              <a:rPr lang="es-CL" dirty="0">
                <a:solidFill>
                  <a:schemeClr val="bg1"/>
                </a:solidFill>
              </a:rPr>
              <a:t>Se desconoce si el reflejo </a:t>
            </a:r>
            <a:r>
              <a:rPr lang="es-CL" dirty="0" err="1">
                <a:solidFill>
                  <a:schemeClr val="bg1"/>
                </a:solidFill>
              </a:rPr>
              <a:t>gastrocólico</a:t>
            </a:r>
            <a:r>
              <a:rPr lang="es-CL" dirty="0">
                <a:solidFill>
                  <a:schemeClr val="bg1"/>
                </a:solidFill>
              </a:rPr>
              <a:t> se mantiene eficiente. 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83568" y="6309320"/>
            <a:ext cx="7812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https://doi.org/10.1007/978-3-030-30192-7_45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C31D77-A40D-98C7-52C7-C4CA7293A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09"/>
    </mc:Choice>
    <mc:Fallback xmlns="">
      <p:transition spd="slow" advTm="9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274638"/>
            <a:ext cx="5626968" cy="11430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CL" sz="3200" dirty="0">
                <a:solidFill>
                  <a:schemeClr val="bg1"/>
                </a:solidFill>
              </a:rPr>
              <a:t>Cambios asociados al envejecimiento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>
                <a:solidFill>
                  <a:schemeClr val="bg1"/>
                </a:solidFill>
              </a:rPr>
              <a:t>Sensibilidad a opioides. </a:t>
            </a:r>
          </a:p>
          <a:p>
            <a:endParaRPr lang="es-CL" dirty="0">
              <a:solidFill>
                <a:schemeClr val="bg1"/>
              </a:solidFill>
            </a:endParaRPr>
          </a:p>
          <a:p>
            <a:r>
              <a:rPr lang="es-CL" dirty="0">
                <a:solidFill>
                  <a:schemeClr val="bg1"/>
                </a:solidFill>
              </a:rPr>
              <a:t>Predisposición en mujeres asintomáticas.</a:t>
            </a:r>
          </a:p>
          <a:p>
            <a:endParaRPr lang="es-CL" dirty="0">
              <a:solidFill>
                <a:schemeClr val="bg1"/>
              </a:solidFill>
            </a:endParaRPr>
          </a:p>
          <a:p>
            <a:r>
              <a:rPr lang="es-CL" dirty="0">
                <a:solidFill>
                  <a:schemeClr val="bg1"/>
                </a:solidFill>
              </a:rPr>
              <a:t>Disminución sensibilidad rectal. </a:t>
            </a:r>
          </a:p>
          <a:p>
            <a:endParaRPr lang="es-CL" dirty="0">
              <a:solidFill>
                <a:schemeClr val="bg1"/>
              </a:solidFill>
            </a:endParaRPr>
          </a:p>
          <a:p>
            <a:r>
              <a:rPr lang="es-CL" dirty="0">
                <a:solidFill>
                  <a:schemeClr val="bg1"/>
                </a:solidFill>
              </a:rPr>
              <a:t>Síndromes geriátricos relacionados (</a:t>
            </a:r>
            <a:r>
              <a:rPr lang="es-CL" dirty="0" err="1">
                <a:solidFill>
                  <a:schemeClr val="bg1"/>
                </a:solidFill>
              </a:rPr>
              <a:t>Sarcopenia</a:t>
            </a:r>
            <a:r>
              <a:rPr lang="es-CL" dirty="0">
                <a:solidFill>
                  <a:schemeClr val="bg1"/>
                </a:solidFill>
              </a:rPr>
              <a:t>).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1520" y="6453336"/>
            <a:ext cx="7812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C. S. </a:t>
            </a:r>
            <a:r>
              <a:rPr lang="es-CL" sz="1200" dirty="0" err="1">
                <a:solidFill>
                  <a:schemeClr val="bg1"/>
                </a:solidFill>
              </a:rPr>
              <a:t>Pitchumoni</a:t>
            </a:r>
            <a:r>
              <a:rPr lang="es-CL" sz="1200" dirty="0">
                <a:solidFill>
                  <a:schemeClr val="bg1"/>
                </a:solidFill>
              </a:rPr>
              <a:t>, T. S. </a:t>
            </a:r>
            <a:r>
              <a:rPr lang="es-CL" sz="1200" dirty="0" err="1">
                <a:solidFill>
                  <a:schemeClr val="bg1"/>
                </a:solidFill>
              </a:rPr>
              <a:t>Dharmarajan</a:t>
            </a:r>
            <a:r>
              <a:rPr lang="es-CL" sz="1200" dirty="0">
                <a:solidFill>
                  <a:schemeClr val="bg1"/>
                </a:solidFill>
              </a:rPr>
              <a:t> (eds.), </a:t>
            </a:r>
            <a:r>
              <a:rPr lang="es-CL" sz="1200" dirty="0" err="1">
                <a:solidFill>
                  <a:schemeClr val="bg1"/>
                </a:solidFill>
              </a:rPr>
              <a:t>Geriatric</a:t>
            </a:r>
            <a:r>
              <a:rPr lang="es-CL" sz="1200" dirty="0">
                <a:solidFill>
                  <a:schemeClr val="bg1"/>
                </a:solidFill>
              </a:rPr>
              <a:t> </a:t>
            </a:r>
            <a:r>
              <a:rPr lang="es-CL" sz="1200" dirty="0" err="1">
                <a:solidFill>
                  <a:schemeClr val="bg1"/>
                </a:solidFill>
              </a:rPr>
              <a:t>Gastroenterology</a:t>
            </a:r>
            <a:r>
              <a:rPr lang="es-CL" sz="1200" dirty="0">
                <a:solidFill>
                  <a:schemeClr val="bg1"/>
                </a:solidFill>
              </a:rPr>
              <a:t>, https://doi.org/10.1007/978-3-030-30192-7_45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D382F0-715C-7506-FDC8-728F904F6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30"/>
    </mc:Choice>
    <mc:Fallback xmlns="">
      <p:transition spd="slow" advTm="9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18670</TotalTime>
  <Words>2313</Words>
  <Application>Microsoft Office PowerPoint</Application>
  <PresentationFormat>Presentación en pantalla (4:3)</PresentationFormat>
  <Paragraphs>277</Paragraphs>
  <Slides>42</Slides>
  <Notes>4</Notes>
  <HiddenSlides>0</HiddenSlides>
  <MMClips>42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5" baseType="lpstr">
      <vt:lpstr>Arial</vt:lpstr>
      <vt:lpstr>Calibri</vt:lpstr>
      <vt:lpstr>Tema de Office</vt:lpstr>
      <vt:lpstr>Constipación e Incontinencia Fecal en Personas Mayores</vt:lpstr>
      <vt:lpstr>Hoja de ruta</vt:lpstr>
      <vt:lpstr>CONSTIPACIÓN</vt:lpstr>
      <vt:lpstr>Generalidades</vt:lpstr>
      <vt:lpstr>Generalidades</vt:lpstr>
      <vt:lpstr>Definiciones</vt:lpstr>
      <vt:lpstr>Presentación de PowerPoint</vt:lpstr>
      <vt:lpstr>Cambios asociados al envejecimiento</vt:lpstr>
      <vt:lpstr>Cambios asociados al envejecimiento</vt:lpstr>
      <vt:lpstr>Patogenia</vt:lpstr>
      <vt:lpstr>Patogenia</vt:lpstr>
      <vt:lpstr>Evaluación</vt:lpstr>
      <vt:lpstr>Evaluación</vt:lpstr>
      <vt:lpstr>Evaluación</vt:lpstr>
      <vt:lpstr>Evaluación</vt:lpstr>
      <vt:lpstr>Evaluación</vt:lpstr>
      <vt:lpstr>Evaluación</vt:lpstr>
      <vt:lpstr>Manejo</vt:lpstr>
      <vt:lpstr>Manejo</vt:lpstr>
      <vt:lpstr>Manejo</vt:lpstr>
      <vt:lpstr>Manejo</vt:lpstr>
      <vt:lpstr>Manejo</vt:lpstr>
      <vt:lpstr>Manejo</vt:lpstr>
      <vt:lpstr>Manejo</vt:lpstr>
      <vt:lpstr>Presentación de PowerPoint</vt:lpstr>
      <vt:lpstr>Incontinencia fecal</vt:lpstr>
      <vt:lpstr>Generalidades</vt:lpstr>
      <vt:lpstr>Generalidades</vt:lpstr>
      <vt:lpstr>Definiciones</vt:lpstr>
      <vt:lpstr>Cambios asociados al envejecimiento</vt:lpstr>
      <vt:lpstr>Cambios asociados al envejecimiento</vt:lpstr>
      <vt:lpstr>Patogenia</vt:lpstr>
      <vt:lpstr>Evaluación</vt:lpstr>
      <vt:lpstr>Evaluación</vt:lpstr>
      <vt:lpstr>Evaluación</vt:lpstr>
      <vt:lpstr>Evaluación</vt:lpstr>
      <vt:lpstr>Evaluación</vt:lpstr>
      <vt:lpstr>Tratamiento</vt:lpstr>
      <vt:lpstr>Tratamiento</vt:lpstr>
      <vt:lpstr>Tratamiento </vt:lpstr>
      <vt:lpstr>Presentación de PowerPoint</vt:lpstr>
      <vt:lpstr>fin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Tomás</dc:creator>
  <cp:lastModifiedBy>Tomás Maiza</cp:lastModifiedBy>
  <cp:revision>43</cp:revision>
  <dcterms:created xsi:type="dcterms:W3CDTF">2022-04-17T21:49:55Z</dcterms:created>
  <dcterms:modified xsi:type="dcterms:W3CDTF">2023-03-10T13:24:54Z</dcterms:modified>
</cp:coreProperties>
</file>