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65" r:id="rId5"/>
    <p:sldId id="305" r:id="rId6"/>
    <p:sldId id="496" r:id="rId7"/>
    <p:sldId id="307" r:id="rId8"/>
    <p:sldId id="258" r:id="rId9"/>
    <p:sldId id="260" r:id="rId10"/>
    <p:sldId id="259" r:id="rId11"/>
    <p:sldId id="514" r:id="rId12"/>
    <p:sldId id="266" r:id="rId13"/>
    <p:sldId id="505" r:id="rId14"/>
    <p:sldId id="306" r:id="rId15"/>
    <p:sldId id="463" r:id="rId16"/>
    <p:sldId id="278" r:id="rId17"/>
    <p:sldId id="485" r:id="rId18"/>
    <p:sldId id="498" r:id="rId19"/>
    <p:sldId id="501" r:id="rId20"/>
    <p:sldId id="502" r:id="rId21"/>
    <p:sldId id="504" r:id="rId22"/>
    <p:sldId id="267" r:id="rId23"/>
    <p:sldId id="261" r:id="rId24"/>
    <p:sldId id="509" r:id="rId25"/>
    <p:sldId id="507" r:id="rId26"/>
    <p:sldId id="512" r:id="rId27"/>
    <p:sldId id="484" r:id="rId28"/>
    <p:sldId id="503" r:id="rId29"/>
    <p:sldId id="506" r:id="rId30"/>
    <p:sldId id="500" r:id="rId31"/>
    <p:sldId id="508" r:id="rId32"/>
    <p:sldId id="497" r:id="rId33"/>
    <p:sldId id="499" r:id="rId34"/>
    <p:sldId id="262" r:id="rId35"/>
    <p:sldId id="303" r:id="rId36"/>
    <p:sldId id="494" r:id="rId37"/>
    <p:sldId id="271" r:id="rId38"/>
    <p:sldId id="495" r:id="rId39"/>
    <p:sldId id="279" r:id="rId40"/>
    <p:sldId id="272" r:id="rId41"/>
    <p:sldId id="513" r:id="rId42"/>
    <p:sldId id="515" r:id="rId43"/>
    <p:sldId id="516" r:id="rId44"/>
    <p:sldId id="517" r:id="rId45"/>
    <p:sldId id="518" r:id="rId46"/>
    <p:sldId id="510" r:id="rId47"/>
    <p:sldId id="264" r:id="rId48"/>
    <p:sldId id="511" r:id="rId49"/>
    <p:sldId id="521" r:id="rId50"/>
    <p:sldId id="520" r:id="rId51"/>
    <p:sldId id="381" r:id="rId5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howGuides="1">
      <p:cViewPr varScale="1">
        <p:scale>
          <a:sx n="104" d="100"/>
          <a:sy n="104" d="100"/>
        </p:scale>
        <p:origin x="232" y="6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12B5D-1C60-4619-5A54-BD0AD7AF5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A10746-321B-2FB1-04E8-FE0C5C080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89A894-4A2E-05AE-9DB3-9604FCC2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1CC27-F40F-EBC4-C42D-9A757A60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35CEAC-B133-3E91-F44F-C06C17B9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633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50C270-DA1C-5FB3-28C7-5BF602C1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EDB4F6-554A-5F15-AA30-9452C8367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291E10-CD2B-705E-5A72-B0FA6B4C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406C90-F1CC-413E-8251-A34455CB5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F5B4CA-2435-5CE1-1D72-B8EE32B5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868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4E6C69-ABF1-B921-5B80-8E9A76E97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0B51BB-BC72-D476-D589-AA1732D1D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2EC64-52B2-F4B2-FC72-B901863E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7C8842-69D2-D706-24BD-DB378919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1A4-65EA-F0EE-28BF-9710130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144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4C24D-53D7-EF62-0E3C-5272F043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5CAF9D-1832-0D3F-F048-1B534E067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DDB54C-C0E7-76F8-E9B7-EDB6B46B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74B9E7-4FCF-7D14-53A9-58809A2F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79121E-C319-F183-726F-26BC218C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218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62395-A2A6-8C04-B88B-F2D96F16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FD5E17-09D9-67F9-F1A4-FF80355B6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4FB983-BF02-2EAC-49EA-C257915C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CEB0A8-7AE8-9665-127B-27F04D20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E7B8A7-B0FB-10FC-0D5B-6C9C6CD6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849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DEAA5-0091-3A52-ACFD-330E9C4D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C51D4-0BE5-9741-A6C3-329BB91C0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5DDEA0-4F59-6F73-C121-A1EDE1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B575-23D4-B0E1-C291-EA1986FE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FD7180-143A-0627-7F8D-1B2CEC8F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CC331D-34AA-F72C-74A8-DA112CC1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58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0D615-E602-4174-E728-E0730B7B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423E53-AC02-BE21-676C-FA99B958E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D7F8FD-C87B-69EB-C69C-63ECA9595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DB7598-6C63-A016-F3FB-5A1DC27E0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C6DD08-3CF2-03AC-370B-D8A631A00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1C4F51-CD6A-695A-A7E1-F86AF234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D86B60-8E5E-34B6-0D3B-98381869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2B630B-3322-9113-6904-07A36A2E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436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42DC2-8757-9C2D-2475-D41E9129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770522-329C-104E-647F-C64D6106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1C256F-95B9-047F-0591-4BE6EF59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AB9C44-BB52-7AD5-2F94-4AA068FC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67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6BD1575-D967-3764-0951-A099A8EF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2E9A0B-4DA4-2A39-B166-2DBD0FBE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3539BB-0E58-DEC2-3662-F065719E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468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864A0-52F5-08A8-FCC6-88B070B32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92B39F-26C1-6995-2592-E1D955A5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911331-3451-9CB4-8D90-C997681FD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85D21D-5F38-D018-59F5-F399AF4B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677EE5-44FD-9186-E85C-294C3332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901D1B-3631-9F5F-E593-C466503D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408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B05D5-400B-9C02-1AB6-2284F0DE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27646A-48BC-3A42-9FCC-BCBED4C36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FFEC7E-F1C1-7194-EC39-341182A4C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5B55E1-868B-DA3F-55B5-7CFBD888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46064-7EEA-B1B7-57B6-5DA8F4F4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326489-13EC-1DC2-9044-82773D92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969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A1EAF78-1A10-BD1B-240E-C1A4FF7E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50AE22-A642-46E8-5966-712EE2E34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A73F1F-E667-AF47-EA68-DECB8519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30A4-2E59-1342-91C8-7189D083BD67}" type="datetimeFigureOut">
              <a:rPr lang="es-CL" smtClean="0"/>
              <a:t>11-04-23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DBB70C-F262-1B35-9CF2-1CC532B2B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86921B-280C-861D-D719-DAA8925D4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98A3-815C-BA48-8366-D82F27C6ED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7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25512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3.tiff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B06C71-F6DE-A29A-AE96-D48B261B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0" y="121979"/>
            <a:ext cx="1572925" cy="1556456"/>
          </a:xfrm>
          <a:prstGeom prst="rect">
            <a:avLst/>
          </a:prstGeom>
          <a:effectLst>
            <a:softEdge rad="8483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0A36F6-B5C2-201C-A578-B5887140D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90"/>
          <a:stretch/>
        </p:blipFill>
        <p:spPr>
          <a:xfrm>
            <a:off x="1742025" y="202314"/>
            <a:ext cx="2670949" cy="1395787"/>
          </a:xfrm>
          <a:prstGeom prst="rect">
            <a:avLst/>
          </a:prstGeom>
          <a:effectLst>
            <a:softEdge rad="8483"/>
          </a:effectLst>
        </p:spPr>
      </p:pic>
      <p:pic>
        <p:nvPicPr>
          <p:cNvPr id="6" name="Picture 2" descr="Centro FONDAP Gerociencia, Salud Mental y Metabolismo (GERO) busca  contratar Director Ejecutivo - Redbionova">
            <a:extLst>
              <a:ext uri="{FF2B5EF4-FFF2-40B4-BE49-F238E27FC236}">
                <a16:creationId xmlns:a16="http://schemas.microsoft.com/office/drawing/2014/main" id="{DD609AAE-8ABC-DA3A-B41C-9731EE5F2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t="10857" r="18621" b="10285"/>
          <a:stretch/>
        </p:blipFill>
        <p:spPr bwMode="auto">
          <a:xfrm>
            <a:off x="4480559" y="209006"/>
            <a:ext cx="1097281" cy="14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2664E2-D9D5-62F2-3AC2-FE349E43B640}"/>
              </a:ext>
            </a:extLst>
          </p:cNvPr>
          <p:cNvSpPr txBox="1"/>
          <p:nvPr/>
        </p:nvSpPr>
        <p:spPr>
          <a:xfrm>
            <a:off x="4596623" y="3614720"/>
            <a:ext cx="2998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5400" b="1" dirty="0"/>
              <a:t>Fragilidad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219346-A73A-EBF8-8760-42C3A2BC1CEE}"/>
              </a:ext>
            </a:extLst>
          </p:cNvPr>
          <p:cNvSpPr txBox="1"/>
          <p:nvPr/>
        </p:nvSpPr>
        <p:spPr>
          <a:xfrm>
            <a:off x="4971429" y="5198164"/>
            <a:ext cx="224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Felipe Salech MD-PhD</a:t>
            </a:r>
          </a:p>
          <a:p>
            <a:pPr algn="ctr"/>
            <a:r>
              <a:rPr lang="es-CL" dirty="0"/>
              <a:t>Geriatra</a:t>
            </a:r>
          </a:p>
        </p:txBody>
      </p:sp>
    </p:spTree>
    <p:extLst>
      <p:ext uri="{BB962C8B-B14F-4D97-AF65-F5344CB8AC3E}">
        <p14:creationId xmlns:p14="http://schemas.microsoft.com/office/powerpoint/2010/main" val="57850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B7640B7-3828-FFBA-2664-F0ABF099612D}"/>
              </a:ext>
            </a:extLst>
          </p:cNvPr>
          <p:cNvSpPr txBox="1"/>
          <p:nvPr/>
        </p:nvSpPr>
        <p:spPr>
          <a:xfrm>
            <a:off x="445599" y="598251"/>
            <a:ext cx="2556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Definición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92D8F6-EB7E-DC5A-3A6E-F07638CD3D63}"/>
              </a:ext>
            </a:extLst>
          </p:cNvPr>
          <p:cNvSpPr txBox="1"/>
          <p:nvPr/>
        </p:nvSpPr>
        <p:spPr>
          <a:xfrm>
            <a:off x="1245973" y="3052119"/>
            <a:ext cx="970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Frailty</a:t>
            </a:r>
            <a:r>
              <a:rPr lang="es-CL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es-CL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most</a:t>
            </a:r>
            <a:r>
              <a:rPr lang="es-CL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often</a:t>
            </a:r>
            <a:r>
              <a:rPr lang="es-CL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defined</a:t>
            </a:r>
            <a:r>
              <a:rPr lang="es-CL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as 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aging-related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syndrome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physiological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decline,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characterized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marked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vulnerability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adverse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CL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sz="2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outcomes</a:t>
            </a:r>
            <a:endParaRPr lang="es-CL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722054-F16D-7545-4DB4-BF83F94055DF}"/>
              </a:ext>
            </a:extLst>
          </p:cNvPr>
          <p:cNvSpPr txBox="1"/>
          <p:nvPr/>
        </p:nvSpPr>
        <p:spPr>
          <a:xfrm>
            <a:off x="10407257" y="5752209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Walston</a:t>
            </a:r>
            <a:r>
              <a:rPr lang="es-CL" dirty="0"/>
              <a:t> J</a:t>
            </a:r>
          </a:p>
        </p:txBody>
      </p:sp>
    </p:spTree>
    <p:extLst>
      <p:ext uri="{BB962C8B-B14F-4D97-AF65-F5344CB8AC3E}">
        <p14:creationId xmlns:p14="http://schemas.microsoft.com/office/powerpoint/2010/main" val="181099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38C4BEC-30E9-270D-DA42-D988B60B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178" y="566385"/>
            <a:ext cx="9131643" cy="52827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666E9A-A427-B40B-BFEA-8408F7A58945}"/>
              </a:ext>
            </a:extLst>
          </p:cNvPr>
          <p:cNvSpPr txBox="1"/>
          <p:nvPr/>
        </p:nvSpPr>
        <p:spPr>
          <a:xfrm>
            <a:off x="8365524" y="6106949"/>
            <a:ext cx="353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Dent</a:t>
            </a:r>
            <a:r>
              <a:rPr lang="es-CL" dirty="0"/>
              <a:t> et al. J </a:t>
            </a:r>
            <a:r>
              <a:rPr lang="es-CL" dirty="0" err="1"/>
              <a:t>Nutr</a:t>
            </a:r>
            <a:r>
              <a:rPr lang="es-CL" dirty="0"/>
              <a:t> </a:t>
            </a:r>
            <a:r>
              <a:rPr lang="es-CL" dirty="0" err="1"/>
              <a:t>Health</a:t>
            </a:r>
            <a:r>
              <a:rPr lang="es-CL" dirty="0"/>
              <a:t> </a:t>
            </a:r>
            <a:r>
              <a:rPr lang="es-CL" dirty="0" err="1"/>
              <a:t>Aging</a:t>
            </a:r>
            <a:r>
              <a:rPr lang="es-CL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37410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144" y="162045"/>
            <a:ext cx="8681013" cy="65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𝗦𝗘𝗠𝗘𝗚 on Twitter: &quot;¿Sabes que existen varias formas de entender la # fragilidad❓ Se suele definir mediante uno de estos dos modelos: el fenotipo  de Fragilidad de Fried y el índice de Fragilidad">
            <a:extLst>
              <a:ext uri="{FF2B5EF4-FFF2-40B4-BE49-F238E27FC236}">
                <a16:creationId xmlns:a16="http://schemas.microsoft.com/office/drawing/2014/main" id="{559B4C70-4597-F7FF-9C96-9028CB77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82" y="517917"/>
            <a:ext cx="5810036" cy="58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F5B927-2D39-E637-4BF1-3F70B63D9F46}"/>
              </a:ext>
            </a:extLst>
          </p:cNvPr>
          <p:cNvSpPr txBox="1"/>
          <p:nvPr/>
        </p:nvSpPr>
        <p:spPr>
          <a:xfrm>
            <a:off x="10725664" y="6340082"/>
            <a:ext cx="8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SEMEG</a:t>
            </a:r>
          </a:p>
        </p:txBody>
      </p:sp>
    </p:spTree>
    <p:extLst>
      <p:ext uri="{BB962C8B-B14F-4D97-AF65-F5344CB8AC3E}">
        <p14:creationId xmlns:p14="http://schemas.microsoft.com/office/powerpoint/2010/main" val="2027948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il seniors">
            <a:extLst>
              <a:ext uri="{FF2B5EF4-FFF2-40B4-BE49-F238E27FC236}">
                <a16:creationId xmlns:a16="http://schemas.microsoft.com/office/drawing/2014/main" id="{25936E62-F66E-8625-0D07-DCC847C9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93" y="1560785"/>
            <a:ext cx="7735614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6C6E29-88E8-ECCE-BE3E-CACBE948CDF3}"/>
              </a:ext>
            </a:extLst>
          </p:cNvPr>
          <p:cNvSpPr txBox="1"/>
          <p:nvPr/>
        </p:nvSpPr>
        <p:spPr>
          <a:xfrm>
            <a:off x="571125" y="388186"/>
            <a:ext cx="5401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/>
              <a:t>Fenotipo de Fragilidad</a:t>
            </a:r>
          </a:p>
        </p:txBody>
      </p:sp>
    </p:spTree>
    <p:extLst>
      <p:ext uri="{BB962C8B-B14F-4D97-AF65-F5344CB8AC3E}">
        <p14:creationId xmlns:p14="http://schemas.microsoft.com/office/powerpoint/2010/main" val="116406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AF3884-D2CB-0242-A9EE-011285F1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476739"/>
            <a:ext cx="8420100" cy="2387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E032B7-34DB-EE45-AD0D-6E8DD9E2A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2" y="3150525"/>
            <a:ext cx="3763108" cy="32255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50FFDD-8E02-364F-BC09-C695A6D3F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015" y="3429000"/>
            <a:ext cx="6148266" cy="28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38"/>
    </mc:Choice>
    <mc:Fallback xmlns="">
      <p:transition spd="slow" advTm="9933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01" y="641191"/>
            <a:ext cx="6821831" cy="54516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803758" y="6319777"/>
            <a:ext cx="20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Kaehr</a:t>
            </a:r>
            <a:r>
              <a:rPr lang="es-ES_tradnl" dirty="0"/>
              <a:t> JAMDA 2015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A03E09-BA56-3CEC-91D5-D4F83F6B31F9}"/>
              </a:ext>
            </a:extLst>
          </p:cNvPr>
          <p:cNvSpPr txBox="1"/>
          <p:nvPr/>
        </p:nvSpPr>
        <p:spPr>
          <a:xfrm>
            <a:off x="234778" y="6277232"/>
            <a:ext cx="357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err="1"/>
              <a:t>Rockwood</a:t>
            </a:r>
            <a:r>
              <a:rPr lang="es-CL" b="1" dirty="0"/>
              <a:t> K, Clin </a:t>
            </a:r>
            <a:r>
              <a:rPr lang="es-CL" b="1" dirty="0" err="1"/>
              <a:t>Geriatr</a:t>
            </a:r>
            <a:r>
              <a:rPr lang="es-CL" b="1" dirty="0"/>
              <a:t> </a:t>
            </a:r>
            <a:r>
              <a:rPr lang="es-CL" b="1" dirty="0" err="1"/>
              <a:t>Med</a:t>
            </a:r>
            <a:r>
              <a:rPr lang="es-CL" b="1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27435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657921C-E5F5-9F47-1255-D7910B65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0"/>
            <a:ext cx="9207500" cy="2641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F1A0B0-C13A-1CE1-1EE1-0E05C0C7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01" y="6156411"/>
            <a:ext cx="11409597" cy="4297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400855-1C6B-EC81-FE57-FADD3ABE8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281" y="2844340"/>
            <a:ext cx="6561437" cy="32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6"/>
    </mc:Choice>
    <mc:Fallback xmlns="">
      <p:transition spd="slow" advTm="5047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516B50-E9F3-E01C-DF1F-E6B7B5ABA3BF}"/>
              </a:ext>
            </a:extLst>
          </p:cNvPr>
          <p:cNvSpPr txBox="1"/>
          <p:nvPr/>
        </p:nvSpPr>
        <p:spPr>
          <a:xfrm>
            <a:off x="4339749" y="3429000"/>
            <a:ext cx="3512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Epidemiología</a:t>
            </a:r>
          </a:p>
        </p:txBody>
      </p:sp>
    </p:spTree>
    <p:extLst>
      <p:ext uri="{BB962C8B-B14F-4D97-AF65-F5344CB8AC3E}">
        <p14:creationId xmlns:p14="http://schemas.microsoft.com/office/powerpoint/2010/main" val="13826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B10A72-BCE4-1A82-2FF7-191EE2DAB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451747"/>
            <a:ext cx="4673600" cy="4127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AC09D8-DC38-1028-9973-EBFFAC3EF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29" y="1451747"/>
            <a:ext cx="4711700" cy="41529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A39BE06-A30D-0861-56DD-3A5226D18CA8}"/>
              </a:ext>
            </a:extLst>
          </p:cNvPr>
          <p:cNvSpPr txBox="1"/>
          <p:nvPr/>
        </p:nvSpPr>
        <p:spPr>
          <a:xfrm>
            <a:off x="8896865" y="610423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rgbClr val="009400"/>
                </a:solidFill>
                <a:effectLst/>
                <a:latin typeface="Helvetica" pitchFamily="2" charset="0"/>
              </a:rPr>
              <a:t>Hoogendijk</a:t>
            </a:r>
            <a:r>
              <a:rPr lang="es-CL" dirty="0">
                <a:solidFill>
                  <a:srgbClr val="009400"/>
                </a:solidFill>
                <a:effectLst/>
                <a:latin typeface="Helvetica" pitchFamily="2" charset="0"/>
              </a:rPr>
              <a:t>, Lancet 2019</a:t>
            </a:r>
          </a:p>
        </p:txBody>
      </p:sp>
    </p:spTree>
    <p:extLst>
      <p:ext uri="{BB962C8B-B14F-4D97-AF65-F5344CB8AC3E}">
        <p14:creationId xmlns:p14="http://schemas.microsoft.com/office/powerpoint/2010/main" val="61219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76"/>
    </mc:Choice>
    <mc:Fallback>
      <p:transition spd="slow" advTm="5047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2A4FB6-7F6B-1C35-2CF2-8E4EEAEC1F80}"/>
              </a:ext>
            </a:extLst>
          </p:cNvPr>
          <p:cNvSpPr txBox="1"/>
          <p:nvPr/>
        </p:nvSpPr>
        <p:spPr>
          <a:xfrm>
            <a:off x="668672" y="598251"/>
            <a:ext cx="21100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Bitácora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8D2A90-B088-096B-7839-E78C3FDC71D1}"/>
              </a:ext>
            </a:extLst>
          </p:cNvPr>
          <p:cNvSpPr txBox="1"/>
          <p:nvPr/>
        </p:nvSpPr>
        <p:spPr>
          <a:xfrm>
            <a:off x="1828800" y="1794942"/>
            <a:ext cx="37160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dirty="0"/>
              <a:t>Concepto</a:t>
            </a:r>
          </a:p>
          <a:p>
            <a:r>
              <a:rPr lang="es-CL" sz="3600" dirty="0"/>
              <a:t>Definición</a:t>
            </a:r>
          </a:p>
          <a:p>
            <a:r>
              <a:rPr lang="es-CL" sz="3600" dirty="0"/>
              <a:t>Epidemiología</a:t>
            </a:r>
          </a:p>
          <a:p>
            <a:r>
              <a:rPr lang="es-CL" sz="3600" dirty="0"/>
              <a:t>Fisiopatología</a:t>
            </a:r>
          </a:p>
          <a:p>
            <a:r>
              <a:rPr lang="es-CL" sz="3600" dirty="0"/>
              <a:t>Diagnostico Clínico</a:t>
            </a:r>
          </a:p>
          <a:p>
            <a:r>
              <a:rPr lang="es-CL" sz="3600" dirty="0"/>
              <a:t>Consecuencias</a:t>
            </a:r>
          </a:p>
          <a:p>
            <a:r>
              <a:rPr lang="es-CL" sz="3600" dirty="0"/>
              <a:t>Manejo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470EA0-FB6D-3B31-02D3-0CB016031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6" t="20499" r="3333" b="35418"/>
          <a:stretch/>
        </p:blipFill>
        <p:spPr>
          <a:xfrm>
            <a:off x="6943747" y="2594918"/>
            <a:ext cx="4361937" cy="2100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C999E5-E635-A4C1-C117-FBA707CBF969}"/>
              </a:ext>
            </a:extLst>
          </p:cNvPr>
          <p:cNvSpPr txBox="1"/>
          <p:nvPr/>
        </p:nvSpPr>
        <p:spPr>
          <a:xfrm>
            <a:off x="7080422" y="2187146"/>
            <a:ext cx="109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Fragilidad</a:t>
            </a:r>
          </a:p>
        </p:txBody>
      </p:sp>
    </p:spTree>
    <p:extLst>
      <p:ext uri="{BB962C8B-B14F-4D97-AF65-F5344CB8AC3E}">
        <p14:creationId xmlns:p14="http://schemas.microsoft.com/office/powerpoint/2010/main" val="2859224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C7989E-C7F9-E946-5DB4-35E24E60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2" y="1226837"/>
            <a:ext cx="9452919" cy="47561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E51B51-1C18-4F84-4A42-D1CB0E2E17A3}"/>
              </a:ext>
            </a:extLst>
          </p:cNvPr>
          <p:cNvSpPr txBox="1"/>
          <p:nvPr/>
        </p:nvSpPr>
        <p:spPr>
          <a:xfrm>
            <a:off x="8316098" y="6240162"/>
            <a:ext cx="372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Troncoso-Pantoja </a:t>
            </a:r>
            <a:r>
              <a:rPr lang="es-CL" dirty="0" err="1"/>
              <a:t>Rev</a:t>
            </a:r>
            <a:r>
              <a:rPr lang="es-CL" dirty="0"/>
              <a:t> </a:t>
            </a:r>
            <a:r>
              <a:rPr lang="es-CL" dirty="0" err="1"/>
              <a:t>Med</a:t>
            </a:r>
            <a:r>
              <a:rPr lang="es-CL" dirty="0"/>
              <a:t> Chile 2020</a:t>
            </a:r>
          </a:p>
        </p:txBody>
      </p:sp>
    </p:spTree>
    <p:extLst>
      <p:ext uri="{BB962C8B-B14F-4D97-AF65-F5344CB8AC3E}">
        <p14:creationId xmlns:p14="http://schemas.microsoft.com/office/powerpoint/2010/main" val="159799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76"/>
    </mc:Choice>
    <mc:Fallback>
      <p:transition spd="slow" advTm="5047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4663E9-1F28-01A5-DA8E-B4E9307F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401" y="935229"/>
            <a:ext cx="9639197" cy="51937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C0BB77-E544-F750-E506-6857E30D91B1}"/>
              </a:ext>
            </a:extLst>
          </p:cNvPr>
          <p:cNvSpPr txBox="1"/>
          <p:nvPr/>
        </p:nvSpPr>
        <p:spPr>
          <a:xfrm>
            <a:off x="8316098" y="6240162"/>
            <a:ext cx="372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Troncoso-Pantoja </a:t>
            </a:r>
            <a:r>
              <a:rPr lang="es-CL" dirty="0" err="1"/>
              <a:t>Rev</a:t>
            </a:r>
            <a:r>
              <a:rPr lang="es-CL" dirty="0"/>
              <a:t> </a:t>
            </a:r>
            <a:r>
              <a:rPr lang="es-CL" dirty="0" err="1"/>
              <a:t>Med</a:t>
            </a:r>
            <a:r>
              <a:rPr lang="es-CL" dirty="0"/>
              <a:t> Chile 2020</a:t>
            </a:r>
          </a:p>
        </p:txBody>
      </p:sp>
    </p:spTree>
    <p:extLst>
      <p:ext uri="{BB962C8B-B14F-4D97-AF65-F5344CB8AC3E}">
        <p14:creationId xmlns:p14="http://schemas.microsoft.com/office/powerpoint/2010/main" val="78072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76"/>
    </mc:Choice>
    <mc:Fallback>
      <p:transition spd="slow" advTm="5047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516B50-E9F3-E01C-DF1F-E6B7B5ABA3BF}"/>
              </a:ext>
            </a:extLst>
          </p:cNvPr>
          <p:cNvSpPr txBox="1"/>
          <p:nvPr/>
        </p:nvSpPr>
        <p:spPr>
          <a:xfrm>
            <a:off x="4374791" y="3552568"/>
            <a:ext cx="3442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Fisiopatología</a:t>
            </a:r>
          </a:p>
        </p:txBody>
      </p:sp>
    </p:spTree>
    <p:extLst>
      <p:ext uri="{BB962C8B-B14F-4D97-AF65-F5344CB8AC3E}">
        <p14:creationId xmlns:p14="http://schemas.microsoft.com/office/powerpoint/2010/main" val="766226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40C92A-0974-7A0A-D4F6-83614321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5" y="70729"/>
            <a:ext cx="8425248" cy="66640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CFCBB2-5E5B-9D73-809C-9EC4FBE8630D}"/>
              </a:ext>
            </a:extLst>
          </p:cNvPr>
          <p:cNvSpPr txBox="1"/>
          <p:nvPr/>
        </p:nvSpPr>
        <p:spPr>
          <a:xfrm>
            <a:off x="9391136" y="6365435"/>
            <a:ext cx="246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Fried</a:t>
            </a:r>
            <a:r>
              <a:rPr lang="es-CL" dirty="0"/>
              <a:t> </a:t>
            </a:r>
            <a:r>
              <a:rPr lang="es-CL" dirty="0" err="1"/>
              <a:t>Nature</a:t>
            </a:r>
            <a:r>
              <a:rPr lang="es-CL" dirty="0"/>
              <a:t> </a:t>
            </a:r>
            <a:r>
              <a:rPr lang="es-CL" dirty="0" err="1"/>
              <a:t>Aging</a:t>
            </a:r>
            <a:r>
              <a:rPr lang="es-CL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71078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02329-5441-3510-C981-08356FA60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696" y="378849"/>
            <a:ext cx="4298607" cy="61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4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railty: implications for clinical practice and public health - The Lancet">
            <a:extLst>
              <a:ext uri="{FF2B5EF4-FFF2-40B4-BE49-F238E27FC236}">
                <a16:creationId xmlns:a16="http://schemas.microsoft.com/office/drawing/2014/main" id="{927A1600-B81E-8BD3-04CD-3B43CEFD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2" y="741921"/>
            <a:ext cx="10755276" cy="480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97E0B78-3AB1-1513-4ABB-C46FFDA1A116}"/>
              </a:ext>
            </a:extLst>
          </p:cNvPr>
          <p:cNvSpPr txBox="1"/>
          <p:nvPr/>
        </p:nvSpPr>
        <p:spPr>
          <a:xfrm>
            <a:off x="8896865" y="610423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rgbClr val="009400"/>
                </a:solidFill>
                <a:effectLst/>
                <a:latin typeface="Helvetica" pitchFamily="2" charset="0"/>
              </a:rPr>
              <a:t>Hoogendijk</a:t>
            </a:r>
            <a:r>
              <a:rPr lang="es-CL" dirty="0">
                <a:solidFill>
                  <a:srgbClr val="009400"/>
                </a:solidFill>
                <a:effectLst/>
                <a:latin typeface="Helvetica" pitchFamily="2" charset="0"/>
              </a:rPr>
              <a:t>, Lancet 2019</a:t>
            </a:r>
          </a:p>
        </p:txBody>
      </p:sp>
    </p:spTree>
    <p:extLst>
      <p:ext uri="{BB962C8B-B14F-4D97-AF65-F5344CB8AC3E}">
        <p14:creationId xmlns:p14="http://schemas.microsoft.com/office/powerpoint/2010/main" val="174943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EF34101-F220-0E7A-EFDD-E8EB210175A6}"/>
              </a:ext>
            </a:extLst>
          </p:cNvPr>
          <p:cNvSpPr txBox="1"/>
          <p:nvPr/>
        </p:nvSpPr>
        <p:spPr>
          <a:xfrm>
            <a:off x="3797454" y="3542710"/>
            <a:ext cx="45970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Diagnóstico Clínico</a:t>
            </a:r>
          </a:p>
        </p:txBody>
      </p:sp>
    </p:spTree>
    <p:extLst>
      <p:ext uri="{BB962C8B-B14F-4D97-AF65-F5344CB8AC3E}">
        <p14:creationId xmlns:p14="http://schemas.microsoft.com/office/powerpoint/2010/main" val="3348839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0F35521-91A6-8C44-A1C6-360A357AEFD8}"/>
              </a:ext>
            </a:extLst>
          </p:cNvPr>
          <p:cNvSpPr txBox="1"/>
          <p:nvPr/>
        </p:nvSpPr>
        <p:spPr>
          <a:xfrm>
            <a:off x="9156356" y="6301946"/>
            <a:ext cx="22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Gleason</a:t>
            </a:r>
            <a:r>
              <a:rPr lang="es-CL" dirty="0"/>
              <a:t>, JAMDA 2017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91A691-FC07-1848-9527-AC2BE5C9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08" y="360404"/>
            <a:ext cx="7210383" cy="21233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2C0BBD-0A7D-D34A-B25D-B21E3FB6F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036" y="2982611"/>
            <a:ext cx="7831557" cy="23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6"/>
    </mc:Choice>
    <mc:Fallback xmlns="">
      <p:transition spd="slow" advTm="5047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linical Frailty Scale - Geriatric Medicine Research - Dalhousie University">
            <a:extLst>
              <a:ext uri="{FF2B5EF4-FFF2-40B4-BE49-F238E27FC236}">
                <a16:creationId xmlns:a16="http://schemas.microsoft.com/office/drawing/2014/main" id="{A44F05DF-AB03-B94E-6E01-5151BCE3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67" y="475654"/>
            <a:ext cx="7462666" cy="590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1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76"/>
    </mc:Choice>
    <mc:Fallback>
      <p:transition spd="slow" advTm="5047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3137ACE-85F2-CE18-8FB4-7F4358D42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49" y="247133"/>
            <a:ext cx="4089666" cy="584474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7" name="Flecha derecha 6">
            <a:extLst>
              <a:ext uri="{FF2B5EF4-FFF2-40B4-BE49-F238E27FC236}">
                <a16:creationId xmlns:a16="http://schemas.microsoft.com/office/drawing/2014/main" id="{8EA98974-BEFC-49FE-9991-902B536814C8}"/>
              </a:ext>
            </a:extLst>
          </p:cNvPr>
          <p:cNvSpPr/>
          <p:nvPr/>
        </p:nvSpPr>
        <p:spPr>
          <a:xfrm>
            <a:off x="5758249" y="2335428"/>
            <a:ext cx="1099751" cy="2533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A4A907-0582-5B1C-0444-A00C25E9C691}"/>
              </a:ext>
            </a:extLst>
          </p:cNvPr>
          <p:cNvSpPr txBox="1"/>
          <p:nvPr/>
        </p:nvSpPr>
        <p:spPr>
          <a:xfrm>
            <a:off x="877327" y="6116595"/>
            <a:ext cx="462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Dimensiones de rendimiento físico, nutricional</a:t>
            </a:r>
          </a:p>
          <a:p>
            <a:pPr algn="ctr"/>
            <a:r>
              <a:rPr lang="es-CL" b="1" dirty="0"/>
              <a:t>mental, neurológico, independencia AVD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6B4E8A-89F7-719E-E521-B6C80A3A4A06}"/>
              </a:ext>
            </a:extLst>
          </p:cNvPr>
          <p:cNvSpPr txBox="1"/>
          <p:nvPr/>
        </p:nvSpPr>
        <p:spPr>
          <a:xfrm>
            <a:off x="7080378" y="2699889"/>
            <a:ext cx="45025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Es nuestro “Perfil Bioquímico Geriátrico”</a:t>
            </a:r>
          </a:p>
          <a:p>
            <a:pPr algn="ctr"/>
            <a:endParaRPr lang="es-CL" sz="2000" b="1" dirty="0"/>
          </a:p>
          <a:p>
            <a:pPr algn="ctr"/>
            <a:r>
              <a:rPr lang="es-CL" sz="2000" b="1" dirty="0"/>
              <a:t>Facilita seguimiento</a:t>
            </a:r>
          </a:p>
          <a:p>
            <a:pPr algn="ctr"/>
            <a:endParaRPr lang="es-CL" sz="2000" b="1" dirty="0"/>
          </a:p>
          <a:p>
            <a:pPr algn="ctr"/>
            <a:r>
              <a:rPr lang="es-CL" sz="2000" b="1" dirty="0"/>
              <a:t>Objetiva toma de decisiones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88E3C9A-8A81-8CFB-B35E-A44BD00CA1BC}"/>
              </a:ext>
            </a:extLst>
          </p:cNvPr>
          <p:cNvSpPr/>
          <p:nvPr/>
        </p:nvSpPr>
        <p:spPr>
          <a:xfrm>
            <a:off x="4065373" y="2471351"/>
            <a:ext cx="605481" cy="86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AC0EEC5-E858-EC72-BEE7-0B5E4E309195}"/>
              </a:ext>
            </a:extLst>
          </p:cNvPr>
          <p:cNvSpPr/>
          <p:nvPr/>
        </p:nvSpPr>
        <p:spPr>
          <a:xfrm>
            <a:off x="2100649" y="543697"/>
            <a:ext cx="1421027" cy="21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36ECA7-7271-770A-A66E-359DE5E477C2}"/>
              </a:ext>
            </a:extLst>
          </p:cNvPr>
          <p:cNvSpPr txBox="1"/>
          <p:nvPr/>
        </p:nvSpPr>
        <p:spPr>
          <a:xfrm>
            <a:off x="1161536" y="556052"/>
            <a:ext cx="2696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Evaluación de Fragilidad y Funcionalidad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03A9C5B-7BDA-37A9-397A-B51C9F69709D}"/>
              </a:ext>
            </a:extLst>
          </p:cNvPr>
          <p:cNvSpPr/>
          <p:nvPr/>
        </p:nvSpPr>
        <p:spPr>
          <a:xfrm>
            <a:off x="3803678" y="446315"/>
            <a:ext cx="975149" cy="399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 descr="HCUCH - AulaVirtual">
            <a:extLst>
              <a:ext uri="{FF2B5EF4-FFF2-40B4-BE49-F238E27FC236}">
                <a16:creationId xmlns:a16="http://schemas.microsoft.com/office/drawing/2014/main" id="{EFFCFC19-C00B-BF1E-BA89-1AF2AB08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99" y="480994"/>
            <a:ext cx="1233563" cy="4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6"/>
    </mc:Choice>
    <mc:Fallback xmlns="">
      <p:transition spd="slow" advTm="504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EE8075-00BC-8C87-8AC5-55AFEBA60A13}"/>
              </a:ext>
            </a:extLst>
          </p:cNvPr>
          <p:cNvSpPr txBox="1"/>
          <p:nvPr/>
        </p:nvSpPr>
        <p:spPr>
          <a:xfrm>
            <a:off x="4895029" y="3515525"/>
            <a:ext cx="2401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Concepto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502EDA2-F269-1C78-656C-C417E4320EBC}"/>
              </a:ext>
            </a:extLst>
          </p:cNvPr>
          <p:cNvSpPr/>
          <p:nvPr/>
        </p:nvSpPr>
        <p:spPr>
          <a:xfrm>
            <a:off x="2924676" y="4687614"/>
            <a:ext cx="6187793" cy="157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8399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516B50-E9F3-E01C-DF1F-E6B7B5ABA3BF}"/>
              </a:ext>
            </a:extLst>
          </p:cNvPr>
          <p:cNvSpPr txBox="1"/>
          <p:nvPr/>
        </p:nvSpPr>
        <p:spPr>
          <a:xfrm>
            <a:off x="4296469" y="3429000"/>
            <a:ext cx="3599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Consecuencias</a:t>
            </a:r>
          </a:p>
        </p:txBody>
      </p:sp>
    </p:spTree>
    <p:extLst>
      <p:ext uri="{BB962C8B-B14F-4D97-AF65-F5344CB8AC3E}">
        <p14:creationId xmlns:p14="http://schemas.microsoft.com/office/powerpoint/2010/main" val="3215559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1A002F-FEF9-F816-0D91-B02BF138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592"/>
            <a:ext cx="12175128" cy="49619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5B57394-CB8A-8D8B-8CFC-F34EFACD437C}"/>
              </a:ext>
            </a:extLst>
          </p:cNvPr>
          <p:cNvSpPr txBox="1"/>
          <p:nvPr/>
        </p:nvSpPr>
        <p:spPr>
          <a:xfrm>
            <a:off x="9564414" y="6265843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Clegg, Lancet 2013</a:t>
            </a:r>
          </a:p>
        </p:txBody>
      </p:sp>
    </p:spTree>
    <p:extLst>
      <p:ext uri="{BB962C8B-B14F-4D97-AF65-F5344CB8AC3E}">
        <p14:creationId xmlns:p14="http://schemas.microsoft.com/office/powerpoint/2010/main" val="3439480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74C9931-2842-7A66-4626-52D0D843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35" y="762000"/>
            <a:ext cx="6331324" cy="4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0BD25ECC-C19A-3A2E-BDE3-498A72EAD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676" y="5748618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s-CL" sz="1059"/>
              <a:t>Hadaya J, Sanaiha Y, Juillard C, Benharash P (2021) Impact of frailty on clinical outcomes and resource use following emergency general surgery in the United States. PLOS ONE 16(7): e0255122. https://doi.org/10.1371/journal.pone.0255122</a:t>
            </a:r>
          </a:p>
          <a:p>
            <a:pPr eaLnBrk="1" hangingPunct="1"/>
            <a:r>
              <a:rPr lang="en-US" altLang="es-CL" sz="1059">
                <a:hlinkClick r:id="rId3"/>
              </a:rPr>
              <a:t>https://journals.plos.org/plosone/article?id=10.1371/journal.pone.0255122</a:t>
            </a:r>
            <a:endParaRPr lang="en-US" altLang="es-CL" sz="1059"/>
          </a:p>
        </p:txBody>
      </p:sp>
    </p:spTree>
    <p:extLst>
      <p:ext uri="{BB962C8B-B14F-4D97-AF65-F5344CB8AC3E}">
        <p14:creationId xmlns:p14="http://schemas.microsoft.com/office/powerpoint/2010/main" val="1355215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E8BF6E-3EEA-EC3B-018B-27950296E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68" y="1471139"/>
            <a:ext cx="6431951" cy="46777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49B0EA-AFC3-C120-794F-A70213E549E9}"/>
              </a:ext>
            </a:extLst>
          </p:cNvPr>
          <p:cNvSpPr txBox="1"/>
          <p:nvPr/>
        </p:nvSpPr>
        <p:spPr>
          <a:xfrm>
            <a:off x="7758164" y="6148921"/>
            <a:ext cx="401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Rodriguez</a:t>
            </a:r>
            <a:r>
              <a:rPr lang="es-CL" dirty="0"/>
              <a:t> &amp; Zanella et al,  in peer </a:t>
            </a:r>
            <a:r>
              <a:rPr lang="es-CL" dirty="0" err="1"/>
              <a:t>review</a:t>
            </a:r>
            <a:endParaRPr lang="es-CL" dirty="0"/>
          </a:p>
        </p:txBody>
      </p:sp>
      <p:pic>
        <p:nvPicPr>
          <p:cNvPr id="6" name="Picture 2" descr="Clinical Frailty Scale - Geriatric Medicine Research - Dalhousie University">
            <a:extLst>
              <a:ext uri="{FF2B5EF4-FFF2-40B4-BE49-F238E27FC236}">
                <a16:creationId xmlns:a16="http://schemas.microsoft.com/office/drawing/2014/main" id="{4DAED572-3151-8D6A-4AD1-DDA0B0BB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66" y="3323138"/>
            <a:ext cx="3395678" cy="26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0A730EC2-017D-C170-CD22-9E726FB3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39" y="1471139"/>
            <a:ext cx="2469332" cy="18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18B1C1-FA88-1F86-33F4-D30E688E5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67" y="282509"/>
            <a:ext cx="9376517" cy="9160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C19366-36FC-3670-9E15-8DCE56CD9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313" y="212757"/>
            <a:ext cx="1371600" cy="1357238"/>
          </a:xfrm>
          <a:prstGeom prst="rect">
            <a:avLst/>
          </a:prstGeom>
          <a:effectLst>
            <a:softEdge rad="8483"/>
          </a:effectLst>
        </p:spPr>
      </p:pic>
    </p:spTree>
    <p:extLst>
      <p:ext uri="{BB962C8B-B14F-4D97-AF65-F5344CB8AC3E}">
        <p14:creationId xmlns:p14="http://schemas.microsoft.com/office/powerpoint/2010/main" val="743987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ECE105-51F2-036C-D4E9-1C8FDDE7A0E8}"/>
              </a:ext>
            </a:extLst>
          </p:cNvPr>
          <p:cNvSpPr txBox="1"/>
          <p:nvPr/>
        </p:nvSpPr>
        <p:spPr>
          <a:xfrm>
            <a:off x="1680849" y="3569270"/>
            <a:ext cx="8830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Implicancias para la práctica habitual</a:t>
            </a:r>
          </a:p>
        </p:txBody>
      </p:sp>
    </p:spTree>
    <p:extLst>
      <p:ext uri="{BB962C8B-B14F-4D97-AF65-F5344CB8AC3E}">
        <p14:creationId xmlns:p14="http://schemas.microsoft.com/office/powerpoint/2010/main" val="1320663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5" y="149393"/>
            <a:ext cx="4977114" cy="25831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5" y="2900507"/>
            <a:ext cx="3427633" cy="28249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46835" y="2974693"/>
            <a:ext cx="312516" cy="34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20" y="5972537"/>
            <a:ext cx="4416487" cy="6315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742" y="188913"/>
            <a:ext cx="4920229" cy="2010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134" y="5929703"/>
            <a:ext cx="4955491" cy="7296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554" y="2224978"/>
            <a:ext cx="1729550" cy="361444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4742" y="625032"/>
            <a:ext cx="2049883" cy="1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32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5" y="149393"/>
            <a:ext cx="4977114" cy="25831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5" y="2900507"/>
            <a:ext cx="3427633" cy="28249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46835" y="2974693"/>
            <a:ext cx="312516" cy="34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20" y="5972537"/>
            <a:ext cx="4416487" cy="6315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742" y="188913"/>
            <a:ext cx="4920229" cy="2010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134" y="5929703"/>
            <a:ext cx="4955491" cy="7296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554" y="2224978"/>
            <a:ext cx="1729550" cy="361444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4742" y="625032"/>
            <a:ext cx="2049883" cy="162367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8269D18-98EA-E3C0-5BB3-188504558A51}"/>
              </a:ext>
            </a:extLst>
          </p:cNvPr>
          <p:cNvCxnSpPr/>
          <p:nvPr/>
        </p:nvCxnSpPr>
        <p:spPr>
          <a:xfrm>
            <a:off x="4361935" y="1729946"/>
            <a:ext cx="7166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61956DA-30E4-F9DD-A864-84F0B7149A5E}"/>
              </a:ext>
            </a:extLst>
          </p:cNvPr>
          <p:cNvCxnSpPr>
            <a:cxnSpLocks/>
          </p:cNvCxnSpPr>
          <p:nvPr/>
        </p:nvCxnSpPr>
        <p:spPr>
          <a:xfrm>
            <a:off x="2524897" y="1944130"/>
            <a:ext cx="12809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48085D3-27C4-E862-9348-03DC4763E722}"/>
              </a:ext>
            </a:extLst>
          </p:cNvPr>
          <p:cNvCxnSpPr>
            <a:cxnSpLocks/>
          </p:cNvCxnSpPr>
          <p:nvPr/>
        </p:nvCxnSpPr>
        <p:spPr>
          <a:xfrm>
            <a:off x="10326129" y="1330411"/>
            <a:ext cx="128098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4723117-45B3-1FA1-12C2-6D2EAD7995D1}"/>
              </a:ext>
            </a:extLst>
          </p:cNvPr>
          <p:cNvCxnSpPr>
            <a:cxnSpLocks/>
          </p:cNvCxnSpPr>
          <p:nvPr/>
        </p:nvCxnSpPr>
        <p:spPr>
          <a:xfrm flipV="1">
            <a:off x="3200400" y="1252152"/>
            <a:ext cx="201826" cy="25537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B98A40F-37BE-F875-6AF1-09DA6315F321}"/>
              </a:ext>
            </a:extLst>
          </p:cNvPr>
          <p:cNvCxnSpPr>
            <a:cxnSpLocks/>
          </p:cNvCxnSpPr>
          <p:nvPr/>
        </p:nvCxnSpPr>
        <p:spPr>
          <a:xfrm flipV="1">
            <a:off x="10186086" y="799071"/>
            <a:ext cx="201826" cy="25537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75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74" y="602085"/>
            <a:ext cx="4399827" cy="26656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14" y="601723"/>
            <a:ext cx="4398219" cy="26693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70" y="3622876"/>
            <a:ext cx="4407785" cy="2679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599" y="6533587"/>
            <a:ext cx="2565400" cy="203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41" y="3636542"/>
            <a:ext cx="4406417" cy="26685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5" y="3235766"/>
            <a:ext cx="1270000" cy="965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0" y="2584531"/>
            <a:ext cx="2009977" cy="74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39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39020" y="6265326"/>
            <a:ext cx="3264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Odden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, </a:t>
            </a:r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Arch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 </a:t>
            </a:r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Intern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 </a:t>
            </a:r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Med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 2012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56" y="2384385"/>
            <a:ext cx="5558902" cy="3816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71" y="936701"/>
            <a:ext cx="6412376" cy="12542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23" y="138575"/>
            <a:ext cx="6458098" cy="7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39020" y="6265326"/>
            <a:ext cx="3264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Odden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, </a:t>
            </a:r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Arch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 </a:t>
            </a:r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Intern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 </a:t>
            </a:r>
            <a:r>
              <a:rPr lang="es-ES_tradnl" dirty="0" err="1">
                <a:effectLst/>
                <a:latin typeface="Helvetica" charset="0"/>
                <a:ea typeface="Calibri" charset="0"/>
                <a:cs typeface="Times New Roman" charset="0"/>
              </a:rPr>
              <a:t>Med</a:t>
            </a:r>
            <a:r>
              <a:rPr lang="es-ES_tradnl" dirty="0">
                <a:effectLst/>
                <a:latin typeface="Helvetica" charset="0"/>
                <a:ea typeface="Calibri" charset="0"/>
                <a:cs typeface="Times New Roman" charset="0"/>
              </a:rPr>
              <a:t> 2012</a:t>
            </a:r>
            <a:r>
              <a:rPr lang="es-ES_tradnl" dirty="0">
                <a:effectLst/>
              </a:rPr>
              <a:t> 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56" y="2384385"/>
            <a:ext cx="5558902" cy="3816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71" y="936701"/>
            <a:ext cx="6412376" cy="12542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23" y="138575"/>
            <a:ext cx="6458098" cy="752675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>
            <a:off x="8391645" y="2824223"/>
            <a:ext cx="405114" cy="2546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8393574" y="3092370"/>
            <a:ext cx="405114" cy="2546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7932516" y="3638309"/>
            <a:ext cx="405114" cy="25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7969168" y="4056927"/>
            <a:ext cx="405114" cy="25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8322197" y="355342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HP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358851" y="3960470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LP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8752390" y="29997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HP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765894" y="260816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LP</a:t>
            </a:r>
          </a:p>
        </p:txBody>
      </p:sp>
    </p:spTree>
    <p:extLst>
      <p:ext uri="{BB962C8B-B14F-4D97-AF65-F5344CB8AC3E}">
        <p14:creationId xmlns:p14="http://schemas.microsoft.com/office/powerpoint/2010/main" val="165950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114" y="1815736"/>
            <a:ext cx="7374903" cy="38126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34591" y="768743"/>
            <a:ext cx="9174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/>
              <a:t>La Población Adulto Mayor es muy Heterogénea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92793" y="6293539"/>
            <a:ext cx="2522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Salech, </a:t>
            </a:r>
            <a:r>
              <a:rPr lang="es-ES_tradnl" sz="1400" dirty="0" err="1"/>
              <a:t>Rev</a:t>
            </a:r>
            <a:r>
              <a:rPr lang="es-ES_tradnl" sz="1400" dirty="0"/>
              <a:t> </a:t>
            </a:r>
            <a:r>
              <a:rPr lang="es-ES_tradnl" sz="1400" dirty="0" err="1"/>
              <a:t>Med</a:t>
            </a:r>
            <a:r>
              <a:rPr lang="es-ES_tradnl" sz="1400" dirty="0"/>
              <a:t> </a:t>
            </a:r>
            <a:r>
              <a:rPr lang="es-ES_tradnl" sz="1400" dirty="0" err="1"/>
              <a:t>Clin</a:t>
            </a:r>
            <a:r>
              <a:rPr lang="es-ES_tradnl" sz="1400" dirty="0"/>
              <a:t> Cond 2012</a:t>
            </a:r>
          </a:p>
        </p:txBody>
      </p:sp>
    </p:spTree>
    <p:extLst>
      <p:ext uri="{BB962C8B-B14F-4D97-AF65-F5344CB8AC3E}">
        <p14:creationId xmlns:p14="http://schemas.microsoft.com/office/powerpoint/2010/main" val="1198098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2.">
            <a:extLst>
              <a:ext uri="{FF2B5EF4-FFF2-40B4-BE49-F238E27FC236}">
                <a16:creationId xmlns:a16="http://schemas.microsoft.com/office/drawing/2014/main" id="{F7AD06D6-C87E-0A6B-C191-A0589C6A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55" y="2619632"/>
            <a:ext cx="6739289" cy="40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B938A5-C7EC-DC0B-D634-9AAC8738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965" y="102115"/>
            <a:ext cx="6006070" cy="2308047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109288F-ACAD-1F97-638C-FB9BF1502446}"/>
              </a:ext>
            </a:extLst>
          </p:cNvPr>
          <p:cNvCxnSpPr>
            <a:cxnSpLocks/>
          </p:cNvCxnSpPr>
          <p:nvPr/>
        </p:nvCxnSpPr>
        <p:spPr>
          <a:xfrm flipV="1">
            <a:off x="4485502" y="498389"/>
            <a:ext cx="201826" cy="25537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8D5DADB-B936-1125-C6B4-E225ACB62A2E}"/>
              </a:ext>
            </a:extLst>
          </p:cNvPr>
          <p:cNvCxnSpPr>
            <a:cxnSpLocks/>
          </p:cNvCxnSpPr>
          <p:nvPr/>
        </p:nvCxnSpPr>
        <p:spPr>
          <a:xfrm>
            <a:off x="7216346" y="1717589"/>
            <a:ext cx="457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198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ECE105-51F2-036C-D4E9-1C8FDDE7A0E8}"/>
              </a:ext>
            </a:extLst>
          </p:cNvPr>
          <p:cNvSpPr txBox="1"/>
          <p:nvPr/>
        </p:nvSpPr>
        <p:spPr>
          <a:xfrm>
            <a:off x="5100378" y="3569270"/>
            <a:ext cx="1991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Manejo</a:t>
            </a:r>
          </a:p>
        </p:txBody>
      </p:sp>
    </p:spTree>
    <p:extLst>
      <p:ext uri="{BB962C8B-B14F-4D97-AF65-F5344CB8AC3E}">
        <p14:creationId xmlns:p14="http://schemas.microsoft.com/office/powerpoint/2010/main" val="3347171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0935FB-3AD7-6D7B-D064-194264C9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7806"/>
            <a:ext cx="7772400" cy="59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31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26A099-AD60-5A18-183C-4CCE2B49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87" y="350362"/>
            <a:ext cx="6296911" cy="62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42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918AE1-978D-DB98-FA04-F50AF17B1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89" y="1410610"/>
            <a:ext cx="6298292" cy="3947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 descr="Clinical Frailty Scale - Geriatric Medicine Research - Dalhousie University">
            <a:extLst>
              <a:ext uri="{FF2B5EF4-FFF2-40B4-BE49-F238E27FC236}">
                <a16:creationId xmlns:a16="http://schemas.microsoft.com/office/drawing/2014/main" id="{F7CD6DE7-A35F-C42F-05C2-F10C482E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8" y="1410610"/>
            <a:ext cx="4987602" cy="3947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A517C8-64F4-683E-C695-3AEC173433ED}"/>
              </a:ext>
            </a:extLst>
          </p:cNvPr>
          <p:cNvSpPr txBox="1"/>
          <p:nvPr/>
        </p:nvSpPr>
        <p:spPr>
          <a:xfrm>
            <a:off x="424658" y="407773"/>
            <a:ext cx="183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/>
              <a:t>Screening</a:t>
            </a:r>
          </a:p>
        </p:txBody>
      </p:sp>
    </p:spTree>
    <p:extLst>
      <p:ext uri="{BB962C8B-B14F-4D97-AF65-F5344CB8AC3E}">
        <p14:creationId xmlns:p14="http://schemas.microsoft.com/office/powerpoint/2010/main" val="442595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3137ACE-85F2-CE18-8FB4-7F4358D42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49" y="247133"/>
            <a:ext cx="4089666" cy="584474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7" name="Flecha derecha 6">
            <a:extLst>
              <a:ext uri="{FF2B5EF4-FFF2-40B4-BE49-F238E27FC236}">
                <a16:creationId xmlns:a16="http://schemas.microsoft.com/office/drawing/2014/main" id="{8EA98974-BEFC-49FE-9991-902B536814C8}"/>
              </a:ext>
            </a:extLst>
          </p:cNvPr>
          <p:cNvSpPr/>
          <p:nvPr/>
        </p:nvSpPr>
        <p:spPr>
          <a:xfrm>
            <a:off x="5758249" y="2335428"/>
            <a:ext cx="1099751" cy="2533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A4A907-0582-5B1C-0444-A00C25E9C691}"/>
              </a:ext>
            </a:extLst>
          </p:cNvPr>
          <p:cNvSpPr txBox="1"/>
          <p:nvPr/>
        </p:nvSpPr>
        <p:spPr>
          <a:xfrm>
            <a:off x="877327" y="6116595"/>
            <a:ext cx="462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Dimensiones de rendimiento físico, nutricional</a:t>
            </a:r>
          </a:p>
          <a:p>
            <a:pPr algn="ctr"/>
            <a:r>
              <a:rPr lang="es-CL" b="1" dirty="0"/>
              <a:t>mental, neurológico, independencia AVD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6B4E8A-89F7-719E-E521-B6C80A3A4A06}"/>
              </a:ext>
            </a:extLst>
          </p:cNvPr>
          <p:cNvSpPr txBox="1"/>
          <p:nvPr/>
        </p:nvSpPr>
        <p:spPr>
          <a:xfrm>
            <a:off x="7080378" y="2699889"/>
            <a:ext cx="45025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/>
              <a:t>Es nuestro “Perfil Bioquímico Geriátrico”</a:t>
            </a:r>
          </a:p>
          <a:p>
            <a:pPr algn="ctr"/>
            <a:endParaRPr lang="es-CL" sz="2000" b="1" dirty="0"/>
          </a:p>
          <a:p>
            <a:pPr algn="ctr"/>
            <a:r>
              <a:rPr lang="es-CL" sz="2000" b="1" dirty="0"/>
              <a:t>Facilita seguimiento</a:t>
            </a:r>
          </a:p>
          <a:p>
            <a:pPr algn="ctr"/>
            <a:endParaRPr lang="es-CL" sz="2000" b="1" dirty="0"/>
          </a:p>
          <a:p>
            <a:pPr algn="ctr"/>
            <a:r>
              <a:rPr lang="es-CL" sz="2000" b="1" dirty="0"/>
              <a:t>Objetiva toma de decisiones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88E3C9A-8A81-8CFB-B35E-A44BD00CA1BC}"/>
              </a:ext>
            </a:extLst>
          </p:cNvPr>
          <p:cNvSpPr/>
          <p:nvPr/>
        </p:nvSpPr>
        <p:spPr>
          <a:xfrm>
            <a:off x="4065373" y="2471351"/>
            <a:ext cx="605481" cy="86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AC0EEC5-E858-EC72-BEE7-0B5E4E309195}"/>
              </a:ext>
            </a:extLst>
          </p:cNvPr>
          <p:cNvSpPr/>
          <p:nvPr/>
        </p:nvSpPr>
        <p:spPr>
          <a:xfrm>
            <a:off x="2100649" y="543697"/>
            <a:ext cx="1421027" cy="21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36ECA7-7271-770A-A66E-359DE5E477C2}"/>
              </a:ext>
            </a:extLst>
          </p:cNvPr>
          <p:cNvSpPr txBox="1"/>
          <p:nvPr/>
        </p:nvSpPr>
        <p:spPr>
          <a:xfrm>
            <a:off x="1161536" y="556052"/>
            <a:ext cx="2696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Evaluación de Fragilidad y Funcionalidad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03A9C5B-7BDA-37A9-397A-B51C9F69709D}"/>
              </a:ext>
            </a:extLst>
          </p:cNvPr>
          <p:cNvSpPr/>
          <p:nvPr/>
        </p:nvSpPr>
        <p:spPr>
          <a:xfrm>
            <a:off x="3803678" y="446315"/>
            <a:ext cx="975149" cy="399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 descr="HCUCH - AulaVirtual">
            <a:extLst>
              <a:ext uri="{FF2B5EF4-FFF2-40B4-BE49-F238E27FC236}">
                <a16:creationId xmlns:a16="http://schemas.microsoft.com/office/drawing/2014/main" id="{EFFCFC19-C00B-BF1E-BA89-1AF2AB08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99" y="480994"/>
            <a:ext cx="1233563" cy="4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6"/>
    </mc:Choice>
    <mc:Fallback xmlns="">
      <p:transition spd="slow" advTm="5047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187EEF-50ED-C019-052E-566E5975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09" y="1246658"/>
            <a:ext cx="8886981" cy="414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94715B-421F-769D-CB4E-5CAFE81BA390}"/>
              </a:ext>
            </a:extLst>
          </p:cNvPr>
          <p:cNvSpPr txBox="1"/>
          <p:nvPr/>
        </p:nvSpPr>
        <p:spPr>
          <a:xfrm>
            <a:off x="424658" y="407773"/>
            <a:ext cx="270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/>
              <a:t>Intervenciones</a:t>
            </a:r>
          </a:p>
        </p:txBody>
      </p:sp>
    </p:spTree>
    <p:extLst>
      <p:ext uri="{BB962C8B-B14F-4D97-AF65-F5344CB8AC3E}">
        <p14:creationId xmlns:p14="http://schemas.microsoft.com/office/powerpoint/2010/main" val="304633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BF80F2-F3FC-79D6-EA74-D4D496C0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622300"/>
            <a:ext cx="7772400" cy="53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1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AA3D86-2104-C334-2643-25A51B65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49" y="996949"/>
            <a:ext cx="8438649" cy="48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48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2A4FB6-7F6B-1C35-2CF2-8E4EEAEC1F80}"/>
              </a:ext>
            </a:extLst>
          </p:cNvPr>
          <p:cNvSpPr txBox="1"/>
          <p:nvPr/>
        </p:nvSpPr>
        <p:spPr>
          <a:xfrm>
            <a:off x="668672" y="598251"/>
            <a:ext cx="21100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Bitácora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8D2A90-B088-096B-7839-E78C3FDC71D1}"/>
              </a:ext>
            </a:extLst>
          </p:cNvPr>
          <p:cNvSpPr txBox="1"/>
          <p:nvPr/>
        </p:nvSpPr>
        <p:spPr>
          <a:xfrm>
            <a:off x="1828800" y="1794942"/>
            <a:ext cx="37160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dirty="0"/>
              <a:t>Concepto</a:t>
            </a:r>
          </a:p>
          <a:p>
            <a:r>
              <a:rPr lang="es-CL" sz="3600" dirty="0"/>
              <a:t>Definición</a:t>
            </a:r>
          </a:p>
          <a:p>
            <a:r>
              <a:rPr lang="es-CL" sz="3600" dirty="0"/>
              <a:t>Epidemiología</a:t>
            </a:r>
          </a:p>
          <a:p>
            <a:r>
              <a:rPr lang="es-CL" sz="3600" dirty="0"/>
              <a:t>Fisiopatología</a:t>
            </a:r>
          </a:p>
          <a:p>
            <a:r>
              <a:rPr lang="es-CL" sz="3600" dirty="0"/>
              <a:t>Diagnostico Clínico</a:t>
            </a:r>
          </a:p>
          <a:p>
            <a:r>
              <a:rPr lang="es-CL" sz="3600" dirty="0"/>
              <a:t>Consecuencias</a:t>
            </a:r>
          </a:p>
          <a:p>
            <a:r>
              <a:rPr lang="es-CL" sz="3600" dirty="0"/>
              <a:t>Manejo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470EA0-FB6D-3B31-02D3-0CB016031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6" t="20499" r="3333" b="35418"/>
          <a:stretch/>
        </p:blipFill>
        <p:spPr>
          <a:xfrm>
            <a:off x="6943747" y="2594918"/>
            <a:ext cx="4361937" cy="2100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C999E5-E635-A4C1-C117-FBA707CBF969}"/>
              </a:ext>
            </a:extLst>
          </p:cNvPr>
          <p:cNvSpPr txBox="1"/>
          <p:nvPr/>
        </p:nvSpPr>
        <p:spPr>
          <a:xfrm>
            <a:off x="7080422" y="2187146"/>
            <a:ext cx="109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Fragilidad</a:t>
            </a:r>
          </a:p>
        </p:txBody>
      </p:sp>
    </p:spTree>
    <p:extLst>
      <p:ext uri="{BB962C8B-B14F-4D97-AF65-F5344CB8AC3E}">
        <p14:creationId xmlns:p14="http://schemas.microsoft.com/office/powerpoint/2010/main" val="245963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1" y="2905246"/>
            <a:ext cx="5439070" cy="34653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307" y="312515"/>
            <a:ext cx="7182286" cy="21619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201873" y="6296628"/>
            <a:ext cx="261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Gonzalez</a:t>
            </a:r>
            <a:r>
              <a:rPr lang="es-ES_tradnl" dirty="0"/>
              <a:t>, Memoriza 2009</a:t>
            </a:r>
          </a:p>
        </p:txBody>
      </p:sp>
    </p:spTree>
    <p:extLst>
      <p:ext uri="{BB962C8B-B14F-4D97-AF65-F5344CB8AC3E}">
        <p14:creationId xmlns:p14="http://schemas.microsoft.com/office/powerpoint/2010/main" val="1222073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2A4FB6-7F6B-1C35-2CF2-8E4EEAEC1F80}"/>
              </a:ext>
            </a:extLst>
          </p:cNvPr>
          <p:cNvSpPr txBox="1"/>
          <p:nvPr/>
        </p:nvSpPr>
        <p:spPr>
          <a:xfrm>
            <a:off x="764759" y="474683"/>
            <a:ext cx="2733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Conclusión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8D2A90-B088-096B-7839-E78C3FDC71D1}"/>
              </a:ext>
            </a:extLst>
          </p:cNvPr>
          <p:cNvSpPr txBox="1"/>
          <p:nvPr/>
        </p:nvSpPr>
        <p:spPr>
          <a:xfrm>
            <a:off x="543697" y="1653348"/>
            <a:ext cx="113704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/>
              <a:t>Concepto: </a:t>
            </a:r>
            <a:r>
              <a:rPr lang="es-CL" sz="3600" dirty="0"/>
              <a:t>objetivar población en riesgo</a:t>
            </a:r>
          </a:p>
          <a:p>
            <a:r>
              <a:rPr lang="es-CL" sz="3600" b="1" dirty="0"/>
              <a:t>Definición: </a:t>
            </a:r>
            <a:r>
              <a:rPr lang="es-CL" sz="3600" dirty="0"/>
              <a:t>estado de mayor vulnerabilidad</a:t>
            </a:r>
          </a:p>
          <a:p>
            <a:r>
              <a:rPr lang="es-CL" sz="3600" b="1" dirty="0"/>
              <a:t>Epidemiología: </a:t>
            </a:r>
            <a:r>
              <a:rPr lang="es-CL" sz="3600" dirty="0"/>
              <a:t>10-12%, aumenta con la edad</a:t>
            </a:r>
          </a:p>
          <a:p>
            <a:r>
              <a:rPr lang="es-CL" sz="3600" b="1" dirty="0"/>
              <a:t>Fisiopatología: </a:t>
            </a:r>
            <a:r>
              <a:rPr lang="es-CL" sz="3600" dirty="0"/>
              <a:t>sarcopenia – disautonomía - endocrino</a:t>
            </a:r>
          </a:p>
          <a:p>
            <a:r>
              <a:rPr lang="es-CL" sz="3600" b="1" dirty="0"/>
              <a:t>Diagnostico Clínico: </a:t>
            </a:r>
            <a:r>
              <a:rPr lang="es-CL" sz="3600" dirty="0"/>
              <a:t>Screening -&gt; Evaluación integral</a:t>
            </a:r>
          </a:p>
          <a:p>
            <a:r>
              <a:rPr lang="es-CL" sz="3600" b="1" dirty="0"/>
              <a:t>Consecuencias: </a:t>
            </a:r>
            <a:r>
              <a:rPr lang="es-CL" sz="3600" dirty="0"/>
              <a:t>perdida </a:t>
            </a:r>
            <a:r>
              <a:rPr lang="es-CL" sz="3600" dirty="0" err="1"/>
              <a:t>fx</a:t>
            </a:r>
            <a:r>
              <a:rPr lang="es-CL" sz="3600" dirty="0"/>
              <a:t>, mortalidad, </a:t>
            </a:r>
            <a:r>
              <a:rPr lang="es-CL" sz="3600" dirty="0" err="1"/>
              <a:t>instiutcionalzacion</a:t>
            </a:r>
            <a:r>
              <a:rPr lang="es-CL" sz="3600" dirty="0"/>
              <a:t>…</a:t>
            </a:r>
          </a:p>
          <a:p>
            <a:r>
              <a:rPr lang="es-CL" sz="3600" b="1" dirty="0"/>
              <a:t>Manejo: </a:t>
            </a:r>
            <a:r>
              <a:rPr lang="es-CL" sz="3600" dirty="0"/>
              <a:t>identificar, ejercicio, nutrición, ajuste metas.</a:t>
            </a:r>
          </a:p>
        </p:txBody>
      </p:sp>
    </p:spTree>
    <p:extLst>
      <p:ext uri="{BB962C8B-B14F-4D97-AF65-F5344CB8AC3E}">
        <p14:creationId xmlns:p14="http://schemas.microsoft.com/office/powerpoint/2010/main" val="2981212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2DC46A-03C8-8343-A071-B36BDD7F6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0"/>
          <a:stretch/>
        </p:blipFill>
        <p:spPr>
          <a:xfrm>
            <a:off x="1219200" y="1769166"/>
            <a:ext cx="4428935" cy="2314477"/>
          </a:xfrm>
          <a:prstGeom prst="rect">
            <a:avLst/>
          </a:prstGeom>
          <a:effectLst>
            <a:softEdge rad="8483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FAD92D-8CCF-1E4A-BD7D-27DDCB08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19" y="1217934"/>
            <a:ext cx="3701881" cy="3663120"/>
          </a:xfrm>
          <a:prstGeom prst="rect">
            <a:avLst/>
          </a:prstGeom>
          <a:effectLst>
            <a:softEdge rad="8483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89D9329-2BCA-B249-B838-EB21290C0111}"/>
              </a:ext>
            </a:extLst>
          </p:cNvPr>
          <p:cNvSpPr txBox="1"/>
          <p:nvPr/>
        </p:nvSpPr>
        <p:spPr>
          <a:xfrm>
            <a:off x="4056018" y="4972050"/>
            <a:ext cx="40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err="1"/>
              <a:t>fhsalech@uchile.cl</a:t>
            </a:r>
            <a:endParaRPr lang="es-CL" sz="4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98D47E-407B-3FB5-1145-7BCD7C02A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09" y="3792371"/>
            <a:ext cx="1907405" cy="5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66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EE8075-00BC-8C87-8AC5-55AFEBA60A13}"/>
              </a:ext>
            </a:extLst>
          </p:cNvPr>
          <p:cNvSpPr txBox="1"/>
          <p:nvPr/>
        </p:nvSpPr>
        <p:spPr>
          <a:xfrm>
            <a:off x="522735" y="598251"/>
            <a:ext cx="2401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Concepto</a:t>
            </a:r>
          </a:p>
        </p:txBody>
      </p:sp>
      <p:pic>
        <p:nvPicPr>
          <p:cNvPr id="1026" name="Picture 2" descr="frail seniors">
            <a:extLst>
              <a:ext uri="{FF2B5EF4-FFF2-40B4-BE49-F238E27FC236}">
                <a16:creationId xmlns:a16="http://schemas.microsoft.com/office/drawing/2014/main" id="{25936E62-F66E-8625-0D07-DCC847C9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93" y="2309793"/>
            <a:ext cx="7735614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02EDA2-F269-1C78-656C-C417E4320EBC}"/>
              </a:ext>
            </a:extLst>
          </p:cNvPr>
          <p:cNvSpPr/>
          <p:nvPr/>
        </p:nvSpPr>
        <p:spPr>
          <a:xfrm>
            <a:off x="2924676" y="4959468"/>
            <a:ext cx="6187793" cy="157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FFBF6D7-6721-05D3-0D8B-30C8F76BBC6E}"/>
              </a:ext>
            </a:extLst>
          </p:cNvPr>
          <p:cNvSpPr/>
          <p:nvPr/>
        </p:nvSpPr>
        <p:spPr>
          <a:xfrm>
            <a:off x="3350345" y="2442241"/>
            <a:ext cx="4780401" cy="2517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13274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EE8075-00BC-8C87-8AC5-55AFEBA60A13}"/>
              </a:ext>
            </a:extLst>
          </p:cNvPr>
          <p:cNvSpPr txBox="1"/>
          <p:nvPr/>
        </p:nvSpPr>
        <p:spPr>
          <a:xfrm>
            <a:off x="522735" y="598251"/>
            <a:ext cx="2401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Concepto</a:t>
            </a:r>
          </a:p>
        </p:txBody>
      </p:sp>
      <p:pic>
        <p:nvPicPr>
          <p:cNvPr id="1026" name="Picture 2" descr="frail seniors">
            <a:extLst>
              <a:ext uri="{FF2B5EF4-FFF2-40B4-BE49-F238E27FC236}">
                <a16:creationId xmlns:a16="http://schemas.microsoft.com/office/drawing/2014/main" id="{25936E62-F66E-8625-0D07-DCC847C9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93" y="2309793"/>
            <a:ext cx="7735614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02EDA2-F269-1C78-656C-C417E4320EBC}"/>
              </a:ext>
            </a:extLst>
          </p:cNvPr>
          <p:cNvSpPr/>
          <p:nvPr/>
        </p:nvSpPr>
        <p:spPr>
          <a:xfrm>
            <a:off x="2924676" y="4934754"/>
            <a:ext cx="6187793" cy="157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154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A6D844-32E1-DE07-2F25-5D3E0FAB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9" y="1494528"/>
            <a:ext cx="7772400" cy="476522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201729B-A92F-3116-911F-DC8F16E7A714}"/>
              </a:ext>
            </a:extLst>
          </p:cNvPr>
          <p:cNvSpPr txBox="1"/>
          <p:nvPr/>
        </p:nvSpPr>
        <p:spPr>
          <a:xfrm>
            <a:off x="9564414" y="6265843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Clegg, Lancet 2013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769D18-9889-3AAA-1BDE-D33C9AF7A8EE}"/>
              </a:ext>
            </a:extLst>
          </p:cNvPr>
          <p:cNvSpPr txBox="1"/>
          <p:nvPr/>
        </p:nvSpPr>
        <p:spPr>
          <a:xfrm>
            <a:off x="522735" y="598251"/>
            <a:ext cx="2401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/>
              <a:t>Concepto</a:t>
            </a:r>
          </a:p>
        </p:txBody>
      </p:sp>
    </p:spTree>
    <p:extLst>
      <p:ext uri="{BB962C8B-B14F-4D97-AF65-F5344CB8AC3E}">
        <p14:creationId xmlns:p14="http://schemas.microsoft.com/office/powerpoint/2010/main" val="27258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638EA4-943C-F263-7ACE-2C77DB55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50" y="315785"/>
            <a:ext cx="10021500" cy="60496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891A66-E177-0750-B410-28A9E78B9184}"/>
              </a:ext>
            </a:extLst>
          </p:cNvPr>
          <p:cNvSpPr txBox="1"/>
          <p:nvPr/>
        </p:nvSpPr>
        <p:spPr>
          <a:xfrm>
            <a:off x="9391136" y="6365435"/>
            <a:ext cx="246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Fried</a:t>
            </a:r>
            <a:r>
              <a:rPr lang="es-CL" dirty="0"/>
              <a:t> </a:t>
            </a:r>
            <a:r>
              <a:rPr lang="es-CL" dirty="0" err="1"/>
              <a:t>Nature</a:t>
            </a:r>
            <a:r>
              <a:rPr lang="es-CL" dirty="0"/>
              <a:t> </a:t>
            </a:r>
            <a:r>
              <a:rPr lang="es-CL" dirty="0" err="1"/>
              <a:t>Aging</a:t>
            </a:r>
            <a:r>
              <a:rPr lang="es-CL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986608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362</Words>
  <Application>Microsoft Macintosh PowerPoint</Application>
  <PresentationFormat>Panorámica</PresentationFormat>
  <Paragraphs>87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7" baseType="lpstr">
      <vt:lpstr>Arial</vt:lpstr>
      <vt:lpstr>Arial</vt:lpstr>
      <vt:lpstr>Calibri</vt:lpstr>
      <vt:lpstr>Calibri Light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Humberto Salech Morales</dc:creator>
  <cp:lastModifiedBy>Felipe Humberto Salech Morales</cp:lastModifiedBy>
  <cp:revision>1</cp:revision>
  <dcterms:created xsi:type="dcterms:W3CDTF">2023-04-12T02:03:11Z</dcterms:created>
  <dcterms:modified xsi:type="dcterms:W3CDTF">2023-04-12T11:21:20Z</dcterms:modified>
</cp:coreProperties>
</file>