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507" r:id="rId3"/>
    <p:sldId id="508" r:id="rId4"/>
    <p:sldId id="504" r:id="rId5"/>
    <p:sldId id="471" r:id="rId6"/>
    <p:sldId id="434" r:id="rId7"/>
    <p:sldId id="472" r:id="rId8"/>
    <p:sldId id="436" r:id="rId9"/>
    <p:sldId id="514" r:id="rId10"/>
    <p:sldId id="473" r:id="rId11"/>
    <p:sldId id="474" r:id="rId12"/>
    <p:sldId id="509" r:id="rId13"/>
    <p:sldId id="380" r:id="rId14"/>
    <p:sldId id="475" r:id="rId15"/>
    <p:sldId id="512" r:id="rId16"/>
    <p:sldId id="513" r:id="rId17"/>
    <p:sldId id="476" r:id="rId18"/>
    <p:sldId id="498" r:id="rId19"/>
    <p:sldId id="384" r:id="rId20"/>
    <p:sldId id="477" r:id="rId21"/>
    <p:sldId id="478" r:id="rId22"/>
    <p:sldId id="399" r:id="rId23"/>
    <p:sldId id="503" r:id="rId24"/>
    <p:sldId id="480" r:id="rId25"/>
    <p:sldId id="412" r:id="rId26"/>
    <p:sldId id="396" r:id="rId27"/>
    <p:sldId id="491" r:id="rId28"/>
    <p:sldId id="401" r:id="rId29"/>
    <p:sldId id="505" r:id="rId30"/>
    <p:sldId id="414" r:id="rId31"/>
    <p:sldId id="450" r:id="rId32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59" autoAdjust="0"/>
    <p:restoredTop sz="86364" autoAdjust="0"/>
  </p:normalViewPr>
  <p:slideViewPr>
    <p:cSldViewPr>
      <p:cViewPr>
        <p:scale>
          <a:sx n="70" d="100"/>
          <a:sy n="70" d="100"/>
        </p:scale>
        <p:origin x="7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E242C0-A27B-4069-816A-EBC0B306FA71}" type="doc">
      <dgm:prSet loTypeId="urn:microsoft.com/office/officeart/2005/8/layout/hProcess7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9F53B42-E806-4129-955F-60106D7A4381}">
      <dgm:prSet phldrT="[Texto]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dirty="0" smtClean="0"/>
            <a:t>Queja cognitiva subjetiva  </a:t>
          </a:r>
          <a:endParaRPr lang="es-CL" dirty="0"/>
        </a:p>
      </dgm:t>
    </dgm:pt>
    <dgm:pt modelId="{D1783435-5C0E-4AA3-84B6-CF116FEE4481}" type="parTrans" cxnId="{F5BF2412-66E9-4041-9F7C-11EBBC7A8D6C}">
      <dgm:prSet/>
      <dgm:spPr/>
      <dgm:t>
        <a:bodyPr/>
        <a:lstStyle/>
        <a:p>
          <a:endParaRPr lang="es-CL"/>
        </a:p>
      </dgm:t>
    </dgm:pt>
    <dgm:pt modelId="{29AA0AA5-2B05-4F6F-A988-9E56E62A15E0}" type="sibTrans" cxnId="{F5BF2412-66E9-4041-9F7C-11EBBC7A8D6C}">
      <dgm:prSet/>
      <dgm:spPr/>
      <dgm:t>
        <a:bodyPr/>
        <a:lstStyle/>
        <a:p>
          <a:endParaRPr lang="es-CL"/>
        </a:p>
      </dgm:t>
    </dgm:pt>
    <dgm:pt modelId="{1007DB44-1B2E-4CF8-BFD6-7FD143106558}">
      <dgm:prSet phldrT="[Texto]"/>
      <dgm:spPr>
        <a:solidFill>
          <a:srgbClr val="92D050"/>
        </a:solidFill>
      </dgm:spPr>
      <dgm:t>
        <a:bodyPr/>
        <a:lstStyle/>
        <a:p>
          <a:endParaRPr lang="es-CL" dirty="0" smtClean="0"/>
        </a:p>
        <a:p>
          <a:r>
            <a:rPr lang="es-CL" b="1" dirty="0" smtClean="0"/>
            <a:t>EA </a:t>
          </a:r>
          <a:r>
            <a:rPr lang="es-CL" b="1" dirty="0" err="1" smtClean="0"/>
            <a:t>preclínica</a:t>
          </a:r>
          <a:endParaRPr lang="es-CL" b="1" dirty="0"/>
        </a:p>
      </dgm:t>
    </dgm:pt>
    <dgm:pt modelId="{D36FBFFF-898E-40D4-A86C-C9DF3520A699}" type="parTrans" cxnId="{ADAFF6F8-C582-4163-8A8A-0A955E02590D}">
      <dgm:prSet/>
      <dgm:spPr/>
      <dgm:t>
        <a:bodyPr/>
        <a:lstStyle/>
        <a:p>
          <a:endParaRPr lang="es-CL"/>
        </a:p>
      </dgm:t>
    </dgm:pt>
    <dgm:pt modelId="{D2D65DE8-016E-41F6-957A-58800C8E3F46}" type="sibTrans" cxnId="{ADAFF6F8-C582-4163-8A8A-0A955E02590D}">
      <dgm:prSet/>
      <dgm:spPr/>
      <dgm:t>
        <a:bodyPr/>
        <a:lstStyle/>
        <a:p>
          <a:endParaRPr lang="es-CL"/>
        </a:p>
      </dgm:t>
    </dgm:pt>
    <dgm:pt modelId="{E6BB6AAD-746F-41EF-8163-9A62804108A3}">
      <dgm:prSet phldrT="[Texto]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dirty="0" smtClean="0"/>
            <a:t>Deterioro Cognitivo Leve</a:t>
          </a:r>
          <a:endParaRPr lang="es-CL" dirty="0"/>
        </a:p>
      </dgm:t>
    </dgm:pt>
    <dgm:pt modelId="{7F7CB51B-6E26-45FE-90F4-1ADC387969C5}" type="parTrans" cxnId="{20B0542E-2B28-4495-90BB-82B3009831DA}">
      <dgm:prSet/>
      <dgm:spPr/>
      <dgm:t>
        <a:bodyPr/>
        <a:lstStyle/>
        <a:p>
          <a:endParaRPr lang="es-CL"/>
        </a:p>
      </dgm:t>
    </dgm:pt>
    <dgm:pt modelId="{7021E8FE-087F-4E5D-A25D-9DB1FCF520BD}" type="sibTrans" cxnId="{20B0542E-2B28-4495-90BB-82B3009831DA}">
      <dgm:prSet/>
      <dgm:spPr/>
      <dgm:t>
        <a:bodyPr/>
        <a:lstStyle/>
        <a:p>
          <a:endParaRPr lang="es-CL"/>
        </a:p>
      </dgm:t>
    </dgm:pt>
    <dgm:pt modelId="{2554EA06-9483-4941-8B79-7D0C366889E5}">
      <dgm:prSet phldrT="[Texto]"/>
      <dgm:spPr/>
      <dgm:t>
        <a:bodyPr/>
        <a:lstStyle/>
        <a:p>
          <a:endParaRPr lang="es-CL" dirty="0" smtClean="0"/>
        </a:p>
        <a:p>
          <a:r>
            <a:rPr lang="es-CL" b="1" dirty="0" smtClean="0"/>
            <a:t>EA prodrómica</a:t>
          </a:r>
          <a:endParaRPr lang="es-CL" b="1" dirty="0"/>
        </a:p>
      </dgm:t>
    </dgm:pt>
    <dgm:pt modelId="{D4C07EA7-22AF-463B-B642-D831ECB148B4}" type="parTrans" cxnId="{CB451F7C-DA1B-43F5-A975-FA5338B1B39D}">
      <dgm:prSet/>
      <dgm:spPr/>
      <dgm:t>
        <a:bodyPr/>
        <a:lstStyle/>
        <a:p>
          <a:endParaRPr lang="es-CL"/>
        </a:p>
      </dgm:t>
    </dgm:pt>
    <dgm:pt modelId="{AAED1AB0-BCCE-497E-9C59-13F9F9299221}" type="sibTrans" cxnId="{CB451F7C-DA1B-43F5-A975-FA5338B1B39D}">
      <dgm:prSet/>
      <dgm:spPr/>
      <dgm:t>
        <a:bodyPr/>
        <a:lstStyle/>
        <a:p>
          <a:endParaRPr lang="es-CL"/>
        </a:p>
      </dgm:t>
    </dgm:pt>
    <dgm:pt modelId="{7639D987-E7DB-4D12-9412-98AF15055D3A}">
      <dgm:prSet phldrT="[Texto]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dirty="0" smtClean="0"/>
            <a:t>        Demencia</a:t>
          </a:r>
          <a:endParaRPr lang="es-CL" dirty="0"/>
        </a:p>
      </dgm:t>
    </dgm:pt>
    <dgm:pt modelId="{D561030B-2166-4991-A064-D938AAED7848}" type="parTrans" cxnId="{0DA93FFC-D2E0-4E10-83C6-5A10F9DFF0B9}">
      <dgm:prSet/>
      <dgm:spPr/>
      <dgm:t>
        <a:bodyPr/>
        <a:lstStyle/>
        <a:p>
          <a:endParaRPr lang="es-CL"/>
        </a:p>
      </dgm:t>
    </dgm:pt>
    <dgm:pt modelId="{BF701DBC-B207-4FC8-96CA-A40F3379A839}" type="sibTrans" cxnId="{0DA93FFC-D2E0-4E10-83C6-5A10F9DFF0B9}">
      <dgm:prSet/>
      <dgm:spPr/>
      <dgm:t>
        <a:bodyPr/>
        <a:lstStyle/>
        <a:p>
          <a:endParaRPr lang="es-CL"/>
        </a:p>
      </dgm:t>
    </dgm:pt>
    <dgm:pt modelId="{6F83C94C-751E-4A6F-B2D9-61BED079065F}">
      <dgm:prSet phldrT="[Texto]"/>
      <dgm:spPr/>
      <dgm:t>
        <a:bodyPr/>
        <a:lstStyle/>
        <a:p>
          <a:endParaRPr lang="es-CL" dirty="0" smtClean="0"/>
        </a:p>
        <a:p>
          <a:r>
            <a:rPr lang="es-CL" b="1" dirty="0" smtClean="0"/>
            <a:t>EA clínica</a:t>
          </a:r>
          <a:endParaRPr lang="es-CL" b="1" dirty="0"/>
        </a:p>
      </dgm:t>
    </dgm:pt>
    <dgm:pt modelId="{82062ED5-716E-4991-9C99-591D1E8FF95F}" type="parTrans" cxnId="{A1600309-6774-46E5-8208-F49C8F6F83BB}">
      <dgm:prSet/>
      <dgm:spPr/>
      <dgm:t>
        <a:bodyPr/>
        <a:lstStyle/>
        <a:p>
          <a:endParaRPr lang="es-CL"/>
        </a:p>
      </dgm:t>
    </dgm:pt>
    <dgm:pt modelId="{8F69BA1E-AA6D-426F-8CC7-9A9B6C0E9F5D}" type="sibTrans" cxnId="{A1600309-6774-46E5-8208-F49C8F6F83BB}">
      <dgm:prSet/>
      <dgm:spPr/>
      <dgm:t>
        <a:bodyPr/>
        <a:lstStyle/>
        <a:p>
          <a:endParaRPr lang="es-CL"/>
        </a:p>
      </dgm:t>
    </dgm:pt>
    <dgm:pt modelId="{43EC2736-A326-4ACC-85FE-0147C05D48F7}" type="pres">
      <dgm:prSet presAssocID="{34E242C0-A27B-4069-816A-EBC0B306FA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FC7BE9B-0037-4872-94E5-DF07D4A56748}" type="pres">
      <dgm:prSet presAssocID="{A9F53B42-E806-4129-955F-60106D7A4381}" presName="compositeNode" presStyleCnt="0">
        <dgm:presLayoutVars>
          <dgm:bulletEnabled val="1"/>
        </dgm:presLayoutVars>
      </dgm:prSet>
      <dgm:spPr/>
    </dgm:pt>
    <dgm:pt modelId="{8D32AD0E-37E3-42F8-9C0B-613CF4E9A15B}" type="pres">
      <dgm:prSet presAssocID="{A9F53B42-E806-4129-955F-60106D7A4381}" presName="bgRect" presStyleLbl="node1" presStyleIdx="0" presStyleCnt="3"/>
      <dgm:spPr/>
      <dgm:t>
        <a:bodyPr/>
        <a:lstStyle/>
        <a:p>
          <a:endParaRPr lang="es-CL"/>
        </a:p>
      </dgm:t>
    </dgm:pt>
    <dgm:pt modelId="{05726991-31ED-4604-B95D-C6194B5AE13F}" type="pres">
      <dgm:prSet presAssocID="{A9F53B42-E806-4129-955F-60106D7A438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2E45189-B4F7-41ED-B6C7-F9F5B2D771B2}" type="pres">
      <dgm:prSet presAssocID="{A9F53B42-E806-4129-955F-60106D7A438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9EEAC6E-F24A-4B41-8D1D-67357765330F}" type="pres">
      <dgm:prSet presAssocID="{29AA0AA5-2B05-4F6F-A988-9E56E62A15E0}" presName="hSp" presStyleCnt="0"/>
      <dgm:spPr/>
    </dgm:pt>
    <dgm:pt modelId="{44F72895-6CCF-4D2E-A035-ED1FE6E321F8}" type="pres">
      <dgm:prSet presAssocID="{29AA0AA5-2B05-4F6F-A988-9E56E62A15E0}" presName="vProcSp" presStyleCnt="0"/>
      <dgm:spPr/>
    </dgm:pt>
    <dgm:pt modelId="{46146BEF-DFE3-4FA5-845C-F740EFD0EE8B}" type="pres">
      <dgm:prSet presAssocID="{29AA0AA5-2B05-4F6F-A988-9E56E62A15E0}" presName="vSp1" presStyleCnt="0"/>
      <dgm:spPr/>
    </dgm:pt>
    <dgm:pt modelId="{2382ED80-40F3-408F-9248-87FBDDC7AFB2}" type="pres">
      <dgm:prSet presAssocID="{29AA0AA5-2B05-4F6F-A988-9E56E62A15E0}" presName="simulatedConn" presStyleLbl="solidFgAcc1" presStyleIdx="0" presStyleCnt="2"/>
      <dgm:spPr/>
    </dgm:pt>
    <dgm:pt modelId="{F9C0F2BA-2A0A-4040-8B24-9F6B7FCCFC27}" type="pres">
      <dgm:prSet presAssocID="{29AA0AA5-2B05-4F6F-A988-9E56E62A15E0}" presName="vSp2" presStyleCnt="0"/>
      <dgm:spPr/>
    </dgm:pt>
    <dgm:pt modelId="{FFFD7427-100C-4761-A6E8-3251DF372EC6}" type="pres">
      <dgm:prSet presAssocID="{29AA0AA5-2B05-4F6F-A988-9E56E62A15E0}" presName="sibTrans" presStyleCnt="0"/>
      <dgm:spPr/>
    </dgm:pt>
    <dgm:pt modelId="{3B78DE9B-A8DC-4516-9642-11815800AA09}" type="pres">
      <dgm:prSet presAssocID="{E6BB6AAD-746F-41EF-8163-9A62804108A3}" presName="compositeNode" presStyleCnt="0">
        <dgm:presLayoutVars>
          <dgm:bulletEnabled val="1"/>
        </dgm:presLayoutVars>
      </dgm:prSet>
      <dgm:spPr/>
    </dgm:pt>
    <dgm:pt modelId="{43344BA6-895C-4000-8DC5-C80CE4D14DC7}" type="pres">
      <dgm:prSet presAssocID="{E6BB6AAD-746F-41EF-8163-9A62804108A3}" presName="bgRect" presStyleLbl="node1" presStyleIdx="1" presStyleCnt="3"/>
      <dgm:spPr/>
      <dgm:t>
        <a:bodyPr/>
        <a:lstStyle/>
        <a:p>
          <a:endParaRPr lang="es-CL"/>
        </a:p>
      </dgm:t>
    </dgm:pt>
    <dgm:pt modelId="{9AB9B943-76CB-4DE7-A2DB-9ED2DB05AB7A}" type="pres">
      <dgm:prSet presAssocID="{E6BB6AAD-746F-41EF-8163-9A62804108A3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E1B5D9A-B488-48E3-963B-0590D0B7383F}" type="pres">
      <dgm:prSet presAssocID="{E6BB6AAD-746F-41EF-8163-9A62804108A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8ACF9A-62E1-44A2-A519-97AA5DF9B613}" type="pres">
      <dgm:prSet presAssocID="{7021E8FE-087F-4E5D-A25D-9DB1FCF520BD}" presName="hSp" presStyleCnt="0"/>
      <dgm:spPr/>
    </dgm:pt>
    <dgm:pt modelId="{BB48709A-1DAF-41A9-B2EA-488BBB26B15C}" type="pres">
      <dgm:prSet presAssocID="{7021E8FE-087F-4E5D-A25D-9DB1FCF520BD}" presName="vProcSp" presStyleCnt="0"/>
      <dgm:spPr/>
    </dgm:pt>
    <dgm:pt modelId="{3182E30D-546C-4696-B406-E26D6186C00D}" type="pres">
      <dgm:prSet presAssocID="{7021E8FE-087F-4E5D-A25D-9DB1FCF520BD}" presName="vSp1" presStyleCnt="0"/>
      <dgm:spPr/>
    </dgm:pt>
    <dgm:pt modelId="{4E7EB601-D718-40A0-9107-B74D25270865}" type="pres">
      <dgm:prSet presAssocID="{7021E8FE-087F-4E5D-A25D-9DB1FCF520BD}" presName="simulatedConn" presStyleLbl="solidFgAcc1" presStyleIdx="1" presStyleCnt="2"/>
      <dgm:spPr/>
    </dgm:pt>
    <dgm:pt modelId="{7EECC9DE-2B40-4ED9-8BFC-90632F0118AB}" type="pres">
      <dgm:prSet presAssocID="{7021E8FE-087F-4E5D-A25D-9DB1FCF520BD}" presName="vSp2" presStyleCnt="0"/>
      <dgm:spPr/>
    </dgm:pt>
    <dgm:pt modelId="{6EC2AEBF-F26B-4946-950A-07EC62EAF678}" type="pres">
      <dgm:prSet presAssocID="{7021E8FE-087F-4E5D-A25D-9DB1FCF520BD}" presName="sibTrans" presStyleCnt="0"/>
      <dgm:spPr/>
    </dgm:pt>
    <dgm:pt modelId="{5421BCE9-6A18-4EAE-B85E-7019AC83827A}" type="pres">
      <dgm:prSet presAssocID="{7639D987-E7DB-4D12-9412-98AF15055D3A}" presName="compositeNode" presStyleCnt="0">
        <dgm:presLayoutVars>
          <dgm:bulletEnabled val="1"/>
        </dgm:presLayoutVars>
      </dgm:prSet>
      <dgm:spPr/>
    </dgm:pt>
    <dgm:pt modelId="{102EF0F9-B784-48A2-BCC8-B12DEA377057}" type="pres">
      <dgm:prSet presAssocID="{7639D987-E7DB-4D12-9412-98AF15055D3A}" presName="bgRect" presStyleLbl="node1" presStyleIdx="2" presStyleCnt="3" custLinFactNeighborY="-733"/>
      <dgm:spPr/>
      <dgm:t>
        <a:bodyPr/>
        <a:lstStyle/>
        <a:p>
          <a:endParaRPr lang="es-CL"/>
        </a:p>
      </dgm:t>
    </dgm:pt>
    <dgm:pt modelId="{09EA5D57-CEDC-42BD-AD74-EED306C1DB65}" type="pres">
      <dgm:prSet presAssocID="{7639D987-E7DB-4D12-9412-98AF15055D3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B00C186-5089-467D-9527-18CA82094376}" type="pres">
      <dgm:prSet presAssocID="{7639D987-E7DB-4D12-9412-98AF15055D3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A1600309-6774-46E5-8208-F49C8F6F83BB}" srcId="{7639D987-E7DB-4D12-9412-98AF15055D3A}" destId="{6F83C94C-751E-4A6F-B2D9-61BED079065F}" srcOrd="0" destOrd="0" parTransId="{82062ED5-716E-4991-9C99-591D1E8FF95F}" sibTransId="{8F69BA1E-AA6D-426F-8CC7-9A9B6C0E9F5D}"/>
    <dgm:cxn modelId="{21B6B549-2A6C-48F6-893B-7EDA1D58CEFC}" type="presOf" srcId="{7639D987-E7DB-4D12-9412-98AF15055D3A}" destId="{09EA5D57-CEDC-42BD-AD74-EED306C1DB65}" srcOrd="1" destOrd="0" presId="urn:microsoft.com/office/officeart/2005/8/layout/hProcess7#1"/>
    <dgm:cxn modelId="{CB451F7C-DA1B-43F5-A975-FA5338B1B39D}" srcId="{E6BB6AAD-746F-41EF-8163-9A62804108A3}" destId="{2554EA06-9483-4941-8B79-7D0C366889E5}" srcOrd="0" destOrd="0" parTransId="{D4C07EA7-22AF-463B-B642-D831ECB148B4}" sibTransId="{AAED1AB0-BCCE-497E-9C59-13F9F9299221}"/>
    <dgm:cxn modelId="{39EBC52D-62FF-45AC-A2BD-6B0C9ED64B62}" type="presOf" srcId="{7639D987-E7DB-4D12-9412-98AF15055D3A}" destId="{102EF0F9-B784-48A2-BCC8-B12DEA377057}" srcOrd="0" destOrd="0" presId="urn:microsoft.com/office/officeart/2005/8/layout/hProcess7#1"/>
    <dgm:cxn modelId="{0DA93FFC-D2E0-4E10-83C6-5A10F9DFF0B9}" srcId="{34E242C0-A27B-4069-816A-EBC0B306FA71}" destId="{7639D987-E7DB-4D12-9412-98AF15055D3A}" srcOrd="2" destOrd="0" parTransId="{D561030B-2166-4991-A064-D938AAED7848}" sibTransId="{BF701DBC-B207-4FC8-96CA-A40F3379A839}"/>
    <dgm:cxn modelId="{EDC4FFD7-1122-428B-94DF-B8EDC92C34FA}" type="presOf" srcId="{A9F53B42-E806-4129-955F-60106D7A4381}" destId="{8D32AD0E-37E3-42F8-9C0B-613CF4E9A15B}" srcOrd="0" destOrd="0" presId="urn:microsoft.com/office/officeart/2005/8/layout/hProcess7#1"/>
    <dgm:cxn modelId="{C79958B4-DBDF-4FC8-AF1D-6749A1087318}" type="presOf" srcId="{2554EA06-9483-4941-8B79-7D0C366889E5}" destId="{FE1B5D9A-B488-48E3-963B-0590D0B7383F}" srcOrd="0" destOrd="0" presId="urn:microsoft.com/office/officeart/2005/8/layout/hProcess7#1"/>
    <dgm:cxn modelId="{29513E8D-4D77-49D6-AF45-B80A0E757FA9}" type="presOf" srcId="{E6BB6AAD-746F-41EF-8163-9A62804108A3}" destId="{9AB9B943-76CB-4DE7-A2DB-9ED2DB05AB7A}" srcOrd="1" destOrd="0" presId="urn:microsoft.com/office/officeart/2005/8/layout/hProcess7#1"/>
    <dgm:cxn modelId="{FCB5153D-DE40-4F97-BD55-39F7CCF2C4CB}" type="presOf" srcId="{A9F53B42-E806-4129-955F-60106D7A4381}" destId="{05726991-31ED-4604-B95D-C6194B5AE13F}" srcOrd="1" destOrd="0" presId="urn:microsoft.com/office/officeart/2005/8/layout/hProcess7#1"/>
    <dgm:cxn modelId="{ADAFF6F8-C582-4163-8A8A-0A955E02590D}" srcId="{A9F53B42-E806-4129-955F-60106D7A4381}" destId="{1007DB44-1B2E-4CF8-BFD6-7FD143106558}" srcOrd="0" destOrd="0" parTransId="{D36FBFFF-898E-40D4-A86C-C9DF3520A699}" sibTransId="{D2D65DE8-016E-41F6-957A-58800C8E3F46}"/>
    <dgm:cxn modelId="{A6DCED51-920E-4C01-AE10-46255C12F035}" type="presOf" srcId="{34E242C0-A27B-4069-816A-EBC0B306FA71}" destId="{43EC2736-A326-4ACC-85FE-0147C05D48F7}" srcOrd="0" destOrd="0" presId="urn:microsoft.com/office/officeart/2005/8/layout/hProcess7#1"/>
    <dgm:cxn modelId="{20B0542E-2B28-4495-90BB-82B3009831DA}" srcId="{34E242C0-A27B-4069-816A-EBC0B306FA71}" destId="{E6BB6AAD-746F-41EF-8163-9A62804108A3}" srcOrd="1" destOrd="0" parTransId="{7F7CB51B-6E26-45FE-90F4-1ADC387969C5}" sibTransId="{7021E8FE-087F-4E5D-A25D-9DB1FCF520BD}"/>
    <dgm:cxn modelId="{0C006497-E89E-44C5-A5E1-C288216874EC}" type="presOf" srcId="{1007DB44-1B2E-4CF8-BFD6-7FD143106558}" destId="{12E45189-B4F7-41ED-B6C7-F9F5B2D771B2}" srcOrd="0" destOrd="0" presId="urn:microsoft.com/office/officeart/2005/8/layout/hProcess7#1"/>
    <dgm:cxn modelId="{A3239094-948C-4ED3-970E-17F82144FAA4}" type="presOf" srcId="{6F83C94C-751E-4A6F-B2D9-61BED079065F}" destId="{0B00C186-5089-467D-9527-18CA82094376}" srcOrd="0" destOrd="0" presId="urn:microsoft.com/office/officeart/2005/8/layout/hProcess7#1"/>
    <dgm:cxn modelId="{89B4C419-167B-4299-878B-0579CC4BD026}" type="presOf" srcId="{E6BB6AAD-746F-41EF-8163-9A62804108A3}" destId="{43344BA6-895C-4000-8DC5-C80CE4D14DC7}" srcOrd="0" destOrd="0" presId="urn:microsoft.com/office/officeart/2005/8/layout/hProcess7#1"/>
    <dgm:cxn modelId="{F5BF2412-66E9-4041-9F7C-11EBBC7A8D6C}" srcId="{34E242C0-A27B-4069-816A-EBC0B306FA71}" destId="{A9F53B42-E806-4129-955F-60106D7A4381}" srcOrd="0" destOrd="0" parTransId="{D1783435-5C0E-4AA3-84B6-CF116FEE4481}" sibTransId="{29AA0AA5-2B05-4F6F-A988-9E56E62A15E0}"/>
    <dgm:cxn modelId="{A2275944-33CE-45E1-90D7-CFE49CA99DDC}" type="presParOf" srcId="{43EC2736-A326-4ACC-85FE-0147C05D48F7}" destId="{3FC7BE9B-0037-4872-94E5-DF07D4A56748}" srcOrd="0" destOrd="0" presId="urn:microsoft.com/office/officeart/2005/8/layout/hProcess7#1"/>
    <dgm:cxn modelId="{6A0D12D9-2638-44B2-BB01-2BB1899816BF}" type="presParOf" srcId="{3FC7BE9B-0037-4872-94E5-DF07D4A56748}" destId="{8D32AD0E-37E3-42F8-9C0B-613CF4E9A15B}" srcOrd="0" destOrd="0" presId="urn:microsoft.com/office/officeart/2005/8/layout/hProcess7#1"/>
    <dgm:cxn modelId="{1EE11033-B621-4D73-8ACE-62BB62B9EFE6}" type="presParOf" srcId="{3FC7BE9B-0037-4872-94E5-DF07D4A56748}" destId="{05726991-31ED-4604-B95D-C6194B5AE13F}" srcOrd="1" destOrd="0" presId="urn:microsoft.com/office/officeart/2005/8/layout/hProcess7#1"/>
    <dgm:cxn modelId="{862090AF-F46A-49BE-BCAB-11015742B17D}" type="presParOf" srcId="{3FC7BE9B-0037-4872-94E5-DF07D4A56748}" destId="{12E45189-B4F7-41ED-B6C7-F9F5B2D771B2}" srcOrd="2" destOrd="0" presId="urn:microsoft.com/office/officeart/2005/8/layout/hProcess7#1"/>
    <dgm:cxn modelId="{26B3BE59-FCB8-40F5-A393-5FAFCDE2BE9C}" type="presParOf" srcId="{43EC2736-A326-4ACC-85FE-0147C05D48F7}" destId="{39EEAC6E-F24A-4B41-8D1D-67357765330F}" srcOrd="1" destOrd="0" presId="urn:microsoft.com/office/officeart/2005/8/layout/hProcess7#1"/>
    <dgm:cxn modelId="{174537C1-0E9D-4B7D-BBD2-FAC9811ACA73}" type="presParOf" srcId="{43EC2736-A326-4ACC-85FE-0147C05D48F7}" destId="{44F72895-6CCF-4D2E-A035-ED1FE6E321F8}" srcOrd="2" destOrd="0" presId="urn:microsoft.com/office/officeart/2005/8/layout/hProcess7#1"/>
    <dgm:cxn modelId="{2A75B9C8-1349-4BD9-A401-05AC973D8828}" type="presParOf" srcId="{44F72895-6CCF-4D2E-A035-ED1FE6E321F8}" destId="{46146BEF-DFE3-4FA5-845C-F740EFD0EE8B}" srcOrd="0" destOrd="0" presId="urn:microsoft.com/office/officeart/2005/8/layout/hProcess7#1"/>
    <dgm:cxn modelId="{822ACD03-D2D2-442F-BCDA-DA7D176EAE4F}" type="presParOf" srcId="{44F72895-6CCF-4D2E-A035-ED1FE6E321F8}" destId="{2382ED80-40F3-408F-9248-87FBDDC7AFB2}" srcOrd="1" destOrd="0" presId="urn:microsoft.com/office/officeart/2005/8/layout/hProcess7#1"/>
    <dgm:cxn modelId="{D6A983F3-8BB3-4D55-A57C-BF48D06787AE}" type="presParOf" srcId="{44F72895-6CCF-4D2E-A035-ED1FE6E321F8}" destId="{F9C0F2BA-2A0A-4040-8B24-9F6B7FCCFC27}" srcOrd="2" destOrd="0" presId="urn:microsoft.com/office/officeart/2005/8/layout/hProcess7#1"/>
    <dgm:cxn modelId="{1C2F54F9-E9B7-41D6-8DFF-F414B9F9F7D6}" type="presParOf" srcId="{43EC2736-A326-4ACC-85FE-0147C05D48F7}" destId="{FFFD7427-100C-4761-A6E8-3251DF372EC6}" srcOrd="3" destOrd="0" presId="urn:microsoft.com/office/officeart/2005/8/layout/hProcess7#1"/>
    <dgm:cxn modelId="{1C847237-AE1C-438F-82BD-AA3D08651A05}" type="presParOf" srcId="{43EC2736-A326-4ACC-85FE-0147C05D48F7}" destId="{3B78DE9B-A8DC-4516-9642-11815800AA09}" srcOrd="4" destOrd="0" presId="urn:microsoft.com/office/officeart/2005/8/layout/hProcess7#1"/>
    <dgm:cxn modelId="{A8072D39-860C-49B7-9593-07C88F3E9A18}" type="presParOf" srcId="{3B78DE9B-A8DC-4516-9642-11815800AA09}" destId="{43344BA6-895C-4000-8DC5-C80CE4D14DC7}" srcOrd="0" destOrd="0" presId="urn:microsoft.com/office/officeart/2005/8/layout/hProcess7#1"/>
    <dgm:cxn modelId="{8FA940B6-1266-48ED-828D-FF6238313776}" type="presParOf" srcId="{3B78DE9B-A8DC-4516-9642-11815800AA09}" destId="{9AB9B943-76CB-4DE7-A2DB-9ED2DB05AB7A}" srcOrd="1" destOrd="0" presId="urn:microsoft.com/office/officeart/2005/8/layout/hProcess7#1"/>
    <dgm:cxn modelId="{DDA00229-41C6-4E3F-B33C-E7F2118B33C1}" type="presParOf" srcId="{3B78DE9B-A8DC-4516-9642-11815800AA09}" destId="{FE1B5D9A-B488-48E3-963B-0590D0B7383F}" srcOrd="2" destOrd="0" presId="urn:microsoft.com/office/officeart/2005/8/layout/hProcess7#1"/>
    <dgm:cxn modelId="{9826814B-F1F3-413D-B9C1-C5205F345C4B}" type="presParOf" srcId="{43EC2736-A326-4ACC-85FE-0147C05D48F7}" destId="{B88ACF9A-62E1-44A2-A519-97AA5DF9B613}" srcOrd="5" destOrd="0" presId="urn:microsoft.com/office/officeart/2005/8/layout/hProcess7#1"/>
    <dgm:cxn modelId="{640AEC75-D3A5-43B6-87AA-78905869D90D}" type="presParOf" srcId="{43EC2736-A326-4ACC-85FE-0147C05D48F7}" destId="{BB48709A-1DAF-41A9-B2EA-488BBB26B15C}" srcOrd="6" destOrd="0" presId="urn:microsoft.com/office/officeart/2005/8/layout/hProcess7#1"/>
    <dgm:cxn modelId="{35D74E48-6DF8-4DF1-AA39-7CC094015FAA}" type="presParOf" srcId="{BB48709A-1DAF-41A9-B2EA-488BBB26B15C}" destId="{3182E30D-546C-4696-B406-E26D6186C00D}" srcOrd="0" destOrd="0" presId="urn:microsoft.com/office/officeart/2005/8/layout/hProcess7#1"/>
    <dgm:cxn modelId="{84F7F493-C187-47AD-A91A-E73A15082EC2}" type="presParOf" srcId="{BB48709A-1DAF-41A9-B2EA-488BBB26B15C}" destId="{4E7EB601-D718-40A0-9107-B74D25270865}" srcOrd="1" destOrd="0" presId="urn:microsoft.com/office/officeart/2005/8/layout/hProcess7#1"/>
    <dgm:cxn modelId="{9505E429-8B6D-4AEB-8B16-F52D1B9C2C3E}" type="presParOf" srcId="{BB48709A-1DAF-41A9-B2EA-488BBB26B15C}" destId="{7EECC9DE-2B40-4ED9-8BFC-90632F0118AB}" srcOrd="2" destOrd="0" presId="urn:microsoft.com/office/officeart/2005/8/layout/hProcess7#1"/>
    <dgm:cxn modelId="{5AC69757-A452-4C7C-9A2A-DB62BDB42ED7}" type="presParOf" srcId="{43EC2736-A326-4ACC-85FE-0147C05D48F7}" destId="{6EC2AEBF-F26B-4946-950A-07EC62EAF678}" srcOrd="7" destOrd="0" presId="urn:microsoft.com/office/officeart/2005/8/layout/hProcess7#1"/>
    <dgm:cxn modelId="{D8C298D0-7BDB-404D-9895-7B5F52DC71E3}" type="presParOf" srcId="{43EC2736-A326-4ACC-85FE-0147C05D48F7}" destId="{5421BCE9-6A18-4EAE-B85E-7019AC83827A}" srcOrd="8" destOrd="0" presId="urn:microsoft.com/office/officeart/2005/8/layout/hProcess7#1"/>
    <dgm:cxn modelId="{12DA938E-D92C-4E2C-B2FD-24E24514A92D}" type="presParOf" srcId="{5421BCE9-6A18-4EAE-B85E-7019AC83827A}" destId="{102EF0F9-B784-48A2-BCC8-B12DEA377057}" srcOrd="0" destOrd="0" presId="urn:microsoft.com/office/officeart/2005/8/layout/hProcess7#1"/>
    <dgm:cxn modelId="{87095989-27F2-4202-99E4-FEB86B827FF4}" type="presParOf" srcId="{5421BCE9-6A18-4EAE-B85E-7019AC83827A}" destId="{09EA5D57-CEDC-42BD-AD74-EED306C1DB65}" srcOrd="1" destOrd="0" presId="urn:microsoft.com/office/officeart/2005/8/layout/hProcess7#1"/>
    <dgm:cxn modelId="{A1825072-BA11-4707-9D8E-2F375D557121}" type="presParOf" srcId="{5421BCE9-6A18-4EAE-B85E-7019AC83827A}" destId="{0B00C186-5089-467D-9527-18CA82094376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2AD0E-37E3-42F8-9C0B-613CF4E9A15B}">
      <dsp:nvSpPr>
        <dsp:cNvPr id="0" name=""/>
        <dsp:cNvSpPr/>
      </dsp:nvSpPr>
      <dsp:spPr>
        <a:xfrm>
          <a:off x="492" y="372740"/>
          <a:ext cx="2117222" cy="2540667"/>
        </a:xfrm>
        <a:prstGeom prst="roundRect">
          <a:avLst>
            <a:gd name="adj" fmla="val 5000"/>
          </a:avLst>
        </a:prstGeom>
        <a:solidFill>
          <a:srgbClr val="00B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Queja cognitiva subjetiva  </a:t>
          </a:r>
          <a:endParaRPr lang="es-CL" sz="1400" kern="1200" dirty="0"/>
        </a:p>
      </dsp:txBody>
      <dsp:txXfrm rot="16200000">
        <a:off x="-829459" y="1202691"/>
        <a:ext cx="2083347" cy="423444"/>
      </dsp:txXfrm>
    </dsp:sp>
    <dsp:sp modelId="{12E45189-B4F7-41ED-B6C7-F9F5B2D771B2}">
      <dsp:nvSpPr>
        <dsp:cNvPr id="0" name=""/>
        <dsp:cNvSpPr/>
      </dsp:nvSpPr>
      <dsp:spPr>
        <a:xfrm>
          <a:off x="423936" y="372740"/>
          <a:ext cx="1577330" cy="2540667"/>
        </a:xfrm>
        <a:prstGeom prst="rect">
          <a:avLst/>
        </a:prstGeom>
        <a:solidFill>
          <a:srgbClr val="92D050"/>
        </a:solidFill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1" kern="1200" dirty="0" smtClean="0"/>
            <a:t>EA </a:t>
          </a:r>
          <a:r>
            <a:rPr lang="es-CL" sz="2200" b="1" kern="1200" dirty="0" err="1" smtClean="0"/>
            <a:t>preclínica</a:t>
          </a:r>
          <a:endParaRPr lang="es-CL" sz="2200" b="1" kern="1200" dirty="0"/>
        </a:p>
      </dsp:txBody>
      <dsp:txXfrm>
        <a:off x="423936" y="372740"/>
        <a:ext cx="1577330" cy="2540667"/>
      </dsp:txXfrm>
    </dsp:sp>
    <dsp:sp modelId="{43344BA6-895C-4000-8DC5-C80CE4D14DC7}">
      <dsp:nvSpPr>
        <dsp:cNvPr id="0" name=""/>
        <dsp:cNvSpPr/>
      </dsp:nvSpPr>
      <dsp:spPr>
        <a:xfrm>
          <a:off x="2191817" y="372740"/>
          <a:ext cx="2117222" cy="2540667"/>
        </a:xfrm>
        <a:prstGeom prst="roundRect">
          <a:avLst>
            <a:gd name="adj" fmla="val 5000"/>
          </a:avLst>
        </a:prstGeom>
        <a:solidFill>
          <a:srgbClr val="FFC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Deterioro Cognitivo Leve</a:t>
          </a:r>
          <a:endParaRPr lang="es-CL" sz="1400" kern="1200" dirty="0"/>
        </a:p>
      </dsp:txBody>
      <dsp:txXfrm rot="16200000">
        <a:off x="1361866" y="1202691"/>
        <a:ext cx="2083347" cy="423444"/>
      </dsp:txXfrm>
    </dsp:sp>
    <dsp:sp modelId="{2382ED80-40F3-408F-9248-87FBDDC7AFB2}">
      <dsp:nvSpPr>
        <dsp:cNvPr id="0" name=""/>
        <dsp:cNvSpPr/>
      </dsp:nvSpPr>
      <dsp:spPr>
        <a:xfrm rot="5400000">
          <a:off x="2015694" y="2392219"/>
          <a:ext cx="373417" cy="31758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B5D9A-B488-48E3-963B-0590D0B7383F}">
      <dsp:nvSpPr>
        <dsp:cNvPr id="0" name=""/>
        <dsp:cNvSpPr/>
      </dsp:nvSpPr>
      <dsp:spPr>
        <a:xfrm>
          <a:off x="2615262" y="372740"/>
          <a:ext cx="1577330" cy="254066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1" kern="1200" dirty="0" smtClean="0"/>
            <a:t>EA prodrómica</a:t>
          </a:r>
          <a:endParaRPr lang="es-CL" sz="2200" b="1" kern="1200" dirty="0"/>
        </a:p>
      </dsp:txBody>
      <dsp:txXfrm>
        <a:off x="2615262" y="372740"/>
        <a:ext cx="1577330" cy="2540667"/>
      </dsp:txXfrm>
    </dsp:sp>
    <dsp:sp modelId="{102EF0F9-B784-48A2-BCC8-B12DEA377057}">
      <dsp:nvSpPr>
        <dsp:cNvPr id="0" name=""/>
        <dsp:cNvSpPr/>
      </dsp:nvSpPr>
      <dsp:spPr>
        <a:xfrm>
          <a:off x="4383143" y="354117"/>
          <a:ext cx="2117222" cy="2540667"/>
        </a:xfrm>
        <a:prstGeom prst="roundRect">
          <a:avLst>
            <a:gd name="adj" fmla="val 5000"/>
          </a:avLst>
        </a:prstGeom>
        <a:solidFill>
          <a:srgbClr val="FF00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        Demencia</a:t>
          </a:r>
          <a:endParaRPr lang="es-CL" sz="1400" kern="1200" dirty="0"/>
        </a:p>
      </dsp:txBody>
      <dsp:txXfrm rot="16200000">
        <a:off x="3553191" y="1184068"/>
        <a:ext cx="2083347" cy="423444"/>
      </dsp:txXfrm>
    </dsp:sp>
    <dsp:sp modelId="{4E7EB601-D718-40A0-9107-B74D25270865}">
      <dsp:nvSpPr>
        <dsp:cNvPr id="0" name=""/>
        <dsp:cNvSpPr/>
      </dsp:nvSpPr>
      <dsp:spPr>
        <a:xfrm rot="5400000">
          <a:off x="4207020" y="2392219"/>
          <a:ext cx="373417" cy="31758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00C186-5089-467D-9527-18CA82094376}">
      <dsp:nvSpPr>
        <dsp:cNvPr id="0" name=""/>
        <dsp:cNvSpPr/>
      </dsp:nvSpPr>
      <dsp:spPr>
        <a:xfrm>
          <a:off x="4806587" y="354117"/>
          <a:ext cx="1577330" cy="254066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200" kern="1200" dirty="0" smtClean="0"/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200" b="1" kern="1200" dirty="0" smtClean="0"/>
            <a:t>EA clínica</a:t>
          </a:r>
          <a:endParaRPr lang="es-CL" sz="2200" b="1" kern="1200" dirty="0"/>
        </a:p>
      </dsp:txBody>
      <dsp:txXfrm>
        <a:off x="4806587" y="354117"/>
        <a:ext cx="1577330" cy="2540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5DBE9ED-EF15-412F-9BC9-C02D38FE91B9}" type="datetimeFigureOut">
              <a:rPr lang="es-ES"/>
              <a:pPr>
                <a:defRPr/>
              </a:pPr>
              <a:t>29/04/2023</a:t>
            </a:fld>
            <a:endParaRPr lang="es-E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EB2329-4AAC-43A7-9A2A-70170BC4ECE2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68447D-2215-46B4-ACF2-749564AE347F}" type="slidenum">
              <a:rPr lang="es-CL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s-CL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2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L" altLang="es-CL" smtClean="0">
              <a:latin typeface="Arial" panose="020B0604020202020204" pitchFamily="34" charset="0"/>
            </a:endParaRPr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19CD1F-663B-442F-93B5-5C836346AE45}" type="slidenum">
              <a:rPr lang="es-ES" altLang="es-CL" smtClean="0"/>
              <a:pPr/>
              <a:t>13</a:t>
            </a:fld>
            <a:endParaRPr lang="es-ES" altLang="es-C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EB2329-4AAC-43A7-9A2A-70170BC4ECE2}" type="slidenum">
              <a:rPr lang="es-ES" altLang="es-CL" smtClean="0"/>
              <a:pPr>
                <a:defRPr/>
              </a:pPr>
              <a:t>16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68928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8C1DA-006F-4D17-A22F-735E0CB9E009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2651276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4498F-43BB-487B-A8F8-AFEDCDD6A3CC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688638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08A81-7FF0-452D-8B77-474E3D355AEF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7302855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05F67-D0F7-4CB1-AA0A-4BCB45F5E74C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24757643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86F3E-F70B-4E76-8B5D-E9C3D9EEC457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7668126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98E0B-CEFA-40D8-B463-39162DB559B6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9979610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29862-7010-4F49-B3AD-C51271779B69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81669880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F9132-D2A9-4EDD-8760-CB17BF8D31A8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0804342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15BE3-6B60-4361-9226-EC3D8BE61304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2705692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A14B9-0BBC-49BB-992C-BA5301FF94E4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0626113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64037-2516-4F65-8B86-167765BF597C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6402484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 smtClean="0"/>
              <a:t>Haga clic para modificar el estilo de texto del patrón</a:t>
            </a:r>
          </a:p>
          <a:p>
            <a:pPr lvl="1"/>
            <a:r>
              <a:rPr lang="es-ES" altLang="es-CL" smtClean="0"/>
              <a:t>Segundo nivel</a:t>
            </a:r>
          </a:p>
          <a:p>
            <a:pPr lvl="2"/>
            <a:r>
              <a:rPr lang="es-ES" altLang="es-CL" smtClean="0"/>
              <a:t>Tercer nivel</a:t>
            </a:r>
          </a:p>
          <a:p>
            <a:pPr lvl="3"/>
            <a:r>
              <a:rPr lang="es-ES" altLang="es-CL" smtClean="0"/>
              <a:t>Cuarto nivel</a:t>
            </a:r>
          </a:p>
          <a:p>
            <a:pPr lvl="4"/>
            <a:r>
              <a:rPr lang="es-ES" altLang="es-C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8144572-EFDE-4A7A-8628-B5610CBE7BBC}" type="slidenum">
              <a:rPr lang="es-ES" altLang="es-CL"/>
              <a:pPr>
                <a:defRPr/>
              </a:pPr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492375"/>
            <a:ext cx="7772400" cy="2232025"/>
          </a:xfrm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s-CL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Generalidades sobre </a:t>
            </a:r>
            <a:r>
              <a:rPr lang="es-CL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s-CL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CL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Trastorno </a:t>
            </a:r>
            <a:r>
              <a:rPr lang="es-CL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Neurocognitivo</a:t>
            </a:r>
            <a:endParaRPr lang="es-E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989513"/>
            <a:ext cx="6400800" cy="1752600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buFontTx/>
              <a:buNone/>
            </a:pPr>
            <a:r>
              <a:rPr lang="es-CL" altLang="es-CL" sz="2800" b="1" dirty="0" smtClean="0"/>
              <a:t>Dr. Patricio Fuentes G.</a:t>
            </a:r>
          </a:p>
          <a:p>
            <a:pPr marL="0" indent="0" algn="ctr">
              <a:spcBef>
                <a:spcPts val="600"/>
              </a:spcBef>
              <a:buFontTx/>
              <a:buNone/>
            </a:pPr>
            <a:r>
              <a:rPr lang="es-CL" altLang="es-CL" sz="1800" b="1" dirty="0" smtClean="0"/>
              <a:t>Asignatura de Geriatría IV Medicina</a:t>
            </a:r>
          </a:p>
          <a:p>
            <a:pPr marL="0" indent="0" algn="ctr">
              <a:spcBef>
                <a:spcPts val="600"/>
              </a:spcBef>
              <a:buFontTx/>
              <a:buNone/>
            </a:pPr>
            <a:r>
              <a:rPr lang="es-CL" altLang="es-CL" sz="1800" b="1" dirty="0" smtClean="0"/>
              <a:t>Mayo 2023</a:t>
            </a:r>
          </a:p>
        </p:txBody>
      </p:sp>
      <p:pic>
        <p:nvPicPr>
          <p:cNvPr id="16388" name="Picture 4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36613"/>
            <a:ext cx="1512887" cy="1439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2 Título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r>
              <a:rPr lang="es-CL" altLang="en-US" sz="2800" b="1" smtClean="0">
                <a:solidFill>
                  <a:schemeClr val="tx1"/>
                </a:solidFill>
              </a:rPr>
              <a:t>Trastorno Neurocognitivo Menor DSM-5 (DCL)</a:t>
            </a:r>
          </a:p>
        </p:txBody>
      </p:sp>
      <p:sp>
        <p:nvSpPr>
          <p:cNvPr id="27651" name="3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775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514350" indent="-514350">
              <a:buFontTx/>
              <a:buNone/>
            </a:pPr>
            <a:r>
              <a:rPr lang="es-CL" altLang="en-US" sz="2400" smtClean="0"/>
              <a:t>1.   Evidencia de </a:t>
            </a:r>
            <a:r>
              <a:rPr lang="es-CL" altLang="en-US" sz="2400" u="sng" smtClean="0"/>
              <a:t>modesta declinación cognitiva desde un nivel previo de rendimiento</a:t>
            </a:r>
            <a:r>
              <a:rPr lang="es-CL" altLang="en-US" sz="2400" smtClean="0"/>
              <a:t> en uno o más dominios cognitivos</a:t>
            </a:r>
          </a:p>
          <a:p>
            <a:pPr marL="514350" indent="-514350">
              <a:buFontTx/>
              <a:buNone/>
            </a:pPr>
            <a:r>
              <a:rPr lang="es-CL" altLang="en-US" sz="2400" smtClean="0"/>
              <a:t>      </a:t>
            </a:r>
            <a:r>
              <a:rPr lang="es-CL" altLang="en-US" sz="2000" smtClean="0"/>
              <a:t>La evidencia debe consistir en reporte del individuo, de un informante     confiable ó de un clínico y en modesto deterioro del rendimiento cognitivo documentado por evaluación neuropsicológica estandarizada</a:t>
            </a:r>
          </a:p>
          <a:p>
            <a:pPr marL="514350" indent="-514350">
              <a:buFontTx/>
              <a:buAutoNum type="arabicPeriod" startAt="2"/>
            </a:pPr>
            <a:r>
              <a:rPr lang="es-CL" altLang="en-US" sz="2400" smtClean="0"/>
              <a:t>Los déficits cognitivos </a:t>
            </a:r>
            <a:r>
              <a:rPr lang="es-CL" altLang="en-US" sz="2400" u="sng" smtClean="0"/>
              <a:t>no interfieren con la capacidad para independencia</a:t>
            </a:r>
            <a:r>
              <a:rPr lang="es-CL" altLang="en-US" sz="2400" smtClean="0"/>
              <a:t> en actividades complejas o instrumentales de la vida diaria</a:t>
            </a:r>
          </a:p>
          <a:p>
            <a:pPr marL="514350" indent="-514350">
              <a:buFontTx/>
              <a:buAutoNum type="arabicPeriod" startAt="2"/>
            </a:pPr>
            <a:r>
              <a:rPr lang="es-CL" altLang="en-US" sz="2400" smtClean="0"/>
              <a:t>Los déficits no ocurren en contexto de delirium  ni son mejor explicados por otro desorden mental </a:t>
            </a:r>
          </a:p>
          <a:p>
            <a:pPr marL="514350" indent="-514350">
              <a:buFontTx/>
              <a:buNone/>
            </a:pPr>
            <a:r>
              <a:rPr lang="es-CL" altLang="en-US" sz="2000" smtClean="0"/>
              <a:t>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elsevier.es/ficheros/publicaciones/07168640/0000002700000003/v3_201704100059/S0716864016300335/v3_201704100059/es/main.assets/gr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4988"/>
            <a:ext cx="9144000" cy="450373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28675" name="4 Título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143000"/>
          </a:xfrm>
        </p:spPr>
        <p:txBody>
          <a:bodyPr/>
          <a:lstStyle/>
          <a:p>
            <a:r>
              <a:rPr lang="es-CL" altLang="en-US" sz="3200" b="1" smtClean="0"/>
              <a:t>Subtipos de DCL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/>
          <a:lstStyle/>
          <a:p>
            <a:r>
              <a:rPr lang="es-CL" sz="3200" b="1" dirty="0" smtClean="0"/>
              <a:t>Claves en TNC menor (DCL)</a:t>
            </a:r>
            <a:endParaRPr lang="en-US" sz="3200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57200" y="2536304"/>
            <a:ext cx="8229600" cy="2188840"/>
          </a:xfrm>
        </p:spPr>
        <p:txBody>
          <a:bodyPr/>
          <a:lstStyle/>
          <a:p>
            <a:r>
              <a:rPr lang="es-CL" sz="2800" dirty="0"/>
              <a:t>El DCL  es común en poblaciones mayores</a:t>
            </a:r>
          </a:p>
          <a:p>
            <a:r>
              <a:rPr lang="es-CL" sz="2800" dirty="0"/>
              <a:t>Las personas con DCL están en mayor riesgo de progresar a demencia que los controles</a:t>
            </a:r>
          </a:p>
          <a:p>
            <a:r>
              <a:rPr lang="es-CL" sz="2800" dirty="0"/>
              <a:t>El diagnóstico es a través del juicio clínico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340886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41388"/>
            <a:ext cx="8153400" cy="400050"/>
          </a:xfrm>
        </p:spPr>
        <p:txBody>
          <a:bodyPr/>
          <a:lstStyle/>
          <a:p>
            <a:pPr eaLnBrk="1" hangingPunct="1"/>
            <a:r>
              <a:rPr lang="en-US" altLang="es-CL" sz="3200" b="1" smtClean="0">
                <a:solidFill>
                  <a:schemeClr val="tx1"/>
                </a:solidFill>
              </a:rPr>
              <a:t>¿ Qué entendemos por DEMENCIA 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16633"/>
            <a:ext cx="8001000" cy="51847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s-CL" sz="2400" b="1" dirty="0" err="1" smtClean="0"/>
              <a:t>Demencia</a:t>
            </a:r>
            <a:r>
              <a:rPr lang="en-US" altLang="es-CL" sz="2400" b="1" dirty="0" smtClean="0"/>
              <a:t> </a:t>
            </a:r>
            <a:r>
              <a:rPr lang="en-US" altLang="es-CL" sz="2400" b="1" dirty="0" err="1" smtClean="0"/>
              <a:t>es</a:t>
            </a:r>
            <a:r>
              <a:rPr lang="en-US" altLang="es-CL" sz="2400" b="1" dirty="0" smtClean="0"/>
              <a:t> un </a:t>
            </a:r>
            <a:r>
              <a:rPr lang="en-US" altLang="es-CL" sz="2400" b="1" u="sng" dirty="0" err="1" smtClean="0"/>
              <a:t>sindrome</a:t>
            </a:r>
            <a:r>
              <a:rPr lang="en-US" altLang="es-CL" sz="2400" b="1" dirty="0" smtClean="0"/>
              <a:t> </a:t>
            </a:r>
            <a:r>
              <a:rPr lang="en-US" altLang="es-CL" sz="2400" b="1" dirty="0" err="1" smtClean="0"/>
              <a:t>clinico</a:t>
            </a:r>
            <a:r>
              <a:rPr lang="en-US" altLang="es-CL" sz="2400" b="1" dirty="0" smtClean="0"/>
              <a:t> </a:t>
            </a:r>
            <a:r>
              <a:rPr lang="en-US" altLang="es-CL" sz="2400" b="1" dirty="0" err="1" smtClean="0"/>
              <a:t>caracterizado</a:t>
            </a:r>
            <a:r>
              <a:rPr lang="en-US" altLang="es-CL" sz="2400" b="1" dirty="0" smtClean="0"/>
              <a:t> </a:t>
            </a:r>
            <a:r>
              <a:rPr lang="en-US" altLang="es-CL" sz="2400" b="1" dirty="0" err="1" smtClean="0"/>
              <a:t>por</a:t>
            </a:r>
            <a:r>
              <a:rPr lang="en-US" altLang="es-CL" sz="2400" b="1" dirty="0" smtClean="0"/>
              <a:t> un </a:t>
            </a:r>
            <a:r>
              <a:rPr lang="en-US" altLang="es-CL" sz="2400" b="1" u="sng" dirty="0" err="1" smtClean="0"/>
              <a:t>deterioro</a:t>
            </a:r>
            <a:r>
              <a:rPr lang="en-US" altLang="es-CL" sz="2400" b="1" dirty="0" smtClean="0"/>
              <a:t> </a:t>
            </a:r>
            <a:r>
              <a:rPr lang="en-US" altLang="es-CL" sz="2400" b="1" u="sng" dirty="0" err="1" smtClean="0"/>
              <a:t>adquirido</a:t>
            </a:r>
            <a:r>
              <a:rPr lang="en-US" altLang="es-CL" sz="2400" b="1" dirty="0" smtClean="0"/>
              <a:t> </a:t>
            </a:r>
            <a:r>
              <a:rPr lang="en-US" altLang="es-CL" sz="2400" b="1" dirty="0" err="1" smtClean="0"/>
              <a:t>persistente</a:t>
            </a:r>
            <a:r>
              <a:rPr lang="en-US" altLang="es-CL" sz="2400" b="1" dirty="0" smtClean="0"/>
              <a:t> </a:t>
            </a:r>
            <a:r>
              <a:rPr lang="en-US" altLang="es-CL" sz="2400" b="1" dirty="0" err="1" smtClean="0"/>
              <a:t>en</a:t>
            </a:r>
            <a:r>
              <a:rPr lang="en-US" altLang="es-CL" sz="2400" b="1" dirty="0" smtClean="0"/>
              <a:t> </a:t>
            </a:r>
            <a:r>
              <a:rPr lang="en-US" altLang="es-CL" sz="2400" b="1" dirty="0" err="1" smtClean="0"/>
              <a:t>una</a:t>
            </a:r>
            <a:r>
              <a:rPr lang="en-US" altLang="es-CL" sz="2400" b="1" dirty="0" smtClean="0"/>
              <a:t> o </a:t>
            </a:r>
            <a:r>
              <a:rPr lang="en-US" altLang="es-CL" sz="2400" b="1" dirty="0" err="1" smtClean="0"/>
              <a:t>más</a:t>
            </a:r>
            <a:r>
              <a:rPr lang="en-US" altLang="es-CL" sz="2400" b="1" dirty="0" smtClean="0"/>
              <a:t> de las</a:t>
            </a:r>
            <a:r>
              <a:rPr lang="en-US" altLang="es-CL" sz="2400" b="1" dirty="0"/>
              <a:t> </a:t>
            </a:r>
            <a:r>
              <a:rPr lang="en-US" altLang="es-CL" sz="2400" b="1" dirty="0" err="1" smtClean="0"/>
              <a:t>funciones</a:t>
            </a:r>
            <a:r>
              <a:rPr lang="en-US" altLang="es-CL" sz="2400" b="1" dirty="0" smtClean="0"/>
              <a:t> </a:t>
            </a:r>
            <a:r>
              <a:rPr lang="en-US" altLang="es-CL" sz="2400" b="1" dirty="0" err="1" smtClean="0"/>
              <a:t>cognitivas</a:t>
            </a:r>
            <a:r>
              <a:rPr lang="en-US" altLang="es-CL" sz="2400" b="1" dirty="0" smtClean="0"/>
              <a:t>, tales </a:t>
            </a:r>
            <a:r>
              <a:rPr lang="en-US" altLang="es-CL" sz="2400" b="1" dirty="0" err="1" smtClean="0"/>
              <a:t>como</a:t>
            </a:r>
            <a:r>
              <a:rPr lang="en-US" altLang="es-CL" sz="2400" b="1" dirty="0" smtClean="0"/>
              <a:t>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s-CL" sz="2400" b="1" dirty="0" err="1" smtClean="0"/>
              <a:t>Memoria</a:t>
            </a:r>
            <a:r>
              <a:rPr lang="en-US" altLang="es-CL" sz="2400" b="1" dirty="0" smtClean="0"/>
              <a:t>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s-CL" sz="2400" b="1" dirty="0" err="1" smtClean="0"/>
              <a:t>Lenguaje</a:t>
            </a:r>
            <a:endParaRPr lang="en-US" altLang="es-CL" sz="2400" b="1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en-US" altLang="es-CL" sz="2400" b="1" dirty="0" err="1" smtClean="0"/>
              <a:t>Funciones</a:t>
            </a:r>
            <a:r>
              <a:rPr lang="en-US" altLang="es-CL" sz="2400" b="1" dirty="0" smtClean="0"/>
              <a:t>  </a:t>
            </a:r>
            <a:r>
              <a:rPr lang="en-US" altLang="es-CL" sz="2400" b="1" dirty="0" err="1" smtClean="0"/>
              <a:t>ejecutivas</a:t>
            </a:r>
            <a:endParaRPr lang="en-US" altLang="es-CL" sz="2400" b="1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altLang="es-CL" sz="2400" b="1" dirty="0" err="1" smtClean="0"/>
              <a:t>Puede</a:t>
            </a:r>
            <a:r>
              <a:rPr lang="en-US" altLang="es-CL" sz="2400" b="1" dirty="0" smtClean="0"/>
              <a:t> </a:t>
            </a:r>
            <a:r>
              <a:rPr lang="en-US" altLang="es-CL" sz="2400" b="1" dirty="0" err="1" smtClean="0"/>
              <a:t>ser</a:t>
            </a:r>
            <a:r>
              <a:rPr lang="en-US" altLang="es-CL" sz="2400" b="1" dirty="0" smtClean="0"/>
              <a:t> irreversible o </a:t>
            </a:r>
            <a:r>
              <a:rPr lang="en-US" altLang="es-CL" sz="2400" b="1" dirty="0" err="1" smtClean="0"/>
              <a:t>parcialmente</a:t>
            </a:r>
            <a:r>
              <a:rPr lang="en-US" altLang="es-CL" sz="2400" b="1" dirty="0" smtClean="0"/>
              <a:t> reversible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es-CL" sz="2400" b="1" dirty="0" err="1" smtClean="0"/>
              <a:t>Puede</a:t>
            </a:r>
            <a:r>
              <a:rPr lang="en-US" altLang="es-CL" sz="2400" b="1" dirty="0" smtClean="0"/>
              <a:t> </a:t>
            </a:r>
            <a:r>
              <a:rPr lang="en-US" altLang="es-CL" sz="2400" b="1" dirty="0" err="1" smtClean="0"/>
              <a:t>ser</a:t>
            </a:r>
            <a:r>
              <a:rPr lang="en-US" altLang="es-CL" sz="2400" b="1" dirty="0" smtClean="0"/>
              <a:t> </a:t>
            </a:r>
            <a:r>
              <a:rPr lang="en-US" altLang="es-CL" sz="2400" b="1" dirty="0" err="1" smtClean="0"/>
              <a:t>leve</a:t>
            </a:r>
            <a:r>
              <a:rPr lang="en-US" altLang="es-CL" sz="2400" b="1" dirty="0" smtClean="0"/>
              <a:t>, </a:t>
            </a:r>
            <a:r>
              <a:rPr lang="en-US" altLang="es-CL" sz="2400" b="1" dirty="0" err="1" smtClean="0"/>
              <a:t>moderada</a:t>
            </a:r>
            <a:r>
              <a:rPr lang="en-US" altLang="es-CL" sz="2400" b="1" dirty="0" smtClean="0"/>
              <a:t> o </a:t>
            </a:r>
            <a:r>
              <a:rPr lang="en-US" altLang="es-CL" sz="2400" b="1" dirty="0" err="1" smtClean="0"/>
              <a:t>severa</a:t>
            </a:r>
            <a:endParaRPr lang="en-US" altLang="es-CL" sz="2400" b="1" dirty="0" smtClean="0"/>
          </a:p>
          <a:p>
            <a:pPr algn="just" eaLnBrk="1" hangingPunct="1">
              <a:lnSpc>
                <a:spcPct val="90000"/>
              </a:lnSpc>
            </a:pPr>
            <a:r>
              <a:rPr lang="en-US" altLang="es-CL" sz="2400" b="1" dirty="0" err="1" smtClean="0"/>
              <a:t>Debe</a:t>
            </a:r>
            <a:r>
              <a:rPr lang="en-US" altLang="es-CL" sz="2400" b="1" dirty="0" smtClean="0"/>
              <a:t> </a:t>
            </a:r>
            <a:r>
              <a:rPr lang="en-US" altLang="es-CL" sz="2400" b="1" dirty="0" err="1" smtClean="0"/>
              <a:t>ser</a:t>
            </a:r>
            <a:r>
              <a:rPr lang="en-US" altLang="es-CL" sz="2400" b="1" dirty="0" smtClean="0"/>
              <a:t> de </a:t>
            </a:r>
            <a:r>
              <a:rPr lang="en-US" altLang="es-CL" sz="2400" b="1" u="sng" dirty="0" err="1" smtClean="0"/>
              <a:t>suficiente</a:t>
            </a:r>
            <a:r>
              <a:rPr lang="en-US" altLang="es-CL" sz="2400" b="1" u="sng" dirty="0" smtClean="0"/>
              <a:t> </a:t>
            </a:r>
            <a:r>
              <a:rPr lang="en-US" altLang="es-CL" sz="2400" b="1" u="sng" dirty="0" err="1" smtClean="0"/>
              <a:t>severidad</a:t>
            </a:r>
            <a:r>
              <a:rPr lang="en-US" altLang="es-CL" sz="2400" b="1" u="sng" dirty="0" smtClean="0"/>
              <a:t> </a:t>
            </a:r>
            <a:r>
              <a:rPr lang="en-US" altLang="es-CL" sz="2400" b="1" dirty="0" smtClean="0"/>
              <a:t>para </a:t>
            </a:r>
            <a:r>
              <a:rPr lang="en-US" altLang="es-CL" sz="2400" b="1" dirty="0" err="1" smtClean="0"/>
              <a:t>interferir</a:t>
            </a:r>
            <a:r>
              <a:rPr lang="en-US" altLang="es-CL" sz="2400" b="1" dirty="0" smtClean="0"/>
              <a:t> con el </a:t>
            </a:r>
            <a:r>
              <a:rPr lang="en-US" altLang="es-CL" sz="2400" b="1" dirty="0" err="1" smtClean="0"/>
              <a:t>funcionamiento</a:t>
            </a:r>
            <a:r>
              <a:rPr lang="en-US" altLang="es-CL" sz="2400" b="1" dirty="0" smtClean="0"/>
              <a:t> </a:t>
            </a:r>
            <a:r>
              <a:rPr lang="en-US" altLang="es-CL" sz="2400" b="1" dirty="0" err="1" smtClean="0"/>
              <a:t>laboral</a:t>
            </a:r>
            <a:r>
              <a:rPr lang="en-US" altLang="es-CL" sz="2400" b="1" dirty="0" smtClean="0"/>
              <a:t> o la </a:t>
            </a:r>
            <a:r>
              <a:rPr lang="en-US" altLang="es-CL" sz="2400" b="1" dirty="0" err="1" smtClean="0"/>
              <a:t>interacción</a:t>
            </a:r>
            <a:r>
              <a:rPr lang="en-US" altLang="es-CL" sz="2400" b="1" dirty="0" smtClean="0"/>
              <a:t> social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xfrm>
            <a:off x="0" y="500063"/>
            <a:ext cx="9144000" cy="1143000"/>
          </a:xfrm>
        </p:spPr>
        <p:txBody>
          <a:bodyPr/>
          <a:lstStyle/>
          <a:p>
            <a:r>
              <a:rPr lang="es-CL" altLang="en-US" sz="3200" b="1" smtClean="0">
                <a:solidFill>
                  <a:schemeClr val="tx1"/>
                </a:solidFill>
              </a:rPr>
              <a:t>Criterios diagnósticos DSM-5 para TNC Mayor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9155113" cy="49514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14500" y="1714500"/>
            <a:ext cx="6143625" cy="357188"/>
          </a:xfrm>
          <a:prstGeom prst="rect">
            <a:avLst/>
          </a:prstGeom>
          <a:noFill/>
          <a:ln w="5715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5" name="4 Rectángulo"/>
          <p:cNvSpPr/>
          <p:nvPr/>
        </p:nvSpPr>
        <p:spPr>
          <a:xfrm>
            <a:off x="357188" y="4000500"/>
            <a:ext cx="6357937" cy="357188"/>
          </a:xfrm>
          <a:prstGeom prst="rect">
            <a:avLst/>
          </a:prstGeom>
          <a:noFill/>
          <a:ln w="5715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3" y="1120622"/>
            <a:ext cx="3336396" cy="47289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ángulo 2"/>
          <p:cNvSpPr/>
          <p:nvPr/>
        </p:nvSpPr>
        <p:spPr>
          <a:xfrm>
            <a:off x="5027574" y="1032495"/>
            <a:ext cx="3429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n-US" sz="2100" b="1" dirty="0"/>
              <a:t>Alta frecuencia</a:t>
            </a:r>
          </a:p>
          <a:p>
            <a:endParaRPr lang="es-ES" altLang="en-US" sz="2100" b="1" dirty="0"/>
          </a:p>
          <a:p>
            <a:r>
              <a:rPr lang="es-ES" altLang="en-US" sz="2100" b="1" dirty="0"/>
              <a:t>Incremento en países menos desarrollados</a:t>
            </a:r>
          </a:p>
          <a:p>
            <a:endParaRPr lang="es-ES" altLang="en-US" sz="2100" b="1" dirty="0"/>
          </a:p>
          <a:p>
            <a:r>
              <a:rPr lang="es-ES" altLang="en-US" sz="2100" b="1" dirty="0"/>
              <a:t>Desconocimiento y estigmatización</a:t>
            </a:r>
          </a:p>
          <a:p>
            <a:endParaRPr lang="es-ES" altLang="en-US" sz="2100" b="1" dirty="0"/>
          </a:p>
          <a:p>
            <a:r>
              <a:rPr lang="es-ES" altLang="en-US" sz="2100" b="1" dirty="0"/>
              <a:t>Causa desconocida</a:t>
            </a:r>
          </a:p>
          <a:p>
            <a:endParaRPr lang="es-ES" altLang="en-US" sz="2100" b="1" dirty="0"/>
          </a:p>
          <a:p>
            <a:r>
              <a:rPr lang="es-ES" altLang="en-US" sz="2100" b="1" dirty="0"/>
              <a:t>Complejidad de su clínica</a:t>
            </a:r>
          </a:p>
          <a:p>
            <a:endParaRPr lang="es-ES" altLang="en-US" sz="2100" b="1" dirty="0"/>
          </a:p>
          <a:p>
            <a:r>
              <a:rPr lang="es-ES" altLang="en-US" sz="2100" b="1" dirty="0"/>
              <a:t>Alto costo</a:t>
            </a:r>
          </a:p>
          <a:p>
            <a:endParaRPr lang="es-ES" altLang="en-US" sz="2100" b="1" dirty="0"/>
          </a:p>
          <a:p>
            <a:r>
              <a:rPr lang="es-ES" altLang="en-US" sz="2100" b="1" dirty="0"/>
              <a:t>Sobrecarga familiar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254034" y="3884565"/>
            <a:ext cx="2106386" cy="587831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36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zheimer's vs diment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2" y="2691894"/>
            <a:ext cx="3171572" cy="17400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 Consejos para hacer frente la agresividad en pacientes de Alzheimer |  Manos con Corazó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35" y="2346415"/>
            <a:ext cx="2823039" cy="23513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88" y="2282218"/>
            <a:ext cx="3768344" cy="25134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847993"/>
            <a:ext cx="9144000" cy="932737"/>
          </a:xfrm>
          <a:noFill/>
        </p:spPr>
        <p:txBody>
          <a:bodyPr>
            <a:normAutofit/>
          </a:bodyPr>
          <a:lstStyle/>
          <a:p>
            <a:r>
              <a:rPr lang="es-CL" sz="2400" b="1" dirty="0">
                <a:solidFill>
                  <a:schemeClr val="tx1"/>
                </a:solidFill>
              </a:rPr>
              <a:t>Manifestaciones clínicas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334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603250"/>
            <a:ext cx="9144000" cy="1325563"/>
          </a:xfrm>
        </p:spPr>
        <p:txBody>
          <a:bodyPr/>
          <a:lstStyle/>
          <a:p>
            <a:r>
              <a:rPr lang="es-CL" altLang="en-US" sz="3200" b="1" dirty="0" smtClean="0">
                <a:solidFill>
                  <a:schemeClr val="tx1"/>
                </a:solidFill>
              </a:rPr>
              <a:t>Procedimiento diagnóstico básico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1563" y="3929063"/>
            <a:ext cx="1785937" cy="1570037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000" dirty="0"/>
              <a:t>Déficit cognitivo </a:t>
            </a:r>
          </a:p>
          <a:p>
            <a:pPr algn="ctr">
              <a:defRPr/>
            </a:pPr>
            <a:r>
              <a:rPr lang="es-CL" sz="2000" dirty="0"/>
              <a:t>(2 dominios)</a:t>
            </a:r>
          </a:p>
          <a:p>
            <a:pPr algn="ctr">
              <a:defRPr/>
            </a:pPr>
            <a:r>
              <a:rPr lang="es-CL" sz="2000" dirty="0"/>
              <a:t>Déficit funcional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8088" y="2174875"/>
            <a:ext cx="1544637" cy="1468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000" b="1" dirty="0">
                <a:solidFill>
                  <a:schemeClr val="tx1"/>
                </a:solidFill>
              </a:rPr>
              <a:t>Paso 1</a:t>
            </a:r>
          </a:p>
          <a:p>
            <a:pPr algn="ctr">
              <a:defRPr/>
            </a:pPr>
            <a:r>
              <a:rPr lang="es-CL" sz="2000" dirty="0">
                <a:solidFill>
                  <a:schemeClr val="tx1"/>
                </a:solidFill>
              </a:rPr>
              <a:t>Diagnóstico de demencia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341688" y="3335338"/>
            <a:ext cx="1778000" cy="460375"/>
          </a:xfrm>
          <a:prstGeom prst="rightArrow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/>
          </a:p>
        </p:txBody>
      </p:sp>
      <p:sp>
        <p:nvSpPr>
          <p:cNvPr id="7" name="Rectangle 6"/>
          <p:cNvSpPr/>
          <p:nvPr/>
        </p:nvSpPr>
        <p:spPr>
          <a:xfrm>
            <a:off x="5834063" y="2116138"/>
            <a:ext cx="1989137" cy="1455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000" b="1" dirty="0">
                <a:solidFill>
                  <a:schemeClr val="tx1"/>
                </a:solidFill>
              </a:rPr>
              <a:t>Paso 2</a:t>
            </a:r>
          </a:p>
          <a:p>
            <a:pPr algn="ctr">
              <a:defRPr/>
            </a:pPr>
            <a:r>
              <a:rPr lang="es-CL" sz="2000" dirty="0">
                <a:solidFill>
                  <a:schemeClr val="tx1"/>
                </a:solidFill>
              </a:rPr>
              <a:t>Diagnóstico de etiología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34063" y="4000500"/>
            <a:ext cx="2009775" cy="136525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000" dirty="0"/>
              <a:t>Exploración clínica standard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90056"/>
            <a:ext cx="8229600" cy="1143000"/>
          </a:xfrm>
        </p:spPr>
        <p:txBody>
          <a:bodyPr/>
          <a:lstStyle/>
          <a:p>
            <a:r>
              <a:rPr lang="es-ES" sz="4000" dirty="0"/>
              <a:t>No existe una prueba para determinar si alguien tiene demencia</a:t>
            </a:r>
            <a:endParaRPr lang="en-US" sz="4000" dirty="0"/>
          </a:p>
        </p:txBody>
      </p:sp>
      <p:sp>
        <p:nvSpPr>
          <p:cNvPr id="3" name="Rectángulo 2"/>
          <p:cNvSpPr/>
          <p:nvPr/>
        </p:nvSpPr>
        <p:spPr>
          <a:xfrm>
            <a:off x="1043608" y="4725144"/>
            <a:ext cx="72728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b="1" dirty="0" smtClean="0">
                <a:solidFill>
                  <a:schemeClr val="tx1"/>
                </a:solidFill>
              </a:rPr>
              <a:t>El diagnóstico es clínico y lo clave es el interrogatorio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83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213"/>
            <a:ext cx="7715250" cy="1143000"/>
          </a:xfrm>
        </p:spPr>
        <p:txBody>
          <a:bodyPr/>
          <a:lstStyle/>
          <a:p>
            <a:pPr eaLnBrk="1" hangingPunct="1"/>
            <a:r>
              <a:rPr lang="es-MX" altLang="es-CL" sz="3200" b="1" smtClean="0">
                <a:solidFill>
                  <a:schemeClr val="tx1"/>
                </a:solidFill>
              </a:rPr>
              <a:t>Proceso diagnóstico en demencias</a:t>
            </a:r>
            <a:endParaRPr lang="es-ES" altLang="es-CL" sz="3200" b="1" smtClean="0">
              <a:solidFill>
                <a:schemeClr val="tx1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784" y="1124744"/>
            <a:ext cx="7467600" cy="4525962"/>
          </a:xfrm>
        </p:spPr>
        <p:txBody>
          <a:bodyPr/>
          <a:lstStyle/>
          <a:p>
            <a:pPr eaLnBrk="1" hangingPunct="1"/>
            <a:r>
              <a:rPr lang="es-MX" altLang="es-CL" sz="2800" i="1" dirty="0" smtClean="0">
                <a:solidFill>
                  <a:schemeClr val="bg1"/>
                </a:solidFill>
              </a:rPr>
              <a:t>Valoración clínica general</a:t>
            </a:r>
          </a:p>
          <a:p>
            <a:pPr eaLnBrk="1" hangingPunct="1">
              <a:buFontTx/>
              <a:buNone/>
            </a:pPr>
            <a:endParaRPr lang="es-MX" altLang="es-CL" sz="2800" i="1" dirty="0" smtClean="0"/>
          </a:p>
          <a:p>
            <a:pPr eaLnBrk="1" hangingPunct="1"/>
            <a:r>
              <a:rPr lang="es-MX" altLang="es-CL" sz="2000" dirty="0" smtClean="0"/>
              <a:t>Anamnesis </a:t>
            </a:r>
            <a:r>
              <a:rPr lang="es-MX" altLang="es-CL" sz="2000" dirty="0" smtClean="0"/>
              <a:t>– Examen físico – Examen neurológico</a:t>
            </a:r>
          </a:p>
          <a:p>
            <a:pPr eaLnBrk="1" hangingPunct="1"/>
            <a:r>
              <a:rPr lang="es-MX" altLang="es-CL" sz="2000" dirty="0" smtClean="0"/>
              <a:t>Laboratorio ( hemograma, perfil bioquímico, VDRL pruebas </a:t>
            </a:r>
            <a:r>
              <a:rPr lang="es-MX" altLang="es-CL" sz="2000" dirty="0" err="1" smtClean="0"/>
              <a:t>tiroídeas</a:t>
            </a:r>
            <a:r>
              <a:rPr lang="es-MX" altLang="es-CL" sz="2000" dirty="0" smtClean="0"/>
              <a:t>, ELP,  </a:t>
            </a:r>
            <a:r>
              <a:rPr lang="es-MX" altLang="es-CL" sz="2000" dirty="0" err="1" smtClean="0"/>
              <a:t>vit</a:t>
            </a:r>
            <a:r>
              <a:rPr lang="es-MX" altLang="es-CL" sz="2000" dirty="0" smtClean="0"/>
              <a:t>. B12 )</a:t>
            </a:r>
          </a:p>
          <a:p>
            <a:pPr eaLnBrk="1" hangingPunct="1"/>
            <a:r>
              <a:rPr lang="es-MX" altLang="es-CL" sz="2000" dirty="0" smtClean="0"/>
              <a:t>Evaluación neuropsicológica</a:t>
            </a:r>
          </a:p>
          <a:p>
            <a:pPr eaLnBrk="1" hangingPunct="1"/>
            <a:r>
              <a:rPr lang="es-MX" altLang="es-CL" sz="2000" dirty="0" err="1" smtClean="0"/>
              <a:t>Neuroimagen</a:t>
            </a:r>
            <a:r>
              <a:rPr lang="es-MX" altLang="es-CL" sz="2000" dirty="0" smtClean="0"/>
              <a:t> (TAC, RNM)</a:t>
            </a:r>
            <a:endParaRPr lang="es-MX" altLang="es-CL" sz="2000" dirty="0" smtClean="0"/>
          </a:p>
          <a:p>
            <a:pPr eaLnBrk="1" hangingPunct="1"/>
            <a:r>
              <a:rPr lang="es-MX" altLang="es-CL" sz="2000" dirty="0" err="1" smtClean="0"/>
              <a:t>Biomarcadores</a:t>
            </a:r>
            <a:r>
              <a:rPr lang="es-MX" altLang="es-CL" sz="2000" dirty="0" smtClean="0"/>
              <a:t> (PET, LCR, sangre)</a:t>
            </a:r>
          </a:p>
          <a:p>
            <a:pPr eaLnBrk="1" hangingPunct="1"/>
            <a:r>
              <a:rPr lang="es-MX" altLang="es-CL" sz="2000" dirty="0" smtClean="0"/>
              <a:t>Estudio genético (</a:t>
            </a:r>
            <a:r>
              <a:rPr lang="es-MX" altLang="es-CL" sz="2000" dirty="0" smtClean="0"/>
              <a:t>APOE, PSE1, PSE2)</a:t>
            </a:r>
            <a:endParaRPr lang="es-ES" altLang="es-CL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/>
          <a:lstStyle/>
          <a:p>
            <a:r>
              <a:rPr lang="es-CL" sz="3200" b="1" dirty="0" smtClean="0"/>
              <a:t>¿Qué es la cognición?</a:t>
            </a:r>
            <a:endParaRPr lang="en-US" sz="32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896344"/>
            <a:ext cx="8229600" cy="1324744"/>
          </a:xfrm>
        </p:spPr>
        <p:txBody>
          <a:bodyPr/>
          <a:lstStyle/>
          <a:p>
            <a:pPr marL="0" indent="0" algn="ctr">
              <a:buNone/>
            </a:pPr>
            <a:r>
              <a:rPr lang="es-CL" sz="2800" dirty="0" smtClean="0"/>
              <a:t>Capacidad cerebral que permite obtener, procesar, interpretar y darle un significado a la información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0267936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143000"/>
          </a:xfrm>
        </p:spPr>
        <p:txBody>
          <a:bodyPr/>
          <a:lstStyle/>
          <a:p>
            <a:r>
              <a:rPr lang="es-CL" altLang="en-US" sz="3200" b="1" smtClean="0">
                <a:solidFill>
                  <a:schemeClr val="tx1"/>
                </a:solidFill>
              </a:rPr>
              <a:t/>
            </a:r>
            <a:br>
              <a:rPr lang="es-CL" altLang="en-US" sz="3200" b="1" smtClean="0">
                <a:solidFill>
                  <a:schemeClr val="tx1"/>
                </a:solidFill>
              </a:rPr>
            </a:br>
            <a:r>
              <a:rPr lang="es-CL" altLang="en-US" sz="3200" b="1" smtClean="0">
                <a:solidFill>
                  <a:schemeClr val="tx1"/>
                </a:solidFill>
              </a:rPr>
              <a:t>Anamnesis</a:t>
            </a:r>
          </a:p>
        </p:txBody>
      </p:sp>
      <p:sp>
        <p:nvSpPr>
          <p:cNvPr id="34819" name="2 Marcador de contenido"/>
          <p:cNvSpPr>
            <a:spLocks noGrp="1"/>
          </p:cNvSpPr>
          <p:nvPr>
            <p:ph idx="1"/>
          </p:nvPr>
        </p:nvSpPr>
        <p:spPr>
          <a:xfrm>
            <a:off x="457200" y="2428875"/>
            <a:ext cx="8229600" cy="350043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CL" altLang="en-US" sz="2800" smtClean="0"/>
              <a:t>Informante confiable a solas</a:t>
            </a:r>
          </a:p>
          <a:p>
            <a:r>
              <a:rPr lang="es-CL" altLang="en-US" sz="2800" smtClean="0"/>
              <a:t>Modo de inicio</a:t>
            </a:r>
          </a:p>
          <a:p>
            <a:r>
              <a:rPr lang="es-CL" altLang="en-US" sz="2800" smtClean="0"/>
              <a:t>Primeras manifestaciones “fuera de lo normal”</a:t>
            </a:r>
          </a:p>
          <a:p>
            <a:r>
              <a:rPr lang="es-CL" altLang="en-US" sz="2800" smtClean="0"/>
              <a:t>¿ Olvida cosas que hace 1 año no habría olvidado ?</a:t>
            </a:r>
          </a:p>
          <a:p>
            <a:r>
              <a:rPr lang="es-CL" altLang="en-US" sz="2800" smtClean="0"/>
              <a:t>Repercusión en AVD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2 Título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143000"/>
          </a:xfrm>
        </p:spPr>
        <p:txBody>
          <a:bodyPr/>
          <a:lstStyle/>
          <a:p>
            <a:r>
              <a:rPr lang="es-CL" altLang="en-US" sz="3200" b="1" smtClean="0">
                <a:solidFill>
                  <a:schemeClr val="tx1"/>
                </a:solidFill>
              </a:rPr>
              <a:t>Dominios cognitivos y síntomas asociados</a:t>
            </a:r>
          </a:p>
        </p:txBody>
      </p:sp>
      <p:sp>
        <p:nvSpPr>
          <p:cNvPr id="35843" name="3 Marcador de contenido"/>
          <p:cNvSpPr>
            <a:spLocks noGrp="1"/>
          </p:cNvSpPr>
          <p:nvPr>
            <p:ph idx="1"/>
          </p:nvPr>
        </p:nvSpPr>
        <p:spPr>
          <a:xfrm>
            <a:off x="457200" y="1831975"/>
            <a:ext cx="8229600" cy="4097338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CL" altLang="en-US" sz="2800" b="1" i="1" dirty="0" smtClean="0"/>
              <a:t>Atención</a:t>
            </a:r>
            <a:r>
              <a:rPr lang="es-CL" altLang="en-US" sz="2800" dirty="0" smtClean="0"/>
              <a:t>: Mayor lentitud y dificultad en completar tareas ante estímulos múltiples</a:t>
            </a:r>
          </a:p>
          <a:p>
            <a:r>
              <a:rPr lang="es-CL" altLang="en-US" sz="2800" b="1" i="1" dirty="0" smtClean="0"/>
              <a:t>Función ejecutiva</a:t>
            </a:r>
            <a:r>
              <a:rPr lang="es-CL" altLang="en-US" sz="2800" dirty="0" smtClean="0"/>
              <a:t>: Dificultad en organizar y resolver actividades rutinarias</a:t>
            </a:r>
          </a:p>
          <a:p>
            <a:r>
              <a:rPr lang="es-CL" altLang="en-US" sz="2800" b="1" i="1" dirty="0" smtClean="0"/>
              <a:t>Lenguaje</a:t>
            </a:r>
            <a:r>
              <a:rPr lang="es-CL" altLang="en-US" sz="2800" dirty="0" smtClean="0"/>
              <a:t>: Dificultad para encontrar palabras</a:t>
            </a:r>
          </a:p>
          <a:p>
            <a:r>
              <a:rPr lang="es-CL" altLang="en-US" sz="2800" b="1" i="1" dirty="0" smtClean="0"/>
              <a:t>Memoria</a:t>
            </a:r>
            <a:r>
              <a:rPr lang="es-CL" altLang="en-US" sz="2800" dirty="0" smtClean="0"/>
              <a:t>: Repetitividad en conversaciones y mayor necesidad de anotar las cosas por hacer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Conector recto"/>
          <p:cNvCxnSpPr/>
          <p:nvPr/>
        </p:nvCxnSpPr>
        <p:spPr>
          <a:xfrm rot="5400000">
            <a:off x="643732" y="3213894"/>
            <a:ext cx="428625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>
            <a:off x="2001044" y="3213894"/>
            <a:ext cx="428625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5400000">
            <a:off x="3358357" y="3213894"/>
            <a:ext cx="428625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rot="5400000">
            <a:off x="4644232" y="3213894"/>
            <a:ext cx="428625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rot="5400000">
            <a:off x="6001544" y="3213894"/>
            <a:ext cx="428625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40 Rectángulo"/>
          <p:cNvSpPr/>
          <p:nvPr/>
        </p:nvSpPr>
        <p:spPr>
          <a:xfrm>
            <a:off x="1500188" y="1071563"/>
            <a:ext cx="214312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6" name="45 Rectángulo"/>
          <p:cNvSpPr/>
          <p:nvPr/>
        </p:nvSpPr>
        <p:spPr>
          <a:xfrm>
            <a:off x="1643063" y="1357313"/>
            <a:ext cx="228600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7" name="46 Rectángulo"/>
          <p:cNvSpPr/>
          <p:nvPr/>
        </p:nvSpPr>
        <p:spPr>
          <a:xfrm>
            <a:off x="1643063" y="1643063"/>
            <a:ext cx="228600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48" name="47 Rectángulo"/>
          <p:cNvSpPr/>
          <p:nvPr/>
        </p:nvSpPr>
        <p:spPr>
          <a:xfrm>
            <a:off x="2143125" y="1928813"/>
            <a:ext cx="357187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b="1"/>
          </a:p>
        </p:txBody>
      </p:sp>
      <p:sp>
        <p:nvSpPr>
          <p:cNvPr id="49" name="48 Rectángulo"/>
          <p:cNvSpPr/>
          <p:nvPr/>
        </p:nvSpPr>
        <p:spPr>
          <a:xfrm>
            <a:off x="2786063" y="2214563"/>
            <a:ext cx="292893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1200" b="1" dirty="0">
                <a:solidFill>
                  <a:schemeClr val="tx1"/>
                </a:solidFill>
              </a:rPr>
              <a:t>Uso de electrodomésticos </a:t>
            </a:r>
          </a:p>
        </p:txBody>
      </p:sp>
      <p:sp>
        <p:nvSpPr>
          <p:cNvPr id="50" name="49 Rectángulo"/>
          <p:cNvSpPr/>
          <p:nvPr/>
        </p:nvSpPr>
        <p:spPr>
          <a:xfrm>
            <a:off x="2857500" y="2500313"/>
            <a:ext cx="300037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b="1"/>
          </a:p>
        </p:txBody>
      </p:sp>
      <p:sp>
        <p:nvSpPr>
          <p:cNvPr id="51" name="50 Rectángulo"/>
          <p:cNvSpPr/>
          <p:nvPr/>
        </p:nvSpPr>
        <p:spPr>
          <a:xfrm>
            <a:off x="2857500" y="2786063"/>
            <a:ext cx="335756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b="1"/>
          </a:p>
        </p:txBody>
      </p:sp>
      <p:sp>
        <p:nvSpPr>
          <p:cNvPr id="52" name="51 Rectángulo"/>
          <p:cNvSpPr/>
          <p:nvPr/>
        </p:nvSpPr>
        <p:spPr>
          <a:xfrm>
            <a:off x="2714625" y="3071813"/>
            <a:ext cx="3786188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b="1"/>
          </a:p>
        </p:txBody>
      </p:sp>
      <p:sp>
        <p:nvSpPr>
          <p:cNvPr id="53" name="52 Rectángulo"/>
          <p:cNvSpPr/>
          <p:nvPr/>
        </p:nvSpPr>
        <p:spPr>
          <a:xfrm>
            <a:off x="3000375" y="3357563"/>
            <a:ext cx="364331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b="1"/>
          </a:p>
        </p:txBody>
      </p:sp>
      <p:sp>
        <p:nvSpPr>
          <p:cNvPr id="54" name="53 Rectángulo"/>
          <p:cNvSpPr/>
          <p:nvPr/>
        </p:nvSpPr>
        <p:spPr>
          <a:xfrm>
            <a:off x="3429000" y="3643313"/>
            <a:ext cx="364331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b="1"/>
          </a:p>
        </p:txBody>
      </p:sp>
      <p:sp>
        <p:nvSpPr>
          <p:cNvPr id="55" name="54 Rectángulo"/>
          <p:cNvSpPr/>
          <p:nvPr/>
        </p:nvSpPr>
        <p:spPr>
          <a:xfrm>
            <a:off x="3429000" y="3929063"/>
            <a:ext cx="300037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b="1"/>
          </a:p>
        </p:txBody>
      </p:sp>
      <p:sp>
        <p:nvSpPr>
          <p:cNvPr id="56" name="55 Rectángulo"/>
          <p:cNvSpPr/>
          <p:nvPr/>
        </p:nvSpPr>
        <p:spPr>
          <a:xfrm>
            <a:off x="4143375" y="4214813"/>
            <a:ext cx="300037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b="1"/>
          </a:p>
        </p:txBody>
      </p:sp>
      <p:sp>
        <p:nvSpPr>
          <p:cNvPr id="57" name="56 Rectángulo"/>
          <p:cNvSpPr/>
          <p:nvPr/>
        </p:nvSpPr>
        <p:spPr>
          <a:xfrm>
            <a:off x="4714875" y="4500563"/>
            <a:ext cx="242887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b="1"/>
          </a:p>
        </p:txBody>
      </p:sp>
      <p:sp>
        <p:nvSpPr>
          <p:cNvPr id="58" name="57 Rectángulo"/>
          <p:cNvSpPr/>
          <p:nvPr/>
        </p:nvSpPr>
        <p:spPr>
          <a:xfrm>
            <a:off x="5143500" y="4786313"/>
            <a:ext cx="250031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b="1"/>
          </a:p>
        </p:txBody>
      </p:sp>
      <p:cxnSp>
        <p:nvCxnSpPr>
          <p:cNvPr id="60" name="59 Conector recto"/>
          <p:cNvCxnSpPr/>
          <p:nvPr/>
        </p:nvCxnSpPr>
        <p:spPr>
          <a:xfrm>
            <a:off x="1500188" y="5067300"/>
            <a:ext cx="6643687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4 Conector recto"/>
          <p:cNvCxnSpPr/>
          <p:nvPr/>
        </p:nvCxnSpPr>
        <p:spPr>
          <a:xfrm>
            <a:off x="1500188" y="1071563"/>
            <a:ext cx="7215187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887" name="66 CuadroTexto"/>
          <p:cNvSpPr txBox="1">
            <a:spLocks noChangeArrowheads="1"/>
          </p:cNvSpPr>
          <p:nvPr/>
        </p:nvSpPr>
        <p:spPr bwMode="auto">
          <a:xfrm>
            <a:off x="2643188" y="64293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800"/>
              <a:t>2</a:t>
            </a:r>
            <a:endParaRPr lang="es-ES" altLang="es-CL" sz="1800"/>
          </a:p>
        </p:txBody>
      </p:sp>
      <p:sp>
        <p:nvSpPr>
          <p:cNvPr id="36888" name="69 CuadroTexto"/>
          <p:cNvSpPr txBox="1">
            <a:spLocks noChangeArrowheads="1"/>
          </p:cNvSpPr>
          <p:nvPr/>
        </p:nvSpPr>
        <p:spPr bwMode="auto">
          <a:xfrm>
            <a:off x="4000500" y="64293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800"/>
              <a:t>4</a:t>
            </a:r>
            <a:endParaRPr lang="es-ES" altLang="es-CL" sz="1800"/>
          </a:p>
        </p:txBody>
      </p:sp>
      <p:sp>
        <p:nvSpPr>
          <p:cNvPr id="36889" name="70 CuadroTexto"/>
          <p:cNvSpPr txBox="1">
            <a:spLocks noChangeArrowheads="1"/>
          </p:cNvSpPr>
          <p:nvPr/>
        </p:nvSpPr>
        <p:spPr bwMode="auto">
          <a:xfrm>
            <a:off x="5357813" y="64293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800"/>
              <a:t>6</a:t>
            </a:r>
            <a:endParaRPr lang="es-ES" altLang="es-CL" sz="1800"/>
          </a:p>
        </p:txBody>
      </p:sp>
      <p:sp>
        <p:nvSpPr>
          <p:cNvPr id="36890" name="71 CuadroTexto"/>
          <p:cNvSpPr txBox="1">
            <a:spLocks noChangeArrowheads="1"/>
          </p:cNvSpPr>
          <p:nvPr/>
        </p:nvSpPr>
        <p:spPr bwMode="auto">
          <a:xfrm>
            <a:off x="6643688" y="64293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800"/>
              <a:t>8</a:t>
            </a:r>
            <a:endParaRPr lang="es-ES" altLang="es-CL" sz="1800"/>
          </a:p>
        </p:txBody>
      </p:sp>
      <p:sp>
        <p:nvSpPr>
          <p:cNvPr id="36891" name="72 CuadroTexto"/>
          <p:cNvSpPr txBox="1">
            <a:spLocks noChangeArrowheads="1"/>
          </p:cNvSpPr>
          <p:nvPr/>
        </p:nvSpPr>
        <p:spPr bwMode="auto">
          <a:xfrm>
            <a:off x="7929563" y="642938"/>
            <a:ext cx="500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800"/>
              <a:t>10</a:t>
            </a:r>
            <a:endParaRPr lang="es-ES" altLang="es-CL" sz="1800"/>
          </a:p>
        </p:txBody>
      </p:sp>
      <p:cxnSp>
        <p:nvCxnSpPr>
          <p:cNvPr id="9" name="8 Conector recto"/>
          <p:cNvCxnSpPr/>
          <p:nvPr/>
        </p:nvCxnSpPr>
        <p:spPr>
          <a:xfrm rot="5400000">
            <a:off x="-642143" y="3201194"/>
            <a:ext cx="428625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893" name="73 CuadroTexto"/>
          <p:cNvSpPr txBox="1">
            <a:spLocks noChangeArrowheads="1"/>
          </p:cNvSpPr>
          <p:nvPr/>
        </p:nvSpPr>
        <p:spPr bwMode="auto">
          <a:xfrm>
            <a:off x="1357313" y="642938"/>
            <a:ext cx="28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800"/>
              <a:t>0</a:t>
            </a:r>
            <a:endParaRPr lang="es-ES" altLang="es-CL" sz="1800"/>
          </a:p>
        </p:txBody>
      </p:sp>
      <p:sp>
        <p:nvSpPr>
          <p:cNvPr id="36894" name="74 CuadroTexto"/>
          <p:cNvSpPr txBox="1">
            <a:spLocks noChangeArrowheads="1"/>
          </p:cNvSpPr>
          <p:nvPr/>
        </p:nvSpPr>
        <p:spPr bwMode="auto">
          <a:xfrm>
            <a:off x="285750" y="642938"/>
            <a:ext cx="9286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800"/>
              <a:t>Años</a:t>
            </a:r>
            <a:endParaRPr lang="es-ES" altLang="es-CL" sz="1800"/>
          </a:p>
        </p:txBody>
      </p:sp>
      <p:sp>
        <p:nvSpPr>
          <p:cNvPr id="36895" name="78 CuadroTexto"/>
          <p:cNvSpPr txBox="1">
            <a:spLocks noChangeArrowheads="1"/>
          </p:cNvSpPr>
          <p:nvPr/>
        </p:nvSpPr>
        <p:spPr bwMode="auto">
          <a:xfrm>
            <a:off x="1214438" y="5500688"/>
            <a:ext cx="571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800"/>
              <a:t>25</a:t>
            </a:r>
            <a:endParaRPr lang="es-ES" altLang="es-CL" sz="1800"/>
          </a:p>
        </p:txBody>
      </p:sp>
      <p:sp>
        <p:nvSpPr>
          <p:cNvPr id="36896" name="79 CuadroTexto"/>
          <p:cNvSpPr txBox="1">
            <a:spLocks noChangeArrowheads="1"/>
          </p:cNvSpPr>
          <p:nvPr/>
        </p:nvSpPr>
        <p:spPr bwMode="auto">
          <a:xfrm>
            <a:off x="2571750" y="5500688"/>
            <a:ext cx="571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800"/>
              <a:t>20</a:t>
            </a:r>
            <a:endParaRPr lang="es-ES" altLang="es-CL" sz="1800"/>
          </a:p>
        </p:txBody>
      </p:sp>
      <p:sp>
        <p:nvSpPr>
          <p:cNvPr id="36897" name="80 CuadroTexto"/>
          <p:cNvSpPr txBox="1">
            <a:spLocks noChangeArrowheads="1"/>
          </p:cNvSpPr>
          <p:nvPr/>
        </p:nvSpPr>
        <p:spPr bwMode="auto">
          <a:xfrm>
            <a:off x="3929063" y="5500688"/>
            <a:ext cx="571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800"/>
              <a:t>15</a:t>
            </a:r>
            <a:endParaRPr lang="es-ES" altLang="es-CL" sz="1800"/>
          </a:p>
        </p:txBody>
      </p:sp>
      <p:sp>
        <p:nvSpPr>
          <p:cNvPr id="36898" name="81 CuadroTexto"/>
          <p:cNvSpPr txBox="1">
            <a:spLocks noChangeArrowheads="1"/>
          </p:cNvSpPr>
          <p:nvPr/>
        </p:nvSpPr>
        <p:spPr bwMode="auto">
          <a:xfrm>
            <a:off x="5286375" y="5500688"/>
            <a:ext cx="571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800"/>
              <a:t>10</a:t>
            </a:r>
            <a:endParaRPr lang="es-ES" altLang="es-CL" sz="1800"/>
          </a:p>
        </p:txBody>
      </p:sp>
      <p:sp>
        <p:nvSpPr>
          <p:cNvPr id="36899" name="82 CuadroTexto"/>
          <p:cNvSpPr txBox="1">
            <a:spLocks noChangeArrowheads="1"/>
          </p:cNvSpPr>
          <p:nvPr/>
        </p:nvSpPr>
        <p:spPr bwMode="auto">
          <a:xfrm>
            <a:off x="6572250" y="5500688"/>
            <a:ext cx="571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800"/>
              <a:t> 5</a:t>
            </a:r>
            <a:endParaRPr lang="es-ES" altLang="es-CL" sz="1800"/>
          </a:p>
        </p:txBody>
      </p:sp>
      <p:sp>
        <p:nvSpPr>
          <p:cNvPr id="36900" name="83 CuadroTexto"/>
          <p:cNvSpPr txBox="1">
            <a:spLocks noChangeArrowheads="1"/>
          </p:cNvSpPr>
          <p:nvPr/>
        </p:nvSpPr>
        <p:spPr bwMode="auto">
          <a:xfrm>
            <a:off x="8001000" y="5500688"/>
            <a:ext cx="571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800"/>
              <a:t>0</a:t>
            </a:r>
            <a:endParaRPr lang="es-ES" altLang="es-CL" sz="1800"/>
          </a:p>
        </p:txBody>
      </p:sp>
      <p:sp>
        <p:nvSpPr>
          <p:cNvPr id="36901" name="84 CuadroTexto"/>
          <p:cNvSpPr txBox="1">
            <a:spLocks noChangeArrowheads="1"/>
          </p:cNvSpPr>
          <p:nvPr/>
        </p:nvSpPr>
        <p:spPr bwMode="auto">
          <a:xfrm>
            <a:off x="1214438" y="5929313"/>
            <a:ext cx="2714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800"/>
              <a:t>MMSE score</a:t>
            </a:r>
            <a:endParaRPr lang="es-ES" altLang="es-CL" sz="1800"/>
          </a:p>
        </p:txBody>
      </p:sp>
      <p:cxnSp>
        <p:nvCxnSpPr>
          <p:cNvPr id="87" name="86 Conector recto de flecha"/>
          <p:cNvCxnSpPr/>
          <p:nvPr/>
        </p:nvCxnSpPr>
        <p:spPr>
          <a:xfrm>
            <a:off x="2928938" y="6143625"/>
            <a:ext cx="52149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903" name="88 CuadroTexto"/>
          <p:cNvSpPr txBox="1">
            <a:spLocks noChangeArrowheads="1"/>
          </p:cNvSpPr>
          <p:nvPr/>
        </p:nvSpPr>
        <p:spPr bwMode="auto">
          <a:xfrm>
            <a:off x="3786188" y="6092825"/>
            <a:ext cx="4000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800"/>
              <a:t>Progresiva pérdida de función</a:t>
            </a:r>
            <a:endParaRPr lang="es-ES" altLang="es-CL" sz="1800"/>
          </a:p>
        </p:txBody>
      </p:sp>
      <p:sp>
        <p:nvSpPr>
          <p:cNvPr id="36904" name="89 CuadroTexto"/>
          <p:cNvSpPr txBox="1">
            <a:spLocks noChangeArrowheads="1"/>
          </p:cNvSpPr>
          <p:nvPr/>
        </p:nvSpPr>
        <p:spPr bwMode="auto">
          <a:xfrm rot="-5400000">
            <a:off x="-635000" y="2432050"/>
            <a:ext cx="36433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800"/>
              <a:t>Actividades de  la vida diaria</a:t>
            </a:r>
            <a:endParaRPr lang="es-ES" altLang="es-CL" sz="1800"/>
          </a:p>
        </p:txBody>
      </p:sp>
      <p:sp>
        <p:nvSpPr>
          <p:cNvPr id="36905" name="98 CuadroTexto"/>
          <p:cNvSpPr txBox="1">
            <a:spLocks noChangeArrowheads="1"/>
          </p:cNvSpPr>
          <p:nvPr/>
        </p:nvSpPr>
        <p:spPr bwMode="auto">
          <a:xfrm>
            <a:off x="1643063" y="1071563"/>
            <a:ext cx="16430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1200" b="1"/>
              <a:t>Manejo de finanzas</a:t>
            </a:r>
          </a:p>
        </p:txBody>
      </p:sp>
      <p:sp>
        <p:nvSpPr>
          <p:cNvPr id="36906" name="99 CuadroTexto"/>
          <p:cNvSpPr txBox="1">
            <a:spLocks noChangeArrowheads="1"/>
          </p:cNvSpPr>
          <p:nvPr/>
        </p:nvSpPr>
        <p:spPr bwMode="auto">
          <a:xfrm>
            <a:off x="1857375" y="1357313"/>
            <a:ext cx="18510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200"/>
              <a:t>       </a:t>
            </a:r>
            <a:r>
              <a:rPr lang="es-CL" altLang="es-CL" sz="1200" b="1"/>
              <a:t>Uso del teléfono</a:t>
            </a:r>
            <a:endParaRPr lang="es-ES" altLang="es-CL" sz="1200" b="1"/>
          </a:p>
        </p:txBody>
      </p:sp>
      <p:sp>
        <p:nvSpPr>
          <p:cNvPr id="36907" name="100 CuadroTexto"/>
          <p:cNvSpPr txBox="1">
            <a:spLocks noChangeArrowheads="1"/>
          </p:cNvSpPr>
          <p:nvPr/>
        </p:nvSpPr>
        <p:spPr bwMode="auto">
          <a:xfrm>
            <a:off x="1785938" y="1643063"/>
            <a:ext cx="1993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200"/>
              <a:t>   </a:t>
            </a:r>
            <a:r>
              <a:rPr lang="es-CL" altLang="es-CL" sz="1200" b="1"/>
              <a:t>Control medicamentos</a:t>
            </a:r>
            <a:endParaRPr lang="es-ES" altLang="es-CL" sz="1200" b="1"/>
          </a:p>
        </p:txBody>
      </p:sp>
      <p:sp>
        <p:nvSpPr>
          <p:cNvPr id="36908" name="101 CuadroTexto"/>
          <p:cNvSpPr txBox="1">
            <a:spLocks noChangeArrowheads="1"/>
          </p:cNvSpPr>
          <p:nvPr/>
        </p:nvSpPr>
        <p:spPr bwMode="auto">
          <a:xfrm>
            <a:off x="3143250" y="1928813"/>
            <a:ext cx="2220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200" b="1"/>
              <a:t>Uso del transporte</a:t>
            </a:r>
            <a:endParaRPr lang="es-ES" altLang="es-CL" sz="1200" b="1"/>
          </a:p>
        </p:txBody>
      </p:sp>
      <p:sp>
        <p:nvSpPr>
          <p:cNvPr id="36909" name="103 CuadroTexto"/>
          <p:cNvSpPr txBox="1">
            <a:spLocks noChangeArrowheads="1"/>
          </p:cNvSpPr>
          <p:nvPr/>
        </p:nvSpPr>
        <p:spPr bwMode="auto">
          <a:xfrm>
            <a:off x="2916238" y="2500313"/>
            <a:ext cx="3455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200" b="1"/>
              <a:t>         Localización de pertenencias</a:t>
            </a:r>
            <a:endParaRPr lang="es-ES" altLang="es-CL" sz="1200" b="1"/>
          </a:p>
        </p:txBody>
      </p:sp>
      <p:sp>
        <p:nvSpPr>
          <p:cNvPr id="36910" name="104 CuadroTexto"/>
          <p:cNvSpPr txBox="1">
            <a:spLocks noChangeArrowheads="1"/>
          </p:cNvSpPr>
          <p:nvPr/>
        </p:nvSpPr>
        <p:spPr bwMode="auto">
          <a:xfrm>
            <a:off x="2916238" y="2786063"/>
            <a:ext cx="27987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200" b="1"/>
              <a:t>                Selección del vestuario</a:t>
            </a:r>
            <a:endParaRPr lang="es-ES" altLang="es-CL" sz="1200" b="1"/>
          </a:p>
        </p:txBody>
      </p:sp>
      <p:sp>
        <p:nvSpPr>
          <p:cNvPr id="36911" name="105 CuadroTexto"/>
          <p:cNvSpPr txBox="1">
            <a:spLocks noChangeArrowheads="1"/>
          </p:cNvSpPr>
          <p:nvPr/>
        </p:nvSpPr>
        <p:spPr bwMode="auto">
          <a:xfrm>
            <a:off x="3500438" y="3071813"/>
            <a:ext cx="2357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200" b="1"/>
              <a:t>                     Vestirse</a:t>
            </a:r>
            <a:endParaRPr lang="es-ES" altLang="es-CL" sz="1200" b="1"/>
          </a:p>
        </p:txBody>
      </p:sp>
      <p:sp>
        <p:nvSpPr>
          <p:cNvPr id="36912" name="106 CuadroTexto"/>
          <p:cNvSpPr txBox="1">
            <a:spLocks noChangeArrowheads="1"/>
          </p:cNvSpPr>
          <p:nvPr/>
        </p:nvSpPr>
        <p:spPr bwMode="auto">
          <a:xfrm>
            <a:off x="3714750" y="3357563"/>
            <a:ext cx="2357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200" b="1"/>
              <a:t>                    Arreglo personal</a:t>
            </a:r>
            <a:endParaRPr lang="es-ES" altLang="es-CL" sz="1200" b="1"/>
          </a:p>
        </p:txBody>
      </p:sp>
      <p:sp>
        <p:nvSpPr>
          <p:cNvPr id="36913" name="107 CuadroTexto"/>
          <p:cNvSpPr txBox="1">
            <a:spLocks noChangeArrowheads="1"/>
          </p:cNvSpPr>
          <p:nvPr/>
        </p:nvSpPr>
        <p:spPr bwMode="auto">
          <a:xfrm>
            <a:off x="3419475" y="3643313"/>
            <a:ext cx="2867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200" b="1"/>
              <a:t>                Mantención de  hobbies </a:t>
            </a:r>
            <a:endParaRPr lang="es-ES" altLang="es-CL" sz="1200" b="1"/>
          </a:p>
        </p:txBody>
      </p:sp>
      <p:sp>
        <p:nvSpPr>
          <p:cNvPr id="36914" name="108 CuadroTexto"/>
          <p:cNvSpPr txBox="1">
            <a:spLocks noChangeArrowheads="1"/>
          </p:cNvSpPr>
          <p:nvPr/>
        </p:nvSpPr>
        <p:spPr bwMode="auto">
          <a:xfrm>
            <a:off x="3419475" y="3929063"/>
            <a:ext cx="2795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200" b="1"/>
              <a:t>              Eliminación de la basura</a:t>
            </a:r>
            <a:endParaRPr lang="es-ES" altLang="es-CL" sz="1200" b="1"/>
          </a:p>
        </p:txBody>
      </p:sp>
      <p:sp>
        <p:nvSpPr>
          <p:cNvPr id="36915" name="109 CuadroTexto"/>
          <p:cNvSpPr txBox="1">
            <a:spLocks noChangeArrowheads="1"/>
          </p:cNvSpPr>
          <p:nvPr/>
        </p:nvSpPr>
        <p:spPr bwMode="auto">
          <a:xfrm>
            <a:off x="4140200" y="4214813"/>
            <a:ext cx="3024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200" b="1"/>
              <a:t>             Arreglo y aseo de la mesa</a:t>
            </a:r>
            <a:endParaRPr lang="es-ES" altLang="es-CL" sz="1200" b="1"/>
          </a:p>
        </p:txBody>
      </p:sp>
      <p:sp>
        <p:nvSpPr>
          <p:cNvPr id="36916" name="110 CuadroTexto"/>
          <p:cNvSpPr txBox="1">
            <a:spLocks noChangeArrowheads="1"/>
          </p:cNvSpPr>
          <p:nvPr/>
        </p:nvSpPr>
        <p:spPr bwMode="auto">
          <a:xfrm>
            <a:off x="4714875" y="4500563"/>
            <a:ext cx="2357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200" b="1"/>
              <a:t>                 Alimentación</a:t>
            </a:r>
            <a:endParaRPr lang="es-ES" altLang="es-CL" sz="1200" b="1"/>
          </a:p>
        </p:txBody>
      </p:sp>
      <p:sp>
        <p:nvSpPr>
          <p:cNvPr id="36917" name="111 CuadroTexto"/>
          <p:cNvSpPr txBox="1">
            <a:spLocks noChangeArrowheads="1"/>
          </p:cNvSpPr>
          <p:nvPr/>
        </p:nvSpPr>
        <p:spPr bwMode="auto">
          <a:xfrm>
            <a:off x="5214938" y="4786313"/>
            <a:ext cx="2357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CL" altLang="es-CL" sz="1200" b="1"/>
              <a:t>                       Marcha</a:t>
            </a:r>
            <a:endParaRPr lang="es-ES" altLang="es-CL" sz="1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s-CL" sz="3200" dirty="0" smtClean="0"/>
              <a:t>Alteraciones conductuales </a:t>
            </a:r>
            <a:br>
              <a:rPr lang="es-CL" sz="3200" dirty="0" smtClean="0"/>
            </a:br>
            <a:r>
              <a:rPr lang="es-CL" sz="2000" dirty="0" smtClean="0"/>
              <a:t>(según el Inventario </a:t>
            </a:r>
            <a:r>
              <a:rPr lang="es-CL" sz="2000" dirty="0" err="1" smtClean="0"/>
              <a:t>Neuropsiquiátrico</a:t>
            </a:r>
            <a:r>
              <a:rPr lang="es-CL" sz="2000" dirty="0" smtClean="0"/>
              <a:t>-NPI)</a:t>
            </a:r>
            <a:endParaRPr lang="en-US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r>
              <a:rPr lang="es-CL" sz="2000" dirty="0" smtClean="0"/>
              <a:t>Ideas delirantes </a:t>
            </a:r>
          </a:p>
          <a:p>
            <a:r>
              <a:rPr lang="es-CL" sz="2000" dirty="0" smtClean="0"/>
              <a:t>Alucinaciones</a:t>
            </a:r>
          </a:p>
          <a:p>
            <a:r>
              <a:rPr lang="es-CL" sz="2000" dirty="0" smtClean="0"/>
              <a:t>Agitación/Agresión</a:t>
            </a:r>
          </a:p>
          <a:p>
            <a:r>
              <a:rPr lang="es-CL" sz="2000" dirty="0" smtClean="0"/>
              <a:t>Síntomas depresivos</a:t>
            </a:r>
          </a:p>
          <a:p>
            <a:r>
              <a:rPr lang="es-CL" sz="2000" dirty="0" smtClean="0"/>
              <a:t>Ansiedad</a:t>
            </a:r>
          </a:p>
          <a:p>
            <a:r>
              <a:rPr lang="es-CL" sz="2000" dirty="0" smtClean="0"/>
              <a:t>Euforia</a:t>
            </a:r>
          </a:p>
          <a:p>
            <a:r>
              <a:rPr lang="es-CL" sz="2000" dirty="0" smtClean="0"/>
              <a:t>Apatía</a:t>
            </a:r>
          </a:p>
          <a:p>
            <a:r>
              <a:rPr lang="es-CL" sz="2000" dirty="0" smtClean="0"/>
              <a:t>Desinhibición</a:t>
            </a:r>
          </a:p>
          <a:p>
            <a:r>
              <a:rPr lang="es-CL" sz="2000" dirty="0" smtClean="0"/>
              <a:t>Irritabilidad</a:t>
            </a:r>
          </a:p>
          <a:p>
            <a:r>
              <a:rPr lang="es-CL" sz="2000" dirty="0" smtClean="0"/>
              <a:t>Conductas motoras aberrantes</a:t>
            </a:r>
          </a:p>
          <a:p>
            <a:r>
              <a:rPr lang="es-CL" sz="2000" dirty="0" smtClean="0"/>
              <a:t>Trastornos del sueño</a:t>
            </a:r>
          </a:p>
          <a:p>
            <a:r>
              <a:rPr lang="es-CL" sz="2000" dirty="0" smtClean="0"/>
              <a:t>Trastornos del apetito</a:t>
            </a:r>
          </a:p>
          <a:p>
            <a:endParaRPr lang="es-CL" sz="2000" dirty="0" smtClean="0"/>
          </a:p>
          <a:p>
            <a:endParaRPr lang="en-US" sz="2400" dirty="0"/>
          </a:p>
        </p:txBody>
      </p:sp>
      <p:pic>
        <p:nvPicPr>
          <p:cNvPr id="1026" name="Picture 2" descr="demencia y agres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2796927" cy="419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51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143000"/>
          </a:xfrm>
        </p:spPr>
        <p:txBody>
          <a:bodyPr/>
          <a:lstStyle/>
          <a:p>
            <a:r>
              <a:rPr lang="es-CL" altLang="en-US" sz="3200" b="1" smtClean="0">
                <a:solidFill>
                  <a:schemeClr val="tx1"/>
                </a:solidFill>
              </a:rPr>
              <a:t>Examen físico</a:t>
            </a:r>
          </a:p>
        </p:txBody>
      </p:sp>
      <p:sp>
        <p:nvSpPr>
          <p:cNvPr id="38915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0300"/>
          </a:xfrm>
        </p:spPr>
        <p:txBody>
          <a:bodyPr/>
          <a:lstStyle/>
          <a:p>
            <a:r>
              <a:rPr lang="es-CL" altLang="en-US" sz="2800" smtClean="0"/>
              <a:t>Exploración física general</a:t>
            </a:r>
          </a:p>
          <a:p>
            <a:pPr>
              <a:buFontTx/>
              <a:buNone/>
            </a:pPr>
            <a:endParaRPr lang="es-CL" altLang="en-US" sz="2800" smtClean="0"/>
          </a:p>
          <a:p>
            <a:r>
              <a:rPr lang="es-CL" altLang="en-US" sz="2800" smtClean="0"/>
              <a:t>Examen neurológico:</a:t>
            </a:r>
          </a:p>
          <a:p>
            <a:pPr>
              <a:buFontTx/>
              <a:buNone/>
            </a:pPr>
            <a:r>
              <a:rPr lang="es-CL" altLang="en-US" smtClean="0"/>
              <a:t>    </a:t>
            </a:r>
            <a:r>
              <a:rPr lang="es-CL" altLang="en-US" sz="2800" smtClean="0"/>
              <a:t>Focalidades</a:t>
            </a:r>
          </a:p>
          <a:p>
            <a:pPr>
              <a:buFontTx/>
              <a:buNone/>
            </a:pPr>
            <a:r>
              <a:rPr lang="es-CL" altLang="en-US" sz="2800" smtClean="0"/>
              <a:t>     Parkinsonismo</a:t>
            </a:r>
          </a:p>
          <a:p>
            <a:pPr>
              <a:buFontTx/>
              <a:buNone/>
            </a:pPr>
            <a:r>
              <a:rPr lang="es-CL" altLang="en-US" sz="2800" smtClean="0"/>
              <a:t>     Marcha</a:t>
            </a:r>
          </a:p>
        </p:txBody>
      </p:sp>
      <p:pic>
        <p:nvPicPr>
          <p:cNvPr id="38916" name="Picture 5" descr="https://wileymicrositebuilder.com/prescriber/wp-content/uploads/sites/23/2018/03/Jawa-ope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786063"/>
            <a:ext cx="4033837" cy="36750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01675"/>
            <a:ext cx="9144000" cy="1143000"/>
          </a:xfrm>
        </p:spPr>
        <p:txBody>
          <a:bodyPr/>
          <a:lstStyle/>
          <a:p>
            <a:r>
              <a:rPr lang="es-CL" altLang="es-CL" sz="3200" b="1" smtClean="0"/>
              <a:t>Evaluación neuropsicológica y funcional</a:t>
            </a:r>
            <a:endParaRPr lang="es-ES" altLang="es-CL" sz="3200" b="1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98663"/>
            <a:ext cx="4038600" cy="4525962"/>
          </a:xfrm>
        </p:spPr>
        <p:txBody>
          <a:bodyPr/>
          <a:lstStyle/>
          <a:p>
            <a:r>
              <a:rPr lang="es-ES" altLang="es-CL" sz="2400" dirty="0" smtClean="0"/>
              <a:t>De acuerdo a recursos y experiencia de cada centro</a:t>
            </a:r>
          </a:p>
          <a:p>
            <a:r>
              <a:rPr lang="es-ES" altLang="es-CL" sz="2400" dirty="0" smtClean="0"/>
              <a:t>MMSE , MOCA, </a:t>
            </a:r>
            <a:r>
              <a:rPr lang="es-ES" altLang="es-CL" sz="2400" dirty="0" err="1" smtClean="0"/>
              <a:t>MiniCog</a:t>
            </a:r>
            <a:r>
              <a:rPr lang="es-ES" altLang="es-CL" sz="2400" dirty="0" smtClean="0"/>
              <a:t>, NPI, </a:t>
            </a:r>
            <a:r>
              <a:rPr lang="es-ES" altLang="es-CL" sz="2400" dirty="0" err="1" smtClean="0"/>
              <a:t>Cornell</a:t>
            </a:r>
            <a:r>
              <a:rPr lang="es-ES" altLang="es-CL" sz="2400" dirty="0" smtClean="0"/>
              <a:t>, </a:t>
            </a:r>
            <a:r>
              <a:rPr lang="es-ES" altLang="es-CL" sz="2400" dirty="0" err="1" smtClean="0"/>
              <a:t>Yesavage</a:t>
            </a:r>
            <a:r>
              <a:rPr lang="es-ES" altLang="es-CL" sz="2400" dirty="0" smtClean="0"/>
              <a:t>, Lawton, etc.</a:t>
            </a:r>
          </a:p>
          <a:p>
            <a:r>
              <a:rPr lang="es-ES" altLang="es-CL" sz="2400" dirty="0" smtClean="0"/>
              <a:t>Siempre considerar la edad, escolaridad, uso de psicofármacos y  antecedentes psiquiátricos</a:t>
            </a:r>
          </a:p>
        </p:txBody>
      </p:sp>
      <p:pic>
        <p:nvPicPr>
          <p:cNvPr id="39940" name="Picture 3" descr="mmsefor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313" y="1855788"/>
            <a:ext cx="3762375" cy="4525962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09613"/>
            <a:ext cx="9144000" cy="990600"/>
          </a:xfrm>
        </p:spPr>
        <p:txBody>
          <a:bodyPr/>
          <a:lstStyle/>
          <a:p>
            <a:pPr eaLnBrk="1" hangingPunct="1"/>
            <a:r>
              <a:rPr lang="es-MX" altLang="es-CL" sz="3200" b="1" smtClean="0"/>
              <a:t>Diferentes causas de demencias</a:t>
            </a:r>
            <a:endParaRPr lang="es-ES" altLang="es-CL" sz="3200" b="1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711325"/>
            <a:ext cx="8229600" cy="4525963"/>
          </a:xfrm>
        </p:spPr>
        <p:txBody>
          <a:bodyPr/>
          <a:lstStyle/>
          <a:p>
            <a:pPr eaLnBrk="1" hangingPunct="1"/>
            <a:r>
              <a:rPr lang="es-MX" altLang="es-CL" sz="2000" b="1" smtClean="0">
                <a:solidFill>
                  <a:srgbClr val="0066CC"/>
                </a:solidFill>
              </a:rPr>
              <a:t>DEGENERATIVAS</a:t>
            </a:r>
          </a:p>
          <a:p>
            <a:pPr lvl="1" eaLnBrk="1" hangingPunct="1"/>
            <a:r>
              <a:rPr lang="es-MX" altLang="es-CL" sz="2000" b="1" smtClean="0"/>
              <a:t>ENFERMEDAD DE ALZHEIMER</a:t>
            </a:r>
          </a:p>
          <a:p>
            <a:pPr lvl="1" eaLnBrk="1" hangingPunct="1"/>
            <a:r>
              <a:rPr lang="es-MX" altLang="es-CL" sz="2000" b="1" smtClean="0"/>
              <a:t>DEMENCIAS FRONTOTEMPORALES</a:t>
            </a:r>
          </a:p>
          <a:p>
            <a:pPr lvl="1" eaLnBrk="1" hangingPunct="1"/>
            <a:r>
              <a:rPr lang="es-MX" altLang="es-CL" sz="2000" b="1" smtClean="0"/>
              <a:t>ENFERMEDAD POR CUERPOS DE LEWY</a:t>
            </a:r>
          </a:p>
          <a:p>
            <a:pPr lvl="1" eaLnBrk="1" hangingPunct="1"/>
            <a:endParaRPr lang="es-MX" altLang="es-CL" sz="2000" b="1" smtClean="0">
              <a:solidFill>
                <a:schemeClr val="bg1"/>
              </a:solidFill>
            </a:endParaRPr>
          </a:p>
          <a:p>
            <a:pPr eaLnBrk="1" hangingPunct="1"/>
            <a:r>
              <a:rPr lang="es-MX" altLang="es-CL" sz="2000" b="1" smtClean="0">
                <a:solidFill>
                  <a:srgbClr val="0066CC"/>
                </a:solidFill>
              </a:rPr>
              <a:t>NO DEGENERATIVAS</a:t>
            </a:r>
          </a:p>
          <a:p>
            <a:pPr lvl="1" eaLnBrk="1" hangingPunct="1"/>
            <a:r>
              <a:rPr lang="es-MX" altLang="es-CL" sz="2000" b="1" smtClean="0"/>
              <a:t>VASCULARES</a:t>
            </a:r>
          </a:p>
          <a:p>
            <a:pPr lvl="1" eaLnBrk="1" hangingPunct="1"/>
            <a:r>
              <a:rPr lang="es-MX" altLang="es-CL" sz="2000" b="1" smtClean="0"/>
              <a:t>INFECCIOSAS</a:t>
            </a:r>
          </a:p>
          <a:p>
            <a:pPr lvl="1" eaLnBrk="1" hangingPunct="1"/>
            <a:r>
              <a:rPr lang="es-MX" altLang="es-CL" sz="2000" b="1" smtClean="0"/>
              <a:t>DESMIELINIZANTES</a:t>
            </a:r>
          </a:p>
          <a:p>
            <a:pPr lvl="1" eaLnBrk="1" hangingPunct="1"/>
            <a:r>
              <a:rPr lang="es-MX" altLang="es-CL" sz="2000" b="1" smtClean="0"/>
              <a:t>METABOLICAS Y NUTRICIONALES</a:t>
            </a:r>
          </a:p>
          <a:p>
            <a:pPr lvl="1" eaLnBrk="1" hangingPunct="1"/>
            <a:r>
              <a:rPr lang="es-MX" altLang="es-CL" sz="2000" b="1" smtClean="0"/>
              <a:t>TOXICAS</a:t>
            </a:r>
          </a:p>
          <a:p>
            <a:pPr lvl="1" eaLnBrk="1" hangingPunct="1"/>
            <a:r>
              <a:rPr lang="es-MX" altLang="es-CL" sz="2000" b="1" smtClean="0"/>
              <a:t>NEUROQUIRURGICAS</a:t>
            </a:r>
            <a:endParaRPr lang="es-ES" altLang="es-CL" sz="2000" b="1" smtClean="0"/>
          </a:p>
        </p:txBody>
      </p:sp>
      <p:sp>
        <p:nvSpPr>
          <p:cNvPr id="4" name="3 Elipse"/>
          <p:cNvSpPr/>
          <p:nvPr/>
        </p:nvSpPr>
        <p:spPr>
          <a:xfrm>
            <a:off x="4572000" y="2009775"/>
            <a:ext cx="1562100" cy="113188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60%</a:t>
            </a:r>
          </a:p>
        </p:txBody>
      </p:sp>
      <p:sp>
        <p:nvSpPr>
          <p:cNvPr id="5" name="4 Elipse"/>
          <p:cNvSpPr/>
          <p:nvPr/>
        </p:nvSpPr>
        <p:spPr>
          <a:xfrm>
            <a:off x="4594225" y="4602163"/>
            <a:ext cx="1562100" cy="11303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40%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1500" y="500063"/>
            <a:ext cx="1714500" cy="15573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sz="1400" dirty="0"/>
          </a:p>
          <a:p>
            <a:pPr algn="ctr" eaLnBrk="1" hangingPunct="1">
              <a:defRPr/>
            </a:pPr>
            <a:r>
              <a:rPr lang="es-CL" sz="1400" dirty="0"/>
              <a:t>Minimizar diabetes</a:t>
            </a:r>
          </a:p>
          <a:p>
            <a:pPr algn="ctr" eaLnBrk="1" hangingPunct="1">
              <a:defRPr/>
            </a:pPr>
            <a:r>
              <a:rPr lang="es-CL" sz="1400" dirty="0"/>
              <a:t>Tratar HTA</a:t>
            </a:r>
          </a:p>
          <a:p>
            <a:pPr algn="ctr" eaLnBrk="1" hangingPunct="1">
              <a:defRPr/>
            </a:pPr>
            <a:r>
              <a:rPr lang="es-CL" sz="1400" dirty="0"/>
              <a:t>Prevenir TEC</a:t>
            </a:r>
          </a:p>
          <a:p>
            <a:pPr algn="ctr" eaLnBrk="1" hangingPunct="1">
              <a:defRPr/>
            </a:pPr>
            <a:r>
              <a:rPr lang="es-CL" sz="1400" dirty="0"/>
              <a:t>↓ tabaquismo</a:t>
            </a:r>
          </a:p>
          <a:p>
            <a:pPr algn="ctr" eaLnBrk="1" hangingPunct="1">
              <a:defRPr/>
            </a:pPr>
            <a:r>
              <a:rPr lang="es-CL" sz="1400" dirty="0"/>
              <a:t>↓ polución</a:t>
            </a:r>
          </a:p>
          <a:p>
            <a:pPr algn="ctr" eaLnBrk="1" hangingPunct="1">
              <a:defRPr/>
            </a:pPr>
            <a:r>
              <a:rPr lang="es-CL" sz="1400" dirty="0"/>
              <a:t>↓ obesidad</a:t>
            </a:r>
          </a:p>
          <a:p>
            <a:pPr algn="ctr" eaLnBrk="1" hangingPunct="1">
              <a:defRPr/>
            </a:pPr>
            <a:endParaRPr lang="es-CL" sz="1400" dirty="0"/>
          </a:p>
        </p:txBody>
      </p:sp>
      <p:sp>
        <p:nvSpPr>
          <p:cNvPr id="3" name="2 Rectángulo"/>
          <p:cNvSpPr/>
          <p:nvPr/>
        </p:nvSpPr>
        <p:spPr>
          <a:xfrm>
            <a:off x="571500" y="2786063"/>
            <a:ext cx="1714500" cy="15716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400" dirty="0"/>
              <a:t>↑Actividad física</a:t>
            </a:r>
          </a:p>
          <a:p>
            <a:pPr algn="ctr" eaLnBrk="1" hangingPunct="1">
              <a:defRPr/>
            </a:pPr>
            <a:r>
              <a:rPr lang="es-CL" sz="1400" dirty="0"/>
              <a:t>↓ depresión</a:t>
            </a:r>
          </a:p>
          <a:p>
            <a:pPr algn="ctr" eaLnBrk="1" hangingPunct="1">
              <a:defRPr/>
            </a:pPr>
            <a:r>
              <a:rPr lang="es-CL" sz="1400" dirty="0"/>
              <a:t>↓ consumo alcohol</a:t>
            </a:r>
          </a:p>
          <a:p>
            <a:pPr algn="ctr" eaLnBrk="1" hangingPunct="1">
              <a:defRPr/>
            </a:pPr>
            <a:endParaRPr lang="es-CL" sz="1400" dirty="0"/>
          </a:p>
        </p:txBody>
      </p:sp>
      <p:sp>
        <p:nvSpPr>
          <p:cNvPr id="4" name="3 Rectángulo"/>
          <p:cNvSpPr/>
          <p:nvPr/>
        </p:nvSpPr>
        <p:spPr>
          <a:xfrm>
            <a:off x="571500" y="4929188"/>
            <a:ext cx="1714500" cy="14859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400" dirty="0"/>
              <a:t>Tratar sordera</a:t>
            </a:r>
          </a:p>
          <a:p>
            <a:pPr algn="ctr" eaLnBrk="1" hangingPunct="1">
              <a:defRPr/>
            </a:pPr>
            <a:r>
              <a:rPr lang="es-CL" sz="1400" dirty="0"/>
              <a:t>↑ contacto social</a:t>
            </a:r>
          </a:p>
          <a:p>
            <a:pPr algn="ctr" eaLnBrk="1" hangingPunct="1">
              <a:defRPr/>
            </a:pPr>
            <a:r>
              <a:rPr lang="es-CL" sz="1400" dirty="0"/>
              <a:t>↑educación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643313" y="1571625"/>
            <a:ext cx="1835150" cy="16430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dirty="0">
                <a:solidFill>
                  <a:schemeClr val="tx1"/>
                </a:solidFill>
              </a:rPr>
              <a:t>Reducción daño </a:t>
            </a:r>
            <a:r>
              <a:rPr lang="es-CL" dirty="0" err="1">
                <a:solidFill>
                  <a:schemeClr val="tx1"/>
                </a:solidFill>
              </a:rPr>
              <a:t>neuropatológico</a:t>
            </a:r>
            <a:r>
              <a:rPr lang="es-CL" dirty="0">
                <a:solidFill>
                  <a:schemeClr val="tx1"/>
                </a:solidFill>
              </a:rPr>
              <a:t> (</a:t>
            </a:r>
            <a:r>
              <a:rPr lang="es-CL" dirty="0" err="1">
                <a:solidFill>
                  <a:schemeClr val="tx1"/>
                </a:solidFill>
              </a:rPr>
              <a:t>amiloide</a:t>
            </a:r>
            <a:r>
              <a:rPr lang="es-CL" dirty="0">
                <a:solidFill>
                  <a:schemeClr val="tx1"/>
                </a:solidFill>
              </a:rPr>
              <a:t>, tau, vascular, inflamación)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643313" y="3786188"/>
            <a:ext cx="1835150" cy="15573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dirty="0">
                <a:solidFill>
                  <a:schemeClr val="tx1"/>
                </a:solidFill>
              </a:rPr>
              <a:t>Incremento y mantención de reserva cognitiva</a:t>
            </a:r>
          </a:p>
        </p:txBody>
      </p:sp>
      <p:sp>
        <p:nvSpPr>
          <p:cNvPr id="7" name="6 Rectángulo"/>
          <p:cNvSpPr/>
          <p:nvPr/>
        </p:nvSpPr>
        <p:spPr>
          <a:xfrm>
            <a:off x="6643688" y="2643188"/>
            <a:ext cx="1714500" cy="15573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b="1" dirty="0"/>
              <a:t>PREVENCIÓN </a:t>
            </a:r>
          </a:p>
          <a:p>
            <a:pPr algn="ctr" eaLnBrk="1" hangingPunct="1">
              <a:defRPr/>
            </a:pPr>
            <a:r>
              <a:rPr lang="es-CL" b="1" dirty="0"/>
              <a:t>DE DEMENCIA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5572125" y="3214688"/>
            <a:ext cx="977900" cy="484187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/>
          </a:p>
        </p:txBody>
      </p:sp>
      <p:cxnSp>
        <p:nvCxnSpPr>
          <p:cNvPr id="10" name="9 Conector recto de flecha"/>
          <p:cNvCxnSpPr/>
          <p:nvPr/>
        </p:nvCxnSpPr>
        <p:spPr>
          <a:xfrm>
            <a:off x="2357438" y="3586163"/>
            <a:ext cx="1128712" cy="9858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V="1">
            <a:off x="2357438" y="4786313"/>
            <a:ext cx="1143000" cy="857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16200000" flipH="1">
            <a:off x="2357438" y="1214438"/>
            <a:ext cx="1057275" cy="10572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V="1">
            <a:off x="2357438" y="2500313"/>
            <a:ext cx="1071562" cy="9286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3276600" y="5929313"/>
            <a:ext cx="536733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sz="1400" i="1" dirty="0" err="1">
                <a:solidFill>
                  <a:schemeClr val="tx1"/>
                </a:solidFill>
              </a:rPr>
              <a:t>Lancet</a:t>
            </a:r>
            <a:r>
              <a:rPr lang="es-CL" sz="1400" dirty="0">
                <a:solidFill>
                  <a:schemeClr val="tx1"/>
                </a:solidFill>
              </a:rPr>
              <a:t> </a:t>
            </a:r>
            <a:r>
              <a:rPr lang="es-CL" sz="1400" dirty="0" err="1">
                <a:solidFill>
                  <a:schemeClr val="tx1"/>
                </a:solidFill>
              </a:rPr>
              <a:t>Commission</a:t>
            </a:r>
            <a:r>
              <a:rPr lang="es-CL" sz="1400" dirty="0">
                <a:solidFill>
                  <a:schemeClr val="tx1"/>
                </a:solidFill>
              </a:rPr>
              <a:t> </a:t>
            </a:r>
            <a:r>
              <a:rPr lang="es-CL" sz="1400" dirty="0" err="1">
                <a:solidFill>
                  <a:schemeClr val="tx1"/>
                </a:solidFill>
              </a:rPr>
              <a:t>Report</a:t>
            </a:r>
            <a:r>
              <a:rPr lang="es-CL" sz="1400" dirty="0">
                <a:solidFill>
                  <a:schemeClr val="tx1"/>
                </a:solidFill>
              </a:rPr>
              <a:t> 2020 </a:t>
            </a:r>
            <a:r>
              <a:rPr lang="es-CL" sz="1400" dirty="0" err="1">
                <a:solidFill>
                  <a:schemeClr val="tx1"/>
                </a:solidFill>
              </a:rPr>
              <a:t>on</a:t>
            </a:r>
            <a:r>
              <a:rPr lang="es-CL" sz="1400" dirty="0">
                <a:solidFill>
                  <a:schemeClr val="tx1"/>
                </a:solidFill>
              </a:rPr>
              <a:t> </a:t>
            </a:r>
            <a:r>
              <a:rPr lang="es-CL" sz="1400" dirty="0" err="1">
                <a:solidFill>
                  <a:schemeClr val="tx1"/>
                </a:solidFill>
              </a:rPr>
              <a:t>Dementia</a:t>
            </a:r>
            <a:r>
              <a:rPr lang="es-CL" sz="1400" dirty="0">
                <a:solidFill>
                  <a:schemeClr val="tx1"/>
                </a:solidFill>
              </a:rPr>
              <a:t> </a:t>
            </a:r>
            <a:r>
              <a:rPr lang="es-CL" sz="1400" dirty="0" err="1">
                <a:solidFill>
                  <a:schemeClr val="tx1"/>
                </a:solidFill>
              </a:rPr>
              <a:t>Prevention</a:t>
            </a:r>
            <a:endParaRPr lang="es-CL" sz="1400" dirty="0">
              <a:solidFill>
                <a:schemeClr val="tx1"/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500438" y="642938"/>
            <a:ext cx="542925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CL" b="1" dirty="0">
                <a:solidFill>
                  <a:schemeClr val="tx1"/>
                </a:solidFill>
              </a:rPr>
              <a:t>“Modificando 12 factores de riesgo  podríamos</a:t>
            </a:r>
          </a:p>
          <a:p>
            <a:pPr algn="ctr" eaLnBrk="1" hangingPunct="1">
              <a:defRPr/>
            </a:pPr>
            <a:r>
              <a:rPr lang="es-CL" b="1" dirty="0">
                <a:solidFill>
                  <a:schemeClr val="tx1"/>
                </a:solidFill>
              </a:rPr>
              <a:t> prevenir o retrasar hasta un 40% de las demencias”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3088"/>
            <a:ext cx="9144000" cy="1055687"/>
          </a:xfrm>
        </p:spPr>
        <p:txBody>
          <a:bodyPr/>
          <a:lstStyle/>
          <a:p>
            <a:pPr eaLnBrk="1" hangingPunct="1"/>
            <a:r>
              <a:rPr lang="en-US" altLang="es-CL" sz="3200" b="1" smtClean="0"/>
              <a:t>Tratamiento integral de las demencias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850" y="1557338"/>
            <a:ext cx="4103688" cy="4857750"/>
          </a:xfrm>
          <a:ln w="38100">
            <a:solidFill>
              <a:schemeClr val="bg2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85000"/>
              </a:lnSpc>
              <a:buFont typeface="Arial" charset="0"/>
              <a:buChar char="•"/>
              <a:defRPr/>
            </a:pPr>
            <a:r>
              <a:rPr lang="en-US" sz="2400" b="1" dirty="0" smtClean="0"/>
              <a:t>MEDIDAS GENERALES</a:t>
            </a:r>
          </a:p>
          <a:p>
            <a:pPr eaLnBrk="1" hangingPunct="1">
              <a:lnSpc>
                <a:spcPct val="85000"/>
              </a:lnSpc>
              <a:buFontTx/>
              <a:buNone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/>
              <a:t>Junta de </a:t>
            </a:r>
            <a:r>
              <a:rPr lang="en-US" dirty="0" err="1" smtClean="0"/>
              <a:t>familia</a:t>
            </a:r>
            <a:endParaRPr lang="en-US" dirty="0" smtClean="0"/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err="1" smtClean="0"/>
              <a:t>Educación</a:t>
            </a:r>
            <a:r>
              <a:rPr lang="en-US" dirty="0" smtClean="0"/>
              <a:t> del </a:t>
            </a:r>
            <a:r>
              <a:rPr lang="en-US" dirty="0" err="1" smtClean="0"/>
              <a:t>grupo</a:t>
            </a:r>
            <a:endParaRPr lang="en-US" dirty="0" smtClean="0"/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err="1" smtClean="0"/>
              <a:t>Residencia</a:t>
            </a:r>
            <a:r>
              <a:rPr lang="en-US" dirty="0" smtClean="0"/>
              <a:t> </a:t>
            </a:r>
            <a:r>
              <a:rPr lang="en-US" dirty="0" err="1" smtClean="0"/>
              <a:t>adecuada</a:t>
            </a:r>
            <a:endParaRPr lang="en-US" dirty="0" smtClean="0"/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err="1" smtClean="0"/>
              <a:t>Cuidador</a:t>
            </a:r>
            <a:r>
              <a:rPr lang="en-US" dirty="0" smtClean="0"/>
              <a:t> </a:t>
            </a:r>
            <a:r>
              <a:rPr lang="en-US" dirty="0" err="1" smtClean="0"/>
              <a:t>entrenado</a:t>
            </a:r>
            <a:endParaRPr lang="en-US" dirty="0" smtClean="0"/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err="1" smtClean="0"/>
              <a:t>Estilo</a:t>
            </a:r>
            <a:r>
              <a:rPr lang="en-US" dirty="0" smtClean="0"/>
              <a:t> de </a:t>
            </a:r>
            <a:r>
              <a:rPr lang="en-US" dirty="0" err="1" smtClean="0"/>
              <a:t>vida</a:t>
            </a:r>
            <a:r>
              <a:rPr lang="en-US" dirty="0" smtClean="0"/>
              <a:t> </a:t>
            </a:r>
            <a:r>
              <a:rPr lang="en-US" dirty="0" err="1" smtClean="0"/>
              <a:t>saludable</a:t>
            </a:r>
            <a:endParaRPr lang="en-US" dirty="0" smtClean="0"/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err="1" smtClean="0"/>
              <a:t>Centros</a:t>
            </a:r>
            <a:r>
              <a:rPr lang="en-US" dirty="0" smtClean="0"/>
              <a:t> </a:t>
            </a:r>
            <a:r>
              <a:rPr lang="en-US" dirty="0" err="1" smtClean="0"/>
              <a:t>diurnos</a:t>
            </a:r>
            <a:endParaRPr lang="en-US" dirty="0" smtClean="0"/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err="1" smtClean="0"/>
              <a:t>Asociación</a:t>
            </a:r>
            <a:r>
              <a:rPr lang="en-US" dirty="0" smtClean="0"/>
              <a:t> de </a:t>
            </a:r>
            <a:r>
              <a:rPr lang="en-US" dirty="0" err="1" smtClean="0"/>
              <a:t>familiares</a:t>
            </a:r>
            <a:r>
              <a:rPr lang="en-US" dirty="0" smtClean="0"/>
              <a:t> </a:t>
            </a:r>
          </a:p>
          <a:p>
            <a:pPr lvl="1" eaLnBrk="1" hangingPunct="1"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 smtClean="0"/>
          </a:p>
          <a:p>
            <a:pPr lvl="1" eaLnBrk="1" hangingPunct="1">
              <a:lnSpc>
                <a:spcPct val="85000"/>
              </a:lnSpc>
              <a:buFontTx/>
              <a:buNone/>
              <a:defRPr/>
            </a:pPr>
            <a:endParaRPr lang="en-US" b="1" dirty="0" smtClean="0"/>
          </a:p>
          <a:p>
            <a:pPr lvl="1" eaLnBrk="1" hangingPunct="1">
              <a:lnSpc>
                <a:spcPct val="85000"/>
              </a:lnSpc>
              <a:buFont typeface="Arial" charset="0"/>
              <a:buChar char="–"/>
              <a:defRPr/>
            </a:pPr>
            <a:endParaRPr lang="en-US" b="1" dirty="0" smtClean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1557338"/>
            <a:ext cx="4249737" cy="4857750"/>
          </a:xfrm>
          <a:ln w="38100">
            <a:solidFill>
              <a:schemeClr val="bg2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85000"/>
              </a:lnSpc>
              <a:buFont typeface="Arial" charset="0"/>
              <a:buChar char="•"/>
              <a:defRPr/>
            </a:pPr>
            <a:r>
              <a:rPr lang="en-US" sz="2400" b="1" dirty="0" smtClean="0"/>
              <a:t>MEDIDAS ESPECIFICAS</a:t>
            </a:r>
          </a:p>
          <a:p>
            <a:pPr eaLnBrk="1" hangingPunct="1">
              <a:lnSpc>
                <a:spcPct val="85000"/>
              </a:lnSpc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85000"/>
              </a:lnSpc>
              <a:buFont typeface="Arial" charset="0"/>
              <a:buChar char="–"/>
              <a:defRPr/>
            </a:pPr>
            <a:r>
              <a:rPr lang="en-US" dirty="0" err="1" smtClean="0"/>
              <a:t>Tratamiento</a:t>
            </a:r>
            <a:r>
              <a:rPr lang="en-US" dirty="0" smtClean="0"/>
              <a:t> de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médicos</a:t>
            </a:r>
            <a:r>
              <a:rPr lang="en-US" dirty="0" smtClean="0"/>
              <a:t> </a:t>
            </a:r>
            <a:r>
              <a:rPr lang="en-US" dirty="0" err="1" smtClean="0"/>
              <a:t>concomitantes</a:t>
            </a:r>
            <a:endParaRPr lang="en-US" dirty="0" smtClean="0"/>
          </a:p>
          <a:p>
            <a:pPr lvl="1" eaLnBrk="1" hangingPunct="1">
              <a:lnSpc>
                <a:spcPct val="85000"/>
              </a:lnSpc>
              <a:buFont typeface="Arial" charset="0"/>
              <a:buChar char="–"/>
              <a:defRPr/>
            </a:pPr>
            <a:r>
              <a:rPr lang="en-US" dirty="0" err="1" smtClean="0"/>
              <a:t>Manejo</a:t>
            </a:r>
            <a:r>
              <a:rPr lang="en-US" dirty="0" smtClean="0"/>
              <a:t> </a:t>
            </a:r>
            <a:r>
              <a:rPr lang="en-US" dirty="0" err="1" smtClean="0"/>
              <a:t>conductual</a:t>
            </a:r>
            <a:r>
              <a:rPr lang="en-US" dirty="0" smtClean="0"/>
              <a:t> con </a:t>
            </a:r>
            <a:r>
              <a:rPr lang="en-US" dirty="0" err="1" smtClean="0"/>
              <a:t>psicofármacos</a:t>
            </a:r>
            <a:endParaRPr lang="en-US" dirty="0" smtClean="0"/>
          </a:p>
          <a:p>
            <a:pPr lvl="1" eaLnBrk="1" hangingPunct="1">
              <a:lnSpc>
                <a:spcPct val="85000"/>
              </a:lnSpc>
              <a:buFont typeface="Arial" charset="0"/>
              <a:buChar char="–"/>
              <a:defRPr/>
            </a:pPr>
            <a:r>
              <a:rPr lang="en-US" dirty="0" err="1" smtClean="0"/>
              <a:t>Antidemenciantes</a:t>
            </a:r>
            <a:r>
              <a:rPr lang="en-US" dirty="0" smtClean="0"/>
              <a:t> </a:t>
            </a:r>
            <a:r>
              <a:rPr lang="en-US" dirty="0" err="1" smtClean="0"/>
              <a:t>procognitivos</a:t>
            </a:r>
            <a:endParaRPr lang="en-US" dirty="0" smtClean="0"/>
          </a:p>
          <a:p>
            <a:pPr lvl="1" eaLnBrk="1" hangingPunct="1">
              <a:lnSpc>
                <a:spcPct val="85000"/>
              </a:lnSpc>
              <a:buFont typeface="Arial" charset="0"/>
              <a:buChar char="–"/>
              <a:defRPr/>
            </a:pPr>
            <a:r>
              <a:rPr lang="en-US" dirty="0" err="1" smtClean="0"/>
              <a:t>Alternativos</a:t>
            </a:r>
            <a:r>
              <a:rPr lang="en-US" dirty="0" smtClean="0"/>
              <a:t> </a:t>
            </a:r>
            <a:r>
              <a:rPr lang="en-US" dirty="0" err="1" smtClean="0"/>
              <a:t>misceláneos</a:t>
            </a:r>
            <a:endParaRPr lang="en-US" dirty="0" smtClean="0"/>
          </a:p>
          <a:p>
            <a:pPr lvl="1" eaLnBrk="1" hangingPunct="1">
              <a:lnSpc>
                <a:spcPct val="85000"/>
              </a:lnSpc>
              <a:buFont typeface="Arial" charset="0"/>
              <a:buChar char="–"/>
              <a:defRPr/>
            </a:pPr>
            <a:r>
              <a:rPr lang="en-US" dirty="0" err="1" smtClean="0"/>
              <a:t>Drogas</a:t>
            </a:r>
            <a:r>
              <a:rPr lang="en-US" dirty="0" smtClean="0"/>
              <a:t> </a:t>
            </a:r>
            <a:r>
              <a:rPr lang="en-US" dirty="0" err="1" smtClean="0"/>
              <a:t>nuevas</a:t>
            </a:r>
            <a:endParaRPr lang="en-US" dirty="0" smtClean="0"/>
          </a:p>
          <a:p>
            <a:pPr lvl="1" eaLnBrk="1" hangingPunct="1">
              <a:lnSpc>
                <a:spcPct val="85000"/>
              </a:lnSpc>
              <a:buFont typeface="Arial" charset="0"/>
              <a:buChar char="–"/>
              <a:defRPr/>
            </a:pPr>
            <a:endParaRPr lang="en-US" dirty="0" smtClean="0"/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Título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>
              <a:defRPr/>
            </a:pPr>
            <a:r>
              <a:rPr lang="es-ES" altLang="en-US" sz="2800" dirty="0" smtClean="0">
                <a:solidFill>
                  <a:schemeClr val="bg1"/>
                </a:solidFill>
              </a:rPr>
              <a:t>Medicamentos aprobados por FDA </a:t>
            </a:r>
            <a:br>
              <a:rPr lang="es-ES" altLang="en-US" sz="2800" dirty="0" smtClean="0">
                <a:solidFill>
                  <a:schemeClr val="bg1"/>
                </a:solidFill>
              </a:rPr>
            </a:br>
            <a:r>
              <a:rPr lang="es-ES" altLang="en-US" sz="2800" dirty="0" smtClean="0">
                <a:solidFill>
                  <a:schemeClr val="bg1"/>
                </a:solidFill>
              </a:rPr>
              <a:t>para tratamiento </a:t>
            </a:r>
            <a:r>
              <a:rPr lang="es-ES" altLang="en-US" sz="2800" dirty="0" err="1" smtClean="0">
                <a:solidFill>
                  <a:schemeClr val="bg1"/>
                </a:solidFill>
              </a:rPr>
              <a:t>procognitivo</a:t>
            </a:r>
            <a:r>
              <a:rPr lang="es-ES" altLang="en-US" sz="2800" dirty="0" smtClean="0">
                <a:solidFill>
                  <a:schemeClr val="bg1"/>
                </a:solidFill>
              </a:rPr>
              <a:t> en la EA</a:t>
            </a:r>
            <a:endParaRPr lang="es-CL" altLang="en-US" sz="28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34925" y="1412875"/>
          <a:ext cx="9001125" cy="4949826"/>
        </p:xfrm>
        <a:graphic>
          <a:graphicData uri="http://schemas.openxmlformats.org/drawingml/2006/table">
            <a:tbl>
              <a:tblPr/>
              <a:tblGrid>
                <a:gridCol w="1983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3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0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074">
                <a:tc>
                  <a:txBody>
                    <a:bodyPr/>
                    <a:lstStyle/>
                    <a:p>
                      <a:pPr algn="l" fontAlgn="t"/>
                      <a:r>
                        <a:rPr lang="es-CL" sz="1300" b="1" dirty="0" smtClean="0">
                          <a:solidFill>
                            <a:srgbClr val="FFFFFF"/>
                          </a:solidFill>
                          <a:latin typeface="Verdana"/>
                        </a:rPr>
                        <a:t>   Nombre</a:t>
                      </a:r>
                      <a:r>
                        <a:rPr lang="es-CL" sz="1300" b="1" baseline="0" dirty="0" smtClean="0">
                          <a:solidFill>
                            <a:srgbClr val="FFFFFF"/>
                          </a:solidFill>
                          <a:latin typeface="Verdana"/>
                        </a:rPr>
                        <a:t> droga</a:t>
                      </a:r>
                      <a:endParaRPr lang="es-CL" sz="1300" b="1" dirty="0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20865" marR="20865" marT="20866" marB="2086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1300" b="1" dirty="0" smtClean="0">
                          <a:solidFill>
                            <a:srgbClr val="FFFFFF"/>
                          </a:solidFill>
                          <a:latin typeface="Verdana"/>
                        </a:rPr>
                        <a:t>   Nombre marca</a:t>
                      </a:r>
                      <a:endParaRPr lang="es-CL" sz="1300" b="1" dirty="0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20865" marR="20865" marT="20866" marB="2086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300" b="1" dirty="0" smtClean="0">
                          <a:solidFill>
                            <a:srgbClr val="FFFFFF"/>
                          </a:solidFill>
                          <a:latin typeface="Verdana"/>
                        </a:rPr>
                        <a:t>Aprobado para</a:t>
                      </a:r>
                      <a:endParaRPr lang="es-CL" sz="1300" b="1" dirty="0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20865" marR="20865" marT="20866" marB="2086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300" b="1" dirty="0" smtClean="0">
                          <a:solidFill>
                            <a:srgbClr val="FFFFFF"/>
                          </a:solidFill>
                          <a:latin typeface="Verdana"/>
                        </a:rPr>
                        <a:t>Año aprobación</a:t>
                      </a:r>
                      <a:endParaRPr lang="es-CL" sz="1300" b="1" dirty="0">
                        <a:solidFill>
                          <a:srgbClr val="FFFFFF"/>
                        </a:solidFill>
                        <a:latin typeface="Verdana"/>
                      </a:endParaRPr>
                    </a:p>
                  </a:txBody>
                  <a:tcPr marL="20865" marR="20865" marT="20866" marB="20866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75">
                <a:tc>
                  <a:txBody>
                    <a:bodyPr/>
                    <a:lstStyle/>
                    <a:p>
                      <a:pPr algn="l" fontAlgn="t"/>
                      <a:r>
                        <a:rPr lang="es-CL" sz="1800" b="1" dirty="0">
                          <a:solidFill>
                            <a:srgbClr val="424242"/>
                          </a:solidFill>
                        </a:rPr>
                        <a:t>1. </a:t>
                      </a:r>
                      <a:r>
                        <a:rPr lang="es-CL" sz="1800" b="1" dirty="0" err="1" smtClean="0">
                          <a:solidFill>
                            <a:srgbClr val="424242"/>
                          </a:solidFill>
                        </a:rPr>
                        <a:t>Donepezilo</a:t>
                      </a:r>
                      <a:endParaRPr lang="es-CL" sz="1800" b="1" dirty="0">
                        <a:solidFill>
                          <a:srgbClr val="424242"/>
                        </a:solidFill>
                      </a:endParaRPr>
                    </a:p>
                  </a:txBody>
                  <a:tcPr marL="55640" marR="55640" marT="41731" marB="4173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1800" dirty="0" err="1">
                          <a:solidFill>
                            <a:srgbClr val="424242"/>
                          </a:solidFill>
                        </a:rPr>
                        <a:t>Aricept</a:t>
                      </a:r>
                      <a:endParaRPr lang="es-CL" sz="1800" dirty="0">
                        <a:solidFill>
                          <a:srgbClr val="424242"/>
                        </a:solidFill>
                      </a:endParaRPr>
                    </a:p>
                  </a:txBody>
                  <a:tcPr marL="55640" marR="55640" marT="41731" marB="4173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1800" dirty="0" smtClean="0">
                          <a:solidFill>
                            <a:srgbClr val="424242"/>
                          </a:solidFill>
                        </a:rPr>
                        <a:t>Todas las etapas</a:t>
                      </a:r>
                      <a:endParaRPr lang="es-CL" sz="1800" dirty="0">
                        <a:solidFill>
                          <a:srgbClr val="424242"/>
                        </a:solidFill>
                      </a:endParaRPr>
                    </a:p>
                  </a:txBody>
                  <a:tcPr marL="55640" marR="55640" marT="41731" marB="4173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800" dirty="0">
                          <a:solidFill>
                            <a:srgbClr val="424242"/>
                          </a:solidFill>
                        </a:rPr>
                        <a:t>1996</a:t>
                      </a:r>
                    </a:p>
                  </a:txBody>
                  <a:tcPr marL="55640" marR="55640" marT="41731" marB="4173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661">
                <a:tc>
                  <a:txBody>
                    <a:bodyPr/>
                    <a:lstStyle/>
                    <a:p>
                      <a:pPr algn="l" fontAlgn="t"/>
                      <a:r>
                        <a:rPr lang="es-CL" sz="1800" b="1" dirty="0">
                          <a:solidFill>
                            <a:srgbClr val="424242"/>
                          </a:solidFill>
                        </a:rPr>
                        <a:t>2. </a:t>
                      </a:r>
                      <a:r>
                        <a:rPr lang="es-CL" sz="1800" b="1" dirty="0" err="1" smtClean="0">
                          <a:solidFill>
                            <a:srgbClr val="424242"/>
                          </a:solidFill>
                        </a:rPr>
                        <a:t>Galantamina</a:t>
                      </a:r>
                      <a:endParaRPr lang="es-CL" sz="1800" b="1" dirty="0">
                        <a:solidFill>
                          <a:srgbClr val="424242"/>
                        </a:solidFill>
                      </a:endParaRPr>
                    </a:p>
                  </a:txBody>
                  <a:tcPr marL="55640" marR="55640" marT="41731" marB="4173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1800">
                          <a:solidFill>
                            <a:srgbClr val="424242"/>
                          </a:solidFill>
                        </a:rPr>
                        <a:t>Razadyne</a:t>
                      </a:r>
                    </a:p>
                  </a:txBody>
                  <a:tcPr marL="55640" marR="55640" marT="41731" marB="4173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1800" dirty="0" smtClean="0">
                          <a:solidFill>
                            <a:srgbClr val="424242"/>
                          </a:solidFill>
                        </a:rPr>
                        <a:t>Leve a moderado</a:t>
                      </a:r>
                      <a:endParaRPr lang="es-CL" sz="1800" dirty="0">
                        <a:solidFill>
                          <a:srgbClr val="424242"/>
                        </a:solidFill>
                      </a:endParaRPr>
                    </a:p>
                  </a:txBody>
                  <a:tcPr marL="55640" marR="55640" marT="41731" marB="4173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800" dirty="0">
                          <a:solidFill>
                            <a:srgbClr val="424242"/>
                          </a:solidFill>
                        </a:rPr>
                        <a:t>2001</a:t>
                      </a:r>
                    </a:p>
                  </a:txBody>
                  <a:tcPr marL="55640" marR="55640" marT="41731" marB="4173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661">
                <a:tc>
                  <a:txBody>
                    <a:bodyPr/>
                    <a:lstStyle/>
                    <a:p>
                      <a:pPr algn="l" fontAlgn="t"/>
                      <a:r>
                        <a:rPr lang="es-CL" sz="1800" b="1" dirty="0">
                          <a:solidFill>
                            <a:srgbClr val="424242"/>
                          </a:solidFill>
                        </a:rPr>
                        <a:t>3. </a:t>
                      </a:r>
                      <a:r>
                        <a:rPr lang="es-CL" sz="1800" b="1" dirty="0" err="1" smtClean="0">
                          <a:solidFill>
                            <a:srgbClr val="424242"/>
                          </a:solidFill>
                        </a:rPr>
                        <a:t>Rivastigmina</a:t>
                      </a:r>
                      <a:endParaRPr lang="es-CL" sz="1800" b="1" dirty="0">
                        <a:solidFill>
                          <a:srgbClr val="424242"/>
                        </a:solidFill>
                      </a:endParaRPr>
                    </a:p>
                  </a:txBody>
                  <a:tcPr marL="55640" marR="55640" marT="41731" marB="4173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1800" dirty="0" err="1" smtClean="0">
                          <a:solidFill>
                            <a:srgbClr val="424242"/>
                          </a:solidFill>
                        </a:rPr>
                        <a:t>Exelon</a:t>
                      </a:r>
                      <a:endParaRPr lang="es-CL" sz="1800" dirty="0">
                        <a:solidFill>
                          <a:srgbClr val="424242"/>
                        </a:solidFill>
                      </a:endParaRPr>
                    </a:p>
                  </a:txBody>
                  <a:tcPr marL="55640" marR="55640" marT="41731" marB="4173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1800" dirty="0" smtClean="0">
                          <a:solidFill>
                            <a:srgbClr val="424242"/>
                          </a:solidFill>
                        </a:rPr>
                        <a:t>Todas las etapas</a:t>
                      </a:r>
                      <a:endParaRPr lang="es-CL" sz="1800" dirty="0">
                        <a:solidFill>
                          <a:srgbClr val="424242"/>
                        </a:solidFill>
                      </a:endParaRPr>
                    </a:p>
                  </a:txBody>
                  <a:tcPr marL="55640" marR="55640" marT="41731" marB="4173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800" dirty="0" smtClean="0">
                          <a:solidFill>
                            <a:srgbClr val="424242"/>
                          </a:solidFill>
                        </a:rPr>
                        <a:t>2000</a:t>
                      </a:r>
                      <a:endParaRPr lang="es-CL" sz="1800" dirty="0">
                        <a:solidFill>
                          <a:srgbClr val="424242"/>
                        </a:solidFill>
                      </a:endParaRPr>
                    </a:p>
                  </a:txBody>
                  <a:tcPr marL="55640" marR="55640" marT="41731" marB="4173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9661">
                <a:tc>
                  <a:txBody>
                    <a:bodyPr/>
                    <a:lstStyle/>
                    <a:p>
                      <a:pPr algn="l" fontAlgn="t"/>
                      <a:r>
                        <a:rPr lang="es-CL" sz="1800" b="1" dirty="0">
                          <a:solidFill>
                            <a:srgbClr val="424242"/>
                          </a:solidFill>
                        </a:rPr>
                        <a:t>4. </a:t>
                      </a:r>
                      <a:r>
                        <a:rPr lang="es-CL" sz="1800" b="1" dirty="0" err="1" smtClean="0">
                          <a:solidFill>
                            <a:srgbClr val="424242"/>
                          </a:solidFill>
                        </a:rPr>
                        <a:t>Memantina</a:t>
                      </a:r>
                      <a:endParaRPr lang="es-CL" sz="1800" b="1" dirty="0">
                        <a:solidFill>
                          <a:srgbClr val="424242"/>
                        </a:solidFill>
                      </a:endParaRPr>
                    </a:p>
                  </a:txBody>
                  <a:tcPr marL="55640" marR="55640" marT="41731" marB="4173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1800" dirty="0" err="1" smtClean="0">
                          <a:solidFill>
                            <a:srgbClr val="424242"/>
                          </a:solidFill>
                        </a:rPr>
                        <a:t>Namenda</a:t>
                      </a:r>
                      <a:endParaRPr lang="es-CL" sz="1800" dirty="0">
                        <a:solidFill>
                          <a:srgbClr val="424242"/>
                        </a:solidFill>
                      </a:endParaRPr>
                    </a:p>
                  </a:txBody>
                  <a:tcPr marL="55640" marR="55640" marT="41731" marB="4173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1800" dirty="0" smtClean="0">
                          <a:solidFill>
                            <a:srgbClr val="424242"/>
                          </a:solidFill>
                        </a:rPr>
                        <a:t>Moderado a severo</a:t>
                      </a:r>
                      <a:endParaRPr lang="es-CL" sz="1800" dirty="0">
                        <a:solidFill>
                          <a:srgbClr val="424242"/>
                        </a:solidFill>
                      </a:endParaRPr>
                    </a:p>
                  </a:txBody>
                  <a:tcPr marL="55640" marR="55640" marT="41731" marB="4173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800" dirty="0" smtClean="0">
                          <a:solidFill>
                            <a:srgbClr val="424242"/>
                          </a:solidFill>
                        </a:rPr>
                        <a:t>2003</a:t>
                      </a:r>
                      <a:endParaRPr lang="es-CL" sz="1800" dirty="0">
                        <a:solidFill>
                          <a:srgbClr val="424242"/>
                        </a:solidFill>
                      </a:endParaRPr>
                    </a:p>
                  </a:txBody>
                  <a:tcPr marL="55640" marR="55640" marT="41731" marB="4173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9594">
                <a:tc>
                  <a:txBody>
                    <a:bodyPr/>
                    <a:lstStyle/>
                    <a:p>
                      <a:pPr algn="l" fontAlgn="t"/>
                      <a:r>
                        <a:rPr lang="es-CL" sz="1800" b="1" dirty="0">
                          <a:solidFill>
                            <a:srgbClr val="424242"/>
                          </a:solidFill>
                        </a:rPr>
                        <a:t>5. </a:t>
                      </a:r>
                      <a:r>
                        <a:rPr lang="es-CL" sz="1800" b="1" dirty="0" err="1" smtClean="0">
                          <a:solidFill>
                            <a:srgbClr val="424242"/>
                          </a:solidFill>
                        </a:rPr>
                        <a:t>Donepezilo</a:t>
                      </a:r>
                      <a:r>
                        <a:rPr lang="es-CL" sz="1800" b="1" dirty="0" smtClean="0">
                          <a:solidFill>
                            <a:srgbClr val="424242"/>
                          </a:solidFill>
                        </a:rPr>
                        <a:t> y </a:t>
                      </a:r>
                    </a:p>
                    <a:p>
                      <a:pPr algn="l" fontAlgn="t"/>
                      <a:r>
                        <a:rPr lang="es-CL" sz="1800" b="1" dirty="0" smtClean="0">
                          <a:solidFill>
                            <a:srgbClr val="424242"/>
                          </a:solidFill>
                        </a:rPr>
                        <a:t>     </a:t>
                      </a:r>
                      <a:r>
                        <a:rPr lang="es-CL" sz="1800" b="1" dirty="0" err="1" smtClean="0">
                          <a:solidFill>
                            <a:srgbClr val="424242"/>
                          </a:solidFill>
                        </a:rPr>
                        <a:t>memantina</a:t>
                      </a:r>
                      <a:r>
                        <a:rPr lang="es-CL" sz="1800" b="1" dirty="0" smtClean="0">
                          <a:solidFill>
                            <a:srgbClr val="424242"/>
                          </a:solidFill>
                        </a:rPr>
                        <a:t> </a:t>
                      </a:r>
                    </a:p>
                    <a:p>
                      <a:pPr algn="l" fontAlgn="t"/>
                      <a:endParaRPr lang="es-CL" sz="1800" b="1" dirty="0" smtClean="0">
                        <a:solidFill>
                          <a:srgbClr val="424242"/>
                        </a:solidFill>
                      </a:endParaRPr>
                    </a:p>
                    <a:p>
                      <a:pPr algn="l" fontAlgn="t"/>
                      <a:r>
                        <a:rPr lang="es-CL" sz="1800" b="1" dirty="0" smtClean="0">
                          <a:solidFill>
                            <a:srgbClr val="424242"/>
                          </a:solidFill>
                        </a:rPr>
                        <a:t>6. </a:t>
                      </a:r>
                      <a:r>
                        <a:rPr lang="es-CL" sz="1800" b="1" dirty="0" err="1" smtClean="0">
                          <a:solidFill>
                            <a:srgbClr val="424242"/>
                          </a:solidFill>
                        </a:rPr>
                        <a:t>Aducanumab</a:t>
                      </a:r>
                      <a:r>
                        <a:rPr lang="es-CL" sz="1800" b="1" dirty="0" smtClean="0">
                          <a:solidFill>
                            <a:srgbClr val="424242"/>
                          </a:solidFill>
                        </a:rPr>
                        <a:t> </a:t>
                      </a:r>
                    </a:p>
                    <a:p>
                      <a:pPr algn="l" fontAlgn="t"/>
                      <a:endParaRPr lang="es-CL" sz="1800" b="1" dirty="0" smtClean="0">
                        <a:solidFill>
                          <a:srgbClr val="424242"/>
                        </a:solidFill>
                      </a:endParaRPr>
                    </a:p>
                    <a:p>
                      <a:pPr algn="l" fontAlgn="t"/>
                      <a:r>
                        <a:rPr lang="es-CL" sz="1800" b="1" dirty="0" smtClean="0">
                          <a:solidFill>
                            <a:srgbClr val="424242"/>
                          </a:solidFill>
                        </a:rPr>
                        <a:t>7. </a:t>
                      </a:r>
                      <a:r>
                        <a:rPr lang="es-CL" sz="1800" b="1" dirty="0" err="1" smtClean="0">
                          <a:solidFill>
                            <a:srgbClr val="424242"/>
                          </a:solidFill>
                        </a:rPr>
                        <a:t>Lecanemab</a:t>
                      </a:r>
                      <a:r>
                        <a:rPr lang="es-CL" sz="1800" b="1" dirty="0" smtClean="0">
                          <a:solidFill>
                            <a:srgbClr val="424242"/>
                          </a:solidFill>
                        </a:rPr>
                        <a:t>        </a:t>
                      </a:r>
                      <a:endParaRPr lang="es-CL" sz="1800" b="1" dirty="0">
                        <a:solidFill>
                          <a:srgbClr val="424242"/>
                        </a:solidFill>
                      </a:endParaRPr>
                    </a:p>
                  </a:txBody>
                  <a:tcPr marL="55640" marR="55640" marT="41731" marB="4173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1800" dirty="0" err="1" smtClean="0">
                          <a:solidFill>
                            <a:srgbClr val="424242"/>
                          </a:solidFill>
                        </a:rPr>
                        <a:t>Namzaric</a:t>
                      </a:r>
                      <a:endParaRPr lang="es-CL" sz="1800" dirty="0" smtClean="0">
                        <a:solidFill>
                          <a:srgbClr val="424242"/>
                        </a:solidFill>
                      </a:endParaRPr>
                    </a:p>
                    <a:p>
                      <a:pPr algn="l" fontAlgn="t"/>
                      <a:endParaRPr lang="es-CL" sz="1800" dirty="0" smtClean="0">
                        <a:solidFill>
                          <a:srgbClr val="424242"/>
                        </a:solidFill>
                      </a:endParaRPr>
                    </a:p>
                    <a:p>
                      <a:pPr algn="l" fontAlgn="t"/>
                      <a:endParaRPr lang="es-CL" sz="1800" dirty="0" smtClean="0">
                        <a:solidFill>
                          <a:srgbClr val="424242"/>
                        </a:solidFill>
                      </a:endParaRPr>
                    </a:p>
                    <a:p>
                      <a:pPr algn="l" fontAlgn="t"/>
                      <a:r>
                        <a:rPr lang="es-CL" sz="1800" dirty="0" err="1" smtClean="0">
                          <a:solidFill>
                            <a:srgbClr val="424242"/>
                          </a:solidFill>
                        </a:rPr>
                        <a:t>Aduhelm</a:t>
                      </a:r>
                      <a:endParaRPr lang="es-CL" sz="1800" dirty="0" smtClean="0">
                        <a:solidFill>
                          <a:srgbClr val="424242"/>
                        </a:solidFill>
                      </a:endParaRPr>
                    </a:p>
                    <a:p>
                      <a:pPr algn="l" fontAlgn="t"/>
                      <a:endParaRPr lang="es-CL" sz="1800" dirty="0" smtClean="0">
                        <a:solidFill>
                          <a:srgbClr val="424242"/>
                        </a:solidFill>
                      </a:endParaRPr>
                    </a:p>
                    <a:p>
                      <a:pPr algn="l" fontAlgn="t"/>
                      <a:r>
                        <a:rPr lang="es-CL" sz="1800" dirty="0" err="1" smtClean="0">
                          <a:solidFill>
                            <a:srgbClr val="424242"/>
                          </a:solidFill>
                        </a:rPr>
                        <a:t>Leqembi</a:t>
                      </a:r>
                      <a:endParaRPr lang="es-CL" sz="1800" dirty="0">
                        <a:solidFill>
                          <a:srgbClr val="424242"/>
                        </a:solidFill>
                      </a:endParaRPr>
                    </a:p>
                  </a:txBody>
                  <a:tcPr marL="55640" marR="55640" marT="41731" marB="4173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CL" sz="1800" dirty="0" smtClean="0">
                          <a:solidFill>
                            <a:srgbClr val="424242"/>
                          </a:solidFill>
                        </a:rPr>
                        <a:t>Moderado a severo</a:t>
                      </a:r>
                    </a:p>
                    <a:p>
                      <a:pPr algn="l" fontAlgn="t"/>
                      <a:endParaRPr lang="es-CL" sz="1800" dirty="0" smtClean="0">
                        <a:solidFill>
                          <a:srgbClr val="424242"/>
                        </a:solidFill>
                      </a:endParaRPr>
                    </a:p>
                    <a:p>
                      <a:pPr algn="l" fontAlgn="t"/>
                      <a:endParaRPr lang="es-CL" sz="1800" dirty="0" smtClean="0">
                        <a:solidFill>
                          <a:srgbClr val="424242"/>
                        </a:solidFill>
                      </a:endParaRPr>
                    </a:p>
                    <a:p>
                      <a:pPr algn="l" fontAlgn="t"/>
                      <a:r>
                        <a:rPr lang="es-CL" sz="1800" dirty="0" smtClean="0">
                          <a:solidFill>
                            <a:srgbClr val="424242"/>
                          </a:solidFill>
                        </a:rPr>
                        <a:t>DCL a EA leve</a:t>
                      </a:r>
                    </a:p>
                    <a:p>
                      <a:pPr algn="l" fontAlgn="t"/>
                      <a:endParaRPr lang="es-CL" sz="1800" dirty="0" smtClean="0">
                        <a:solidFill>
                          <a:srgbClr val="424242"/>
                        </a:solidFill>
                      </a:endParaRPr>
                    </a:p>
                    <a:p>
                      <a:pPr algn="l" fontAlgn="t"/>
                      <a:r>
                        <a:rPr lang="es-CL" sz="1800" dirty="0" smtClean="0">
                          <a:solidFill>
                            <a:srgbClr val="424242"/>
                          </a:solidFill>
                        </a:rPr>
                        <a:t>DCL a EA leve</a:t>
                      </a:r>
                      <a:endParaRPr lang="es-CL" sz="1800" dirty="0">
                        <a:solidFill>
                          <a:srgbClr val="424242"/>
                        </a:solidFill>
                      </a:endParaRPr>
                    </a:p>
                  </a:txBody>
                  <a:tcPr marL="55640" marR="55640" marT="41731" marB="4173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CL" sz="1800" dirty="0" smtClean="0">
                          <a:solidFill>
                            <a:srgbClr val="424242"/>
                          </a:solidFill>
                        </a:rPr>
                        <a:t>2014</a:t>
                      </a:r>
                    </a:p>
                    <a:p>
                      <a:pPr algn="ctr" fontAlgn="t"/>
                      <a:endParaRPr lang="es-CL" sz="1800" dirty="0" smtClean="0">
                        <a:solidFill>
                          <a:srgbClr val="424242"/>
                        </a:solidFill>
                      </a:endParaRPr>
                    </a:p>
                    <a:p>
                      <a:pPr algn="ctr" fontAlgn="t"/>
                      <a:endParaRPr lang="es-CL" sz="1800" dirty="0" smtClean="0">
                        <a:solidFill>
                          <a:srgbClr val="424242"/>
                        </a:solidFill>
                      </a:endParaRPr>
                    </a:p>
                    <a:p>
                      <a:pPr algn="ctr" fontAlgn="t"/>
                      <a:r>
                        <a:rPr lang="es-CL" sz="1800" dirty="0" smtClean="0">
                          <a:solidFill>
                            <a:srgbClr val="424242"/>
                          </a:solidFill>
                        </a:rPr>
                        <a:t>2021</a:t>
                      </a:r>
                    </a:p>
                    <a:p>
                      <a:pPr algn="ctr" fontAlgn="t"/>
                      <a:endParaRPr lang="es-CL" sz="1800" dirty="0" smtClean="0">
                        <a:solidFill>
                          <a:srgbClr val="424242"/>
                        </a:solidFill>
                      </a:endParaRPr>
                    </a:p>
                    <a:p>
                      <a:pPr algn="ctr" fontAlgn="t"/>
                      <a:r>
                        <a:rPr lang="es-CL" sz="1800" dirty="0" smtClean="0">
                          <a:solidFill>
                            <a:srgbClr val="424242"/>
                          </a:solidFill>
                        </a:rPr>
                        <a:t>2023</a:t>
                      </a:r>
                      <a:endParaRPr lang="es-CL" sz="1800" dirty="0">
                        <a:solidFill>
                          <a:srgbClr val="424242"/>
                        </a:solidFill>
                      </a:endParaRPr>
                    </a:p>
                  </a:txBody>
                  <a:tcPr marL="55640" marR="55640" marT="41731" marB="41731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643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3059832" y="2852936"/>
            <a:ext cx="2664296" cy="1346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1"/>
                </a:solidFill>
              </a:rPr>
              <a:t>Dominios </a:t>
            </a:r>
            <a:r>
              <a:rPr lang="es-CL" dirty="0" err="1" smtClean="0">
                <a:solidFill>
                  <a:schemeClr val="tx1"/>
                </a:solidFill>
              </a:rPr>
              <a:t>neurocognitivos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453496" y="2204864"/>
            <a:ext cx="128685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Lenguaje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563888" y="980728"/>
            <a:ext cx="15121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Aprendizaje y memoria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62312" y="2204864"/>
            <a:ext cx="12334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Atención compleja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122768" y="4530824"/>
            <a:ext cx="11952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Función ejecutiva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707904" y="5301208"/>
            <a:ext cx="13681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Cognición social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458820" y="4530824"/>
            <a:ext cx="13535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Perceptual motor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4355976" y="2013992"/>
            <a:ext cx="0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V="1">
            <a:off x="5580112" y="2662064"/>
            <a:ext cx="792088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 flipV="1">
            <a:off x="2318049" y="2662064"/>
            <a:ext cx="813792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/>
          <p:nvPr/>
        </p:nvCxnSpPr>
        <p:spPr>
          <a:xfrm>
            <a:off x="4391980" y="4390256"/>
            <a:ext cx="0" cy="766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 flipH="1">
            <a:off x="2454915" y="4077072"/>
            <a:ext cx="676926" cy="4537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>
            <a:off x="5724128" y="4005064"/>
            <a:ext cx="648072" cy="3851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79773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img.timeinc.net/time/daily/2007/0708/alzheimers_drugs_08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763270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2 Rectángulo"/>
          <p:cNvSpPr>
            <a:spLocks noChangeArrowheads="1"/>
          </p:cNvSpPr>
          <p:nvPr/>
        </p:nvSpPr>
        <p:spPr bwMode="auto">
          <a:xfrm>
            <a:off x="36513" y="566102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CL" sz="1600"/>
              <a:t>“…..su problema es nuestro problema hasta el último momento de su vida. Nosotros haremos todo lo que podamos, no solo para ayudarlo a morir en paz, si no que también para vivir hasta que usted muera”</a:t>
            </a:r>
            <a:r>
              <a:rPr lang="es-ES" altLang="es-CL" sz="1400"/>
              <a:t> </a:t>
            </a:r>
            <a:r>
              <a:rPr lang="es-ES" altLang="es-CL" sz="1200"/>
              <a:t>Cicely Saunders M.D.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0"/>
            <a:ext cx="921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9552" y="3140968"/>
            <a:ext cx="2232248" cy="914400"/>
          </a:xfrm>
          <a:prstGeom prst="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Trastorno </a:t>
            </a:r>
            <a:r>
              <a:rPr lang="es-CL" sz="2400" dirty="0" err="1" smtClean="0"/>
              <a:t>Neurocognitivo</a:t>
            </a:r>
            <a:endParaRPr lang="en-US" sz="2400" dirty="0"/>
          </a:p>
        </p:txBody>
      </p:sp>
      <p:sp>
        <p:nvSpPr>
          <p:cNvPr id="3" name="Flecha derecha 2"/>
          <p:cNvSpPr/>
          <p:nvPr/>
        </p:nvSpPr>
        <p:spPr>
          <a:xfrm>
            <a:off x="2987824" y="330440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4283968" y="2708920"/>
            <a:ext cx="3672408" cy="1706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sz="2400" b="1" dirty="0" smtClean="0">
                <a:solidFill>
                  <a:schemeClr val="tx1"/>
                </a:solidFill>
              </a:rPr>
              <a:t>Deterioro cognitivo leve</a:t>
            </a:r>
          </a:p>
          <a:p>
            <a:r>
              <a:rPr lang="es-CL" sz="2400" b="1" dirty="0" smtClean="0">
                <a:solidFill>
                  <a:schemeClr val="tx1"/>
                </a:solidFill>
              </a:rPr>
              <a:t>Demencia</a:t>
            </a:r>
          </a:p>
          <a:p>
            <a:r>
              <a:rPr lang="es-CL" sz="2400" b="1" dirty="0" smtClean="0">
                <a:solidFill>
                  <a:schemeClr val="tx1"/>
                </a:solidFill>
              </a:rPr>
              <a:t>Delirium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95536" y="3789040"/>
            <a:ext cx="2880320" cy="1461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400" dirty="0">
                <a:solidFill>
                  <a:schemeClr val="tx1"/>
                </a:solidFill>
              </a:rPr>
              <a:t>D</a:t>
            </a:r>
            <a:r>
              <a:rPr lang="es-CL" sz="1400" dirty="0" smtClean="0">
                <a:solidFill>
                  <a:schemeClr val="tx1"/>
                </a:solidFill>
              </a:rPr>
              <a:t>isminución principalmente de la función intelectual debido a una enfermedad del cerebro (NIH)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6297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1139825"/>
          </a:xfrm>
        </p:spPr>
        <p:txBody>
          <a:bodyPr/>
          <a:lstStyle/>
          <a:p>
            <a:r>
              <a:rPr lang="es-ES" altLang="en-US" sz="3200" b="1" dirty="0" smtClean="0">
                <a:solidFill>
                  <a:schemeClr val="tx1"/>
                </a:solidFill>
              </a:rPr>
              <a:t>Continuum de la declinación cognitiva</a:t>
            </a:r>
          </a:p>
        </p:txBody>
      </p:sp>
      <p:sp>
        <p:nvSpPr>
          <p:cNvPr id="5" name="4 Pentágono"/>
          <p:cNvSpPr/>
          <p:nvPr/>
        </p:nvSpPr>
        <p:spPr>
          <a:xfrm>
            <a:off x="323850" y="1785938"/>
            <a:ext cx="2016125" cy="989012"/>
          </a:xfrm>
          <a:prstGeom prst="homePlate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/>
              <a:t>Envejecimiento</a:t>
            </a:r>
          </a:p>
          <a:p>
            <a:pPr algn="ctr">
              <a:defRPr/>
            </a:pPr>
            <a:r>
              <a:rPr lang="es-ES" sz="1600" b="1" dirty="0"/>
              <a:t>normal</a:t>
            </a:r>
          </a:p>
        </p:txBody>
      </p:sp>
      <p:sp>
        <p:nvSpPr>
          <p:cNvPr id="7" name="6 Pentágono"/>
          <p:cNvSpPr/>
          <p:nvPr/>
        </p:nvSpPr>
        <p:spPr>
          <a:xfrm>
            <a:off x="2555875" y="1785938"/>
            <a:ext cx="2087563" cy="935037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</a:rPr>
              <a:t>Queja cognitiva</a:t>
            </a:r>
          </a:p>
          <a:p>
            <a:pPr algn="ctr">
              <a:defRPr/>
            </a:pPr>
            <a:r>
              <a:rPr lang="es-ES" sz="1600" b="1" dirty="0">
                <a:solidFill>
                  <a:schemeClr val="bg1">
                    <a:lumMod val="50000"/>
                  </a:schemeClr>
                </a:solidFill>
              </a:rPr>
              <a:t>subjetiva</a:t>
            </a:r>
          </a:p>
        </p:txBody>
      </p:sp>
      <p:sp>
        <p:nvSpPr>
          <p:cNvPr id="8" name="7 Pentágono"/>
          <p:cNvSpPr/>
          <p:nvPr/>
        </p:nvSpPr>
        <p:spPr>
          <a:xfrm>
            <a:off x="4932363" y="1714500"/>
            <a:ext cx="2087562" cy="987425"/>
          </a:xfrm>
          <a:prstGeom prst="homePlate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/>
              <a:t>Deterioro</a:t>
            </a:r>
          </a:p>
          <a:p>
            <a:pPr algn="ctr">
              <a:defRPr/>
            </a:pPr>
            <a:r>
              <a:rPr lang="es-ES" sz="1600" b="1" dirty="0"/>
              <a:t>cognitivo leve</a:t>
            </a:r>
          </a:p>
        </p:txBody>
      </p:sp>
      <p:sp>
        <p:nvSpPr>
          <p:cNvPr id="9" name="8 Pentágono"/>
          <p:cNvSpPr/>
          <p:nvPr/>
        </p:nvSpPr>
        <p:spPr>
          <a:xfrm>
            <a:off x="7235825" y="1785938"/>
            <a:ext cx="1584325" cy="98742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/>
              <a:t>Demencia</a:t>
            </a:r>
          </a:p>
        </p:txBody>
      </p:sp>
      <p:graphicFrame>
        <p:nvGraphicFramePr>
          <p:cNvPr id="10" name="9 Diagrama"/>
          <p:cNvGraphicFramePr/>
          <p:nvPr/>
        </p:nvGraphicFramePr>
        <p:xfrm>
          <a:off x="1357290" y="3429000"/>
          <a:ext cx="6500858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Conector recto de flecha 2"/>
          <p:cNvCxnSpPr/>
          <p:nvPr/>
        </p:nvCxnSpPr>
        <p:spPr>
          <a:xfrm flipH="1">
            <a:off x="2699792" y="2773363"/>
            <a:ext cx="648072" cy="9436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H="1">
            <a:off x="5076056" y="2773363"/>
            <a:ext cx="576064" cy="9436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>
            <a:off x="7235825" y="2844231"/>
            <a:ext cx="432519" cy="8728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1143000"/>
          </a:xfrm>
        </p:spPr>
        <p:txBody>
          <a:bodyPr/>
          <a:lstStyle/>
          <a:p>
            <a:r>
              <a:rPr lang="es-CL" altLang="es-CL" sz="3200" b="1" smtClean="0"/>
              <a:t>Premisas del envejecimiento cognitivo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Tx/>
              <a:buAutoNum type="arabicPeriod"/>
            </a:pPr>
            <a:r>
              <a:rPr lang="es-CL" altLang="es-CL" sz="2000" smtClean="0"/>
              <a:t>Los cambios en estructura y función no son uniformes en el cerebro completo</a:t>
            </a:r>
          </a:p>
          <a:p>
            <a:pPr marL="457200" indent="-457200">
              <a:buFontTx/>
              <a:buAutoNum type="arabicPeriod"/>
            </a:pPr>
            <a:r>
              <a:rPr lang="es-CL" altLang="es-CL" sz="2000" smtClean="0"/>
              <a:t>Los cambios cognitivos con la edad no son uniformes entre todas las funciones cognitivas ni tampoco entre todos los individuos viejos</a:t>
            </a:r>
          </a:p>
          <a:p>
            <a:pPr marL="457200" indent="-457200">
              <a:buFontTx/>
              <a:buAutoNum type="arabicPeriod"/>
            </a:pPr>
            <a:r>
              <a:rPr lang="es-CL" altLang="es-CL" sz="2000" smtClean="0"/>
              <a:t>Aunque entre las funciones cognitivas más afectadas por la edad está la memoria, por no ser unitaria, solo algunos componentes de ellas pueden cambiar </a:t>
            </a:r>
          </a:p>
        </p:txBody>
      </p:sp>
      <p:pic>
        <p:nvPicPr>
          <p:cNvPr id="24580" name="Picture 5" descr="â¢ se produce una pÃ©rdida de mielina y una&#10;disminuciÃ³n en el volumen de la sustancia&#10;gris, lo que conlleva un ensanchamien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41588"/>
            <a:ext cx="4392613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143000"/>
          </a:xfrm>
        </p:spPr>
        <p:txBody>
          <a:bodyPr/>
          <a:lstStyle/>
          <a:p>
            <a:r>
              <a:rPr lang="es-ES" altLang="en-US" sz="3200" b="1" smtClean="0">
                <a:solidFill>
                  <a:schemeClr val="tx1"/>
                </a:solidFill>
              </a:rPr>
              <a:t>Memoria y envejecimiento </a:t>
            </a:r>
            <a:r>
              <a:rPr lang="es-ES" altLang="en-US" sz="1400" smtClean="0"/>
              <a:t>Albert M, 2007</a:t>
            </a:r>
            <a:endParaRPr lang="es-CL" altLang="en-US" sz="1400" smtClean="0"/>
          </a:p>
        </p:txBody>
      </p:sp>
      <p:sp>
        <p:nvSpPr>
          <p:cNvPr id="25603" name="2 Marcador de contenido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s-ES" altLang="en-US" sz="2800" b="1" smtClean="0"/>
              <a:t>Permanecen relativamente estables</a:t>
            </a:r>
          </a:p>
          <a:p>
            <a:pPr>
              <a:buFontTx/>
              <a:buNone/>
            </a:pPr>
            <a:r>
              <a:rPr lang="es-ES" altLang="en-US" sz="2800" smtClean="0"/>
              <a:t>    Memoria semántica</a:t>
            </a:r>
          </a:p>
          <a:p>
            <a:pPr>
              <a:buFontTx/>
              <a:buNone/>
            </a:pPr>
            <a:r>
              <a:rPr lang="es-ES" altLang="en-US" sz="2800" smtClean="0"/>
              <a:t>    Memoria procedural</a:t>
            </a:r>
          </a:p>
          <a:p>
            <a:pPr>
              <a:buFontTx/>
              <a:buNone/>
            </a:pPr>
            <a:endParaRPr lang="es-ES" altLang="en-US" sz="2800" smtClean="0"/>
          </a:p>
          <a:p>
            <a:r>
              <a:rPr lang="es-ES" altLang="en-US" sz="2800" b="1" smtClean="0"/>
              <a:t>Afectadas con el envejecimiento</a:t>
            </a:r>
          </a:p>
          <a:p>
            <a:pPr>
              <a:buFontTx/>
              <a:buNone/>
            </a:pPr>
            <a:r>
              <a:rPr lang="es-ES" altLang="en-US" sz="2800" smtClean="0"/>
              <a:t>    Memoria de trabajo</a:t>
            </a:r>
          </a:p>
          <a:p>
            <a:pPr>
              <a:buFontTx/>
              <a:buNone/>
            </a:pPr>
            <a:r>
              <a:rPr lang="es-ES" altLang="en-US" sz="2800" smtClean="0"/>
              <a:t>    Memoria episódica</a:t>
            </a:r>
          </a:p>
          <a:p>
            <a:pPr>
              <a:buFontTx/>
              <a:buNone/>
            </a:pPr>
            <a:r>
              <a:rPr lang="es-ES" altLang="en-US" sz="2800" smtClean="0"/>
              <a:t>    Memoria prospectiva</a:t>
            </a:r>
            <a:endParaRPr lang="es-CL" altLang="en-US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051050" y="1700213"/>
            <a:ext cx="5329238" cy="39608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dirty="0"/>
          </a:p>
        </p:txBody>
      </p:sp>
      <p:cxnSp>
        <p:nvCxnSpPr>
          <p:cNvPr id="6" name="5 Conector recto"/>
          <p:cNvCxnSpPr>
            <a:stCxn id="4" idx="0"/>
            <a:endCxn id="4" idx="2"/>
          </p:cNvCxnSpPr>
          <p:nvPr/>
        </p:nvCxnSpPr>
        <p:spPr>
          <a:xfrm>
            <a:off x="4716463" y="1700213"/>
            <a:ext cx="0" cy="3960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>
            <a:stCxn id="4" idx="0"/>
            <a:endCxn id="4" idx="2"/>
          </p:cNvCxnSpPr>
          <p:nvPr/>
        </p:nvCxnSpPr>
        <p:spPr>
          <a:xfrm>
            <a:off x="4716463" y="1700213"/>
            <a:ext cx="0" cy="3960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4" idx="2"/>
            <a:endCxn id="4" idx="2"/>
          </p:cNvCxnSpPr>
          <p:nvPr/>
        </p:nvCxnSpPr>
        <p:spPr>
          <a:xfrm>
            <a:off x="4716463" y="5661025"/>
            <a:ext cx="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>
            <a:stCxn id="4" idx="1"/>
            <a:endCxn id="4" idx="3"/>
          </p:cNvCxnSpPr>
          <p:nvPr/>
        </p:nvCxnSpPr>
        <p:spPr>
          <a:xfrm>
            <a:off x="2051050" y="3681413"/>
            <a:ext cx="532923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>
            <a:stCxn id="4" idx="0"/>
            <a:endCxn id="4" idx="2"/>
          </p:cNvCxnSpPr>
          <p:nvPr/>
        </p:nvCxnSpPr>
        <p:spPr>
          <a:xfrm>
            <a:off x="4716463" y="1700213"/>
            <a:ext cx="0" cy="39608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2051050" y="1125538"/>
            <a:ext cx="5257800" cy="0"/>
          </a:xfrm>
          <a:prstGeom prst="straightConnector1">
            <a:avLst/>
          </a:prstGeom>
          <a:ln w="254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900113" y="1700213"/>
            <a:ext cx="0" cy="4032250"/>
          </a:xfrm>
          <a:prstGeom prst="straightConnector1">
            <a:avLst/>
          </a:prstGeom>
          <a:ln w="254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"/>
          <p:cNvSpPr/>
          <p:nvPr/>
        </p:nvSpPr>
        <p:spPr>
          <a:xfrm>
            <a:off x="2484438" y="2349500"/>
            <a:ext cx="1871662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/>
              <a:t>Envejecimiento</a:t>
            </a:r>
          </a:p>
          <a:p>
            <a:pPr algn="ctr">
              <a:defRPr/>
            </a:pPr>
            <a:r>
              <a:rPr lang="es-ES" b="1" dirty="0"/>
              <a:t>saludable</a:t>
            </a:r>
            <a:endParaRPr lang="es-CL" b="1" dirty="0"/>
          </a:p>
        </p:txBody>
      </p:sp>
      <p:sp>
        <p:nvSpPr>
          <p:cNvPr id="24" name="23 Rectángulo"/>
          <p:cNvSpPr/>
          <p:nvPr/>
        </p:nvSpPr>
        <p:spPr>
          <a:xfrm>
            <a:off x="5076825" y="2298700"/>
            <a:ext cx="1944688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/>
              <a:t>Envejecimiento</a:t>
            </a:r>
          </a:p>
          <a:p>
            <a:pPr algn="ctr">
              <a:defRPr/>
            </a:pPr>
            <a:r>
              <a:rPr lang="es-ES" b="1" dirty="0" err="1"/>
              <a:t>resiliente</a:t>
            </a:r>
            <a:endParaRPr lang="es-CL" b="1" dirty="0"/>
          </a:p>
        </p:txBody>
      </p:sp>
      <p:sp>
        <p:nvSpPr>
          <p:cNvPr id="25" name="24 Rectángulo"/>
          <p:cNvSpPr/>
          <p:nvPr/>
        </p:nvSpPr>
        <p:spPr>
          <a:xfrm>
            <a:off x="5364163" y="4149725"/>
            <a:ext cx="1417637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/>
              <a:t>Demencia</a:t>
            </a:r>
            <a:endParaRPr lang="es-CL" b="1" dirty="0"/>
          </a:p>
        </p:txBody>
      </p:sp>
      <p:sp>
        <p:nvSpPr>
          <p:cNvPr id="26" name="25 Rectángulo"/>
          <p:cNvSpPr/>
          <p:nvPr/>
        </p:nvSpPr>
        <p:spPr>
          <a:xfrm>
            <a:off x="2484438" y="4221163"/>
            <a:ext cx="194310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/>
              <a:t>Envejecimiento</a:t>
            </a:r>
          </a:p>
          <a:p>
            <a:pPr algn="ctr">
              <a:defRPr/>
            </a:pPr>
            <a:r>
              <a:rPr lang="es-ES" b="1" dirty="0"/>
              <a:t>cognitivo frágil</a:t>
            </a:r>
            <a:endParaRPr lang="es-CL" b="1" dirty="0"/>
          </a:p>
        </p:txBody>
      </p:sp>
      <p:sp>
        <p:nvSpPr>
          <p:cNvPr id="27" name="26 Rectángulo"/>
          <p:cNvSpPr/>
          <p:nvPr/>
        </p:nvSpPr>
        <p:spPr>
          <a:xfrm>
            <a:off x="2051050" y="981075"/>
            <a:ext cx="266541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</a:rPr>
              <a:t>Sin patología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4716463" y="981075"/>
            <a:ext cx="266382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</a:rPr>
              <a:t>Con patología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900113" y="2349500"/>
            <a:ext cx="115093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</a:rPr>
              <a:t>Cognición</a:t>
            </a:r>
          </a:p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</a:rPr>
              <a:t>normal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900113" y="4149725"/>
            <a:ext cx="115093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</a:rPr>
              <a:t>Cognición</a:t>
            </a:r>
          </a:p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</a:rPr>
              <a:t>anormal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2843213" y="427038"/>
            <a:ext cx="360045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Neuropatología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201613" y="2349500"/>
            <a:ext cx="914400" cy="2663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C</a:t>
            </a:r>
          </a:p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o</a:t>
            </a:r>
          </a:p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g</a:t>
            </a:r>
          </a:p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n</a:t>
            </a:r>
          </a:p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i</a:t>
            </a:r>
          </a:p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c</a:t>
            </a:r>
          </a:p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i</a:t>
            </a:r>
          </a:p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o</a:t>
            </a:r>
          </a:p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n</a:t>
            </a:r>
            <a:endParaRPr lang="es-C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1608138" y="3429000"/>
            <a:ext cx="1890712" cy="11715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</a:rPr>
              <a:t>Normal</a:t>
            </a:r>
          </a:p>
        </p:txBody>
      </p:sp>
      <p:sp>
        <p:nvSpPr>
          <p:cNvPr id="5" name="4 Elipse"/>
          <p:cNvSpPr/>
          <p:nvPr/>
        </p:nvSpPr>
        <p:spPr>
          <a:xfrm>
            <a:off x="2670175" y="3590925"/>
            <a:ext cx="1198563" cy="739775"/>
          </a:xfrm>
          <a:prstGeom prst="ellipse">
            <a:avLst/>
          </a:prstGeom>
          <a:solidFill>
            <a:srgbClr val="FF33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Queja 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memoria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subjetiva</a:t>
            </a:r>
          </a:p>
        </p:txBody>
      </p:sp>
      <p:sp>
        <p:nvSpPr>
          <p:cNvPr id="6" name="5 Elipse"/>
          <p:cNvSpPr/>
          <p:nvPr/>
        </p:nvSpPr>
        <p:spPr>
          <a:xfrm>
            <a:off x="4716016" y="3590925"/>
            <a:ext cx="1800200" cy="8175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bg1"/>
                </a:solidFill>
              </a:rPr>
              <a:t>Demencia</a:t>
            </a:r>
          </a:p>
        </p:txBody>
      </p:sp>
      <p:sp>
        <p:nvSpPr>
          <p:cNvPr id="7" name="6 Elipse"/>
          <p:cNvSpPr/>
          <p:nvPr/>
        </p:nvSpPr>
        <p:spPr>
          <a:xfrm>
            <a:off x="3654425" y="3644900"/>
            <a:ext cx="1296988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solidFill>
                  <a:schemeClr val="tx1"/>
                </a:solidFill>
              </a:rPr>
              <a:t>DCL  </a:t>
            </a:r>
          </a:p>
        </p:txBody>
      </p:sp>
      <p:sp>
        <p:nvSpPr>
          <p:cNvPr id="8" name="7 Flecha derecha"/>
          <p:cNvSpPr/>
          <p:nvPr/>
        </p:nvSpPr>
        <p:spPr>
          <a:xfrm>
            <a:off x="1925638" y="3063875"/>
            <a:ext cx="3781425" cy="363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6151" name="Picture 4" descr="http://geriatriamexicali.com/wp-content/uploads/2012/08/llaves-300x3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623888"/>
            <a:ext cx="2557463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Elipse"/>
          <p:cNvSpPr/>
          <p:nvPr/>
        </p:nvSpPr>
        <p:spPr>
          <a:xfrm>
            <a:off x="954088" y="4654550"/>
            <a:ext cx="1457325" cy="7016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/>
              <a:t>Depresión</a:t>
            </a:r>
          </a:p>
        </p:txBody>
      </p:sp>
      <p:sp>
        <p:nvSpPr>
          <p:cNvPr id="10" name="8 Elipse"/>
          <p:cNvSpPr/>
          <p:nvPr/>
        </p:nvSpPr>
        <p:spPr>
          <a:xfrm>
            <a:off x="2538413" y="4654550"/>
            <a:ext cx="1457325" cy="7016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/>
              <a:t>Trastornos del sueño</a:t>
            </a:r>
          </a:p>
        </p:txBody>
      </p:sp>
      <p:sp>
        <p:nvSpPr>
          <p:cNvPr id="11" name="8 Elipse"/>
          <p:cNvSpPr/>
          <p:nvPr/>
        </p:nvSpPr>
        <p:spPr>
          <a:xfrm>
            <a:off x="4075113" y="4654550"/>
            <a:ext cx="1504950" cy="7064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err="1"/>
              <a:t>Psico</a:t>
            </a:r>
            <a:endParaRPr lang="es-ES" sz="1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/>
              <a:t>fármacos</a:t>
            </a:r>
          </a:p>
        </p:txBody>
      </p:sp>
      <p:sp>
        <p:nvSpPr>
          <p:cNvPr id="13" name="8 Elipse"/>
          <p:cNvSpPr/>
          <p:nvPr/>
        </p:nvSpPr>
        <p:spPr>
          <a:xfrm>
            <a:off x="5803900" y="4652963"/>
            <a:ext cx="1504950" cy="706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/>
              <a:t>Déficit atencional del adulto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6418263" y="2797175"/>
            <a:ext cx="1368425" cy="113188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200" u="sng" dirty="0"/>
              <a:t>Causas tratables</a:t>
            </a:r>
          </a:p>
          <a:p>
            <a:pPr algn="ctr">
              <a:defRPr/>
            </a:pPr>
            <a:r>
              <a:rPr lang="es-ES" sz="1200" dirty="0"/>
              <a:t>Estructurales</a:t>
            </a:r>
          </a:p>
          <a:p>
            <a:pPr algn="ctr">
              <a:defRPr/>
            </a:pPr>
            <a:r>
              <a:rPr lang="es-ES" sz="1200" dirty="0"/>
              <a:t>Metabólicas</a:t>
            </a:r>
          </a:p>
          <a:p>
            <a:pPr algn="ctr">
              <a:defRPr/>
            </a:pPr>
            <a:r>
              <a:rPr lang="es-ES" sz="1200" dirty="0"/>
              <a:t>Infecciosas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38728688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.6|6.4|0.9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8|3.3"/>
</p:tagLst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1061</Words>
  <Application>Microsoft Office PowerPoint</Application>
  <PresentationFormat>Presentación en pantalla (4:3)</PresentationFormat>
  <Paragraphs>308</Paragraphs>
  <Slides>31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5" baseType="lpstr">
      <vt:lpstr>Arial</vt:lpstr>
      <vt:lpstr>Calibri</vt:lpstr>
      <vt:lpstr>Verdana</vt:lpstr>
      <vt:lpstr>Diseño predeterminado</vt:lpstr>
      <vt:lpstr>Generalidades sobre  Trastorno Neurocognitivo</vt:lpstr>
      <vt:lpstr>¿Qué es la cognición?</vt:lpstr>
      <vt:lpstr>Presentación de PowerPoint</vt:lpstr>
      <vt:lpstr>Presentación de PowerPoint</vt:lpstr>
      <vt:lpstr>Continuum de la declinación cognitiva</vt:lpstr>
      <vt:lpstr>Premisas del envejecimiento cognitivo</vt:lpstr>
      <vt:lpstr>Memoria y envejecimiento Albert M, 2007</vt:lpstr>
      <vt:lpstr>Presentación de PowerPoint</vt:lpstr>
      <vt:lpstr>Presentación de PowerPoint</vt:lpstr>
      <vt:lpstr>Trastorno Neurocognitivo Menor DSM-5 (DCL)</vt:lpstr>
      <vt:lpstr>Subtipos de DCL</vt:lpstr>
      <vt:lpstr>Claves en TNC menor (DCL)</vt:lpstr>
      <vt:lpstr>¿ Qué entendemos por DEMENCIA ?</vt:lpstr>
      <vt:lpstr>Criterios diagnósticos DSM-5 para TNC Mayor</vt:lpstr>
      <vt:lpstr>Presentación de PowerPoint</vt:lpstr>
      <vt:lpstr>Manifestaciones clínicas</vt:lpstr>
      <vt:lpstr>Procedimiento diagnóstico básico</vt:lpstr>
      <vt:lpstr>No existe una prueba para determinar si alguien tiene demencia</vt:lpstr>
      <vt:lpstr>Proceso diagnóstico en demencias</vt:lpstr>
      <vt:lpstr> Anamnesis</vt:lpstr>
      <vt:lpstr>Dominios cognitivos y síntomas asociados</vt:lpstr>
      <vt:lpstr>Presentación de PowerPoint</vt:lpstr>
      <vt:lpstr>Alteraciones conductuales  (según el Inventario Neuropsiquiátrico-NPI)</vt:lpstr>
      <vt:lpstr>Examen físico</vt:lpstr>
      <vt:lpstr>Evaluación neuropsicológica y funcional</vt:lpstr>
      <vt:lpstr>Diferentes causas de demencias</vt:lpstr>
      <vt:lpstr>Presentación de PowerPoint</vt:lpstr>
      <vt:lpstr>Tratamiento integral de las demencias</vt:lpstr>
      <vt:lpstr>Medicamentos aprobados por FDA  para tratamiento procognitivo en la EA</vt:lpstr>
      <vt:lpstr>Presentación de PowerPoint</vt:lpstr>
      <vt:lpstr>Presentación de PowerPoint</vt:lpstr>
    </vt:vector>
  </TitlesOfParts>
  <Company>universidad de chile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cloyola</dc:creator>
  <cp:lastModifiedBy>Usuario de Windows</cp:lastModifiedBy>
  <cp:revision>201</cp:revision>
  <dcterms:created xsi:type="dcterms:W3CDTF">2010-09-22T15:09:11Z</dcterms:created>
  <dcterms:modified xsi:type="dcterms:W3CDTF">2023-04-29T21:03:58Z</dcterms:modified>
</cp:coreProperties>
</file>