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76" r:id="rId4"/>
    <p:sldId id="271" r:id="rId5"/>
    <p:sldId id="298" r:id="rId6"/>
    <p:sldId id="302" r:id="rId7"/>
    <p:sldId id="299" r:id="rId8"/>
    <p:sldId id="274" r:id="rId9"/>
    <p:sldId id="293" r:id="rId10"/>
    <p:sldId id="304" r:id="rId11"/>
    <p:sldId id="287" r:id="rId12"/>
    <p:sldId id="305" r:id="rId13"/>
    <p:sldId id="295" r:id="rId14"/>
    <p:sldId id="292" r:id="rId15"/>
    <p:sldId id="290" r:id="rId16"/>
    <p:sldId id="279" r:id="rId17"/>
    <p:sldId id="288" r:id="rId18"/>
    <p:sldId id="291" r:id="rId19"/>
    <p:sldId id="296" r:id="rId20"/>
  </p:sldIdLst>
  <p:sldSz cx="9144000" cy="6858000" type="screen4x3"/>
  <p:notesSz cx="6858000" cy="9144000"/>
  <p:custDataLst>
    <p:tags r:id="rId22"/>
  </p:custDataLst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CC33"/>
    <a:srgbClr val="0000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7" autoAdjust="0"/>
    <p:restoredTop sz="94660"/>
  </p:normalViewPr>
  <p:slideViewPr>
    <p:cSldViewPr>
      <p:cViewPr varScale="1">
        <p:scale>
          <a:sx n="103" d="100"/>
          <a:sy n="103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E33BC-A285-4C79-A506-C943E4558305}" type="datetimeFigureOut">
              <a:rPr lang="es-CL" smtClean="0"/>
              <a:pPr/>
              <a:t>15-03-2023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C5315-BD94-4238-A39B-4C6240355545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923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8694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224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4928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0D5067-7200-49C3-AFF7-62DE47765249}" type="slidenum">
              <a:rPr lang="es-ES" smtClean="0"/>
              <a:pPr/>
              <a:t>12</a:t>
            </a:fld>
            <a:endParaRPr lang="es-E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37201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F40D22-EE06-4C74-B288-0D5BB4792668}" type="slidenum">
              <a:rPr lang="en-US" smtClean="0">
                <a:latin typeface="Calibri" pitchFamily="34" charset="0"/>
                <a:ea typeface="MS PGothic" pitchFamily="34" charset="-128"/>
              </a:rPr>
              <a:pPr/>
              <a:t>13</a:t>
            </a:fld>
            <a:endParaRPr lang="en-US" smtClean="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057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9631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780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6492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1162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4304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CD24C3-1F35-4312-9735-87196F37D891}" type="slidenum">
              <a:rPr lang="es-CL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s-C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2213" y="720725"/>
            <a:ext cx="4460875" cy="33464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MinioMM_367 RG 585 NO 11 OP"/>
              </a:rPr>
              <a:t>	Maintaining patients within the therapeutic range (or “window”) can be complicated by numerous factors, which alone or in combination are a source of variability. For the sake of organization, these factors may  be placed into three general categories.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MinioMM_367 RG 585 NO 11 OP"/>
              </a:rPr>
              <a:t>	The patient and his/her disease state(s), the process of care that accompanies a given therapy such as education and monitoring,  and the narrow therapeutic nature of the drug product itself.</a:t>
            </a:r>
          </a:p>
        </p:txBody>
      </p:sp>
    </p:spTree>
    <p:extLst>
      <p:ext uri="{BB962C8B-B14F-4D97-AF65-F5344CB8AC3E}">
        <p14:creationId xmlns:p14="http://schemas.microsoft.com/office/powerpoint/2010/main" val="216609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077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47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769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EC3557-665E-4085-80DE-83AA7D5EEF37}" type="slidenum">
              <a:rPr lang="es-E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s-E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0" tIns="47881" rIns="95760" bIns="47881" anchor="b"/>
          <a:lstStyle/>
          <a:p>
            <a:pPr algn="r" defTabSz="957263" eaLnBrk="0" hangingPunct="0"/>
            <a:fld id="{E232F4D7-3B1F-487B-9E1B-6AD0C484D815}" type="slidenum">
              <a:rPr lang="en-US" sz="1300">
                <a:ea typeface="MS PGothic" pitchFamily="34" charset="-128"/>
              </a:rPr>
              <a:pPr algn="r" defTabSz="957263" eaLnBrk="0" hangingPunct="0"/>
              <a:t>5</a:t>
            </a:fld>
            <a:endParaRPr lang="en-US" sz="1300">
              <a:ea typeface="MS PGothic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ja-JP" smtClean="0"/>
              <a:t>En un estudio reciente de Gladstone y colaboradores en cerca de 600 pacientes ingresados por un primer ictus isquémico debido a FA, el 60% resultó incapacitante y el 20% mortal. </a:t>
            </a:r>
            <a:endParaRPr lang="es-ES" smtClean="0"/>
          </a:p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62431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3262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656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3351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5315-BD94-4238-A39B-4C6240355545}" type="slidenum">
              <a:rPr lang="es-CL" smtClean="0"/>
              <a:pPr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493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90C62-FD30-4EA2-9BA9-691A76A06032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B6F1-77CE-4BEB-8F2B-CF755B246CF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8D314-37CE-45F1-AC17-746D492E1235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4E25-CFA2-4F87-8DEB-F6620DA5367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55C5-591E-4D0D-B9A0-BA37861CB41C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0292F-E216-4AA4-8472-814C6A44FEA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24541-F335-428C-93F6-5C01A92DAA07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E578D-AD74-4BC4-910B-8FF2EFA3FB7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AA429-5DCB-460D-9016-8BA5957CA882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0E417-B4FF-4542-AF1E-F667A520857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6A94D-8D4B-4CBF-B0D2-F10AD08C5954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88438-BDAE-477F-B7FB-D94FFD0DEB9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84AE5-2D66-4E0E-AFF6-F875C377CD87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96B96-71A9-454F-915A-C29C0A7E7AE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42C68-D159-44B5-B73E-AF92CD77B041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CEE63-1297-48E9-9DD1-0E5317069F4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CF42E-BDF0-4F5E-8D5B-931A782B1E89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D4BEB-EE03-40CA-A60A-A8BF3BB400E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FEEC9-8B74-47A4-9E3F-60489C0422C8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4EFBB-1006-4401-A356-A31D6E1183C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514E8-6C16-4BD7-B9F4-9EA8B097BA18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828CC-4E55-4E7A-8FA0-FB746455532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33A0CE-7D5B-46B4-A8DC-B913AC4EA198}" type="datetimeFigureOut">
              <a:rPr lang="es-MX"/>
              <a:pPr>
                <a:defRPr/>
              </a:pPr>
              <a:t>15/03/2023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860637-37C7-41E1-A57C-5D34A39CB56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audio" Target="../media/media12.wav"/><Relationship Id="rId7" Type="http://schemas.openxmlformats.org/officeDocument/2006/relationships/oleObject" Target="../embeddings/Hoja_de_c_lculo_de_Microsoft_Excel_97-20031.xls"/><Relationship Id="rId12" Type="http://schemas.openxmlformats.org/officeDocument/2006/relationships/image" Target="../media/image3.png"/><Relationship Id="rId2" Type="http://schemas.microsoft.com/office/2007/relationships/media" Target="../media/media12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.emf"/><Relationship Id="rId5" Type="http://schemas.openxmlformats.org/officeDocument/2006/relationships/notesSlide" Target="../notesSlides/notesSlide12.xml"/><Relationship Id="rId10" Type="http://schemas.openxmlformats.org/officeDocument/2006/relationships/oleObject" Target="../embeddings/Hoja_de_c_lculo_de_Microsoft_Excel_97-20032.xls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hyperlink" Target="https://www.google.cl/url?sa=i&amp;rct=j&amp;q=&amp;esrc=s&amp;source=imgres&amp;cd=&amp;cad=rja&amp;uact=8&amp;ved=2ahUKEwj11PL376vjAhULK7kGHRcpBtQQjRx6BAgBEAU&amp;url=https://docplayer.es/11092520-Preventing-stoke-in-spanish-af-patients-warfarin-noac-or-laa-occlusion.html&amp;psig=AOvVaw1GJi3dWHryoSr1BQbd-ErX&amp;ust=1562900426885925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0" y="2132856"/>
            <a:ext cx="5868144" cy="1470025"/>
          </a:xfrm>
        </p:spPr>
        <p:txBody>
          <a:bodyPr/>
          <a:lstStyle/>
          <a:p>
            <a:pPr eaLnBrk="1" hangingPunct="1"/>
            <a:r>
              <a:rPr lang="es-ES" sz="3600" b="1" dirty="0" smtClean="0">
                <a:solidFill>
                  <a:srgbClr val="000099"/>
                </a:solidFill>
                <a:ea typeface="ＭＳ Ｐゴシック" pitchFamily="34" charset="-128"/>
              </a:rPr>
              <a:t>Terapia Anticoagulante en el Anciano con Fibrilación Auricular</a:t>
            </a:r>
            <a:endParaRPr lang="es-CL" sz="3600" b="1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2051" name="2 Subtítulo"/>
          <p:cNvSpPr>
            <a:spLocks noGrp="1"/>
          </p:cNvSpPr>
          <p:nvPr>
            <p:ph type="subTitle" idx="1"/>
          </p:nvPr>
        </p:nvSpPr>
        <p:spPr>
          <a:xfrm>
            <a:off x="-28600" y="3645024"/>
            <a:ext cx="5896744" cy="100811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s-CL" sz="2400" dirty="0" smtClean="0">
                <a:solidFill>
                  <a:schemeClr val="tx2"/>
                </a:solidFill>
                <a:ea typeface="ＭＳ Ｐゴシック" pitchFamily="34" charset="-128"/>
              </a:rPr>
              <a:t>Dr. Marcelo </a:t>
            </a:r>
            <a:r>
              <a:rPr lang="es-CL" sz="2400" dirty="0" err="1" smtClean="0">
                <a:solidFill>
                  <a:schemeClr val="tx2"/>
                </a:solidFill>
                <a:ea typeface="ＭＳ Ｐゴシック" pitchFamily="34" charset="-128"/>
              </a:rPr>
              <a:t>Llancaqueo</a:t>
            </a:r>
            <a:r>
              <a:rPr lang="es-CL" sz="2400" dirty="0" smtClean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s-CL" sz="2400" dirty="0" err="1" smtClean="0">
                <a:solidFill>
                  <a:schemeClr val="tx2"/>
                </a:solidFill>
                <a:ea typeface="ＭＳ Ｐゴシック" pitchFamily="34" charset="-128"/>
              </a:rPr>
              <a:t>Valeri</a:t>
            </a:r>
            <a:endParaRPr lang="es-CL" sz="2400" dirty="0" smtClean="0">
              <a:solidFill>
                <a:schemeClr val="tx2"/>
              </a:solidFill>
              <a:ea typeface="ＭＳ Ｐゴシック" pitchFamily="34" charset="-128"/>
            </a:endParaRPr>
          </a:p>
          <a:p>
            <a:pPr eaLnBrk="1" hangingPunct="1">
              <a:spcBef>
                <a:spcPts val="0"/>
              </a:spcBef>
            </a:pPr>
            <a:r>
              <a:rPr lang="es-CL" sz="2400" dirty="0" err="1" smtClean="0">
                <a:solidFill>
                  <a:schemeClr val="tx2"/>
                </a:solidFill>
                <a:ea typeface="ＭＳ Ｐゴシック" pitchFamily="34" charset="-128"/>
              </a:rPr>
              <a:t>Depto</a:t>
            </a:r>
            <a:r>
              <a:rPr lang="es-CL" sz="2400" dirty="0" smtClean="0">
                <a:solidFill>
                  <a:schemeClr val="tx2"/>
                </a:solidFill>
                <a:ea typeface="ＭＳ Ｐゴシック" pitchFamily="34" charset="-128"/>
              </a:rPr>
              <a:t> Cardiovascular</a:t>
            </a:r>
          </a:p>
          <a:p>
            <a:pPr eaLnBrk="1" hangingPunct="1">
              <a:spcBef>
                <a:spcPts val="0"/>
              </a:spcBef>
            </a:pPr>
            <a:r>
              <a:rPr lang="es-CL" sz="2400" dirty="0" smtClean="0">
                <a:solidFill>
                  <a:schemeClr val="tx2"/>
                </a:solidFill>
                <a:ea typeface="ＭＳ Ｐゴシック" pitchFamily="34" charset="-128"/>
              </a:rPr>
              <a:t>Hospital Clínico de la Universidad de Chile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4"/>
    </mc:Choice>
    <mc:Fallback xmlns="">
      <p:transition spd="slow" advTm="1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49C30-F905-4673-917C-3CA507C3E5D2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5004048" y="6477000"/>
            <a:ext cx="3657600" cy="3810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578768"/>
            <a:ext cx="8262937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 Comparación contra </a:t>
            </a:r>
            <a:r>
              <a:rPr lang="es-ES" sz="3200" b="1" dirty="0" err="1" smtClean="0">
                <a:latin typeface="Agency FB" pitchFamily="34" charset="0"/>
                <a:cs typeface="Arial" pitchFamily="34" charset="0"/>
              </a:rPr>
              <a:t>W</a:t>
            </a:r>
            <a:r>
              <a:rPr kumimoji="0" lang="es-ES" sz="3200" b="1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arfarina</a:t>
            </a:r>
            <a:r>
              <a:rPr kumimoji="0" lang="es-ES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 </a:t>
            </a:r>
            <a:r>
              <a:rPr lang="es-ES" sz="3200" b="1" dirty="0" err="1" smtClean="0">
                <a:latin typeface="Agency FB" pitchFamily="34" charset="0"/>
                <a:cs typeface="Arial" pitchFamily="34" charset="0"/>
              </a:rPr>
              <a:t>A</a:t>
            </a:r>
            <a:r>
              <a:rPr kumimoji="0" lang="es-ES" sz="3200" b="1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pixabán</a:t>
            </a:r>
            <a:r>
              <a:rPr kumimoji="0" lang="es-ES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, </a:t>
            </a:r>
            <a:r>
              <a:rPr lang="es-ES" sz="3200" b="1" dirty="0" err="1" smtClean="0">
                <a:latin typeface="Agency FB" pitchFamily="34" charset="0"/>
                <a:cs typeface="Arial" pitchFamily="34" charset="0"/>
              </a:rPr>
              <a:t>R</a:t>
            </a:r>
            <a:r>
              <a:rPr kumimoji="0" lang="es-ES" sz="3200" b="1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ivaroxabán</a:t>
            </a:r>
            <a:r>
              <a:rPr kumimoji="0" lang="es-ES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 y </a:t>
            </a:r>
            <a:r>
              <a:rPr lang="es-ES" sz="3200" b="1" dirty="0" err="1" smtClean="0">
                <a:latin typeface="Agency FB" pitchFamily="34" charset="0"/>
                <a:cs typeface="Arial" pitchFamily="34" charset="0"/>
              </a:rPr>
              <a:t>D</a:t>
            </a:r>
            <a:r>
              <a:rPr kumimoji="0" lang="es-ES" sz="3200" b="1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abigatrán</a:t>
            </a:r>
            <a:r>
              <a:rPr kumimoji="0" lang="es-ES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>.</a:t>
            </a:r>
            <a:r>
              <a:rPr kumimoji="0" lang="es-ES" sz="32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  <a:t/>
            </a:r>
            <a:br>
              <a:rPr kumimoji="0" lang="es-ES" sz="32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cs typeface="Arial" pitchFamily="34" charset="0"/>
              </a:rPr>
            </a:br>
            <a:endParaRPr kumimoji="0" lang="es-ES" sz="3200" b="1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Agency FB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1828800"/>
          <a:ext cx="7858180" cy="349021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89613"/>
                <a:gridCol w="1717238"/>
                <a:gridCol w="1742492"/>
                <a:gridCol w="2008837"/>
              </a:tblGrid>
              <a:tr h="207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gency FB" pitchFamily="34" charset="0"/>
                        </a:rPr>
                        <a:t> 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gency FB" pitchFamily="34" charset="0"/>
                        </a:rPr>
                        <a:t> Dabigatrán</a:t>
                      </a:r>
                      <a:r>
                        <a:rPr kumimoji="0" lang="es-ES" sz="2000" b="1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gency FB" pitchFamily="34" charset="0"/>
                        </a:rPr>
                        <a:t>3</a:t>
                      </a:r>
                      <a:endParaRPr kumimoji="0" lang="es-ES" sz="2000" b="1" i="0" u="none" strike="noStrike" cap="none" normalizeH="0" baseline="3000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gency FB" pitchFamily="34" charset="0"/>
                        </a:rPr>
                        <a:t> Rivaroxabán</a:t>
                      </a:r>
                      <a:r>
                        <a:rPr kumimoji="0" lang="es-ES" sz="2000" b="1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gency FB" pitchFamily="34" charset="0"/>
                        </a:rPr>
                        <a:t>2</a:t>
                      </a:r>
                      <a:endParaRPr kumimoji="0" lang="es-ES" sz="2000" b="1" i="0" u="none" strike="noStrike" cap="none" normalizeH="0" baseline="3000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000" b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gency FB" pitchFamily="34" charset="0"/>
                        </a:rPr>
                        <a:t>Apixabán</a:t>
                      </a:r>
                      <a:r>
                        <a:rPr kumimoji="0" lang="es-ES" sz="2000" b="1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gency FB" pitchFamily="34" charset="0"/>
                        </a:rPr>
                        <a:t>1</a:t>
                      </a:r>
                      <a:endParaRPr kumimoji="0" lang="es-ES" sz="20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gency FB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>
                    <a:solidFill>
                      <a:schemeClr val="accent1"/>
                    </a:solidFill>
                  </a:tcPr>
                </a:tc>
              </a:tr>
              <a:tr h="688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EFICACIA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Reducción de ACV Embolia sistémica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35%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No inferior a warfarina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21%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/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SEGURIDAD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Reducción de Sangrado Mayor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No inferior a warfarina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No inferior a warfarina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31%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/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MORTALIDAD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Tendencia a reducción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Tendencia a reducción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11%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/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Hemorragia Intracraneal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59%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34%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58%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Sangrado Gastrointestinal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AUMENTO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Significativo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AUMENTO significativo </a:t>
                      </a:r>
                      <a:endParaRPr kumimoji="0" lang="es-ES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1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gency FB" pitchFamily="34" charset="0"/>
                        </a:rPr>
                        <a:t>Tendencia a DISMINUCION</a:t>
                      </a:r>
                      <a:endParaRPr kumimoji="0" lang="es-ES" sz="16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gency FB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651049" y="5589240"/>
            <a:ext cx="702540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1. </a:t>
            </a:r>
            <a:r>
              <a:rPr lang="es-ES" sz="1050" b="1" dirty="0" err="1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Apixabán</a:t>
            </a: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 </a:t>
            </a:r>
            <a:r>
              <a:rPr lang="es-ES" sz="1050" b="1" dirty="0" err="1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SmPC</a:t>
            </a: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 June 2011   2. </a:t>
            </a:r>
            <a:r>
              <a:rPr lang="es-ES" sz="1050" b="1" dirty="0" err="1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Rivaroxabán</a:t>
            </a: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 </a:t>
            </a:r>
            <a:r>
              <a:rPr lang="es-ES" sz="1050" b="1" dirty="0" err="1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SmPC</a:t>
            </a: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 </a:t>
            </a:r>
            <a:r>
              <a:rPr lang="es-ES" sz="1050" b="1" dirty="0" err="1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March</a:t>
            </a: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 2011    3  </a:t>
            </a:r>
            <a:r>
              <a:rPr lang="es-ES" sz="1050" b="1" dirty="0" err="1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Dabigatrán</a:t>
            </a: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 </a:t>
            </a:r>
            <a:r>
              <a:rPr lang="es-ES" sz="1050" b="1" dirty="0" err="1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SmPC</a:t>
            </a: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 </a:t>
            </a:r>
            <a:r>
              <a:rPr lang="es-ES" sz="1050" b="1" dirty="0" err="1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August</a:t>
            </a:r>
            <a:r>
              <a:rPr lang="es-ES" sz="1050" b="1" dirty="0" smtClean="0">
                <a:solidFill>
                  <a:schemeClr val="accent6">
                    <a:lumMod val="50000"/>
                  </a:schemeClr>
                </a:solidFill>
                <a:cs typeface="ヒラギノ角ゴ Pro W3"/>
              </a:rPr>
              <a:t> 2011 </a:t>
            </a:r>
            <a:endParaRPr lang="es-ES" sz="1050" b="1" dirty="0">
              <a:solidFill>
                <a:schemeClr val="accent6">
                  <a:lumMod val="50000"/>
                </a:schemeClr>
              </a:solidFill>
              <a:cs typeface="ヒラギノ角ゴ Pro W3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305175" y="2471936"/>
            <a:ext cx="457200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Down Arrow 8"/>
          <p:cNvSpPr/>
          <p:nvPr/>
        </p:nvSpPr>
        <p:spPr>
          <a:xfrm>
            <a:off x="6886575" y="2447925"/>
            <a:ext cx="457200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Down Arrow 9"/>
          <p:cNvSpPr/>
          <p:nvPr/>
        </p:nvSpPr>
        <p:spPr>
          <a:xfrm>
            <a:off x="6886575" y="3286125"/>
            <a:ext cx="457200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Down Arrow 10"/>
          <p:cNvSpPr/>
          <p:nvPr/>
        </p:nvSpPr>
        <p:spPr>
          <a:xfrm>
            <a:off x="6886575" y="3861048"/>
            <a:ext cx="457200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Down Arrow 11"/>
          <p:cNvSpPr/>
          <p:nvPr/>
        </p:nvSpPr>
        <p:spPr>
          <a:xfrm>
            <a:off x="6886575" y="4365104"/>
            <a:ext cx="457200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own Arrow 12"/>
          <p:cNvSpPr/>
          <p:nvPr/>
        </p:nvSpPr>
        <p:spPr>
          <a:xfrm>
            <a:off x="3228975" y="4293096"/>
            <a:ext cx="457200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own Arrow 13"/>
          <p:cNvSpPr/>
          <p:nvPr/>
        </p:nvSpPr>
        <p:spPr>
          <a:xfrm>
            <a:off x="4981575" y="4293096"/>
            <a:ext cx="457200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21"/>
    </mc:Choice>
    <mc:Fallback xmlns="">
      <p:transition spd="slow" advTm="10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Estudios en Mayores 80 años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solidFill>
            <a:srgbClr val="C00000"/>
          </a:solidFill>
        </p:spPr>
        <p:txBody>
          <a:bodyPr anchor="ctr"/>
          <a:lstStyle/>
          <a:p>
            <a:pPr algn="ctr"/>
            <a:r>
              <a:rPr lang="es-CL" dirty="0" smtClean="0"/>
              <a:t>Estudios</a:t>
            </a:r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solidFill>
            <a:srgbClr val="92D050"/>
          </a:solidFill>
        </p:spPr>
        <p:txBody>
          <a:bodyPr anchor="ctr"/>
          <a:lstStyle/>
          <a:p>
            <a:pPr algn="ctr"/>
            <a:r>
              <a:rPr lang="es-CL" dirty="0" smtClean="0"/>
              <a:t>Riesgo Caídas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CL" sz="2000" dirty="0" smtClean="0">
                <a:latin typeface="Agency FB" pitchFamily="34" charset="0"/>
              </a:rPr>
              <a:t>El riesgo de caídas aumenta con la edad</a:t>
            </a:r>
          </a:p>
          <a:p>
            <a:endParaRPr lang="es-CL" sz="2000" dirty="0" smtClean="0">
              <a:latin typeface="Agency FB" pitchFamily="34" charset="0"/>
            </a:endParaRPr>
          </a:p>
          <a:p>
            <a:r>
              <a:rPr lang="es-CL" sz="2000" dirty="0" smtClean="0">
                <a:latin typeface="Agency FB" pitchFamily="34" charset="0"/>
              </a:rPr>
              <a:t>Aumenta la morbilidad, discapacidad</a:t>
            </a:r>
          </a:p>
          <a:p>
            <a:endParaRPr lang="es-CL" sz="2000" dirty="0" smtClean="0">
              <a:latin typeface="Agency FB" pitchFamily="34" charset="0"/>
            </a:endParaRPr>
          </a:p>
          <a:p>
            <a:r>
              <a:rPr lang="es-CL" sz="2000" dirty="0" smtClean="0">
                <a:latin typeface="Agency FB" pitchFamily="34" charset="0"/>
              </a:rPr>
              <a:t>El riesgo de caída aumenta en 1,9 veces el riesgo de hemorragia </a:t>
            </a:r>
            <a:r>
              <a:rPr lang="es-CL" sz="2000" dirty="0" err="1" smtClean="0">
                <a:latin typeface="Agency FB" pitchFamily="34" charset="0"/>
              </a:rPr>
              <a:t>intra</a:t>
            </a:r>
            <a:r>
              <a:rPr lang="es-CL" sz="2000" dirty="0" smtClean="0">
                <a:latin typeface="Agency FB" pitchFamily="34" charset="0"/>
              </a:rPr>
              <a:t>-cerebral en pacientes con FA, pero no necesariamente aumenta con la TAC oral</a:t>
            </a:r>
          </a:p>
          <a:p>
            <a:endParaRPr lang="es-CL" sz="2000" dirty="0" smtClean="0">
              <a:latin typeface="Agency FB" pitchFamily="34" charset="0"/>
            </a:endParaRPr>
          </a:p>
          <a:p>
            <a:r>
              <a:rPr lang="es-CL" sz="2000" dirty="0" smtClean="0">
                <a:latin typeface="Agency FB" pitchFamily="34" charset="0"/>
              </a:rPr>
              <a:t>Para algunos autores el beneficio TAC oral es independiente del riesgo de caídas</a:t>
            </a:r>
          </a:p>
          <a:p>
            <a:endParaRPr lang="es-CL" sz="2000" dirty="0">
              <a:latin typeface="Agency FB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CL" dirty="0" smtClean="0"/>
              <a:t>Frecuentemente excluidos de  los estudios Clínicos</a:t>
            </a:r>
          </a:p>
          <a:p>
            <a:r>
              <a:rPr lang="es-CL" dirty="0" smtClean="0"/>
              <a:t>Mayor Co - Morbilidad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1124744"/>
            <a:ext cx="6984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b="1" dirty="0" err="1" smtClean="0">
                <a:solidFill>
                  <a:schemeClr val="accent2">
                    <a:lumMod val="75000"/>
                  </a:schemeClr>
                </a:solidFill>
              </a:rPr>
              <a:t>Gage</a:t>
            </a:r>
            <a:r>
              <a:rPr lang="es-CL" sz="800" b="1" dirty="0" smtClean="0">
                <a:solidFill>
                  <a:schemeClr val="accent2">
                    <a:lumMod val="75000"/>
                  </a:schemeClr>
                </a:solidFill>
              </a:rPr>
              <a:t> BF </a:t>
            </a:r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Am J Med 2005; 118:612–617.          </a:t>
            </a:r>
            <a:r>
              <a:rPr lang="en-US" sz="800" b="1" dirty="0" smtClean="0">
                <a:solidFill>
                  <a:schemeClr val="accent2">
                    <a:lumMod val="75000"/>
                  </a:schemeClr>
                </a:solidFill>
              </a:rPr>
              <a:t>Man-Son-</a:t>
            </a:r>
            <a:r>
              <a:rPr lang="en-US" sz="800" b="1" dirty="0" err="1" smtClean="0">
                <a:solidFill>
                  <a:schemeClr val="accent2">
                    <a:lumMod val="75000"/>
                  </a:schemeClr>
                </a:solidFill>
              </a:rPr>
              <a:t>Hing</a:t>
            </a:r>
            <a:r>
              <a:rPr lang="en-US" sz="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L" sz="800" dirty="0" err="1" smtClean="0">
                <a:solidFill>
                  <a:schemeClr val="accent2">
                    <a:lumMod val="75000"/>
                  </a:schemeClr>
                </a:solidFill>
              </a:rPr>
              <a:t>Arch</a:t>
            </a:r>
            <a:r>
              <a:rPr lang="es-CL" sz="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L" sz="800" dirty="0" err="1" smtClean="0">
                <a:solidFill>
                  <a:schemeClr val="accent2">
                    <a:lumMod val="75000"/>
                  </a:schemeClr>
                </a:solidFill>
              </a:rPr>
              <a:t>Intern</a:t>
            </a:r>
            <a:r>
              <a:rPr lang="es-CL" sz="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L" sz="800" dirty="0" err="1" smtClean="0">
                <a:solidFill>
                  <a:schemeClr val="accent2">
                    <a:lumMod val="75000"/>
                  </a:schemeClr>
                </a:solidFill>
              </a:rPr>
              <a:t>Med</a:t>
            </a:r>
            <a:r>
              <a:rPr lang="es-CL" sz="800" dirty="0" smtClean="0">
                <a:solidFill>
                  <a:schemeClr val="accent2">
                    <a:lumMod val="75000"/>
                  </a:schemeClr>
                </a:solidFill>
              </a:rPr>
              <a:t> 1999;159:677–685        </a:t>
            </a:r>
            <a:r>
              <a:rPr lang="en-US" sz="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800" b="1" dirty="0" smtClean="0">
                <a:solidFill>
                  <a:schemeClr val="accent2">
                    <a:lumMod val="75000"/>
                  </a:schemeClr>
                </a:solidFill>
              </a:rPr>
              <a:t>Riva N  </a:t>
            </a:r>
            <a:r>
              <a:rPr lang="es-CL" sz="800" dirty="0" err="1" smtClean="0">
                <a:solidFill>
                  <a:schemeClr val="accent2">
                    <a:lumMod val="75000"/>
                  </a:schemeClr>
                </a:solidFill>
              </a:rPr>
              <a:t>Age</a:t>
            </a:r>
            <a:r>
              <a:rPr lang="es-CL" sz="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L" sz="800" dirty="0" err="1" smtClean="0">
                <a:solidFill>
                  <a:schemeClr val="accent2">
                    <a:lumMod val="75000"/>
                  </a:schemeClr>
                </a:solidFill>
              </a:rPr>
              <a:t>Ageing</a:t>
            </a:r>
            <a:r>
              <a:rPr lang="es-CL" sz="800" dirty="0" smtClean="0">
                <a:solidFill>
                  <a:schemeClr val="accent2">
                    <a:lumMod val="75000"/>
                  </a:schemeClr>
                </a:solidFill>
              </a:rPr>
              <a:t> 2011; 40:653–655.</a:t>
            </a:r>
            <a:endParaRPr lang="es-CL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29"/>
    </mc:Choice>
    <mc:Fallback xmlns="">
      <p:transition spd="slow" advTm="8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algn="ctr" eaLnBrk="1" hangingPunct="1"/>
            <a:r>
              <a:rPr lang="es-ES" sz="3600" b="1" dirty="0" smtClean="0">
                <a:latin typeface="Agency FB" pitchFamily="34" charset="0"/>
              </a:rPr>
              <a:t>Epidemiología FRCV en </a:t>
            </a:r>
            <a:r>
              <a:rPr lang="es-ES" sz="3600" b="1" dirty="0" err="1" smtClean="0">
                <a:latin typeface="Agency FB" pitchFamily="34" charset="0"/>
              </a:rPr>
              <a:t>Enf</a:t>
            </a:r>
            <a:r>
              <a:rPr lang="es-ES" sz="3600" b="1" dirty="0" smtClean="0">
                <a:latin typeface="Agency FB" pitchFamily="34" charset="0"/>
              </a:rPr>
              <a:t>. Renal Crónica </a:t>
            </a:r>
            <a:r>
              <a:rPr lang="es-ES" sz="3600" dirty="0" smtClean="0">
                <a:latin typeface="Agency FB" pitchFamily="34" charset="0"/>
              </a:rPr>
              <a:t> </a:t>
            </a:r>
          </a:p>
        </p:txBody>
      </p:sp>
      <p:sp>
        <p:nvSpPr>
          <p:cNvPr id="2051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264C42-0502-44BC-8838-3D549F710CDB}" type="slidenum">
              <a:rPr lang="es-CL" smtClean="0"/>
              <a:pPr/>
              <a:t>12</a:t>
            </a:fld>
            <a:endParaRPr lang="es-CL" smtClean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2060848"/>
            <a:ext cx="4283968" cy="4248472"/>
            <a:chOff x="432" y="1152"/>
            <a:chExt cx="4830" cy="2642"/>
          </a:xfrm>
        </p:grpSpPr>
        <p:graphicFrame>
          <p:nvGraphicFramePr>
            <p:cNvPr id="10" name="Object 4"/>
            <p:cNvGraphicFramePr>
              <a:graphicFrameLocks noChangeAspect="1"/>
            </p:cNvGraphicFramePr>
            <p:nvPr/>
          </p:nvGraphicFramePr>
          <p:xfrm>
            <a:off x="432" y="1152"/>
            <a:ext cx="4830" cy="2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Worksheet" r:id="rId7" imgW="7667736" imgH="4086364" progId="Excel.Sheet.8">
                    <p:embed/>
                  </p:oleObj>
                </mc:Choice>
                <mc:Fallback>
                  <p:oleObj name="Worksheet" r:id="rId7" imgW="7667736" imgH="4086364" progId="Excel.Sheet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1152"/>
                          <a:ext cx="4830" cy="25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670" y="3621"/>
              <a:ext cx="16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200">
                  <a:latin typeface="Arial" charset="0"/>
                </a:rPr>
                <a:t>* Fumadores activos+Exfumadores</a:t>
              </a:r>
            </a:p>
          </p:txBody>
        </p:sp>
      </p:grpSp>
      <p:graphicFrame>
        <p:nvGraphicFramePr>
          <p:cNvPr id="2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5088" y="2017713"/>
          <a:ext cx="38100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10" imgW="3809867" imgH="4114694" progId="Excel.Sheet.8">
                  <p:embed/>
                </p:oleObj>
              </mc:Choice>
              <mc:Fallback>
                <p:oleObj name="Worksheet" r:id="rId10" imgW="3809867" imgH="4114694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088" y="2017713"/>
                        <a:ext cx="3810000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79"/>
    </mc:Choice>
    <mc:Fallback xmlns="">
      <p:transition spd="slow" advTm="36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 bwMode="auto">
          <a:xfrm>
            <a:off x="1040829" y="366713"/>
            <a:ext cx="8067675" cy="1033462"/>
          </a:xfr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s-CL" sz="2800" b="1" dirty="0" smtClean="0">
                <a:solidFill>
                  <a:srgbClr val="1D3851"/>
                </a:solidFill>
                <a:latin typeface="Agency FB" pitchFamily="34" charset="0"/>
              </a:rPr>
              <a:t>DOAC en Enfermedad Renal </a:t>
            </a:r>
            <a:br>
              <a:rPr lang="es-CL" sz="2800" b="1" dirty="0" smtClean="0">
                <a:solidFill>
                  <a:srgbClr val="1D3851"/>
                </a:solidFill>
                <a:latin typeface="Agency FB" pitchFamily="34" charset="0"/>
              </a:rPr>
            </a:br>
            <a:r>
              <a:rPr lang="es-CL" sz="2800" b="1" dirty="0" smtClean="0">
                <a:solidFill>
                  <a:srgbClr val="1D3851"/>
                </a:solidFill>
                <a:latin typeface="Agency FB" pitchFamily="34" charset="0"/>
              </a:rPr>
              <a:t>Recomendación Practica de Dosis en Insuficiencia Renal Crónica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467544" y="1625600"/>
          <a:ext cx="8208913" cy="3603600"/>
        </p:xfrm>
        <a:graphic>
          <a:graphicData uri="http://schemas.openxmlformats.org/drawingml/2006/table">
            <a:tbl>
              <a:tblPr/>
              <a:tblGrid>
                <a:gridCol w="2625502"/>
                <a:gridCol w="2199034"/>
                <a:gridCol w="1410188"/>
                <a:gridCol w="1974189"/>
              </a:tblGrid>
              <a:tr h="351959">
                <a:tc>
                  <a:txBody>
                    <a:bodyPr/>
                    <a:lstStyle/>
                    <a:p>
                      <a:pPr marL="96838" marR="0" lvl="0" indent="0" algn="l" defTabSz="457200" rtl="0" eaLnBrk="1" fontAlgn="base" latinLnBrk="0" hangingPunct="1">
                        <a:lnSpc>
                          <a:spcPts val="18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Dabigatran</a:t>
                      </a:r>
                      <a:endParaRPr kumimoji="0" lang="es-CL" sz="16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old"/>
                        <a:ea typeface="MS PGothic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l" defTabSz="457200" rtl="0" eaLnBrk="1" fontAlgn="base" latinLnBrk="0" hangingPunct="1">
                        <a:lnSpc>
                          <a:spcPts val="18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Apixaban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l" defTabSz="457200" rtl="0" eaLnBrk="1" fontAlgn="base" latinLnBrk="0" hangingPunct="1">
                        <a:lnSpc>
                          <a:spcPts val="18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Edoxaban *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l" defTabSz="457200" rtl="0" eaLnBrk="1" fontAlgn="base" latinLnBrk="0" hangingPunct="1">
                        <a:lnSpc>
                          <a:spcPts val="18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Rivaroxaban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51641">
                <a:tc>
                  <a:txBody>
                    <a:bodyPr/>
                    <a:lstStyle/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150-110 mg cada 12 horas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vo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Con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CrCl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30-49 ml/min,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150 mg cada 12 horas, pero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110 mg cada 12 horas, si tiene alto riesgo de sangrado</a:t>
                      </a:r>
                      <a:endParaRPr kumimoji="0" lang="es-CL" sz="1200" b="0" i="0" u="none" strike="noStrike" cap="none" normalizeH="0" baseline="30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/>
                        <a:ea typeface="MS PGothic" pitchFamily="34" charset="-128"/>
                      </a:endParaRP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/>
                        <a:ea typeface="MS PGothic" pitchFamily="34" charset="-128"/>
                      </a:endParaRP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Nota: 75 mg  cada 12 horas, solo aprobado en USA **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Si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CrCl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15-30 ml/min 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- Si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CrCl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30-49 ml/min 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/>
                        <a:ea typeface="MS PGothic" pitchFamily="34" charset="-128"/>
                      </a:endParaRPr>
                    </a:p>
                  </a:txBody>
                  <a:tcPr marL="68580" marR="68580" marT="9360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5 mg cada 12 horas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Con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CrCl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15-29 ml/min: 2.5 mg  cada 12 horas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possible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Si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Creatinina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≥ 1.5 mg/dl, combinado con</a:t>
                      </a:r>
                    </a:p>
                    <a:p>
                      <a:pPr marL="325438" marR="0" lvl="0" indent="-22860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Edade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≥ 80 años, o</a:t>
                      </a:r>
                    </a:p>
                    <a:p>
                      <a:pPr marL="325438" marR="0" lvl="0" indent="-22860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Peso ≤ 60 kg (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SmPC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)</a:t>
                      </a:r>
                    </a:p>
                    <a:p>
                      <a:pPr marL="325438" marR="0" lvl="0" indent="-22860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</a:pPr>
                      <a:endParaRPr kumimoji="0" lang="es-CL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/>
                        <a:ea typeface="MS PGothic" pitchFamily="34" charset="-128"/>
                      </a:endParaRPr>
                    </a:p>
                  </a:txBody>
                  <a:tcPr marL="68580" marR="68580" marT="9360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474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No disponible en Chile</a:t>
                      </a:r>
                    </a:p>
                  </a:txBody>
                  <a:tcPr marL="68580" marR="68580" marT="9360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20 mg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dia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si 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CrCl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&gt; 50  ml/min </a:t>
                      </a:r>
                    </a:p>
                    <a:p>
                      <a:pPr marL="96838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15 mg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dia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, si </a:t>
                      </a:r>
                      <a:r>
                        <a:rPr kumimoji="0" lang="es-CL" sz="12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CrCl</a:t>
                      </a:r>
                      <a:r>
                        <a:rPr kumimoji="0" lang="es-CL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/>
                          <a:ea typeface="MS PGothic" pitchFamily="34" charset="-128"/>
                        </a:rPr>
                        <a:t> 15-49 ml/min</a:t>
                      </a:r>
                    </a:p>
                  </a:txBody>
                  <a:tcPr marL="68580" marR="68580" marT="9360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474"/>
                    </a:solidFill>
                  </a:tcPr>
                </a:tc>
              </a:tr>
            </a:tbl>
          </a:graphicData>
        </a:graphic>
      </p:graphicFrame>
      <p:pic>
        <p:nvPicPr>
          <p:cNvPr id="48153" name="Picture 5" descr="ESC logo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6040438"/>
            <a:ext cx="717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4" name="Picture 6" descr="Logo_EHRA_Quadri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613" y="6040438"/>
            <a:ext cx="62547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ction Button: Back or Previous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089900" y="6372225"/>
            <a:ext cx="468313" cy="468313"/>
          </a:xfrm>
          <a:prstGeom prst="actionButtonBackPrevious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661400" y="6365875"/>
            <a:ext cx="468313" cy="466725"/>
          </a:xfrm>
          <a:prstGeom prst="actionButtonForwardNex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157" name="TextBox 10"/>
          <p:cNvSpPr txBox="1">
            <a:spLocks noChangeArrowheads="1"/>
          </p:cNvSpPr>
          <p:nvPr/>
        </p:nvSpPr>
        <p:spPr bwMode="auto">
          <a:xfrm>
            <a:off x="2195736" y="5445224"/>
            <a:ext cx="36941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 Bold"/>
              </a:rPr>
              <a:t>www.escardio.org/EHRA</a:t>
            </a:r>
          </a:p>
        </p:txBody>
      </p:sp>
      <p:sp>
        <p:nvSpPr>
          <p:cNvPr id="48158" name="TextBox 16"/>
          <p:cNvSpPr txBox="1">
            <a:spLocks noChangeArrowheads="1"/>
          </p:cNvSpPr>
          <p:nvPr/>
        </p:nvSpPr>
        <p:spPr bwMode="auto">
          <a:xfrm>
            <a:off x="899592" y="5517232"/>
            <a:ext cx="7848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1000" dirty="0">
                <a:solidFill>
                  <a:srgbClr val="595959"/>
                </a:solidFill>
                <a:latin typeface="Avenir LT Std 35 Light"/>
              </a:rPr>
              <a:t>1. </a:t>
            </a:r>
            <a:r>
              <a:rPr lang="en-US" sz="1000" dirty="0" err="1">
                <a:solidFill>
                  <a:srgbClr val="595959"/>
                </a:solidFill>
                <a:latin typeface="Avenir LT Std 35 Light"/>
              </a:rPr>
              <a:t>Camm</a:t>
            </a:r>
            <a:r>
              <a:rPr lang="en-US" sz="1000" dirty="0">
                <a:solidFill>
                  <a:srgbClr val="595959"/>
                </a:solidFill>
                <a:latin typeface="Avenir LT Std 35 Light"/>
              </a:rPr>
              <a:t> et al, </a:t>
            </a:r>
            <a:r>
              <a:rPr lang="en-US" sz="1000" dirty="0" err="1">
                <a:solidFill>
                  <a:srgbClr val="595959"/>
                </a:solidFill>
                <a:latin typeface="Avenir LT Std 35 Light"/>
              </a:rPr>
              <a:t>Eur</a:t>
            </a:r>
            <a:r>
              <a:rPr lang="en-US" sz="1000" dirty="0">
                <a:solidFill>
                  <a:srgbClr val="595959"/>
                </a:solidFill>
                <a:latin typeface="Avenir LT Std 35 Light"/>
              </a:rPr>
              <a:t> Heart J 2012;33:2719-47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7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CL" b="1" dirty="0" smtClean="0">
                <a:latin typeface="Agency FB" pitchFamily="34" charset="0"/>
              </a:rPr>
              <a:t>Guías Clínicas</a:t>
            </a:r>
            <a:endParaRPr lang="es-CL" b="1" dirty="0">
              <a:latin typeface="Agency FB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 smtClean="0"/>
              <a:t>Soc</a:t>
            </a:r>
            <a:r>
              <a:rPr lang="es-CL" dirty="0" smtClean="0"/>
              <a:t> Europea Cardiología 2016</a:t>
            </a:r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L" dirty="0" err="1" smtClean="0"/>
              <a:t>Guidelines</a:t>
            </a:r>
            <a:r>
              <a:rPr lang="es-CL" dirty="0" smtClean="0"/>
              <a:t> ACC-AHA 2014</a:t>
            </a:r>
            <a:endParaRPr lang="es-CL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441660"/>
            <a:ext cx="4040188" cy="341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778134" y="2132856"/>
            <a:ext cx="3361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European Heart Journal (2016) 37, 2893–2962</a:t>
            </a:r>
            <a:endParaRPr lang="es-CL" sz="1200" dirty="0">
              <a:solidFill>
                <a:srgbClr val="C00000"/>
              </a:solidFill>
            </a:endParaRPr>
          </a:p>
        </p:txBody>
      </p:sp>
      <p:pic>
        <p:nvPicPr>
          <p:cNvPr id="9" name="Picture 4" descr="https://docplayer.es/docs-images/42/11092520/images/page_16.jpg">
            <a:hlinkClick r:id="rId6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348880"/>
            <a:ext cx="4104456" cy="3096344"/>
          </a:xfrm>
          <a:prstGeom prst="rect">
            <a:avLst/>
          </a:prstGeom>
          <a:noFill/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85"/>
    </mc:Choice>
    <mc:Fallback xmlns="">
      <p:transition spd="slow" advTm="187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sz="2000" b="1" dirty="0">
                <a:latin typeface="Agency FB"/>
              </a:rPr>
              <a:t>Birmingham Atrial Fibrillation Treatment of the Aged Study,</a:t>
            </a:r>
            <a:br>
              <a:rPr lang="en-US" sz="2000" b="1" dirty="0">
                <a:latin typeface="Agency FB"/>
              </a:rPr>
            </a:br>
            <a:r>
              <a:rPr lang="en-US" sz="2000" b="1" dirty="0">
                <a:latin typeface="Agency FB"/>
              </a:rPr>
              <a:t>BAFTA): a </a:t>
            </a:r>
            <a:r>
              <a:rPr lang="en-US" sz="2000" b="1" dirty="0" err="1">
                <a:latin typeface="Agency FB"/>
              </a:rPr>
              <a:t>randomised</a:t>
            </a:r>
            <a:r>
              <a:rPr lang="en-US" sz="2000" b="1" dirty="0">
                <a:latin typeface="Agency FB"/>
              </a:rPr>
              <a:t> controlled trial</a:t>
            </a:r>
            <a:endParaRPr lang="es-CL" sz="2000" dirty="0">
              <a:latin typeface="Agency FB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61083"/>
            <a:ext cx="4040188" cy="639762"/>
          </a:xfrm>
        </p:spPr>
        <p:txBody>
          <a:bodyPr anchor="ctr"/>
          <a:lstStyle/>
          <a:p>
            <a:pPr algn="ctr"/>
            <a:r>
              <a:rPr lang="es-CL" dirty="0" smtClean="0"/>
              <a:t>Protocolo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800845"/>
            <a:ext cx="4040188" cy="3951288"/>
          </a:xfrm>
        </p:spPr>
        <p:txBody>
          <a:bodyPr/>
          <a:lstStyle/>
          <a:p>
            <a:r>
              <a:rPr lang="es-CL" sz="1600" dirty="0" smtClean="0"/>
              <a:t>Estudio Abierto. </a:t>
            </a:r>
            <a:r>
              <a:rPr lang="es-CL" sz="1600" dirty="0" err="1" smtClean="0"/>
              <a:t>Ingaterra</a:t>
            </a:r>
            <a:endParaRPr lang="es-CL" sz="1600" dirty="0" smtClean="0"/>
          </a:p>
          <a:p>
            <a:r>
              <a:rPr lang="es-C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973 pacientes &gt; 75 años FA - </a:t>
            </a:r>
            <a:r>
              <a:rPr lang="es-CL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Flutter</a:t>
            </a:r>
            <a:endParaRPr lang="es-CL" sz="1600" dirty="0" smtClean="0"/>
          </a:p>
          <a:p>
            <a:r>
              <a:rPr lang="es-CL" sz="1600" dirty="0" smtClean="0"/>
              <a:t>Compara </a:t>
            </a:r>
            <a:r>
              <a:rPr lang="es-CL" sz="1600" dirty="0" err="1" smtClean="0"/>
              <a:t>Warfarina</a:t>
            </a:r>
            <a:r>
              <a:rPr lang="es-CL" sz="1600" dirty="0" smtClean="0"/>
              <a:t> (488)  vs ASA (485)</a:t>
            </a:r>
          </a:p>
          <a:p>
            <a:r>
              <a:rPr lang="es-CL" sz="1600" dirty="0" err="1" smtClean="0"/>
              <a:t>Cardioembolia</a:t>
            </a:r>
            <a:r>
              <a:rPr lang="es-CL" sz="1600" dirty="0" smtClean="0"/>
              <a:t>, AVE fatal o no fatal, HIC</a:t>
            </a:r>
          </a:p>
          <a:p>
            <a:endParaRPr lang="es-CL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161083"/>
            <a:ext cx="4041775" cy="639762"/>
          </a:xfrm>
        </p:spPr>
        <p:txBody>
          <a:bodyPr anchor="ctr"/>
          <a:lstStyle/>
          <a:p>
            <a:pPr algn="ctr"/>
            <a:r>
              <a:rPr lang="es-CL" dirty="0" smtClean="0"/>
              <a:t>Características Basales</a:t>
            </a:r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3058604" y="825346"/>
            <a:ext cx="3026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err="1" smtClean="0">
                <a:solidFill>
                  <a:srgbClr val="7030A0"/>
                </a:solidFill>
              </a:rPr>
              <a:t>Mant</a:t>
            </a:r>
            <a:r>
              <a:rPr lang="es-CL" sz="1200" dirty="0" smtClean="0">
                <a:solidFill>
                  <a:srgbClr val="7030A0"/>
                </a:solidFill>
              </a:rPr>
              <a:t> J. et al </a:t>
            </a:r>
            <a:r>
              <a:rPr lang="es-CL" sz="1200" dirty="0" err="1" smtClean="0">
                <a:solidFill>
                  <a:srgbClr val="7030A0"/>
                </a:solidFill>
              </a:rPr>
              <a:t>Lancet</a:t>
            </a:r>
            <a:r>
              <a:rPr lang="es-CL" sz="1200" dirty="0" smtClean="0">
                <a:solidFill>
                  <a:srgbClr val="7030A0"/>
                </a:solidFill>
              </a:rPr>
              <a:t> </a:t>
            </a:r>
            <a:r>
              <a:rPr lang="es-CL" sz="1200" dirty="0">
                <a:solidFill>
                  <a:srgbClr val="7030A0"/>
                </a:solidFill>
              </a:rPr>
              <a:t>2007; 370: 493–503</a:t>
            </a: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45025" y="1758826"/>
            <a:ext cx="4041775" cy="4494485"/>
          </a:xfrm>
          <a:prstGeom prst="rect">
            <a:avLst/>
          </a:prstGeom>
        </p:spPr>
      </p:pic>
      <p:pic>
        <p:nvPicPr>
          <p:cNvPr id="13" name="Marcador de contenido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1019" y="3075703"/>
            <a:ext cx="4040188" cy="278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47"/>
    </mc:Choice>
    <mc:Fallback xmlns="">
      <p:transition spd="slow" advTm="8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b="1" dirty="0" smtClean="0">
                <a:latin typeface="Agency FB"/>
              </a:rPr>
              <a:t>Riesgo de </a:t>
            </a:r>
            <a:r>
              <a:rPr lang="es-CL" sz="2800" b="1" dirty="0" err="1" smtClean="0">
                <a:latin typeface="Agency FB"/>
              </a:rPr>
              <a:t>Stroke</a:t>
            </a:r>
            <a:r>
              <a:rPr lang="es-CL" sz="2800" b="1" dirty="0" smtClean="0">
                <a:latin typeface="Agency FB"/>
              </a:rPr>
              <a:t> y Hemorragia en </a:t>
            </a:r>
            <a:r>
              <a:rPr lang="es-C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s-CL" sz="2800" b="1" dirty="0" smtClean="0">
                <a:latin typeface="Agency FB"/>
              </a:rPr>
              <a:t> de 75 años</a:t>
            </a:r>
            <a:endParaRPr lang="es-CL" sz="2800" b="1" dirty="0">
              <a:latin typeface="Agency FB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s-CL" dirty="0" smtClean="0"/>
              <a:t>Población y Riesgo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902197"/>
          </a:xfrm>
        </p:spPr>
        <p:txBody>
          <a:bodyPr/>
          <a:lstStyle/>
          <a:p>
            <a:r>
              <a:rPr lang="es-CL" sz="1400" dirty="0" smtClean="0"/>
              <a:t>Estudio Francés .Registro Prospectivo</a:t>
            </a:r>
          </a:p>
          <a:p>
            <a:r>
              <a:rPr lang="es-CL" sz="1400" dirty="0" smtClean="0"/>
              <a:t>Pacientes 8962 , con 4130 </a:t>
            </a:r>
            <a:r>
              <a:rPr lang="es-C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75 a</a:t>
            </a:r>
          </a:p>
          <a:p>
            <a:r>
              <a:rPr lang="es-C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Riesgo Embolico </a:t>
            </a:r>
            <a:r>
              <a:rPr lang="es-CL" sz="1200" b="1" dirty="0" smtClean="0">
                <a:latin typeface="Agency FB" pitchFamily="34" charset="0"/>
              </a:rPr>
              <a:t>CHA²DS²-VASc</a:t>
            </a:r>
          </a:p>
          <a:p>
            <a:r>
              <a:rPr lang="es-C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Riesgo Hemorragia </a:t>
            </a:r>
            <a:r>
              <a:rPr lang="es-CL" sz="1200" b="1" dirty="0" smtClean="0">
                <a:latin typeface="Agency FB" pitchFamily="34" charset="0"/>
              </a:rPr>
              <a:t>HAS-BLED </a:t>
            </a:r>
            <a:r>
              <a:rPr lang="es-C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Alto Riesgo &gt; 3 puntos</a:t>
            </a:r>
            <a:endParaRPr lang="es-CL" sz="1200" b="1" dirty="0" smtClean="0">
              <a:latin typeface="Agency FB" pitchFamily="34" charset="0"/>
            </a:endParaRPr>
          </a:p>
          <a:p>
            <a:r>
              <a:rPr lang="es-C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Hemorragia Mayor </a:t>
            </a:r>
            <a:r>
              <a:rPr lang="es-CL" sz="1200" b="1" dirty="0" smtClean="0">
                <a:latin typeface="Agency FB" pitchFamily="34" charset="0"/>
              </a:rPr>
              <a:t>BARC score</a:t>
            </a:r>
            <a:endParaRPr lang="es-CL" sz="1200" b="1" dirty="0">
              <a:latin typeface="Agency FB" pitchFamily="34" charset="0"/>
            </a:endParaRPr>
          </a:p>
          <a:p>
            <a:pPr marL="0" indent="0">
              <a:buNone/>
            </a:pPr>
            <a:r>
              <a:rPr lang="es-C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L" sz="1800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es-CL" dirty="0" smtClean="0"/>
              <a:t>Resultados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2123728" y="1268760"/>
            <a:ext cx="5256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dirty="0" err="1">
                <a:solidFill>
                  <a:srgbClr val="7030A0"/>
                </a:solidFill>
              </a:rPr>
              <a:t>Stroke</a:t>
            </a:r>
            <a:r>
              <a:rPr lang="es-CL" sz="1100" b="1" dirty="0">
                <a:solidFill>
                  <a:srgbClr val="7030A0"/>
                </a:solidFill>
              </a:rPr>
              <a:t>. 2015;46:143-150. DOI</a:t>
            </a:r>
            <a:r>
              <a:rPr lang="es-CL" sz="1100" b="1" dirty="0" smtClean="0">
                <a:solidFill>
                  <a:srgbClr val="7030A0"/>
                </a:solidFill>
              </a:rPr>
              <a:t>:  10.1161/STROKEAHA.114.007199</a:t>
            </a:r>
            <a:endParaRPr lang="es-CL" sz="1100" b="1" dirty="0">
              <a:solidFill>
                <a:srgbClr val="7030A0"/>
              </a:solidFill>
            </a:endParaRPr>
          </a:p>
        </p:txBody>
      </p:sp>
      <p:graphicFrame>
        <p:nvGraphicFramePr>
          <p:cNvPr id="13" name="Marcador de contenid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489878"/>
              </p:ext>
            </p:extLst>
          </p:nvPr>
        </p:nvGraphicFramePr>
        <p:xfrm>
          <a:off x="4648200" y="1600200"/>
          <a:ext cx="4038999" cy="1906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7799">
                  <a:extLst>
                    <a:ext uri="{9D8B030D-6E8A-4147-A177-3AD203B41FA5}">
                      <a16:colId xmlns="" xmlns:a16="http://schemas.microsoft.com/office/drawing/2014/main" val="301048499"/>
                    </a:ext>
                  </a:extLst>
                </a:gridCol>
                <a:gridCol w="646240">
                  <a:extLst>
                    <a:ext uri="{9D8B030D-6E8A-4147-A177-3AD203B41FA5}">
                      <a16:colId xmlns="" xmlns:a16="http://schemas.microsoft.com/office/drawing/2014/main" val="2082789831"/>
                    </a:ext>
                  </a:extLst>
                </a:gridCol>
                <a:gridCol w="646240">
                  <a:extLst>
                    <a:ext uri="{9D8B030D-6E8A-4147-A177-3AD203B41FA5}">
                      <a16:colId xmlns="" xmlns:a16="http://schemas.microsoft.com/office/drawing/2014/main" val="555290793"/>
                    </a:ext>
                  </a:extLst>
                </a:gridCol>
                <a:gridCol w="646240">
                  <a:extLst>
                    <a:ext uri="{9D8B030D-6E8A-4147-A177-3AD203B41FA5}">
                      <a16:colId xmlns="" xmlns:a16="http://schemas.microsoft.com/office/drawing/2014/main" val="1541143412"/>
                    </a:ext>
                  </a:extLst>
                </a:gridCol>
                <a:gridCol w="646240">
                  <a:extLst>
                    <a:ext uri="{9D8B030D-6E8A-4147-A177-3AD203B41FA5}">
                      <a16:colId xmlns="" xmlns:a16="http://schemas.microsoft.com/office/drawing/2014/main" val="137964576"/>
                    </a:ext>
                  </a:extLst>
                </a:gridCol>
                <a:gridCol w="646240">
                  <a:extLst>
                    <a:ext uri="{9D8B030D-6E8A-4147-A177-3AD203B41FA5}">
                      <a16:colId xmlns="" xmlns:a16="http://schemas.microsoft.com/office/drawing/2014/main" val="1676974440"/>
                    </a:ext>
                  </a:extLst>
                </a:gridCol>
              </a:tblGrid>
              <a:tr h="2748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u="none" strike="noStrike" dirty="0">
                          <a:effectLst/>
                        </a:rPr>
                        <a:t>Característica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u="none" strike="noStrike" dirty="0">
                          <a:effectLst/>
                        </a:rPr>
                        <a:t>&lt; 75 (4832)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u="none" strike="noStrike" dirty="0">
                          <a:effectLst/>
                        </a:rPr>
                        <a:t>75-80 (1592)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u="none" strike="noStrike" dirty="0">
                          <a:effectLst/>
                        </a:rPr>
                        <a:t>81 -85 (1333)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u="none" strike="noStrike" dirty="0">
                          <a:effectLst/>
                        </a:rPr>
                        <a:t>85-90 (819)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u="none" strike="noStrike" dirty="0">
                          <a:effectLst/>
                        </a:rPr>
                        <a:t>&gt; 90 (386)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4588361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1" u="none" strike="noStrike" dirty="0">
                          <a:effectLst/>
                        </a:rPr>
                        <a:t>Edad ±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60,8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77,5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82,4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87,3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 dirty="0">
                          <a:effectLst/>
                        </a:rPr>
                        <a:t>93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3484284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1" u="none" strike="noStrike" dirty="0">
                          <a:effectLst/>
                        </a:rPr>
                        <a:t>Mujeres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 dirty="0">
                          <a:effectLst/>
                        </a:rPr>
                        <a:t>31%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40%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47%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57%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65%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28180259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1" u="none" strike="noStrike" dirty="0">
                          <a:effectLst/>
                        </a:rPr>
                        <a:t>Persistente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 dirty="0">
                          <a:effectLst/>
                        </a:rPr>
                        <a:t>34%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42%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45%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46%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56%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5683189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1" u="none" strike="noStrike" dirty="0">
                          <a:effectLst/>
                        </a:rPr>
                        <a:t>Co Morbilidad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 dirty="0" smtClean="0">
                          <a:effectLst/>
                        </a:rPr>
                        <a:t>Aumentan con </a:t>
                      </a:r>
                      <a:r>
                        <a:rPr lang="es-CL" sz="900" u="none" strike="noStrike" dirty="0">
                          <a:effectLst/>
                        </a:rPr>
                        <a:t>la </a:t>
                      </a:r>
                      <a:r>
                        <a:rPr lang="es-CL" sz="900" u="none" strike="noStrike" dirty="0" smtClean="0">
                          <a:effectLst/>
                        </a:rPr>
                        <a:t>Edad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5014337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1" u="none" strike="noStrike" dirty="0" err="1">
                          <a:effectLst/>
                        </a:rPr>
                        <a:t>Insuf</a:t>
                      </a:r>
                      <a:r>
                        <a:rPr lang="es-CL" sz="900" b="1" u="none" strike="noStrike" dirty="0">
                          <a:effectLst/>
                        </a:rPr>
                        <a:t> Cardiaca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 dirty="0">
                          <a:effectLst/>
                        </a:rPr>
                        <a:t>48%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59%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62%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65%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70%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2426036"/>
                  </a:ext>
                </a:extLst>
              </a:tr>
              <a:tr h="179223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000"/>
                        <a:buFont typeface="Calibri" panose="020F0502020204030204" pitchFamily="34" charset="0"/>
                        <a:buNone/>
                      </a:pPr>
                      <a:r>
                        <a:rPr lang="es-CL" sz="900" b="1" u="none" strike="noStrike" dirty="0" smtClean="0">
                          <a:effectLst/>
                        </a:rPr>
                        <a:t>CHA2S-VA2Sc </a:t>
                      </a:r>
                      <a:r>
                        <a:rPr lang="es-CL" sz="900" b="1" u="none" strike="noStrike" dirty="0">
                          <a:effectLst/>
                        </a:rPr>
                        <a:t>&gt;2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 dirty="0">
                          <a:effectLst/>
                        </a:rPr>
                        <a:t>61%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100%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100%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100%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100%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1386636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1" u="none" strike="noStrike" dirty="0">
                          <a:effectLst/>
                        </a:rPr>
                        <a:t>HAS-BED  0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 dirty="0">
                          <a:effectLst/>
                        </a:rPr>
                        <a:t>15%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75497169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1" u="none" strike="noStrike" dirty="0">
                          <a:effectLst/>
                        </a:rPr>
                        <a:t>HAS-BED ≥ 3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12%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26%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28%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26%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u="none" strike="noStrike">
                          <a:effectLst/>
                        </a:rPr>
                        <a:t>21%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64654644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u="none" strike="noStrike" dirty="0">
                          <a:effectLst/>
                        </a:rPr>
                        <a:t>Anti </a:t>
                      </a:r>
                      <a:r>
                        <a:rPr lang="es-CL" sz="900" b="1" u="none" strike="noStrike" dirty="0" err="1">
                          <a:effectLst/>
                        </a:rPr>
                        <a:t>Vit</a:t>
                      </a:r>
                      <a:r>
                        <a:rPr lang="es-CL" sz="900" b="1" u="none" strike="noStrike" dirty="0">
                          <a:effectLst/>
                        </a:rPr>
                        <a:t> K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60%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64%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55%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41%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28%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42695015"/>
                  </a:ext>
                </a:extLst>
              </a:tr>
              <a:tr h="137420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u="none" strike="noStrike" dirty="0" err="1">
                          <a:effectLst/>
                        </a:rPr>
                        <a:t>AntiPlaquetario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29%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37%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41%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47%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53%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59983043"/>
                  </a:ext>
                </a:extLst>
              </a:tr>
              <a:tr h="145504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u="none" strike="noStrike" dirty="0">
                          <a:effectLst/>
                        </a:rPr>
                        <a:t>Sin Terapia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20%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15%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16%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21%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25%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96" marR="7196" marT="80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15358131"/>
                  </a:ext>
                </a:extLst>
              </a:tr>
            </a:tbl>
          </a:graphicData>
        </a:graphic>
      </p:graphicFrame>
      <p:pic>
        <p:nvPicPr>
          <p:cNvPr id="17" name="Marcador de contenido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7584" y="3789040"/>
            <a:ext cx="3403902" cy="239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931632" y="3789040"/>
            <a:ext cx="3348061" cy="2397403"/>
          </a:xfrm>
          <a:prstGeom prst="rect">
            <a:avLst/>
          </a:prstGeom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43"/>
    </mc:Choice>
    <mc:Fallback xmlns="">
      <p:transition spd="slow" advTm="228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b="1" dirty="0" smtClean="0">
                <a:latin typeface="Agency FB"/>
              </a:rPr>
              <a:t>Riesgo de </a:t>
            </a:r>
            <a:r>
              <a:rPr lang="es-CL" sz="2800" b="1" dirty="0" err="1" smtClean="0">
                <a:latin typeface="Agency FB"/>
              </a:rPr>
              <a:t>Stroke</a:t>
            </a:r>
            <a:r>
              <a:rPr lang="es-CL" sz="2800" b="1" dirty="0" smtClean="0">
                <a:latin typeface="Agency FB"/>
              </a:rPr>
              <a:t> y Hemorragia en </a:t>
            </a:r>
            <a:r>
              <a:rPr lang="es-C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s-CL" sz="2800" b="1" dirty="0" smtClean="0">
                <a:latin typeface="Agency FB"/>
              </a:rPr>
              <a:t> de 75 años</a:t>
            </a:r>
            <a:endParaRPr lang="es-CL" sz="2800" b="1" dirty="0">
              <a:latin typeface="Agency FB"/>
            </a:endParaRPr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835110" y="1124744"/>
            <a:ext cx="5833820" cy="45259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23728" y="1196752"/>
            <a:ext cx="525658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1100" b="1" dirty="0" err="1">
                <a:solidFill>
                  <a:srgbClr val="7030A0"/>
                </a:solidFill>
              </a:rPr>
              <a:t>Stroke</a:t>
            </a:r>
            <a:r>
              <a:rPr lang="es-CL" sz="1100" b="1" dirty="0">
                <a:solidFill>
                  <a:srgbClr val="7030A0"/>
                </a:solidFill>
              </a:rPr>
              <a:t>. 2015;46:143-150. DOI</a:t>
            </a:r>
            <a:r>
              <a:rPr lang="es-CL" sz="1100" b="1" dirty="0" smtClean="0">
                <a:solidFill>
                  <a:srgbClr val="7030A0"/>
                </a:solidFill>
              </a:rPr>
              <a:t>:  10.1161/STROKEAHA.114.007199</a:t>
            </a:r>
            <a:endParaRPr lang="es-CL" sz="1100" b="1" dirty="0">
              <a:solidFill>
                <a:srgbClr val="7030A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450505" y="5652537"/>
            <a:ext cx="521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/>
              <a:t>Si bien el riesgo de </a:t>
            </a:r>
            <a:r>
              <a:rPr lang="es-CL" sz="1400" dirty="0" err="1" smtClean="0"/>
              <a:t>Stroke</a:t>
            </a:r>
            <a:r>
              <a:rPr lang="es-CL" sz="1400" dirty="0" smtClean="0"/>
              <a:t> y de hemorragias es mayor, también</a:t>
            </a:r>
          </a:p>
          <a:p>
            <a:r>
              <a:rPr lang="es-CL" sz="1400" dirty="0" smtClean="0"/>
              <a:t>El beneficio de la TAC oral es mayor</a:t>
            </a:r>
            <a:endParaRPr lang="es-CL" sz="1400" dirty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7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36"/>
    </mc:Choice>
    <mc:Fallback xmlns="">
      <p:transition spd="slow" advTm="3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b="1" dirty="0" smtClean="0">
                <a:latin typeface="Agency FB" pitchFamily="34" charset="0"/>
              </a:rPr>
              <a:t>Anticoagulación de FA  en &gt; 85 años. START2-REGISTER </a:t>
            </a:r>
            <a:r>
              <a:rPr lang="es-CL" sz="2800" b="1" dirty="0" err="1" smtClean="0">
                <a:latin typeface="Agency FB" pitchFamily="34" charset="0"/>
              </a:rPr>
              <a:t>study</a:t>
            </a:r>
            <a:endParaRPr lang="es-CL" sz="2800" b="1" dirty="0">
              <a:latin typeface="Agency FB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Trial</a:t>
            </a:r>
            <a:endParaRPr lang="es-CL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CL" sz="1400" dirty="0" smtClean="0">
                <a:latin typeface="Arial" pitchFamily="34" charset="0"/>
                <a:cs typeface="Arial" pitchFamily="34" charset="0"/>
              </a:rPr>
              <a:t>Estudio de cohorte prospectivo</a:t>
            </a:r>
          </a:p>
          <a:p>
            <a:r>
              <a:rPr lang="es-CL" sz="1400" dirty="0" smtClean="0">
                <a:latin typeface="Arial" pitchFamily="34" charset="0"/>
                <a:cs typeface="Arial" pitchFamily="34" charset="0"/>
              </a:rPr>
              <a:t>1124 FA no valvular en &gt; 85 años</a:t>
            </a:r>
          </a:p>
          <a:p>
            <a:r>
              <a:rPr lang="es-CL" sz="1400" dirty="0" smtClean="0">
                <a:latin typeface="Arial" pitchFamily="34" charset="0"/>
                <a:cs typeface="Arial" pitchFamily="34" charset="0"/>
              </a:rPr>
              <a:t>Anti VK 660 (58,7%) y DOAC 464 (41,3%) </a:t>
            </a:r>
          </a:p>
          <a:p>
            <a:r>
              <a:rPr lang="es-CL" sz="1400" dirty="0" err="1" smtClean="0">
                <a:latin typeface="Arial" pitchFamily="34" charset="0"/>
                <a:cs typeface="Arial" pitchFamily="34" charset="0"/>
              </a:rPr>
              <a:t>Apixaban</a:t>
            </a:r>
            <a:r>
              <a:rPr lang="es-CL" sz="1400" dirty="0" smtClean="0">
                <a:latin typeface="Arial" pitchFamily="34" charset="0"/>
                <a:cs typeface="Arial" pitchFamily="34" charset="0"/>
              </a:rPr>
              <a:t>  192 (41,4%( </a:t>
            </a:r>
            <a:r>
              <a:rPr lang="es-CL" sz="1400" dirty="0" err="1" smtClean="0">
                <a:latin typeface="Arial" pitchFamily="34" charset="0"/>
                <a:cs typeface="Arial" pitchFamily="34" charset="0"/>
              </a:rPr>
              <a:t>Ribaroxaban</a:t>
            </a:r>
            <a:r>
              <a:rPr lang="es-CL" sz="1400" dirty="0" smtClean="0">
                <a:latin typeface="Arial" pitchFamily="34" charset="0"/>
                <a:cs typeface="Arial" pitchFamily="34" charset="0"/>
              </a:rPr>
              <a:t> 158 (34,1%) </a:t>
            </a:r>
            <a:r>
              <a:rPr lang="es-CL" sz="1400" dirty="0" err="1" smtClean="0">
                <a:latin typeface="Arial" pitchFamily="34" charset="0"/>
                <a:cs typeface="Arial" pitchFamily="34" charset="0"/>
              </a:rPr>
              <a:t>Dabigatran</a:t>
            </a:r>
            <a:r>
              <a:rPr lang="es-CL" sz="1400" dirty="0" smtClean="0">
                <a:latin typeface="Arial" pitchFamily="34" charset="0"/>
                <a:cs typeface="Arial" pitchFamily="34" charset="0"/>
              </a:rPr>
              <a:t> 83 (17,8%) y </a:t>
            </a:r>
            <a:r>
              <a:rPr lang="es-CL" sz="1400" dirty="0" err="1" smtClean="0">
                <a:latin typeface="Arial" pitchFamily="34" charset="0"/>
                <a:cs typeface="Arial" pitchFamily="34" charset="0"/>
              </a:rPr>
              <a:t>Edoxaban</a:t>
            </a:r>
            <a:r>
              <a:rPr lang="es-CL" sz="1400" dirty="0" smtClean="0">
                <a:latin typeface="Arial" pitchFamily="34" charset="0"/>
                <a:cs typeface="Arial" pitchFamily="34" charset="0"/>
              </a:rPr>
              <a:t> 31 (6,7%)</a:t>
            </a:r>
            <a:endParaRPr lang="es-C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L" dirty="0" smtClean="0"/>
              <a:t>Resultados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907704" y="1196752"/>
            <a:ext cx="6168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PLOS ONE | https://doi.org/10.1371/journal.pone.0216831 May 23, 2019</a:t>
            </a:r>
            <a:endParaRPr lang="es-CL" sz="1400" b="1" dirty="0">
              <a:solidFill>
                <a:srgbClr val="C00000"/>
              </a:solidFill>
            </a:endParaRPr>
          </a:p>
        </p:txBody>
      </p:sp>
      <p:graphicFrame>
        <p:nvGraphicFramePr>
          <p:cNvPr id="10" name="8 Marcador de contenido"/>
          <p:cNvGraphicFramePr>
            <a:graphicFrameLocks/>
          </p:cNvGraphicFramePr>
          <p:nvPr/>
        </p:nvGraphicFramePr>
        <p:xfrm>
          <a:off x="899592" y="3717038"/>
          <a:ext cx="3168353" cy="2088227"/>
        </p:xfrm>
        <a:graphic>
          <a:graphicData uri="http://schemas.openxmlformats.org/drawingml/2006/table">
            <a:tbl>
              <a:tblPr/>
              <a:tblGrid>
                <a:gridCol w="1225391"/>
                <a:gridCol w="971481"/>
                <a:gridCol w="971481"/>
              </a:tblGrid>
              <a:tr h="1731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Característica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Anti VK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DOAC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Edad 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Mujeres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56,70%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57,50%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ERCr, VFG &lt; 30 ml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HTA / DM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85,2%/17,1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83,2% / 17,2%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Insuf Cardiaca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30,60%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rtl="0" fontAlgn="t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CL" sz="1000" b="1" i="0" u="none" strike="noStrike">
                          <a:solidFill>
                            <a:srgbClr val="7030A0"/>
                          </a:solidFill>
                          <a:latin typeface="Calibri"/>
                        </a:rPr>
                        <a:t>CHA2S-VA2Sc 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HAS-BED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Stroke previo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Fragilidad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70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AntiPlaquetario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357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Seguimiento meses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5883" y="2174875"/>
            <a:ext cx="3380058" cy="30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5076056" y="5373216"/>
            <a:ext cx="381469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400" dirty="0" smtClean="0"/>
              <a:t>Mortalidad  a meses 284/1124 (25.3%)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47  Hemorragias Mayores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Mortalidad:12 por hemorragia Mayor y 2 AVE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 DOAC     3 / 16 (19%)</a:t>
            </a:r>
          </a:p>
          <a:p>
            <a:pPr>
              <a:buFont typeface="Arial" pitchFamily="34" charset="0"/>
              <a:buChar char="•"/>
            </a:pPr>
            <a:r>
              <a:rPr lang="es-CL" sz="1400" dirty="0" smtClean="0"/>
              <a:t>. Anti VK   9 / 31 (29%)</a:t>
            </a:r>
            <a:endParaRPr lang="es-CL" sz="1400" dirty="0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34"/>
    </mc:Choice>
    <mc:Fallback xmlns="">
      <p:transition spd="slow" advTm="15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4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D450C3-CCF2-4269-8648-63099667B8F6}" type="slidenum">
              <a:rPr lang="es-CL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s-C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971600" y="1268760"/>
            <a:ext cx="6408712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CL" sz="2800" b="1" dirty="0">
                <a:solidFill>
                  <a:schemeClr val="accent2">
                    <a:lumMod val="75000"/>
                  </a:schemeClr>
                </a:solidFill>
                <a:latin typeface="Agency FB" pitchFamily="34" charset="0"/>
              </a:rPr>
              <a:t>Paciente / </a:t>
            </a:r>
            <a:r>
              <a:rPr lang="es-CL" sz="2800" b="1" dirty="0" smtClean="0">
                <a:solidFill>
                  <a:schemeClr val="accent2">
                    <a:lumMod val="75000"/>
                  </a:schemeClr>
                </a:solidFill>
                <a:latin typeface="Agency FB" pitchFamily="34" charset="0"/>
              </a:rPr>
              <a:t>Enfermedad  Co Morbilidad</a:t>
            </a:r>
            <a:endParaRPr lang="es-CL" sz="2800" b="1" dirty="0">
              <a:solidFill>
                <a:schemeClr val="accent2">
                  <a:lumMod val="75000"/>
                </a:schemeClr>
              </a:solidFill>
              <a:latin typeface="Agency FB" pitchFamily="34" charset="0"/>
            </a:endParaRPr>
          </a:p>
        </p:txBody>
      </p:sp>
      <p:sp>
        <p:nvSpPr>
          <p:cNvPr id="93188" name="AutoShape 3"/>
          <p:cNvSpPr>
            <a:spLocks noChangeArrowheads="1"/>
          </p:cNvSpPr>
          <p:nvPr/>
        </p:nvSpPr>
        <p:spPr bwMode="auto">
          <a:xfrm>
            <a:off x="2873375" y="2022475"/>
            <a:ext cx="2863850" cy="2325688"/>
          </a:xfrm>
          <a:prstGeom prst="triangle">
            <a:avLst>
              <a:gd name="adj" fmla="val 49995"/>
            </a:avLst>
          </a:prstGeom>
          <a:gradFill rotWithShape="0">
            <a:gsLst>
              <a:gs pos="0">
                <a:srgbClr val="009900"/>
              </a:gs>
              <a:gs pos="100000">
                <a:srgbClr val="001F00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93189" name="Rectangle 4"/>
          <p:cNvSpPr>
            <a:spLocks noChangeArrowheads="1"/>
          </p:cNvSpPr>
          <p:nvPr/>
        </p:nvSpPr>
        <p:spPr bwMode="auto">
          <a:xfrm>
            <a:off x="276225" y="4013200"/>
            <a:ext cx="2405063" cy="85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CL" sz="2000">
                <a:latin typeface="Arial Narrow" pitchFamily="34" charset="0"/>
              </a:rPr>
              <a:t>Sistema Salud</a:t>
            </a:r>
          </a:p>
          <a:p>
            <a:pPr eaLnBrk="0" hangingPunct="0">
              <a:spcBef>
                <a:spcPct val="50000"/>
              </a:spcBef>
            </a:pPr>
            <a:r>
              <a:rPr lang="es-ES" sz="2000">
                <a:latin typeface="Arial Narrow" pitchFamily="34" charset="0"/>
              </a:rPr>
              <a:t>Apoyo Familiar</a:t>
            </a:r>
            <a:endParaRPr lang="es-CL" sz="2000">
              <a:latin typeface="Arial Narrow" pitchFamily="34" charset="0"/>
            </a:endParaRPr>
          </a:p>
        </p:txBody>
      </p:sp>
      <p:sp>
        <p:nvSpPr>
          <p:cNvPr id="93190" name="Rectangle 5"/>
          <p:cNvSpPr>
            <a:spLocks noChangeArrowheads="1"/>
          </p:cNvSpPr>
          <p:nvPr/>
        </p:nvSpPr>
        <p:spPr bwMode="auto">
          <a:xfrm>
            <a:off x="5316538" y="4302125"/>
            <a:ext cx="3365500" cy="1284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CL" sz="2400" b="1" dirty="0" err="1">
                <a:latin typeface="Agency FB" pitchFamily="34" charset="0"/>
              </a:rPr>
              <a:t>Warfarina</a:t>
            </a:r>
            <a:r>
              <a:rPr lang="es-CL" sz="2400" b="1" dirty="0">
                <a:latin typeface="Agency FB" pitchFamily="34" charset="0"/>
              </a:rPr>
              <a:t> / </a:t>
            </a:r>
            <a:r>
              <a:rPr lang="es-CL" sz="2400" b="1" dirty="0" err="1">
                <a:latin typeface="Agency FB" pitchFamily="34" charset="0"/>
              </a:rPr>
              <a:t>Acenocumarol</a:t>
            </a:r>
            <a:r>
              <a:rPr lang="es-CL" sz="2400" b="1" dirty="0">
                <a:latin typeface="Agency FB" pitchFamily="34" charset="0"/>
              </a:rPr>
              <a:t>:</a:t>
            </a: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CL" sz="1600" dirty="0">
                <a:latin typeface="Agency FB" pitchFamily="34" charset="0"/>
              </a:rPr>
              <a:t>drogas con margen terapéutico estrecho</a:t>
            </a: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CL" sz="2400" b="1" dirty="0">
                <a:latin typeface="Agency FB" pitchFamily="34" charset="0"/>
              </a:rPr>
              <a:t>Nuevos Anticoagulantes </a:t>
            </a:r>
            <a:endParaRPr lang="es-CL" sz="2400" dirty="0">
              <a:latin typeface="Agency FB" pitchFamily="34" charset="0"/>
            </a:endParaRPr>
          </a:p>
        </p:txBody>
      </p:sp>
      <p:sp>
        <p:nvSpPr>
          <p:cNvPr id="93191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CL" sz="2800" b="1" dirty="0" smtClean="0">
                <a:solidFill>
                  <a:srgbClr val="000099"/>
                </a:solidFill>
                <a:latin typeface="Agency FB" pitchFamily="34" charset="0"/>
              </a:rPr>
              <a:t>Factores  que Influyen en la decisión TAC oral en Octogenarios</a:t>
            </a:r>
          </a:p>
        </p:txBody>
      </p:sp>
      <p:sp>
        <p:nvSpPr>
          <p:cNvPr id="93192" name="Text Box 7"/>
          <p:cNvSpPr txBox="1">
            <a:spLocks noChangeArrowheads="1"/>
          </p:cNvSpPr>
          <p:nvPr/>
        </p:nvSpPr>
        <p:spPr bwMode="auto">
          <a:xfrm>
            <a:off x="250825" y="2855913"/>
            <a:ext cx="8497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rgbClr val="0070C0"/>
                </a:solidFill>
                <a:latin typeface="Agency FB" pitchFamily="34" charset="0"/>
              </a:rPr>
              <a:t>Riesgo </a:t>
            </a:r>
            <a:r>
              <a:rPr lang="es-ES" sz="2400" b="1" dirty="0" err="1" smtClean="0">
                <a:solidFill>
                  <a:srgbClr val="0070C0"/>
                </a:solidFill>
                <a:latin typeface="Agency FB" pitchFamily="34" charset="0"/>
              </a:rPr>
              <a:t>Cardio</a:t>
            </a:r>
            <a:r>
              <a:rPr lang="es-ES" sz="2400" b="1" dirty="0" smtClean="0">
                <a:solidFill>
                  <a:srgbClr val="0070C0"/>
                </a:solidFill>
                <a:latin typeface="Agency FB" pitchFamily="34" charset="0"/>
              </a:rPr>
              <a:t> </a:t>
            </a:r>
            <a:r>
              <a:rPr lang="es-ES" sz="2400" b="1" dirty="0" err="1" smtClean="0">
                <a:solidFill>
                  <a:srgbClr val="0070C0"/>
                </a:solidFill>
                <a:latin typeface="Agency FB" pitchFamily="34" charset="0"/>
              </a:rPr>
              <a:t>EmbolicoTE</a:t>
            </a:r>
            <a:r>
              <a:rPr lang="es-ES" sz="2400" b="1" dirty="0" smtClean="0">
                <a:solidFill>
                  <a:srgbClr val="0070C0"/>
                </a:solidFill>
                <a:latin typeface="Agency FB" pitchFamily="34" charset="0"/>
              </a:rPr>
              <a:t>                                            </a:t>
            </a:r>
            <a:r>
              <a:rPr lang="es-ES" sz="2400" b="1" dirty="0">
                <a:solidFill>
                  <a:srgbClr val="008000"/>
                </a:solidFill>
                <a:latin typeface="Agency FB" pitchFamily="34" charset="0"/>
              </a:rPr>
              <a:t>Riesgo Hemorrágico</a:t>
            </a:r>
          </a:p>
          <a:p>
            <a:r>
              <a:rPr lang="es-ES" sz="2400" b="1" dirty="0" smtClean="0">
                <a:solidFill>
                  <a:srgbClr val="FF0000"/>
                </a:solidFill>
                <a:latin typeface="Agency FB" pitchFamily="34" charset="0"/>
              </a:rPr>
              <a:t>CHA2DS2-VASc                                                            </a:t>
            </a:r>
            <a:r>
              <a:rPr lang="es-ES" sz="2400" b="1" dirty="0">
                <a:solidFill>
                  <a:srgbClr val="FF0000"/>
                </a:solidFill>
                <a:latin typeface="Agency FB" pitchFamily="34" charset="0"/>
              </a:rPr>
              <a:t>HAS-</a:t>
            </a:r>
            <a:r>
              <a:rPr lang="es-ES" sz="2400" b="1" dirty="0" err="1">
                <a:solidFill>
                  <a:srgbClr val="FF0000"/>
                </a:solidFill>
                <a:latin typeface="Agency FB" pitchFamily="34" charset="0"/>
              </a:rPr>
              <a:t>Bled</a:t>
            </a:r>
            <a:endParaRPr lang="es-CL" sz="2400" b="1" dirty="0">
              <a:solidFill>
                <a:srgbClr val="FF0000"/>
              </a:solidFill>
              <a:latin typeface="Agency FB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843808" y="4653136"/>
            <a:ext cx="2633472" cy="1900904"/>
            <a:chOff x="1234440" y="2625058"/>
            <a:chExt cx="2633472" cy="1900904"/>
          </a:xfrm>
        </p:grpSpPr>
        <p:sp>
          <p:nvSpPr>
            <p:cNvPr id="10" name="9 Rectángulo"/>
            <p:cNvSpPr/>
            <p:nvPr/>
          </p:nvSpPr>
          <p:spPr>
            <a:xfrm>
              <a:off x="1234440" y="2625058"/>
              <a:ext cx="2633472" cy="19009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1234440" y="2625058"/>
              <a:ext cx="2633472" cy="19009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800" b="1" kern="1200" dirty="0" smtClean="0">
                  <a:latin typeface="Agency FB" pitchFamily="34" charset="0"/>
                </a:rPr>
                <a:t>Riesgo Caídas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800" b="1" kern="1200" dirty="0" smtClean="0">
                  <a:latin typeface="Agency FB" pitchFamily="34" charset="0"/>
                </a:rPr>
                <a:t>Función Hepática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800" b="1" kern="1200" dirty="0" smtClean="0">
                  <a:latin typeface="Agency FB" pitchFamily="34" charset="0"/>
                </a:rPr>
                <a:t>Función Renal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800" b="1" kern="1200" dirty="0" smtClean="0">
                  <a:latin typeface="Agency FB" pitchFamily="34" charset="0"/>
                </a:rPr>
                <a:t>Terapia concomitante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L" sz="1800" b="1" kern="1200" dirty="0" smtClean="0">
                <a:latin typeface="Agency FB" pitchFamily="34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L" sz="1800" b="1" kern="1200" dirty="0">
                <a:latin typeface="Agency FB" pitchFamily="34" charset="0"/>
              </a:endParaRPr>
            </a:p>
          </p:txBody>
        </p:sp>
      </p:grp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Fibrilación Auricular</a:t>
            </a:r>
            <a:endParaRPr lang="es-CL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s-CL" sz="2000" dirty="0" smtClean="0"/>
              <a:t>Epidemiologia Fibrilación Auricular</a:t>
            </a:r>
            <a:endParaRPr lang="es-CL" sz="2000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>
          <a:xfrm>
            <a:off x="251520" y="2174875"/>
            <a:ext cx="4245868" cy="3951288"/>
          </a:xfrm>
        </p:spPr>
        <p:txBody>
          <a:bodyPr/>
          <a:lstStyle/>
          <a:p>
            <a:r>
              <a:rPr lang="es-CL" sz="1400" dirty="0" smtClean="0"/>
              <a:t>USA  2010: 6,1  </a:t>
            </a:r>
            <a:r>
              <a:rPr lang="es-CL" sz="1400" dirty="0" err="1" smtClean="0"/>
              <a:t>mill</a:t>
            </a:r>
            <a:r>
              <a:rPr lang="es-CL" sz="1400" dirty="0" smtClean="0"/>
              <a:t>  2013: 12,1 millones</a:t>
            </a:r>
          </a:p>
          <a:p>
            <a:r>
              <a:rPr lang="es-CL" sz="1400" dirty="0" smtClean="0"/>
              <a:t>Europa (&gt;55ª) 2010: 8,8 </a:t>
            </a:r>
            <a:r>
              <a:rPr lang="es-CL" sz="1400" dirty="0" err="1" smtClean="0"/>
              <a:t>mill</a:t>
            </a:r>
            <a:r>
              <a:rPr lang="es-CL" sz="1400" dirty="0" smtClean="0"/>
              <a:t>   2060: 17,9 millones</a:t>
            </a:r>
          </a:p>
          <a:p>
            <a:endParaRPr lang="es-CL" sz="1400" dirty="0" smtClean="0"/>
          </a:p>
          <a:p>
            <a:r>
              <a:rPr lang="es-CL" sz="1400" dirty="0" smtClean="0"/>
              <a:t>Mujeres  2 veces Riesgo que Hombres</a:t>
            </a:r>
          </a:p>
          <a:p>
            <a:endParaRPr lang="es-CL" sz="1400" dirty="0" smtClean="0"/>
          </a:p>
          <a:p>
            <a:pPr>
              <a:buFont typeface="+mj-lt"/>
              <a:buAutoNum type="arabicPeriod"/>
            </a:pPr>
            <a:r>
              <a:rPr lang="es-CL" sz="1400" dirty="0" smtClean="0"/>
              <a:t>AVE  1,5% (50-59a) y 23,5% (80 a 89 a)</a:t>
            </a:r>
          </a:p>
          <a:p>
            <a:pPr>
              <a:buFont typeface="+mj-lt"/>
              <a:buAutoNum type="arabicPeriod"/>
            </a:pPr>
            <a:r>
              <a:rPr lang="es-CL" sz="1400" dirty="0" smtClean="0"/>
              <a:t>Embolias extra- craneales</a:t>
            </a:r>
          </a:p>
          <a:p>
            <a:pPr>
              <a:buFont typeface="+mj-lt"/>
              <a:buAutoNum type="arabicPeriod"/>
            </a:pPr>
            <a:r>
              <a:rPr lang="es-CL" sz="1400" dirty="0" smtClean="0"/>
              <a:t>21 Estudios sugieren asociación a deterioro cognitivo (RR 2,7),  Sin </a:t>
            </a:r>
            <a:r>
              <a:rPr lang="es-CL" sz="1400" dirty="0" err="1" smtClean="0"/>
              <a:t>Stroke</a:t>
            </a:r>
            <a:r>
              <a:rPr lang="es-CL" sz="1400" dirty="0" smtClean="0"/>
              <a:t>  1,37 y con </a:t>
            </a:r>
            <a:r>
              <a:rPr lang="es-CL" sz="1400" dirty="0" err="1" smtClean="0"/>
              <a:t>Stroke</a:t>
            </a:r>
            <a:r>
              <a:rPr lang="es-CL" sz="1400" dirty="0" smtClean="0"/>
              <a:t> 2,7, </a:t>
            </a:r>
          </a:p>
          <a:p>
            <a:pPr>
              <a:buFont typeface="+mj-lt"/>
              <a:buAutoNum type="arabicPeriod"/>
            </a:pPr>
            <a:r>
              <a:rPr lang="es-CL" sz="1400" dirty="0" smtClean="0"/>
              <a:t>Insuficiencia Cardiaca 40% tiene FA</a:t>
            </a:r>
          </a:p>
          <a:p>
            <a:pPr>
              <a:buFont typeface="+mj-lt"/>
              <a:buAutoNum type="arabicPeriod"/>
            </a:pPr>
            <a:r>
              <a:rPr lang="es-CL" sz="1400" dirty="0" smtClean="0"/>
              <a:t>16 estudios siguieren aumento RR 1,54 </a:t>
            </a:r>
          </a:p>
          <a:p>
            <a:pPr>
              <a:buNone/>
            </a:pPr>
            <a:r>
              <a:rPr lang="es-CL" sz="1400" dirty="0" smtClean="0"/>
              <a:t>         Aumento de riesgo caídas</a:t>
            </a:r>
          </a:p>
          <a:p>
            <a:pPr>
              <a:buFont typeface="+mj-lt"/>
              <a:buAutoNum type="arabicPeriod"/>
            </a:pPr>
            <a:endParaRPr lang="es-CL" sz="1400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>
          <a:xfrm>
            <a:off x="4499993" y="1535113"/>
            <a:ext cx="4392488" cy="639762"/>
          </a:xfrm>
        </p:spPr>
        <p:txBody>
          <a:bodyPr anchor="ctr"/>
          <a:lstStyle/>
          <a:p>
            <a:r>
              <a:rPr lang="es-CL" sz="2000" dirty="0" smtClean="0"/>
              <a:t>Factores de Riesgo Fibrilación Auricular</a:t>
            </a:r>
            <a:endParaRPr lang="es-CL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2492896"/>
            <a:ext cx="4679503" cy="282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95536" y="1340768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i="1" dirty="0" smtClean="0">
                <a:solidFill>
                  <a:schemeClr val="accent2">
                    <a:lumMod val="75000"/>
                  </a:schemeClr>
                </a:solidFill>
              </a:rPr>
              <a:t>JAMA </a:t>
            </a:r>
            <a:r>
              <a:rPr lang="es-CL" sz="1000" i="1" dirty="0" err="1" smtClean="0">
                <a:solidFill>
                  <a:schemeClr val="accent2">
                    <a:lumMod val="75000"/>
                  </a:schemeClr>
                </a:solidFill>
              </a:rPr>
              <a:t>Cardiol</a:t>
            </a:r>
            <a:r>
              <a:rPr lang="es-CL" sz="1000" i="1" dirty="0" smtClean="0">
                <a:solidFill>
                  <a:schemeClr val="accent2">
                    <a:lumMod val="75000"/>
                  </a:schemeClr>
                </a:solidFill>
              </a:rPr>
              <a:t>. 2016;1:55–62. </a:t>
            </a:r>
            <a:r>
              <a:rPr lang="es-CL" sz="1000" i="1" dirty="0" err="1" smtClean="0">
                <a:solidFill>
                  <a:schemeClr val="accent2">
                    <a:lumMod val="75000"/>
                  </a:schemeClr>
                </a:solidFill>
              </a:rPr>
              <a:t>doi</a:t>
            </a:r>
            <a:r>
              <a:rPr lang="es-CL" sz="1000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s-CL" sz="1000" dirty="0" smtClean="0">
                <a:solidFill>
                  <a:schemeClr val="accent2">
                    <a:lumMod val="75000"/>
                  </a:schemeClr>
                </a:solidFill>
              </a:rPr>
              <a:t>10.1001/jamacardio.2015.0374</a:t>
            </a:r>
            <a:endParaRPr lang="es-CL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572000" y="1340768"/>
            <a:ext cx="4329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i="1" dirty="0" err="1" smtClean="0">
                <a:solidFill>
                  <a:schemeClr val="accent2">
                    <a:lumMod val="75000"/>
                  </a:schemeClr>
                </a:solidFill>
              </a:rPr>
              <a:t>Circulation</a:t>
            </a:r>
            <a:r>
              <a:rPr lang="es-CL" sz="900" i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s-CL" sz="900" dirty="0" smtClean="0">
                <a:solidFill>
                  <a:schemeClr val="accent2">
                    <a:lumMod val="75000"/>
                  </a:schemeClr>
                </a:solidFill>
              </a:rPr>
              <a:t>2011;123:1501–1508. </a:t>
            </a:r>
            <a:r>
              <a:rPr lang="es-CL" sz="900" dirty="0" err="1" smtClean="0">
                <a:solidFill>
                  <a:schemeClr val="accent2">
                    <a:lumMod val="75000"/>
                  </a:schemeClr>
                </a:solidFill>
              </a:rPr>
              <a:t>doi</a:t>
            </a:r>
            <a:r>
              <a:rPr lang="es-CL" sz="900" dirty="0" smtClean="0">
                <a:solidFill>
                  <a:schemeClr val="accent2">
                    <a:lumMod val="75000"/>
                  </a:schemeClr>
                </a:solidFill>
              </a:rPr>
              <a:t>: 10.1161/CIRCULATIONAHA.110.009035</a:t>
            </a:r>
            <a:endParaRPr lang="es-CL" sz="9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96"/>
    </mc:Choice>
    <mc:Fallback xmlns="">
      <p:transition spd="slow" advTm="11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CL" sz="4000" b="1" dirty="0" smtClean="0"/>
              <a:t/>
            </a:r>
            <a:br>
              <a:rPr lang="es-CL" sz="4000" b="1" dirty="0" smtClean="0"/>
            </a:br>
            <a:r>
              <a:rPr lang="es-CL" sz="4000" b="1" dirty="0" smtClean="0"/>
              <a:t>Epidemiologia Fibrilación Auricular</a:t>
            </a:r>
            <a:br>
              <a:rPr lang="es-CL" sz="4000" b="1" dirty="0" smtClean="0"/>
            </a:br>
            <a:endParaRPr lang="es-CL" sz="4000" b="1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Fibrilación Auricular y Edad</a:t>
            </a:r>
            <a:endParaRPr lang="es-C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57200" y="2747290"/>
            <a:ext cx="4040188" cy="28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L" dirty="0" smtClean="0"/>
              <a:t>Proyección prevalencia FA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1547664" y="1484784"/>
            <a:ext cx="6380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Estadística </a:t>
            </a:r>
            <a:r>
              <a:rPr lang="es-CL" sz="1100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Enf</a:t>
            </a:r>
            <a:r>
              <a:rPr lang="es-CL" sz="11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 CV – </a:t>
            </a:r>
            <a:r>
              <a:rPr lang="es-CL" sz="1100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Stroke</a:t>
            </a:r>
            <a:r>
              <a:rPr lang="es-CL" sz="11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 </a:t>
            </a:r>
            <a:r>
              <a:rPr lang="es-CL" sz="1100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Update</a:t>
            </a:r>
            <a:r>
              <a:rPr lang="es-CL" sz="11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 2019.  </a:t>
            </a:r>
            <a:r>
              <a:rPr lang="es-CL" sz="1100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Circulation</a:t>
            </a:r>
            <a:r>
              <a:rPr lang="es-CL" sz="11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 2019;139: e56-e528. DOI:10.1161/CIR.0000000000659</a:t>
            </a:r>
            <a:endParaRPr lang="es-CL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025" y="2865959"/>
            <a:ext cx="4041775" cy="256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65"/>
    </mc:Choice>
    <mc:Fallback xmlns="">
      <p:transition spd="slow" advTm="7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30" y="332268"/>
            <a:ext cx="8229600" cy="1143000"/>
          </a:xfrm>
        </p:spPr>
        <p:txBody>
          <a:bodyPr/>
          <a:lstStyle/>
          <a:p>
            <a:r>
              <a:rPr lang="es-CL" sz="2800" b="1" dirty="0" smtClean="0"/>
              <a:t>Complicaciones asociadas de la Fibrilación Auricular</a:t>
            </a:r>
            <a:endParaRPr lang="es-CL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71736" y="2314403"/>
            <a:ext cx="4244280" cy="354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187624" y="1484784"/>
            <a:ext cx="6928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Estadística </a:t>
            </a:r>
            <a:r>
              <a:rPr lang="es-CL" sz="1200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Enf</a:t>
            </a:r>
            <a:r>
              <a:rPr lang="es-CL" sz="12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 CV – </a:t>
            </a:r>
            <a:r>
              <a:rPr lang="es-CL" sz="1200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Stroke</a:t>
            </a:r>
            <a:r>
              <a:rPr lang="es-CL" sz="12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 </a:t>
            </a:r>
            <a:r>
              <a:rPr lang="es-CL" sz="1200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Update</a:t>
            </a:r>
            <a:r>
              <a:rPr lang="es-CL" sz="12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 2019.  </a:t>
            </a:r>
            <a:r>
              <a:rPr lang="es-CL" sz="1200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Circulation</a:t>
            </a:r>
            <a:r>
              <a:rPr lang="es-CL" sz="120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0"/>
              </a:rPr>
              <a:t> 2019;139: e56-e528. DOI:10.1161/CIR.0000000000659</a:t>
            </a:r>
            <a:endParaRPr lang="es-CL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2520" y="2192089"/>
            <a:ext cx="4244280" cy="38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72"/>
    </mc:Choice>
    <mc:Fallback xmlns="">
      <p:transition spd="slow" advTm="7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0194BF-0122-4D21-BAF3-78AEB188C3BB}" type="slidenum">
              <a:rPr lang="es-E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s-E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5" name="Text Box 6"/>
          <p:cNvSpPr txBox="1">
            <a:spLocks noChangeArrowheads="1"/>
          </p:cNvSpPr>
          <p:nvPr/>
        </p:nvSpPr>
        <p:spPr bwMode="auto">
          <a:xfrm rot="-5400000">
            <a:off x="-609600" y="3498850"/>
            <a:ext cx="31369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s-ES" sz="2000" b="1">
                <a:latin typeface="Helvetica" pitchFamily="34" charset="0"/>
                <a:ea typeface="MS PGothic" pitchFamily="34" charset="-128"/>
              </a:rPr>
              <a:t>% de pacientes</a:t>
            </a:r>
          </a:p>
        </p:txBody>
      </p:sp>
      <p:sp>
        <p:nvSpPr>
          <p:cNvPr id="74756" name="Text Box 9"/>
          <p:cNvSpPr txBox="1">
            <a:spLocks noChangeArrowheads="1"/>
          </p:cNvSpPr>
          <p:nvPr/>
        </p:nvSpPr>
        <p:spPr bwMode="auto">
          <a:xfrm>
            <a:off x="2482850" y="5275263"/>
            <a:ext cx="186055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b="1">
                <a:latin typeface="Helvetica" pitchFamily="34" charset="0"/>
                <a:ea typeface="MS PGothic" pitchFamily="34" charset="-128"/>
              </a:rPr>
              <a:t>Incapacitante</a:t>
            </a:r>
          </a:p>
        </p:txBody>
      </p:sp>
      <p:sp>
        <p:nvSpPr>
          <p:cNvPr id="74757" name="Text Box 10"/>
          <p:cNvSpPr txBox="1">
            <a:spLocks noChangeArrowheads="1"/>
          </p:cNvSpPr>
          <p:nvPr/>
        </p:nvSpPr>
        <p:spPr bwMode="auto">
          <a:xfrm>
            <a:off x="5341938" y="5275263"/>
            <a:ext cx="131445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b="1">
                <a:latin typeface="Helvetica" pitchFamily="34" charset="0"/>
                <a:ea typeface="MS PGothic" pitchFamily="34" charset="-128"/>
              </a:rPr>
              <a:t>Mortal</a:t>
            </a:r>
          </a:p>
        </p:txBody>
      </p:sp>
      <p:sp>
        <p:nvSpPr>
          <p:cNvPr id="74758" name="TextBox 17"/>
          <p:cNvSpPr txBox="1">
            <a:spLocks noChangeArrowheads="1"/>
          </p:cNvSpPr>
          <p:nvPr/>
        </p:nvSpPr>
        <p:spPr bwMode="auto">
          <a:xfrm>
            <a:off x="4139952" y="6165304"/>
            <a:ext cx="36003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C00000"/>
                </a:solidFill>
                <a:latin typeface="Helvetica Neue Light"/>
                <a:ea typeface="MS PGothic" pitchFamily="34" charset="-128"/>
              </a:rPr>
              <a:t>1. </a:t>
            </a:r>
            <a:r>
              <a:rPr lang="es-ES" sz="1000" dirty="0" err="1">
                <a:solidFill>
                  <a:srgbClr val="C00000"/>
                </a:solidFill>
                <a:latin typeface="Helvetica Neue Light"/>
                <a:ea typeface="MS PGothic" pitchFamily="34" charset="-128"/>
              </a:rPr>
              <a:t>Gladstone</a:t>
            </a:r>
            <a:r>
              <a:rPr lang="es-ES" sz="1000" dirty="0">
                <a:solidFill>
                  <a:srgbClr val="C00000"/>
                </a:solidFill>
                <a:latin typeface="Helvetica Neue Light"/>
                <a:ea typeface="MS PGothic" pitchFamily="34" charset="-128"/>
              </a:rPr>
              <a:t> DJ et al.  </a:t>
            </a:r>
            <a:r>
              <a:rPr lang="es-ES" sz="1000" i="1" dirty="0" err="1">
                <a:solidFill>
                  <a:srgbClr val="C00000"/>
                </a:solidFill>
                <a:latin typeface="Helvetica Neue Light"/>
                <a:ea typeface="MS PGothic" pitchFamily="34" charset="-128"/>
              </a:rPr>
              <a:t>Stroke</a:t>
            </a:r>
            <a:r>
              <a:rPr lang="es-ES" sz="1000" dirty="0">
                <a:solidFill>
                  <a:srgbClr val="C00000"/>
                </a:solidFill>
                <a:latin typeface="Helvetica Neue Light"/>
                <a:ea typeface="MS PGothic" pitchFamily="34" charset="-128"/>
              </a:rPr>
              <a:t>. 2009; 40:235-240</a:t>
            </a:r>
          </a:p>
        </p:txBody>
      </p:sp>
      <p:sp>
        <p:nvSpPr>
          <p:cNvPr id="74759" name="Text Box 11"/>
          <p:cNvSpPr txBox="1">
            <a:spLocks noChangeArrowheads="1"/>
          </p:cNvSpPr>
          <p:nvPr/>
        </p:nvSpPr>
        <p:spPr bwMode="auto">
          <a:xfrm>
            <a:off x="1712281" y="1139825"/>
            <a:ext cx="5379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dirty="0">
                <a:latin typeface="Agency FB" pitchFamily="34" charset="0"/>
                <a:ea typeface="MS PGothic" pitchFamily="34" charset="-128"/>
              </a:rPr>
              <a:t>Efecto del primer ictus isquémico en pacientes con FA (n = 597)</a:t>
            </a:r>
            <a:r>
              <a:rPr lang="es-ES" sz="2000" baseline="30000" dirty="0">
                <a:latin typeface="Agency FB" pitchFamily="34" charset="0"/>
                <a:ea typeface="MS PGothic" pitchFamily="34" charset="-128"/>
              </a:rPr>
              <a:t>1</a:t>
            </a:r>
          </a:p>
        </p:txBody>
      </p:sp>
      <p:sp>
        <p:nvSpPr>
          <p:cNvPr id="74760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8647"/>
            <a:ext cx="9144000" cy="900113"/>
          </a:xfrm>
          <a:noFill/>
          <a:ln>
            <a:noFill/>
          </a:ln>
        </p:spPr>
        <p:txBody>
          <a:bodyPr/>
          <a:lstStyle/>
          <a:p>
            <a:pPr eaLnBrk="1" hangingPunct="1"/>
            <a:r>
              <a:rPr lang="es-ES" sz="3600" b="1" smtClean="0">
                <a:latin typeface="Agency FB" pitchFamily="34" charset="0"/>
              </a:rPr>
              <a:t>Gravedad del ictus en pacientes con FA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295400" y="1638300"/>
            <a:ext cx="695325" cy="3732213"/>
            <a:chOff x="-55743" y="2168544"/>
            <a:chExt cx="696036" cy="3732711"/>
          </a:xfrm>
        </p:grpSpPr>
        <p:cxnSp>
          <p:nvCxnSpPr>
            <p:cNvPr id="74766" name="Straight Connector 9"/>
            <p:cNvCxnSpPr>
              <a:cxnSpLocks noChangeShapeType="1"/>
            </p:cNvCxnSpPr>
            <p:nvPr/>
          </p:nvCxnSpPr>
          <p:spPr bwMode="auto">
            <a:xfrm flipV="1">
              <a:off x="537000" y="2360658"/>
              <a:ext cx="73100" cy="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74767" name="Straight Connector 10"/>
            <p:cNvCxnSpPr>
              <a:cxnSpLocks noChangeShapeType="1"/>
            </p:cNvCxnSpPr>
            <p:nvPr/>
          </p:nvCxnSpPr>
          <p:spPr bwMode="auto">
            <a:xfrm rot="5400000">
              <a:off x="-1043500" y="4015847"/>
              <a:ext cx="3311967" cy="159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74768" name="Straight Connector 12"/>
            <p:cNvCxnSpPr>
              <a:cxnSpLocks noChangeShapeType="1"/>
            </p:cNvCxnSpPr>
            <p:nvPr/>
          </p:nvCxnSpPr>
          <p:spPr bwMode="auto">
            <a:xfrm flipV="1">
              <a:off x="541767" y="2925883"/>
              <a:ext cx="71511" cy="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74769" name="Straight Connector 14"/>
            <p:cNvCxnSpPr>
              <a:cxnSpLocks noChangeShapeType="1"/>
            </p:cNvCxnSpPr>
            <p:nvPr/>
          </p:nvCxnSpPr>
          <p:spPr bwMode="auto">
            <a:xfrm flipV="1">
              <a:off x="532233" y="3475231"/>
              <a:ext cx="73100" cy="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74770" name="Straight Connector 18"/>
            <p:cNvCxnSpPr>
              <a:cxnSpLocks noChangeShapeType="1"/>
            </p:cNvCxnSpPr>
            <p:nvPr/>
          </p:nvCxnSpPr>
          <p:spPr bwMode="auto">
            <a:xfrm flipV="1">
              <a:off x="537000" y="4026167"/>
              <a:ext cx="73100" cy="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sp>
          <p:nvSpPr>
            <p:cNvPr id="74771" name="TextBox 22"/>
            <p:cNvSpPr txBox="1">
              <a:spLocks noChangeArrowheads="1"/>
            </p:cNvSpPr>
            <p:nvPr/>
          </p:nvSpPr>
          <p:spPr bwMode="auto">
            <a:xfrm>
              <a:off x="-55743" y="2168544"/>
              <a:ext cx="670610" cy="37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>
                  <a:ea typeface="MS PGothic" pitchFamily="34" charset="-128"/>
                </a:rPr>
                <a:t>60%</a:t>
              </a:r>
            </a:p>
          </p:txBody>
        </p:sp>
        <p:sp>
          <p:nvSpPr>
            <p:cNvPr id="74772" name="TextBox 26"/>
            <p:cNvSpPr txBox="1">
              <a:spLocks noChangeArrowheads="1"/>
            </p:cNvSpPr>
            <p:nvPr/>
          </p:nvSpPr>
          <p:spPr bwMode="auto">
            <a:xfrm>
              <a:off x="-55743" y="3303758"/>
              <a:ext cx="696036" cy="37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>
                  <a:ea typeface="MS PGothic" pitchFamily="34" charset="-128"/>
                </a:rPr>
                <a:t>40%</a:t>
              </a:r>
            </a:p>
          </p:txBody>
        </p:sp>
        <p:sp>
          <p:nvSpPr>
            <p:cNvPr id="74773" name="TextBox 31"/>
            <p:cNvSpPr txBox="1">
              <a:spLocks noChangeArrowheads="1"/>
            </p:cNvSpPr>
            <p:nvPr/>
          </p:nvSpPr>
          <p:spPr bwMode="auto">
            <a:xfrm>
              <a:off x="-55743" y="5524967"/>
              <a:ext cx="538713" cy="37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>
                  <a:ea typeface="MS PGothic" pitchFamily="34" charset="-128"/>
                </a:rPr>
                <a:t>0%</a:t>
              </a:r>
            </a:p>
          </p:txBody>
        </p:sp>
        <p:sp>
          <p:nvSpPr>
            <p:cNvPr id="74774" name="TextBox 32"/>
            <p:cNvSpPr txBox="1">
              <a:spLocks noChangeArrowheads="1"/>
            </p:cNvSpPr>
            <p:nvPr/>
          </p:nvSpPr>
          <p:spPr bwMode="auto">
            <a:xfrm>
              <a:off x="-55743" y="2730594"/>
              <a:ext cx="670610" cy="37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>
                  <a:ea typeface="MS PGothic" pitchFamily="34" charset="-128"/>
                </a:rPr>
                <a:t>50%</a:t>
              </a:r>
            </a:p>
          </p:txBody>
        </p:sp>
        <p:sp>
          <p:nvSpPr>
            <p:cNvPr id="74775" name="TextBox 33"/>
            <p:cNvSpPr txBox="1">
              <a:spLocks noChangeArrowheads="1"/>
            </p:cNvSpPr>
            <p:nvPr/>
          </p:nvSpPr>
          <p:spPr bwMode="auto">
            <a:xfrm>
              <a:off x="-55743" y="3849931"/>
              <a:ext cx="696036" cy="37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>
                  <a:ea typeface="MS PGothic" pitchFamily="34" charset="-128"/>
                </a:rPr>
                <a:t>30%</a:t>
              </a:r>
            </a:p>
          </p:txBody>
        </p:sp>
        <p:cxnSp>
          <p:nvCxnSpPr>
            <p:cNvPr id="74776" name="Straight Connector 34"/>
            <p:cNvCxnSpPr>
              <a:cxnSpLocks noChangeShapeType="1"/>
            </p:cNvCxnSpPr>
            <p:nvPr/>
          </p:nvCxnSpPr>
          <p:spPr bwMode="auto">
            <a:xfrm flipV="1">
              <a:off x="540179" y="4588217"/>
              <a:ext cx="71510" cy="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74777" name="Straight Connector 35"/>
            <p:cNvCxnSpPr>
              <a:cxnSpLocks noChangeShapeType="1"/>
            </p:cNvCxnSpPr>
            <p:nvPr/>
          </p:nvCxnSpPr>
          <p:spPr bwMode="auto">
            <a:xfrm flipV="1">
              <a:off x="541767" y="5150267"/>
              <a:ext cx="71511" cy="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sp>
          <p:nvSpPr>
            <p:cNvPr id="74778" name="TextBox 36"/>
            <p:cNvSpPr txBox="1">
              <a:spLocks noChangeArrowheads="1"/>
            </p:cNvSpPr>
            <p:nvPr/>
          </p:nvSpPr>
          <p:spPr bwMode="auto">
            <a:xfrm>
              <a:off x="-55743" y="4383402"/>
              <a:ext cx="696036" cy="37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>
                  <a:ea typeface="MS PGothic" pitchFamily="34" charset="-128"/>
                </a:rPr>
                <a:t>20%</a:t>
              </a:r>
            </a:p>
          </p:txBody>
        </p:sp>
        <p:sp>
          <p:nvSpPr>
            <p:cNvPr id="74779" name="TextBox 37"/>
            <p:cNvSpPr txBox="1">
              <a:spLocks noChangeArrowheads="1"/>
            </p:cNvSpPr>
            <p:nvPr/>
          </p:nvSpPr>
          <p:spPr bwMode="auto">
            <a:xfrm>
              <a:off x="-55743" y="4945453"/>
              <a:ext cx="696036" cy="37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>
                  <a:ea typeface="MS PGothic" pitchFamily="34" charset="-128"/>
                </a:rPr>
                <a:t>10%</a:t>
              </a:r>
            </a:p>
          </p:txBody>
        </p:sp>
        <p:cxnSp>
          <p:nvCxnSpPr>
            <p:cNvPr id="74780" name="Straight Connector 38"/>
            <p:cNvCxnSpPr>
              <a:cxnSpLocks noChangeShapeType="1"/>
            </p:cNvCxnSpPr>
            <p:nvPr/>
          </p:nvCxnSpPr>
          <p:spPr bwMode="auto">
            <a:xfrm flipV="1">
              <a:off x="544946" y="5683738"/>
              <a:ext cx="71511" cy="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</p:grpSp>
      <p:pic>
        <p:nvPicPr>
          <p:cNvPr id="74762" name="Rectangle 2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4038" y="1785938"/>
            <a:ext cx="1103312" cy="34559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06524" name="Rectangle 2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551" y="4034929"/>
            <a:ext cx="1060450" cy="1189038"/>
          </a:xfrm>
          <a:prstGeom prst="roundRect">
            <a:avLst>
              <a:gd name="adj" fmla="val 8594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  <a:softEdge rad="12700"/>
          </a:effectLst>
        </p:spPr>
      </p:pic>
      <p:cxnSp>
        <p:nvCxnSpPr>
          <p:cNvPr id="74764" name="Straight Connector 29"/>
          <p:cNvCxnSpPr>
            <a:cxnSpLocks noChangeShapeType="1"/>
          </p:cNvCxnSpPr>
          <p:nvPr/>
        </p:nvCxnSpPr>
        <p:spPr bwMode="auto">
          <a:xfrm flipV="1">
            <a:off x="1979613" y="5229225"/>
            <a:ext cx="517207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" name="33 Conector recto"/>
          <p:cNvCxnSpPr/>
          <p:nvPr/>
        </p:nvCxnSpPr>
        <p:spPr>
          <a:xfrm>
            <a:off x="1979613" y="1700213"/>
            <a:ext cx="0" cy="3529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28 Tabla"/>
          <p:cNvGraphicFramePr>
            <a:graphicFrameLocks noGrp="1"/>
          </p:cNvGraphicFramePr>
          <p:nvPr/>
        </p:nvGraphicFramePr>
        <p:xfrm>
          <a:off x="4499992" y="2132856"/>
          <a:ext cx="439248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936104"/>
                <a:gridCol w="864096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>
                          <a:solidFill>
                            <a:srgbClr val="FFFF00"/>
                          </a:solidFill>
                        </a:rPr>
                        <a:t>Stroke</a:t>
                      </a:r>
                      <a:endParaRPr lang="es-E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rgbClr val="FFFF00"/>
                          </a:solidFill>
                        </a:rPr>
                        <a:t>Con FA</a:t>
                      </a:r>
                      <a:endParaRPr lang="es-E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 smtClean="0">
                          <a:solidFill>
                            <a:srgbClr val="FFFF00"/>
                          </a:solidFill>
                        </a:rPr>
                        <a:t>Sin FA</a:t>
                      </a:r>
                      <a:endParaRPr lang="es-E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Recurrencia</a:t>
                      </a:r>
                      <a:r>
                        <a:rPr lang="es-ES" sz="1400" baseline="0" dirty="0" smtClean="0">
                          <a:solidFill>
                            <a:schemeClr val="tx1"/>
                          </a:solidFill>
                        </a:rPr>
                        <a:t>  1 año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23%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8%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 p&lt; 0,001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Mortalidad 30 días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14%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OR 1.84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Mortalidad 1 año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63%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34%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7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49C30-F905-4673-917C-3CA507C3E5D2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5486400" y="6477000"/>
            <a:ext cx="3657600" cy="3810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67" name="Footer Placeholder 1"/>
          <p:cNvSpPr txBox="1">
            <a:spLocks/>
          </p:cNvSpPr>
          <p:nvPr/>
        </p:nvSpPr>
        <p:spPr>
          <a:xfrm>
            <a:off x="0" y="6510338"/>
            <a:ext cx="40386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BMS/Pfizer confidential. For internal use only. Not for further distribution.</a:t>
            </a:r>
            <a:endParaRPr kumimoji="0" lang="es-ES" sz="9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352800" y="2165224"/>
            <a:ext cx="3619500" cy="3238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998220" y="476672"/>
            <a:ext cx="62484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HK" sz="2400" b="1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ＭＳ Ｐゴシック" charset="0"/>
                <a:cs typeface="+mj-cs"/>
              </a:rPr>
              <a:t>Antagonista de Vitamina K: </a:t>
            </a:r>
            <a:r>
              <a:rPr kumimoji="0" lang="es-ES" altLang="zh-HK" sz="2400" b="1" i="0" u="none" strike="noStrike" kern="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ＭＳ Ｐゴシック" charset="0"/>
                <a:cs typeface="+mj-cs"/>
              </a:rPr>
              <a:t>Warfarina</a:t>
            </a:r>
            <a:r>
              <a:rPr kumimoji="0" lang="es-ES" altLang="zh-HK" sz="2400" b="1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ＭＳ Ｐゴシック" charset="0"/>
                <a:cs typeface="+mj-cs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HK" sz="2400" b="1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ＭＳ Ｐゴシック" charset="0"/>
                <a:cs typeface="+mj-cs"/>
              </a:rPr>
              <a:t>Reduce</a:t>
            </a:r>
            <a:r>
              <a:rPr kumimoji="0" lang="es-ES" altLang="zh-HK" sz="2400" b="1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ＭＳ Ｐゴシック" charset="0"/>
                <a:cs typeface="+mj-cs"/>
              </a:rPr>
              <a:t> el riesgo de ACV en FA en</a:t>
            </a:r>
            <a:r>
              <a:rPr kumimoji="0" lang="es-ES" altLang="zh-HK" sz="2400" b="1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ＭＳ Ｐゴシック" charset="0"/>
                <a:cs typeface="+mj-cs"/>
              </a:rPr>
              <a:t> 64% vs. Placebo</a:t>
            </a:r>
          </a:p>
        </p:txBody>
      </p:sp>
      <p:sp>
        <p:nvSpPr>
          <p:cNvPr id="70" name="Footer Placeholder 4"/>
          <p:cNvSpPr txBox="1">
            <a:spLocks/>
          </p:cNvSpPr>
          <p:nvPr/>
        </p:nvSpPr>
        <p:spPr bwMode="auto">
          <a:xfrm>
            <a:off x="0" y="6443949"/>
            <a:ext cx="5372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1" name="Slide Number Placeholder 1"/>
          <p:cNvSpPr txBox="1">
            <a:spLocks/>
          </p:cNvSpPr>
          <p:nvPr/>
        </p:nvSpPr>
        <p:spPr>
          <a:xfrm>
            <a:off x="7010400" y="6518275"/>
            <a:ext cx="2133600" cy="1968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Content Placeholder 5"/>
          <p:cNvSpPr txBox="1">
            <a:spLocks/>
          </p:cNvSpPr>
          <p:nvPr/>
        </p:nvSpPr>
        <p:spPr>
          <a:xfrm>
            <a:off x="457200" y="1257300"/>
            <a:ext cx="8229600" cy="4346448"/>
          </a:xfrm>
          <a:prstGeom prst="rect">
            <a:avLst/>
          </a:prstGeom>
        </p:spPr>
        <p:txBody>
          <a:bodyPr/>
          <a:lstStyle/>
          <a:p>
            <a:pPr marL="223838" marR="0" lvl="0" indent="-2238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26937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es-ES" altLang="zh-HK" sz="1800" b="1" i="0" u="none" strike="noStrike" kern="0" cap="none" spc="0" normalizeH="0" baseline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PMingLiU" pitchFamily="18" charset="-120"/>
                <a:cs typeface="+mn-cs"/>
              </a:rPr>
              <a:t>  </a:t>
            </a:r>
          </a:p>
        </p:txBody>
      </p:sp>
      <p:sp>
        <p:nvSpPr>
          <p:cNvPr id="73" name="TextBox 86"/>
          <p:cNvSpPr txBox="1">
            <a:spLocks noChangeArrowheads="1"/>
          </p:cNvSpPr>
          <p:nvPr/>
        </p:nvSpPr>
        <p:spPr bwMode="auto">
          <a:xfrm>
            <a:off x="3027363" y="5410073"/>
            <a:ext cx="6429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100%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74" name="TextBox 99"/>
          <p:cNvSpPr txBox="1">
            <a:spLocks noChangeArrowheads="1"/>
          </p:cNvSpPr>
          <p:nvPr/>
        </p:nvSpPr>
        <p:spPr bwMode="auto">
          <a:xfrm>
            <a:off x="1219200" y="976800"/>
            <a:ext cx="708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endParaRPr lang="es-ES" sz="2000" b="1" smtClean="0">
              <a:solidFill>
                <a:srgbClr val="002060"/>
              </a:solidFill>
              <a:latin typeface="+mn-lt"/>
              <a:ea typeface="MS PGothic" pitchFamily="34" charset="-128"/>
              <a:cs typeface="+mn-cs"/>
            </a:endParaRPr>
          </a:p>
          <a:p>
            <a:pPr algn="ct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2000" b="1" smtClean="0">
                <a:solidFill>
                  <a:srgbClr val="002060"/>
                </a:solidFill>
                <a:latin typeface="+mn-lt"/>
                <a:ea typeface="MS PGothic" pitchFamily="34" charset="-128"/>
                <a:cs typeface="+mn-cs"/>
              </a:rPr>
              <a:t>Estudios comparando dosis ajustada de Warfarina vs placebo o control</a:t>
            </a:r>
            <a:endParaRPr lang="es-ES" sz="2000" b="1">
              <a:solidFill>
                <a:srgbClr val="002060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cxnSp>
        <p:nvCxnSpPr>
          <p:cNvPr id="75" name="Straight Connector 74"/>
          <p:cNvCxnSpPr/>
          <p:nvPr/>
        </p:nvCxnSpPr>
        <p:spPr bwMode="auto">
          <a:xfrm>
            <a:off x="3346450" y="5373561"/>
            <a:ext cx="342423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 bwMode="auto">
          <a:xfrm rot="5400000">
            <a:off x="3386138" y="3770186"/>
            <a:ext cx="3346450" cy="3175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 bwMode="auto">
          <a:xfrm rot="5400000">
            <a:off x="2643187" y="3817811"/>
            <a:ext cx="3121025" cy="0"/>
          </a:xfrm>
          <a:prstGeom prst="line">
            <a:avLst/>
          </a:pr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flipH="1">
            <a:off x="5928678" y="2290636"/>
            <a:ext cx="0" cy="3119437"/>
          </a:xfrm>
          <a:prstGeom prst="line">
            <a:avLst/>
          </a:pr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 bwMode="auto">
          <a:xfrm rot="5400000">
            <a:off x="3306762" y="5406899"/>
            <a:ext cx="79375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 bwMode="auto">
          <a:xfrm rot="5400000">
            <a:off x="4164012" y="5406899"/>
            <a:ext cx="79375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5400000">
            <a:off x="5018087" y="5406899"/>
            <a:ext cx="79375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>
            <a:off x="5873750" y="5406899"/>
            <a:ext cx="79375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 rot="5400000">
            <a:off x="3496469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rot="5400000">
            <a:off x="3667919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 bwMode="auto">
          <a:xfrm rot="5400000">
            <a:off x="3839369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rot="5400000">
            <a:off x="4009231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5400000">
            <a:off x="4353719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rot="5400000">
            <a:off x="4525169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 rot="5400000">
            <a:off x="4695031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5400000">
            <a:off x="4866481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rot="5400000">
            <a:off x="5207794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5379244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5400000">
            <a:off x="5552281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rot="5400000">
            <a:off x="5723731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5400000">
            <a:off x="6065044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5400000">
            <a:off x="6236494" y="5398167"/>
            <a:ext cx="3968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87"/>
          <p:cNvSpPr txBox="1">
            <a:spLocks noChangeArrowheads="1"/>
          </p:cNvSpPr>
          <p:nvPr/>
        </p:nvSpPr>
        <p:spPr bwMode="auto">
          <a:xfrm>
            <a:off x="3935413" y="5410073"/>
            <a:ext cx="5445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50%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98" name="TextBox 88"/>
          <p:cNvSpPr txBox="1">
            <a:spLocks noChangeArrowheads="1"/>
          </p:cNvSpPr>
          <p:nvPr/>
        </p:nvSpPr>
        <p:spPr bwMode="auto">
          <a:xfrm>
            <a:off x="4918075" y="5410073"/>
            <a:ext cx="2841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0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99" name="TextBox 89"/>
          <p:cNvSpPr txBox="1">
            <a:spLocks noChangeArrowheads="1"/>
          </p:cNvSpPr>
          <p:nvPr/>
        </p:nvSpPr>
        <p:spPr bwMode="auto">
          <a:xfrm>
            <a:off x="5611813" y="5410073"/>
            <a:ext cx="603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-50%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00" name="TextBox 90"/>
          <p:cNvSpPr txBox="1">
            <a:spLocks noChangeArrowheads="1"/>
          </p:cNvSpPr>
          <p:nvPr/>
        </p:nvSpPr>
        <p:spPr bwMode="auto">
          <a:xfrm>
            <a:off x="6418263" y="5410073"/>
            <a:ext cx="7016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-100%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2895600" y="1828800"/>
            <a:ext cx="432752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" sz="1400" b="1" smtClean="0">
                <a:solidFill>
                  <a:srgbClr val="002060"/>
                </a:solidFill>
                <a:latin typeface="+mn-lt"/>
                <a:ea typeface="MS PGothic" pitchFamily="34" charset="-128"/>
                <a:cs typeface="+mn-cs"/>
              </a:rPr>
              <a:t>RRR ACV (95% CI)</a:t>
            </a:r>
            <a:endParaRPr lang="es-ES" sz="1400" b="1">
              <a:solidFill>
                <a:srgbClr val="002060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grpSp>
        <p:nvGrpSpPr>
          <p:cNvPr id="4" name="Group 156"/>
          <p:cNvGrpSpPr>
            <a:grpSpLocks/>
          </p:cNvGrpSpPr>
          <p:nvPr/>
        </p:nvGrpSpPr>
        <p:grpSpPr bwMode="auto">
          <a:xfrm>
            <a:off x="3640136" y="2849563"/>
            <a:ext cx="1332229" cy="117475"/>
            <a:chOff x="2057036" y="4391635"/>
            <a:chExt cx="959886" cy="84690"/>
          </a:xfrm>
          <a:solidFill>
            <a:schemeClr val="tx1"/>
          </a:solidFill>
        </p:grpSpPr>
        <p:grpSp>
          <p:nvGrpSpPr>
            <p:cNvPr id="5" name="Group 183"/>
            <p:cNvGrpSpPr>
              <a:grpSpLocks/>
            </p:cNvGrpSpPr>
            <p:nvPr/>
          </p:nvGrpSpPr>
          <p:grpSpPr bwMode="auto">
            <a:xfrm>
              <a:off x="2057036" y="4391635"/>
              <a:ext cx="959886" cy="84690"/>
              <a:chOff x="2084851" y="4381204"/>
              <a:chExt cx="959886" cy="84690"/>
            </a:xfrm>
            <a:grpFill/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2089426" y="4423547"/>
                <a:ext cx="9553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rot="5400000">
                <a:off x="3002163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5400000">
                <a:off x="2042506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Oval 103"/>
            <p:cNvSpPr/>
            <p:nvPr/>
          </p:nvSpPr>
          <p:spPr>
            <a:xfrm>
              <a:off x="2299523" y="4403078"/>
              <a:ext cx="65884" cy="65921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0000"/>
                </a:lnSpc>
              </a:pPr>
              <a:endParaRPr lang="es-ES" altLang="zh-HK" sz="1600" b="1" smtClean="0">
                <a:solidFill>
                  <a:schemeClr val="accent5"/>
                </a:solidFill>
                <a:ea typeface="MS PGothic" pitchFamily="34" charset="-128"/>
              </a:endParaRPr>
            </a:p>
          </p:txBody>
        </p:sp>
      </p:grpSp>
      <p:grpSp>
        <p:nvGrpSpPr>
          <p:cNvPr id="6" name="Group 157"/>
          <p:cNvGrpSpPr>
            <a:grpSpLocks/>
          </p:cNvGrpSpPr>
          <p:nvPr/>
        </p:nvGrpSpPr>
        <p:grpSpPr bwMode="auto">
          <a:xfrm>
            <a:off x="3676332" y="2398712"/>
            <a:ext cx="1435608" cy="115888"/>
            <a:chOff x="2083116" y="4225687"/>
            <a:chExt cx="1034372" cy="83546"/>
          </a:xfrm>
          <a:solidFill>
            <a:schemeClr val="tx1"/>
          </a:solidFill>
        </p:grpSpPr>
        <p:cxnSp>
          <p:nvCxnSpPr>
            <p:cNvPr id="109" name="Straight Connector 108"/>
            <p:cNvCxnSpPr/>
            <p:nvPr/>
          </p:nvCxnSpPr>
          <p:spPr>
            <a:xfrm>
              <a:off x="2083116" y="4268033"/>
              <a:ext cx="1034372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2047064" y="4267460"/>
              <a:ext cx="83546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2371586" y="4232325"/>
              <a:ext cx="65884" cy="65921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0000"/>
                </a:lnSpc>
              </a:pPr>
              <a:endParaRPr lang="es-ES" altLang="zh-HK" sz="1600" b="1" smtClean="0">
                <a:solidFill>
                  <a:schemeClr val="accent5"/>
                </a:solidFill>
                <a:ea typeface="MS PGothic" pitchFamily="34" charset="-128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rot="5400000">
              <a:off x="3074435" y="4267460"/>
              <a:ext cx="83546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Oval 112"/>
          <p:cNvSpPr/>
          <p:nvPr/>
        </p:nvSpPr>
        <p:spPr bwMode="auto">
          <a:xfrm>
            <a:off x="3520440" y="5029200"/>
            <a:ext cx="899160" cy="3295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endParaRPr lang="es-ES" altLang="zh-HK" sz="1600" b="1" smtClean="0">
              <a:solidFill>
                <a:schemeClr val="accent5"/>
              </a:solidFill>
              <a:ea typeface="MS PGothic" pitchFamily="34" charset="-128"/>
            </a:endParaRPr>
          </a:p>
        </p:txBody>
      </p:sp>
      <p:sp>
        <p:nvSpPr>
          <p:cNvPr id="114" name="Pentagon 113"/>
          <p:cNvSpPr/>
          <p:nvPr/>
        </p:nvSpPr>
        <p:spPr>
          <a:xfrm flipH="1">
            <a:off x="3543300" y="5635240"/>
            <a:ext cx="1409700" cy="461665"/>
          </a:xfrm>
          <a:prstGeom prst="homePlate">
            <a:avLst/>
          </a:prstGeom>
          <a:solidFill>
            <a:schemeClr val="accent3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s-ES" sz="1200" b="1" smtClean="0">
                <a:solidFill>
                  <a:srgbClr val="75174B"/>
                </a:solidFill>
              </a:rPr>
              <a:t>A favor de Warfarina</a:t>
            </a:r>
            <a:endParaRPr lang="es-ES" sz="1200" b="1">
              <a:solidFill>
                <a:srgbClr val="75174B"/>
              </a:solidFill>
            </a:endParaRPr>
          </a:p>
        </p:txBody>
      </p:sp>
      <p:sp>
        <p:nvSpPr>
          <p:cNvPr id="115" name="Pentagon 114"/>
          <p:cNvSpPr/>
          <p:nvPr/>
        </p:nvSpPr>
        <p:spPr>
          <a:xfrm>
            <a:off x="5181600" y="5727573"/>
            <a:ext cx="2400300" cy="276999"/>
          </a:xfrm>
          <a:prstGeom prst="homePlate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s-ES" sz="1200" b="1" smtClean="0">
                <a:solidFill>
                  <a:srgbClr val="75174B"/>
                </a:solidFill>
              </a:rPr>
              <a:t>A Favor Placebo o Control</a:t>
            </a:r>
            <a:endParaRPr lang="es-ES" sz="1200" b="1">
              <a:solidFill>
                <a:srgbClr val="75174B"/>
              </a:solidFill>
            </a:endParaRPr>
          </a:p>
        </p:txBody>
      </p:sp>
      <p:grpSp>
        <p:nvGrpSpPr>
          <p:cNvPr id="7" name="Group 156"/>
          <p:cNvGrpSpPr>
            <a:grpSpLocks/>
          </p:cNvGrpSpPr>
          <p:nvPr/>
        </p:nvGrpSpPr>
        <p:grpSpPr bwMode="auto">
          <a:xfrm>
            <a:off x="3446139" y="3302001"/>
            <a:ext cx="1213970" cy="117475"/>
            <a:chOff x="2057036" y="4391635"/>
            <a:chExt cx="874681" cy="84690"/>
          </a:xfrm>
          <a:solidFill>
            <a:schemeClr val="tx1"/>
          </a:solidFill>
        </p:grpSpPr>
        <p:grpSp>
          <p:nvGrpSpPr>
            <p:cNvPr id="8" name="Group 183"/>
            <p:cNvGrpSpPr>
              <a:grpSpLocks/>
            </p:cNvGrpSpPr>
            <p:nvPr/>
          </p:nvGrpSpPr>
          <p:grpSpPr bwMode="auto">
            <a:xfrm>
              <a:off x="2057036" y="4391635"/>
              <a:ext cx="874681" cy="84690"/>
              <a:chOff x="2084851" y="4381204"/>
              <a:chExt cx="874681" cy="84690"/>
            </a:xfrm>
            <a:grpFill/>
          </p:grpSpPr>
          <p:cxnSp>
            <p:nvCxnSpPr>
              <p:cNvPr id="119" name="Straight Connector 118"/>
              <p:cNvCxnSpPr/>
              <p:nvPr/>
            </p:nvCxnSpPr>
            <p:spPr>
              <a:xfrm>
                <a:off x="2089426" y="4423547"/>
                <a:ext cx="8696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5400000">
                <a:off x="2917187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2042506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Oval 117"/>
            <p:cNvSpPr/>
            <p:nvPr/>
          </p:nvSpPr>
          <p:spPr>
            <a:xfrm>
              <a:off x="2211112" y="4403078"/>
              <a:ext cx="65884" cy="65921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0000"/>
                </a:lnSpc>
              </a:pPr>
              <a:endParaRPr lang="es-ES" altLang="zh-HK" sz="1600" b="1" smtClean="0">
                <a:solidFill>
                  <a:schemeClr val="accent5"/>
                </a:solidFill>
                <a:ea typeface="MS PGothic" pitchFamily="34" charset="-128"/>
              </a:endParaRPr>
            </a:p>
          </p:txBody>
        </p:sp>
      </p:grpSp>
      <p:grpSp>
        <p:nvGrpSpPr>
          <p:cNvPr id="9" name="Group 156"/>
          <p:cNvGrpSpPr>
            <a:grpSpLocks/>
          </p:cNvGrpSpPr>
          <p:nvPr/>
        </p:nvGrpSpPr>
        <p:grpSpPr bwMode="auto">
          <a:xfrm>
            <a:off x="3545207" y="4206877"/>
            <a:ext cx="1012191" cy="117475"/>
            <a:chOff x="2057036" y="4391635"/>
            <a:chExt cx="729294" cy="84690"/>
          </a:xfrm>
          <a:solidFill>
            <a:schemeClr val="tx1"/>
          </a:solidFill>
        </p:grpSpPr>
        <p:grpSp>
          <p:nvGrpSpPr>
            <p:cNvPr id="10" name="Group 183"/>
            <p:cNvGrpSpPr>
              <a:grpSpLocks/>
            </p:cNvGrpSpPr>
            <p:nvPr/>
          </p:nvGrpSpPr>
          <p:grpSpPr bwMode="auto">
            <a:xfrm>
              <a:off x="2057036" y="4391635"/>
              <a:ext cx="729294" cy="84690"/>
              <a:chOff x="2084851" y="4381204"/>
              <a:chExt cx="729294" cy="84690"/>
            </a:xfrm>
            <a:grpFill/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2089426" y="4423547"/>
                <a:ext cx="724719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5400000">
                <a:off x="2766879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rot="5400000">
                <a:off x="2042506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Oval 123"/>
            <p:cNvSpPr/>
            <p:nvPr/>
          </p:nvSpPr>
          <p:spPr>
            <a:xfrm>
              <a:off x="2237528" y="4403078"/>
              <a:ext cx="65884" cy="65921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0000"/>
                </a:lnSpc>
              </a:pPr>
              <a:endParaRPr lang="es-ES" altLang="zh-HK" sz="1600" b="1" smtClean="0">
                <a:solidFill>
                  <a:schemeClr val="accent5"/>
                </a:solidFill>
                <a:ea typeface="MS PGothic" pitchFamily="34" charset="-128"/>
              </a:endParaRPr>
            </a:p>
          </p:txBody>
        </p:sp>
      </p:grpSp>
      <p:grpSp>
        <p:nvGrpSpPr>
          <p:cNvPr id="11" name="Group 156"/>
          <p:cNvGrpSpPr>
            <a:grpSpLocks/>
          </p:cNvGrpSpPr>
          <p:nvPr/>
        </p:nvGrpSpPr>
        <p:grpSpPr bwMode="auto">
          <a:xfrm>
            <a:off x="3716174" y="3754439"/>
            <a:ext cx="2934654" cy="117475"/>
            <a:chOff x="2057036" y="4391635"/>
            <a:chExt cx="2114453" cy="84690"/>
          </a:xfrm>
          <a:solidFill>
            <a:schemeClr val="tx1"/>
          </a:solidFill>
        </p:grpSpPr>
        <p:grpSp>
          <p:nvGrpSpPr>
            <p:cNvPr id="12" name="Group 183"/>
            <p:cNvGrpSpPr>
              <a:grpSpLocks/>
            </p:cNvGrpSpPr>
            <p:nvPr/>
          </p:nvGrpSpPr>
          <p:grpSpPr bwMode="auto">
            <a:xfrm>
              <a:off x="2057036" y="4391635"/>
              <a:ext cx="2114453" cy="84690"/>
              <a:chOff x="2084851" y="4381204"/>
              <a:chExt cx="2114453" cy="84690"/>
            </a:xfrm>
            <a:grpFill/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2089423" y="4423547"/>
                <a:ext cx="210827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rot="5400000">
                <a:off x="4156959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rot="5400000">
                <a:off x="2042506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Oval 129"/>
            <p:cNvSpPr/>
            <p:nvPr/>
          </p:nvSpPr>
          <p:spPr>
            <a:xfrm>
              <a:off x="2590636" y="4403078"/>
              <a:ext cx="65884" cy="65921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0000"/>
                </a:lnSpc>
              </a:pPr>
              <a:endParaRPr lang="es-ES" altLang="zh-HK" sz="1600" b="1" smtClean="0">
                <a:solidFill>
                  <a:schemeClr val="accent5"/>
                </a:solidFill>
                <a:ea typeface="MS PGothic" pitchFamily="34" charset="-128"/>
              </a:endParaRPr>
            </a:p>
          </p:txBody>
        </p:sp>
      </p:grpSp>
      <p:grpSp>
        <p:nvGrpSpPr>
          <p:cNvPr id="13" name="Group 156"/>
          <p:cNvGrpSpPr>
            <a:grpSpLocks/>
          </p:cNvGrpSpPr>
          <p:nvPr/>
        </p:nvGrpSpPr>
        <p:grpSpPr bwMode="auto">
          <a:xfrm>
            <a:off x="3658074" y="4659315"/>
            <a:ext cx="634898" cy="117475"/>
            <a:chOff x="2057036" y="4391635"/>
            <a:chExt cx="457451" cy="84690"/>
          </a:xfrm>
          <a:solidFill>
            <a:schemeClr val="tx1"/>
          </a:solidFill>
        </p:grpSpPr>
        <p:grpSp>
          <p:nvGrpSpPr>
            <p:cNvPr id="14" name="Group 183"/>
            <p:cNvGrpSpPr>
              <a:grpSpLocks/>
            </p:cNvGrpSpPr>
            <p:nvPr/>
          </p:nvGrpSpPr>
          <p:grpSpPr bwMode="auto">
            <a:xfrm>
              <a:off x="2057036" y="4391635"/>
              <a:ext cx="457451" cy="84690"/>
              <a:chOff x="2084851" y="4381204"/>
              <a:chExt cx="457451" cy="84690"/>
            </a:xfrm>
            <a:grpFill/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2087706" y="4423547"/>
                <a:ext cx="45459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rot="5400000">
                <a:off x="2501335" y="4420757"/>
                <a:ext cx="7910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rot="5400000">
                <a:off x="2042506" y="4423549"/>
                <a:ext cx="8469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Oval 135"/>
            <p:cNvSpPr/>
            <p:nvPr/>
          </p:nvSpPr>
          <p:spPr>
            <a:xfrm>
              <a:off x="2185376" y="4403078"/>
              <a:ext cx="65884" cy="65921"/>
            </a:xfrm>
            <a:prstGeom prst="ellipse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0000"/>
                </a:lnSpc>
              </a:pPr>
              <a:endParaRPr lang="es-ES" altLang="zh-HK" sz="1600" b="1" smtClean="0">
                <a:solidFill>
                  <a:schemeClr val="accent5"/>
                </a:solidFill>
                <a:ea typeface="MS PGothic" pitchFamily="34" charset="-128"/>
              </a:endParaRPr>
            </a:p>
          </p:txBody>
        </p:sp>
      </p:grpSp>
      <p:grpSp>
        <p:nvGrpSpPr>
          <p:cNvPr id="15" name="Group 183"/>
          <p:cNvGrpSpPr>
            <a:grpSpLocks/>
          </p:cNvGrpSpPr>
          <p:nvPr/>
        </p:nvGrpSpPr>
        <p:grpSpPr bwMode="auto">
          <a:xfrm>
            <a:off x="3800482" y="5154614"/>
            <a:ext cx="424584" cy="117475"/>
            <a:chOff x="2084851" y="4381204"/>
            <a:chExt cx="305917" cy="84690"/>
          </a:xfrm>
          <a:solidFill>
            <a:schemeClr val="tx1"/>
          </a:solidFill>
        </p:grpSpPr>
        <p:cxnSp>
          <p:nvCxnSpPr>
            <p:cNvPr id="141" name="Straight Connector 140"/>
            <p:cNvCxnSpPr/>
            <p:nvPr/>
          </p:nvCxnSpPr>
          <p:spPr>
            <a:xfrm>
              <a:off x="2087704" y="4423547"/>
              <a:ext cx="303064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>
              <a:off x="2348978" y="4420757"/>
              <a:ext cx="79105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5400000">
              <a:off x="2042506" y="4423549"/>
              <a:ext cx="8469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Oval 143"/>
          <p:cNvSpPr/>
          <p:nvPr/>
        </p:nvSpPr>
        <p:spPr bwMode="auto">
          <a:xfrm>
            <a:off x="3902867" y="5168106"/>
            <a:ext cx="91441" cy="91440"/>
          </a:xfrm>
          <a:prstGeom prst="ellipse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endParaRPr lang="es-ES" altLang="zh-HK" sz="1600" b="1" smtClean="0">
              <a:solidFill>
                <a:schemeClr val="accent5"/>
              </a:solidFill>
              <a:ea typeface="MS PGothic" pitchFamily="34" charset="-128"/>
            </a:endParaRPr>
          </a:p>
        </p:txBody>
      </p:sp>
      <p:sp>
        <p:nvSpPr>
          <p:cNvPr id="145" name="TextBox 94"/>
          <p:cNvSpPr txBox="1">
            <a:spLocks noChangeArrowheads="1"/>
          </p:cNvSpPr>
          <p:nvPr/>
        </p:nvSpPr>
        <p:spPr bwMode="auto">
          <a:xfrm>
            <a:off x="1155700" y="4558983"/>
            <a:ext cx="20447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EAFT, 1993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46" name="TextBox 95"/>
          <p:cNvSpPr txBox="1">
            <a:spLocks noChangeArrowheads="1"/>
          </p:cNvSpPr>
          <p:nvPr/>
        </p:nvSpPr>
        <p:spPr bwMode="auto">
          <a:xfrm>
            <a:off x="1155700" y="4122738"/>
            <a:ext cx="20447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SPINAF, 1992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47" name="TextBox 96"/>
          <p:cNvSpPr txBox="1">
            <a:spLocks noChangeArrowheads="1"/>
          </p:cNvSpPr>
          <p:nvPr/>
        </p:nvSpPr>
        <p:spPr bwMode="auto">
          <a:xfrm>
            <a:off x="1155700" y="3680460"/>
            <a:ext cx="2044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CAFA, 1991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48" name="TextBox 97"/>
          <p:cNvSpPr txBox="1">
            <a:spLocks noChangeArrowheads="1"/>
          </p:cNvSpPr>
          <p:nvPr/>
        </p:nvSpPr>
        <p:spPr bwMode="auto">
          <a:xfrm>
            <a:off x="1155700" y="2766060"/>
            <a:ext cx="20447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SPAF I, 1991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49" name="TextBox 98"/>
          <p:cNvSpPr txBox="1">
            <a:spLocks noChangeArrowheads="1"/>
          </p:cNvSpPr>
          <p:nvPr/>
        </p:nvSpPr>
        <p:spPr bwMode="auto">
          <a:xfrm>
            <a:off x="1155700" y="3218180"/>
            <a:ext cx="20447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BAATAF, 1990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50" name="TextBox 203"/>
          <p:cNvSpPr txBox="1">
            <a:spLocks noChangeArrowheads="1"/>
          </p:cNvSpPr>
          <p:nvPr/>
        </p:nvSpPr>
        <p:spPr bwMode="auto">
          <a:xfrm>
            <a:off x="1155700" y="2293620"/>
            <a:ext cx="2044700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1400" b="1" smtClean="0">
                <a:solidFill>
                  <a:schemeClr val="accent5"/>
                </a:solidFill>
                <a:latin typeface="+mn-lt"/>
                <a:ea typeface="MS PGothic" pitchFamily="34" charset="-128"/>
                <a:cs typeface="+mn-cs"/>
              </a:rPr>
              <a:t>AFASAK I, 1989; 1990</a:t>
            </a: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51" name="TextBox 94"/>
          <p:cNvSpPr txBox="1">
            <a:spLocks noChangeArrowheads="1"/>
          </p:cNvSpPr>
          <p:nvPr/>
        </p:nvSpPr>
        <p:spPr bwMode="auto">
          <a:xfrm>
            <a:off x="1158240" y="5046663"/>
            <a:ext cx="20447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endParaRPr lang="es-ES" sz="1400" b="1">
              <a:solidFill>
                <a:schemeClr val="accent5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52" name="TextBox 203"/>
          <p:cNvSpPr txBox="1">
            <a:spLocks noChangeArrowheads="1"/>
          </p:cNvSpPr>
          <p:nvPr/>
        </p:nvSpPr>
        <p:spPr bwMode="auto">
          <a:xfrm rot="16200000">
            <a:off x="428866" y="2771534"/>
            <a:ext cx="1181100" cy="2862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1400" b="1" smtClean="0">
                <a:solidFill>
                  <a:srgbClr val="75174B"/>
                </a:solidFill>
                <a:latin typeface="+mn-lt"/>
                <a:ea typeface="MS PGothic" pitchFamily="34" charset="-128"/>
                <a:cs typeface="+mn-cs"/>
              </a:rPr>
              <a:t>Abierto</a:t>
            </a:r>
            <a:endParaRPr lang="es-ES" sz="1400" b="1">
              <a:solidFill>
                <a:srgbClr val="75174B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53" name="TextBox 203"/>
          <p:cNvSpPr txBox="1">
            <a:spLocks noChangeArrowheads="1"/>
          </p:cNvSpPr>
          <p:nvPr/>
        </p:nvSpPr>
        <p:spPr bwMode="auto">
          <a:xfrm rot="16200000">
            <a:off x="371718" y="4162184"/>
            <a:ext cx="1295400" cy="2862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90000"/>
              </a:lnSpc>
              <a:tabLst>
                <a:tab pos="1641475" algn="r"/>
              </a:tabLst>
              <a:defRPr/>
            </a:pPr>
            <a:r>
              <a:rPr lang="es-ES" sz="1400" b="1" smtClean="0">
                <a:solidFill>
                  <a:srgbClr val="75174B"/>
                </a:solidFill>
                <a:latin typeface="+mn-lt"/>
                <a:ea typeface="MS PGothic" pitchFamily="34" charset="-128"/>
                <a:cs typeface="+mn-cs"/>
              </a:rPr>
              <a:t>Doble ciego</a:t>
            </a:r>
            <a:endParaRPr lang="es-ES" sz="1400" b="1">
              <a:solidFill>
                <a:srgbClr val="75174B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54" name="Rectangle 30"/>
          <p:cNvSpPr>
            <a:spLocks noChangeArrowheads="1"/>
          </p:cNvSpPr>
          <p:nvPr/>
        </p:nvSpPr>
        <p:spPr bwMode="auto">
          <a:xfrm>
            <a:off x="461963" y="6054114"/>
            <a:ext cx="7875554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s-ES" sz="800" smtClean="0">
                <a:latin typeface="+mn-lt"/>
                <a:ea typeface="MS PGothic" pitchFamily="34" charset="-128"/>
                <a:cs typeface="+mn-cs"/>
              </a:rPr>
              <a:t>AFASAK </a:t>
            </a:r>
            <a:r>
              <a:rPr lang="es-ES" sz="800" smtClean="0">
                <a:ea typeface="MS PGothic" pitchFamily="34" charset="-128"/>
              </a:rPr>
              <a:t>= Atrial Fibrillation, ASpirin, AntiKoagulation; SPAF = Stroke Prevention in Atrial Fibrillation; BAATAF = Boston Area Anticoagulation Trial for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s-ES" sz="800" smtClean="0">
                <a:ea typeface="MS PGothic" pitchFamily="34" charset="-128"/>
              </a:rPr>
              <a:t>Atrial Fibrillation; CAFA = Canadian Atrial Fibrillation Anticoagulation; SPINAF = Stroke Prevention in Nonrheumatic Atrial Fibrillation; EAFT = European Atrial Fibrillation Trial.</a:t>
            </a:r>
            <a:endParaRPr lang="es-ES" sz="800" smtClean="0">
              <a:latin typeface="+mn-lt"/>
              <a:ea typeface="MS PGothic" pitchFamily="34" charset="-128"/>
              <a:cs typeface="+mn-cs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s-ES" sz="800" smtClean="0">
                <a:latin typeface="+mn-lt"/>
                <a:ea typeface="MS PGothic" pitchFamily="34" charset="-128"/>
                <a:cs typeface="+mn-cs"/>
              </a:rPr>
              <a:t>Adapted from Hart RG et al. </a:t>
            </a:r>
            <a:r>
              <a:rPr lang="es-ES" sz="800" i="1" smtClean="0">
                <a:latin typeface="+mn-lt"/>
                <a:ea typeface="MS PGothic" pitchFamily="34" charset="-128"/>
                <a:cs typeface="+mn-cs"/>
              </a:rPr>
              <a:t>Ann Intern Med.</a:t>
            </a:r>
            <a:r>
              <a:rPr lang="es-ES" sz="800" smtClean="0">
                <a:latin typeface="+mn-lt"/>
                <a:ea typeface="MS PGothic" pitchFamily="34" charset="-128"/>
                <a:cs typeface="+mn-cs"/>
              </a:rPr>
              <a:t>1999;131:492-501.</a:t>
            </a:r>
            <a:endParaRPr lang="es-ES" sz="800"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55" name="Rounded Rectangular Callout 154"/>
          <p:cNvSpPr/>
          <p:nvPr/>
        </p:nvSpPr>
        <p:spPr bwMode="auto">
          <a:xfrm>
            <a:off x="5761567" y="4725233"/>
            <a:ext cx="3423658" cy="377976"/>
          </a:xfrm>
          <a:prstGeom prst="wedgeRoundRectCallout">
            <a:avLst>
              <a:gd name="adj1" fmla="val -115220"/>
              <a:gd name="adj2" fmla="val 42861"/>
              <a:gd name="adj3" fmla="val 16667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64008" tIns="32004" rIns="64008" bIns="32004" rtlCol="0" anchor="ctr">
            <a:spAutoFit/>
          </a:bodyPr>
          <a:lstStyle/>
          <a:p>
            <a:pPr algn="ctr"/>
            <a:r>
              <a:rPr lang="es-ES" smtClean="0">
                <a:solidFill>
                  <a:schemeClr val="bg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Reducción riesgo de ACV 64%</a:t>
            </a:r>
            <a:endParaRPr lang="es-ES">
              <a:solidFill>
                <a:schemeClr val="bg1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6" name="1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2"/>
    </mc:Choice>
    <mc:Fallback xmlns="">
      <p:transition spd="slow" advTm="4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50825" y="1557338"/>
            <a:ext cx="4100513" cy="3397250"/>
          </a:xfrm>
        </p:spPr>
      </p:pic>
      <p:sp>
        <p:nvSpPr>
          <p:cNvPr id="75779" name="7 Marcador de contenido"/>
          <p:cNvSpPr>
            <a:spLocks noGrp="1"/>
          </p:cNvSpPr>
          <p:nvPr>
            <p:ph sz="half" idx="2"/>
          </p:nvPr>
        </p:nvSpPr>
        <p:spPr>
          <a:xfrm>
            <a:off x="4427984" y="620688"/>
            <a:ext cx="4532312" cy="54721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b="1" dirty="0" smtClean="0"/>
              <a:t>Meta- análisis TAC oral</a:t>
            </a:r>
          </a:p>
          <a:p>
            <a:pPr algn="ctr" eaLnBrk="1" hangingPunct="1">
              <a:buFontTx/>
              <a:buNone/>
            </a:pP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Agency FB" pitchFamily="34" charset="0"/>
              </a:rPr>
              <a:t>Disminuye del 64% de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Agency FB" pitchFamily="34" charset="0"/>
              </a:rPr>
              <a:t>Stroke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Agency FB" pitchFamily="34" charset="0"/>
              </a:rPr>
              <a:t> y 26%  </a:t>
            </a:r>
          </a:p>
          <a:p>
            <a:pPr algn="ctr" eaLnBrk="1" hangingPunct="1">
              <a:buFontTx/>
              <a:buNone/>
            </a:pP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Agency FB" pitchFamily="34" charset="0"/>
              </a:rPr>
              <a:t>de la Mortalidad</a:t>
            </a:r>
          </a:p>
          <a:p>
            <a:pPr eaLnBrk="1" hangingPunct="1"/>
            <a:r>
              <a:rPr lang="es-ES" sz="1800" dirty="0" smtClean="0">
                <a:latin typeface="Agency FB" pitchFamily="34" charset="0"/>
              </a:rPr>
              <a:t>Pacientes en TACO sufren episodios trombo </a:t>
            </a:r>
            <a:r>
              <a:rPr lang="es-ES" sz="1800" dirty="0" err="1" smtClean="0">
                <a:latin typeface="Agency FB" pitchFamily="34" charset="0"/>
              </a:rPr>
              <a:t>embólicos</a:t>
            </a:r>
            <a:r>
              <a:rPr lang="es-ES" sz="1800" dirty="0" smtClean="0">
                <a:latin typeface="Agency FB" pitchFamily="34" charset="0"/>
              </a:rPr>
              <a:t> arteriales graves, a pesar de buen control de INR </a:t>
            </a:r>
            <a:r>
              <a:rPr lang="es-ES" sz="1800" u="sng" dirty="0" smtClean="0">
                <a:solidFill>
                  <a:srgbClr val="0070C0"/>
                </a:solidFill>
                <a:latin typeface="Agency FB" pitchFamily="34" charset="0"/>
              </a:rPr>
              <a:t>(Riesgo Residual)</a:t>
            </a:r>
          </a:p>
          <a:p>
            <a:pPr eaLnBrk="1" hangingPunct="1"/>
            <a:r>
              <a:rPr lang="es-ES" sz="1800" dirty="0" smtClean="0">
                <a:latin typeface="Agency FB" pitchFamily="34" charset="0"/>
              </a:rPr>
              <a:t>Pacientes en TACO presentan episodios de </a:t>
            </a:r>
            <a:r>
              <a:rPr lang="es-ES" sz="1800" dirty="0" err="1" smtClean="0">
                <a:latin typeface="Agency FB" pitchFamily="34" charset="0"/>
              </a:rPr>
              <a:t>hemorrágia</a:t>
            </a:r>
            <a:r>
              <a:rPr lang="es-ES" sz="1800" dirty="0" smtClean="0">
                <a:latin typeface="Agency FB" pitchFamily="34" charset="0"/>
              </a:rPr>
              <a:t> graves a pesar de un buen control de INR </a:t>
            </a:r>
            <a:r>
              <a:rPr lang="es-ES" sz="1800" u="sng" dirty="0" smtClean="0">
                <a:solidFill>
                  <a:srgbClr val="0070C0"/>
                </a:solidFill>
                <a:latin typeface="Agency FB" pitchFamily="34" charset="0"/>
              </a:rPr>
              <a:t>(Riesgo Hemorrágico)</a:t>
            </a:r>
          </a:p>
          <a:p>
            <a:pPr eaLnBrk="1" hangingPunct="1"/>
            <a:r>
              <a:rPr lang="es-ES" sz="1800" dirty="0" smtClean="0">
                <a:latin typeface="Agency FB" pitchFamily="34" charset="0"/>
              </a:rPr>
              <a:t> 1/3 de los pacientes no mantienen INR en rango (2-3) a pesar de un buen cumplimiento (&lt; 60% de valores de INR dentro de rango en los últimos 6 meses) </a:t>
            </a:r>
            <a:r>
              <a:rPr lang="es-ES" sz="1800" u="sng" dirty="0" smtClean="0">
                <a:solidFill>
                  <a:srgbClr val="0070C0"/>
                </a:solidFill>
                <a:latin typeface="Agency FB" pitchFamily="34" charset="0"/>
              </a:rPr>
              <a:t>(No terapéutico)</a:t>
            </a:r>
          </a:p>
          <a:p>
            <a:pPr eaLnBrk="1" hangingPunct="1"/>
            <a:r>
              <a:rPr lang="es-ES" sz="1800" u="sng" dirty="0" smtClean="0">
                <a:solidFill>
                  <a:srgbClr val="0070C0"/>
                </a:solidFill>
                <a:latin typeface="Agency FB" pitchFamily="34" charset="0"/>
              </a:rPr>
              <a:t>Marcada Interacción con Medicamentos, Patologías y Dieta</a:t>
            </a:r>
          </a:p>
          <a:p>
            <a:pPr eaLnBrk="1" hangingPunct="1"/>
            <a:r>
              <a:rPr lang="es-ES" sz="1800" u="sng" dirty="0" smtClean="0">
                <a:solidFill>
                  <a:srgbClr val="0070C0"/>
                </a:solidFill>
                <a:latin typeface="Agency FB" pitchFamily="34" charset="0"/>
              </a:rPr>
              <a:t>Marcada variabilidad </a:t>
            </a:r>
            <a:r>
              <a:rPr lang="es-ES" sz="1800" u="sng" dirty="0" err="1" smtClean="0">
                <a:solidFill>
                  <a:srgbClr val="0070C0"/>
                </a:solidFill>
                <a:latin typeface="Agency FB" pitchFamily="34" charset="0"/>
              </a:rPr>
              <a:t>Intra</a:t>
            </a:r>
            <a:r>
              <a:rPr lang="es-ES" sz="1800" u="sng" dirty="0" smtClean="0">
                <a:solidFill>
                  <a:srgbClr val="0070C0"/>
                </a:solidFill>
                <a:latin typeface="Agency FB" pitchFamily="34" charset="0"/>
              </a:rPr>
              <a:t> e Inter individual</a:t>
            </a:r>
          </a:p>
          <a:p>
            <a:pPr eaLnBrk="1" hangingPunct="1"/>
            <a:r>
              <a:rPr lang="es-ES" sz="1800" u="sng" dirty="0" smtClean="0">
                <a:solidFill>
                  <a:srgbClr val="0070C0"/>
                </a:solidFill>
                <a:latin typeface="Agency FB" pitchFamily="34" charset="0"/>
              </a:rPr>
              <a:t>Frecuentes controles  de INR</a:t>
            </a:r>
          </a:p>
          <a:p>
            <a:pPr eaLnBrk="1" hangingPunct="1">
              <a:buFontTx/>
              <a:buNone/>
            </a:pPr>
            <a:endParaRPr lang="es-ES" sz="2000" dirty="0" smtClean="0"/>
          </a:p>
        </p:txBody>
      </p:sp>
      <p:sp>
        <p:nvSpPr>
          <p:cNvPr id="75780" name="4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A63999-A507-47CF-B7CE-30DB526DA636}" type="slidenum">
              <a:rPr lang="es-CL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s-C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0" name="Text Box 6"/>
          <p:cNvSpPr txBox="1">
            <a:spLocks noChangeArrowheads="1"/>
          </p:cNvSpPr>
          <p:nvPr/>
        </p:nvSpPr>
        <p:spPr bwMode="auto">
          <a:xfrm>
            <a:off x="323726" y="602704"/>
            <a:ext cx="4032250" cy="9540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latin typeface="Agency FB" pitchFamily="34" charset="0"/>
                <a:cs typeface="Arial" charset="0"/>
              </a:rPr>
              <a:t>Margen Terapéutico Estrecho TACO-AVK</a:t>
            </a:r>
            <a:endParaRPr lang="es-CL" sz="2800" b="1" dirty="0">
              <a:latin typeface="Agency FB" pitchFamily="34" charset="0"/>
              <a:cs typeface="Arial" charset="0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92"/>
    </mc:Choice>
    <mc:Fallback xmlns="">
      <p:transition spd="slow" advTm="17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600" b="1" dirty="0" smtClean="0"/>
              <a:t>Evaluación del Riesgo de la FA y TAC oral</a:t>
            </a:r>
            <a:endParaRPr lang="es-CL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s-CL" dirty="0" smtClean="0"/>
              <a:t>Riesgo </a:t>
            </a:r>
            <a:r>
              <a:rPr lang="es-CL" dirty="0" err="1" smtClean="0"/>
              <a:t>Cardioembolico</a:t>
            </a:r>
            <a:endParaRPr lang="es-CL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es-CL" dirty="0" smtClean="0"/>
              <a:t>Riesgo Hemorrágico</a:t>
            </a:r>
            <a:endParaRPr lang="es-C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684" y="2174875"/>
            <a:ext cx="327322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025" y="3026872"/>
            <a:ext cx="4041775" cy="224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2219847" y="1340768"/>
            <a:ext cx="4296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2">
                    <a:lumMod val="75000"/>
                  </a:schemeClr>
                </a:solidFill>
              </a:rPr>
              <a:t>CLEVELAND CLINIC JOURNAL OF MEDICINE V 2017,84(1).35</a:t>
            </a:r>
            <a:endParaRPr lang="es-CL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25"/>
    </mc:Choice>
    <mc:Fallback xmlns="">
      <p:transition spd="slow" advTm="15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709613" y="617539"/>
            <a:ext cx="7874000" cy="1011262"/>
          </a:xfr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CL" sz="2800" b="1" smtClean="0">
                <a:latin typeface="Agency FB" pitchFamily="34" charset="0"/>
              </a:rPr>
              <a:t>DOAC evaluados en la prevencion Cardioembolica </a:t>
            </a:r>
            <a:br>
              <a:rPr lang="es-CL" sz="2800" b="1" smtClean="0">
                <a:latin typeface="Agency FB" pitchFamily="34" charset="0"/>
              </a:rPr>
            </a:br>
            <a:r>
              <a:rPr lang="es-CL" sz="2800" b="1" smtClean="0">
                <a:latin typeface="Agency FB" pitchFamily="34" charset="0"/>
              </a:rPr>
              <a:t>en FA no valvular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</p:nvPr>
        </p:nvGraphicFramePr>
        <p:xfrm>
          <a:off x="755576" y="1916832"/>
          <a:ext cx="7848600" cy="2716768"/>
        </p:xfrm>
        <a:graphic>
          <a:graphicData uri="http://schemas.openxmlformats.org/drawingml/2006/table">
            <a:tbl>
              <a:tblPr/>
              <a:tblGrid>
                <a:gridCol w="1655762"/>
                <a:gridCol w="1484313"/>
                <a:gridCol w="1570037"/>
                <a:gridCol w="1612900"/>
                <a:gridCol w="1525588"/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endParaRPr kumimoji="0" lang="es-CL" sz="1200" b="0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nir LT Std 45 Book" charset="0"/>
                        <a:ea typeface="ＭＳ Ｐゴシック" pitchFamily="-1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venir LT Std 55 Roman" charset="0"/>
                          <a:ea typeface="ＭＳ Ｐゴシック" pitchFamily="-1" charset="-128"/>
                        </a:rPr>
                        <a:t>Dabigatran</a:t>
                      </a:r>
                      <a:endParaRPr kumimoji="0" lang="es-CL" sz="12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venir LT Std 55 Roman" charset="0"/>
                        <a:ea typeface="ＭＳ Ｐゴシック" pitchFamily="-1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venir LT Std 55 Roman" charset="0"/>
                          <a:ea typeface="ＭＳ Ｐゴシック" pitchFamily="-1" charset="-128"/>
                        </a:rPr>
                        <a:t>Apixaban</a:t>
                      </a:r>
                      <a:endParaRPr kumimoji="0" lang="es-CL" sz="12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venir LT Std 55 Roman" charset="0"/>
                        <a:ea typeface="ＭＳ Ｐゴシック" pitchFamily="-1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venir LT Std 55 Roman" charset="0"/>
                          <a:ea typeface="ＭＳ Ｐゴシック" pitchFamily="-1" charset="-128"/>
                        </a:rPr>
                        <a:t>Edoxaban *</a:t>
                      </a:r>
                      <a:endParaRPr kumimoji="0" lang="es-CL" sz="12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venir LT Std 55 Roman" charset="0"/>
                        <a:ea typeface="ＭＳ Ｐゴシック" pitchFamily="-1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venir LT Std 55 Roman" charset="0"/>
                          <a:ea typeface="ＭＳ Ｐゴシック" pitchFamily="-1" charset="-128"/>
                        </a:rPr>
                        <a:t>Rivaroxaban</a:t>
                      </a:r>
                      <a:endParaRPr kumimoji="0" lang="es-CL" sz="1200" b="1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venir LT Std 55 Roman" charset="0"/>
                        <a:ea typeface="ＭＳ Ｐゴシック" pitchFamily="-1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568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Mecanismo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Inhibidor Directo Trombina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Inhibidor  factor X activado (FXa)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Inhibidor  factor X activado (FXa)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/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Inhibidor  factor X activado (FXa)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Dosis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150 mg cada 12h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110 mg cada 12h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5 mg cada 12 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2.5 mg cada 12 h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60 mg /24 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30 mg  / 24 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15 mg  / 24 h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20 mg cada 24 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15 mg cada 24 h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Fase III clinical trial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RE-LY </a:t>
                      </a:r>
                      <a:r>
                        <a:rPr kumimoji="0" lang="es-CL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ARISTOTLE </a:t>
                      </a:r>
                      <a:r>
                        <a:rPr kumimoji="0" lang="es-CL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2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AVERROES </a:t>
                      </a:r>
                      <a:r>
                        <a:rPr kumimoji="0" lang="es-CL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ENGAGE-AF </a:t>
                      </a:r>
                      <a:r>
                        <a:rPr kumimoji="0" lang="es-CL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kumimoji="0" lang="es-CL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ROCKET-AF </a:t>
                      </a:r>
                      <a:r>
                        <a:rPr kumimoji="0" lang="es-CL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LT Std 45 Book" charset="0"/>
                          <a:ea typeface="ＭＳ Ｐゴシック" pitchFamily="-1" charset="-128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22568" name="Picture 5" descr="ESC logo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733256"/>
            <a:ext cx="717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9" name="Picture 6" descr="Logo_EHRA_Quadri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613" y="5733256"/>
            <a:ext cx="62547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72" name="TextBox 10"/>
          <p:cNvSpPr txBox="1">
            <a:spLocks noChangeArrowheads="1"/>
          </p:cNvSpPr>
          <p:nvPr/>
        </p:nvSpPr>
        <p:spPr bwMode="auto">
          <a:xfrm>
            <a:off x="585788" y="5640388"/>
            <a:ext cx="27749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 Bold"/>
              </a:rPr>
              <a:t>www.escardio.org/EHRA</a:t>
            </a:r>
          </a:p>
        </p:txBody>
      </p:sp>
      <p:sp>
        <p:nvSpPr>
          <p:cNvPr id="22573" name="TextBox 11"/>
          <p:cNvSpPr txBox="1">
            <a:spLocks noChangeArrowheads="1"/>
          </p:cNvSpPr>
          <p:nvPr/>
        </p:nvSpPr>
        <p:spPr bwMode="auto">
          <a:xfrm>
            <a:off x="1003300" y="5070475"/>
            <a:ext cx="73453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1. Connolly et al, N </a:t>
            </a:r>
            <a:r>
              <a:rPr lang="en-US" sz="1000" dirty="0" err="1">
                <a:solidFill>
                  <a:srgbClr val="262626"/>
                </a:solidFill>
                <a:latin typeface="Avenir LT Std 35 Light"/>
              </a:rPr>
              <a:t>Engl</a:t>
            </a:r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 J Med 2009; 361:1139-51  </a:t>
            </a:r>
            <a:r>
              <a:rPr lang="en-US" sz="1000" dirty="0" smtClean="0">
                <a:solidFill>
                  <a:srgbClr val="262626"/>
                </a:solidFill>
                <a:latin typeface="Avenir LT Std 35 Light"/>
              </a:rPr>
              <a:t>      4</a:t>
            </a:r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. Ruff et al,   Am Heart J 2010; 160:635-41</a:t>
            </a:r>
            <a:endParaRPr lang="en-GB" sz="1000" dirty="0">
              <a:solidFill>
                <a:srgbClr val="262626"/>
              </a:solidFill>
              <a:latin typeface="Avenir LT Std 35 Light"/>
            </a:endParaRPr>
          </a:p>
          <a:p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2. Granger et al,  N </a:t>
            </a:r>
            <a:r>
              <a:rPr lang="en-US" sz="1000" dirty="0" err="1">
                <a:solidFill>
                  <a:srgbClr val="262626"/>
                </a:solidFill>
                <a:latin typeface="Avenir LT Std 35 Light"/>
              </a:rPr>
              <a:t>Engl</a:t>
            </a:r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 J Med 2011; </a:t>
            </a:r>
            <a:r>
              <a:rPr lang="en-US" sz="1000" dirty="0" smtClean="0">
                <a:solidFill>
                  <a:srgbClr val="262626"/>
                </a:solidFill>
                <a:latin typeface="Avenir LT Std 35 Light"/>
              </a:rPr>
              <a:t>365:981-92         5</a:t>
            </a:r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. Patel et al, N </a:t>
            </a:r>
            <a:r>
              <a:rPr lang="en-US" sz="1000" dirty="0" err="1">
                <a:solidFill>
                  <a:srgbClr val="262626"/>
                </a:solidFill>
                <a:latin typeface="Avenir LT Std 35 Light"/>
              </a:rPr>
              <a:t>Engl</a:t>
            </a:r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 J Med 2011;365:883-91</a:t>
            </a:r>
          </a:p>
          <a:p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3. Connolly et </a:t>
            </a:r>
            <a:r>
              <a:rPr lang="en-US" sz="1000" dirty="0" smtClean="0">
                <a:solidFill>
                  <a:srgbClr val="262626"/>
                </a:solidFill>
                <a:latin typeface="Avenir LT Std 35 Light"/>
              </a:rPr>
              <a:t>al  N </a:t>
            </a:r>
            <a:r>
              <a:rPr lang="en-US" sz="1000" dirty="0" err="1">
                <a:solidFill>
                  <a:srgbClr val="262626"/>
                </a:solidFill>
                <a:latin typeface="Avenir LT Std 35 Light"/>
              </a:rPr>
              <a:t>Engl</a:t>
            </a:r>
            <a:r>
              <a:rPr lang="en-US" sz="1000" dirty="0">
                <a:solidFill>
                  <a:srgbClr val="262626"/>
                </a:solidFill>
                <a:latin typeface="Avenir LT Std 35 Light"/>
              </a:rPr>
              <a:t> J Med 2011; 364:806-17 	</a:t>
            </a:r>
            <a:endParaRPr lang="en-GB" sz="1000" dirty="0">
              <a:solidFill>
                <a:srgbClr val="262626"/>
              </a:solidFill>
              <a:latin typeface="Avenir LT Std 35 Light"/>
            </a:endParaRPr>
          </a:p>
        </p:txBody>
      </p:sp>
      <p:sp>
        <p:nvSpPr>
          <p:cNvPr id="22574" name="TextBox 14"/>
          <p:cNvSpPr txBox="1">
            <a:spLocks noChangeArrowheads="1"/>
          </p:cNvSpPr>
          <p:nvPr/>
        </p:nvSpPr>
        <p:spPr bwMode="auto">
          <a:xfrm>
            <a:off x="709613" y="4840288"/>
            <a:ext cx="15700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r>
              <a:rPr lang="en-US" sz="900"/>
              <a:t>* not yet approved by EMA</a:t>
            </a:r>
            <a:endParaRPr lang="en-GB" sz="900"/>
          </a:p>
          <a:p>
            <a:endParaRPr lang="en-US" sz="90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6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FA_TACO_llancaqueo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14943</TotalTime>
  <Words>1611</Words>
  <Application>Microsoft Office PowerPoint</Application>
  <PresentationFormat>Presentación en pantalla (4:3)</PresentationFormat>
  <Paragraphs>378</Paragraphs>
  <Slides>19</Slides>
  <Notes>19</Notes>
  <HiddenSlides>0</HiddenSlides>
  <MMClips>19</MMClips>
  <ScaleCrop>false</ScaleCrop>
  <HeadingPairs>
    <vt:vector size="8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8" baseType="lpstr">
      <vt:lpstr>ＭＳ Ｐゴシック</vt:lpstr>
      <vt:lpstr>ＭＳ Ｐゴシック</vt:lpstr>
      <vt:lpstr>PMingLiU</vt:lpstr>
      <vt:lpstr>Agency FB</vt:lpstr>
      <vt:lpstr>Arial</vt:lpstr>
      <vt:lpstr>Arial Bold</vt:lpstr>
      <vt:lpstr>Arial Narrow</vt:lpstr>
      <vt:lpstr>Avenir LT Std 35 Light</vt:lpstr>
      <vt:lpstr>Avenir LT Std 45 Book</vt:lpstr>
      <vt:lpstr>Avenir LT Std 55 Roman</vt:lpstr>
      <vt:lpstr>Calibri</vt:lpstr>
      <vt:lpstr>Helvetica</vt:lpstr>
      <vt:lpstr>Helvetica Neue Light</vt:lpstr>
      <vt:lpstr>MinioMM_367 RG 585 NO 11 OP</vt:lpstr>
      <vt:lpstr>Times New Roman</vt:lpstr>
      <vt:lpstr>Wingdings</vt:lpstr>
      <vt:lpstr>ヒラギノ角ゴ Pro W3</vt:lpstr>
      <vt:lpstr>Tema de Office</vt:lpstr>
      <vt:lpstr>Worksheet</vt:lpstr>
      <vt:lpstr>Terapia Anticoagulante en el Anciano con Fibrilación Auricular</vt:lpstr>
      <vt:lpstr>Fibrilación Auricular</vt:lpstr>
      <vt:lpstr> Epidemiologia Fibrilación Auricular </vt:lpstr>
      <vt:lpstr>Complicaciones asociadas de la Fibrilación Auricular</vt:lpstr>
      <vt:lpstr>Gravedad del ictus en pacientes con FA</vt:lpstr>
      <vt:lpstr>Presentación de PowerPoint</vt:lpstr>
      <vt:lpstr>Presentación de PowerPoint</vt:lpstr>
      <vt:lpstr>Evaluación del Riesgo de la FA y TAC oral</vt:lpstr>
      <vt:lpstr>DOAC evaluados en la prevencion Cardioembolica  en FA no valvular</vt:lpstr>
      <vt:lpstr>Presentación de PowerPoint</vt:lpstr>
      <vt:lpstr>Estudios en Mayores 80 años</vt:lpstr>
      <vt:lpstr>Epidemiología FRCV en Enf. Renal Crónica  </vt:lpstr>
      <vt:lpstr>DOAC en Enfermedad Renal  Recomendación Practica de Dosis en Insuficiencia Renal Crónica</vt:lpstr>
      <vt:lpstr>Guías Clínicas</vt:lpstr>
      <vt:lpstr>Birmingham Atrial Fibrillation Treatment of the Aged Study, BAFTA): a randomised controlled trial</vt:lpstr>
      <vt:lpstr>Riesgo de Stroke y Hemorragia en &gt; de 75 años</vt:lpstr>
      <vt:lpstr>Riesgo de Stroke y Hemorragia en &gt; de 75 años</vt:lpstr>
      <vt:lpstr>Anticoagulación de FA  en &gt; 85 años. START2-REGISTER study</vt:lpstr>
      <vt:lpstr>Factores  que Influyen en la decisión TAC oral en Octogenarios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FA_TACO_llancaqueo</dc:title>
  <dc:creator>mllancaqueo@clinicalascondes.cl</dc:creator>
  <cp:lastModifiedBy>Victor H. Carrasco Meza</cp:lastModifiedBy>
  <cp:revision>143</cp:revision>
  <dcterms:created xsi:type="dcterms:W3CDTF">2011-03-14T16:36:17Z</dcterms:created>
  <dcterms:modified xsi:type="dcterms:W3CDTF">2023-03-15T11:24:32Z</dcterms:modified>
</cp:coreProperties>
</file>