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7" r:id="rId2"/>
    <p:sldId id="302" r:id="rId3"/>
    <p:sldId id="303" r:id="rId4"/>
    <p:sldId id="259" r:id="rId5"/>
    <p:sldId id="298" r:id="rId6"/>
    <p:sldId id="275" r:id="rId7"/>
    <p:sldId id="278" r:id="rId8"/>
    <p:sldId id="304" r:id="rId9"/>
    <p:sldId id="273" r:id="rId10"/>
    <p:sldId id="286" r:id="rId11"/>
    <p:sldId id="312" r:id="rId12"/>
    <p:sldId id="379" r:id="rId13"/>
    <p:sldId id="380" r:id="rId14"/>
    <p:sldId id="381" r:id="rId15"/>
    <p:sldId id="382" r:id="rId16"/>
    <p:sldId id="384" r:id="rId17"/>
    <p:sldId id="348" r:id="rId18"/>
    <p:sldId id="359" r:id="rId19"/>
    <p:sldId id="358" r:id="rId20"/>
    <p:sldId id="349" r:id="rId21"/>
    <p:sldId id="350" r:id="rId22"/>
    <p:sldId id="352" r:id="rId23"/>
    <p:sldId id="353" r:id="rId24"/>
    <p:sldId id="361" r:id="rId25"/>
    <p:sldId id="296" r:id="rId26"/>
    <p:sldId id="300" r:id="rId27"/>
    <p:sldId id="387" r:id="rId28"/>
    <p:sldId id="362" r:id="rId29"/>
    <p:sldId id="388" r:id="rId30"/>
    <p:sldId id="377" r:id="rId31"/>
    <p:sldId id="375" r:id="rId32"/>
  </p:sldIdLst>
  <p:sldSz cx="12169775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71" autoAdjust="0"/>
  </p:normalViewPr>
  <p:slideViewPr>
    <p:cSldViewPr>
      <p:cViewPr>
        <p:scale>
          <a:sx n="75" d="100"/>
          <a:sy n="75" d="100"/>
        </p:scale>
        <p:origin x="-510" y="156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3A7C1-4201-4F0B-94C7-1D1C258973C5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CDC86-C001-4620-BED4-9ED0104B9BA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641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CDC86-C001-4620-BED4-9ED0104B9BAD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096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69775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69775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46688" y="2362200"/>
            <a:ext cx="5476399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4298" y="3045461"/>
            <a:ext cx="5341179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14298" y="2397760"/>
            <a:ext cx="5341179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13894" y="3428738"/>
            <a:ext cx="6858000" cy="2113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428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89" y="914401"/>
            <a:ext cx="8823087" cy="5029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34405" y="914401"/>
            <a:ext cx="1233720" cy="5029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8489" y="2020824"/>
            <a:ext cx="10952798" cy="40751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69775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69775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46688" y="3368040"/>
            <a:ext cx="5476399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65923" y="3367247"/>
            <a:ext cx="5437932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1935" y="4084577"/>
            <a:ext cx="546590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8490" y="2020824"/>
            <a:ext cx="5354701" cy="40050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06585" y="2020824"/>
            <a:ext cx="5354701" cy="40050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8490" y="2819400"/>
            <a:ext cx="5354701" cy="320954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06585" y="2816352"/>
            <a:ext cx="5354701" cy="320954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489" y="2020824"/>
            <a:ext cx="5354701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06585" y="2020824"/>
            <a:ext cx="5354701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77589" y="1914526"/>
            <a:ext cx="8214598" cy="351091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2257" y="5513832"/>
            <a:ext cx="7545261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5110" y="2026918"/>
            <a:ext cx="7239555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2257" y="5516880"/>
            <a:ext cx="7545261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46688" y="975360"/>
            <a:ext cx="5476399" cy="7010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67854" y="273180"/>
            <a:ext cx="4234068" cy="292100"/>
          </a:xfrm>
        </p:spPr>
        <p:txBody>
          <a:bodyPr/>
          <a:lstStyle/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74984" y="6172200"/>
            <a:ext cx="1419807" cy="304800"/>
          </a:xfrm>
        </p:spPr>
        <p:txBody>
          <a:bodyPr/>
          <a:lstStyle/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26881" y="6486525"/>
            <a:ext cx="8316013" cy="292100"/>
          </a:xfrm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69775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2019301"/>
            <a:ext cx="10952798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7854" y="273180"/>
            <a:ext cx="4234068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A0B165A1-D863-42F7-9B71-18CF0C51262E}" type="datetimeFigureOut">
              <a:rPr lang="es-CL" smtClean="0"/>
              <a:t>09-06-2023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6881" y="6486525"/>
            <a:ext cx="8316013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74984" y="6172200"/>
            <a:ext cx="1419807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F329577-A3C4-4EAF-863E-C6806F18724A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69775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688" y="975360"/>
            <a:ext cx="5476399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32159" y="980728"/>
            <a:ext cx="8129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 </a:t>
            </a:r>
            <a:r>
              <a:rPr lang="es-CL" sz="4400" b="1" dirty="0" smtClean="0"/>
              <a:t>Salud oral en personas mayores</a:t>
            </a:r>
            <a:endParaRPr lang="es-CL" sz="4400" b="1" dirty="0" smtClean="0">
              <a:latin typeface="+mj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042444" y="2967335"/>
            <a:ext cx="608488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L" dirty="0"/>
          </a:p>
        </p:txBody>
      </p:sp>
      <p:pic>
        <p:nvPicPr>
          <p:cNvPr id="4" name="Picture 2" descr="http://www.justa.com.mx/wp-content/uploads/2010/10/AdultoMayor.jpg">
            <a:extLst>
              <a:ext uri="{FF2B5EF4-FFF2-40B4-BE49-F238E27FC236}">
                <a16:creationId xmlns:lc="http://schemas.openxmlformats.org/drawingml/2006/lockedCanvas" xmlns:arto="http://schemas.microsoft.com/office/word/2006/arto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C8086F77-3C04-DA4B-AA76-66836D6943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55" y="2164906"/>
            <a:ext cx="3813273" cy="2343522"/>
          </a:xfrm>
          <a:prstGeom prst="rect">
            <a:avLst/>
          </a:prstGeom>
          <a:noFill/>
          <a:ln>
            <a:solidFill>
              <a:srgbClr val="FFC000"/>
            </a:solidFill>
          </a:ln>
          <a:extLst/>
        </p:spPr>
      </p:pic>
      <p:sp>
        <p:nvSpPr>
          <p:cNvPr id="5" name="4 CuadroTexto"/>
          <p:cNvSpPr txBox="1"/>
          <p:nvPr/>
        </p:nvSpPr>
        <p:spPr>
          <a:xfrm>
            <a:off x="828303" y="4667341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/>
              <a:t>Pilar Barahona Salazar</a:t>
            </a:r>
          </a:p>
          <a:p>
            <a:pPr algn="ctr"/>
            <a:r>
              <a:rPr lang="es-CL" sz="2800" dirty="0" smtClean="0"/>
              <a:t>Prof. Asistente Facultad de Odontología</a:t>
            </a:r>
          </a:p>
          <a:p>
            <a:pPr algn="ctr"/>
            <a:r>
              <a:rPr lang="es-CL" sz="2800" dirty="0" smtClean="0"/>
              <a:t>Universidad de Chile</a:t>
            </a:r>
          </a:p>
          <a:p>
            <a:pPr algn="ctr"/>
            <a:r>
              <a:rPr lang="es-CL" sz="2800" dirty="0" smtClean="0"/>
              <a:t>2023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1810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4"/>
          <a:stretch/>
        </p:blipFill>
        <p:spPr bwMode="auto">
          <a:xfrm>
            <a:off x="1404367" y="1235596"/>
            <a:ext cx="4928486" cy="526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9"/>
          <a:stretch/>
        </p:blipFill>
        <p:spPr bwMode="auto">
          <a:xfrm>
            <a:off x="6948983" y="1268760"/>
            <a:ext cx="464730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4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>
            <a:extLst>
              <a:ext uri="{FF2B5EF4-FFF2-40B4-BE49-F238E27FC236}">
                <a16:creationId xmlns="" xmlns:a16="http://schemas.microsoft.com/office/drawing/2014/main" id="{85D1AEB7-F14D-447C-ABF4-37E01101E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10" y="2204864"/>
            <a:ext cx="4989893" cy="25922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A608EBB-1A5A-43DC-8D3E-8DC7DDF4E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32" t="44031" r="25332" b="31783"/>
          <a:stretch/>
        </p:blipFill>
        <p:spPr>
          <a:xfrm>
            <a:off x="6372919" y="2564904"/>
            <a:ext cx="492608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5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 close up of food&#10;&#10;Description generated with high confidence">
            <a:extLst>
              <a:ext uri="{FF2B5EF4-FFF2-40B4-BE49-F238E27FC236}">
                <a16:creationId xmlns="" xmlns:a16="http://schemas.microsoft.com/office/drawing/2014/main" id="{6FFAA1C1-5ECC-604D-BBD4-EA24CD98B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46" y="1207912"/>
            <a:ext cx="8681593" cy="4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96455" y="2132856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4800" b="1" dirty="0" smtClean="0">
                <a:solidFill>
                  <a:srgbClr val="FFFF00"/>
                </a:solidFill>
                <a:latin typeface="+mj-lt"/>
              </a:rPr>
              <a:t>Tipos </a:t>
            </a:r>
            <a:r>
              <a:rPr lang="es-CL" sz="4800" b="1" dirty="0">
                <a:solidFill>
                  <a:srgbClr val="FFFF00"/>
                </a:solidFill>
                <a:latin typeface="+mj-lt"/>
              </a:rPr>
              <a:t>de </a:t>
            </a:r>
            <a:r>
              <a:rPr lang="es-CL" sz="4800" b="1" dirty="0" smtClean="0">
                <a:solidFill>
                  <a:srgbClr val="FFFF00"/>
                </a:solidFill>
                <a:latin typeface="+mj-lt"/>
              </a:rPr>
              <a:t>prótesis dentales  removibles </a:t>
            </a:r>
            <a:endParaRPr lang="es-CL" sz="48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66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01434" y="908720"/>
            <a:ext cx="91043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 smtClean="0"/>
          </a:p>
          <a:p>
            <a:r>
              <a:rPr lang="es-CL" dirty="0" smtClean="0"/>
              <a:t>- </a:t>
            </a:r>
            <a:r>
              <a:rPr lang="es-CL" sz="2400" dirty="0" smtClean="0">
                <a:latin typeface="+mj-lt"/>
              </a:rPr>
              <a:t>Totales</a:t>
            </a:r>
          </a:p>
          <a:p>
            <a:r>
              <a:rPr lang="es-CL" sz="2400" dirty="0" smtClean="0">
                <a:latin typeface="+mj-lt"/>
              </a:rPr>
              <a:t>- Parciales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endParaRPr lang="es-CL" dirty="0" smtClean="0"/>
          </a:p>
        </p:txBody>
      </p:sp>
      <p:pic>
        <p:nvPicPr>
          <p:cNvPr id="25602" name="Picture 2" descr="protesis-dentales-to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05" y="338436"/>
            <a:ext cx="6762461" cy="254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esultado de imagen para prótesis parciales removib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9" y="4797152"/>
            <a:ext cx="4855233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Resultado de imagen para prótesis parciales removib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0" y="2403038"/>
            <a:ext cx="4320571" cy="21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2"/>
          <a:stretch/>
        </p:blipFill>
        <p:spPr bwMode="auto">
          <a:xfrm>
            <a:off x="8833867" y="3484321"/>
            <a:ext cx="2743905" cy="249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25417" r="6389" b="15000"/>
          <a:stretch/>
        </p:blipFill>
        <p:spPr bwMode="auto">
          <a:xfrm>
            <a:off x="5624754" y="3447501"/>
            <a:ext cx="2776881" cy="253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1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69302" y="404664"/>
            <a:ext cx="9104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latin typeface="+mj-lt"/>
              </a:rPr>
              <a:t>Tipo de prótesis</a:t>
            </a:r>
          </a:p>
          <a:p>
            <a:endParaRPr lang="es-CL" sz="24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s-CL" sz="2400" dirty="0" smtClean="0">
                <a:latin typeface="+mj-lt"/>
              </a:rPr>
              <a:t>Metálicas</a:t>
            </a:r>
          </a:p>
          <a:p>
            <a:pPr marL="285750" indent="-285750">
              <a:buFontTx/>
              <a:buChar char="-"/>
            </a:pPr>
            <a:r>
              <a:rPr lang="es-CL" sz="2400" dirty="0" smtClean="0">
                <a:latin typeface="+mj-lt"/>
              </a:rPr>
              <a:t>Acrílicas</a:t>
            </a:r>
            <a:endParaRPr lang="es-CL" sz="2400" dirty="0">
              <a:latin typeface="+mj-lt"/>
            </a:endParaRPr>
          </a:p>
        </p:txBody>
      </p:sp>
      <p:pic>
        <p:nvPicPr>
          <p:cNvPr id="24578" name="Picture 2" descr="Resultado de imagen para protesis dentales removib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75" y="934050"/>
            <a:ext cx="545354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3" y="4367653"/>
            <a:ext cx="4769234" cy="23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urso de Prótesis parciales removibles metálicas, de resina y mixt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4" b="58179"/>
          <a:stretch/>
        </p:blipFill>
        <p:spPr bwMode="auto">
          <a:xfrm>
            <a:off x="6914850" y="4509120"/>
            <a:ext cx="3258838" cy="187221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Resultado de imagen para prótesis parciales removib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67" y="2111508"/>
            <a:ext cx="4088086" cy="1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23833" r="25289" b="32965"/>
          <a:stretch/>
        </p:blipFill>
        <p:spPr bwMode="auto">
          <a:xfrm>
            <a:off x="2340471" y="-23256"/>
            <a:ext cx="7344816" cy="686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6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44327" y="1412776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solidFill>
                  <a:srgbClr val="FFFF00"/>
                </a:solidFill>
              </a:rPr>
              <a:t>Salud oral desde la funcionalidad</a:t>
            </a:r>
            <a:endParaRPr lang="es-CL" sz="48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Persona de fotografía, diverso, otros, Fondo de escritorio png | PNG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r="26199"/>
          <a:stretch/>
        </p:blipFill>
        <p:spPr bwMode="auto">
          <a:xfrm>
            <a:off x="4212679" y="3477539"/>
            <a:ext cx="2728609" cy="280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78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Rectángulo"/>
          <p:cNvSpPr>
            <a:spLocks noChangeArrowheads="1"/>
          </p:cNvSpPr>
          <p:nvPr/>
        </p:nvSpPr>
        <p:spPr bwMode="auto">
          <a:xfrm>
            <a:off x="396875" y="469900"/>
            <a:ext cx="1152066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419" altLang="es-CL" sz="3600" b="1" dirty="0" smtClean="0">
                <a:latin typeface="Garamond" pitchFamily="18" charset="0"/>
                <a:cs typeface="Calibri" pitchFamily="34" charset="0"/>
              </a:rPr>
              <a:t>Salud oral: Funcionalidad</a:t>
            </a:r>
            <a:endParaRPr lang="es-419" altLang="es-CL" sz="3600" b="1" dirty="0">
              <a:latin typeface="Garamond" pitchFamily="18" charset="0"/>
              <a:cs typeface="Calibri" pitchFamily="34" charset="0"/>
            </a:endParaRPr>
          </a:p>
          <a:p>
            <a:endParaRPr lang="es-419" altLang="es-CL" sz="3600" b="1" dirty="0">
              <a:latin typeface="Garamond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s-419" altLang="es-CL" sz="3200" dirty="0">
                <a:latin typeface="Garamond" pitchFamily="18" charset="0"/>
                <a:cs typeface="Calibri" pitchFamily="34" charset="0"/>
              </a:rPr>
              <a:t>Capacidad de cumplir o realizar determinadas acciones, actividades o tareas requeridas en el diario vivir….sin perder autonomía</a:t>
            </a:r>
            <a:r>
              <a:rPr lang="es-419" altLang="es-CL" dirty="0">
                <a:latin typeface="Calibri" pitchFamily="34" charset="0"/>
                <a:cs typeface="Calibri" pitchFamily="34" charset="0"/>
              </a:rPr>
              <a:t/>
            </a:r>
            <a:br>
              <a:rPr lang="es-419" altLang="es-CL" dirty="0">
                <a:latin typeface="Calibri" pitchFamily="34" charset="0"/>
                <a:cs typeface="Calibri" pitchFamily="34" charset="0"/>
              </a:rPr>
            </a:br>
            <a:endParaRPr lang="es-419" alt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3" name="Picture 4" descr="Hombre duchandose en Duchas - GIF Animado | REY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717032"/>
            <a:ext cx="15430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▷ Andando y Caminando: Imágenes Animadas, Gifs y Animaciones ¡100% GRATI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3796382"/>
            <a:ext cx="109696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▷ Lavarse los Diente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81" y="3750369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hombre con sobrepeso con palomitas de maíz GIF - Descargar &amp; Compartir en  PHONEK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783707"/>
            <a:ext cx="13398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2" descr="hombr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1" y="3717032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4" descr="rap man throwing money md 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18" y="3796382"/>
            <a:ext cx="10922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6" descr="SEGUNDO I y J de PGA: Actividades del 4 al 29 de May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640" y="3783707"/>
            <a:ext cx="182086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6875" y="5665798"/>
            <a:ext cx="11147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altLang="es-CL" sz="2400" dirty="0">
                <a:latin typeface="Garamond" pitchFamily="18" charset="0"/>
                <a:cs typeface="Calibri" pitchFamily="34" charset="0"/>
              </a:rPr>
              <a:t>Signo de alerta </a:t>
            </a:r>
            <a:r>
              <a:rPr lang="es-419" altLang="es-CL" sz="2400" dirty="0" smtClean="0">
                <a:latin typeface="Garamond" pitchFamily="18" charset="0"/>
                <a:cs typeface="Calibri" pitchFamily="34" charset="0"/>
              </a:rPr>
              <a:t>importante   </a:t>
            </a:r>
            <a:r>
              <a:rPr lang="es-419" altLang="es-CL" sz="2400" dirty="0">
                <a:latin typeface="Garamond" pitchFamily="18" charset="0"/>
                <a:cs typeface="Calibri" pitchFamily="34" charset="0"/>
              </a:rPr>
              <a:t>→ </a:t>
            </a:r>
            <a:r>
              <a:rPr lang="es-419" altLang="es-CL" sz="2800" b="1" dirty="0">
                <a:solidFill>
                  <a:srgbClr val="FFFF00"/>
                </a:solidFill>
                <a:latin typeface="Garamond" pitchFamily="18" charset="0"/>
                <a:cs typeface="Calibri" pitchFamily="34" charset="0"/>
              </a:rPr>
              <a:t>medición permanente de la funcionalidad en </a:t>
            </a:r>
            <a:r>
              <a:rPr lang="es-419" altLang="es-CL" sz="2800" b="1" dirty="0" smtClean="0">
                <a:solidFill>
                  <a:srgbClr val="FFFF00"/>
                </a:solidFill>
                <a:latin typeface="Garamond" pitchFamily="18" charset="0"/>
                <a:cs typeface="Calibri" pitchFamily="34" charset="0"/>
              </a:rPr>
              <a:t>personas  mayores.</a:t>
            </a:r>
            <a:endParaRPr lang="es-CL" altLang="es-CL" sz="2800" b="1" dirty="0">
              <a:solidFill>
                <a:srgbClr val="FFFF00"/>
              </a:solidFill>
              <a:latin typeface="Garamond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2 Diagrama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76400"/>
            <a:ext cx="5435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3 Diagrama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892300"/>
            <a:ext cx="52705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4 CuadroTexto"/>
          <p:cNvSpPr txBox="1">
            <a:spLocks noChangeArrowheads="1"/>
          </p:cNvSpPr>
          <p:nvPr/>
        </p:nvSpPr>
        <p:spPr bwMode="auto">
          <a:xfrm>
            <a:off x="4789488" y="620713"/>
            <a:ext cx="309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MX" altLang="es-CL" sz="3600" b="1">
                <a:latin typeface="Garamond" pitchFamily="18" charset="0"/>
                <a:cs typeface="Calibri" pitchFamily="34" charset="0"/>
              </a:rPr>
              <a:t>Funcionalidad</a:t>
            </a:r>
            <a:endParaRPr lang="es-CL" altLang="es-CL" sz="3600" b="1">
              <a:latin typeface="Garamond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5" r="56182" b="31352"/>
          <a:stretch/>
        </p:blipFill>
        <p:spPr bwMode="auto">
          <a:xfrm>
            <a:off x="324247" y="2951946"/>
            <a:ext cx="3643581" cy="362946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Resultado de imagen para fotos de anciano desdentado riend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8"/>
          <a:stretch/>
        </p:blipFill>
        <p:spPr bwMode="auto">
          <a:xfrm>
            <a:off x="8245126" y="1548933"/>
            <a:ext cx="3351281" cy="434545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cdn.xl.thumbs.canstockphoto.es/-almacen-de-fotos_csp360176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47" b="21432"/>
          <a:stretch/>
        </p:blipFill>
        <p:spPr bwMode="auto">
          <a:xfrm>
            <a:off x="4787332" y="692696"/>
            <a:ext cx="2861883" cy="287755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9813" y="1177892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latin typeface="+mj-lt"/>
              </a:rPr>
              <a:t>La pérdida de dientes es propia de la edad?</a:t>
            </a:r>
            <a:endParaRPr lang="es-CL" sz="3200" b="1" dirty="0">
              <a:latin typeface="+mj-lt"/>
            </a:endParaRPr>
          </a:p>
        </p:txBody>
      </p:sp>
      <p:pic>
        <p:nvPicPr>
          <p:cNvPr id="6" name="Picture 2" descr="https://cdn.pixabay.com/photo/2014/09/11/04/48/woman-441414_960_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95" y="3789040"/>
            <a:ext cx="3723159" cy="279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4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19885" r="36111" b="46024"/>
          <a:stretch>
            <a:fillRect/>
          </a:stretch>
        </p:blipFill>
        <p:spPr bwMode="auto">
          <a:xfrm>
            <a:off x="1260475" y="1052736"/>
            <a:ext cx="9001125" cy="38211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2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34625" r="30142" b="9328"/>
          <a:stretch>
            <a:fillRect/>
          </a:stretch>
        </p:blipFill>
        <p:spPr bwMode="auto">
          <a:xfrm>
            <a:off x="874713" y="668338"/>
            <a:ext cx="10567987" cy="571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506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20438" r="28488" b="25217"/>
          <a:stretch>
            <a:fillRect/>
          </a:stretch>
        </p:blipFill>
        <p:spPr bwMode="auto">
          <a:xfrm>
            <a:off x="828303" y="1052736"/>
            <a:ext cx="9561885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1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/>
            </a:extLst>
          </p:cNvPr>
          <p:cNvSpPr/>
          <p:nvPr/>
        </p:nvSpPr>
        <p:spPr>
          <a:xfrm>
            <a:off x="576263" y="692150"/>
            <a:ext cx="11161712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CL" sz="3200" b="1" dirty="0">
                <a:solidFill>
                  <a:srgbClr val="FFFF00"/>
                </a:solidFill>
                <a:latin typeface="Garamond" panose="02020404030301010803" pitchFamily="18" charset="0"/>
                <a:cs typeface="Times New Roman" pitchFamily="18" charset="0"/>
              </a:rPr>
              <a:t>Contexto de personas mayores en Chile:</a:t>
            </a:r>
          </a:p>
          <a:p>
            <a:pPr algn="just">
              <a:defRPr/>
            </a:pPr>
            <a:endParaRPr lang="es-CL" sz="2400" dirty="0">
              <a:latin typeface="Garamond" panose="02020404030301010803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s-CL" sz="2400" dirty="0">
                <a:latin typeface="Garamond" panose="02020404030301010803" pitchFamily="18" charset="0"/>
                <a:cs typeface="Times New Roman" pitchFamily="18" charset="0"/>
              </a:rPr>
              <a:t>Un importante número de personas mayores, utilizan   aparatos protésicos removibles para suplir la pérdida dentaria. Estos aparatos, en el transcurso del tiempo presentan:</a:t>
            </a:r>
          </a:p>
          <a:p>
            <a:pPr algn="just">
              <a:defRPr/>
            </a:pPr>
            <a:endParaRPr lang="es-CL" sz="2400" dirty="0">
              <a:latin typeface="Garamond" panose="02020404030301010803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defRPr/>
            </a:pPr>
            <a:r>
              <a:rPr lang="es-CL" sz="2400" dirty="0">
                <a:latin typeface="Garamond" panose="02020404030301010803" pitchFamily="18" charset="0"/>
                <a:cs typeface="Times New Roman" pitchFamily="18" charset="0"/>
              </a:rPr>
              <a:t>Pérdida de contactos dentarios por abrasión del material acrílico de sus dientes o por pérdida dentaria remanente</a:t>
            </a:r>
          </a:p>
          <a:p>
            <a:pPr marL="342900" indent="-342900" algn="just">
              <a:buFont typeface="Wingdings" pitchFamily="2" charset="2"/>
              <a:buChar char="§"/>
              <a:defRPr/>
            </a:pPr>
            <a:endParaRPr lang="es-CL" sz="2400" dirty="0">
              <a:latin typeface="Garamond" panose="02020404030301010803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  <a:defRPr/>
            </a:pPr>
            <a:r>
              <a:rPr lang="es-CL" sz="2400" dirty="0">
                <a:latin typeface="Garamond" panose="02020404030301010803" pitchFamily="18" charset="0"/>
                <a:cs typeface="Times New Roman" pitchFamily="18" charset="0"/>
              </a:rPr>
              <a:t>Pérdida de soporte, retención y estabilidad</a:t>
            </a:r>
          </a:p>
          <a:p>
            <a:pPr algn="just">
              <a:defRPr/>
            </a:pPr>
            <a:endParaRPr lang="es-CL" sz="2000" dirty="0">
              <a:latin typeface="Garamond" panose="02020404030301010803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s-CL" sz="2000" dirty="0">
              <a:latin typeface="Garamond" panose="02020404030301010803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s-CL" sz="2000" dirty="0">
              <a:latin typeface="Garamond" panose="02020404030301010803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s-CL" sz="2000" dirty="0">
              <a:latin typeface="Garamond" panose="02020404030301010803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s-CL" sz="2400" dirty="0">
                <a:latin typeface="Garamond" panose="02020404030301010803" pitchFamily="18" charset="0"/>
                <a:cs typeface="Times New Roman" pitchFamily="18" charset="0"/>
              </a:rPr>
              <a:t>Prótesis  móviles  que al no ser controladas en forma periódica </a:t>
            </a:r>
            <a:r>
              <a:rPr lang="es-CL" sz="2400" dirty="0" smtClean="0">
                <a:latin typeface="Garamond" panose="02020404030301010803" pitchFamily="18" charset="0"/>
                <a:cs typeface="Times New Roman" pitchFamily="18" charset="0"/>
              </a:rPr>
              <a:t>, </a:t>
            </a:r>
            <a:r>
              <a:rPr lang="es-CL" sz="2400" dirty="0">
                <a:latin typeface="Garamond" panose="02020404030301010803" pitchFamily="18" charset="0"/>
                <a:cs typeface="Times New Roman" pitchFamily="18" charset="0"/>
              </a:rPr>
              <a:t>van </a:t>
            </a:r>
            <a:r>
              <a:rPr lang="es-CL" sz="2400" b="1" dirty="0">
                <a:solidFill>
                  <a:srgbClr val="FFFF00"/>
                </a:solidFill>
                <a:latin typeface="Garamond" panose="02020404030301010803" pitchFamily="18" charset="0"/>
                <a:cs typeface="Times New Roman" pitchFamily="18" charset="0"/>
              </a:rPr>
              <a:t>fragilizando</a:t>
            </a:r>
            <a:r>
              <a:rPr lang="es-CL" sz="2400" dirty="0">
                <a:solidFill>
                  <a:srgbClr val="C00000"/>
                </a:solidFill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es-CL" sz="2400" dirty="0">
                <a:latin typeface="Garamond" panose="02020404030301010803" pitchFamily="18" charset="0"/>
                <a:cs typeface="Times New Roman" pitchFamily="18" charset="0"/>
              </a:rPr>
              <a:t>en forma silenciosa al paciente, producto de la  pérdida de funcionalidad oral. </a:t>
            </a:r>
          </a:p>
          <a:p>
            <a:pPr algn="just">
              <a:defRPr/>
            </a:pPr>
            <a:endParaRPr lang="es-CL" sz="2000" dirty="0" smtClean="0">
              <a:latin typeface="Garamond" panose="02020404030301010803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Flecha abajo">
            <a:extLst>
              <a:ext uri="{FF2B5EF4-FFF2-40B4-BE49-F238E27FC236}"/>
            </a:extLst>
          </p:cNvPr>
          <p:cNvSpPr/>
          <p:nvPr/>
        </p:nvSpPr>
        <p:spPr>
          <a:xfrm>
            <a:off x="5329930" y="4149080"/>
            <a:ext cx="601662" cy="11509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4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CuadroTexto"/>
          <p:cNvSpPr txBox="1">
            <a:spLocks noChangeArrowheads="1"/>
          </p:cNvSpPr>
          <p:nvPr/>
        </p:nvSpPr>
        <p:spPr bwMode="auto">
          <a:xfrm>
            <a:off x="1763713" y="981075"/>
            <a:ext cx="9361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MX" altLang="es-CL" sz="3600" b="1">
                <a:latin typeface="Garamond" pitchFamily="18" charset="0"/>
                <a:cs typeface="Times New Roman" pitchFamily="18" charset="0"/>
              </a:rPr>
              <a:t>Ejemplos en contextos reales de necesidades</a:t>
            </a:r>
            <a:endParaRPr lang="es-CL" altLang="es-CL" sz="3600" b="1"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25603" name="Picture 2" descr="http://www.justa.com.mx/wp-content/uploads/2010/10/AdultoMay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989138"/>
            <a:ext cx="5545138" cy="41544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5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96455" y="653232"/>
            <a:ext cx="814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latin typeface="+mj-lt"/>
              </a:rPr>
              <a:t>Prótesis dentales no funcionales</a:t>
            </a:r>
            <a:endParaRPr lang="es-CL" sz="36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9" b="24334"/>
          <a:stretch/>
        </p:blipFill>
        <p:spPr bwMode="auto">
          <a:xfrm>
            <a:off x="3060551" y="1772816"/>
            <a:ext cx="6047528" cy="468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9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27" y="0"/>
            <a:ext cx="5184576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61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0" b="21153"/>
          <a:stretch/>
        </p:blipFill>
        <p:spPr bwMode="auto">
          <a:xfrm>
            <a:off x="900311" y="1600200"/>
            <a:ext cx="45720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6" b="21146"/>
          <a:stretch/>
        </p:blipFill>
        <p:spPr bwMode="auto">
          <a:xfrm>
            <a:off x="5796855" y="1454150"/>
            <a:ext cx="4572000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973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/>
            </a:extLst>
          </p:cNvPr>
          <p:cNvSpPr txBox="1"/>
          <p:nvPr/>
        </p:nvSpPr>
        <p:spPr>
          <a:xfrm>
            <a:off x="539750" y="692150"/>
            <a:ext cx="10729913" cy="477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MX" sz="3200" b="1" dirty="0">
                <a:latin typeface="Garamond" panose="02020404030301010803" pitchFamily="18" charset="0"/>
                <a:cs typeface="Calibri" pitchFamily="34" charset="0"/>
              </a:rPr>
              <a:t>Prioridad es  </a:t>
            </a:r>
            <a:r>
              <a:rPr lang="es-MX" sz="3200" dirty="0" err="1">
                <a:latin typeface="Garamond" panose="02020404030301010803" pitchFamily="18" charset="0"/>
                <a:cs typeface="Calibri" pitchFamily="34" charset="0"/>
              </a:rPr>
              <a:t>funcionalizar</a:t>
            </a:r>
            <a:r>
              <a:rPr lang="es-MX" sz="3200" dirty="0">
                <a:latin typeface="Garamond" panose="02020404030301010803" pitchFamily="18" charset="0"/>
                <a:cs typeface="Calibri" pitchFamily="34" charset="0"/>
              </a:rPr>
              <a:t> al paciente, logrando recuperar: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MX" sz="3200" dirty="0">
                <a:latin typeface="Garamond" panose="02020404030301010803" pitchFamily="18" charset="0"/>
                <a:cs typeface="Calibri" pitchFamily="34" charset="0"/>
              </a:rPr>
              <a:t>Molienda y trituración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MX" sz="3200" dirty="0">
                <a:latin typeface="Garamond" panose="02020404030301010803" pitchFamily="18" charset="0"/>
                <a:cs typeface="Calibri" pitchFamily="34" charset="0"/>
              </a:rPr>
              <a:t>Deglución: flujo salival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s-MX" sz="3200" dirty="0">
                <a:latin typeface="Garamond" panose="02020404030301010803" pitchFamily="18" charset="0"/>
                <a:cs typeface="Calibri" pitchFamily="34" charset="0"/>
              </a:rPr>
              <a:t>Aumento de percepción de sabores de alimentos:</a:t>
            </a:r>
            <a:r>
              <a:rPr lang="es-419" sz="3200" dirty="0">
                <a:latin typeface="Garamond" panose="02020404030301010803" pitchFamily="18" charset="0"/>
                <a:cs typeface="Calibri" pitchFamily="34" charset="0"/>
              </a:rPr>
              <a:t>compuestos volátiles de los alimentos→ estimulación del olfato retronasal</a:t>
            </a:r>
            <a:r>
              <a:rPr lang="es-MX" sz="3200" dirty="0">
                <a:latin typeface="Garamond" panose="02020404030301010803" pitchFamily="18" charset="0"/>
                <a:cs typeface="Calibri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MX" sz="3200" dirty="0">
                <a:latin typeface="Garamond" panose="02020404030301010803" pitchFamily="18" charset="0"/>
                <a:cs typeface="Calibri" pitchFamily="34" charset="0"/>
              </a:rPr>
              <a:t>Activación de circulación arterial a nivel superior → cognición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MX" sz="3200" dirty="0">
                <a:latin typeface="Garamond" panose="02020404030301010803" pitchFamily="18" charset="0"/>
                <a:cs typeface="Calibri" pitchFamily="34" charset="0"/>
              </a:rPr>
              <a:t>Socialización: comer, hablar, gestos</a:t>
            </a:r>
            <a:endParaRPr lang="es-CL" sz="3200" dirty="0">
              <a:latin typeface="Garamond" panose="02020404030301010803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4"/>
          <a:stretch/>
        </p:blipFill>
        <p:spPr bwMode="auto">
          <a:xfrm>
            <a:off x="900311" y="1651000"/>
            <a:ext cx="4572000" cy="49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/>
          <a:stretch/>
        </p:blipFill>
        <p:spPr bwMode="auto">
          <a:xfrm>
            <a:off x="6012879" y="1651000"/>
            <a:ext cx="45720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61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89" y="836712"/>
            <a:ext cx="5905908" cy="524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34166" r="23375" b="21275"/>
          <a:stretch/>
        </p:blipFill>
        <p:spPr bwMode="auto">
          <a:xfrm>
            <a:off x="468263" y="2204864"/>
            <a:ext cx="476198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9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17014" r="32748" b="32292"/>
          <a:stretch/>
        </p:blipFill>
        <p:spPr bwMode="auto">
          <a:xfrm>
            <a:off x="1231900" y="1244600"/>
            <a:ext cx="751840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5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68863" y="1916832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Muchas gracias!</a:t>
            </a:r>
          </a:p>
          <a:p>
            <a:endParaRPr lang="es-MX" sz="2400" dirty="0"/>
          </a:p>
          <a:p>
            <a:endParaRPr lang="es-MX" sz="2400" dirty="0" smtClean="0"/>
          </a:p>
          <a:p>
            <a:r>
              <a:rPr lang="es-MX" sz="2400" dirty="0" smtClean="0"/>
              <a:t>Mail: </a:t>
            </a:r>
          </a:p>
          <a:p>
            <a:r>
              <a:rPr lang="es-MX" sz="2400" dirty="0" smtClean="0"/>
              <a:t>pbarahona@odontología.uchile.cl</a:t>
            </a:r>
            <a:endParaRPr lang="es-CL" sz="2400" dirty="0"/>
          </a:p>
        </p:txBody>
      </p:sp>
      <p:pic>
        <p:nvPicPr>
          <p:cNvPr id="3" name="Picture 2" descr="http://www.justa.com.mx/wp-content/uploads/2010/10/AdultoMayor.jpg">
            <a:extLst>
              <a:ext uri="{FF2B5EF4-FFF2-40B4-BE49-F238E27FC236}">
                <a16:creationId xmlns:a16="http://schemas.microsoft.com/office/drawing/2014/main" xmlns="" id="{C8086F77-3C04-DA4B-AA76-66836D69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1484784"/>
            <a:ext cx="4357944" cy="3268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87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88941" y="980729"/>
            <a:ext cx="100627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3200" dirty="0">
                <a:latin typeface="+mj-lt"/>
              </a:rPr>
              <a:t>Según los estudios </a:t>
            </a:r>
            <a:r>
              <a:rPr lang="es-419" sz="3200" dirty="0" smtClean="0">
                <a:latin typeface="+mj-lt"/>
              </a:rPr>
              <a:t>nacionales: </a:t>
            </a:r>
          </a:p>
          <a:p>
            <a:endParaRPr lang="es-419" sz="3200" dirty="0" smtClean="0">
              <a:latin typeface="+mj-lt"/>
            </a:endParaRPr>
          </a:p>
          <a:p>
            <a:r>
              <a:rPr lang="es-419" sz="3200" dirty="0" smtClean="0">
                <a:latin typeface="+mj-lt"/>
              </a:rPr>
              <a:t> </a:t>
            </a:r>
            <a:r>
              <a:rPr lang="es-419" sz="3200" dirty="0">
                <a:latin typeface="+mj-lt"/>
              </a:rPr>
              <a:t>A</a:t>
            </a:r>
            <a:r>
              <a:rPr lang="es-419" sz="3200" dirty="0" smtClean="0">
                <a:latin typeface="+mj-lt"/>
              </a:rPr>
              <a:t>dultos </a:t>
            </a:r>
            <a:r>
              <a:rPr lang="es-419" sz="3200" dirty="0">
                <a:latin typeface="+mj-lt"/>
              </a:rPr>
              <a:t>de 35 a 44 </a:t>
            </a:r>
            <a:r>
              <a:rPr lang="es-419" sz="3200" dirty="0" smtClean="0">
                <a:latin typeface="+mj-lt"/>
              </a:rPr>
              <a:t>años </a:t>
            </a:r>
            <a:r>
              <a:rPr lang="es-419" sz="3200" dirty="0">
                <a:latin typeface="+mj-lt"/>
              </a:rPr>
              <a:t>han perdido, en promedio, 6 dientes </a:t>
            </a:r>
          </a:p>
          <a:p>
            <a:endParaRPr lang="es-419" sz="3200" dirty="0" smtClean="0">
              <a:latin typeface="+mj-lt"/>
            </a:endParaRPr>
          </a:p>
          <a:p>
            <a:r>
              <a:rPr lang="es-419" sz="3200" dirty="0" smtClean="0">
                <a:latin typeface="+mj-lt"/>
              </a:rPr>
              <a:t> </a:t>
            </a:r>
            <a:r>
              <a:rPr lang="es-419" sz="3200" dirty="0">
                <a:latin typeface="+mj-lt"/>
              </a:rPr>
              <a:t>A</a:t>
            </a:r>
            <a:r>
              <a:rPr lang="es-419" sz="3200" dirty="0" smtClean="0">
                <a:latin typeface="+mj-lt"/>
              </a:rPr>
              <a:t>dultos </a:t>
            </a:r>
            <a:r>
              <a:rPr lang="es-419" sz="3200" dirty="0">
                <a:latin typeface="+mj-lt"/>
              </a:rPr>
              <a:t>mayores de 65 a 74 años, 18 dientes.</a:t>
            </a:r>
            <a:endParaRPr lang="es-CL" sz="3200" dirty="0">
              <a:latin typeface="+mj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692399" y="515719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Fuente : </a:t>
            </a:r>
            <a:r>
              <a:rPr lang="es-CL" dirty="0" err="1" smtClean="0"/>
              <a:t>Diprece</a:t>
            </a:r>
            <a:r>
              <a:rPr lang="es-CL" dirty="0" smtClean="0"/>
              <a:t>, </a:t>
            </a:r>
            <a:r>
              <a:rPr lang="es-CL" dirty="0" err="1" smtClean="0"/>
              <a:t>Minsal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4565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39878" r="45674" b="11089"/>
          <a:stretch/>
        </p:blipFill>
        <p:spPr bwMode="auto">
          <a:xfrm>
            <a:off x="648090" y="1700808"/>
            <a:ext cx="5924842" cy="3586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84287" y="678092"/>
            <a:ext cx="8912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800" dirty="0"/>
              <a:t>Dentición no funcional según edad </a:t>
            </a:r>
            <a:r>
              <a:rPr lang="es-419" sz="2800" dirty="0" smtClean="0"/>
              <a:t>ENS </a:t>
            </a:r>
            <a:r>
              <a:rPr lang="es-419" sz="2800" dirty="0"/>
              <a:t>2016-17</a:t>
            </a:r>
            <a:endParaRPr lang="es-CL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8263" y="5877273"/>
            <a:ext cx="11305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/>
              <a:t>Se entiende por “dentición no funcional” la presencia de menos de 20 dientes en la cavidad oral. </a:t>
            </a:r>
            <a:endParaRPr lang="es-CL" sz="2800" dirty="0"/>
          </a:p>
        </p:txBody>
      </p:sp>
      <p:pic>
        <p:nvPicPr>
          <p:cNvPr id="2052" name="Picture 4" descr="https://scielo.conicyt.cl/img/revistas/piro/v10n2/0719-0107-piro-10-02-00096-gf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1865467"/>
            <a:ext cx="51435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STRUCTURAS SE SOPORTE DE UN           DIENTE              9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1"/>
          <a:stretch/>
        </p:blipFill>
        <p:spPr bwMode="auto">
          <a:xfrm>
            <a:off x="1580612" y="260648"/>
            <a:ext cx="8087830" cy="59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99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structura del di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549" y="1196753"/>
            <a:ext cx="4887618" cy="47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56495" y="980728"/>
            <a:ext cx="10297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latin typeface="+mj-lt"/>
              </a:rPr>
              <a:t>Enfermedades orales</a:t>
            </a:r>
          </a:p>
          <a:p>
            <a:endParaRPr lang="es-CL" sz="2800" b="1" dirty="0">
              <a:latin typeface="+mj-lt"/>
            </a:endParaRPr>
          </a:p>
          <a:p>
            <a:r>
              <a:rPr lang="es-CL" sz="2800" b="1" dirty="0" smtClean="0">
                <a:latin typeface="+mj-lt"/>
              </a:rPr>
              <a:t>Caries y enfermedad periodontal</a:t>
            </a:r>
            <a:endParaRPr lang="es-CL" sz="2800" b="1" dirty="0">
              <a:latin typeface="+mj-lt"/>
            </a:endParaRPr>
          </a:p>
        </p:txBody>
      </p:sp>
      <p:pic>
        <p:nvPicPr>
          <p:cNvPr id="6146" name="Picture 2" descr="Resultado de imagen para caries en adultos may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9" y="3327442"/>
            <a:ext cx="4027020" cy="25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periodontitis cro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95" y="3314866"/>
            <a:ext cx="4154222" cy="25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16532" r="28362" b="6250"/>
          <a:stretch/>
        </p:blipFill>
        <p:spPr bwMode="auto">
          <a:xfrm>
            <a:off x="412201" y="548680"/>
            <a:ext cx="11757574" cy="564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28459</TotalTime>
  <Words>308</Words>
  <Application>Microsoft Office PowerPoint</Application>
  <PresentationFormat>Personalizado</PresentationFormat>
  <Paragraphs>57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BlackTie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PILAR</dc:creator>
  <cp:lastModifiedBy>PILAR</cp:lastModifiedBy>
  <cp:revision>98</cp:revision>
  <dcterms:created xsi:type="dcterms:W3CDTF">2019-12-18T17:53:35Z</dcterms:created>
  <dcterms:modified xsi:type="dcterms:W3CDTF">2023-06-09T14:06:10Z</dcterms:modified>
</cp:coreProperties>
</file>