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64" r:id="rId3"/>
    <p:sldId id="257" r:id="rId4"/>
    <p:sldId id="265" r:id="rId5"/>
    <p:sldId id="266" r:id="rId6"/>
    <p:sldId id="267" r:id="rId7"/>
    <p:sldId id="271" r:id="rId8"/>
    <p:sldId id="270" r:id="rId9"/>
    <p:sldId id="272" r:id="rId10"/>
    <p:sldId id="268" r:id="rId11"/>
    <p:sldId id="275" r:id="rId12"/>
    <p:sldId id="259" r:id="rId13"/>
    <p:sldId id="278" r:id="rId14"/>
    <p:sldId id="279" r:id="rId15"/>
    <p:sldId id="300" r:id="rId16"/>
    <p:sldId id="301" r:id="rId17"/>
    <p:sldId id="280" r:id="rId18"/>
    <p:sldId id="295" r:id="rId19"/>
    <p:sldId id="273" r:id="rId20"/>
    <p:sldId id="281" r:id="rId21"/>
    <p:sldId id="284" r:id="rId22"/>
    <p:sldId id="285" r:id="rId23"/>
    <p:sldId id="276" r:id="rId24"/>
    <p:sldId id="296" r:id="rId25"/>
    <p:sldId id="283" r:id="rId26"/>
    <p:sldId id="297" r:id="rId27"/>
    <p:sldId id="286" r:id="rId28"/>
    <p:sldId id="287" r:id="rId29"/>
    <p:sldId id="288" r:id="rId30"/>
    <p:sldId id="290" r:id="rId31"/>
    <p:sldId id="289" r:id="rId32"/>
    <p:sldId id="292" r:id="rId33"/>
    <p:sldId id="294" r:id="rId34"/>
    <p:sldId id="291" r:id="rId35"/>
    <p:sldId id="262" r:id="rId36"/>
    <p:sldId id="298" r:id="rId37"/>
    <p:sldId id="299" r:id="rId3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64815"/>
  </p:normalViewPr>
  <p:slideViewPr>
    <p:cSldViewPr snapToGrid="0" snapToObjects="1">
      <p:cViewPr>
        <p:scale>
          <a:sx n="76" d="100"/>
          <a:sy n="76" d="100"/>
        </p:scale>
        <p:origin x="1960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A3642-9DBA-1D46-BDE1-36261D4250C9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3F347-E172-3B49-9C97-B9E7413FA67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81490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Vamos a tratar de ajustarnos a estos objetivos ya que el tema es muy amplio… da para una subespecialidad. </a:t>
            </a:r>
          </a:p>
          <a:p>
            <a:r>
              <a:rPr lang="es-CL" dirty="0"/>
              <a:t>No vamos a hablar especificamente de insulinoterapia, del manejo de complicaciones, ni del manejo del riesgo cv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71517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RS con MA</a:t>
            </a:r>
          </a:p>
          <a:p>
            <a:r>
              <a:rPr lang="es-CL" dirty="0"/>
              <a:t>Excluidos pcte c enf especificas y en nursing homes</a:t>
            </a:r>
          </a:p>
          <a:p>
            <a:r>
              <a:rPr lang="es-CL" dirty="0"/>
              <a:t>26 estudios en MA. N en los estudios 370 Y 66000. La mayoria &gt; 65 años</a:t>
            </a:r>
          </a:p>
          <a:p>
            <a:r>
              <a:rPr lang="es-CL" dirty="0"/>
              <a:t>AIVD poca heterogeneidad</a:t>
            </a:r>
          </a:p>
          <a:p>
            <a:r>
              <a:rPr lang="es-CL" dirty="0"/>
              <a:t>ABVD 1.8, AI 1.6, Inmovilismo 1.7</a:t>
            </a:r>
          </a:p>
          <a:p>
            <a:r>
              <a:rPr lang="es-CL" dirty="0"/>
              <a:t>Un aumento del riesgo de discapacidad por AI, ABVD, inmovilismo entre 50  y 80%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29657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No es la mejor metodologia, son estudio de corte transversal y casos y controles, pero parece robusta la asociacion. Solo 2 estudios longitudinales</a:t>
            </a:r>
          </a:p>
          <a:p>
            <a:r>
              <a:rPr lang="es-CL" dirty="0"/>
              <a:t>20 estudios, 54000 pctes promedio edad 65</a:t>
            </a:r>
          </a:p>
          <a:p>
            <a:r>
              <a:rPr lang="es-CL" dirty="0"/>
              <a:t>37000 pctes para ver DM en pctes con sarcopenia</a:t>
            </a:r>
          </a:p>
          <a:p>
            <a:r>
              <a:rPr lang="es-CL" dirty="0"/>
              <a:t>1868 con complicaciones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27059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  <a:p>
            <a:r>
              <a:rPr lang="es-CL" dirty="0"/>
              <a:t>Ya sabemos que hay una asociacion epidemiologica bidireccional entre sarcopenia y dm. Con este dibujo intentaré explicar cuales son los mecanismos fisiopatologicos que comparten y explican esta a asociacion. Lo 1ro es decir que muchos de estos mecanismos son propios del envejeciemineto: como por ejemplo el patron secretor asociado a la edad que es proinflamatorio Pareciera q la RI acelera esos mecanismos.  Es importante mencionar que en las PM con DM2 el factor preponderante es la RI más que la disfuncion de las cel b pancreaticas</a:t>
            </a:r>
          </a:p>
          <a:p>
            <a:r>
              <a:rPr lang="es-CL" dirty="0"/>
              <a:t>RI:</a:t>
            </a:r>
          </a:p>
          <a:p>
            <a:r>
              <a:rPr lang="es-CL" dirty="0"/>
              <a:t>Miostatina aumentada en dm y su familiares. </a:t>
            </a:r>
            <a:r>
              <a:rPr lang="es-CL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Disminuye regeneración muscular y aumenta el catabolismo: disminuyen proteinas asociadas a miogenesis y aumentan las del proteasoma que degrada proteinas.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Se produce mas daño oxidativo por disfuncion de las mitocondrias y si hay hipergliemia y pdctos de glicolisacion avanzada (AGE)</a:t>
            </a:r>
            <a:endParaRPr lang="es-CL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Aumenta la infiltracion grasa que aumenta la RI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Disminuye angiogenesis y vasodilatacion dependiente de NO e insulina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Aumento de citoquinas proinflamatorias. Propia de envejeciiento y emperoado por RI y por la disfuncion y acumulación grasa. Ademas aumenta cortisol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>
              <a:effectLst/>
            </a:endParaRPr>
          </a:p>
          <a:p>
            <a:r>
              <a:rPr lang="es-CL" dirty="0"/>
              <a:t>Disminucion en testosterna es mayor en pctes DM y obesos</a:t>
            </a:r>
          </a:p>
          <a:p>
            <a:endParaRPr lang="es-CL" sz="1200" dirty="0">
              <a:effectLst/>
            </a:endParaRPr>
          </a:p>
          <a:p>
            <a:pPr marL="0" indent="0" algn="l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s-CL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Complicaciones: </a:t>
            </a:r>
            <a:endParaRPr lang="es-CL" dirty="0">
              <a:effectLst/>
            </a:endParaRPr>
          </a:p>
          <a:p>
            <a:pPr marL="0" indent="0" algn="l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s-CL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EAP: Atrofia muscular asociada a disminucion de la irrigación </a:t>
            </a:r>
            <a:endParaRPr lang="es-CL" dirty="0">
              <a:effectLst/>
            </a:endParaRPr>
          </a:p>
          <a:p>
            <a:pPr marL="0" indent="0" algn="l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s-CL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Neuropatía: disminuyen factores neurotroficos</a:t>
            </a:r>
          </a:p>
          <a:p>
            <a:pPr marL="0" indent="0" algn="l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s-CL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ERC: neuropatia,disminuye apetito, LA CUAL PDCE UN FENOTIPO SARCOPENICO Y FRAGIL</a:t>
            </a:r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32579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RS que no se pudo hacer MA</a:t>
            </a:r>
          </a:p>
          <a:p>
            <a:r>
              <a:rPr lang="es-CL" dirty="0"/>
              <a:t>1.375.373 pctes de 118 estudios con&gt; de 20 instrumentos distintos para medir fragilidad</a:t>
            </a:r>
          </a:p>
          <a:p>
            <a:r>
              <a:rPr lang="es-CL" dirty="0"/>
              <a:t>88 de la comunidad, hosp, institucionalizados, ambulatorios</a:t>
            </a:r>
          </a:p>
          <a:p>
            <a:r>
              <a:rPr lang="es-CL" dirty="0"/>
              <a:t>La diabetes aumenta en casi un 50% el riesgo de convertirse en fragil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964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No se pudo hacer metaanlisis y se hizo revision narrativa, vemos como todos los desenlaces generales  y secundarios a la DM</a:t>
            </a:r>
          </a:p>
          <a:p>
            <a:r>
              <a:rPr lang="es-CL" dirty="0"/>
              <a:t>Cada barrita es un estudio y se ve si la fragilidad tenia una asociacion o no con el desenlace. </a:t>
            </a:r>
          </a:p>
          <a:p>
            <a:r>
              <a:rPr lang="es-CL" dirty="0"/>
              <a:t>Y en la mayoría, si tenia asociacion. </a:t>
            </a:r>
          </a:p>
          <a:p>
            <a:r>
              <a:rPr lang="es-CL" dirty="0"/>
              <a:t>En los que hay mas dispersion es en relacion a los autcomes de HbA1C , que puede tener q ver con sobre o sub tto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22452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Inmunologicos, inflamatorios, hormonales que favorecen resitencia insulina y sarcopenia</a:t>
            </a:r>
          </a:p>
          <a:p>
            <a:r>
              <a:rPr lang="es-CL" dirty="0"/>
              <a:t>Finalmente la DM – sarcopenia y fragilidad estan intimamente relacionados y comparten mecanismos fisiopatologicos. Para manejar a una PM con diabetes no podemos olvidarnos de evaluar estos sd geriatricos ya que son fundamentales para establecer los objetivos de manejo glicemicos, de manejo del RCV y en si mismosla fragilidad y sarcopenia son un objetivo a tratar para disminuri los desenlaces perjudiciales para el pcte y el deterioro en su calidad de vida. </a:t>
            </a:r>
          </a:p>
          <a:p>
            <a:r>
              <a:rPr lang="es-CL" dirty="0"/>
              <a:t>Esta no es la clase de fragilidad y sarcopenia, por lo que no ahondaremos en su diagnostico.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35779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Polifarmacia, disminuye ingesta, insuf renal, det cognitivo</a:t>
            </a:r>
          </a:p>
          <a:p>
            <a:r>
              <a:rPr lang="es-CL" dirty="0"/>
              <a:t>Riesgo hipoglicemias: caidas, hosp, riesgo CV y mortalidad</a:t>
            </a:r>
          </a:p>
          <a:p>
            <a:r>
              <a:rPr lang="es-CL" dirty="0"/>
              <a:t>Dificultades en el dg y en el manejo</a:t>
            </a:r>
          </a:p>
          <a:p>
            <a:r>
              <a:rPr lang="es-CL" dirty="0"/>
              <a:t>Dificultad para reconocer hipoglicemia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43435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En el manejo de la PM con DM la informacion aportada por la VGI va a ser fundamental para poder  establecer metas de manejo y para definir como se lograran esas metas en particular</a:t>
            </a:r>
          </a:p>
          <a:p>
            <a:r>
              <a:rPr lang="es-CL" dirty="0"/>
              <a:t>Guia ADA sugiere partir con esta valuación multidominio</a:t>
            </a:r>
          </a:p>
          <a:p>
            <a:endParaRPr lang="es-CL" dirty="0"/>
          </a:p>
          <a:p>
            <a:r>
              <a:rPr lang="es-CL" dirty="0"/>
              <a:t>Mental: es mas frec det cognitivo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90238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Glicemia se asocia directamente a complicaciones microvasculares, ligadas a la discapacidad y deteroro en calidad de vida… tb a la muerte prematura</a:t>
            </a:r>
          </a:p>
          <a:p>
            <a:r>
              <a:rPr lang="es-CL" dirty="0"/>
              <a:t>Riesgo CV : hta, dlp (perfil lipidicoy AAS en prevención 2ria</a:t>
            </a:r>
          </a:p>
          <a:p>
            <a:r>
              <a:rPr lang="es-CL" dirty="0"/>
              <a:t>Lo ultimo lo agregue yo…. Pero es parte del manejo entoda PM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2938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2012   Cambio la recomendación del grupo muy enfermo, antes era HbA1c 9% y ya no se recoeminda quesea según meta de Hba1c. Soc de endocrino EEUU enfermo sugieren &lt; 8.5%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00942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No está a America del sur, pero se ve que con el pasar de los años, solo aumenta, incluso se dobla la prevalencia. </a:t>
            </a:r>
          </a:p>
          <a:p>
            <a:r>
              <a:rPr lang="es-CL" dirty="0"/>
              <a:t>Epidemia mundial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888328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Estudio en 7422 pctes en nursing homes les toman Hb A 1C y determinan si esta sobretartado,potencialmente, adecuado o subtratado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overtreatment as HbA1c &lt;6.5 with any insulin 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 overtreatment as HbA1c &lt; 7.5 with any insulin use or HbA1c &lt;6.5 on any GLM other than metformin alone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potentially undertreated category defined as HbA1c &gt;8.5% and no GLMs. </a:t>
            </a:r>
            <a:endParaRPr lang="es-C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  <a:p>
            <a:endParaRPr lang="es-CL" dirty="0"/>
          </a:p>
          <a:p>
            <a:r>
              <a:rPr lang="es-CL" dirty="0"/>
              <a:t>40% sobre o potencialmente sobre. Y 2 semanas dp ven si se hicieron cambios en la terapia….desprescripcion en la terapia y eso ocurre en &lt; de un 30%</a:t>
            </a:r>
          </a:p>
          <a:p>
            <a:r>
              <a:rPr lang="es-CL" dirty="0"/>
              <a:t>Ejemplo de pcte que son fragiles en los que no se hacen los cambio q corresponden llevandolos a riesgos como hipoglicemia</a:t>
            </a:r>
          </a:p>
          <a:p>
            <a:endParaRPr lang="es-CL" dirty="0"/>
          </a:p>
          <a:p>
            <a:r>
              <a:rPr lang="es-CL" dirty="0"/>
              <a:t>Inercia en la prescripcion!!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23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0663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Ej: PM que aun trabaja y vive en su casa con su esposa es distinto a uno institucionalizado. Las posibilidades de alimentacion tb los eran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24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42820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Los blancos han aumentado y el arsenal terpaeutico tb en los ultimos 20 años</a:t>
            </a:r>
          </a:p>
          <a:p>
            <a:r>
              <a:rPr lang="es-CL" dirty="0"/>
              <a:t>Mas prob de Insuf renal, insuf hepatica, interacciones framacologicas y Eventos adveroso</a:t>
            </a:r>
          </a:p>
          <a:p>
            <a:endParaRPr lang="es-CL" dirty="0"/>
          </a:p>
          <a:p>
            <a:r>
              <a:rPr lang="es-CL" dirty="0"/>
              <a:t>De inicio casi siempre la recomendación es MTF: CI en Irenal e insuf hepatica. Podría limitar uso. Tb puede ser insuficiente sola</a:t>
            </a:r>
          </a:p>
          <a:p>
            <a:r>
              <a:rPr lang="es-CL" dirty="0"/>
              <a:t>Cuando esto no es suficiente la duda es que usar. </a:t>
            </a:r>
          </a:p>
          <a:p>
            <a:r>
              <a:rPr lang="es-CL" dirty="0"/>
              <a:t>Los blancos han aumentado y el arsenal terpaeutico tb en los ultimos 20 años</a:t>
            </a:r>
          </a:p>
          <a:p>
            <a:endParaRPr lang="es-C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SU: no se recomienda por riesgo de hipoglicemia solo gliclazida, (diamicron 60 mg) glimepiride y glipizida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Meglitinidas: alto riesgo hipoglicemia</a:t>
            </a:r>
          </a:p>
          <a:p>
            <a:r>
              <a:rPr lang="es-CL" dirty="0"/>
              <a:t>Tiazolinediones: activan PPAR y insulino sensbiliza riesgo retencion Na – IAM y icc Rosiglitazona, pioglitazona sin evidencia de estos ef adversos pero aumenta riesgo de fracturas. Existe en combinacion c glimepiride y c mtf . No se pudo probar dp. Asociacion con cancer de vejiga</a:t>
            </a:r>
          </a:p>
          <a:p>
            <a:r>
              <a:rPr lang="es-CL" dirty="0"/>
              <a:t>Alfa glucosidasa: sx GI, precomida retrasa absorcion de glc</a:t>
            </a:r>
          </a:p>
          <a:p>
            <a:r>
              <a:rPr lang="es-CL" dirty="0"/>
              <a:t>Exenatide –liraglutide - lixisetanide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25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000541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Actuan cuando hay glucosa en el intestino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27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62612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Uso aprobado desde el 2006</a:t>
            </a:r>
          </a:p>
          <a:p>
            <a:r>
              <a:rPr lang="es-CL" dirty="0"/>
              <a:t>Control ppalmente post prandial</a:t>
            </a:r>
          </a:p>
          <a:p>
            <a:r>
              <a:rPr lang="es-CL" dirty="0"/>
              <a:t>Multiples presentaciones con MTF</a:t>
            </a:r>
          </a:p>
          <a:p>
            <a:r>
              <a:rPr lang="es-CL" dirty="0"/>
              <a:t>Con saxagliptina se vio aumento de hosp por ICC con saxagliptina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28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15124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En pctes con polifarmacia uno preferirá aquellos que no interactuen con famrcos met por P450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29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446049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Bajn 2 – 2.5 kg y la PA baja 1.3 a 7.3 mmHg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31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57025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DECLARE 2019con Enf Cv y Riesgo CV</a:t>
            </a:r>
          </a:p>
          <a:p>
            <a:r>
              <a:rPr lang="es-CL" dirty="0"/>
              <a:t>EMPA REG 2015, analisis por subgrupos etarios 2019 Con enf CV</a:t>
            </a:r>
          </a:p>
          <a:p>
            <a:r>
              <a:rPr lang="es-CL" dirty="0"/>
              <a:t>Eficacia:</a:t>
            </a:r>
          </a:p>
          <a:p>
            <a:r>
              <a:rPr lang="es-CL" dirty="0"/>
              <a:t>Eventos renales: dialisis, deterioro VFG, albuminuria</a:t>
            </a:r>
          </a:p>
          <a:p>
            <a:r>
              <a:rPr lang="es-CL" dirty="0"/>
              <a:t>Hosp por ICC</a:t>
            </a:r>
          </a:p>
          <a:p>
            <a:r>
              <a:rPr lang="es-CL" dirty="0"/>
              <a:t>MACE: Mayor adverese CV Events: IAM, ACV, muerte CV</a:t>
            </a:r>
          </a:p>
          <a:p>
            <a:r>
              <a:rPr lang="es-CL" dirty="0"/>
              <a:t>Efecto sobre la PA y nutricional sobre grasa visceral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32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178134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ITU: no es mas frec en PM. 1ros 6 meses y mas en mujeres. En gral leve a moderada y tratable</a:t>
            </a:r>
          </a:p>
          <a:p>
            <a:r>
              <a:rPr lang="es-CL" dirty="0"/>
              <a:t>Deplecion de vol: hipotension, ortostatismo, sincope, mareos, es más frecuente en &gt; 65 años por q es mas frec que tengan VEC contraido. Aumenta riesgo si estan con diuretico de asa</a:t>
            </a:r>
          </a:p>
          <a:p>
            <a:r>
              <a:rPr lang="es-CL" dirty="0"/>
              <a:t>Fracturas aumentadas en 1 trabajo CANVAS en que tenian altor RCV: riesgo de caidas  mas que disminucion en DMO</a:t>
            </a:r>
          </a:p>
          <a:p>
            <a:r>
              <a:rPr lang="es-CL" dirty="0"/>
              <a:t>Amputacion de EEII: solo en estudio con canaglifozina CANVAS e independiente de edad</a:t>
            </a:r>
          </a:p>
          <a:p>
            <a:r>
              <a:rPr lang="es-CL" dirty="0"/>
              <a:t>Cetoacidosis: sin relacion con edad, + frec en LADA y DM1</a:t>
            </a:r>
          </a:p>
          <a:p>
            <a:r>
              <a:rPr lang="es-CL" dirty="0"/>
              <a:t>Injuria renal: disminuye VFG transitoriamente, en PM se demora mas en recuperar. Hay vasonconstriccion de arteriola aferente. Mismo mecanismo que pdce proteccion renal.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33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839881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Dan mas flexinilidad 1 vez al día pero no necesariamente a la misma hora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35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7218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Aquí vemos los numeros absolutos y vemos que ha seguido la tendencia al aumento. 422 miil a 537 mill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68875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36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5005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37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188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20 – 25% en mayores de 65 años, quienes siguen vivos. Esto en parte explica el aumento en la prevalencia global </a:t>
            </a:r>
          </a:p>
          <a:p>
            <a:r>
              <a:rPr lang="es-CL" dirty="0"/>
              <a:t>Sabemos que hoy la expectativa de vida ha aumentado  y es importante preguntarnos cuanto del aumento en la sobrevida corresponde a SV  saludable? Y cuanto aporta la DM para que esta SV no sea saludable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7447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Glicemia ayunas &gt; 126  1 vez, por lo que puede ser prevalencia un poco mas alta ya q en gral se confirma c una 2da toma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4571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Esto es aun mas grave si sabemos que 1 de 3 personas diabeticas no saben que estan enfermas y entre un 30 y un 50% estan bien controlados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71913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Una manera de evaluar la carag de enfermedad es ver la mortalidad que ocasiona y tb la discapacidad. </a:t>
            </a:r>
          </a:p>
          <a:p>
            <a:r>
              <a:rPr lang="es-CL" dirty="0"/>
              <a:t>Aquí podemos ver que la DM al año 2019 esta dentro del top 3 de causas de muerte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16401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DALY sosn AVISA: años de vida ajustados por discapacidad que incorporan las muertes prematuras y la discapacidad. </a:t>
            </a:r>
          </a:p>
          <a:p>
            <a:r>
              <a:rPr lang="es-CL" dirty="0"/>
              <a:t>Podemos ver que al 2019 en Chile por enfermedad especifica la DM queda como 3ra causa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19618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Este es un estudio mas antiguo del 2007, chileno de carga de enfermedad y tb esta dentro de los top 5 de años perdidos por discapacidad </a:t>
            </a:r>
          </a:p>
          <a:p>
            <a:r>
              <a:rPr lang="es-CL" dirty="0"/>
              <a:t>Y se puede ver que en un 82% es por años vividos con discapacidad mas que por muertes prematuras. </a:t>
            </a:r>
          </a:p>
          <a:p>
            <a:r>
              <a:rPr lang="es-CL" dirty="0"/>
              <a:t>Esto significa que hoy el diabetico tiene un ACV o un IAM y no se muere sino que sobrevive con  distintos grados de discapacidad y alteracion de su calidad de vida</a:t>
            </a:r>
          </a:p>
          <a:p>
            <a:endParaRPr lang="es-CL" dirty="0"/>
          </a:p>
          <a:p>
            <a:r>
              <a:rPr lang="es-CL" dirty="0"/>
              <a:t>Tasa por 100.000 hab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F347-E172-3B49-9C97-B9E7413FA670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2532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4B8FF9-2AAB-D241-8209-1C4AFFD6E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B8EA84-3700-9D44-BFF2-305D8B975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03CBA5-5FFD-6B43-9484-DC1A25C38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CE07-3B3E-9940-A871-D79D519BD6EE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572480-B65A-EC4A-AB9B-4739577D4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77224A-43E7-A140-A303-C0F0794B3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32E-3DB0-BB48-A201-B1926EBD1F5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5667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4439D-D0A4-9D48-BAE3-1CBC5CB2F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56052D8-F105-A54F-956A-3E6736197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017CA3-2CEB-1B4D-8917-92AC72076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CE07-3B3E-9940-A871-D79D519BD6EE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09BB6F-C570-C148-9321-0624CE2E0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D85EE4-D834-EB43-8D33-DA998A221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32E-3DB0-BB48-A201-B1926EBD1F5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0268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58DB851-3DAA-E944-B2EA-8557DC12ED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1E36C8C-17A8-4748-BCFD-A154BFCA7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668A5C-8395-444F-BD1C-82AE2E300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CE07-3B3E-9940-A871-D79D519BD6EE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2ED1D7-3DCE-7647-868C-D123E99F7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379AF5-2CE5-4542-99DB-7A82C0053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32E-3DB0-BB48-A201-B1926EBD1F5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8133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7AA236-8CC5-A842-9397-57A765136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334CB9-D84B-AC4A-B530-A7ACE9326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096ACF-7221-4247-807C-29F45635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CE07-3B3E-9940-A871-D79D519BD6EE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E3EBB4-E4EC-AB40-B0E3-632F9C070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BC27A3-24F4-264B-ACED-3CDAB804D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32E-3DB0-BB48-A201-B1926EBD1F5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78561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73FA0F-BAEB-624C-AFC6-4D9712751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082F18-97EF-8847-8371-0EC9BDCEA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3DB53D-0289-474C-970D-DBBC6A56C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CE07-3B3E-9940-A871-D79D519BD6EE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3D8F6D-1F20-7449-811B-0138B8A15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3F30F7-E49D-C24A-AF30-318868992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32E-3DB0-BB48-A201-B1926EBD1F5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329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688F7F-BE5B-8942-B07F-848EE0E73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F47346-9193-9A40-BB52-0FB565D105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9C6CBA8-4066-9C40-B311-FFF668AEE5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ADC87B-E839-364F-AF2A-BF3818D61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CE07-3B3E-9940-A871-D79D519BD6EE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ED30C3F-1C41-FF47-BAC6-CB15CB4B5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51F8C8-C533-BA4E-9FE0-CF5CB93FB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32E-3DB0-BB48-A201-B1926EBD1F5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08071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BC1564-FF26-A04E-9487-765CF1FCE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C0C883-CD8F-8C40-9523-43790C80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546436C-D6E3-2144-9106-8278363B2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003E4A5-8980-0649-AC86-EB4A7C9263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8C1E8D-CA0C-0D4F-9B85-F16FE8A7D6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5419AB1-8AA7-6445-9ED3-5DDF03D0B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CE07-3B3E-9940-A871-D79D519BD6EE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D7B7AB1-A557-1446-A71D-F320D186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FAC5BD7-3250-1248-A582-BCDF14E8C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32E-3DB0-BB48-A201-B1926EBD1F5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82729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52FC49-3A1F-714E-8A8C-7C813109D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96E1A1C-2D81-8442-9A03-E5C2A3A7C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CE07-3B3E-9940-A871-D79D519BD6EE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28130F8-3DB8-4148-A976-A2C0E21EE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75B68F5-66A7-754D-AB0C-1ED590436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32E-3DB0-BB48-A201-B1926EBD1F5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5537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CC868B1-1218-9546-B0A9-4F34B4BA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CE07-3B3E-9940-A871-D79D519BD6EE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15C9579-6AD4-EE4B-BEA6-B9A9DC8DC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B1FBBE5-091A-4440-839D-D6EF3B197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32E-3DB0-BB48-A201-B1926EBD1F5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273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9AF2CD-6616-A841-8BCE-E519B3D02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F65F29-01D7-5548-B2B3-2FC841767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18B688-0845-F84A-8145-50FF7EE57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D42F0A-CBCD-3942-8844-AA7F1B3A6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CE07-3B3E-9940-A871-D79D519BD6EE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AC0430-9BCB-4749-AF71-A3C5BC138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A12CD3E-839E-5247-9934-ABE9D6E5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32E-3DB0-BB48-A201-B1926EBD1F5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5562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04D4FC-D123-924E-85A4-40FAFD819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DEDACC8-3A64-7442-B337-69DB7BCE5E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C00390-1F08-6C4D-A90B-7035DB9FE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8FC5B2-64AA-8F49-B90E-1FAF82392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CE07-3B3E-9940-A871-D79D519BD6EE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FFDCBD-1BEC-3E41-9D94-0DE6BD72A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789EDA-8210-9E4D-8AD3-00C34F3D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32E-3DB0-BB48-A201-B1926EBD1F5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7823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330E78-44AE-5041-B1AB-EE1862C52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F620F0-D6A8-2A4D-AB45-39D03776E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093B69-8DB3-C948-B8B2-0C7257C0B9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4CE07-3B3E-9940-A871-D79D519BD6EE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117D48-862B-4247-9384-21B46A63A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341B9B-9667-B14E-878B-C4ED8E811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5C32E-3DB0-BB48-A201-B1926EBD1F5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598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2.tiff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tif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6.tiff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7.tiff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8.tiff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tiff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tiff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26.tiff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27.tiff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28.tiff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tiff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2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0.tiff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1.tif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706CE6-8881-0E43-8558-6DDDCA6780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Persona Mayor con Diabetes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EA10EBF-24CF-084E-B514-022DE374E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1900" y="4165600"/>
            <a:ext cx="8166100" cy="1092200"/>
          </a:xfrm>
        </p:spPr>
        <p:txBody>
          <a:bodyPr/>
          <a:lstStyle/>
          <a:p>
            <a:pPr algn="l"/>
            <a:r>
              <a:rPr lang="es-CL" dirty="0"/>
              <a:t>Trinidad Madrid </a:t>
            </a:r>
          </a:p>
          <a:p>
            <a:pPr algn="l"/>
            <a:r>
              <a:rPr lang="es-CL" dirty="0"/>
              <a:t>Internista - geriatra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E67B7F6-0B5B-0647-9130-7E9CD16B4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7"/>
    </mc:Choice>
    <mc:Fallback xmlns="">
      <p:transition spd="slow" advTm="10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6543729-92A9-B64B-B947-53A246DA4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Discapacidad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10F41DA-F060-8448-8936-A14E1909F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En mayores de 65 años dentro del top 5 de carga de enfermedad por AVISA (Años de vida ajustados por discapacidad) </a:t>
            </a:r>
          </a:p>
          <a:p>
            <a:r>
              <a:rPr lang="es-CL" dirty="0"/>
              <a:t>Ppalmente por años vividos con discapacidad</a:t>
            </a:r>
          </a:p>
          <a:p>
            <a:endParaRPr lang="es-CL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086EEAF-3C5A-9641-9680-CE12E909C893}"/>
              </a:ext>
            </a:extLst>
          </p:cNvPr>
          <p:cNvSpPr txBox="1"/>
          <p:nvPr/>
        </p:nvSpPr>
        <p:spPr>
          <a:xfrm>
            <a:off x="2614412" y="6069847"/>
            <a:ext cx="770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Informe Final Estudio de carga de enfermedad y carga atribuible, Chile 2007 </a:t>
            </a:r>
          </a:p>
          <a:p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8ED5B6A-0885-A04E-80D6-8DDCB173E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408" y="3429000"/>
            <a:ext cx="7162800" cy="177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C935851-2146-BD49-ACB8-DBFACFB609C0}"/>
              </a:ext>
            </a:extLst>
          </p:cNvPr>
          <p:cNvSpPr/>
          <p:nvPr/>
        </p:nvSpPr>
        <p:spPr>
          <a:xfrm>
            <a:off x="6465194" y="4001294"/>
            <a:ext cx="1435222" cy="102181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BEFADE-E147-A34C-BAD7-593867E88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0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34"/>
    </mc:Choice>
    <mc:Fallback xmlns="">
      <p:transition spd="slow" advTm="42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39E419C-B2DE-D444-9184-AF3C1E20C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32" y="1125279"/>
            <a:ext cx="3834083" cy="551364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E9608FD-E0EE-2B40-B5CE-A31577D3C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8027" y="1125279"/>
            <a:ext cx="3680896" cy="51545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3B63313-CC25-DE4A-969E-5B70B18F73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3614" y="1135112"/>
            <a:ext cx="3564771" cy="324362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763182C-2390-ED46-8A73-447AAB1DE3A2}"/>
              </a:ext>
            </a:extLst>
          </p:cNvPr>
          <p:cNvSpPr txBox="1"/>
          <p:nvPr/>
        </p:nvSpPr>
        <p:spPr>
          <a:xfrm>
            <a:off x="73741" y="368710"/>
            <a:ext cx="3686599" cy="69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28D3F77-BE88-F04D-99F8-51E50D3BC8A3}"/>
              </a:ext>
            </a:extLst>
          </p:cNvPr>
          <p:cNvSpPr/>
          <p:nvPr/>
        </p:nvSpPr>
        <p:spPr>
          <a:xfrm>
            <a:off x="291095" y="4630994"/>
            <a:ext cx="3469245" cy="19664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24FFB6B-47AA-2D4E-BE49-9E85648FC2AD}"/>
              </a:ext>
            </a:extLst>
          </p:cNvPr>
          <p:cNvSpPr/>
          <p:nvPr/>
        </p:nvSpPr>
        <p:spPr>
          <a:xfrm>
            <a:off x="291095" y="5953433"/>
            <a:ext cx="3469245" cy="19664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D089D8E-4559-2147-BAF7-2A80B25D3766}"/>
              </a:ext>
            </a:extLst>
          </p:cNvPr>
          <p:cNvSpPr/>
          <p:nvPr/>
        </p:nvSpPr>
        <p:spPr>
          <a:xfrm>
            <a:off x="8214308" y="4109577"/>
            <a:ext cx="3469245" cy="2691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CB43EBF-3520-A744-AD28-9E63927CEECC}"/>
              </a:ext>
            </a:extLst>
          </p:cNvPr>
          <p:cNvSpPr/>
          <p:nvPr/>
        </p:nvSpPr>
        <p:spPr>
          <a:xfrm>
            <a:off x="8214308" y="5598143"/>
            <a:ext cx="3469245" cy="2691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9B17964-03D2-9945-B200-985AFC9DA0F2}"/>
              </a:ext>
            </a:extLst>
          </p:cNvPr>
          <p:cNvSpPr/>
          <p:nvPr/>
        </p:nvSpPr>
        <p:spPr>
          <a:xfrm>
            <a:off x="4313614" y="3604250"/>
            <a:ext cx="3469245" cy="19664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E3CD3DE-88BB-674A-B7FA-B8B6700EF753}"/>
              </a:ext>
            </a:extLst>
          </p:cNvPr>
          <p:cNvSpPr txBox="1"/>
          <p:nvPr/>
        </p:nvSpPr>
        <p:spPr>
          <a:xfrm>
            <a:off x="8214308" y="631350"/>
            <a:ext cx="3608335" cy="3693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Inmovilismo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6D5760-87A6-F648-A1D1-E24C881D61EB}"/>
              </a:ext>
            </a:extLst>
          </p:cNvPr>
          <p:cNvSpPr txBox="1"/>
          <p:nvPr/>
        </p:nvSpPr>
        <p:spPr>
          <a:xfrm>
            <a:off x="4364228" y="636432"/>
            <a:ext cx="3373717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Pérdida  AIVD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A87A859-7AF1-C840-92CC-F9BAFE583179}"/>
              </a:ext>
            </a:extLst>
          </p:cNvPr>
          <p:cNvSpPr txBox="1"/>
          <p:nvPr/>
        </p:nvSpPr>
        <p:spPr>
          <a:xfrm>
            <a:off x="291095" y="636432"/>
            <a:ext cx="3686599" cy="3693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Pérdida ABVD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1C97B2-3665-3D4A-96A8-F39FCA9F8B4F}"/>
              </a:ext>
            </a:extLst>
          </p:cNvPr>
          <p:cNvSpPr txBox="1"/>
          <p:nvPr/>
        </p:nvSpPr>
        <p:spPr>
          <a:xfrm>
            <a:off x="4288949" y="6221568"/>
            <a:ext cx="388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/>
              <a:t>E. Wong, Lancet Diabetes Endocrinol 2013</a:t>
            </a:r>
            <a:endParaRPr lang="es-CL" sz="1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53F79D8-EB58-3240-B6D8-DBBE51A9F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71"/>
    </mc:Choice>
    <mc:Fallback xmlns="">
      <p:transition spd="slow" advTm="53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C9337A-F713-7640-A8A2-1B07BC246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 Por qué la pérdida de funcionalidad e independencia?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E777AD-69E4-DE48-A4D0-7308B1D6E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706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CL" dirty="0"/>
              <a:t>1. Complicaciones:</a:t>
            </a:r>
          </a:p>
          <a:p>
            <a:r>
              <a:rPr lang="es-CL" dirty="0"/>
              <a:t>IAM, ACV, EAP</a:t>
            </a:r>
          </a:p>
          <a:p>
            <a:r>
              <a:rPr lang="es-CL" dirty="0"/>
              <a:t>Neuropatía, Retinopatía, ERC</a:t>
            </a:r>
          </a:p>
          <a:p>
            <a:endParaRPr lang="es-CL" dirty="0"/>
          </a:p>
          <a:p>
            <a:pPr marL="0" indent="0">
              <a:buNone/>
            </a:pPr>
            <a:r>
              <a:rPr lang="es-CL" sz="4000" dirty="0">
                <a:solidFill>
                  <a:srgbClr val="002060"/>
                </a:solidFill>
              </a:rPr>
              <a:t>2. Sarcopenia </a:t>
            </a:r>
          </a:p>
          <a:p>
            <a:pPr marL="0" indent="0">
              <a:buNone/>
            </a:pPr>
            <a:endParaRPr lang="es-CL" sz="4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CL" sz="4000" dirty="0">
                <a:solidFill>
                  <a:srgbClr val="002060"/>
                </a:solidFill>
              </a:rPr>
              <a:t>3. Fragilidad</a:t>
            </a:r>
          </a:p>
          <a:p>
            <a:endParaRPr lang="es-CL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E16AEBE-4E74-AC41-9950-DCDD48901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07"/>
    </mc:Choice>
    <mc:Fallback xmlns="">
      <p:transition spd="slow" advTm="48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1036E4-7F5F-EC4E-8212-DED3E1746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760" y="363378"/>
            <a:ext cx="7863840" cy="1325563"/>
          </a:xfrm>
          <a:ln w="38100">
            <a:solidFill>
              <a:srgbClr val="002060"/>
            </a:solidFill>
          </a:ln>
        </p:spPr>
        <p:txBody>
          <a:bodyPr/>
          <a:lstStyle/>
          <a:p>
            <a:pPr algn="ctr"/>
            <a:r>
              <a:rPr lang="es-CL" dirty="0"/>
              <a:t>DM                          Sarcopenia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F42F68-B988-564C-9D52-2C2DD60A4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3759"/>
            <a:ext cx="10515600" cy="4033203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s-CL" dirty="0"/>
              <a:t>En pctes DM aumenta la prevalencia de sarcopenia:  28% v/s 18%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s-CL" b="1" dirty="0">
                <a:solidFill>
                  <a:srgbClr val="002060"/>
                </a:solidFill>
              </a:rPr>
              <a:t>OR 1.63 </a:t>
            </a:r>
            <a:r>
              <a:rPr lang="es-CL" dirty="0"/>
              <a:t>(1.2-2.2) </a:t>
            </a:r>
            <a:r>
              <a:rPr lang="es-CL" i="1" dirty="0"/>
              <a:t>I</a:t>
            </a:r>
            <a:r>
              <a:rPr lang="es-CL" dirty="0"/>
              <a:t>2 67%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endParaRPr lang="es-CL" dirty="0"/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s-CL" dirty="0"/>
              <a:t>En pctes DM con complicaciones micro o macro vasculares el aumento en la prevalencia de sarcopenia es mayor comparado a los DM sin complicaciones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s-CL" b="1" dirty="0">
                <a:solidFill>
                  <a:srgbClr val="002060"/>
                </a:solidFill>
              </a:rPr>
              <a:t>OR  2.4 </a:t>
            </a:r>
            <a:r>
              <a:rPr lang="es-CL" dirty="0"/>
              <a:t>(1.839–3.254) </a:t>
            </a:r>
            <a:r>
              <a:rPr lang="es-CL" i="1" dirty="0"/>
              <a:t>I</a:t>
            </a:r>
            <a:r>
              <a:rPr lang="es-CL" dirty="0"/>
              <a:t>2 = 0%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endParaRPr lang="es-CL" dirty="0"/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s-CL" dirty="0"/>
              <a:t>En pctes con sarcopenia aumenta el riesgo de tener DM: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s-CL" b="1" dirty="0">
                <a:solidFill>
                  <a:srgbClr val="002060"/>
                </a:solidFill>
              </a:rPr>
              <a:t>OR 2.07 </a:t>
            </a:r>
            <a:r>
              <a:rPr lang="es-CL" dirty="0"/>
              <a:t>(1.396–3.624) </a:t>
            </a:r>
            <a:r>
              <a:rPr lang="es-CL" i="1" dirty="0"/>
              <a:t>I</a:t>
            </a:r>
            <a:r>
              <a:rPr lang="es-CL" dirty="0"/>
              <a:t>2 = 0%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2EE26CD-D435-CF4B-8B0E-5A205F5037E7}"/>
              </a:ext>
            </a:extLst>
          </p:cNvPr>
          <p:cNvSpPr txBox="1"/>
          <p:nvPr/>
        </p:nvSpPr>
        <p:spPr>
          <a:xfrm>
            <a:off x="3749040" y="6169709"/>
            <a:ext cx="469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N Veronese, European Geriatric Medicine 2019</a:t>
            </a:r>
          </a:p>
          <a:p>
            <a:endParaRPr lang="es-CL" dirty="0"/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B7D74FE0-00EC-474C-8EE8-AA85171A2FC8}"/>
              </a:ext>
            </a:extLst>
          </p:cNvPr>
          <p:cNvCxnSpPr/>
          <p:nvPr/>
        </p:nvCxnSpPr>
        <p:spPr>
          <a:xfrm>
            <a:off x="3982720" y="1026160"/>
            <a:ext cx="2722880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F48EFF1-05C1-B44D-9C03-8FCCB2B91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8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48"/>
    </mc:Choice>
    <mc:Fallback xmlns="">
      <p:transition spd="slow" advTm="46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0444DB4-4D6F-5B44-94AE-6EB5843DB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989070" y="1510665"/>
            <a:ext cx="5790180" cy="435133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188DBF8-FCBD-A24E-A37F-41E741DE9474}"/>
              </a:ext>
            </a:extLst>
          </p:cNvPr>
          <p:cNvSpPr txBox="1"/>
          <p:nvPr/>
        </p:nvSpPr>
        <p:spPr>
          <a:xfrm>
            <a:off x="3637280" y="6176963"/>
            <a:ext cx="2895600" cy="36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J. Morley, JAMDA 2014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4504A99-7058-0C43-9DFF-DD51889445DA}"/>
              </a:ext>
            </a:extLst>
          </p:cNvPr>
          <p:cNvSpPr txBox="1"/>
          <p:nvPr/>
        </p:nvSpPr>
        <p:spPr>
          <a:xfrm>
            <a:off x="579120" y="1930400"/>
            <a:ext cx="48869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Pérdida anabolismo e inhibición de miogenesis</a:t>
            </a:r>
          </a:p>
          <a:p>
            <a:pPr marL="285750" indent="-285750"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Disfunción mitocondrial: aumenta RI y estrés oxidativo</a:t>
            </a:r>
          </a:p>
          <a:p>
            <a:pPr marL="285750" indent="-285750"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Infiltración grasa </a:t>
            </a:r>
          </a:p>
          <a:p>
            <a:pPr marL="285750" indent="-285750"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Disminuye vasodilatación</a:t>
            </a:r>
          </a:p>
          <a:p>
            <a:pPr marL="285750" indent="-285750">
              <a:buClr>
                <a:srgbClr val="002060"/>
              </a:buClr>
              <a:buFont typeface="Wingdings" pitchFamily="2" charset="2"/>
              <a:buChar char="§"/>
            </a:pPr>
            <a:endParaRPr lang="es-CL" dirty="0"/>
          </a:p>
          <a:p>
            <a:pPr marL="285750" indent="-285750"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Inflamación </a:t>
            </a:r>
          </a:p>
          <a:p>
            <a:pPr marL="285750" indent="-285750"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Disminuye Testosterona</a:t>
            </a:r>
          </a:p>
          <a:p>
            <a:pPr marL="285750" indent="-285750">
              <a:buClr>
                <a:srgbClr val="002060"/>
              </a:buClr>
              <a:buFont typeface="Wingdings" pitchFamily="2" charset="2"/>
              <a:buChar char="§"/>
            </a:pPr>
            <a:endParaRPr lang="es-CL" dirty="0"/>
          </a:p>
          <a:p>
            <a:pPr marL="285750" indent="-285750">
              <a:buClr>
                <a:srgbClr val="002060"/>
              </a:buClr>
              <a:buFont typeface="Wingdings" pitchFamily="2" charset="2"/>
              <a:buChar char="§"/>
            </a:pPr>
            <a:endParaRPr lang="es-CL" dirty="0"/>
          </a:p>
          <a:p>
            <a:pPr>
              <a:buClr>
                <a:srgbClr val="002060"/>
              </a:buClr>
            </a:pPr>
            <a:endParaRPr lang="es-CL" dirty="0"/>
          </a:p>
          <a:p>
            <a:pPr marL="285750" indent="-285750"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Disminuye captura de glucosa por musculo, hiperglicemia, RI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92117394-5D1A-6145-9E8B-96709CCC7E82}"/>
              </a:ext>
            </a:extLst>
          </p:cNvPr>
          <p:cNvSpPr txBox="1">
            <a:spLocks/>
          </p:cNvSpPr>
          <p:nvPr/>
        </p:nvSpPr>
        <p:spPr>
          <a:xfrm>
            <a:off x="2143760" y="363378"/>
            <a:ext cx="7863840" cy="1325563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dirty="0"/>
              <a:t>DM                          Sarcopenia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3D9A1EB8-1841-6E41-BB40-98E268706E05}"/>
              </a:ext>
            </a:extLst>
          </p:cNvPr>
          <p:cNvCxnSpPr/>
          <p:nvPr/>
        </p:nvCxnSpPr>
        <p:spPr>
          <a:xfrm>
            <a:off x="3982720" y="1026160"/>
            <a:ext cx="2722880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78940D6B-4D03-E74B-8F2E-E60A9046C488}"/>
              </a:ext>
            </a:extLst>
          </p:cNvPr>
          <p:cNvSpPr/>
          <p:nvPr/>
        </p:nvSpPr>
        <p:spPr>
          <a:xfrm>
            <a:off x="5222240" y="3627180"/>
            <a:ext cx="1188720" cy="41656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D66E541-F7A0-6340-9E49-AD917226A5B5}"/>
              </a:ext>
            </a:extLst>
          </p:cNvPr>
          <p:cNvSpPr/>
          <p:nvPr/>
        </p:nvSpPr>
        <p:spPr>
          <a:xfrm>
            <a:off x="9326880" y="4358700"/>
            <a:ext cx="1188720" cy="41656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64924FE-B9F4-7249-9684-8A8124058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8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55"/>
    </mc:Choice>
    <mc:Fallback xmlns="">
      <p:transition spd="slow" advTm="161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87CE8B-0334-A445-9FFF-C567F1099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DM y Fragilidad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58C80C3-E7BD-544B-8507-7F535F871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54144" y="1690688"/>
            <a:ext cx="7136869" cy="413731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E57D6E9-A0D5-4644-828C-24D245595AC6}"/>
              </a:ext>
            </a:extLst>
          </p:cNvPr>
          <p:cNvSpPr txBox="1"/>
          <p:nvPr/>
        </p:nvSpPr>
        <p:spPr>
          <a:xfrm>
            <a:off x="3993931" y="6308209"/>
            <a:ext cx="3857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effectLst/>
              </a:rPr>
              <a:t>Hanlon P, Lancet Healthy Longev 2020 </a:t>
            </a:r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D480318-876D-6544-981A-1D75EC3060DE}"/>
              </a:ext>
            </a:extLst>
          </p:cNvPr>
          <p:cNvSpPr/>
          <p:nvPr/>
        </p:nvSpPr>
        <p:spPr>
          <a:xfrm>
            <a:off x="2506717" y="4414345"/>
            <a:ext cx="6794938" cy="4887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B746E0-6F24-9E4D-B4EA-8EADE8728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85"/>
    </mc:Choice>
    <mc:Fallback xmlns="">
      <p:transition spd="slow" advTm="45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8A3B858-E0E7-2C49-8705-F3C793738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72212" y="365125"/>
            <a:ext cx="9647571" cy="569364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A596A62-24D6-3F44-A23A-47B8BAB864AF}"/>
              </a:ext>
            </a:extLst>
          </p:cNvPr>
          <p:cNvSpPr txBox="1"/>
          <p:nvPr/>
        </p:nvSpPr>
        <p:spPr>
          <a:xfrm>
            <a:off x="4167350" y="6167061"/>
            <a:ext cx="3857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effectLst/>
              </a:rPr>
              <a:t>Hanlon P, Lancet Healthy Longev 2020 </a:t>
            </a:r>
            <a:endParaRPr lang="es-C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ADA6998-3985-3544-A2AC-7DF0965C8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95"/>
    </mc:Choice>
    <mc:Fallback xmlns="">
      <p:transition spd="slow" advTm="63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9E424860-D752-2A4C-B883-F2B15CCEE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58422"/>
            <a:ext cx="10515600" cy="1325563"/>
          </a:xfrm>
        </p:spPr>
        <p:txBody>
          <a:bodyPr/>
          <a:lstStyle/>
          <a:p>
            <a:r>
              <a:rPr lang="es-CL" dirty="0"/>
              <a:t> DM  - Sarcopenia -  Fragilidad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0007843-57EB-8E4E-8E2B-C2AB2B5EA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353" y="2553628"/>
            <a:ext cx="1460471" cy="206802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81B53EA-912D-604F-A08B-FBD518241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7345" y="927063"/>
            <a:ext cx="2153066" cy="55658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C5FB098-3ED1-E745-9D46-F66BE681A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4656" y="1963549"/>
            <a:ext cx="1515537" cy="3492840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69B93052-4DB4-0D41-83FF-265436D5024C}"/>
              </a:ext>
            </a:extLst>
          </p:cNvPr>
          <p:cNvCxnSpPr>
            <a:cxnSpLocks/>
          </p:cNvCxnSpPr>
          <p:nvPr/>
        </p:nvCxnSpPr>
        <p:spPr>
          <a:xfrm>
            <a:off x="3120311" y="3709969"/>
            <a:ext cx="111527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DDD6BD84-0205-2C41-B46F-733E861B0100}"/>
              </a:ext>
            </a:extLst>
          </p:cNvPr>
          <p:cNvSpPr txBox="1"/>
          <p:nvPr/>
        </p:nvSpPr>
        <p:spPr>
          <a:xfrm>
            <a:off x="2639241" y="6226782"/>
            <a:ext cx="5132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Adaptado de M. Stout, Phisiology 2017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F1A6DE-5DA1-BE4F-90E0-8442C726E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1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73"/>
    </mc:Choice>
    <mc:Fallback xmlns="">
      <p:transition spd="slow" advTm="58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499EC6A-2162-D84D-80C1-2B670A5C0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Manejo DM en PM - Clínica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A583D9-BF22-C249-BC43-DCE608BD9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&lt; polidispia, poliuria y polifagia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endParaRPr lang="es-CL" dirty="0"/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&gt; deshidratación, confusión, incontinencia urinaria, caídas, fatiga, baja de peso, infecciones genitourinarias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endParaRPr lang="es-CL" dirty="0"/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Riesgo aumentado de hipoglicemia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endParaRPr lang="es-CL" dirty="0"/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Aumentan sx neuroglucopénicos y disminuye sx adrenergicos </a:t>
            </a:r>
            <a:r>
              <a:rPr lang="es-CL" dirty="0">
                <a:sym typeface="Wingdings" pitchFamily="2" charset="2"/>
              </a:rPr>
              <a:t></a:t>
            </a:r>
            <a:r>
              <a:rPr lang="es-CL" dirty="0"/>
              <a:t> hipoglicemias asintomáticas</a:t>
            </a:r>
          </a:p>
          <a:p>
            <a:endParaRPr lang="es-C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478EC2-81FE-554D-8203-28287E14D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3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12"/>
    </mc:Choice>
    <mc:Fallback xmlns="">
      <p:transition spd="slow" advTm="53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A88A5375-CCC5-C14C-9EAE-065452634862}"/>
              </a:ext>
            </a:extLst>
          </p:cNvPr>
          <p:cNvSpPr/>
          <p:nvPr/>
        </p:nvSpPr>
        <p:spPr>
          <a:xfrm>
            <a:off x="1435881" y="909567"/>
            <a:ext cx="4197974" cy="2274848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b="1" dirty="0">
                <a:solidFill>
                  <a:schemeClr val="tx1"/>
                </a:solidFill>
              </a:rPr>
              <a:t>SOCIAL</a:t>
            </a:r>
          </a:p>
          <a:p>
            <a:endParaRPr lang="es-CL" b="1" dirty="0">
              <a:solidFill>
                <a:schemeClr val="tx1"/>
              </a:solidFill>
            </a:endParaRPr>
          </a:p>
          <a:p>
            <a:r>
              <a:rPr lang="es-CL" dirty="0">
                <a:solidFill>
                  <a:schemeClr val="tx1"/>
                </a:solidFill>
              </a:rPr>
              <a:t>Con quién vive y donde vive, escolaridad</a:t>
            </a:r>
          </a:p>
          <a:p>
            <a:r>
              <a:rPr lang="es-CL" dirty="0">
                <a:solidFill>
                  <a:schemeClr val="tx1"/>
                </a:solidFill>
              </a:rPr>
              <a:t>Acceso a alimentacion</a:t>
            </a:r>
          </a:p>
          <a:p>
            <a:r>
              <a:rPr lang="es-CL" dirty="0">
                <a:solidFill>
                  <a:schemeClr val="tx1"/>
                </a:solidFill>
              </a:rPr>
              <a:t>Acceso a salud y fármacos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2AC1CBBB-2480-1549-A116-FB3DEA777C92}"/>
              </a:ext>
            </a:extLst>
          </p:cNvPr>
          <p:cNvSpPr/>
          <p:nvPr/>
        </p:nvSpPr>
        <p:spPr>
          <a:xfrm>
            <a:off x="1466193" y="3820103"/>
            <a:ext cx="4197974" cy="2738352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b="1" dirty="0">
                <a:solidFill>
                  <a:schemeClr val="tx1"/>
                </a:solidFill>
              </a:rPr>
              <a:t>BIOMÉDICO</a:t>
            </a:r>
          </a:p>
          <a:p>
            <a:endParaRPr lang="es-CL" b="1" dirty="0">
              <a:solidFill>
                <a:schemeClr val="tx1"/>
              </a:solidFill>
            </a:endParaRPr>
          </a:p>
          <a:p>
            <a:r>
              <a:rPr lang="es-CL" dirty="0">
                <a:solidFill>
                  <a:schemeClr val="tx1"/>
                </a:solidFill>
              </a:rPr>
              <a:t>Comorbilidades/</a:t>
            </a:r>
          </a:p>
          <a:p>
            <a:r>
              <a:rPr lang="es-CL" dirty="0">
                <a:solidFill>
                  <a:schemeClr val="tx1"/>
                </a:solidFill>
              </a:rPr>
              <a:t>Complicaciones: CV, ERC</a:t>
            </a:r>
          </a:p>
          <a:p>
            <a:r>
              <a:rPr lang="es-CL" dirty="0">
                <a:solidFill>
                  <a:schemeClr val="tx1"/>
                </a:solidFill>
              </a:rPr>
              <a:t>EAP, Neuropatía, dolor cronico, retinopatía</a:t>
            </a:r>
          </a:p>
          <a:p>
            <a:r>
              <a:rPr lang="es-CL" dirty="0">
                <a:solidFill>
                  <a:schemeClr val="tx1"/>
                </a:solidFill>
              </a:rPr>
              <a:t>Sd geriatricos: Incontinencia orina, caídas, deficit visual, T marcha, polifarmacia, disfagia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9DD1DB53-D604-F747-855C-EFBF8FE0E3A9}"/>
              </a:ext>
            </a:extLst>
          </p:cNvPr>
          <p:cNvSpPr/>
          <p:nvPr/>
        </p:nvSpPr>
        <p:spPr>
          <a:xfrm>
            <a:off x="6527833" y="909567"/>
            <a:ext cx="4197972" cy="235686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b="1" dirty="0">
                <a:solidFill>
                  <a:schemeClr val="tx1"/>
                </a:solidFill>
              </a:rPr>
              <a:t>MENTAL</a:t>
            </a:r>
          </a:p>
          <a:p>
            <a:endParaRPr lang="es-CL" b="1" dirty="0">
              <a:solidFill>
                <a:schemeClr val="tx1"/>
              </a:solidFill>
            </a:endParaRPr>
          </a:p>
          <a:p>
            <a:r>
              <a:rPr lang="es-CL" dirty="0">
                <a:solidFill>
                  <a:schemeClr val="tx1"/>
                </a:solidFill>
              </a:rPr>
              <a:t>Deterioro cognitivo</a:t>
            </a:r>
          </a:p>
          <a:p>
            <a:r>
              <a:rPr lang="es-CL" dirty="0">
                <a:solidFill>
                  <a:schemeClr val="tx1"/>
                </a:solidFill>
              </a:rPr>
              <a:t>Depresión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C66E5334-0B6B-524B-A86C-6C20A83E5B38}"/>
              </a:ext>
            </a:extLst>
          </p:cNvPr>
          <p:cNvSpPr/>
          <p:nvPr/>
        </p:nvSpPr>
        <p:spPr>
          <a:xfrm>
            <a:off x="6527833" y="3820103"/>
            <a:ext cx="4197973" cy="2738351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b="1" dirty="0">
                <a:solidFill>
                  <a:schemeClr val="tx1"/>
                </a:solidFill>
              </a:rPr>
              <a:t>FUNCIONAL</a:t>
            </a:r>
          </a:p>
          <a:p>
            <a:endParaRPr lang="es-CL" b="1" dirty="0">
              <a:solidFill>
                <a:schemeClr val="tx1"/>
              </a:solidFill>
            </a:endParaRPr>
          </a:p>
          <a:p>
            <a:r>
              <a:rPr lang="es-CL" dirty="0">
                <a:solidFill>
                  <a:schemeClr val="tx1"/>
                </a:solidFill>
              </a:rPr>
              <a:t>ABVD, AIVD</a:t>
            </a:r>
          </a:p>
          <a:p>
            <a:r>
              <a:rPr lang="es-CL" dirty="0">
                <a:solidFill>
                  <a:schemeClr val="tx1"/>
                </a:solidFill>
              </a:rPr>
              <a:t>Caídas</a:t>
            </a:r>
          </a:p>
          <a:p>
            <a:r>
              <a:rPr lang="es-CL" dirty="0">
                <a:solidFill>
                  <a:schemeClr val="tx1"/>
                </a:solidFill>
              </a:rPr>
              <a:t>Ayudas técnicas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2E248D-E924-A64E-A35B-97A7D6C72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7849" y="1427311"/>
            <a:ext cx="1136650" cy="8572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ED93B4B-5D9E-6949-B178-C602EDB20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7849" y="4036533"/>
            <a:ext cx="883697" cy="86489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7871862-E54F-CE4D-AE74-E8BA40488E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5995" y="3940740"/>
            <a:ext cx="954517" cy="84460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8F879C5-B7E5-2A42-9CD7-4F38A4263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23"/>
    </mc:Choice>
    <mc:Fallback xmlns="">
      <p:transition spd="slow" advTm="173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A05A0B-748F-9F4E-A4E2-AD09ED8A3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002060"/>
                </a:solidFill>
              </a:rPr>
              <a:t>Objetivos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D7B245-7ECD-1445-A658-90AAFA249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Describir epidemiología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endParaRPr lang="es-CL" dirty="0"/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Explicar relación con fragilidad y sarcopenia(PM)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endParaRPr lang="es-CL" dirty="0"/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Definir objetivos de tratamiento y explicar el por qué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endParaRPr lang="es-CL" dirty="0"/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Describir características de algunos HGO y su uso en PM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100F39-02A5-7049-B624-A2F307F83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6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08"/>
    </mc:Choice>
    <mc:Fallback xmlns="">
      <p:transition spd="slow" advTm="34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58ABE3-284F-7B47-B06B-8C5D40E9A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Manejo de DM en la persona mayor</a:t>
            </a: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1B7DB050-D988-9646-AB6A-5F46442D0A6C}"/>
              </a:ext>
            </a:extLst>
          </p:cNvPr>
          <p:cNvSpPr/>
          <p:nvPr/>
        </p:nvSpPr>
        <p:spPr>
          <a:xfrm>
            <a:off x="460750" y="2169646"/>
            <a:ext cx="2545143" cy="3033725"/>
          </a:xfrm>
          <a:prstGeom prst="roundRect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>
                <a:solidFill>
                  <a:schemeClr val="bg1"/>
                </a:solidFill>
              </a:rPr>
              <a:t>GLICEMIA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22E857ED-C303-874B-AFDF-C601BCC49887}"/>
              </a:ext>
            </a:extLst>
          </p:cNvPr>
          <p:cNvSpPr/>
          <p:nvPr/>
        </p:nvSpPr>
        <p:spPr>
          <a:xfrm>
            <a:off x="3268790" y="2169646"/>
            <a:ext cx="2545143" cy="368323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/>
              <a:t>RIESGO CV 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A39D7B85-677C-F445-9A1A-BA16A2F7F48B}"/>
              </a:ext>
            </a:extLst>
          </p:cNvPr>
          <p:cNvSpPr/>
          <p:nvPr/>
        </p:nvSpPr>
        <p:spPr>
          <a:xfrm>
            <a:off x="8884870" y="2169657"/>
            <a:ext cx="2545143" cy="3683219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/>
              <a:t>FRAGILIDAD Y SARCOPENIA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8EE600DA-2251-0544-8DF8-C02859B1A27D}"/>
              </a:ext>
            </a:extLst>
          </p:cNvPr>
          <p:cNvSpPr/>
          <p:nvPr/>
        </p:nvSpPr>
        <p:spPr>
          <a:xfrm>
            <a:off x="6076830" y="2169646"/>
            <a:ext cx="2545143" cy="3683230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>
                <a:solidFill>
                  <a:schemeClr val="bg1"/>
                </a:solidFill>
              </a:rPr>
              <a:t>COMPLICA_</a:t>
            </a:r>
          </a:p>
          <a:p>
            <a:pPr algn="ctr"/>
            <a:r>
              <a:rPr lang="es-CL" sz="2800" b="1" dirty="0">
                <a:solidFill>
                  <a:schemeClr val="bg1"/>
                </a:solidFill>
              </a:rPr>
              <a:t>CIONES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4E14A45C-C83F-7144-B630-8A9E82AA00BD}"/>
              </a:ext>
            </a:extLst>
          </p:cNvPr>
          <p:cNvCxnSpPr>
            <a:cxnSpLocks/>
          </p:cNvCxnSpPr>
          <p:nvPr/>
        </p:nvCxnSpPr>
        <p:spPr>
          <a:xfrm>
            <a:off x="644743" y="5457352"/>
            <a:ext cx="2177156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702B20B-E4F4-3242-917B-2C55F0E28346}"/>
              </a:ext>
            </a:extLst>
          </p:cNvPr>
          <p:cNvSpPr txBox="1"/>
          <p:nvPr/>
        </p:nvSpPr>
        <p:spPr>
          <a:xfrm>
            <a:off x="761987" y="5661878"/>
            <a:ext cx="2177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(-)  RIESGO HIPOGLICEMIA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3B91A67-53F7-7847-A5E4-04D77D0F0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0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19"/>
    </mc:Choice>
    <mc:Fallback xmlns="">
      <p:transition spd="slow" advTm="58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796674-2051-E247-887A-94AB3E441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6"/>
          <a:stretch>
            <a:fillRect/>
          </a:stretch>
        </p:blipFill>
        <p:spPr>
          <a:xfrm>
            <a:off x="3836504" y="121709"/>
            <a:ext cx="7690747" cy="5889360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10ACAC1-1C8D-6449-9FA1-E2DCFF9CB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56" y="444638"/>
            <a:ext cx="4362795" cy="2159414"/>
          </a:xfrm>
        </p:spPr>
        <p:txBody>
          <a:bodyPr>
            <a:normAutofit/>
          </a:bodyPr>
          <a:lstStyle/>
          <a:p>
            <a:r>
              <a:rPr lang="es-CL" dirty="0"/>
              <a:t>Manejo - Objetivos de HbA1C</a:t>
            </a:r>
          </a:p>
        </p:txBody>
      </p:sp>
      <p:sp>
        <p:nvSpPr>
          <p:cNvPr id="4" name="4 CuadroTexto">
            <a:extLst>
              <a:ext uri="{FF2B5EF4-FFF2-40B4-BE49-F238E27FC236}">
                <a16:creationId xmlns:a16="http://schemas.microsoft.com/office/drawing/2014/main" id="{B4E3D09C-8C0B-D346-9791-D96C3BDC9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551" y="6321287"/>
            <a:ext cx="29490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CL" altLang="es-CL" sz="1800" dirty="0">
                <a:latin typeface="Century Gothic" panose="020B0502020202020204" pitchFamily="34" charset="0"/>
              </a:rPr>
              <a:t>Diabetes Care 2015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6A6A969-6A4E-1145-B14A-689A163FC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99"/>
    </mc:Choice>
    <mc:Fallback xmlns="">
      <p:transition spd="slow" advTm="66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437A6C-4F89-254F-B161-1D93DE120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Objetivos HbA1C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C9C3C9C5-A39D-EA49-90E4-F635870DC4E7}"/>
              </a:ext>
            </a:extLst>
          </p:cNvPr>
          <p:cNvSpPr/>
          <p:nvPr/>
        </p:nvSpPr>
        <p:spPr>
          <a:xfrm>
            <a:off x="155710" y="1690688"/>
            <a:ext cx="3844787" cy="425291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s-CL" sz="2800" b="1" dirty="0">
                <a:solidFill>
                  <a:schemeClr val="tx1"/>
                </a:solidFill>
              </a:rPr>
              <a:t>7 -7.5%</a:t>
            </a:r>
          </a:p>
          <a:p>
            <a:pPr algn="ctr" fontAlgn="t"/>
            <a:endParaRPr lang="es-CL" sz="2800" dirty="0">
              <a:solidFill>
                <a:schemeClr val="tx1"/>
              </a:solidFill>
            </a:endParaRPr>
          </a:p>
          <a:p>
            <a:pPr algn="ctr" fontAlgn="t"/>
            <a:r>
              <a:rPr lang="es-CL" sz="2800" b="1" dirty="0">
                <a:solidFill>
                  <a:schemeClr val="tx1"/>
                </a:solidFill>
              </a:rPr>
              <a:t>Sanos</a:t>
            </a:r>
          </a:p>
          <a:p>
            <a:pPr fontAlgn="t"/>
            <a:endParaRPr lang="es-CL" b="1" dirty="0">
              <a:solidFill>
                <a:schemeClr val="tx1"/>
              </a:solidFill>
            </a:endParaRPr>
          </a:p>
          <a:p>
            <a:pPr fontAlgn="t"/>
            <a:endParaRPr lang="es-CL" dirty="0">
              <a:solidFill>
                <a:schemeClr val="tx1"/>
              </a:solidFill>
            </a:endParaRPr>
          </a:p>
          <a:p>
            <a:pPr fontAlgn="t"/>
            <a:r>
              <a:rPr lang="es-CL" sz="2400" dirty="0">
                <a:solidFill>
                  <a:schemeClr val="tx1"/>
                </a:solidFill>
              </a:rPr>
              <a:t>Pocas enf cronicas </a:t>
            </a:r>
          </a:p>
          <a:p>
            <a:pPr fontAlgn="t"/>
            <a:r>
              <a:rPr lang="es-CL" sz="2400" dirty="0">
                <a:solidFill>
                  <a:schemeClr val="tx1"/>
                </a:solidFill>
              </a:rPr>
              <a:t>Sin alteración cognitiva</a:t>
            </a:r>
          </a:p>
          <a:p>
            <a:pPr fontAlgn="t"/>
            <a:r>
              <a:rPr lang="es-CL" sz="2400" dirty="0">
                <a:solidFill>
                  <a:schemeClr val="tx1"/>
                </a:solidFill>
              </a:rPr>
              <a:t>Sin alteracion funcional</a:t>
            </a:r>
          </a:p>
          <a:p>
            <a:pPr fontAlgn="t"/>
            <a:r>
              <a:rPr lang="es-CL" sz="2400" dirty="0">
                <a:solidFill>
                  <a:schemeClr val="tx1"/>
                </a:solidFill>
              </a:rPr>
              <a:t>Mayor expectativa de vida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C1DB18BF-C93D-A045-8CC6-7FBA0CD9E97E}"/>
              </a:ext>
            </a:extLst>
          </p:cNvPr>
          <p:cNvSpPr/>
          <p:nvPr/>
        </p:nvSpPr>
        <p:spPr>
          <a:xfrm>
            <a:off x="4264716" y="1690688"/>
            <a:ext cx="3662568" cy="4252912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>
                <a:solidFill>
                  <a:schemeClr val="tx1"/>
                </a:solidFill>
              </a:rPr>
              <a:t>8 - 8.5%</a:t>
            </a:r>
          </a:p>
          <a:p>
            <a:pPr algn="ctr"/>
            <a:endParaRPr lang="es-CL" sz="2800" dirty="0">
              <a:solidFill>
                <a:schemeClr val="tx1"/>
              </a:solidFill>
            </a:endParaRPr>
          </a:p>
          <a:p>
            <a:pPr algn="ctr" fontAlgn="t"/>
            <a:r>
              <a:rPr lang="es-CL" sz="2800" b="1" dirty="0">
                <a:solidFill>
                  <a:schemeClr val="tx1"/>
                </a:solidFill>
              </a:rPr>
              <a:t>Int.– Complejo</a:t>
            </a:r>
          </a:p>
          <a:p>
            <a:pPr fontAlgn="t"/>
            <a:endParaRPr lang="es-CL" b="1" dirty="0">
              <a:solidFill>
                <a:schemeClr val="tx1"/>
              </a:solidFill>
            </a:endParaRPr>
          </a:p>
          <a:p>
            <a:pPr fontAlgn="t"/>
            <a:endParaRPr lang="es-CL" dirty="0">
              <a:solidFill>
                <a:schemeClr val="tx1"/>
              </a:solidFill>
            </a:endParaRPr>
          </a:p>
          <a:p>
            <a:pPr fontAlgn="t"/>
            <a:r>
              <a:rPr lang="es-CL" sz="2400" dirty="0">
                <a:solidFill>
                  <a:schemeClr val="tx1"/>
                </a:solidFill>
              </a:rPr>
              <a:t>Múltiples enf  crónicas</a:t>
            </a:r>
          </a:p>
          <a:p>
            <a:pPr fontAlgn="t"/>
            <a:r>
              <a:rPr lang="es-CL" sz="2400" dirty="0">
                <a:solidFill>
                  <a:schemeClr val="tx1"/>
                </a:solidFill>
              </a:rPr>
              <a:t>Deterioro  leve a mod</a:t>
            </a:r>
          </a:p>
          <a:p>
            <a:pPr fontAlgn="t"/>
            <a:r>
              <a:rPr lang="es-CL" sz="2400" dirty="0">
                <a:solidFill>
                  <a:schemeClr val="tx1"/>
                </a:solidFill>
              </a:rPr>
              <a:t>Dependencia + 2 AIVD</a:t>
            </a:r>
          </a:p>
          <a:p>
            <a:pPr fontAlgn="t"/>
            <a:r>
              <a:rPr lang="es-CL" sz="2400" dirty="0">
                <a:solidFill>
                  <a:schemeClr val="tx1"/>
                </a:solidFill>
              </a:rPr>
              <a:t>Moderada expectativa de vida</a:t>
            </a: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725A69D7-7BBD-074F-B71C-1E437D7FA8EA}"/>
              </a:ext>
            </a:extLst>
          </p:cNvPr>
          <p:cNvSpPr/>
          <p:nvPr/>
        </p:nvSpPr>
        <p:spPr>
          <a:xfrm>
            <a:off x="8191503" y="1612211"/>
            <a:ext cx="3844787" cy="4695998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b="1" dirty="0">
              <a:solidFill>
                <a:schemeClr val="tx1"/>
              </a:solidFill>
            </a:endParaRPr>
          </a:p>
          <a:p>
            <a:endParaRPr lang="es-CL" b="1" dirty="0">
              <a:solidFill>
                <a:schemeClr val="tx1"/>
              </a:solidFill>
            </a:endParaRPr>
          </a:p>
          <a:p>
            <a:r>
              <a:rPr lang="es-CL" sz="2800" b="1" dirty="0">
                <a:solidFill>
                  <a:schemeClr val="tx1"/>
                </a:solidFill>
              </a:rPr>
              <a:t>Evitar hiperglicemia sintomática</a:t>
            </a:r>
          </a:p>
          <a:p>
            <a:endParaRPr lang="es-CL" sz="2800" dirty="0">
              <a:solidFill>
                <a:schemeClr val="tx1"/>
              </a:solidFill>
            </a:endParaRPr>
          </a:p>
          <a:p>
            <a:pPr fontAlgn="t"/>
            <a:r>
              <a:rPr lang="es-CL" sz="2800" b="1" dirty="0">
                <a:solidFill>
                  <a:schemeClr val="tx1"/>
                </a:solidFill>
              </a:rPr>
              <a:t>Enfermo – Muy complejo</a:t>
            </a:r>
            <a:endParaRPr lang="es-CL" b="1" dirty="0">
              <a:solidFill>
                <a:schemeClr val="tx1"/>
              </a:solidFill>
            </a:endParaRPr>
          </a:p>
          <a:p>
            <a:pPr fontAlgn="t"/>
            <a:endParaRPr lang="es-CL" dirty="0">
              <a:solidFill>
                <a:schemeClr val="tx1"/>
              </a:solidFill>
            </a:endParaRPr>
          </a:p>
          <a:p>
            <a:pPr fontAlgn="t"/>
            <a:r>
              <a:rPr lang="es-CL" sz="2400" dirty="0">
                <a:solidFill>
                  <a:schemeClr val="tx1"/>
                </a:solidFill>
              </a:rPr>
              <a:t>Enf terminal</a:t>
            </a:r>
          </a:p>
          <a:p>
            <a:pPr fontAlgn="t"/>
            <a:r>
              <a:rPr lang="es-CL" sz="2400" dirty="0">
                <a:solidFill>
                  <a:schemeClr val="tx1"/>
                </a:solidFill>
              </a:rPr>
              <a:t>Deterioro mod a severo</a:t>
            </a:r>
          </a:p>
          <a:p>
            <a:pPr fontAlgn="t"/>
            <a:r>
              <a:rPr lang="es-CL" sz="2400" dirty="0">
                <a:solidFill>
                  <a:schemeClr val="tx1"/>
                </a:solidFill>
              </a:rPr>
              <a:t>Dependencia +2 ABVD</a:t>
            </a:r>
          </a:p>
          <a:p>
            <a:pPr fontAlgn="t"/>
            <a:r>
              <a:rPr lang="es-CL" sz="2400" dirty="0">
                <a:solidFill>
                  <a:schemeClr val="tx1"/>
                </a:solidFill>
              </a:rPr>
              <a:t>Limitada expectativa de vida</a:t>
            </a:r>
          </a:p>
          <a:p>
            <a:pPr fontAlgn="t"/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7B984FF-3A71-A948-976F-371E8F4F341C}"/>
              </a:ext>
            </a:extLst>
          </p:cNvPr>
          <p:cNvSpPr txBox="1"/>
          <p:nvPr/>
        </p:nvSpPr>
        <p:spPr>
          <a:xfrm>
            <a:off x="5181600" y="630820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ADA 2021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C4C04FF-2CBD-1645-9344-60BD9E4F2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2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16"/>
    </mc:Choice>
    <mc:Fallback xmlns="">
      <p:transition spd="slow" advTm="95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2408C58-4513-6949-9A8F-97F0E5D5F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4450" y="1419860"/>
            <a:ext cx="8343900" cy="43053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E4B245F-ABEE-4347-828E-DB597CC447E4}"/>
              </a:ext>
            </a:extLst>
          </p:cNvPr>
          <p:cNvSpPr txBox="1"/>
          <p:nvPr/>
        </p:nvSpPr>
        <p:spPr>
          <a:xfrm>
            <a:off x="2754630" y="1871742"/>
            <a:ext cx="833120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s-CL" dirty="0"/>
              <a:t>(17%)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5F5028-D401-8148-B21B-0D07A5CF5097}"/>
              </a:ext>
            </a:extLst>
          </p:cNvPr>
          <p:cNvSpPr txBox="1"/>
          <p:nvPr/>
        </p:nvSpPr>
        <p:spPr>
          <a:xfrm>
            <a:off x="2246630" y="2585809"/>
            <a:ext cx="833120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s-CL" dirty="0"/>
              <a:t>(23%)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6D4A88C-ABD2-8D4C-95E2-2A57171CAEDC}"/>
              </a:ext>
            </a:extLst>
          </p:cNvPr>
          <p:cNvSpPr txBox="1"/>
          <p:nvPr/>
        </p:nvSpPr>
        <p:spPr>
          <a:xfrm>
            <a:off x="2329180" y="3339405"/>
            <a:ext cx="833120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s-CL" dirty="0"/>
              <a:t>(59%)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6D1A231-DC8E-784A-A639-76B4C23C6A83}"/>
              </a:ext>
            </a:extLst>
          </p:cNvPr>
          <p:cNvSpPr txBox="1"/>
          <p:nvPr/>
        </p:nvSpPr>
        <p:spPr>
          <a:xfrm>
            <a:off x="2181225" y="4093001"/>
            <a:ext cx="680720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s-CL" dirty="0"/>
              <a:t> (1%)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76CFE75-20CC-3A4D-8F54-DE718854FE9F}"/>
              </a:ext>
            </a:extLst>
          </p:cNvPr>
          <p:cNvSpPr/>
          <p:nvPr/>
        </p:nvSpPr>
        <p:spPr>
          <a:xfrm>
            <a:off x="2246630" y="1798319"/>
            <a:ext cx="2366010" cy="134895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27F0969-6C28-FA46-B298-E2AEF5DA081C}"/>
              </a:ext>
            </a:extLst>
          </p:cNvPr>
          <p:cNvSpPr txBox="1"/>
          <p:nvPr/>
        </p:nvSpPr>
        <p:spPr>
          <a:xfrm>
            <a:off x="4043680" y="6004560"/>
            <a:ext cx="364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L. Lederle, JAGS 2021</a:t>
            </a:r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AA5B64A2-6016-5F4C-B63C-90905ED68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Cambios en el tratamiento según metas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3EE620C-F2FA-BA42-A53A-B0A112E380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7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48"/>
    </mc:Choice>
    <mc:Fallback xmlns="">
      <p:transition spd="slow" advTm="92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54BFE-F542-0B4F-A6B4-4A916981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>
                <a:solidFill>
                  <a:srgbClr val="002060"/>
                </a:solidFill>
              </a:rPr>
              <a:t>Estilos de vida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F5AF19-B379-844F-A062-261DDBE12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Nutrición: evaluar peso y déficit de vitaminas. Ojo con B12 y Vit D.</a:t>
            </a:r>
          </a:p>
          <a:p>
            <a:pPr marL="0" indent="0">
              <a:buClr>
                <a:srgbClr val="002060"/>
              </a:buClr>
              <a:buNone/>
            </a:pPr>
            <a:r>
              <a:rPr lang="es-CL" dirty="0"/>
              <a:t>Evitar dietas restrictivas que aumenten malnutrición.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endParaRPr lang="es-CL" dirty="0"/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Ejercicio: beneficio en control glicémico y manejo sarcopenia/fragilidad. Multicomponente.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83EBDBC-D73D-7348-821C-9C9B56617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8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47"/>
    </mc:Choice>
    <mc:Fallback xmlns="">
      <p:transition spd="slow" advTm="64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AAC5EF-9FAD-8941-BBE3-5B54D8413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639" y="1192527"/>
            <a:ext cx="7348361" cy="485337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766852A-62A2-9D4A-AFD2-F434A78ADA92}"/>
              </a:ext>
            </a:extLst>
          </p:cNvPr>
          <p:cNvSpPr txBox="1"/>
          <p:nvPr/>
        </p:nvSpPr>
        <p:spPr>
          <a:xfrm>
            <a:off x="546100" y="1652742"/>
            <a:ext cx="414398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002060"/>
              </a:buClr>
              <a:buFont typeface="Wingdings" pitchFamily="2" charset="2"/>
              <a:buChar char="§"/>
            </a:pPr>
            <a:r>
              <a:rPr lang="es-CL" sz="2800" b="1" dirty="0"/>
              <a:t>Metformina</a:t>
            </a:r>
          </a:p>
          <a:p>
            <a:pPr marL="457200" indent="-457200">
              <a:buClr>
                <a:srgbClr val="002060"/>
              </a:buClr>
              <a:buFont typeface="Wingdings" pitchFamily="2" charset="2"/>
              <a:buChar char="§"/>
            </a:pPr>
            <a:r>
              <a:rPr lang="es-CL" sz="2800" b="1" dirty="0"/>
              <a:t>iDPP4</a:t>
            </a:r>
          </a:p>
          <a:p>
            <a:pPr marL="457200" indent="-457200">
              <a:buClr>
                <a:srgbClr val="002060"/>
              </a:buClr>
              <a:buFont typeface="Wingdings" pitchFamily="2" charset="2"/>
              <a:buChar char="§"/>
            </a:pPr>
            <a:r>
              <a:rPr lang="es-CL" sz="2800" b="1" dirty="0"/>
              <a:t>iSGLT2</a:t>
            </a:r>
          </a:p>
          <a:p>
            <a:pPr marL="457200" indent="-457200">
              <a:buClr>
                <a:srgbClr val="002060"/>
              </a:buClr>
              <a:buFont typeface="Wingdings" pitchFamily="2" charset="2"/>
              <a:buChar char="§"/>
            </a:pPr>
            <a:endParaRPr lang="es-CL" sz="2800" b="1" dirty="0"/>
          </a:p>
          <a:p>
            <a:pPr marL="457200" indent="-457200">
              <a:buClr>
                <a:srgbClr val="002060"/>
              </a:buClr>
              <a:buFont typeface="Wingdings" pitchFamily="2" charset="2"/>
              <a:buChar char="§"/>
            </a:pPr>
            <a:r>
              <a:rPr lang="es-CL" sz="2800" dirty="0"/>
              <a:t>GLP – 1: $$$, sc, subespecialista</a:t>
            </a:r>
            <a:endParaRPr lang="es-CL" sz="2800" b="1" dirty="0"/>
          </a:p>
          <a:p>
            <a:pPr marL="342900" indent="-342900">
              <a:buClr>
                <a:srgbClr val="002060"/>
              </a:buClr>
              <a:buFont typeface="Wingdings" pitchFamily="2" charset="2"/>
              <a:buChar char="§"/>
            </a:pPr>
            <a:endParaRPr lang="es-CL" sz="2400" dirty="0"/>
          </a:p>
          <a:p>
            <a:pPr marL="342900" indent="-342900">
              <a:buClr>
                <a:srgbClr val="002060"/>
              </a:buClr>
              <a:buFont typeface="Wingdings" pitchFamily="2" charset="2"/>
              <a:buChar char="§"/>
            </a:pPr>
            <a:r>
              <a:rPr lang="es-CL" sz="2400" dirty="0"/>
              <a:t>Sulfonilureas</a:t>
            </a:r>
          </a:p>
          <a:p>
            <a:pPr marL="342900" indent="-342900">
              <a:buClr>
                <a:srgbClr val="002060"/>
              </a:buClr>
              <a:buFont typeface="Wingdings" pitchFamily="2" charset="2"/>
              <a:buChar char="§"/>
            </a:pPr>
            <a:r>
              <a:rPr lang="es-CL" sz="2400" dirty="0"/>
              <a:t>Meglitinidas</a:t>
            </a:r>
          </a:p>
          <a:p>
            <a:pPr marL="342900" indent="-342900">
              <a:buClr>
                <a:srgbClr val="002060"/>
              </a:buClr>
              <a:buFont typeface="Wingdings" pitchFamily="2" charset="2"/>
              <a:buChar char="§"/>
            </a:pPr>
            <a:r>
              <a:rPr lang="es-CL" sz="2400" dirty="0"/>
              <a:t>Glitazonas/Tiazolinedionas</a:t>
            </a:r>
          </a:p>
          <a:p>
            <a:pPr marL="342900" indent="-342900">
              <a:buClr>
                <a:srgbClr val="002060"/>
              </a:buClr>
              <a:buFont typeface="Wingdings" pitchFamily="2" charset="2"/>
              <a:buChar char="§"/>
            </a:pPr>
            <a:r>
              <a:rPr lang="es-CL" sz="2400" dirty="0"/>
              <a:t>iAlfa glucosidasa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0251E66A-9AD6-154F-8D0E-254E40E33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Hipoglicemiantes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E4F95A3-B61A-9849-BF5B-830597AA36E8}"/>
              </a:ext>
            </a:extLst>
          </p:cNvPr>
          <p:cNvSpPr txBox="1"/>
          <p:nvPr/>
        </p:nvSpPr>
        <p:spPr>
          <a:xfrm>
            <a:off x="4941651" y="6308209"/>
            <a:ext cx="4143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Mooradian A., Drugs and Ageing 2018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053B0BD-EFAF-2F41-A729-2B3795D28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6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83"/>
    </mc:Choice>
    <mc:Fallback xmlns="">
      <p:transition spd="slow" advTm="145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3A54C8-6980-D04F-961D-272A6176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>
                <a:solidFill>
                  <a:srgbClr val="002060"/>
                </a:solidFill>
              </a:rPr>
              <a:t>Metformina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1B17CD-ADCC-0046-82B9-3B989AEEA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Inhibe gluconeogenesis, antagoniza ef de glucagon y aumenta la sensibilidad a la insulina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endParaRPr lang="es-CL" dirty="0"/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CI en Insuficiencia renal con VGF &lt; 30 ml/min,ajuste de dosis con VFG &lt; 45 ml/min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endParaRPr lang="es-CL" dirty="0"/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Evitar en ICC descompensada e insuf hepática por riesgo acidosis lactica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endParaRPr lang="es-CL" dirty="0"/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Pdce baja de peso, es barata, bajo riesgo hipoglicemia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endParaRPr lang="es-CL" dirty="0"/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Pdce malestar GI, riesgo deficit B12</a:t>
            </a:r>
          </a:p>
          <a:p>
            <a:endParaRPr lang="es-C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FE4FAC8-0E31-854B-8F4F-082E88A82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1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11"/>
    </mc:Choice>
    <mc:Fallback xmlns="">
      <p:transition spd="slow" advTm="66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A7731-2125-1E49-AC3C-D2E806B28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Inhibidores DPP4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6512908-96CA-6E45-B1D5-652E4F3C5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738" y="2048168"/>
            <a:ext cx="7211158" cy="368295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F6235C-2205-D44E-9F57-C45C2348F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6"/>
    </mc:Choice>
    <mc:Fallback xmlns="">
      <p:transition spd="slow" advTm="22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62293E-B7CE-E949-9B57-9993BF9B9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Inhibidores DPP4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E716DA-E215-794F-8C81-B1141339C48B}"/>
              </a:ext>
            </a:extLst>
          </p:cNvPr>
          <p:cNvSpPr txBox="1">
            <a:spLocks/>
          </p:cNvSpPr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s-CL" sz="1600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6CCEDA3D-7435-374A-9910-1043A6074D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843871"/>
              </p:ext>
            </p:extLst>
          </p:nvPr>
        </p:nvGraphicFramePr>
        <p:xfrm>
          <a:off x="1043354" y="1690688"/>
          <a:ext cx="10105292" cy="3921369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5052646">
                  <a:extLst>
                    <a:ext uri="{9D8B030D-6E8A-4147-A177-3AD203B41FA5}">
                      <a16:colId xmlns:a16="http://schemas.microsoft.com/office/drawing/2014/main" val="3617414094"/>
                    </a:ext>
                  </a:extLst>
                </a:gridCol>
                <a:gridCol w="5052646">
                  <a:extLst>
                    <a:ext uri="{9D8B030D-6E8A-4147-A177-3AD203B41FA5}">
                      <a16:colId xmlns:a16="http://schemas.microsoft.com/office/drawing/2014/main" val="542540452"/>
                    </a:ext>
                  </a:extLst>
                </a:gridCol>
              </a:tblGrid>
              <a:tr h="918117">
                <a:tc>
                  <a:txBody>
                    <a:bodyPr/>
                    <a:lstStyle/>
                    <a:p>
                      <a:r>
                        <a:rPr lang="es-CL" sz="2400" dirty="0"/>
                        <a:t>Potencia hipoglicemiante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Moderada – Disminuye  HbA1C 0.5 – 1%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38620490"/>
                  </a:ext>
                </a:extLst>
              </a:tr>
              <a:tr h="918117">
                <a:tc>
                  <a:txBody>
                    <a:bodyPr/>
                    <a:lstStyle/>
                    <a:p>
                      <a:r>
                        <a:rPr lang="es-CL" sz="2400" dirty="0"/>
                        <a:t>Hipoglicemia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No – acción en presencia de glucosa oral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03990700"/>
                  </a:ext>
                </a:extLst>
              </a:tr>
              <a:tr h="695045">
                <a:tc>
                  <a:txBody>
                    <a:bodyPr/>
                    <a:lstStyle/>
                    <a:p>
                      <a:r>
                        <a:rPr lang="es-CL" sz="2400" dirty="0"/>
                        <a:t>Costo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$$ 30.000 - 45.000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66019644"/>
                  </a:ext>
                </a:extLst>
              </a:tr>
              <a:tr h="695045">
                <a:tc>
                  <a:txBody>
                    <a:bodyPr/>
                    <a:lstStyle/>
                    <a:p>
                      <a:r>
                        <a:rPr lang="es-CL" sz="2400" dirty="0"/>
                        <a:t>Peso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Efecto neutro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69211906"/>
                  </a:ext>
                </a:extLst>
              </a:tr>
              <a:tr h="695045">
                <a:tc>
                  <a:txBody>
                    <a:bodyPr/>
                    <a:lstStyle/>
                    <a:p>
                      <a:r>
                        <a:rPr lang="es-CL" sz="2400" dirty="0"/>
                        <a:t>Riesgo CV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Efecto neutro?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317272"/>
                  </a:ext>
                </a:extLst>
              </a:tr>
            </a:tbl>
          </a:graphicData>
        </a:graphic>
      </p:graphicFrame>
      <p:sp>
        <p:nvSpPr>
          <p:cNvPr id="6" name="Corazón 5">
            <a:extLst>
              <a:ext uri="{FF2B5EF4-FFF2-40B4-BE49-F238E27FC236}">
                <a16:creationId xmlns:a16="http://schemas.microsoft.com/office/drawing/2014/main" id="{B694D296-455A-A94A-A6C5-8DB7B8EF43E1}"/>
              </a:ext>
            </a:extLst>
          </p:cNvPr>
          <p:cNvSpPr/>
          <p:nvPr/>
        </p:nvSpPr>
        <p:spPr>
          <a:xfrm>
            <a:off x="8686800" y="5054294"/>
            <a:ext cx="422030" cy="407011"/>
          </a:xfrm>
          <a:prstGeom prst="hear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51A4E30-55E1-734F-B0BE-9E9A9D4A4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7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39"/>
    </mc:Choice>
    <mc:Fallback xmlns="">
      <p:transition spd="slow" advTm="43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8347F8-73A0-8F4D-875B-9B7C98353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Inhibidores DPP4</a:t>
            </a:r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F014E328-09D1-AB49-9FBB-FC5AB5E7A2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925672"/>
              </p:ext>
            </p:extLst>
          </p:nvPr>
        </p:nvGraphicFramePr>
        <p:xfrm>
          <a:off x="264562" y="1543929"/>
          <a:ext cx="11662875" cy="490032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68684">
                  <a:extLst>
                    <a:ext uri="{9D8B030D-6E8A-4147-A177-3AD203B41FA5}">
                      <a16:colId xmlns:a16="http://schemas.microsoft.com/office/drawing/2014/main" val="1166550145"/>
                    </a:ext>
                  </a:extLst>
                </a:gridCol>
                <a:gridCol w="1494692">
                  <a:extLst>
                    <a:ext uri="{9D8B030D-6E8A-4147-A177-3AD203B41FA5}">
                      <a16:colId xmlns:a16="http://schemas.microsoft.com/office/drawing/2014/main" val="570600759"/>
                    </a:ext>
                  </a:extLst>
                </a:gridCol>
                <a:gridCol w="2338754">
                  <a:extLst>
                    <a:ext uri="{9D8B030D-6E8A-4147-A177-3AD203B41FA5}">
                      <a16:colId xmlns:a16="http://schemas.microsoft.com/office/drawing/2014/main" val="3207563010"/>
                    </a:ext>
                  </a:extLst>
                </a:gridCol>
                <a:gridCol w="2555768">
                  <a:extLst>
                    <a:ext uri="{9D8B030D-6E8A-4147-A177-3AD203B41FA5}">
                      <a16:colId xmlns:a16="http://schemas.microsoft.com/office/drawing/2014/main" val="1556524863"/>
                    </a:ext>
                  </a:extLst>
                </a:gridCol>
                <a:gridCol w="3304977">
                  <a:extLst>
                    <a:ext uri="{9D8B030D-6E8A-4147-A177-3AD203B41FA5}">
                      <a16:colId xmlns:a16="http://schemas.microsoft.com/office/drawing/2014/main" val="1437223457"/>
                    </a:ext>
                  </a:extLst>
                </a:gridCol>
              </a:tblGrid>
              <a:tr h="360246">
                <a:tc>
                  <a:txBody>
                    <a:bodyPr/>
                    <a:lstStyle/>
                    <a:p>
                      <a:r>
                        <a:rPr lang="es-CL" sz="2400" dirty="0"/>
                        <a:t>Nombre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Comercial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Dosis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Riñón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Higado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613921"/>
                  </a:ext>
                </a:extLst>
              </a:tr>
              <a:tr h="621795">
                <a:tc>
                  <a:txBody>
                    <a:bodyPr/>
                    <a:lstStyle/>
                    <a:p>
                      <a:r>
                        <a:rPr lang="es-CL" sz="2400" dirty="0"/>
                        <a:t>Sitagliptina</a:t>
                      </a:r>
                    </a:p>
                  </a:txBody>
                  <a:tcPr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Januvia</a:t>
                      </a:r>
                    </a:p>
                  </a:txBody>
                  <a:tcPr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100 mg/día</a:t>
                      </a:r>
                    </a:p>
                  </a:txBody>
                  <a:tcPr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000" dirty="0"/>
                        <a:t>50 mg (VFG 30 – 50 ml/min)</a:t>
                      </a:r>
                    </a:p>
                    <a:p>
                      <a:r>
                        <a:rPr lang="es-CL" sz="2000" dirty="0"/>
                        <a:t>25 mg (VFG &lt; 30 ml/min)</a:t>
                      </a:r>
                    </a:p>
                  </a:txBody>
                  <a:tcPr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000" dirty="0"/>
                        <a:t>(-)</a:t>
                      </a:r>
                    </a:p>
                  </a:txBody>
                  <a:tcPr>
                    <a:solidFill>
                      <a:srgbClr val="00B05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395040"/>
                  </a:ext>
                </a:extLst>
              </a:tr>
              <a:tr h="621795">
                <a:tc>
                  <a:txBody>
                    <a:bodyPr/>
                    <a:lstStyle/>
                    <a:p>
                      <a:r>
                        <a:rPr lang="es-CL" sz="2400" dirty="0"/>
                        <a:t>Vildagliptina</a:t>
                      </a:r>
                    </a:p>
                  </a:txBody>
                  <a:tcPr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Galvus</a:t>
                      </a:r>
                    </a:p>
                  </a:txBody>
                  <a:tcPr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50 mg cada 12 h</a:t>
                      </a:r>
                    </a:p>
                    <a:p>
                      <a:endParaRPr lang="es-CL" sz="2400" dirty="0"/>
                    </a:p>
                  </a:txBody>
                  <a:tcPr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000" dirty="0"/>
                        <a:t>50 mg (VGF &lt; 50 ml/min)</a:t>
                      </a:r>
                    </a:p>
                  </a:txBody>
                  <a:tcPr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000" dirty="0"/>
                        <a:t>(-)</a:t>
                      </a:r>
                    </a:p>
                  </a:txBody>
                  <a:tcPr>
                    <a:solidFill>
                      <a:srgbClr val="00B05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711577"/>
                  </a:ext>
                </a:extLst>
              </a:tr>
              <a:tr h="1154761">
                <a:tc>
                  <a:txBody>
                    <a:bodyPr/>
                    <a:lstStyle/>
                    <a:p>
                      <a:r>
                        <a:rPr lang="es-CL" sz="2400" dirty="0"/>
                        <a:t>Saxagliptina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Onglyza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2.5 – 5 mg al día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000" dirty="0"/>
                        <a:t>2.5 mg (VFG&lt; 45 ml/min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000" dirty="0"/>
                        <a:t>2.5 mg (farmacos met CYP3A4/5- Ketoconazol)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175354"/>
                  </a:ext>
                </a:extLst>
              </a:tr>
              <a:tr h="1154761">
                <a:tc>
                  <a:txBody>
                    <a:bodyPr/>
                    <a:lstStyle/>
                    <a:p>
                      <a:r>
                        <a:rPr lang="es-CL" sz="2400" dirty="0"/>
                        <a:t>Linagliptina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Trayenta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5 mg al día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000" dirty="0"/>
                        <a:t>NO SE AJUSTA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000" dirty="0"/>
                        <a:t>Evitar uso con farmacos met CYP3A4 o P glicoproteina – rifampicina)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864838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E2C3522-7855-2547-B442-654F36CF1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1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17"/>
    </mc:Choice>
    <mc:Fallback xmlns="">
      <p:transition spd="slow" advTm="38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4F39AEC-FE8C-3341-9DE3-262619FF9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81462" y="508512"/>
            <a:ext cx="8843211" cy="5650387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CF10F76A-8653-5242-81F4-5B1ABEFD3423}"/>
              </a:ext>
            </a:extLst>
          </p:cNvPr>
          <p:cNvCxnSpPr>
            <a:cxnSpLocks/>
          </p:cNvCxnSpPr>
          <p:nvPr/>
        </p:nvCxnSpPr>
        <p:spPr>
          <a:xfrm flipH="1" flipV="1">
            <a:off x="4054644" y="5396162"/>
            <a:ext cx="529388" cy="9625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595B8A8-649E-4F42-98ED-42E13676D689}"/>
              </a:ext>
            </a:extLst>
          </p:cNvPr>
          <p:cNvSpPr/>
          <p:nvPr/>
        </p:nvSpPr>
        <p:spPr>
          <a:xfrm>
            <a:off x="2726267" y="4927601"/>
            <a:ext cx="1099775" cy="46856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86484B-3B5F-ED49-B123-8266F74E5A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5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75"/>
    </mc:Choice>
    <mc:Fallback xmlns="">
      <p:transition spd="slow" advTm="31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F2C94C5-DB16-7A43-A190-CD420A603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Inhibidores SGLT -2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6F13990-BF3C-C74E-8FA9-A6FFF1596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99271" cy="4351338"/>
          </a:xfrm>
        </p:spPr>
        <p:txBody>
          <a:bodyPr/>
          <a:lstStyle/>
          <a:p>
            <a:r>
              <a:rPr lang="es-CL" dirty="0"/>
              <a:t>Inhiben cotransportador de glucosa tipo 2 ubicado en túbulo proximal responsable de la absorcion del 90% de la glucosa.</a:t>
            </a:r>
          </a:p>
          <a:p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641250C-5074-A342-A145-A29890E16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691" y="1825625"/>
            <a:ext cx="5739359" cy="347099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6DFAC11-3154-2146-9AA7-72AF252F6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6"/>
    </mc:Choice>
    <mc:Fallback xmlns="">
      <p:transition spd="slow" advTm="12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670E4-0D5B-6B42-AB78-462E87019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Inhibidores SGLT -2</a:t>
            </a:r>
          </a:p>
        </p:txBody>
      </p:sp>
      <p:graphicFrame>
        <p:nvGraphicFramePr>
          <p:cNvPr id="3" name="Tabla 5">
            <a:extLst>
              <a:ext uri="{FF2B5EF4-FFF2-40B4-BE49-F238E27FC236}">
                <a16:creationId xmlns:a16="http://schemas.microsoft.com/office/drawing/2014/main" id="{B4EDCCFC-3A40-8E41-A200-FD8BE1F3C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048309"/>
              </p:ext>
            </p:extLst>
          </p:nvPr>
        </p:nvGraphicFramePr>
        <p:xfrm>
          <a:off x="1043354" y="1690688"/>
          <a:ext cx="10105292" cy="3921369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5052646">
                  <a:extLst>
                    <a:ext uri="{9D8B030D-6E8A-4147-A177-3AD203B41FA5}">
                      <a16:colId xmlns:a16="http://schemas.microsoft.com/office/drawing/2014/main" val="3617414094"/>
                    </a:ext>
                  </a:extLst>
                </a:gridCol>
                <a:gridCol w="5052646">
                  <a:extLst>
                    <a:ext uri="{9D8B030D-6E8A-4147-A177-3AD203B41FA5}">
                      <a16:colId xmlns:a16="http://schemas.microsoft.com/office/drawing/2014/main" val="542540452"/>
                    </a:ext>
                  </a:extLst>
                </a:gridCol>
              </a:tblGrid>
              <a:tr h="918117">
                <a:tc>
                  <a:txBody>
                    <a:bodyPr/>
                    <a:lstStyle/>
                    <a:p>
                      <a:r>
                        <a:rPr lang="es-CL" sz="2400" dirty="0"/>
                        <a:t>Potencia hipoglicemiante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Moderada  a alta – Disminuye  HbA1C 0.5 – 1%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38620490"/>
                  </a:ext>
                </a:extLst>
              </a:tr>
              <a:tr h="918117">
                <a:tc>
                  <a:txBody>
                    <a:bodyPr/>
                    <a:lstStyle/>
                    <a:p>
                      <a:r>
                        <a:rPr lang="es-CL" sz="2400" dirty="0"/>
                        <a:t>Hipoglicemia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Bajo riesgo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03990700"/>
                  </a:ext>
                </a:extLst>
              </a:tr>
              <a:tr h="695045">
                <a:tc>
                  <a:txBody>
                    <a:bodyPr/>
                    <a:lstStyle/>
                    <a:p>
                      <a:r>
                        <a:rPr lang="es-CL" sz="2400" dirty="0"/>
                        <a:t>Costo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$$ 30.000 - 45.000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66019644"/>
                  </a:ext>
                </a:extLst>
              </a:tr>
              <a:tr h="695045">
                <a:tc>
                  <a:txBody>
                    <a:bodyPr/>
                    <a:lstStyle/>
                    <a:p>
                      <a:r>
                        <a:rPr lang="es-CL" sz="2400" b="0" dirty="0"/>
                        <a:t>Peso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b="0" dirty="0"/>
                        <a:t>Bajan de </a:t>
                      </a:r>
                      <a:r>
                        <a:rPr lang="es-CL" sz="2400" b="0"/>
                        <a:t>peso - 1.8 </a:t>
                      </a:r>
                      <a:r>
                        <a:rPr lang="es-CL" sz="2400" b="0" dirty="0"/>
                        <a:t>a </a:t>
                      </a:r>
                      <a:r>
                        <a:rPr lang="es-CL" sz="2400" b="0"/>
                        <a:t>2 kg (grasa)</a:t>
                      </a:r>
                      <a:endParaRPr lang="es-CL" sz="2400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69211906"/>
                  </a:ext>
                </a:extLst>
              </a:tr>
              <a:tr h="695045">
                <a:tc>
                  <a:txBody>
                    <a:bodyPr/>
                    <a:lstStyle/>
                    <a:p>
                      <a:r>
                        <a:rPr lang="es-CL" sz="2400" b="1" dirty="0"/>
                        <a:t>Riesgo CV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L" sz="2400" b="1" dirty="0"/>
                        <a:t>Beneficio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317272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29D717D-2058-1943-A177-4287DEBA8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28"/>
    </mc:Choice>
    <mc:Fallback xmlns="">
      <p:transition spd="slow" advTm="36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29FFDC-A6DD-5E45-9BD2-245B4C5F1A19}"/>
              </a:ext>
            </a:extLst>
          </p:cNvPr>
          <p:cNvSpPr txBox="1"/>
          <p:nvPr/>
        </p:nvSpPr>
        <p:spPr>
          <a:xfrm>
            <a:off x="3216362" y="6315630"/>
            <a:ext cx="611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Verma S., Lancet 2019, Custódio JS, Drugs and Ageing 2020</a:t>
            </a:r>
          </a:p>
          <a:p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CBA5AC2-7882-9F40-A26B-05B3F0937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525" y="4828831"/>
            <a:ext cx="9894950" cy="148888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72CD3C2-6111-134D-8AB2-87094659E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749" y="306904"/>
            <a:ext cx="10112502" cy="452401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6397BAC-2C20-814E-823A-3E7002D5FD47}"/>
              </a:ext>
            </a:extLst>
          </p:cNvPr>
          <p:cNvSpPr/>
          <p:nvPr/>
        </p:nvSpPr>
        <p:spPr>
          <a:xfrm>
            <a:off x="8515350" y="4828831"/>
            <a:ext cx="2328863" cy="107190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5A2856-BC73-9F45-91CC-2759015BB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7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42"/>
    </mc:Choice>
    <mc:Fallback xmlns="">
      <p:transition spd="slow" advTm="99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8C15BE8F-CAB9-274E-A2F8-736ABE889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108327"/>
              </p:ext>
            </p:extLst>
          </p:nvPr>
        </p:nvGraphicFramePr>
        <p:xfrm>
          <a:off x="789020" y="719665"/>
          <a:ext cx="1061396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9500">
                  <a:extLst>
                    <a:ext uri="{9D8B030D-6E8A-4147-A177-3AD203B41FA5}">
                      <a16:colId xmlns:a16="http://schemas.microsoft.com/office/drawing/2014/main" val="3832964294"/>
                    </a:ext>
                  </a:extLst>
                </a:gridCol>
                <a:gridCol w="6984460">
                  <a:extLst>
                    <a:ext uri="{9D8B030D-6E8A-4147-A177-3AD203B41FA5}">
                      <a16:colId xmlns:a16="http://schemas.microsoft.com/office/drawing/2014/main" val="32193578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sz="2400" dirty="0"/>
                        <a:t>Efectos adversos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Precauciones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139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/>
                        <a:t>ITU</a:t>
                      </a:r>
                    </a:p>
                    <a:p>
                      <a:endParaRPr lang="es-C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/>
                        <a:t>Aseo post orinar y evaluar riesgo/beneficio en pctes con historia de ITU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063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/>
                        <a:t>Depleción volumen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400" dirty="0"/>
                        <a:t>Ajustar dosis de diuréticos e hipotensores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205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2400" dirty="0"/>
                        <a:t>Disminución VFG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/>
                        <a:t>Evitar dar con otros nefrotóxicos, controlar f(x) renal antes de partir  y monitorizar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226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/>
                        <a:t>Cetoacidosis euglicemica</a:t>
                      </a:r>
                    </a:p>
                    <a:p>
                      <a:endParaRPr lang="es-C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/>
                        <a:t>No suspender bruscamente insulina, suspender 72 h antes de qx electiva y en enfermedad aguda. Evitar consumo de OH excesivo y ayuno prolongado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571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/>
                        <a:t>Hipoglicemia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/>
                        <a:t>Si estan con otros hipoglicemiantes, ajustar dosis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410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/>
                        <a:t>Fracturas??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/>
                        <a:t>Evaluar riesgo de caídas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710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s-CL" sz="2400" dirty="0"/>
                        <a:t>Amputación??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/>
                        <a:t>Evaluar EAP, evitar canaglifozina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843023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A0B288D4-BE8A-2F43-A8E8-4118A497A63B}"/>
              </a:ext>
            </a:extLst>
          </p:cNvPr>
          <p:cNvSpPr txBox="1"/>
          <p:nvPr/>
        </p:nvSpPr>
        <p:spPr>
          <a:xfrm>
            <a:off x="4533089" y="6138335"/>
            <a:ext cx="4504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Custódio JS, Drugs and Ageing 2020</a:t>
            </a:r>
          </a:p>
          <a:p>
            <a:endParaRPr lang="es-CL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6E11B76-CF7A-104E-920A-B11E0A342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4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44"/>
    </mc:Choice>
    <mc:Fallback xmlns="">
      <p:transition spd="slow" advTm="121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D04033E-93A9-B340-984A-E400ABC6FBCC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Inhibidores SGLT -2</a:t>
            </a:r>
          </a:p>
        </p:txBody>
      </p:sp>
      <p:graphicFrame>
        <p:nvGraphicFramePr>
          <p:cNvPr id="6" name="Tabla 3">
            <a:extLst>
              <a:ext uri="{FF2B5EF4-FFF2-40B4-BE49-F238E27FC236}">
                <a16:creationId xmlns:a16="http://schemas.microsoft.com/office/drawing/2014/main" id="{AF9DCD59-D20E-CE4B-A795-CF65992E7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196690"/>
              </p:ext>
            </p:extLst>
          </p:nvPr>
        </p:nvGraphicFramePr>
        <p:xfrm>
          <a:off x="1364762" y="1843088"/>
          <a:ext cx="9767276" cy="366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5939">
                  <a:extLst>
                    <a:ext uri="{9D8B030D-6E8A-4147-A177-3AD203B41FA5}">
                      <a16:colId xmlns:a16="http://schemas.microsoft.com/office/drawing/2014/main" val="2884863142"/>
                    </a:ext>
                  </a:extLst>
                </a:gridCol>
                <a:gridCol w="1160585">
                  <a:extLst>
                    <a:ext uri="{9D8B030D-6E8A-4147-A177-3AD203B41FA5}">
                      <a16:colId xmlns:a16="http://schemas.microsoft.com/office/drawing/2014/main" val="2985327289"/>
                    </a:ext>
                  </a:extLst>
                </a:gridCol>
                <a:gridCol w="2233246">
                  <a:extLst>
                    <a:ext uri="{9D8B030D-6E8A-4147-A177-3AD203B41FA5}">
                      <a16:colId xmlns:a16="http://schemas.microsoft.com/office/drawing/2014/main" val="3746990092"/>
                    </a:ext>
                  </a:extLst>
                </a:gridCol>
                <a:gridCol w="4677506">
                  <a:extLst>
                    <a:ext uri="{9D8B030D-6E8A-4147-A177-3AD203B41FA5}">
                      <a16:colId xmlns:a16="http://schemas.microsoft.com/office/drawing/2014/main" val="1233772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Nombre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Comercial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Dosis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Ajuste funcion renal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620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Dapaglifozina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Forxiga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10 mg al 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VFG &lt; 45 ml/min: contraindicado si es por hiperglicemia. Si ERC o ICC sin ajuste</a:t>
                      </a:r>
                    </a:p>
                    <a:p>
                      <a:r>
                        <a:rPr lang="es-CL" dirty="0"/>
                        <a:t>VFG &lt; 25 ml/min:</a:t>
                      </a:r>
                    </a:p>
                    <a:p>
                      <a:r>
                        <a:rPr lang="es-CL" dirty="0"/>
                        <a:t>Si ERC o ICC no iniciar pero mantener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652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Empaglifozina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Jardiance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10 a 25 mg al día AM con o sin comida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VFG &lt; 30 ml/min: CI si es por hiperglicemia. Si ERC o ICC uso off label mantener 10 mg/día</a:t>
                      </a:r>
                    </a:p>
                    <a:p>
                      <a:r>
                        <a:rPr lang="es-CL" dirty="0"/>
                        <a:t>VFG  &lt;20 ml/min : 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711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Canaglifozina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Invokana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100 a 300 mg al día previo a la 1ra comida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VFG 30 – 59 ml/min: 100 mg día</a:t>
                      </a:r>
                    </a:p>
                    <a:p>
                      <a:r>
                        <a:rPr lang="es-CL" dirty="0"/>
                        <a:t>VFG &lt; 30 ml/min : CI. Si tiene &gt; 300 mg/d de albuminuria no iniciar pero mantener 100 mg/d</a:t>
                      </a:r>
                    </a:p>
                    <a:p>
                      <a:r>
                        <a:rPr lang="es-CL" dirty="0"/>
                        <a:t>HD: 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920665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5758196-C116-C140-B0BC-A3035C36C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84"/>
    </mc:Choice>
    <mc:Fallback xmlns="">
      <p:transition spd="slow" advTm="33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ED0806-A8CE-CB45-8FAC-19FBF6E55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>
                <a:solidFill>
                  <a:srgbClr val="002060"/>
                </a:solidFill>
              </a:rPr>
              <a:t>Manejo - Insulina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3C953D-AE6C-704F-9C33-50009134B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Preferir esquemas simples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Preferir insulina basal análoga/ultralentas : </a:t>
            </a:r>
          </a:p>
          <a:p>
            <a:pPr marL="0" indent="0">
              <a:buClr>
                <a:srgbClr val="002060"/>
              </a:buClr>
              <a:buNone/>
            </a:pPr>
            <a:r>
              <a:rPr lang="es-CL" dirty="0"/>
              <a:t>Detemir y Glargina</a:t>
            </a:r>
          </a:p>
          <a:p>
            <a:pPr marL="0" indent="0">
              <a:buClr>
                <a:srgbClr val="002060"/>
              </a:buClr>
              <a:buNone/>
            </a:pPr>
            <a:r>
              <a:rPr lang="es-CL" dirty="0"/>
              <a:t>Degludec y Glargina U300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Evitar dosis con escala sube y baja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Premezcladas menos flexible en cuanto a ingesta pero mas fáciles de usar.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D9D1FCD-CC6C-AF44-8DB6-9BF3938B9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0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61"/>
    </mc:Choice>
    <mc:Fallback xmlns="">
      <p:transition spd="slow" advTm="35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4A0FE5-41D6-BB43-884F-94BE4E5E3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>
                <a:solidFill>
                  <a:srgbClr val="002060"/>
                </a:solidFill>
              </a:rPr>
              <a:t>¿Cuándo deprescribir o simplificar?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E00D7E-A56D-434F-A742-BEAE56E51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Hipoglicemia recurrente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Polifarmacia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Si cambian los objetivos de manejo: pérdida funcionalidad, deterioro cognitivo, cambio en expectativa de vida y fragilidad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Anorexia o ingesta inconsistente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Cambio en la persona que cuida, $$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Si el pcte quiere simplificar el manejo: disconfort, estrés, $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6288668-FBB9-D04F-8FA1-345EB5EC5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0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55"/>
    </mc:Choice>
    <mc:Fallback xmlns="">
      <p:transition spd="slow" advTm="23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A05A0B-748F-9F4E-A4E2-AD09ED8A3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002060"/>
                </a:solidFill>
              </a:rPr>
              <a:t>Objetivos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D7B245-7ECD-1445-A658-90AAFA249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Describir epidemiología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endParaRPr lang="es-CL" dirty="0"/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Explicar relación con fragilidad y sarcopenia(PM)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endParaRPr lang="es-CL" dirty="0"/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Definir objetivos de tratamiento y explicar el por qué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endParaRPr lang="es-CL" dirty="0"/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Describir características de algunos HGO y su uso en PM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A8268DB-3D3D-6044-97F1-CBDC1C6E3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9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96"/>
    </mc:Choice>
    <mc:Fallback xmlns="">
      <p:transition spd="slow" advTm="13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809467C-336D-8142-8307-C2DBB3FCE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663" y="396828"/>
            <a:ext cx="9002513" cy="543691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6DA6889-E048-6642-ACF0-D7735CF0F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8414" y="3934326"/>
            <a:ext cx="1971746" cy="179112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2BEA402-D23A-3047-A40B-69FABC88651D}"/>
              </a:ext>
            </a:extLst>
          </p:cNvPr>
          <p:cNvSpPr txBox="1"/>
          <p:nvPr/>
        </p:nvSpPr>
        <p:spPr>
          <a:xfrm>
            <a:off x="4463716" y="6172200"/>
            <a:ext cx="376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IDF Diabetes Atlas - 2021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3F2351E-781D-0A43-8B92-F97C0ED4D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4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6"/>
    </mc:Choice>
    <mc:Fallback xmlns="">
      <p:transition spd="slow" advTm="11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2A54740-C1C9-D244-8FEA-1681AE779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53" y="1170254"/>
            <a:ext cx="9889958" cy="344166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8372CCB-6907-144F-84CC-7E9E0F4736AB}"/>
              </a:ext>
            </a:extLst>
          </p:cNvPr>
          <p:cNvSpPr/>
          <p:nvPr/>
        </p:nvSpPr>
        <p:spPr>
          <a:xfrm>
            <a:off x="8109284" y="1732547"/>
            <a:ext cx="2658980" cy="250256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A8B1A42-5C7D-E743-8F9F-30046C284BF9}"/>
              </a:ext>
            </a:extLst>
          </p:cNvPr>
          <p:cNvSpPr txBox="1"/>
          <p:nvPr/>
        </p:nvSpPr>
        <p:spPr>
          <a:xfrm>
            <a:off x="4463716" y="6172200"/>
            <a:ext cx="376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IDF Diabetes Atlas - 2021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F8E9BFA-24BA-3C46-BF55-D8A79C30A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6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73"/>
    </mc:Choice>
    <mc:Fallback xmlns="">
      <p:transition spd="slow" advTm="40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9257EC-CEC5-6D4F-BB86-EE7D56B90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Sospecha DM ENS 2016 - 2017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BB51E9F-A35A-204F-B463-F76AF9B2A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983346"/>
            <a:ext cx="1955831" cy="232417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70D88D7-9E66-D844-8308-FD5605E8D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752" y="1635218"/>
            <a:ext cx="7225048" cy="485765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86CB14A-407D-5A47-B738-20D79C65CDD1}"/>
              </a:ext>
            </a:extLst>
          </p:cNvPr>
          <p:cNvSpPr/>
          <p:nvPr/>
        </p:nvSpPr>
        <p:spPr>
          <a:xfrm>
            <a:off x="9633397" y="3429000"/>
            <a:ext cx="2009104" cy="306387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2048971-2FA0-2644-AE00-2F7DEBC85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9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83"/>
    </mc:Choice>
    <mc:Fallback xmlns="">
      <p:transition spd="slow" advTm="23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32CE9-F4D2-764E-8779-E55003AB2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Resumiendo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204AAB-EAE4-C642-A483-69A468109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Prevalencia de DM aumenta con edad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En los últimos 30 años casi se ha doblado</a:t>
            </a:r>
          </a:p>
          <a:p>
            <a:pPr>
              <a:buClr>
                <a:srgbClr val="002060"/>
              </a:buClr>
              <a:buFont typeface="Wingdings" pitchFamily="2" charset="2"/>
              <a:buChar char="§"/>
            </a:pPr>
            <a:r>
              <a:rPr lang="es-CL" dirty="0"/>
              <a:t>Se proyecta que siga aumentando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E05529-D5A8-9B42-BC0B-176D76B8B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89" y="4570476"/>
            <a:ext cx="5959549" cy="9652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7802E53-0BE6-F94E-8EE1-4A79B7C3A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749" y="4570476"/>
            <a:ext cx="4902253" cy="9652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66731E3-C63B-104A-B94E-D96713C780BE}"/>
              </a:ext>
            </a:extLst>
          </p:cNvPr>
          <p:cNvSpPr txBox="1"/>
          <p:nvPr/>
        </p:nvSpPr>
        <p:spPr>
          <a:xfrm>
            <a:off x="4463716" y="6172200"/>
            <a:ext cx="376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IDF Diabetes Atlas – 2021</a:t>
            </a:r>
          </a:p>
          <a:p>
            <a:r>
              <a:rPr lang="es-CL" dirty="0"/>
              <a:t>OPS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D214C9B-EED1-244B-93AD-88AD42D76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42"/>
    </mc:Choice>
    <mc:Fallback xmlns="">
      <p:transition spd="slow" advTm="28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7FFC1A8-AC1B-404E-AFF7-880EF0AE1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553" y="1117894"/>
            <a:ext cx="9400032" cy="3869915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741DE4B1-37B4-0F4F-B4AE-044DCED82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Mortalidad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1BA9AFC-E0DD-0247-9DDD-30C90595BDC8}"/>
              </a:ext>
            </a:extLst>
          </p:cNvPr>
          <p:cNvSpPr txBox="1"/>
          <p:nvPr/>
        </p:nvSpPr>
        <p:spPr>
          <a:xfrm>
            <a:off x="3621023" y="5852160"/>
            <a:ext cx="605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Rev Medica de Chile 2021 – adaptado de Lancet GBD 2019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E92742-24DF-434B-8A5C-0F6D4F7CE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8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31"/>
    </mc:Choice>
    <mc:Fallback xmlns="">
      <p:transition spd="slow" advTm="26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BE8323B-9F4F-9E42-91D0-571E690AC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Discapacidad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076F34B-9C17-A44C-8B4F-87F38786BD35}"/>
              </a:ext>
            </a:extLst>
          </p:cNvPr>
          <p:cNvSpPr txBox="1"/>
          <p:nvPr/>
        </p:nvSpPr>
        <p:spPr>
          <a:xfrm>
            <a:off x="3367023" y="6123543"/>
            <a:ext cx="605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Rev Medica de Chile 2021 – adaptado de Lancet GBD 2019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5267963-56E1-5346-9CA8-5BCE907F3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197" y="1690688"/>
            <a:ext cx="8225659" cy="4214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527D5AA-031B-F54E-835B-009CC8A97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6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5"/>
    </mc:Choice>
    <mc:Fallback xmlns="">
      <p:transition spd="slow" advTm="12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3375</TotalTime>
  <Words>2987</Words>
  <Application>Microsoft Macintosh PowerPoint</Application>
  <PresentationFormat>Panorámica</PresentationFormat>
  <Paragraphs>426</Paragraphs>
  <Slides>37</Slides>
  <Notes>31</Notes>
  <HiddenSlides>0</HiddenSlides>
  <MMClips>37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Wingdings</vt:lpstr>
      <vt:lpstr>Tema de Office</vt:lpstr>
      <vt:lpstr>Persona Mayor con Diabetes</vt:lpstr>
      <vt:lpstr>Objetivos</vt:lpstr>
      <vt:lpstr>Presentación de PowerPoint</vt:lpstr>
      <vt:lpstr>Presentación de PowerPoint</vt:lpstr>
      <vt:lpstr>Presentación de PowerPoint</vt:lpstr>
      <vt:lpstr>Sospecha DM ENS 2016 - 2017</vt:lpstr>
      <vt:lpstr>Resumiendo</vt:lpstr>
      <vt:lpstr>Mortalidad</vt:lpstr>
      <vt:lpstr>Discapacidad</vt:lpstr>
      <vt:lpstr>Discapacidad</vt:lpstr>
      <vt:lpstr>Presentación de PowerPoint</vt:lpstr>
      <vt:lpstr>¿ Por qué la pérdida de funcionalidad e independencia?</vt:lpstr>
      <vt:lpstr>DM                          Sarcopenia</vt:lpstr>
      <vt:lpstr>Presentación de PowerPoint</vt:lpstr>
      <vt:lpstr>DM y Fragilidad</vt:lpstr>
      <vt:lpstr>Presentación de PowerPoint</vt:lpstr>
      <vt:lpstr> DM  - Sarcopenia -  Fragilidad</vt:lpstr>
      <vt:lpstr>Manejo DM en PM - Clínica</vt:lpstr>
      <vt:lpstr>Presentación de PowerPoint</vt:lpstr>
      <vt:lpstr>Manejo de DM en la persona mayor</vt:lpstr>
      <vt:lpstr>Manejo - Objetivos de HbA1C</vt:lpstr>
      <vt:lpstr>Objetivos HbA1C</vt:lpstr>
      <vt:lpstr>Cambios en el tratamiento según metas</vt:lpstr>
      <vt:lpstr>Estilos de vida</vt:lpstr>
      <vt:lpstr>Hipoglicemiantes</vt:lpstr>
      <vt:lpstr>Metformina</vt:lpstr>
      <vt:lpstr>Inhibidores DPP4</vt:lpstr>
      <vt:lpstr>Inhibidores DPP4</vt:lpstr>
      <vt:lpstr>Inhibidores DPP4</vt:lpstr>
      <vt:lpstr>Inhibidores SGLT -2</vt:lpstr>
      <vt:lpstr>Inhibidores SGLT -2</vt:lpstr>
      <vt:lpstr>Presentación de PowerPoint</vt:lpstr>
      <vt:lpstr>Presentación de PowerPoint</vt:lpstr>
      <vt:lpstr>Presentación de PowerPoint</vt:lpstr>
      <vt:lpstr>Manejo - Insulina</vt:lpstr>
      <vt:lpstr>¿Cuándo deprescribir o simplificar?</vt:lpstr>
      <vt:lpstr>Objetivos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Diabetes en la persona mayor</dc:title>
  <dc:creator>trinidad madrid</dc:creator>
  <cp:lastModifiedBy>trinidad madrid</cp:lastModifiedBy>
  <cp:revision>22</cp:revision>
  <dcterms:created xsi:type="dcterms:W3CDTF">2022-03-10T11:46:29Z</dcterms:created>
  <dcterms:modified xsi:type="dcterms:W3CDTF">2023-03-13T02:51:45Z</dcterms:modified>
</cp:coreProperties>
</file>