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6858000" cx="9144000"/>
  <p:notesSz cx="6858000" cy="9144000"/>
  <p:defaultTextStyle>
    <a:defPPr lvl="0">
      <a:defRPr lang="en-US"/>
    </a:defPPr>
    <a:lvl1pPr eaLnBrk="0" hangingPunct="0" lvl="0" rtl="0" algn="l" fontAlgn="base">
      <a:spcBef>
        <a:spcPct val="0"/>
      </a:spcBef>
      <a:spcAft>
        <a:spcPct val="0"/>
      </a:spcAft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eaLnBrk="0" hangingPunct="0" lvl="1" marL="457200" rtl="0" algn="l" fontAlgn="base">
      <a:spcBef>
        <a:spcPct val="0"/>
      </a:spcBef>
      <a:spcAft>
        <a:spcPct val="0"/>
      </a:spcAft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eaLnBrk="0" hangingPunct="0" lvl="2" marL="914400" rtl="0" algn="l" fontAlgn="base">
      <a:spcBef>
        <a:spcPct val="0"/>
      </a:spcBef>
      <a:spcAft>
        <a:spcPct val="0"/>
      </a:spcAft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eaLnBrk="0" hangingPunct="0" lvl="3" marL="1371600" rtl="0" algn="l" fontAlgn="base">
      <a:spcBef>
        <a:spcPct val="0"/>
      </a:spcBef>
      <a:spcAft>
        <a:spcPct val="0"/>
      </a:spcAft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eaLnBrk="0" hangingPunct="0" lvl="4" marL="1828800" rtl="0" algn="l" fontAlgn="base">
      <a:spcBef>
        <a:spcPct val="0"/>
      </a:spcBef>
      <a:spcAft>
        <a:spcPct val="0"/>
      </a:spcAft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defTabSz="914400" eaLnBrk="1" hangingPunct="1" latinLnBrk="0" lvl="5" marL="2286000" rtl="0" algn="l"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defTabSz="914400" eaLnBrk="1" hangingPunct="1" latinLnBrk="0" lvl="6" marL="2743200" rtl="0" algn="l"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defTabSz="914400" eaLnBrk="1" hangingPunct="1" latinLnBrk="0" lvl="7" marL="3200400" rtl="0" algn="l"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defTabSz="914400" eaLnBrk="1" hangingPunct="1" latinLnBrk="0" lvl="8" marL="3657600" rtl="0" algn="l">
      <a:defRPr kern="1200" sz="14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5E09E-6C31-4622-8706-0304666401B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3BEF146-8AB6-469C-9AF5-993B494913F8}" type="pres">
      <dgm:prSet presAssocID="{D8F5E09E-6C31-4622-8706-0304666401BC}" presName="composite" presStyleCnt="0">
        <dgm:presLayoutVars>
          <dgm:chMax val="1"/>
          <dgm:dir/>
          <dgm:resizeHandles val="exact"/>
        </dgm:presLayoutVars>
      </dgm:prSet>
      <dgm:spPr/>
    </dgm:pt>
    <dgm:pt modelId="{08C7865D-5BED-408C-BA3F-A30FFD1307E0}" type="pres">
      <dgm:prSet presAssocID="{D8F5E09E-6C31-4622-8706-0304666401BC}" presName="radial" presStyleCnt="0">
        <dgm:presLayoutVars>
          <dgm:animLvl val="ctr"/>
        </dgm:presLayoutVars>
      </dgm:prSet>
      <dgm:spPr/>
    </dgm:pt>
  </dgm:ptLst>
  <dgm:cxnLst>
    <dgm:cxn modelId="{38A13036-014C-4487-AD47-E5F9D073AB55}" type="presOf" srcId="{D8F5E09E-6C31-4622-8706-0304666401BC}" destId="{D3BEF146-8AB6-469C-9AF5-993B494913F8}" srcOrd="0" destOrd="0" presId="urn:microsoft.com/office/officeart/2005/8/layout/radial3"/>
    <dgm:cxn modelId="{AA1B36A3-FDF7-4744-AC3C-37EAF7978F28}" type="presParOf" srcId="{D3BEF146-8AB6-469C-9AF5-993B494913F8}" destId="{08C7865D-5BED-408C-BA3F-A30FFD1307E0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6FC75-BF3E-480D-A811-A84E7FA93DE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6D65544-F787-40ED-A5D6-CB2A9005F41F}">
      <dgm:prSet phldrT="[Texto]"/>
      <dgm:spPr>
        <a:solidFill>
          <a:srgbClr val="FFFF00"/>
        </a:solidFill>
      </dgm:spPr>
      <dgm:t>
        <a:bodyPr/>
        <a:lstStyle/>
        <a:p>
          <a:r>
            <a:rPr lang="es-CL" b="1" dirty="0"/>
            <a:t>Comunicación como herramienta</a:t>
          </a:r>
        </a:p>
      </dgm:t>
    </dgm:pt>
    <dgm:pt modelId="{9F18E32F-A4DD-4FD0-887D-7BE43B6A67AF}" type="parTrans" cxnId="{39772404-E587-4412-9FF2-A8D2BB15D520}">
      <dgm:prSet/>
      <dgm:spPr/>
      <dgm:t>
        <a:bodyPr/>
        <a:lstStyle/>
        <a:p>
          <a:endParaRPr lang="es-CL"/>
        </a:p>
      </dgm:t>
    </dgm:pt>
    <dgm:pt modelId="{D747CB7F-33AD-43E5-B816-45CA07C74C01}" type="sibTrans" cxnId="{39772404-E587-4412-9FF2-A8D2BB15D520}">
      <dgm:prSet/>
      <dgm:spPr/>
      <dgm:t>
        <a:bodyPr/>
        <a:lstStyle/>
        <a:p>
          <a:endParaRPr lang="es-CL"/>
        </a:p>
      </dgm:t>
    </dgm:pt>
    <dgm:pt modelId="{5809198C-A9A6-457D-BE70-A2BCC6636A8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L" sz="3600" dirty="0"/>
            <a:t>Alianza Terapéutica</a:t>
          </a:r>
        </a:p>
      </dgm:t>
    </dgm:pt>
    <dgm:pt modelId="{9AEA4DDC-3A2C-47DB-ABA3-FFC7591E84D4}" type="parTrans" cxnId="{114B1CFD-B163-48F6-9DD5-16C812A3C706}">
      <dgm:prSet/>
      <dgm:spPr/>
      <dgm:t>
        <a:bodyPr/>
        <a:lstStyle/>
        <a:p>
          <a:endParaRPr lang="es-CL"/>
        </a:p>
      </dgm:t>
    </dgm:pt>
    <dgm:pt modelId="{E2AAF75D-6AFE-4F9D-A642-AF65E900EDB9}" type="sibTrans" cxnId="{114B1CFD-B163-48F6-9DD5-16C812A3C706}">
      <dgm:prSet/>
      <dgm:spPr/>
      <dgm:t>
        <a:bodyPr/>
        <a:lstStyle/>
        <a:p>
          <a:endParaRPr lang="es-CL"/>
        </a:p>
      </dgm:t>
    </dgm:pt>
    <dgm:pt modelId="{FA15CCDD-EDAA-473A-9EDF-BC3D654E8B4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L" sz="2800" dirty="0"/>
            <a:t>Adherencia a los tratamientos y control de síntomas</a:t>
          </a:r>
        </a:p>
      </dgm:t>
    </dgm:pt>
    <dgm:pt modelId="{F12EFFED-DCDB-4991-9A6D-B01F8E51D0E5}" type="parTrans" cxnId="{8C97881A-5D58-4408-B5A7-F7B421DD4FA6}">
      <dgm:prSet/>
      <dgm:spPr/>
      <dgm:t>
        <a:bodyPr/>
        <a:lstStyle/>
        <a:p>
          <a:endParaRPr lang="es-CL"/>
        </a:p>
      </dgm:t>
    </dgm:pt>
    <dgm:pt modelId="{EA1578F6-A6EA-46F0-8439-0765B8E5E597}" type="sibTrans" cxnId="{8C97881A-5D58-4408-B5A7-F7B421DD4FA6}">
      <dgm:prSet/>
      <dgm:spPr/>
      <dgm:t>
        <a:bodyPr/>
        <a:lstStyle/>
        <a:p>
          <a:endParaRPr lang="es-CL"/>
        </a:p>
      </dgm:t>
    </dgm:pt>
    <dgm:pt modelId="{263025F9-ED3E-4502-9C8F-DA721EA8B38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sz="2000" b="1" dirty="0"/>
            <a:t>Acompañamiento Comprensión del proceso de enfermedad y fin de vida</a:t>
          </a:r>
        </a:p>
        <a:p>
          <a:r>
            <a:rPr lang="es-CL" sz="2000" b="1" dirty="0"/>
            <a:t>Respeto a la autonomía (control)</a:t>
          </a:r>
        </a:p>
        <a:p>
          <a:r>
            <a:rPr lang="es-CL" sz="2000" b="1" dirty="0"/>
            <a:t>Facilitar cierre de ciclos</a:t>
          </a:r>
        </a:p>
      </dgm:t>
    </dgm:pt>
    <dgm:pt modelId="{B4BC445C-206B-48BD-8C10-2E555A63591E}" type="parTrans" cxnId="{322A3070-B1D3-437E-B33E-971B085E1CB5}">
      <dgm:prSet/>
      <dgm:spPr/>
      <dgm:t>
        <a:bodyPr/>
        <a:lstStyle/>
        <a:p>
          <a:endParaRPr lang="es-CL"/>
        </a:p>
      </dgm:t>
    </dgm:pt>
    <dgm:pt modelId="{EE553C3F-3799-4BAB-AC30-A5D83DFC32F0}" type="sibTrans" cxnId="{322A3070-B1D3-437E-B33E-971B085E1CB5}">
      <dgm:prSet/>
      <dgm:spPr/>
      <dgm:t>
        <a:bodyPr/>
        <a:lstStyle/>
        <a:p>
          <a:endParaRPr lang="es-CL"/>
        </a:p>
      </dgm:t>
    </dgm:pt>
    <dgm:pt modelId="{4E167082-0827-470A-AA77-B78F9CF3D5FD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L" sz="2800" b="1" dirty="0"/>
            <a:t>Buen Morir</a:t>
          </a:r>
        </a:p>
      </dgm:t>
    </dgm:pt>
    <dgm:pt modelId="{ED131B34-16E0-4A2E-A130-E12584CFC807}" type="parTrans" cxnId="{6D5E6368-7FE8-4457-B5FF-5C6BE2901EA4}">
      <dgm:prSet/>
      <dgm:spPr/>
      <dgm:t>
        <a:bodyPr/>
        <a:lstStyle/>
        <a:p>
          <a:endParaRPr lang="es-CL"/>
        </a:p>
      </dgm:t>
    </dgm:pt>
    <dgm:pt modelId="{6C02E1E6-638B-4FC1-B7D6-4CF650013505}" type="sibTrans" cxnId="{6D5E6368-7FE8-4457-B5FF-5C6BE2901EA4}">
      <dgm:prSet/>
      <dgm:spPr/>
      <dgm:t>
        <a:bodyPr/>
        <a:lstStyle/>
        <a:p>
          <a:endParaRPr lang="es-CL"/>
        </a:p>
      </dgm:t>
    </dgm:pt>
    <dgm:pt modelId="{02F6044B-8AA9-4EE3-A9CB-E1053609229A}" type="pres">
      <dgm:prSet presAssocID="{E866FC75-BF3E-480D-A811-A84E7FA93DE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C3D1CB-35A6-4D8D-B8F3-2136EAAC922E}" type="pres">
      <dgm:prSet presAssocID="{E866FC75-BF3E-480D-A811-A84E7FA93DEF}" presName="matrix" presStyleCnt="0"/>
      <dgm:spPr/>
    </dgm:pt>
    <dgm:pt modelId="{1AF8CAA8-5EE1-4504-879F-547BC2CDC05F}" type="pres">
      <dgm:prSet presAssocID="{E866FC75-BF3E-480D-A811-A84E7FA93DEF}" presName="tile1" presStyleLbl="node1" presStyleIdx="0" presStyleCnt="4"/>
      <dgm:spPr/>
    </dgm:pt>
    <dgm:pt modelId="{D7A42731-749F-4856-87E5-C3F0CEA0C470}" type="pres">
      <dgm:prSet presAssocID="{E866FC75-BF3E-480D-A811-A84E7FA93DE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A6EF793-9303-4F95-AF2A-6008EF78154D}" type="pres">
      <dgm:prSet presAssocID="{E866FC75-BF3E-480D-A811-A84E7FA93DEF}" presName="tile2" presStyleLbl="node1" presStyleIdx="1" presStyleCnt="4"/>
      <dgm:spPr/>
    </dgm:pt>
    <dgm:pt modelId="{D26DD671-A5BC-4474-9A9D-12FB73C28C67}" type="pres">
      <dgm:prSet presAssocID="{E866FC75-BF3E-480D-A811-A84E7FA93DE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0CCCD05-CE68-47FC-BB31-FEA314B1BD0A}" type="pres">
      <dgm:prSet presAssocID="{E866FC75-BF3E-480D-A811-A84E7FA93DEF}" presName="tile3" presStyleLbl="node1" presStyleIdx="2" presStyleCnt="4"/>
      <dgm:spPr/>
    </dgm:pt>
    <dgm:pt modelId="{7CCAD105-6290-41B9-BB90-95555C9BCC63}" type="pres">
      <dgm:prSet presAssocID="{E866FC75-BF3E-480D-A811-A84E7FA93DE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ED0392-4B8E-4D31-803B-3ACA0E826C61}" type="pres">
      <dgm:prSet presAssocID="{E866FC75-BF3E-480D-A811-A84E7FA93DEF}" presName="tile4" presStyleLbl="node1" presStyleIdx="3" presStyleCnt="4"/>
      <dgm:spPr/>
    </dgm:pt>
    <dgm:pt modelId="{A872F8AB-8A5D-4755-89C5-6E1797802801}" type="pres">
      <dgm:prSet presAssocID="{E866FC75-BF3E-480D-A811-A84E7FA93DE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08A9BC-3C2C-4E26-9381-4CBA79525890}" type="pres">
      <dgm:prSet presAssocID="{E866FC75-BF3E-480D-A811-A84E7FA93DE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9772404-E587-4412-9FF2-A8D2BB15D520}" srcId="{E866FC75-BF3E-480D-A811-A84E7FA93DEF}" destId="{06D65544-F787-40ED-A5D6-CB2A9005F41F}" srcOrd="0" destOrd="0" parTransId="{9F18E32F-A4DD-4FD0-887D-7BE43B6A67AF}" sibTransId="{D747CB7F-33AD-43E5-B816-45CA07C74C01}"/>
    <dgm:cxn modelId="{D2067F04-0B37-4C83-9F28-C286EB137910}" type="presOf" srcId="{4E167082-0827-470A-AA77-B78F9CF3D5FD}" destId="{9FED0392-4B8E-4D31-803B-3ACA0E826C61}" srcOrd="0" destOrd="0" presId="urn:microsoft.com/office/officeart/2005/8/layout/matrix1"/>
    <dgm:cxn modelId="{8C97881A-5D58-4408-B5A7-F7B421DD4FA6}" srcId="{06D65544-F787-40ED-A5D6-CB2A9005F41F}" destId="{FA15CCDD-EDAA-473A-9EDF-BC3D654E8B43}" srcOrd="1" destOrd="0" parTransId="{F12EFFED-DCDB-4991-9A6D-B01F8E51D0E5}" sibTransId="{EA1578F6-A6EA-46F0-8439-0765B8E5E597}"/>
    <dgm:cxn modelId="{3CBD8C29-A5AF-4873-8388-CB08CF36E830}" type="presOf" srcId="{263025F9-ED3E-4502-9C8F-DA721EA8B382}" destId="{7CCAD105-6290-41B9-BB90-95555C9BCC63}" srcOrd="1" destOrd="0" presId="urn:microsoft.com/office/officeart/2005/8/layout/matrix1"/>
    <dgm:cxn modelId="{3B608237-5282-4D75-8CBC-163705E66877}" type="presOf" srcId="{5809198C-A9A6-457D-BE70-A2BCC6636A8E}" destId="{D7A42731-749F-4856-87E5-C3F0CEA0C470}" srcOrd="1" destOrd="0" presId="urn:microsoft.com/office/officeart/2005/8/layout/matrix1"/>
    <dgm:cxn modelId="{6D5E6368-7FE8-4457-B5FF-5C6BE2901EA4}" srcId="{06D65544-F787-40ED-A5D6-CB2A9005F41F}" destId="{4E167082-0827-470A-AA77-B78F9CF3D5FD}" srcOrd="3" destOrd="0" parTransId="{ED131B34-16E0-4A2E-A130-E12584CFC807}" sibTransId="{6C02E1E6-638B-4FC1-B7D6-4CF650013505}"/>
    <dgm:cxn modelId="{52C1F86F-859D-49A4-B230-0BB67FE7F200}" type="presOf" srcId="{263025F9-ED3E-4502-9C8F-DA721EA8B382}" destId="{30CCCD05-CE68-47FC-BB31-FEA314B1BD0A}" srcOrd="0" destOrd="0" presId="urn:microsoft.com/office/officeart/2005/8/layout/matrix1"/>
    <dgm:cxn modelId="{322A3070-B1D3-437E-B33E-971B085E1CB5}" srcId="{06D65544-F787-40ED-A5D6-CB2A9005F41F}" destId="{263025F9-ED3E-4502-9C8F-DA721EA8B382}" srcOrd="2" destOrd="0" parTransId="{B4BC445C-206B-48BD-8C10-2E555A63591E}" sibTransId="{EE553C3F-3799-4BAB-AC30-A5D83DFC32F0}"/>
    <dgm:cxn modelId="{A4BAB678-8503-41F4-852E-9A7EB868ABEC}" type="presOf" srcId="{4E167082-0827-470A-AA77-B78F9CF3D5FD}" destId="{A872F8AB-8A5D-4755-89C5-6E1797802801}" srcOrd="1" destOrd="0" presId="urn:microsoft.com/office/officeart/2005/8/layout/matrix1"/>
    <dgm:cxn modelId="{E0B07A7B-01B3-4023-A286-B8B3F52C8596}" type="presOf" srcId="{FA15CCDD-EDAA-473A-9EDF-BC3D654E8B43}" destId="{8A6EF793-9303-4F95-AF2A-6008EF78154D}" srcOrd="0" destOrd="0" presId="urn:microsoft.com/office/officeart/2005/8/layout/matrix1"/>
    <dgm:cxn modelId="{500E0081-C008-49D4-9EB9-54E11BC03A3D}" type="presOf" srcId="{FA15CCDD-EDAA-473A-9EDF-BC3D654E8B43}" destId="{D26DD671-A5BC-4474-9A9D-12FB73C28C67}" srcOrd="1" destOrd="0" presId="urn:microsoft.com/office/officeart/2005/8/layout/matrix1"/>
    <dgm:cxn modelId="{A54F66A4-D4A3-4E78-A142-EAF3598AB48B}" type="presOf" srcId="{5809198C-A9A6-457D-BE70-A2BCC6636A8E}" destId="{1AF8CAA8-5EE1-4504-879F-547BC2CDC05F}" srcOrd="0" destOrd="0" presId="urn:microsoft.com/office/officeart/2005/8/layout/matrix1"/>
    <dgm:cxn modelId="{F74D7ED1-AA3D-4DFA-A455-8C4B103C318F}" type="presOf" srcId="{06D65544-F787-40ED-A5D6-CB2A9005F41F}" destId="{6808A9BC-3C2C-4E26-9381-4CBA79525890}" srcOrd="0" destOrd="0" presId="urn:microsoft.com/office/officeart/2005/8/layout/matrix1"/>
    <dgm:cxn modelId="{953360D3-ECFA-46F6-864B-A3CED53A63DF}" type="presOf" srcId="{E866FC75-BF3E-480D-A811-A84E7FA93DEF}" destId="{02F6044B-8AA9-4EE3-A9CB-E1053609229A}" srcOrd="0" destOrd="0" presId="urn:microsoft.com/office/officeart/2005/8/layout/matrix1"/>
    <dgm:cxn modelId="{114B1CFD-B163-48F6-9DD5-16C812A3C706}" srcId="{06D65544-F787-40ED-A5D6-CB2A9005F41F}" destId="{5809198C-A9A6-457D-BE70-A2BCC6636A8E}" srcOrd="0" destOrd="0" parTransId="{9AEA4DDC-3A2C-47DB-ABA3-FFC7591E84D4}" sibTransId="{E2AAF75D-6AFE-4F9D-A642-AF65E900EDB9}"/>
    <dgm:cxn modelId="{A63044D7-342C-4FC6-B7A0-CAA136EE4B85}" type="presParOf" srcId="{02F6044B-8AA9-4EE3-A9CB-E1053609229A}" destId="{D0C3D1CB-35A6-4D8D-B8F3-2136EAAC922E}" srcOrd="0" destOrd="0" presId="urn:microsoft.com/office/officeart/2005/8/layout/matrix1"/>
    <dgm:cxn modelId="{50A41812-6F31-49CD-AED2-C41BB4ED16F6}" type="presParOf" srcId="{D0C3D1CB-35A6-4D8D-B8F3-2136EAAC922E}" destId="{1AF8CAA8-5EE1-4504-879F-547BC2CDC05F}" srcOrd="0" destOrd="0" presId="urn:microsoft.com/office/officeart/2005/8/layout/matrix1"/>
    <dgm:cxn modelId="{51A0FD51-8AAB-4435-A23B-CF3D5F41B46E}" type="presParOf" srcId="{D0C3D1CB-35A6-4D8D-B8F3-2136EAAC922E}" destId="{D7A42731-749F-4856-87E5-C3F0CEA0C470}" srcOrd="1" destOrd="0" presId="urn:microsoft.com/office/officeart/2005/8/layout/matrix1"/>
    <dgm:cxn modelId="{0B79FD40-02DD-4A7E-B62A-57A2057AEAB2}" type="presParOf" srcId="{D0C3D1CB-35A6-4D8D-B8F3-2136EAAC922E}" destId="{8A6EF793-9303-4F95-AF2A-6008EF78154D}" srcOrd="2" destOrd="0" presId="urn:microsoft.com/office/officeart/2005/8/layout/matrix1"/>
    <dgm:cxn modelId="{91D713AA-B0F6-4AFF-8FD2-977FBB6F42AC}" type="presParOf" srcId="{D0C3D1CB-35A6-4D8D-B8F3-2136EAAC922E}" destId="{D26DD671-A5BC-4474-9A9D-12FB73C28C67}" srcOrd="3" destOrd="0" presId="urn:microsoft.com/office/officeart/2005/8/layout/matrix1"/>
    <dgm:cxn modelId="{82522BD2-407D-4D2E-BA29-6C10021FCD8B}" type="presParOf" srcId="{D0C3D1CB-35A6-4D8D-B8F3-2136EAAC922E}" destId="{30CCCD05-CE68-47FC-BB31-FEA314B1BD0A}" srcOrd="4" destOrd="0" presId="urn:microsoft.com/office/officeart/2005/8/layout/matrix1"/>
    <dgm:cxn modelId="{8915E04A-70BE-45DB-BD80-6542F19CF65A}" type="presParOf" srcId="{D0C3D1CB-35A6-4D8D-B8F3-2136EAAC922E}" destId="{7CCAD105-6290-41B9-BB90-95555C9BCC63}" srcOrd="5" destOrd="0" presId="urn:microsoft.com/office/officeart/2005/8/layout/matrix1"/>
    <dgm:cxn modelId="{1E8F4F22-EBC0-495C-A48C-8F0195B329FE}" type="presParOf" srcId="{D0C3D1CB-35A6-4D8D-B8F3-2136EAAC922E}" destId="{9FED0392-4B8E-4D31-803B-3ACA0E826C61}" srcOrd="6" destOrd="0" presId="urn:microsoft.com/office/officeart/2005/8/layout/matrix1"/>
    <dgm:cxn modelId="{ADA1EE33-5F36-43A6-BEC6-740744023361}" type="presParOf" srcId="{D0C3D1CB-35A6-4D8D-B8F3-2136EAAC922E}" destId="{A872F8AB-8A5D-4755-89C5-6E1797802801}" srcOrd="7" destOrd="0" presId="urn:microsoft.com/office/officeart/2005/8/layout/matrix1"/>
    <dgm:cxn modelId="{F860BE0B-E9DA-4D3D-B8E1-3223DB4D773F}" type="presParOf" srcId="{02F6044B-8AA9-4EE3-A9CB-E1053609229A}" destId="{6808A9BC-3C2C-4E26-9381-4CBA7952589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8CAA8-5EE1-4504-879F-547BC2CDC05F}">
      <dsp:nvSpPr>
        <dsp:cNvPr id="0" name=""/>
        <dsp:cNvSpPr/>
      </dsp:nvSpPr>
      <dsp:spPr>
        <a:xfrm rot="16200000">
          <a:off x="752280" y="-752280"/>
          <a:ext cx="2424793" cy="3929354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600" kern="1200" dirty="0"/>
            <a:t>Alianza Terapéutica</a:t>
          </a:r>
        </a:p>
      </dsp:txBody>
      <dsp:txXfrm rot="5400000">
        <a:off x="-1" y="1"/>
        <a:ext cx="3929354" cy="1818594"/>
      </dsp:txXfrm>
    </dsp:sp>
    <dsp:sp modelId="{8A6EF793-9303-4F95-AF2A-6008EF78154D}">
      <dsp:nvSpPr>
        <dsp:cNvPr id="0" name=""/>
        <dsp:cNvSpPr/>
      </dsp:nvSpPr>
      <dsp:spPr>
        <a:xfrm>
          <a:off x="3929354" y="0"/>
          <a:ext cx="3929354" cy="2424793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Adherencia a los tratamientos y control de síntomas</a:t>
          </a:r>
        </a:p>
      </dsp:txBody>
      <dsp:txXfrm>
        <a:off x="3929354" y="0"/>
        <a:ext cx="3929354" cy="1818594"/>
      </dsp:txXfrm>
    </dsp:sp>
    <dsp:sp modelId="{30CCCD05-CE68-47FC-BB31-FEA314B1BD0A}">
      <dsp:nvSpPr>
        <dsp:cNvPr id="0" name=""/>
        <dsp:cNvSpPr/>
      </dsp:nvSpPr>
      <dsp:spPr>
        <a:xfrm rot="10800000">
          <a:off x="0" y="2424793"/>
          <a:ext cx="3929354" cy="2424793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Acompañamiento Comprensión del proceso de enfermedad y fin de vida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Respeto a la autonomía (control)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Facilitar cierre de ciclos</a:t>
          </a:r>
        </a:p>
      </dsp:txBody>
      <dsp:txXfrm rot="10800000">
        <a:off x="0" y="3030991"/>
        <a:ext cx="3929354" cy="1818594"/>
      </dsp:txXfrm>
    </dsp:sp>
    <dsp:sp modelId="{9FED0392-4B8E-4D31-803B-3ACA0E826C61}">
      <dsp:nvSpPr>
        <dsp:cNvPr id="0" name=""/>
        <dsp:cNvSpPr/>
      </dsp:nvSpPr>
      <dsp:spPr>
        <a:xfrm rot="5400000">
          <a:off x="4681634" y="1672512"/>
          <a:ext cx="2424793" cy="3929354"/>
        </a:xfrm>
        <a:prstGeom prst="round1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kern="1200" dirty="0"/>
            <a:t>Buen Morir</a:t>
          </a:r>
        </a:p>
      </dsp:txBody>
      <dsp:txXfrm rot="-5400000">
        <a:off x="3929353" y="3030991"/>
        <a:ext cx="3929354" cy="1818594"/>
      </dsp:txXfrm>
    </dsp:sp>
    <dsp:sp modelId="{6808A9BC-3C2C-4E26-9381-4CBA79525890}">
      <dsp:nvSpPr>
        <dsp:cNvPr id="0" name=""/>
        <dsp:cNvSpPr/>
      </dsp:nvSpPr>
      <dsp:spPr>
        <a:xfrm>
          <a:off x="2750547" y="1818594"/>
          <a:ext cx="2357612" cy="121239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/>
            <a:t>Comunicación como herramienta</a:t>
          </a:r>
        </a:p>
      </dsp:txBody>
      <dsp:txXfrm>
        <a:off x="2809731" y="1877778"/>
        <a:ext cx="2239244" cy="1094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Google Shape;3;n">
            <a:extLst>
              <a:ext uri="{FF2B5EF4-FFF2-40B4-BE49-F238E27FC236}">
                <a16:creationId xmlns:a16="http://schemas.microsoft.com/office/drawing/2014/main" id="{55DAB817-FF30-D535-2FF7-B3EDCC3474F8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5" name="Google Shape;4;n">
            <a:extLst>
              <a:ext uri="{FF2B5EF4-FFF2-40B4-BE49-F238E27FC236}">
                <a16:creationId xmlns:a16="http://schemas.microsoft.com/office/drawing/2014/main" id="{FC352103-F0C6-E090-52FA-8CD079A45C6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Google Shape;5;n">
            <a:extLst>
              <a:ext uri="{FF2B5EF4-FFF2-40B4-BE49-F238E27FC236}">
                <a16:creationId xmlns:a16="http://schemas.microsoft.com/office/drawing/2014/main" id="{02DFC73B-3D7A-72A9-EC6E-1707789FB96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Google Shape;6;n">
            <a:extLst>
              <a:ext uri="{FF2B5EF4-FFF2-40B4-BE49-F238E27FC236}">
                <a16:creationId xmlns:a16="http://schemas.microsoft.com/office/drawing/2014/main" id="{90D8DE75-5D1D-5892-6EE4-7E8B8CF8970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10598" name="Google Shape;7;n">
            <a:extLst>
              <a:ext uri="{FF2B5EF4-FFF2-40B4-BE49-F238E27FC236}">
                <a16:creationId xmlns:a16="http://schemas.microsoft.com/office/drawing/2014/main" id="{7DA7D614-8A16-1C94-4C0A-DF5F43ADD40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9" name="Google Shape;8;n">
            <a:extLst>
              <a:ext uri="{FF2B5EF4-FFF2-40B4-BE49-F238E27FC236}">
                <a16:creationId xmlns:a16="http://schemas.microsoft.com/office/drawing/2014/main" id="{0CAB6CBC-9D92-69BE-38CA-83C20377C2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/>
            </a:lvl1pPr>
          </a:lstStyle>
          <a:p>
            <a:fld id="{A178EAEB-E4F0-CD49-AE58-2AA56A70D6B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>
            <a:extLst>
              <a:ext uri="{FF2B5EF4-FFF2-40B4-BE49-F238E27FC236}">
                <a16:creationId xmlns:a16="http://schemas.microsoft.com/office/drawing/2014/main" id="{998B2637-F2E4-292D-807C-1F2918489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8195" name="2 Marcador de notas">
            <a:extLst>
              <a:ext uri="{FF2B5EF4-FFF2-40B4-BE49-F238E27FC236}">
                <a16:creationId xmlns:a16="http://schemas.microsoft.com/office/drawing/2014/main" id="{18446DF4-BCF1-64F1-C4D0-C63C03648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Porque  la muerte, lamentablemente no siempre llega en casa, en compañía de nuestros seres queridos y en ausencia de sufrimiento …</a:t>
            </a:r>
            <a:endParaRPr lang="es-CL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3 Marcador de número de diapositiva">
            <a:extLst>
              <a:ext uri="{FF2B5EF4-FFF2-40B4-BE49-F238E27FC236}">
                <a16:creationId xmlns:a16="http://schemas.microsoft.com/office/drawing/2014/main" id="{156C8430-BC79-3A65-E6EB-E263306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E232C9D-D577-3840-9845-30CE50A03449}" type="slidenum">
              <a:rPr lang="es-ES" altLang="en-US" sz="1200">
                <a:solidFill>
                  <a:schemeClr val="tx1"/>
                </a:solidFill>
              </a:rPr>
              <a:pPr/>
              <a:t>4</a:t>
            </a:fld>
            <a:endParaRPr lang="es-E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E9134AA9-A73F-BB51-0BBD-B9BDF43883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E5640D97-F2C6-958A-CA24-CEECAD65D3E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Hoy en día un alto porcentaje de los pacientes oncológicos fallece en hospitales, luego de someterse a múltiples y diversas intervenciones terapéuticas. Además se sabe que el cáncer se asocia a un gran impacto negativo en la calidad de vida de los pacientes y de sus familias, lo que se manifiesta a través de la aparición frecuente de múltiples y diversas necesidades. </a:t>
            </a:r>
            <a:endParaRPr lang="es-CL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:a16="http://schemas.microsoft.com/office/drawing/2014/main" id="{B8C54BF7-E5C2-3587-9887-319B21FB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FA66C69-0518-704F-92F7-DD4F031AB5BE}" type="slidenum">
              <a:rPr lang="es-ES" altLang="en-US" sz="1200">
                <a:solidFill>
                  <a:schemeClr val="tx1"/>
                </a:solidFill>
              </a:rPr>
              <a:pPr/>
              <a:t>6</a:t>
            </a:fld>
            <a:endParaRPr lang="es-E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6C637FA3-3E55-0F79-F55F-A89E58489F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DAE519A0-4069-779A-4E68-FA492C424CB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Hoy en día un alto porcentaje de los pacientes oncológicos fallece en hospitales, luego de someterse a múltiples y diversas intervenciones terapéuticas. Además se sabe que el cáncer se asocia a un gran impacto negativo en la calidad de vida de los pacientes y de sus familias, lo que se manifiesta a través de la aparición frecuente de múltiples y diversas necesidades. </a:t>
            </a:r>
            <a:endParaRPr lang="es-CL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2" name="3 Marcador de número de diapositiva">
            <a:extLst>
              <a:ext uri="{FF2B5EF4-FFF2-40B4-BE49-F238E27FC236}">
                <a16:creationId xmlns:a16="http://schemas.microsoft.com/office/drawing/2014/main" id="{B107976A-2D15-1A9E-76EE-AC6A6A61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064034A-D945-C240-8680-5E44C3D68976}" type="slidenum">
              <a:rPr lang="es-ES" altLang="en-US" sz="1200">
                <a:solidFill>
                  <a:schemeClr val="tx1"/>
                </a:solidFill>
              </a:rPr>
              <a:pPr/>
              <a:t>7</a:t>
            </a:fld>
            <a:endParaRPr lang="es-E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AC25B4F-9950-E341-2482-E4A92C353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76A42A4-D58A-A2E3-E4ED-FF1DA66D4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altLang="en-US">
                <a:latin typeface="Arial" panose="020B0604020202020204" pitchFamily="34" charset="0"/>
                <a:cs typeface="Arial" panose="020B0604020202020204" pitchFamily="34" charset="0"/>
              </a:rPr>
              <a:t>Se pensaba que mejorando la comunicación, el nivel de comprensión de pronóstico y preferencias, se iba a facilitar la toma de decisiones, evitando muertes con agonías prolongadas indeseadas y uso excesivo de recursos</a:t>
            </a: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664D37C-CD1E-6B93-ABF8-EB517FE7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DB864AA-A3DF-0845-962F-5B50EE4F3795}" type="slidenum">
              <a:rPr lang="en-CA" altLang="en-US" sz="1200">
                <a:solidFill>
                  <a:schemeClr val="tx1"/>
                </a:solidFill>
                <a:latin typeface="Calibri" panose="020F0502020204030204" pitchFamily="34" charset="0"/>
              </a:rPr>
              <a:pPr/>
              <a:t>9</a:t>
            </a:fld>
            <a:endParaRPr lang="en-CA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9D9AC671-74B2-D45C-A9A7-D969F9CD0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round/>
            <a:headEnd/>
            <a:tailEnd/>
          </a:ln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A050337-439B-A9C7-0C59-1509AF2DFC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</p:spPr>
        <p:txBody>
          <a:bodyPr wrap="none" anchor="ctr"/>
          <a:lstStyle/>
          <a:p>
            <a:endParaRPr lang="es-CL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38;g40ecd4a5cf_0_145:notes">
            <a:extLst>
              <a:ext uri="{FF2B5EF4-FFF2-40B4-BE49-F238E27FC236}">
                <a16:creationId xmlns:a16="http://schemas.microsoft.com/office/drawing/2014/main" id="{05A1A409-9032-6A24-D52B-4CAED4A09AA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  <p:sp>
        <p:nvSpPr>
          <p:cNvPr id="41987" name="Google Shape;139;g40ecd4a5cf_0_145:notes">
            <a:extLst>
              <a:ext uri="{FF2B5EF4-FFF2-40B4-BE49-F238E27FC236}">
                <a16:creationId xmlns:a16="http://schemas.microsoft.com/office/drawing/2014/main" id="{02F33EBF-7D22-FD0A-AEDD-0A4C8F76C5D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endParaRPr lang="es-CL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165;g40ecd4a5cf_0_375:notes">
            <a:extLst>
              <a:ext uri="{FF2B5EF4-FFF2-40B4-BE49-F238E27FC236}">
                <a16:creationId xmlns:a16="http://schemas.microsoft.com/office/drawing/2014/main" id="{E8E7B32C-EC86-1B59-90A4-F951D4C676E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  <p:sp>
        <p:nvSpPr>
          <p:cNvPr id="44035" name="Google Shape;166;g40ecd4a5cf_0_375:notes">
            <a:extLst>
              <a:ext uri="{FF2B5EF4-FFF2-40B4-BE49-F238E27FC236}">
                <a16:creationId xmlns:a16="http://schemas.microsoft.com/office/drawing/2014/main" id="{AE90D831-FE4A-A0FC-D267-19C61D098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91425" bIns="91425"/>
          <a:lstStyle/>
          <a:p>
            <a:endParaRPr lang="es-CL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>
            <a:extLst>
              <a:ext uri="{FF2B5EF4-FFF2-40B4-BE49-F238E27FC236}">
                <a16:creationId xmlns:a16="http://schemas.microsoft.com/office/drawing/2014/main" id="{2751F4F7-6877-939D-3CD2-C6D781FC49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7107" name="Marcador de notas 2">
            <a:extLst>
              <a:ext uri="{FF2B5EF4-FFF2-40B4-BE49-F238E27FC236}">
                <a16:creationId xmlns:a16="http://schemas.microsoft.com/office/drawing/2014/main" id="{CB4C5069-94A4-D8B2-C46C-C1DAA75C621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Marcador de número de diapositiva 3">
            <a:extLst>
              <a:ext uri="{FF2B5EF4-FFF2-40B4-BE49-F238E27FC236}">
                <a16:creationId xmlns:a16="http://schemas.microsoft.com/office/drawing/2014/main" id="{92C12568-48AB-97A1-5701-4E2E2101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1F306A1-2B71-4248-8500-E9016F52757A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BCF57281-471A-1CDD-4829-B8A21F7A7C0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262D4783-F789-314C-CCE2-96B1198D4C8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3F36EAAD-20BD-5A4E-E991-EAB9A626A0C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23E34-5521-9B45-A5D0-04CF71B5870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3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C7097556-CDFF-EF3F-038D-0C76F09B62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CFA39F08-F098-7831-6397-8E2A21D9330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F85BECD8-E04A-AB1B-56E9-04CEB65964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32EF6-1EAC-244E-B7E2-9F5F338DDE2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8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objetos" type="txAndObj">
  <p:cSld name="Título, texto y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D1D18CFC-E329-B9F2-FF46-0ED7112A2D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B89D6385-11BC-ECE5-FEEE-52CED9DC872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ACB2BE7B-DF5F-053C-DED5-572F7BE407C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E1216-1C72-8740-9733-791B006AD3C3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15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1CE36F4A-E268-48E0-CD4A-852FEFC9464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3BCED4CF-6354-3CDE-3431-5053D78C57E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CF841D7E-DF5F-10DD-BD6C-A7D0F919179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E9F70-0034-5B47-85AD-D830B007254D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12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09BF2E83-EA17-91AC-9AF2-7301E37C7EE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E94B71CC-FA06-54F2-3D52-E3330E75849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4D5A33B5-7689-F883-56AB-9FC2DCAC907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54FC2-5D3C-4F48-A982-1D89D995BD13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72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28DA8079-2CC8-E68D-6943-721C2C56791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F5343D1C-F1CD-BC3F-FF8C-B72E158BDA9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F8B3D207-9455-6751-5786-D27179F89ED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259D8-DD22-5546-B4D2-6977804DFEE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0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3C37CEB3-800C-0BC4-0489-2FADC7A7BAB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F1B82D2B-D8A4-4121-7391-49C3360A3A3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C722610C-2EF0-3323-25F2-681705A1224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EC889-D134-D148-9895-D9D2BA6A592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4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7D01617C-2C9C-D2C8-0211-E035B222310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31BDA3E2-5939-12CB-2313-D06C55F30BC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8E3356F0-4D80-9D38-1027-DAA2A826967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9930-FBE1-2F43-8273-5B5AC72F260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AC54987C-5CA4-7A3C-F946-4D1D7874273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C530CB4A-FADD-E064-415A-2D7F7C5481E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D80CEFB4-F3BC-7C9B-36A8-315A4A2CA25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63EA1-9ED8-D94B-8DAA-293EBB667DC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80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157DCAC4-0B43-4477-1DAF-C5A14F36D50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652A30EC-C1EB-1204-1E51-7142E1D2C0F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0F023BB7-67CB-5E63-0D0A-9C923E4459C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BF927-78BD-D14A-90B5-916DA6465AE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3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8187F00A-9B4D-B398-D457-E3C0FC72260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F9453330-A060-7FDE-FE43-EF6578AB01F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27F850C7-E5DC-63E7-0AA3-9A1C9C1890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4F07-96C0-D546-8064-FD703222127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">
            <a:extLst>
              <a:ext uri="{FF2B5EF4-FFF2-40B4-BE49-F238E27FC236}">
                <a16:creationId xmlns:a16="http://schemas.microsoft.com/office/drawing/2014/main" id="{8BC8DAFC-F60C-AC26-4B41-A1A52D24065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11;p1">
            <a:extLst>
              <a:ext uri="{FF2B5EF4-FFF2-40B4-BE49-F238E27FC236}">
                <a16:creationId xmlns:a16="http://schemas.microsoft.com/office/drawing/2014/main" id="{F728AC49-FF07-D822-5F40-F8D655C1FE2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">
            <a:extLst>
              <a:ext uri="{FF2B5EF4-FFF2-40B4-BE49-F238E27FC236}">
                <a16:creationId xmlns:a16="http://schemas.microsoft.com/office/drawing/2014/main" id="{4F01A214-A181-9584-1500-9295D874EA91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Google Shape;13;p1">
            <a:extLst>
              <a:ext uri="{FF2B5EF4-FFF2-40B4-BE49-F238E27FC236}">
                <a16:creationId xmlns:a16="http://schemas.microsoft.com/office/drawing/2014/main" id="{2738A2E6-18FB-55F8-2F71-A7154D61DDB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Google Shape;14;p1">
            <a:extLst>
              <a:ext uri="{FF2B5EF4-FFF2-40B4-BE49-F238E27FC236}">
                <a16:creationId xmlns:a16="http://schemas.microsoft.com/office/drawing/2014/main" id="{CB9EDEC5-45D3-75FB-32D8-064AC3A81A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98989"/>
              </a:buClr>
              <a:buSzPts val="1200"/>
              <a:buFont typeface="Calibri" panose="020F050202020403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F732F89F-41B5-454F-99C5-0711BDF9192C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85;p13">
            <a:extLst>
              <a:ext uri="{FF2B5EF4-FFF2-40B4-BE49-F238E27FC236}">
                <a16:creationId xmlns:a16="http://schemas.microsoft.com/office/drawing/2014/main" id="{13706611-B024-1CD2-24FB-985628B2254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86;p13">
            <a:extLst>
              <a:ext uri="{FF2B5EF4-FFF2-40B4-BE49-F238E27FC236}">
                <a16:creationId xmlns:a16="http://schemas.microsoft.com/office/drawing/2014/main" id="{100B14CD-CC46-2180-DA13-9E7386060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2" name="Google Shape;87;p13">
            <a:extLst>
              <a:ext uri="{FF2B5EF4-FFF2-40B4-BE49-F238E27FC236}">
                <a16:creationId xmlns:a16="http://schemas.microsoft.com/office/drawing/2014/main" id="{B5B31800-6284-C4C0-F473-BFA1C4233274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Google Shape;88;p13">
            <a:extLst>
              <a:ext uri="{FF2B5EF4-FFF2-40B4-BE49-F238E27FC236}">
                <a16:creationId xmlns:a16="http://schemas.microsoft.com/office/drawing/2014/main" id="{E364DE51-5894-479E-E0B6-768733D49EDC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Google Shape;89;p13">
            <a:extLst>
              <a:ext uri="{FF2B5EF4-FFF2-40B4-BE49-F238E27FC236}">
                <a16:creationId xmlns:a16="http://schemas.microsoft.com/office/drawing/2014/main" id="{AB85C0A0-8EBA-1280-A11F-78B9085651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98989"/>
              </a:buClr>
              <a:buSzPts val="1200"/>
              <a:buFont typeface="Calibri" panose="020F050202020403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40707FFF-F46B-A746-8E4E-3B1C81A04A01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5F4AAA80-26FA-2540-0A44-2C279454703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5650" y="2133600"/>
            <a:ext cx="7772400" cy="14700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Cuidados al final de la vida</a:t>
            </a:r>
            <a:b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s-CL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2 Subtítulo">
            <a:extLst>
              <a:ext uri="{FF2B5EF4-FFF2-40B4-BE49-F238E27FC236}">
                <a16:creationId xmlns:a16="http://schemas.microsoft.com/office/drawing/2014/main" id="{E02C08BC-B0E9-6C5F-6318-162EA91EDE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2988" y="4437063"/>
            <a:ext cx="6977062" cy="1752600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Dra. Alejandra Palma B.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Unidad de Cuidados Continuos y Paliativos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ES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Hospital Clínico Universidad de Chile</a:t>
            </a:r>
          </a:p>
        </p:txBody>
      </p:sp>
      <p:pic>
        <p:nvPicPr>
          <p:cNvPr id="4100" name="Picture 9" descr="http://albaciudad.org/wp/wp-content/uploads/2014/09/url.gif">
            <a:extLst>
              <a:ext uri="{FF2B5EF4-FFF2-40B4-BE49-F238E27FC236}">
                <a16:creationId xmlns:a16="http://schemas.microsoft.com/office/drawing/2014/main" id="{6909C307-169F-0249-FCE6-94438BA7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09563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62E70B3-6908-0418-497D-EE296CC3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0302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defRPr/>
            </a:pPr>
            <a:r>
              <a:rPr lang="es-CL" altLang="en-US" dirty="0"/>
              <a:t>Resultados fase observacional </a:t>
            </a:r>
            <a:br>
              <a:rPr lang="es-CL" altLang="en-US" dirty="0"/>
            </a:br>
            <a:r>
              <a:rPr lang="es-CL" altLang="en-US" b="1" dirty="0"/>
              <a:t>4301 pacientes</a:t>
            </a:r>
            <a:endParaRPr lang="en-CA" altLang="en-US" b="1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E501D5-2365-E255-889C-37E9ED7609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13" y="2997200"/>
            <a:ext cx="8229600" cy="1933575"/>
          </a:xfrm>
        </p:spPr>
        <p:txBody>
          <a:bodyPr/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CL" altLang="en-US" sz="36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53% médicos no sabía si los pacientes querían o no ser reanimados en caso de paro cardiorrespiratorio.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L" altLang="en-US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F39CA66-CE9B-D59D-EBFF-8843D9C0F9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pPr marL="457200" lvl="1" indent="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L" altLang="en-US"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Días promedio en UCI = 8</a:t>
            </a:r>
          </a:p>
          <a:p>
            <a:pPr marL="914400" lvl="2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L" altLang="en-US"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38% ≥ 10 días</a:t>
            </a:r>
          </a:p>
          <a:p>
            <a:pPr marL="914400" lvl="2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L" altLang="en-US"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46% con Ventilación Mecánica 3 días antes de fallecer</a:t>
            </a:r>
          </a:p>
          <a:p>
            <a:pPr marL="914400" lvl="2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CL" altLang="en-US" sz="32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L" altLang="en-US"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50% reportaron dolor moderado a severo 3 días antes de fallecer</a:t>
            </a: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4ABB0B1F-494D-087B-C5B6-6EA31833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620713"/>
            <a:ext cx="84470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defRPr/>
            </a:pPr>
            <a:r>
              <a:rPr lang="es-CL" altLang="en-US" sz="4000" dirty="0"/>
              <a:t>Resultados fase observacional</a:t>
            </a:r>
            <a:br>
              <a:rPr lang="es-CL" altLang="en-US" sz="4000" dirty="0"/>
            </a:br>
            <a:r>
              <a:rPr lang="es-CL" altLang="en-US" sz="4000" b="1" dirty="0"/>
              <a:t> 1150 pacientes fallecidos en el hospital</a:t>
            </a:r>
            <a:endParaRPr lang="en-CA" altLang="en-US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21447035-52CB-7950-B2C8-2166CD82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978525"/>
            <a:ext cx="3603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>
            <a:extLst>
              <a:ext uri="{FF2B5EF4-FFF2-40B4-BE49-F238E27FC236}">
                <a16:creationId xmlns:a16="http://schemas.microsoft.com/office/drawing/2014/main" id="{57963918-08C2-22F4-C3FD-BE0730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61193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F7B5BE88-7277-5368-963C-1D8463E2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50813"/>
            <a:ext cx="8816975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2800" b="1">
                <a:solidFill>
                  <a:schemeClr val="tx1"/>
                </a:solidFill>
                <a:latin typeface="Calibri" panose="020F0502020204030204" pitchFamily="34" charset="0"/>
              </a:rPr>
              <a:t>Rates of severe symptoms in patients 3 days </a:t>
            </a:r>
          </a:p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</a:pPr>
            <a:r>
              <a:rPr lang="en-GB" altLang="en-US" sz="2800" b="1">
                <a:solidFill>
                  <a:schemeClr val="tx1"/>
                </a:solidFill>
                <a:latin typeface="Calibri" panose="020F0502020204030204" pitchFamily="34" charset="0"/>
              </a:rPr>
              <a:t>before death, as reported by family members</a:t>
            </a:r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848101B0-7BCA-62F0-25F0-3F4E8D82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6411913"/>
            <a:ext cx="409098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CA" altLang="en-US">
                <a:solidFill>
                  <a:schemeClr val="tx1"/>
                </a:solidFill>
                <a:latin typeface="Calibri" panose="020F0502020204030204" pitchFamily="34" charset="0"/>
              </a:rPr>
              <a:t>15 January 1997 | Volume 126 Issue 2 | Pages 97-106</a:t>
            </a:r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id="{3ABE5FBF-5CBA-1917-A915-D5419395F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989013"/>
            <a:ext cx="518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n-US">
                <a:solidFill>
                  <a:schemeClr val="tx1"/>
                </a:solidFill>
                <a:latin typeface="Calibri" panose="020F0502020204030204" pitchFamily="34" charset="0"/>
              </a:rPr>
              <a:t>Cohorte 4124 pacientes fallecidos hospitalizados</a:t>
            </a:r>
            <a:endParaRPr lang="en-CA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E953C-2BF8-4FEB-35A5-0AD365EA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br>
              <a:rPr lang="es-ES" sz="2400" b="1" dirty="0"/>
            </a:br>
            <a:r>
              <a:rPr lang="es-ES" sz="2400" b="1" dirty="0">
                <a:solidFill>
                  <a:schemeClr val="tx1"/>
                </a:solidFill>
              </a:rPr>
              <a:t>El proceso de muerte puede provocar sufrimiento  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20483" name="Marcador de contenido 2">
            <a:extLst>
              <a:ext uri="{FF2B5EF4-FFF2-40B4-BE49-F238E27FC236}">
                <a16:creationId xmlns:a16="http://schemas.microsoft.com/office/drawing/2014/main" id="{24609066-2B87-34AB-7860-10A239A426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Los pacientes experimentan </a:t>
            </a:r>
            <a:r>
              <a:rPr lang="es-ES" altLang="es-CL" sz="2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múltiples síntomas </a:t>
            </a: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durante los últimos días de vida. 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s-CL" sz="2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Hasta el 80% de los pacientes con cáncer presentan </a:t>
            </a:r>
            <a:r>
              <a:rPr lang="es-ES" altLang="es-CL" sz="2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delirium </a:t>
            </a: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durante el último mes de vida. </a:t>
            </a: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s-CL" sz="2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just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Estos síntomas pueden causar </a:t>
            </a:r>
            <a:r>
              <a:rPr lang="es-ES" altLang="es-CL" sz="2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molestias </a:t>
            </a: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pacientes y </a:t>
            </a:r>
            <a:r>
              <a:rPr lang="es-ES" altLang="es-CL" sz="2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angustia y preocupaciones </a:t>
            </a:r>
            <a:r>
              <a:rPr lang="es-ES" altLang="es-CL" sz="2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familiares. 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s-C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Rectángulo 3">
            <a:extLst>
              <a:ext uri="{FF2B5EF4-FFF2-40B4-BE49-F238E27FC236}">
                <a16:creationId xmlns:a16="http://schemas.microsoft.com/office/drawing/2014/main" id="{A38DC413-AA00-18BE-8AAC-B2BBB662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5446713"/>
            <a:ext cx="777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CL" sz="2000" i="1" baseline="30000"/>
              <a:t>Blinderman et al. Comfort Care for Patients Dying in the Hospital. NEJM. 2015</a:t>
            </a:r>
            <a:endParaRPr lang="es-ES" altLang="es-CL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46B3C47C-C829-D016-D402-EF29EC6692FA}"/>
              </a:ext>
            </a:extLst>
          </p:cNvPr>
          <p:cNvSpPr txBox="1">
            <a:spLocks/>
          </p:cNvSpPr>
          <p:nvPr/>
        </p:nvSpPr>
        <p:spPr>
          <a:xfrm>
            <a:off x="899592" y="980728"/>
            <a:ext cx="7200799" cy="345638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12598" algn="l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1">
                  <a:lumMod val="50000"/>
                </a:schemeClr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178308" algn="l" rtl="0" eaLnBrk="1" latinLnBrk="0" hangingPunct="1">
              <a:lnSpc>
                <a:spcPct val="100000"/>
              </a:lnSpc>
              <a:spcBef>
                <a:spcPts val="413"/>
              </a:spcBef>
              <a:buClr>
                <a:schemeClr val="accent1">
                  <a:lumMod val="50000"/>
                </a:schemeClr>
              </a:buClr>
              <a:buFont typeface="Verdana"/>
              <a:buChar char="◦"/>
              <a:defRPr kumimoji="0" sz="21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65226" indent="-17145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13030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 2"/>
              <a:buChar char=""/>
              <a:defRPr kumimoji="0"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3836" indent="-13716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Wingdings 2"/>
              <a:buChar char=""/>
              <a:defRPr kumimoji="0"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1570" indent="-13716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9304" indent="-13716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" indent="-13716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7914" indent="-13716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s-CL" sz="225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CL" sz="225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FINES DE LA MEDICINA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es-C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La prevención de la enfermedad y la promoción de la salud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El alivio del dolor y sufrimiento causado por enfermedades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El cuidado y curación de quienes padecen enfermedad, y </a:t>
            </a:r>
            <a:r>
              <a:rPr lang="es-CL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cuidado de los que no pueden ser curados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C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Prevenir la muerte prematura y </a:t>
            </a:r>
            <a:r>
              <a:rPr lang="es-CL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posibilitar una muerte en paz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es-CL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465838-71DA-12A0-12EC-248F6C204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868863"/>
            <a:ext cx="624046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ea typeface="ＭＳ Ｐゴシック" panose="020B0600070205080204" pitchFamily="34" charset="-128"/>
              </a:rPr>
              <a:t>The Goals of Medicine. The forgotten issues in health care reform. </a:t>
            </a:r>
          </a:p>
          <a:p>
            <a:pPr algn="ctr" eaLnBrk="1" hangingPunct="1"/>
            <a:r>
              <a:rPr lang="en-US" altLang="en-US" sz="1600">
                <a:ea typeface="ＭＳ Ｐゴシック" panose="020B0600070205080204" pitchFamily="34" charset="-128"/>
              </a:rPr>
              <a:t>Mark J. Hanson and Daniel Callahan. </a:t>
            </a:r>
          </a:p>
          <a:p>
            <a:pPr algn="ctr" eaLnBrk="1" hangingPunct="1"/>
            <a:r>
              <a:rPr lang="en-US" altLang="en-US" sz="1600">
                <a:ea typeface="ＭＳ Ｐゴシック" panose="020B0600070205080204" pitchFamily="34" charset="-128"/>
              </a:rPr>
              <a:t>Georgetown University Press, Washington DC, 1999.</a:t>
            </a:r>
            <a:endParaRPr lang="es-CL" altLang="en-US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02FF04F5-79F3-6E54-F861-9FA7D95A0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34400" cy="11938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Prioridades de Cuidado en Fin de Vida</a:t>
            </a:r>
            <a:endParaRPr lang="en-US" altLang="es-CL" sz="4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A58FD9-418C-0E7B-67BC-1ADAB1C0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1749425"/>
            <a:ext cx="8215312" cy="3775075"/>
          </a:xfrm>
        </p:spPr>
        <p:txBody>
          <a:bodyPr/>
          <a:lstStyle/>
          <a:p>
            <a:pPr marL="539750" indent="-514350">
              <a:buFont typeface="+mj-lt"/>
              <a:buAutoNum type="arabicPeriod"/>
              <a:defRPr/>
            </a:pPr>
            <a:r>
              <a:rPr lang="es-MX" dirty="0"/>
              <a:t>Reconocimiento de muerte inminente.</a:t>
            </a:r>
          </a:p>
          <a:p>
            <a:pPr marL="539750" indent="-514350">
              <a:buFont typeface="+mj-lt"/>
              <a:buAutoNum type="arabicPeriod"/>
              <a:defRPr/>
            </a:pPr>
            <a:r>
              <a:rPr lang="es-MX" dirty="0"/>
              <a:t>Comunicación en el equipo de salud.</a:t>
            </a:r>
          </a:p>
          <a:p>
            <a:pPr marL="539750" indent="-514350">
              <a:buFont typeface="+mj-lt"/>
              <a:buAutoNum type="arabicPeriod"/>
              <a:defRPr/>
            </a:pPr>
            <a:r>
              <a:rPr lang="es-MX" dirty="0"/>
              <a:t>Integración de la familia.</a:t>
            </a:r>
          </a:p>
          <a:p>
            <a:pPr marL="539750" indent="-514350">
              <a:buFont typeface="+mj-lt"/>
              <a:buAutoNum type="arabicPeriod"/>
              <a:defRPr/>
            </a:pPr>
            <a:r>
              <a:rPr lang="es-MX" dirty="0"/>
              <a:t>Planificación de cuidados.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endParaRPr lang="es-MX" dirty="0"/>
          </a:p>
          <a:p>
            <a:pPr>
              <a:defRPr/>
            </a:pPr>
            <a:endParaRPr lang="en-US" dirty="0"/>
          </a:p>
        </p:txBody>
      </p:sp>
      <p:sp>
        <p:nvSpPr>
          <p:cNvPr id="22532" name="CuadroTexto 4">
            <a:extLst>
              <a:ext uri="{FF2B5EF4-FFF2-40B4-BE49-F238E27FC236}">
                <a16:creationId xmlns:a16="http://schemas.microsoft.com/office/drawing/2014/main" id="{26597584-9CDB-5385-2672-AC79CF61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805488"/>
            <a:ext cx="80422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CL"/>
              <a:t>Wise J. et al, BMJ 2014 “ Five priorities of care for dying people replace Liverpool care pathway”.    </a:t>
            </a:r>
            <a:endParaRPr lang="en-US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E81CCC95-28A9-0A68-CD9F-C70E901475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725" y="101917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s-ES" alt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1. </a:t>
            </a:r>
            <a:r>
              <a:rPr lang="es-MX" altLang="es-CL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Reconocimiento de muerte inminente</a:t>
            </a:r>
            <a:endParaRPr lang="es-ES" altLang="en-US" sz="32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2 Marcador de contenido">
            <a:extLst>
              <a:ext uri="{FF2B5EF4-FFF2-40B4-BE49-F238E27FC236}">
                <a16:creationId xmlns:a16="http://schemas.microsoft.com/office/drawing/2014/main" id="{C96D82EC-4088-A49C-8092-7BB1EB7A40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541588"/>
            <a:ext cx="8229600" cy="4525962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 posibilidad de que una persona fallezca en horas a días debe ser reconocida y comunicada oportunamente. 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>
            <a:extLst>
              <a:ext uri="{FF2B5EF4-FFF2-40B4-BE49-F238E27FC236}">
                <a16:creationId xmlns:a16="http://schemas.microsoft.com/office/drawing/2014/main" id="{3EE6C41E-3C41-AA00-3BB3-230001BF8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0200" y="-171450"/>
            <a:ext cx="4762500" cy="1143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Historias Frecuentes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35EEA68-2A54-0014-2685-5CA3A414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15961" r="40076" b="5081"/>
          <a:stretch>
            <a:fillRect/>
          </a:stretch>
        </p:blipFill>
        <p:spPr bwMode="auto">
          <a:xfrm>
            <a:off x="539750" y="581025"/>
            <a:ext cx="32400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1927E0F5-B9F4-074E-A99B-0883588F2A98}"/>
              </a:ext>
            </a:extLst>
          </p:cNvPr>
          <p:cNvSpPr txBox="1">
            <a:spLocks/>
          </p:cNvSpPr>
          <p:nvPr/>
        </p:nvSpPr>
        <p:spPr bwMode="auto">
          <a:xfrm>
            <a:off x="250825" y="-242888"/>
            <a:ext cx="428466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400" b="1" dirty="0">
                <a:latin typeface="+mj-lt"/>
                <a:ea typeface="+mj-ea"/>
                <a:cs typeface="+mj-cs"/>
              </a:rPr>
              <a:t>Trayectorias de Enfermedad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C31CB6F8-6CEF-609E-3DDD-3AFAD5300A4D}"/>
              </a:ext>
            </a:extLst>
          </p:cNvPr>
          <p:cNvSpPr/>
          <p:nvPr/>
        </p:nvSpPr>
        <p:spPr>
          <a:xfrm>
            <a:off x="5148263" y="765175"/>
            <a:ext cx="3816350" cy="15843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</a:rPr>
              <a:t>Mujer, 69 años, cáncer pulmonar etapa IV en progresión, postrada.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86573BA-0468-551D-C325-9360105C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5" t="19939" r="33562" b="60107"/>
          <a:stretch>
            <a:fillRect/>
          </a:stretch>
        </p:blipFill>
        <p:spPr bwMode="auto">
          <a:xfrm>
            <a:off x="4211638" y="692150"/>
            <a:ext cx="93662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>
            <a:extLst>
              <a:ext uri="{FF2B5EF4-FFF2-40B4-BE49-F238E27FC236}">
                <a16:creationId xmlns:a16="http://schemas.microsoft.com/office/drawing/2014/main" id="{9607594D-82B9-0DA9-FEA5-E3800C2DC528}"/>
              </a:ext>
            </a:extLst>
          </p:cNvPr>
          <p:cNvSpPr/>
          <p:nvPr/>
        </p:nvSpPr>
        <p:spPr>
          <a:xfrm>
            <a:off x="5148263" y="2420938"/>
            <a:ext cx="3816350" cy="1944687"/>
          </a:xfrm>
          <a:prstGeom prst="rect">
            <a:avLst/>
          </a:prstGeom>
          <a:solidFill>
            <a:srgbClr val="660066"/>
          </a:solidFill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</a:rPr>
              <a:t>Hombre, 87 años, EPOC, 5 hospitalizaciones en UCI, oxigenoterapia permanente.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326FA50-147C-7FA9-4957-80A689B6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5" t="39998" r="32932" b="35513"/>
          <a:stretch>
            <a:fillRect/>
          </a:stretch>
        </p:blipFill>
        <p:spPr bwMode="auto">
          <a:xfrm>
            <a:off x="4176713" y="2420938"/>
            <a:ext cx="971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233C9AF-9B3A-4685-7433-8BF8720D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5" t="65498" r="32932" b="5081"/>
          <a:stretch>
            <a:fillRect/>
          </a:stretch>
        </p:blipFill>
        <p:spPr bwMode="auto">
          <a:xfrm>
            <a:off x="4181475" y="4365625"/>
            <a:ext cx="8953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>
            <a:extLst>
              <a:ext uri="{FF2B5EF4-FFF2-40B4-BE49-F238E27FC236}">
                <a16:creationId xmlns:a16="http://schemas.microsoft.com/office/drawing/2014/main" id="{D2B5F679-128E-2F12-386C-627A6881104D}"/>
              </a:ext>
            </a:extLst>
          </p:cNvPr>
          <p:cNvSpPr/>
          <p:nvPr/>
        </p:nvSpPr>
        <p:spPr>
          <a:xfrm>
            <a:off x="5113338" y="4437063"/>
            <a:ext cx="3887787" cy="2160587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bg1"/>
                </a:solidFill>
              </a:rPr>
              <a:t>Mujer, 91 años, Alzheimer de 6 años de evolución, postrada, escaras múltiples.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F792E639-1616-4C55-11D0-2D497ADC8D3E}"/>
              </a:ext>
            </a:extLst>
          </p:cNvPr>
          <p:cNvSpPr/>
          <p:nvPr/>
        </p:nvSpPr>
        <p:spPr>
          <a:xfrm>
            <a:off x="2484438" y="692150"/>
            <a:ext cx="1439862" cy="5905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>
            <a:extLst>
              <a:ext uri="{FF2B5EF4-FFF2-40B4-BE49-F238E27FC236}">
                <a16:creationId xmlns:a16="http://schemas.microsoft.com/office/drawing/2014/main" id="{2D2737A8-82DF-87AB-26BF-B0F191F7A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13" y="595313"/>
            <a:ext cx="8229600" cy="21478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¿ Cómo saber si un paciente fallecerá en horas o pocos días ?</a:t>
            </a:r>
            <a:endParaRPr lang="es-C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5603" name="Picture 2" descr="Resultado de imagen para lupa">
            <a:extLst>
              <a:ext uri="{FF2B5EF4-FFF2-40B4-BE49-F238E27FC236}">
                <a16:creationId xmlns:a16="http://schemas.microsoft.com/office/drawing/2014/main" id="{7209E9E4-643C-CEFA-1994-CA95707E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021013"/>
            <a:ext cx="5657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92074DF0-4639-09FB-D6CD-B5B8E25C3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288" y="274638"/>
            <a:ext cx="8545512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Los pacientes en fin de vida frecuentemente presentan:</a:t>
            </a:r>
          </a:p>
        </p:txBody>
      </p:sp>
      <p:pic>
        <p:nvPicPr>
          <p:cNvPr id="28675" name="Imagen 2">
            <a:extLst>
              <a:ext uri="{FF2B5EF4-FFF2-40B4-BE49-F238E27FC236}">
                <a16:creationId xmlns:a16="http://schemas.microsoft.com/office/drawing/2014/main" id="{8FEFFEB1-DA2C-84DF-C176-CDF16EAC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24895" r="25076" b="13538"/>
          <a:stretch>
            <a:fillRect/>
          </a:stretch>
        </p:blipFill>
        <p:spPr bwMode="auto">
          <a:xfrm>
            <a:off x="795338" y="1225550"/>
            <a:ext cx="755332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>
            <a:extLst>
              <a:ext uri="{FF2B5EF4-FFF2-40B4-BE49-F238E27FC236}">
                <a16:creationId xmlns:a16="http://schemas.microsoft.com/office/drawing/2014/main" id="{0323B80F-DE8F-5EBB-F3BA-BB84DCF4A6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9238" y="1344613"/>
            <a:ext cx="8375650" cy="2300287"/>
          </a:xfrm>
        </p:spPr>
        <p:txBody>
          <a:bodyPr/>
          <a:lstStyle/>
          <a:p>
            <a:pPr algn="ctr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La mayoría de las personas (90%) fallece de manera previsible, luego de un largo período de enfermedad y de deterioro progresivo.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3" name="3 CuadroTexto">
            <a:extLst>
              <a:ext uri="{FF2B5EF4-FFF2-40B4-BE49-F238E27FC236}">
                <a16:creationId xmlns:a16="http://schemas.microsoft.com/office/drawing/2014/main" id="{221F1336-D49B-C1D4-368B-93BDE8177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013325"/>
            <a:ext cx="454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Field MJ, Cassel CK, eds. Approaching Death:</a:t>
            </a:r>
          </a:p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Improving Care at the End of Life. Washington,</a:t>
            </a:r>
          </a:p>
          <a:p>
            <a:pPr algn="ctr"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DC: National Academy Press; 1997:28-30.</a:t>
            </a:r>
            <a:endParaRPr lang="es-E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B22E9FE4-848C-7020-C8A6-9069385DB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288" y="274638"/>
            <a:ext cx="8545512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Los pacientes en fin de vida frecuentemente presentan:</a:t>
            </a:r>
          </a:p>
        </p:txBody>
      </p:sp>
      <p:pic>
        <p:nvPicPr>
          <p:cNvPr id="29699" name="Imagen 3">
            <a:extLst>
              <a:ext uri="{FF2B5EF4-FFF2-40B4-BE49-F238E27FC236}">
                <a16:creationId xmlns:a16="http://schemas.microsoft.com/office/drawing/2014/main" id="{F04C8C0F-FA17-FCBF-164E-DB4BF92C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28725" r="24615" b="37617"/>
          <a:stretch>
            <a:fillRect/>
          </a:stretch>
        </p:blipFill>
        <p:spPr bwMode="auto">
          <a:xfrm>
            <a:off x="136525" y="1547813"/>
            <a:ext cx="8870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F2C08255-A09E-AE1B-A99C-D36A095C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524000"/>
            <a:ext cx="7680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1A101F3-3901-C283-FE00-8829AF9B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308725"/>
            <a:ext cx="44196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sz="1800" dirty="0" err="1">
                <a:latin typeface="+mn-lt"/>
                <a:ea typeface="MS PGothic" panose="020B0600070205080204" pitchFamily="34" charset="-128"/>
              </a:rPr>
              <a:t>Hui</a:t>
            </a:r>
            <a:r>
              <a:rPr lang="en-GB" altLang="en-US" sz="1800" dirty="0">
                <a:latin typeface="+mn-lt"/>
                <a:ea typeface="MS PGothic" panose="020B0600070205080204" pitchFamily="34" charset="-128"/>
              </a:rPr>
              <a:t> et al. </a:t>
            </a:r>
            <a:r>
              <a:rPr lang="en-GB" altLang="en-US" sz="1800" i="1" dirty="0">
                <a:latin typeface="+mn-lt"/>
                <a:ea typeface="MS PGothic" panose="020B0600070205080204" pitchFamily="34" charset="-128"/>
              </a:rPr>
              <a:t>Oncologist </a:t>
            </a:r>
            <a:r>
              <a:rPr lang="en-GB" altLang="en-US" sz="1800" dirty="0">
                <a:latin typeface="+mn-lt"/>
                <a:ea typeface="MS PGothic" panose="020B0600070205080204" pitchFamily="34" charset="-128"/>
              </a:rPr>
              <a:t>2014</a:t>
            </a:r>
            <a:endParaRPr lang="en-US" altLang="en-US" sz="18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781545-BDA2-DF34-FA8F-0A962EAAF7A3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/>
              <a:t>Frecuencia</a:t>
            </a:r>
            <a:r>
              <a:rPr lang="en-US" sz="2800" dirty="0"/>
              <a:t> de </a:t>
            </a:r>
            <a:r>
              <a:rPr lang="en-US" sz="2800" b="1" dirty="0"/>
              <a:t>10 </a:t>
            </a:r>
            <a:r>
              <a:rPr lang="en-US" sz="2800" b="1" dirty="0" err="1"/>
              <a:t>Signos</a:t>
            </a:r>
            <a:r>
              <a:rPr lang="en-US" sz="2800" b="1" dirty="0"/>
              <a:t> </a:t>
            </a:r>
            <a:r>
              <a:rPr lang="en-US" sz="2800" b="1" dirty="0" err="1"/>
              <a:t>principales</a:t>
            </a:r>
            <a:r>
              <a:rPr lang="en-US" sz="2800" b="1" dirty="0"/>
              <a:t> </a:t>
            </a:r>
            <a:r>
              <a:rPr lang="en-US" sz="2800" dirty="0"/>
              <a:t>de </a:t>
            </a:r>
            <a:r>
              <a:rPr lang="en-US" sz="2800" dirty="0" err="1"/>
              <a:t>muerte</a:t>
            </a:r>
            <a:r>
              <a:rPr lang="en-US" sz="2800" dirty="0"/>
              <a:t> </a:t>
            </a:r>
            <a:r>
              <a:rPr lang="en-US" sz="2800" dirty="0" err="1"/>
              <a:t>inminente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b="1" dirty="0" err="1"/>
              <a:t>pacientes</a:t>
            </a:r>
            <a:r>
              <a:rPr lang="en-US" sz="2800" b="1" dirty="0"/>
              <a:t> </a:t>
            </a:r>
            <a:r>
              <a:rPr lang="en-US" sz="2800" b="1" dirty="0" err="1"/>
              <a:t>oncológicos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191466B-D6CB-D225-9CD4-05E013593E86}"/>
              </a:ext>
            </a:extLst>
          </p:cNvPr>
          <p:cNvSpPr/>
          <p:nvPr/>
        </p:nvSpPr>
        <p:spPr>
          <a:xfrm>
            <a:off x="3021013" y="1339850"/>
            <a:ext cx="4405312" cy="3440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C38DEA-D9B1-224B-9C75-5CAC4C9F220A}"/>
              </a:ext>
            </a:extLst>
          </p:cNvPr>
          <p:cNvSpPr/>
          <p:nvPr/>
        </p:nvSpPr>
        <p:spPr>
          <a:xfrm>
            <a:off x="5735638" y="3795713"/>
            <a:ext cx="1831975" cy="2420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896FA3E6-50A5-A7CF-F232-8DC0E32DD0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MX" altLang="es-CL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 signos clínicos de muerte inminente:</a:t>
            </a:r>
            <a:endParaRPr lang="en-US" altLang="es-CL" sz="36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1" name="Marcador de texto 2">
            <a:extLst>
              <a:ext uri="{FF2B5EF4-FFF2-40B4-BE49-F238E27FC236}">
                <a16:creationId xmlns:a16="http://schemas.microsoft.com/office/drawing/2014/main" id="{47021B0C-072A-1568-996D-7EB8B22F8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13" y="1239838"/>
            <a:ext cx="3810000" cy="4530725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s-CL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Iniciales (≥ 7 días antes del fallecimiento):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↓ Funcionalidad (postración)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↓ Conciencia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↓ Capacidad de tomar líquidos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endParaRPr lang="en-US" altLang="es-C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endParaRPr lang="en-US" altLang="es-C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s-C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2" name="Marcador de texto 3">
            <a:extLst>
              <a:ext uri="{FF2B5EF4-FFF2-40B4-BE49-F238E27FC236}">
                <a16:creationId xmlns:a16="http://schemas.microsoft.com/office/drawing/2014/main" id="{9F361398-E95E-23B8-BD40-79035BB854B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329113" y="1296988"/>
            <a:ext cx="4281487" cy="4530725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MX" altLang="es-CL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Tardíos (</a:t>
            </a:r>
            <a:r>
              <a:rPr lang="en-US" altLang="es-CL" sz="24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≥ 3 días antes del fallecimiento):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Respiración ruidosa 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Respiración mandibular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Respiración de Chayne Stokes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Períodos de apnea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Cianosis periférica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Oliguria </a:t>
            </a:r>
            <a:r>
              <a:rPr lang="es-MX" altLang="es-CL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(&lt;100 ml en 12 hrs)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MX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Pérdida de pulso arteria radial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s-C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>
            <a:extLst>
              <a:ext uri="{FF2B5EF4-FFF2-40B4-BE49-F238E27FC236}">
                <a16:creationId xmlns:a16="http://schemas.microsoft.com/office/drawing/2014/main" id="{9A3FD7DB-8B7F-22F4-D85A-633F3DCB68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Cianosis periférica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BE6C6AB3-B95D-CC7F-FC54-2753A543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2"/>
          <a:stretch>
            <a:fillRect/>
          </a:stretch>
        </p:blipFill>
        <p:spPr bwMode="auto">
          <a:xfrm>
            <a:off x="1331913" y="1773238"/>
            <a:ext cx="59864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9E1C3159-8572-20D3-D48B-DACBE7FAEA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Hiperextensión del cuello</a:t>
            </a:r>
          </a:p>
        </p:txBody>
      </p:sp>
      <p:pic>
        <p:nvPicPr>
          <p:cNvPr id="31747" name="Picture 2" descr="Resultado de imagen para hiperextensiÃ³n cervical">
            <a:extLst>
              <a:ext uri="{FF2B5EF4-FFF2-40B4-BE49-F238E27FC236}">
                <a16:creationId xmlns:a16="http://schemas.microsoft.com/office/drawing/2014/main" id="{6274E1B2-9752-D4AB-491E-35A8657E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424815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9DF8BB25-68DE-7E67-20D2-FAB57415C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Caída del pliegue naso-labial</a:t>
            </a:r>
          </a:p>
        </p:txBody>
      </p:sp>
      <p:pic>
        <p:nvPicPr>
          <p:cNvPr id="32771" name="Picture 2" descr="Resultado de imagen para nasolabial fold">
            <a:extLst>
              <a:ext uri="{FF2B5EF4-FFF2-40B4-BE49-F238E27FC236}">
                <a16:creationId xmlns:a16="http://schemas.microsoft.com/office/drawing/2014/main" id="{B8F3AA9C-03F6-0DDF-BB23-67DBE711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1482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bajo">
            <a:extLst>
              <a:ext uri="{FF2B5EF4-FFF2-40B4-BE49-F238E27FC236}">
                <a16:creationId xmlns:a16="http://schemas.microsoft.com/office/drawing/2014/main" id="{92EC8A0E-7424-E887-734F-7EA2F1CE9D7B}"/>
              </a:ext>
            </a:extLst>
          </p:cNvPr>
          <p:cNvSpPr/>
          <p:nvPr/>
        </p:nvSpPr>
        <p:spPr>
          <a:xfrm rot="2431195">
            <a:off x="3889375" y="2790825"/>
            <a:ext cx="433388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BE77AD56-6258-8F7A-EEE1-4F1A548309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13" y="6048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2. Comunicación en el equipo</a:t>
            </a:r>
          </a:p>
        </p:txBody>
      </p:sp>
      <p:sp>
        <p:nvSpPr>
          <p:cNvPr id="33795" name="2 Marcador de contenido">
            <a:extLst>
              <a:ext uri="{FF2B5EF4-FFF2-40B4-BE49-F238E27FC236}">
                <a16:creationId xmlns:a16="http://schemas.microsoft.com/office/drawing/2014/main" id="{090BEC39-8086-BBEF-B7A5-E3A66759CB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925" y="1946275"/>
            <a:ext cx="8840788" cy="4525963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Definir objetivo principal de los cuidados:      </a:t>
            </a:r>
            <a:r>
              <a:rPr lang="es-CL" altLang="en-US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Prevención y alivio de sufrimiento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Aclarar dudas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Suspender tratamientos, intervenciones y exámenes desproporcionados 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Priorizar tratamientos que brinden confort y alivio de síntomas</a:t>
            </a: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>
            <a:extLst>
              <a:ext uri="{FF2B5EF4-FFF2-40B4-BE49-F238E27FC236}">
                <a16:creationId xmlns:a16="http://schemas.microsoft.com/office/drawing/2014/main" id="{F84763EF-686D-B9AB-5D46-C331DC098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150" y="925513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3. Integración de la familia</a:t>
            </a:r>
          </a:p>
        </p:txBody>
      </p:sp>
      <p:sp>
        <p:nvSpPr>
          <p:cNvPr id="34819" name="2 Marcador de contenido">
            <a:extLst>
              <a:ext uri="{FF2B5EF4-FFF2-40B4-BE49-F238E27FC236}">
                <a16:creationId xmlns:a16="http://schemas.microsoft.com/office/drawing/2014/main" id="{DD5CF534-3425-9AF4-DAC0-B833FB1269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8" y="2555875"/>
            <a:ext cx="8229600" cy="4525963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s-CL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 familia son </a:t>
            </a: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las personas significativas para el paciente (seres queridos/referentes) y deben ser incluidas en el plan de cuidados de fin de vida.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5071564B-F359-E70D-4B9B-1C02AA9463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413" y="787400"/>
            <a:ext cx="7767637" cy="8985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 comunicación al final de la vida</a:t>
            </a:r>
          </a:p>
        </p:txBody>
      </p:sp>
      <p:pic>
        <p:nvPicPr>
          <p:cNvPr id="35843" name="Imagen 3">
            <a:extLst>
              <a:ext uri="{FF2B5EF4-FFF2-40B4-BE49-F238E27FC236}">
                <a16:creationId xmlns:a16="http://schemas.microsoft.com/office/drawing/2014/main" id="{A71E8B55-37E8-F977-8583-D6921B28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17688"/>
            <a:ext cx="6656388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34D2993-1C8A-6997-A54C-732477D5C9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7485" y="2396728"/>
          <a:ext cx="6710363" cy="314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CD4B4F0-D458-91F7-C4BD-3DC11742F604}"/>
              </a:ext>
            </a:extLst>
          </p:cNvPr>
          <p:cNvGraphicFramePr/>
          <p:nvPr/>
        </p:nvGraphicFramePr>
        <p:xfrm>
          <a:off x="510852" y="1032199"/>
          <a:ext cx="7858708" cy="484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6FD7275D-A8DD-0102-781A-BCF3FEC81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 Qué es una “buena muerte”?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8BCE4DB-3159-83F6-C7F2-1CE3D5D539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  Aquella libre de sufrimiento innecesario para pacientes, familiares y cuidadores; aquella que sucede en concordancia con los deseos del paciente y de manera razonablemente consistente con estándares clínicos, culturales y éticos…”</a:t>
            </a: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F6C3C31C-DDA3-B4EC-3369-A709C3AE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5319713"/>
            <a:ext cx="64992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1"/>
                </a:solidFill>
              </a:rPr>
              <a:t>Approaching Death: Improving care at the end of life, Field MJ, Cassel CK. </a:t>
            </a:r>
          </a:p>
          <a:p>
            <a:pPr algn="r" eaLnBrk="1" hangingPunct="1"/>
            <a:r>
              <a:rPr lang="en-US" altLang="en-US">
                <a:solidFill>
                  <a:schemeClr val="tx1"/>
                </a:solidFill>
              </a:rPr>
              <a:t>(Eds), Institute of Medicine National Academy Press, Washington DC 1997. p.4.</a:t>
            </a:r>
            <a:endParaRPr lang="es-E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>
            <a:extLst>
              <a:ext uri="{FF2B5EF4-FFF2-40B4-BE49-F238E27FC236}">
                <a16:creationId xmlns:a16="http://schemas.microsoft.com/office/drawing/2014/main" id="{080CE0D4-C05C-8686-9F8D-1CFDDAF7F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los familiares frecuentemente les surgen preguntas …</a:t>
            </a:r>
            <a:endParaRPr lang="es-ES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1" name="2 Marcador de contenido">
            <a:extLst>
              <a:ext uri="{FF2B5EF4-FFF2-40B4-BE49-F238E27FC236}">
                <a16:creationId xmlns:a16="http://schemas.microsoft.com/office/drawing/2014/main" id="{5360EB82-219F-E235-F94A-BD09C5AB89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 Seguro que no está sufriendo?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n-US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 su respiración no es normal ¿se ahogará?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n-US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¿Nos escucha? ¿Sabe que lo acompañamos?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1">
            <a:extLst>
              <a:ext uri="{FF2B5EF4-FFF2-40B4-BE49-F238E27FC236}">
                <a16:creationId xmlns:a16="http://schemas.microsoft.com/office/drawing/2014/main" id="{27C89B4B-6570-2629-F73E-277BC2936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7"/>
          <a:stretch>
            <a:fillRect/>
          </a:stretch>
        </p:blipFill>
        <p:spPr bwMode="auto">
          <a:xfrm>
            <a:off x="0" y="600075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408E438-2B14-4104-EEB9-B81A7D9D53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9750" y="2482850"/>
            <a:ext cx="8281988" cy="14700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 el final de la vida es frecuente un deterioro nutricional progresivo y una pérdida de la capacidad/voluntad  de ingerir alimentos.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Google Shape;141;p27">
            <a:extLst>
              <a:ext uri="{FF2B5EF4-FFF2-40B4-BE49-F238E27FC236}">
                <a16:creationId xmlns:a16="http://schemas.microsoft.com/office/drawing/2014/main" id="{4168F752-84B0-6C06-AEB2-D2EBBD8DB7D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16275" r="22655" b="42647"/>
          <a:stretch>
            <a:fillRect/>
          </a:stretch>
        </p:blipFill>
        <p:spPr bwMode="auto">
          <a:xfrm>
            <a:off x="468313" y="908050"/>
            <a:ext cx="82581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oogle Shape;168;p32">
            <a:extLst>
              <a:ext uri="{FF2B5EF4-FFF2-40B4-BE49-F238E27FC236}">
                <a16:creationId xmlns:a16="http://schemas.microsoft.com/office/drawing/2014/main" id="{697EEBBA-ACF8-C22A-A004-A7D3A5907A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24329" r="42787" b="36607"/>
          <a:stretch>
            <a:fillRect/>
          </a:stretch>
        </p:blipFill>
        <p:spPr bwMode="auto">
          <a:xfrm>
            <a:off x="684213" y="1052513"/>
            <a:ext cx="7612062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>
            <a:extLst>
              <a:ext uri="{FF2B5EF4-FFF2-40B4-BE49-F238E27FC236}">
                <a16:creationId xmlns:a16="http://schemas.microsoft.com/office/drawing/2014/main" id="{CA1AA7F5-14E0-752B-1254-9AD42C06E028}"/>
              </a:ext>
            </a:extLst>
          </p:cNvPr>
          <p:cNvCxnSpPr/>
          <p:nvPr/>
        </p:nvCxnSpPr>
        <p:spPr>
          <a:xfrm>
            <a:off x="3851275" y="2205038"/>
            <a:ext cx="3457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>
            <a:extLst>
              <a:ext uri="{FF2B5EF4-FFF2-40B4-BE49-F238E27FC236}">
                <a16:creationId xmlns:a16="http://schemas.microsoft.com/office/drawing/2014/main" id="{78FFC6F7-B5FB-300E-5125-171AA1EDD2A0}"/>
              </a:ext>
            </a:extLst>
          </p:cNvPr>
          <p:cNvCxnSpPr/>
          <p:nvPr/>
        </p:nvCxnSpPr>
        <p:spPr>
          <a:xfrm>
            <a:off x="3851275" y="2565400"/>
            <a:ext cx="2592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Marcador de contenido">
            <a:extLst>
              <a:ext uri="{FF2B5EF4-FFF2-40B4-BE49-F238E27FC236}">
                <a16:creationId xmlns:a16="http://schemas.microsoft.com/office/drawing/2014/main" id="{FE3B200B-A9EB-53FC-E5FD-67CE084844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2781300"/>
            <a:ext cx="8229600" cy="2232025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Procurar alimentos que den satisfacción al paciente en la medida que pueda disfrutarlo. No forzar alimentación.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Evitar riesgo innecesario de aspiración.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CL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059" name="1 Título">
            <a:extLst>
              <a:ext uri="{FF2B5EF4-FFF2-40B4-BE49-F238E27FC236}">
                <a16:creationId xmlns:a16="http://schemas.microsoft.com/office/drawing/2014/main" id="{892FFF5F-5225-AB23-07FA-6C90FEB610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6400" y="993775"/>
            <a:ext cx="8229600" cy="1143000"/>
          </a:xfrm>
          <a:solidFill>
            <a:srgbClr val="92D050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 el paciente en fin de vida desea y puede ingerir alimentos: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1C37026-AB49-EF3A-5817-E5680A19A0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“ ¿Está grave porque no come? Si no come se va a morir!”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n-US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“ El paciente está tan grave y débil, que ya no puede comer “</a:t>
            </a:r>
          </a:p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" name="4 Conector recto">
            <a:extLst>
              <a:ext uri="{FF2B5EF4-FFF2-40B4-BE49-F238E27FC236}">
                <a16:creationId xmlns:a16="http://schemas.microsoft.com/office/drawing/2014/main" id="{AF400ADC-F313-79C9-6EF4-981CBB8D3224}"/>
              </a:ext>
            </a:extLst>
          </p:cNvPr>
          <p:cNvCxnSpPr/>
          <p:nvPr/>
        </p:nvCxnSpPr>
        <p:spPr>
          <a:xfrm flipH="1">
            <a:off x="4787900" y="2060575"/>
            <a:ext cx="3313113" cy="1368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>
            <a:extLst>
              <a:ext uri="{FF2B5EF4-FFF2-40B4-BE49-F238E27FC236}">
                <a16:creationId xmlns:a16="http://schemas.microsoft.com/office/drawing/2014/main" id="{F26AD9BD-0FAF-4C1A-D9DB-A998F8458D81}"/>
              </a:ext>
            </a:extLst>
          </p:cNvPr>
          <p:cNvCxnSpPr/>
          <p:nvPr/>
        </p:nvCxnSpPr>
        <p:spPr>
          <a:xfrm flipH="1" flipV="1">
            <a:off x="5003800" y="2133600"/>
            <a:ext cx="2881313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Picture 2" descr="http://de10.com.mx/img/promos/comida_familiar_De10.jpg">
            <a:extLst>
              <a:ext uri="{FF2B5EF4-FFF2-40B4-BE49-F238E27FC236}">
                <a16:creationId xmlns:a16="http://schemas.microsoft.com/office/drawing/2014/main" id="{16A7FFAD-87FA-9448-F90E-17BB4420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471738"/>
            <a:ext cx="3935412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ítulo 1">
            <a:extLst>
              <a:ext uri="{FF2B5EF4-FFF2-40B4-BE49-F238E27FC236}">
                <a16:creationId xmlns:a16="http://schemas.microsoft.com/office/drawing/2014/main" id="{71C0D4AE-D238-77A8-BBA1-76F84BB780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61375" cy="11430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Cuando los pacientes ya no desean o pueden comer: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>
            <a:extLst>
              <a:ext uri="{FF2B5EF4-FFF2-40B4-BE49-F238E27FC236}">
                <a16:creationId xmlns:a16="http://schemas.microsoft.com/office/drawing/2014/main" id="{EFB5CB80-553F-29DF-4D85-6C4A63EE25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4. Planificación de cuidados: </a:t>
            </a:r>
            <a:br>
              <a:rPr lang="es-ES" alt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s-ES" alt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manejo de síntomas</a:t>
            </a:r>
          </a:p>
        </p:txBody>
      </p:sp>
      <p:sp>
        <p:nvSpPr>
          <p:cNvPr id="48131" name="2 Marcador de contenido">
            <a:extLst>
              <a:ext uri="{FF2B5EF4-FFF2-40B4-BE49-F238E27FC236}">
                <a16:creationId xmlns:a16="http://schemas.microsoft.com/office/drawing/2014/main" id="{979C17B4-26CB-A6E2-FE8C-6F92790DCB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" y="2754313"/>
            <a:ext cx="8445500" cy="4525962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Marcador de contenido">
            <a:extLst>
              <a:ext uri="{FF2B5EF4-FFF2-40B4-BE49-F238E27FC236}">
                <a16:creationId xmlns:a16="http://schemas.microsoft.com/office/drawing/2014/main" id="{81D1A8B5-6A79-9712-865A-23BE932DA5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Objetivar lo más posible para elaborar un plan de cuidado adecuado a las necesidades de cada paciente.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Herramientas evaluación: 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Anamnesis y Examen físico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Escalas estandarizadas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–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1 Título">
            <a:extLst>
              <a:ext uri="{FF2B5EF4-FFF2-40B4-BE49-F238E27FC236}">
                <a16:creationId xmlns:a16="http://schemas.microsoft.com/office/drawing/2014/main" id="{553FC9FD-05E1-8AA0-3204-11700E41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52400"/>
            <a:ext cx="8610600" cy="14668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s-ES" sz="3200" b="1" dirty="0"/>
              <a:t>Evaluación de síntomas en fin de vida.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695AB435-7283-D2E9-3E43-204DA0E7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8400" r="33852" b="9280"/>
          <a:stretch>
            <a:fillRect/>
          </a:stretch>
        </p:blipFill>
        <p:spPr bwMode="auto">
          <a:xfrm>
            <a:off x="2484438" y="836613"/>
            <a:ext cx="4175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2 CuadroTexto">
            <a:extLst>
              <a:ext uri="{FF2B5EF4-FFF2-40B4-BE49-F238E27FC236}">
                <a16:creationId xmlns:a16="http://schemas.microsoft.com/office/drawing/2014/main" id="{E1AB5C06-9D7F-C6FE-3C42-6D157FD2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221163"/>
            <a:ext cx="11509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b="1">
                <a:solidFill>
                  <a:schemeClr val="tx1"/>
                </a:solidFill>
                <a:latin typeface="Calibri" panose="020F0502020204030204" pitchFamily="34" charset="0"/>
              </a:rPr>
              <a:t>DERECHA</a:t>
            </a:r>
            <a:endParaRPr lang="es-CL" altLang="en-US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180" name="3 CuadroTexto">
            <a:extLst>
              <a:ext uri="{FF2B5EF4-FFF2-40B4-BE49-F238E27FC236}">
                <a16:creationId xmlns:a16="http://schemas.microsoft.com/office/drawing/2014/main" id="{CB558A2D-C87D-53DD-BA85-5945D909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149725"/>
            <a:ext cx="1295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b="1">
                <a:solidFill>
                  <a:schemeClr val="tx1"/>
                </a:solidFill>
                <a:latin typeface="Calibri" panose="020F0502020204030204" pitchFamily="34" charset="0"/>
              </a:rPr>
              <a:t>IZQUIERDA</a:t>
            </a:r>
            <a:endParaRPr lang="es-CL" altLang="en-US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181" name="4 Título">
            <a:extLst>
              <a:ext uri="{FF2B5EF4-FFF2-40B4-BE49-F238E27FC236}">
                <a16:creationId xmlns:a16="http://schemas.microsoft.com/office/drawing/2014/main" id="{DE4C1E3A-C046-9D69-6D98-1CBEF8D70C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825" y="-242888"/>
            <a:ext cx="8507413" cy="1143001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altLang="en-US"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PORFAVOR MARQUE LA(S) ZONA(S) DOLOROSA(S)</a:t>
            </a:r>
            <a:endParaRPr lang="es-CL" altLang="en-US" sz="20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0182" name="6 CuadroTexto">
            <a:extLst>
              <a:ext uri="{FF2B5EF4-FFF2-40B4-BE49-F238E27FC236}">
                <a16:creationId xmlns:a16="http://schemas.microsoft.com/office/drawing/2014/main" id="{500D6BC2-2925-3868-4E9E-986088C2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390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>
                <a:solidFill>
                  <a:schemeClr val="tx1"/>
                </a:solidFill>
                <a:latin typeface="Calibri" panose="020F0502020204030204" pitchFamily="34" charset="0"/>
              </a:rPr>
              <a:t>Nombre:_________________________</a:t>
            </a:r>
            <a:endParaRPr lang="es-CL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183" name="6 CuadroTexto">
            <a:extLst>
              <a:ext uri="{FF2B5EF4-FFF2-40B4-BE49-F238E27FC236}">
                <a16:creationId xmlns:a16="http://schemas.microsoft.com/office/drawing/2014/main" id="{24630EB1-11B8-EB2F-BD54-40DE9BC29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125538"/>
            <a:ext cx="2465388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n-US" sz="3200">
                <a:solidFill>
                  <a:schemeClr val="tx1"/>
                </a:solidFill>
              </a:rPr>
              <a:t>UBICACIÓN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buelito enfermo">
            <a:extLst>
              <a:ext uri="{FF2B5EF4-FFF2-40B4-BE49-F238E27FC236}">
                <a16:creationId xmlns:a16="http://schemas.microsoft.com/office/drawing/2014/main" id="{2F1ADC90-2C59-81D3-8640-EE750988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65175"/>
            <a:ext cx="41941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07BACF4D-EB64-A7B9-2A71-801C3055E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260350"/>
            <a:ext cx="8229600" cy="8826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_tradnl" altLang="en-US" sz="1800"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ESAS</a:t>
            </a:r>
            <a:endParaRPr lang="es-CL" altLang="en-US" sz="16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3C7FE7A0-D965-C4C7-EA1C-D99CA4DA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913" y="1125538"/>
            <a:ext cx="1655762" cy="53276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         Nada de dolor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Nada  de cansancio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            Sin náuseas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Nada de desánimo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 Nada  de nervioso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Nada de somnoliento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  Ninguna dificultad      para respirar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    El  mejor apetito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       Sin dificultad para     dormir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Sentirse perfectamente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Otro:_______________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</p:txBody>
      </p:sp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0FA12FF7-1AF2-1B17-FE10-31D5281C9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525" y="1052513"/>
            <a:ext cx="2376488" cy="52562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200" b="1" dirty="0"/>
              <a:t>	</a:t>
            </a:r>
            <a:r>
              <a:rPr lang="es-ES_tradnl" sz="1100" b="1" dirty="0"/>
              <a:t>El peor dolor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El mayor cansancio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Las peores náuseas que se puedan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Lo más desanimado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Lo más nervioso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Lo más somnoliento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La mayor dificultad para respirar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Nada de apetito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La mayor dificultad para dormir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r>
              <a:rPr lang="es-ES_tradnl" sz="1100" b="1" dirty="0"/>
              <a:t>	Sentirse lo peor que se pueda imaginar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ES_tradnl" sz="1100" b="1" dirty="0"/>
          </a:p>
          <a:p>
            <a:pPr fontAlgn="auto">
              <a:buFont typeface="Arial" panose="020B0604020202020204" pitchFamily="34" charset="0"/>
              <a:buNone/>
              <a:defRPr/>
            </a:pPr>
            <a:endParaRPr lang="es-CL" sz="1100" b="1" dirty="0"/>
          </a:p>
        </p:txBody>
      </p:sp>
      <p:cxnSp>
        <p:nvCxnSpPr>
          <p:cNvPr id="7" name="6 Conector recto">
            <a:extLst>
              <a:ext uri="{FF2B5EF4-FFF2-40B4-BE49-F238E27FC236}">
                <a16:creationId xmlns:a16="http://schemas.microsoft.com/office/drawing/2014/main" id="{65BB9D16-DFF4-2022-2135-771DCBC10ADE}"/>
              </a:ext>
            </a:extLst>
          </p:cNvPr>
          <p:cNvCxnSpPr/>
          <p:nvPr/>
        </p:nvCxnSpPr>
        <p:spPr>
          <a:xfrm>
            <a:off x="2843213" y="1412875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>
            <a:extLst>
              <a:ext uri="{FF2B5EF4-FFF2-40B4-BE49-F238E27FC236}">
                <a16:creationId xmlns:a16="http://schemas.microsoft.com/office/drawing/2014/main" id="{08D21345-C76D-3DB3-D4E2-603DC0562A25}"/>
              </a:ext>
            </a:extLst>
          </p:cNvPr>
          <p:cNvSpPr txBox="1"/>
          <p:nvPr/>
        </p:nvSpPr>
        <p:spPr>
          <a:xfrm>
            <a:off x="2843213" y="1125538"/>
            <a:ext cx="257175" cy="2603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07" name="8 CuadroTexto">
            <a:extLst>
              <a:ext uri="{FF2B5EF4-FFF2-40B4-BE49-F238E27FC236}">
                <a16:creationId xmlns:a16="http://schemas.microsoft.com/office/drawing/2014/main" id="{25B499A2-4323-DA20-2C8B-3E697A2A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08" name="9 CuadroTexto">
            <a:extLst>
              <a:ext uri="{FF2B5EF4-FFF2-40B4-BE49-F238E27FC236}">
                <a16:creationId xmlns:a16="http://schemas.microsoft.com/office/drawing/2014/main" id="{F350EA83-AB8F-8255-3CD4-637120C2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09" name="10 CuadroTexto">
            <a:extLst>
              <a:ext uri="{FF2B5EF4-FFF2-40B4-BE49-F238E27FC236}">
                <a16:creationId xmlns:a16="http://schemas.microsoft.com/office/drawing/2014/main" id="{6FC4E93E-0AC1-02CC-CAC5-BE8FFB8A0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25538"/>
            <a:ext cx="255588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0" name="11 CuadroTexto">
            <a:extLst>
              <a:ext uri="{FF2B5EF4-FFF2-40B4-BE49-F238E27FC236}">
                <a16:creationId xmlns:a16="http://schemas.microsoft.com/office/drawing/2014/main" id="{1F5B693A-5301-BF8A-48EF-293CBA88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1" name="12 CuadroTexto">
            <a:extLst>
              <a:ext uri="{FF2B5EF4-FFF2-40B4-BE49-F238E27FC236}">
                <a16:creationId xmlns:a16="http://schemas.microsoft.com/office/drawing/2014/main" id="{324797B7-26D4-DE9F-AE4E-3E48C186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125538"/>
            <a:ext cx="255587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2" name="13 CuadroTexto">
            <a:extLst>
              <a:ext uri="{FF2B5EF4-FFF2-40B4-BE49-F238E27FC236}">
                <a16:creationId xmlns:a16="http://schemas.microsoft.com/office/drawing/2014/main" id="{5462534D-282C-B823-DAEE-2DBFB7F1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3" name="14 CuadroTexto">
            <a:extLst>
              <a:ext uri="{FF2B5EF4-FFF2-40B4-BE49-F238E27FC236}">
                <a16:creationId xmlns:a16="http://schemas.microsoft.com/office/drawing/2014/main" id="{E233F06E-38E2-14FC-9CB3-BAE2CCABA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4" name="15 CuadroTexto">
            <a:extLst>
              <a:ext uri="{FF2B5EF4-FFF2-40B4-BE49-F238E27FC236}">
                <a16:creationId xmlns:a16="http://schemas.microsoft.com/office/drawing/2014/main" id="{D86AFC8E-FE03-EB89-0A2C-409D6F5B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5" name="16 CuadroTexto">
            <a:extLst>
              <a:ext uri="{FF2B5EF4-FFF2-40B4-BE49-F238E27FC236}">
                <a16:creationId xmlns:a16="http://schemas.microsoft.com/office/drawing/2014/main" id="{B46694BB-B4D2-D446-3D94-7CB7EE8BA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12553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16" name="17 CuadroTexto">
            <a:extLst>
              <a:ext uri="{FF2B5EF4-FFF2-40B4-BE49-F238E27FC236}">
                <a16:creationId xmlns:a16="http://schemas.microsoft.com/office/drawing/2014/main" id="{D5DA294D-8A90-4BD7-01FC-C42765BD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125538"/>
            <a:ext cx="32861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22 Conector recto">
            <a:extLst>
              <a:ext uri="{FF2B5EF4-FFF2-40B4-BE49-F238E27FC236}">
                <a16:creationId xmlns:a16="http://schemas.microsoft.com/office/drawing/2014/main" id="{506F8108-E53C-8ECB-01F3-3EDD62445152}"/>
              </a:ext>
            </a:extLst>
          </p:cNvPr>
          <p:cNvCxnSpPr/>
          <p:nvPr/>
        </p:nvCxnSpPr>
        <p:spPr>
          <a:xfrm>
            <a:off x="2843213" y="1916113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>
            <a:extLst>
              <a:ext uri="{FF2B5EF4-FFF2-40B4-BE49-F238E27FC236}">
                <a16:creationId xmlns:a16="http://schemas.microsoft.com/office/drawing/2014/main" id="{847A74CC-BB94-909F-620A-20E816024B18}"/>
              </a:ext>
            </a:extLst>
          </p:cNvPr>
          <p:cNvSpPr txBox="1"/>
          <p:nvPr/>
        </p:nvSpPr>
        <p:spPr>
          <a:xfrm>
            <a:off x="2843213" y="1628775"/>
            <a:ext cx="257175" cy="2619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19" name="24 CuadroTexto">
            <a:extLst>
              <a:ext uri="{FF2B5EF4-FFF2-40B4-BE49-F238E27FC236}">
                <a16:creationId xmlns:a16="http://schemas.microsoft.com/office/drawing/2014/main" id="{2460F998-C893-C7A3-4460-68652CF0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0" name="25 CuadroTexto">
            <a:extLst>
              <a:ext uri="{FF2B5EF4-FFF2-40B4-BE49-F238E27FC236}">
                <a16:creationId xmlns:a16="http://schemas.microsoft.com/office/drawing/2014/main" id="{4F3887B8-8602-0610-C908-B22A9F28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1" name="26 CuadroTexto">
            <a:extLst>
              <a:ext uri="{FF2B5EF4-FFF2-40B4-BE49-F238E27FC236}">
                <a16:creationId xmlns:a16="http://schemas.microsoft.com/office/drawing/2014/main" id="{3E8817CE-DF77-D87C-1FEC-423B7575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628775"/>
            <a:ext cx="255588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2" name="27 CuadroTexto">
            <a:extLst>
              <a:ext uri="{FF2B5EF4-FFF2-40B4-BE49-F238E27FC236}">
                <a16:creationId xmlns:a16="http://schemas.microsoft.com/office/drawing/2014/main" id="{6FC39BB9-1E4F-1557-0EAB-7B2C501F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3" name="28 CuadroTexto">
            <a:extLst>
              <a:ext uri="{FF2B5EF4-FFF2-40B4-BE49-F238E27FC236}">
                <a16:creationId xmlns:a16="http://schemas.microsoft.com/office/drawing/2014/main" id="{B38FC4B7-6C28-DA45-6CF4-951B0D64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628775"/>
            <a:ext cx="255587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4" name="29 CuadroTexto">
            <a:extLst>
              <a:ext uri="{FF2B5EF4-FFF2-40B4-BE49-F238E27FC236}">
                <a16:creationId xmlns:a16="http://schemas.microsoft.com/office/drawing/2014/main" id="{38F36CAD-14AE-2BD8-ECD1-A7823924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5" name="30 CuadroTexto">
            <a:extLst>
              <a:ext uri="{FF2B5EF4-FFF2-40B4-BE49-F238E27FC236}">
                <a16:creationId xmlns:a16="http://schemas.microsoft.com/office/drawing/2014/main" id="{3D553A01-87BA-4E35-7D0F-35EB3C8F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6" name="31 CuadroTexto">
            <a:extLst>
              <a:ext uri="{FF2B5EF4-FFF2-40B4-BE49-F238E27FC236}">
                <a16:creationId xmlns:a16="http://schemas.microsoft.com/office/drawing/2014/main" id="{60D80D6C-B89E-6B0B-EE2C-942F6131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7" name="32 CuadroTexto">
            <a:extLst>
              <a:ext uri="{FF2B5EF4-FFF2-40B4-BE49-F238E27FC236}">
                <a16:creationId xmlns:a16="http://schemas.microsoft.com/office/drawing/2014/main" id="{04E00122-B1EB-7B79-218D-A77E12B0A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628775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28" name="33 CuadroTexto">
            <a:extLst>
              <a:ext uri="{FF2B5EF4-FFF2-40B4-BE49-F238E27FC236}">
                <a16:creationId xmlns:a16="http://schemas.microsoft.com/office/drawing/2014/main" id="{3BDE1450-69AB-9DCE-8765-17D7988F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628775"/>
            <a:ext cx="328613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44" name="143 Conector recto">
            <a:extLst>
              <a:ext uri="{FF2B5EF4-FFF2-40B4-BE49-F238E27FC236}">
                <a16:creationId xmlns:a16="http://schemas.microsoft.com/office/drawing/2014/main" id="{6B157021-8175-9194-8F1E-6CDD602F2917}"/>
              </a:ext>
            </a:extLst>
          </p:cNvPr>
          <p:cNvCxnSpPr/>
          <p:nvPr/>
        </p:nvCxnSpPr>
        <p:spPr>
          <a:xfrm>
            <a:off x="2843213" y="2420938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>
            <a:extLst>
              <a:ext uri="{FF2B5EF4-FFF2-40B4-BE49-F238E27FC236}">
                <a16:creationId xmlns:a16="http://schemas.microsoft.com/office/drawing/2014/main" id="{8684E7BF-A014-C60A-1334-4CAC2867CF9E}"/>
              </a:ext>
            </a:extLst>
          </p:cNvPr>
          <p:cNvSpPr txBox="1"/>
          <p:nvPr/>
        </p:nvSpPr>
        <p:spPr>
          <a:xfrm>
            <a:off x="2843213" y="2133600"/>
            <a:ext cx="257175" cy="2603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31" name="145 CuadroTexto">
            <a:extLst>
              <a:ext uri="{FF2B5EF4-FFF2-40B4-BE49-F238E27FC236}">
                <a16:creationId xmlns:a16="http://schemas.microsoft.com/office/drawing/2014/main" id="{3BA8F9A4-535F-E901-E1F8-3C17E318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2" name="146 CuadroTexto">
            <a:extLst>
              <a:ext uri="{FF2B5EF4-FFF2-40B4-BE49-F238E27FC236}">
                <a16:creationId xmlns:a16="http://schemas.microsoft.com/office/drawing/2014/main" id="{E4FC373A-2E3E-D94A-B633-540EADAF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3" name="147 CuadroTexto">
            <a:extLst>
              <a:ext uri="{FF2B5EF4-FFF2-40B4-BE49-F238E27FC236}">
                <a16:creationId xmlns:a16="http://schemas.microsoft.com/office/drawing/2014/main" id="{BE647FB3-F1AB-14B0-5694-9FA9920D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133600"/>
            <a:ext cx="255588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4" name="148 CuadroTexto">
            <a:extLst>
              <a:ext uri="{FF2B5EF4-FFF2-40B4-BE49-F238E27FC236}">
                <a16:creationId xmlns:a16="http://schemas.microsoft.com/office/drawing/2014/main" id="{B00CAEC2-9C29-B105-9298-900B22C0A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5" name="149 CuadroTexto">
            <a:extLst>
              <a:ext uri="{FF2B5EF4-FFF2-40B4-BE49-F238E27FC236}">
                <a16:creationId xmlns:a16="http://schemas.microsoft.com/office/drawing/2014/main" id="{EB19B1D2-5ABF-87C1-1022-EB29DC6D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133600"/>
            <a:ext cx="255587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6" name="150 CuadroTexto">
            <a:extLst>
              <a:ext uri="{FF2B5EF4-FFF2-40B4-BE49-F238E27FC236}">
                <a16:creationId xmlns:a16="http://schemas.microsoft.com/office/drawing/2014/main" id="{561586D9-9305-859D-51FC-A4B33C15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7" name="151 CuadroTexto">
            <a:extLst>
              <a:ext uri="{FF2B5EF4-FFF2-40B4-BE49-F238E27FC236}">
                <a16:creationId xmlns:a16="http://schemas.microsoft.com/office/drawing/2014/main" id="{DDFDC6D9-AFB4-5448-4C9C-E596FD804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8" name="152 CuadroTexto">
            <a:extLst>
              <a:ext uri="{FF2B5EF4-FFF2-40B4-BE49-F238E27FC236}">
                <a16:creationId xmlns:a16="http://schemas.microsoft.com/office/drawing/2014/main" id="{5E62AA09-D1B2-D0D6-C02A-E787AE718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39" name="153 CuadroTexto">
            <a:extLst>
              <a:ext uri="{FF2B5EF4-FFF2-40B4-BE49-F238E27FC236}">
                <a16:creationId xmlns:a16="http://schemas.microsoft.com/office/drawing/2014/main" id="{F1B9DEB8-8D08-443D-E81C-CC2C6616B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133600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0" name="154 CuadroTexto">
            <a:extLst>
              <a:ext uri="{FF2B5EF4-FFF2-40B4-BE49-F238E27FC236}">
                <a16:creationId xmlns:a16="http://schemas.microsoft.com/office/drawing/2014/main" id="{2F57E9A9-B044-7C39-DDED-8249B99E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133600"/>
            <a:ext cx="32861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56" name="155 Conector recto">
            <a:extLst>
              <a:ext uri="{FF2B5EF4-FFF2-40B4-BE49-F238E27FC236}">
                <a16:creationId xmlns:a16="http://schemas.microsoft.com/office/drawing/2014/main" id="{5B7CD1FC-8A6C-6B63-D7F9-33E16A544528}"/>
              </a:ext>
            </a:extLst>
          </p:cNvPr>
          <p:cNvCxnSpPr/>
          <p:nvPr/>
        </p:nvCxnSpPr>
        <p:spPr>
          <a:xfrm>
            <a:off x="2843213" y="2924175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CuadroTexto">
            <a:extLst>
              <a:ext uri="{FF2B5EF4-FFF2-40B4-BE49-F238E27FC236}">
                <a16:creationId xmlns:a16="http://schemas.microsoft.com/office/drawing/2014/main" id="{1673E306-AA7C-AC5C-F65F-AEDD4A88A86C}"/>
              </a:ext>
            </a:extLst>
          </p:cNvPr>
          <p:cNvSpPr txBox="1"/>
          <p:nvPr/>
        </p:nvSpPr>
        <p:spPr>
          <a:xfrm>
            <a:off x="2843213" y="2636838"/>
            <a:ext cx="257175" cy="2619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43" name="157 CuadroTexto">
            <a:extLst>
              <a:ext uri="{FF2B5EF4-FFF2-40B4-BE49-F238E27FC236}">
                <a16:creationId xmlns:a16="http://schemas.microsoft.com/office/drawing/2014/main" id="{9EB778E6-641E-FF3E-5CFA-0DB61DE2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4" name="158 CuadroTexto">
            <a:extLst>
              <a:ext uri="{FF2B5EF4-FFF2-40B4-BE49-F238E27FC236}">
                <a16:creationId xmlns:a16="http://schemas.microsoft.com/office/drawing/2014/main" id="{64C7E0C7-9CD5-7B0B-252F-83BF89D4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5" name="159 CuadroTexto">
            <a:extLst>
              <a:ext uri="{FF2B5EF4-FFF2-40B4-BE49-F238E27FC236}">
                <a16:creationId xmlns:a16="http://schemas.microsoft.com/office/drawing/2014/main" id="{C96C31FD-C74B-AEE5-032A-046D2007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636838"/>
            <a:ext cx="255588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6" name="160 CuadroTexto">
            <a:extLst>
              <a:ext uri="{FF2B5EF4-FFF2-40B4-BE49-F238E27FC236}">
                <a16:creationId xmlns:a16="http://schemas.microsoft.com/office/drawing/2014/main" id="{0C1A1DD8-6815-3C66-9841-DB1EE84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7" name="161 CuadroTexto">
            <a:extLst>
              <a:ext uri="{FF2B5EF4-FFF2-40B4-BE49-F238E27FC236}">
                <a16:creationId xmlns:a16="http://schemas.microsoft.com/office/drawing/2014/main" id="{5654DD26-851C-4155-9715-4FD4AD79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636838"/>
            <a:ext cx="255587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8" name="162 CuadroTexto">
            <a:extLst>
              <a:ext uri="{FF2B5EF4-FFF2-40B4-BE49-F238E27FC236}">
                <a16:creationId xmlns:a16="http://schemas.microsoft.com/office/drawing/2014/main" id="{49FA153E-520D-E1C2-8588-73C677864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9" name="163 CuadroTexto">
            <a:extLst>
              <a:ext uri="{FF2B5EF4-FFF2-40B4-BE49-F238E27FC236}">
                <a16:creationId xmlns:a16="http://schemas.microsoft.com/office/drawing/2014/main" id="{D2E10676-896A-55F8-A96A-8EBCC179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0" name="164 CuadroTexto">
            <a:extLst>
              <a:ext uri="{FF2B5EF4-FFF2-40B4-BE49-F238E27FC236}">
                <a16:creationId xmlns:a16="http://schemas.microsoft.com/office/drawing/2014/main" id="{C3050B15-5EDA-3EFD-3C68-E0636831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1" name="165 CuadroTexto">
            <a:extLst>
              <a:ext uri="{FF2B5EF4-FFF2-40B4-BE49-F238E27FC236}">
                <a16:creationId xmlns:a16="http://schemas.microsoft.com/office/drawing/2014/main" id="{D6345F84-505D-3DD3-FAD4-103557ED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63683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2" name="166 CuadroTexto">
            <a:extLst>
              <a:ext uri="{FF2B5EF4-FFF2-40B4-BE49-F238E27FC236}">
                <a16:creationId xmlns:a16="http://schemas.microsoft.com/office/drawing/2014/main" id="{A6D4F056-D55F-84C1-3554-E166EA48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636838"/>
            <a:ext cx="328613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68" name="167 Conector recto">
            <a:extLst>
              <a:ext uri="{FF2B5EF4-FFF2-40B4-BE49-F238E27FC236}">
                <a16:creationId xmlns:a16="http://schemas.microsoft.com/office/drawing/2014/main" id="{1C797DED-63D5-7CE5-5203-8224AC315C77}"/>
              </a:ext>
            </a:extLst>
          </p:cNvPr>
          <p:cNvCxnSpPr/>
          <p:nvPr/>
        </p:nvCxnSpPr>
        <p:spPr>
          <a:xfrm>
            <a:off x="2843213" y="3429000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168 CuadroTexto">
            <a:extLst>
              <a:ext uri="{FF2B5EF4-FFF2-40B4-BE49-F238E27FC236}">
                <a16:creationId xmlns:a16="http://schemas.microsoft.com/office/drawing/2014/main" id="{C0726858-3DA7-1C64-4DB4-E6BEBDA57230}"/>
              </a:ext>
            </a:extLst>
          </p:cNvPr>
          <p:cNvSpPr txBox="1"/>
          <p:nvPr/>
        </p:nvSpPr>
        <p:spPr>
          <a:xfrm>
            <a:off x="2843213" y="3141663"/>
            <a:ext cx="257175" cy="2603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55" name="169 CuadroTexto">
            <a:extLst>
              <a:ext uri="{FF2B5EF4-FFF2-40B4-BE49-F238E27FC236}">
                <a16:creationId xmlns:a16="http://schemas.microsoft.com/office/drawing/2014/main" id="{4E0CC115-DF17-706F-C12D-32297010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6" name="170 CuadroTexto">
            <a:extLst>
              <a:ext uri="{FF2B5EF4-FFF2-40B4-BE49-F238E27FC236}">
                <a16:creationId xmlns:a16="http://schemas.microsoft.com/office/drawing/2014/main" id="{46F7190B-6039-831D-2005-B19CE1CB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7" name="171 CuadroTexto">
            <a:extLst>
              <a:ext uri="{FF2B5EF4-FFF2-40B4-BE49-F238E27FC236}">
                <a16:creationId xmlns:a16="http://schemas.microsoft.com/office/drawing/2014/main" id="{6DB48A1C-37EA-050F-35E3-24BB3CE3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41663"/>
            <a:ext cx="255588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8" name="172 CuadroTexto">
            <a:extLst>
              <a:ext uri="{FF2B5EF4-FFF2-40B4-BE49-F238E27FC236}">
                <a16:creationId xmlns:a16="http://schemas.microsoft.com/office/drawing/2014/main" id="{DD0970EE-24FF-3A7C-444C-17D45DC9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9" name="173 CuadroTexto">
            <a:extLst>
              <a:ext uri="{FF2B5EF4-FFF2-40B4-BE49-F238E27FC236}">
                <a16:creationId xmlns:a16="http://schemas.microsoft.com/office/drawing/2014/main" id="{8B9B0547-A6BF-EA2C-121E-87D85529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141663"/>
            <a:ext cx="255587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0" name="174 CuadroTexto">
            <a:extLst>
              <a:ext uri="{FF2B5EF4-FFF2-40B4-BE49-F238E27FC236}">
                <a16:creationId xmlns:a16="http://schemas.microsoft.com/office/drawing/2014/main" id="{D3752025-A5EF-7922-F505-5DFB6C60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1" name="175 CuadroTexto">
            <a:extLst>
              <a:ext uri="{FF2B5EF4-FFF2-40B4-BE49-F238E27FC236}">
                <a16:creationId xmlns:a16="http://schemas.microsoft.com/office/drawing/2014/main" id="{4E9BBBE5-89CA-6CB7-7412-52AA9E1D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2" name="176 CuadroTexto">
            <a:extLst>
              <a:ext uri="{FF2B5EF4-FFF2-40B4-BE49-F238E27FC236}">
                <a16:creationId xmlns:a16="http://schemas.microsoft.com/office/drawing/2014/main" id="{017F8ECC-530E-E9EC-3530-310A2988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3" name="177 CuadroTexto">
            <a:extLst>
              <a:ext uri="{FF2B5EF4-FFF2-40B4-BE49-F238E27FC236}">
                <a16:creationId xmlns:a16="http://schemas.microsoft.com/office/drawing/2014/main" id="{F9361528-D7F7-C7A0-33D4-2435F41E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141663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4" name="178 CuadroTexto">
            <a:extLst>
              <a:ext uri="{FF2B5EF4-FFF2-40B4-BE49-F238E27FC236}">
                <a16:creationId xmlns:a16="http://schemas.microsoft.com/office/drawing/2014/main" id="{CC042BD0-6635-0DC3-E557-381D4BA8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141663"/>
            <a:ext cx="32861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80" name="179 Conector recto">
            <a:extLst>
              <a:ext uri="{FF2B5EF4-FFF2-40B4-BE49-F238E27FC236}">
                <a16:creationId xmlns:a16="http://schemas.microsoft.com/office/drawing/2014/main" id="{3E45FE3A-CAE3-9B75-2CF9-91EA6F554851}"/>
              </a:ext>
            </a:extLst>
          </p:cNvPr>
          <p:cNvCxnSpPr/>
          <p:nvPr/>
        </p:nvCxnSpPr>
        <p:spPr>
          <a:xfrm>
            <a:off x="2843213" y="3933825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180 CuadroTexto">
            <a:extLst>
              <a:ext uri="{FF2B5EF4-FFF2-40B4-BE49-F238E27FC236}">
                <a16:creationId xmlns:a16="http://schemas.microsoft.com/office/drawing/2014/main" id="{C70213FC-8A21-0235-2EBC-3CB1663E0CCA}"/>
              </a:ext>
            </a:extLst>
          </p:cNvPr>
          <p:cNvSpPr txBox="1"/>
          <p:nvPr/>
        </p:nvSpPr>
        <p:spPr>
          <a:xfrm>
            <a:off x="2843213" y="3644900"/>
            <a:ext cx="257175" cy="2619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67" name="181 CuadroTexto">
            <a:extLst>
              <a:ext uri="{FF2B5EF4-FFF2-40B4-BE49-F238E27FC236}">
                <a16:creationId xmlns:a16="http://schemas.microsoft.com/office/drawing/2014/main" id="{5EA35394-AFDA-3E86-415D-BD24F0AB5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8" name="182 CuadroTexto">
            <a:extLst>
              <a:ext uri="{FF2B5EF4-FFF2-40B4-BE49-F238E27FC236}">
                <a16:creationId xmlns:a16="http://schemas.microsoft.com/office/drawing/2014/main" id="{4AA7B8BB-D5AF-4810-ABD9-5697A2A6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69" name="183 CuadroTexto">
            <a:extLst>
              <a:ext uri="{FF2B5EF4-FFF2-40B4-BE49-F238E27FC236}">
                <a16:creationId xmlns:a16="http://schemas.microsoft.com/office/drawing/2014/main" id="{F30F3BDF-E0EB-0FE1-3B09-F2E3B222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44900"/>
            <a:ext cx="255588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0" name="184 CuadroTexto">
            <a:extLst>
              <a:ext uri="{FF2B5EF4-FFF2-40B4-BE49-F238E27FC236}">
                <a16:creationId xmlns:a16="http://schemas.microsoft.com/office/drawing/2014/main" id="{323FE104-A833-0EEF-A91D-2AC239E0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1" name="185 CuadroTexto">
            <a:extLst>
              <a:ext uri="{FF2B5EF4-FFF2-40B4-BE49-F238E27FC236}">
                <a16:creationId xmlns:a16="http://schemas.microsoft.com/office/drawing/2014/main" id="{143D0F2F-8D37-E1B1-E5B5-E2E77B35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644900"/>
            <a:ext cx="255587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2" name="186 CuadroTexto">
            <a:extLst>
              <a:ext uri="{FF2B5EF4-FFF2-40B4-BE49-F238E27FC236}">
                <a16:creationId xmlns:a16="http://schemas.microsoft.com/office/drawing/2014/main" id="{B8FC14AF-6751-8A4B-92DF-4916C599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3" name="187 CuadroTexto">
            <a:extLst>
              <a:ext uri="{FF2B5EF4-FFF2-40B4-BE49-F238E27FC236}">
                <a16:creationId xmlns:a16="http://schemas.microsoft.com/office/drawing/2014/main" id="{A8BC4B4D-C8AC-7F48-5A39-716C5BB6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4" name="188 CuadroTexto">
            <a:extLst>
              <a:ext uri="{FF2B5EF4-FFF2-40B4-BE49-F238E27FC236}">
                <a16:creationId xmlns:a16="http://schemas.microsoft.com/office/drawing/2014/main" id="{6BEF6706-CB39-B604-328A-444F57E5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5" name="189 CuadroTexto">
            <a:extLst>
              <a:ext uri="{FF2B5EF4-FFF2-40B4-BE49-F238E27FC236}">
                <a16:creationId xmlns:a16="http://schemas.microsoft.com/office/drawing/2014/main" id="{06D36452-AE70-6B5A-F881-C7331D34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644900"/>
            <a:ext cx="257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6" name="190 CuadroTexto">
            <a:extLst>
              <a:ext uri="{FF2B5EF4-FFF2-40B4-BE49-F238E27FC236}">
                <a16:creationId xmlns:a16="http://schemas.microsoft.com/office/drawing/2014/main" id="{6E421DF6-5886-868D-526A-B3CE2E44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644900"/>
            <a:ext cx="328613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92" name="191 Conector recto">
            <a:extLst>
              <a:ext uri="{FF2B5EF4-FFF2-40B4-BE49-F238E27FC236}">
                <a16:creationId xmlns:a16="http://schemas.microsoft.com/office/drawing/2014/main" id="{04A0FD4D-6EEE-F587-FF66-580FE4F2648F}"/>
              </a:ext>
            </a:extLst>
          </p:cNvPr>
          <p:cNvCxnSpPr/>
          <p:nvPr/>
        </p:nvCxnSpPr>
        <p:spPr>
          <a:xfrm>
            <a:off x="2843213" y="4437063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192 CuadroTexto">
            <a:extLst>
              <a:ext uri="{FF2B5EF4-FFF2-40B4-BE49-F238E27FC236}">
                <a16:creationId xmlns:a16="http://schemas.microsoft.com/office/drawing/2014/main" id="{EB359F9F-325E-5C9D-C494-3AF54C095442}"/>
              </a:ext>
            </a:extLst>
          </p:cNvPr>
          <p:cNvSpPr txBox="1"/>
          <p:nvPr/>
        </p:nvSpPr>
        <p:spPr>
          <a:xfrm>
            <a:off x="2843213" y="4149725"/>
            <a:ext cx="257175" cy="2603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79" name="193 CuadroTexto">
            <a:extLst>
              <a:ext uri="{FF2B5EF4-FFF2-40B4-BE49-F238E27FC236}">
                <a16:creationId xmlns:a16="http://schemas.microsoft.com/office/drawing/2014/main" id="{CC6DE8B5-F7D9-2426-33ED-8DFA02855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0" name="194 CuadroTexto">
            <a:extLst>
              <a:ext uri="{FF2B5EF4-FFF2-40B4-BE49-F238E27FC236}">
                <a16:creationId xmlns:a16="http://schemas.microsoft.com/office/drawing/2014/main" id="{233CC523-F6CF-0228-C179-2708E3BF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1" name="195 CuadroTexto">
            <a:extLst>
              <a:ext uri="{FF2B5EF4-FFF2-40B4-BE49-F238E27FC236}">
                <a16:creationId xmlns:a16="http://schemas.microsoft.com/office/drawing/2014/main" id="{41E979D6-981B-A22D-A1A0-FE6BA05F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149725"/>
            <a:ext cx="255588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2" name="196 CuadroTexto">
            <a:extLst>
              <a:ext uri="{FF2B5EF4-FFF2-40B4-BE49-F238E27FC236}">
                <a16:creationId xmlns:a16="http://schemas.microsoft.com/office/drawing/2014/main" id="{7B535824-0365-9326-DDD6-FB0FF4AA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3" name="197 CuadroTexto">
            <a:extLst>
              <a:ext uri="{FF2B5EF4-FFF2-40B4-BE49-F238E27FC236}">
                <a16:creationId xmlns:a16="http://schemas.microsoft.com/office/drawing/2014/main" id="{2F48A585-CAA6-79F8-35F2-98595909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149725"/>
            <a:ext cx="255587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4" name="198 CuadroTexto">
            <a:extLst>
              <a:ext uri="{FF2B5EF4-FFF2-40B4-BE49-F238E27FC236}">
                <a16:creationId xmlns:a16="http://schemas.microsoft.com/office/drawing/2014/main" id="{CFFAA1D2-D579-1FB8-7DB9-61D209B6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5" name="199 CuadroTexto">
            <a:extLst>
              <a:ext uri="{FF2B5EF4-FFF2-40B4-BE49-F238E27FC236}">
                <a16:creationId xmlns:a16="http://schemas.microsoft.com/office/drawing/2014/main" id="{0536CE7C-E546-80A7-4157-1BCE9704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6" name="200 CuadroTexto">
            <a:extLst>
              <a:ext uri="{FF2B5EF4-FFF2-40B4-BE49-F238E27FC236}">
                <a16:creationId xmlns:a16="http://schemas.microsoft.com/office/drawing/2014/main" id="{6E2B9CC2-ED25-7464-CFDB-801FA55E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7" name="201 CuadroTexto">
            <a:extLst>
              <a:ext uri="{FF2B5EF4-FFF2-40B4-BE49-F238E27FC236}">
                <a16:creationId xmlns:a16="http://schemas.microsoft.com/office/drawing/2014/main" id="{2785AB36-8864-315C-63A5-ADE66D152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149725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88" name="202 CuadroTexto">
            <a:extLst>
              <a:ext uri="{FF2B5EF4-FFF2-40B4-BE49-F238E27FC236}">
                <a16:creationId xmlns:a16="http://schemas.microsoft.com/office/drawing/2014/main" id="{EBACAF17-CF9F-F9B1-8461-113E4B97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149725"/>
            <a:ext cx="32861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4" name="203 Conector recto">
            <a:extLst>
              <a:ext uri="{FF2B5EF4-FFF2-40B4-BE49-F238E27FC236}">
                <a16:creationId xmlns:a16="http://schemas.microsoft.com/office/drawing/2014/main" id="{AC94248A-629C-D989-32F1-E2F1755FF0E1}"/>
              </a:ext>
            </a:extLst>
          </p:cNvPr>
          <p:cNvCxnSpPr/>
          <p:nvPr/>
        </p:nvCxnSpPr>
        <p:spPr>
          <a:xfrm>
            <a:off x="2843213" y="4941888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204 CuadroTexto">
            <a:extLst>
              <a:ext uri="{FF2B5EF4-FFF2-40B4-BE49-F238E27FC236}">
                <a16:creationId xmlns:a16="http://schemas.microsoft.com/office/drawing/2014/main" id="{F87D0CBE-349F-9D78-2503-37E291C1D3E4}"/>
              </a:ext>
            </a:extLst>
          </p:cNvPr>
          <p:cNvSpPr txBox="1"/>
          <p:nvPr/>
        </p:nvSpPr>
        <p:spPr>
          <a:xfrm>
            <a:off x="2843213" y="4652963"/>
            <a:ext cx="257175" cy="2619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291" name="205 CuadroTexto">
            <a:extLst>
              <a:ext uri="{FF2B5EF4-FFF2-40B4-BE49-F238E27FC236}">
                <a16:creationId xmlns:a16="http://schemas.microsoft.com/office/drawing/2014/main" id="{D3788368-2178-5EB8-B11F-2750918D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2" name="206 CuadroTexto">
            <a:extLst>
              <a:ext uri="{FF2B5EF4-FFF2-40B4-BE49-F238E27FC236}">
                <a16:creationId xmlns:a16="http://schemas.microsoft.com/office/drawing/2014/main" id="{F81517F7-2292-F963-B140-0E5679D5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3" name="207 CuadroTexto">
            <a:extLst>
              <a:ext uri="{FF2B5EF4-FFF2-40B4-BE49-F238E27FC236}">
                <a16:creationId xmlns:a16="http://schemas.microsoft.com/office/drawing/2014/main" id="{A7102E2D-3D84-99ED-E638-7E9455B6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652963"/>
            <a:ext cx="255588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4" name="208 CuadroTexto">
            <a:extLst>
              <a:ext uri="{FF2B5EF4-FFF2-40B4-BE49-F238E27FC236}">
                <a16:creationId xmlns:a16="http://schemas.microsoft.com/office/drawing/2014/main" id="{4E7B8D5E-8391-6DF4-65BE-4D3189777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5" name="209 CuadroTexto">
            <a:extLst>
              <a:ext uri="{FF2B5EF4-FFF2-40B4-BE49-F238E27FC236}">
                <a16:creationId xmlns:a16="http://schemas.microsoft.com/office/drawing/2014/main" id="{3DE86978-DA1D-6395-6171-945CC4C4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652963"/>
            <a:ext cx="255587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6" name="210 CuadroTexto">
            <a:extLst>
              <a:ext uri="{FF2B5EF4-FFF2-40B4-BE49-F238E27FC236}">
                <a16:creationId xmlns:a16="http://schemas.microsoft.com/office/drawing/2014/main" id="{6909DDF5-2CDF-A01C-465E-92901A1A6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7" name="211 CuadroTexto">
            <a:extLst>
              <a:ext uri="{FF2B5EF4-FFF2-40B4-BE49-F238E27FC236}">
                <a16:creationId xmlns:a16="http://schemas.microsoft.com/office/drawing/2014/main" id="{21D32627-B9D3-E5DB-DBB1-156CAF49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8" name="212 CuadroTexto">
            <a:extLst>
              <a:ext uri="{FF2B5EF4-FFF2-40B4-BE49-F238E27FC236}">
                <a16:creationId xmlns:a16="http://schemas.microsoft.com/office/drawing/2014/main" id="{0C4016C4-B1BE-E30D-CE03-991D78AC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99" name="213 CuadroTexto">
            <a:extLst>
              <a:ext uri="{FF2B5EF4-FFF2-40B4-BE49-F238E27FC236}">
                <a16:creationId xmlns:a16="http://schemas.microsoft.com/office/drawing/2014/main" id="{E508A220-3EA9-D604-7A1C-2A981652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652963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0" name="214 CuadroTexto">
            <a:extLst>
              <a:ext uri="{FF2B5EF4-FFF2-40B4-BE49-F238E27FC236}">
                <a16:creationId xmlns:a16="http://schemas.microsoft.com/office/drawing/2014/main" id="{97518F71-48DD-0FFD-036F-67076EF08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652963"/>
            <a:ext cx="328613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16" name="215 Conector recto">
            <a:extLst>
              <a:ext uri="{FF2B5EF4-FFF2-40B4-BE49-F238E27FC236}">
                <a16:creationId xmlns:a16="http://schemas.microsoft.com/office/drawing/2014/main" id="{B059172C-D804-F761-4AC0-05A04F84FF3E}"/>
              </a:ext>
            </a:extLst>
          </p:cNvPr>
          <p:cNvCxnSpPr/>
          <p:nvPr/>
        </p:nvCxnSpPr>
        <p:spPr>
          <a:xfrm>
            <a:off x="2843213" y="5445125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216 CuadroTexto">
            <a:extLst>
              <a:ext uri="{FF2B5EF4-FFF2-40B4-BE49-F238E27FC236}">
                <a16:creationId xmlns:a16="http://schemas.microsoft.com/office/drawing/2014/main" id="{62595B40-6CB4-8F75-7D27-3C4D6209374D}"/>
              </a:ext>
            </a:extLst>
          </p:cNvPr>
          <p:cNvSpPr txBox="1"/>
          <p:nvPr/>
        </p:nvSpPr>
        <p:spPr>
          <a:xfrm>
            <a:off x="2843213" y="5157788"/>
            <a:ext cx="257175" cy="2603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303" name="217 CuadroTexto">
            <a:extLst>
              <a:ext uri="{FF2B5EF4-FFF2-40B4-BE49-F238E27FC236}">
                <a16:creationId xmlns:a16="http://schemas.microsoft.com/office/drawing/2014/main" id="{92F04B96-01B8-B362-4EF3-D5DDCFCDD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4" name="218 CuadroTexto">
            <a:extLst>
              <a:ext uri="{FF2B5EF4-FFF2-40B4-BE49-F238E27FC236}">
                <a16:creationId xmlns:a16="http://schemas.microsoft.com/office/drawing/2014/main" id="{53222255-33E5-49E8-7BBE-FE008313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5" name="219 CuadroTexto">
            <a:extLst>
              <a:ext uri="{FF2B5EF4-FFF2-40B4-BE49-F238E27FC236}">
                <a16:creationId xmlns:a16="http://schemas.microsoft.com/office/drawing/2014/main" id="{FD98C1C0-49D3-6C0F-D9FA-9C8C51BD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157788"/>
            <a:ext cx="255588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6" name="220 CuadroTexto">
            <a:extLst>
              <a:ext uri="{FF2B5EF4-FFF2-40B4-BE49-F238E27FC236}">
                <a16:creationId xmlns:a16="http://schemas.microsoft.com/office/drawing/2014/main" id="{ACEBE749-C053-9407-43A0-293AFDB4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7" name="221 CuadroTexto">
            <a:extLst>
              <a:ext uri="{FF2B5EF4-FFF2-40B4-BE49-F238E27FC236}">
                <a16:creationId xmlns:a16="http://schemas.microsoft.com/office/drawing/2014/main" id="{E274CA6E-387A-3E49-566C-A797C0DD1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157788"/>
            <a:ext cx="255587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8" name="222 CuadroTexto">
            <a:extLst>
              <a:ext uri="{FF2B5EF4-FFF2-40B4-BE49-F238E27FC236}">
                <a16:creationId xmlns:a16="http://schemas.microsoft.com/office/drawing/2014/main" id="{358E275D-3144-F1D1-CDB3-3FF9416D0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09" name="223 CuadroTexto">
            <a:extLst>
              <a:ext uri="{FF2B5EF4-FFF2-40B4-BE49-F238E27FC236}">
                <a16:creationId xmlns:a16="http://schemas.microsoft.com/office/drawing/2014/main" id="{A84EB87D-FCB0-4957-A3B3-E5A5BDD6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0" name="224 CuadroTexto">
            <a:extLst>
              <a:ext uri="{FF2B5EF4-FFF2-40B4-BE49-F238E27FC236}">
                <a16:creationId xmlns:a16="http://schemas.microsoft.com/office/drawing/2014/main" id="{6EA1CD04-A133-709D-F3FB-FD471E0E7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1" name="225 CuadroTexto">
            <a:extLst>
              <a:ext uri="{FF2B5EF4-FFF2-40B4-BE49-F238E27FC236}">
                <a16:creationId xmlns:a16="http://schemas.microsoft.com/office/drawing/2014/main" id="{3F859D1C-BBAB-DA84-B53E-E8FA4F64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157788"/>
            <a:ext cx="257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2" name="226 CuadroTexto">
            <a:extLst>
              <a:ext uri="{FF2B5EF4-FFF2-40B4-BE49-F238E27FC236}">
                <a16:creationId xmlns:a16="http://schemas.microsoft.com/office/drawing/2014/main" id="{04C4C3A2-27C6-5781-3118-9DDDB5E5C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157788"/>
            <a:ext cx="32861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28" name="227 Conector recto">
            <a:extLst>
              <a:ext uri="{FF2B5EF4-FFF2-40B4-BE49-F238E27FC236}">
                <a16:creationId xmlns:a16="http://schemas.microsoft.com/office/drawing/2014/main" id="{51735B65-B97D-55A6-C8B5-6DBC89711403}"/>
              </a:ext>
            </a:extLst>
          </p:cNvPr>
          <p:cNvCxnSpPr/>
          <p:nvPr/>
        </p:nvCxnSpPr>
        <p:spPr>
          <a:xfrm>
            <a:off x="2843213" y="5876925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228 CuadroTexto">
            <a:extLst>
              <a:ext uri="{FF2B5EF4-FFF2-40B4-BE49-F238E27FC236}">
                <a16:creationId xmlns:a16="http://schemas.microsoft.com/office/drawing/2014/main" id="{03A633D8-9EF9-A849-2F92-865F4817CE90}"/>
              </a:ext>
            </a:extLst>
          </p:cNvPr>
          <p:cNvSpPr txBox="1"/>
          <p:nvPr/>
        </p:nvSpPr>
        <p:spPr>
          <a:xfrm>
            <a:off x="2843213" y="5589588"/>
            <a:ext cx="257175" cy="2619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315" name="229 CuadroTexto">
            <a:extLst>
              <a:ext uri="{FF2B5EF4-FFF2-40B4-BE49-F238E27FC236}">
                <a16:creationId xmlns:a16="http://schemas.microsoft.com/office/drawing/2014/main" id="{F519BB34-E41D-E5E9-A312-8536D56B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6" name="230 CuadroTexto">
            <a:extLst>
              <a:ext uri="{FF2B5EF4-FFF2-40B4-BE49-F238E27FC236}">
                <a16:creationId xmlns:a16="http://schemas.microsoft.com/office/drawing/2014/main" id="{1DEC0AA9-4F3F-D062-A54C-DC4A61EC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7" name="231 CuadroTexto">
            <a:extLst>
              <a:ext uri="{FF2B5EF4-FFF2-40B4-BE49-F238E27FC236}">
                <a16:creationId xmlns:a16="http://schemas.microsoft.com/office/drawing/2014/main" id="{754518AF-BF79-6062-078E-F6D53CE9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589588"/>
            <a:ext cx="255588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8" name="232 CuadroTexto">
            <a:extLst>
              <a:ext uri="{FF2B5EF4-FFF2-40B4-BE49-F238E27FC236}">
                <a16:creationId xmlns:a16="http://schemas.microsoft.com/office/drawing/2014/main" id="{5DFFCF22-586E-D77E-1D20-07A38E28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19" name="233 CuadroTexto">
            <a:extLst>
              <a:ext uri="{FF2B5EF4-FFF2-40B4-BE49-F238E27FC236}">
                <a16:creationId xmlns:a16="http://schemas.microsoft.com/office/drawing/2014/main" id="{D66196A9-7E96-AF2F-6B38-44C75D3F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589588"/>
            <a:ext cx="255587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0" name="234 CuadroTexto">
            <a:extLst>
              <a:ext uri="{FF2B5EF4-FFF2-40B4-BE49-F238E27FC236}">
                <a16:creationId xmlns:a16="http://schemas.microsoft.com/office/drawing/2014/main" id="{0944862C-B96C-F876-AB72-CEAB18451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1" name="235 CuadroTexto">
            <a:extLst>
              <a:ext uri="{FF2B5EF4-FFF2-40B4-BE49-F238E27FC236}">
                <a16:creationId xmlns:a16="http://schemas.microsoft.com/office/drawing/2014/main" id="{515BD7BF-034A-3654-4264-8C66FE46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2" name="236 CuadroTexto">
            <a:extLst>
              <a:ext uri="{FF2B5EF4-FFF2-40B4-BE49-F238E27FC236}">
                <a16:creationId xmlns:a16="http://schemas.microsoft.com/office/drawing/2014/main" id="{15070780-D5D5-A6F7-77DC-B90BE41B8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3" name="237 CuadroTexto">
            <a:extLst>
              <a:ext uri="{FF2B5EF4-FFF2-40B4-BE49-F238E27FC236}">
                <a16:creationId xmlns:a16="http://schemas.microsoft.com/office/drawing/2014/main" id="{7774483F-0B0F-0EAF-BAC7-8A1635E6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5895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4" name="238 CuadroTexto">
            <a:extLst>
              <a:ext uri="{FF2B5EF4-FFF2-40B4-BE49-F238E27FC236}">
                <a16:creationId xmlns:a16="http://schemas.microsoft.com/office/drawing/2014/main" id="{C7EA3A01-6CB8-3646-2CDA-66D2F773B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89588"/>
            <a:ext cx="328613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40" name="239 Conector recto">
            <a:extLst>
              <a:ext uri="{FF2B5EF4-FFF2-40B4-BE49-F238E27FC236}">
                <a16:creationId xmlns:a16="http://schemas.microsoft.com/office/drawing/2014/main" id="{B1A64251-8EFF-A951-1CD4-B80A52759D09}"/>
              </a:ext>
            </a:extLst>
          </p:cNvPr>
          <p:cNvCxnSpPr/>
          <p:nvPr/>
        </p:nvCxnSpPr>
        <p:spPr>
          <a:xfrm>
            <a:off x="2843213" y="6308725"/>
            <a:ext cx="3241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240 CuadroTexto">
            <a:extLst>
              <a:ext uri="{FF2B5EF4-FFF2-40B4-BE49-F238E27FC236}">
                <a16:creationId xmlns:a16="http://schemas.microsoft.com/office/drawing/2014/main" id="{5BB1DA0E-BF25-F4E6-41B4-897353E1C02F}"/>
              </a:ext>
            </a:extLst>
          </p:cNvPr>
          <p:cNvSpPr txBox="1"/>
          <p:nvPr/>
        </p:nvSpPr>
        <p:spPr>
          <a:xfrm>
            <a:off x="2843213" y="6021388"/>
            <a:ext cx="257175" cy="2619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100" dirty="0">
                <a:latin typeface="+mn-lt"/>
              </a:rPr>
              <a:t>0</a:t>
            </a:r>
            <a:endParaRPr lang="es-CL" sz="1100" dirty="0">
              <a:latin typeface="+mn-lt"/>
            </a:endParaRPr>
          </a:p>
        </p:txBody>
      </p:sp>
      <p:sp>
        <p:nvSpPr>
          <p:cNvPr id="51327" name="241 CuadroTexto">
            <a:extLst>
              <a:ext uri="{FF2B5EF4-FFF2-40B4-BE49-F238E27FC236}">
                <a16:creationId xmlns:a16="http://schemas.microsoft.com/office/drawing/2014/main" id="{DF1AB70D-156F-E2DA-0ED6-5923EFC7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8" name="242 CuadroTexto">
            <a:extLst>
              <a:ext uri="{FF2B5EF4-FFF2-40B4-BE49-F238E27FC236}">
                <a16:creationId xmlns:a16="http://schemas.microsoft.com/office/drawing/2014/main" id="{B0F54DAC-A0C1-EE05-8D2D-7D1E47F67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29" name="243 CuadroTexto">
            <a:extLst>
              <a:ext uri="{FF2B5EF4-FFF2-40B4-BE49-F238E27FC236}">
                <a16:creationId xmlns:a16="http://schemas.microsoft.com/office/drawing/2014/main" id="{AAABC971-06D7-95A9-0D31-AA65DEB3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021388"/>
            <a:ext cx="255588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0" name="244 CuadroTexto">
            <a:extLst>
              <a:ext uri="{FF2B5EF4-FFF2-40B4-BE49-F238E27FC236}">
                <a16:creationId xmlns:a16="http://schemas.microsoft.com/office/drawing/2014/main" id="{EDC63D73-6C63-47FB-CA43-8DE7C984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1" name="245 CuadroTexto">
            <a:extLst>
              <a:ext uri="{FF2B5EF4-FFF2-40B4-BE49-F238E27FC236}">
                <a16:creationId xmlns:a16="http://schemas.microsoft.com/office/drawing/2014/main" id="{E99E00C3-90B2-2494-6316-8FE9177E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021388"/>
            <a:ext cx="255587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2" name="246 CuadroTexto">
            <a:extLst>
              <a:ext uri="{FF2B5EF4-FFF2-40B4-BE49-F238E27FC236}">
                <a16:creationId xmlns:a16="http://schemas.microsoft.com/office/drawing/2014/main" id="{C175771C-7843-C6BD-B7CF-28EA06DB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3" name="247 CuadroTexto">
            <a:extLst>
              <a:ext uri="{FF2B5EF4-FFF2-40B4-BE49-F238E27FC236}">
                <a16:creationId xmlns:a16="http://schemas.microsoft.com/office/drawing/2014/main" id="{F869E06E-6190-1AAB-3B9D-9DDCF46D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4" name="248 CuadroTexto">
            <a:extLst>
              <a:ext uri="{FF2B5EF4-FFF2-40B4-BE49-F238E27FC236}">
                <a16:creationId xmlns:a16="http://schemas.microsoft.com/office/drawing/2014/main" id="{ABA23206-0C9F-4F62-EFA3-790A8E85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8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5" name="249 CuadroTexto">
            <a:extLst>
              <a:ext uri="{FF2B5EF4-FFF2-40B4-BE49-F238E27FC236}">
                <a16:creationId xmlns:a16="http://schemas.microsoft.com/office/drawing/2014/main" id="{679912DB-94D6-D7D5-C988-3092AA528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021388"/>
            <a:ext cx="257175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336" name="250 CuadroTexto">
            <a:extLst>
              <a:ext uri="{FF2B5EF4-FFF2-40B4-BE49-F238E27FC236}">
                <a16:creationId xmlns:a16="http://schemas.microsoft.com/office/drawing/2014/main" id="{C242904E-A6E9-A9AA-6DA7-F30D2949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21388"/>
            <a:ext cx="328613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110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endParaRPr lang="es-CL" altLang="en-US" sz="11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1 Título">
            <a:extLst>
              <a:ext uri="{FF2B5EF4-FFF2-40B4-BE49-F238E27FC236}">
                <a16:creationId xmlns:a16="http://schemas.microsoft.com/office/drawing/2014/main" id="{898F3565-DD47-F0A2-A8B5-67E45C31BDB6}"/>
              </a:ext>
            </a:extLst>
          </p:cNvPr>
          <p:cNvSpPr txBox="1">
            <a:spLocks/>
          </p:cNvSpPr>
          <p:nvPr/>
        </p:nvSpPr>
        <p:spPr bwMode="auto">
          <a:xfrm>
            <a:off x="539750" y="404813"/>
            <a:ext cx="8277225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s-CL" sz="2400" dirty="0">
                <a:solidFill>
                  <a:schemeClr val="tx1"/>
                </a:solidFill>
              </a:rPr>
              <a:t>Evaluación multidimensional</a:t>
            </a:r>
            <a:r>
              <a:rPr lang="es-C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L" sz="2400" dirty="0"/>
              <a:t>de Síntomas</a:t>
            </a:r>
          </a:p>
          <a:p>
            <a:pPr algn="ctr">
              <a:defRPr/>
            </a:pPr>
            <a:r>
              <a:rPr lang="es-CL" sz="2400" b="1" dirty="0"/>
              <a:t>Edmonton </a:t>
            </a:r>
            <a:r>
              <a:rPr lang="es-CL" sz="2400" b="1" dirty="0" err="1"/>
              <a:t>Symptoms</a:t>
            </a:r>
            <a:r>
              <a:rPr lang="es-CL" sz="2400" b="1" dirty="0"/>
              <a:t> </a:t>
            </a:r>
            <a:r>
              <a:rPr lang="es-CL" sz="2400" b="1" dirty="0" err="1"/>
              <a:t>Assessment</a:t>
            </a:r>
            <a:r>
              <a:rPr lang="es-CL" sz="2400" b="1" dirty="0"/>
              <a:t> </a:t>
            </a:r>
            <a:r>
              <a:rPr lang="es-CL" sz="2400" b="1" dirty="0" err="1"/>
              <a:t>System</a:t>
            </a:r>
            <a:r>
              <a:rPr lang="es-CL" sz="2400" b="1" dirty="0"/>
              <a:t> (ESAS)</a:t>
            </a:r>
            <a:endParaRPr lang="es-C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>
            <a:extLst>
              <a:ext uri="{FF2B5EF4-FFF2-40B4-BE49-F238E27FC236}">
                <a16:creationId xmlns:a16="http://schemas.microsoft.com/office/drawing/2014/main" id="{2B40D0D1-1E9E-E3C6-45CF-BC3E06D84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33798" r="41327" b="11928"/>
          <a:stretch>
            <a:fillRect/>
          </a:stretch>
        </p:blipFill>
        <p:spPr bwMode="auto">
          <a:xfrm>
            <a:off x="1277938" y="1343025"/>
            <a:ext cx="635635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ítulo 5">
            <a:extLst>
              <a:ext uri="{FF2B5EF4-FFF2-40B4-BE49-F238E27FC236}">
                <a16:creationId xmlns:a16="http://schemas.microsoft.com/office/drawing/2014/main" id="{7A906AC0-714E-B973-0E88-5BAC11608A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Escala conductual del dolor </a:t>
            </a:r>
            <a:r>
              <a:rPr lang="es-CL" altLang="es-CL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(BPS, Behavioral Pain Scale)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E17D3C96-E223-39D9-58FF-257D47222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8438"/>
            <a:ext cx="8421688" cy="1473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b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Escala Observacional de Distrés Respiratorio</a:t>
            </a:r>
            <a:b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(RDOS, Respiratory Distress Observation Scale)</a:t>
            </a:r>
            <a:b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s-CL" altLang="es-CL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3251" name="Imagen 2">
            <a:extLst>
              <a:ext uri="{FF2B5EF4-FFF2-40B4-BE49-F238E27FC236}">
                <a16:creationId xmlns:a16="http://schemas.microsoft.com/office/drawing/2014/main" id="{A746D1E6-5063-6B97-3E81-DFC26ACCE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27670" r="42891" b="27992"/>
          <a:stretch>
            <a:fillRect/>
          </a:stretch>
        </p:blipFill>
        <p:spPr bwMode="auto">
          <a:xfrm>
            <a:off x="936625" y="1281113"/>
            <a:ext cx="72707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9102F17A-AD95-97C8-0AC2-86085618BC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1035050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Escala de Sedación y Agitación de</a:t>
            </a:r>
            <a:r>
              <a:rPr lang="es-CL" altLang="es-CL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Richmond </a:t>
            </a:r>
            <a:b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s-CL" altLang="es-CL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(RASS, Richmond Agitation- Sedation Scale)</a:t>
            </a:r>
            <a:br>
              <a:rPr lang="es-CL" altLang="es-CL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lang="es-CL" altLang="es-CL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s-CL" altLang="es-CL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4275" name="Imagen 2">
            <a:extLst>
              <a:ext uri="{FF2B5EF4-FFF2-40B4-BE49-F238E27FC236}">
                <a16:creationId xmlns:a16="http://schemas.microsoft.com/office/drawing/2014/main" id="{CD0F1F9C-A742-C692-3F9C-BD3BFCAE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42664" r="40240" b="5571"/>
          <a:stretch>
            <a:fillRect/>
          </a:stretch>
        </p:blipFill>
        <p:spPr bwMode="auto">
          <a:xfrm>
            <a:off x="1355725" y="1417638"/>
            <a:ext cx="67421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>
            <a:extLst>
              <a:ext uri="{FF2B5EF4-FFF2-40B4-BE49-F238E27FC236}">
                <a16:creationId xmlns:a16="http://schemas.microsoft.com/office/drawing/2014/main" id="{94E7AC76-87CD-1BA0-0EDD-8329CFDC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  <a:ln w="28575"/>
        </p:spPr>
        <p:txBody>
          <a:bodyPr/>
          <a:lstStyle/>
          <a:p>
            <a:pPr>
              <a:defRPr/>
            </a:pPr>
            <a:r>
              <a:rPr lang="es-ES" sz="3600" b="1" dirty="0"/>
              <a:t>Cuidados de Enfermería en Fin de Vida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EBBA1B8-81C9-2BF6-492D-620258BBE6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88" y="1817688"/>
            <a:ext cx="8229600" cy="5040312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Movilización articular + cambio de posición cada 1-2 hrs. Prevenir/tratar úlceras por presión.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Higiene y aseo confortables, atención a cuidados de la boca.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Limitar controles de signos vitales (innecesarios, incómodos).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4764778F-E374-05E5-6487-FE23F9FFE1C9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412875"/>
          <a:ext cx="8569325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146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Síntomas / Signos</a:t>
                      </a:r>
                    </a:p>
                  </a:txBody>
                  <a:tcPr marL="91444" marR="91444" marT="45723" marB="45723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Manejo</a:t>
                      </a:r>
                    </a:p>
                  </a:txBody>
                  <a:tcPr marL="91444" marR="91444" marT="45723" marB="45723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4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DOLOR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OPIOIDES </a:t>
                      </a:r>
                      <a:r>
                        <a:rPr lang="es-ES" sz="2400" b="1" baseline="0" dirty="0"/>
                        <a:t> </a:t>
                      </a:r>
                      <a:r>
                        <a:rPr lang="es-ES" sz="2400" b="1" dirty="0" err="1"/>
                        <a:t>Ej.Morfina</a:t>
                      </a:r>
                      <a:endParaRPr lang="es-ES" sz="2400" b="1" dirty="0"/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14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DISNEA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OPIOIDES </a:t>
                      </a:r>
                      <a:r>
                        <a:rPr lang="es-ES" sz="2400" b="1" baseline="0" dirty="0"/>
                        <a:t> </a:t>
                      </a:r>
                      <a:r>
                        <a:rPr lang="es-ES" sz="2400" b="1" dirty="0" err="1"/>
                        <a:t>Ej.Morfina</a:t>
                      </a:r>
                      <a:r>
                        <a:rPr lang="es-ES" sz="2400" b="1" baseline="0" dirty="0"/>
                        <a:t> </a:t>
                      </a:r>
                      <a:endParaRPr lang="es-ES" sz="2400" b="1" dirty="0"/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14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AGITACIÓN/ALUCINACIONES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ANTIPSICÓTICOS</a:t>
                      </a:r>
                      <a:r>
                        <a:rPr lang="es-ES" sz="2400" b="1" baseline="0" dirty="0"/>
                        <a:t> </a:t>
                      </a:r>
                      <a:r>
                        <a:rPr lang="es-ES" sz="2400" b="1" baseline="0" dirty="0" err="1"/>
                        <a:t>Ej.</a:t>
                      </a:r>
                      <a:r>
                        <a:rPr lang="es-ES" sz="2400" b="1" dirty="0" err="1"/>
                        <a:t>Haldol</a:t>
                      </a:r>
                      <a:endParaRPr lang="es-ES" sz="2400" b="1" dirty="0"/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14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CONVULSIONES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BENZODIAZEPINAS</a:t>
                      </a:r>
                      <a:r>
                        <a:rPr lang="es-ES" sz="2400" b="1" baseline="0" dirty="0"/>
                        <a:t> </a:t>
                      </a:r>
                      <a:r>
                        <a:rPr lang="es-ES" sz="2400" b="1" baseline="0" dirty="0" err="1"/>
                        <a:t>Ej.Lorazepam</a:t>
                      </a:r>
                      <a:endParaRPr lang="es-ES" sz="2400" b="1" dirty="0"/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14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ANSIEDAD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BENZODIAZEPINAS</a:t>
                      </a: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13" name="1 Título">
            <a:extLst>
              <a:ext uri="{FF2B5EF4-FFF2-40B4-BE49-F238E27FC236}">
                <a16:creationId xmlns:a16="http://schemas.microsoft.com/office/drawing/2014/main" id="{D5800432-B575-DA61-8D1A-30A182B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913"/>
            <a:ext cx="7869237" cy="908050"/>
          </a:xfrm>
          <a:solidFill>
            <a:schemeClr val="tx2">
              <a:lumMod val="20000"/>
              <a:lumOff val="80000"/>
            </a:schemeClr>
          </a:solidFill>
          <a:ln w="28575"/>
        </p:spPr>
        <p:txBody>
          <a:bodyPr/>
          <a:lstStyle/>
          <a:p>
            <a:pPr>
              <a:defRPr/>
            </a:pPr>
            <a:r>
              <a:rPr lang="es-ES" sz="3200" b="1" dirty="0"/>
              <a:t>Tratamiento farmacológico en Fin de Vida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>
            <a:extLst>
              <a:ext uri="{FF2B5EF4-FFF2-40B4-BE49-F238E27FC236}">
                <a16:creationId xmlns:a16="http://schemas.microsoft.com/office/drawing/2014/main" id="{76B16EAA-43E1-20B7-5CBD-085062C4629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algn="ctr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Respiración ruidosa: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Causas: </a:t>
            </a:r>
          </a:p>
          <a:p>
            <a:pPr lvl="2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Lengua hacia atrás</a:t>
            </a:r>
          </a:p>
          <a:p>
            <a:pPr lvl="2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Acumulación de Saliva / Secreciones bronquiales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Manejo: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Posicionar en decúbito lateral 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Aspiración SOS: </a:t>
            </a:r>
            <a:r>
              <a:rPr lang="es-ES" altLang="en-US" sz="24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sólo superficial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 sz="2400" u="sng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Antisecretores: Buscapina (Hioscina Butylbromide) 20 mg cada 4-8 hrs sc /ev, hasta 120 mg/día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7347" name="3 CuadroTexto">
            <a:extLst>
              <a:ext uri="{FF2B5EF4-FFF2-40B4-BE49-F238E27FC236}">
                <a16:creationId xmlns:a16="http://schemas.microsoft.com/office/drawing/2014/main" id="{A87903C6-A646-3CEE-522B-69D8FD8F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732463"/>
            <a:ext cx="713263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tx1"/>
                </a:solidFill>
              </a:rPr>
              <a:t>Twycross R, Wilcock A (Eds). Hospice and palliative care formulary, </a:t>
            </a:r>
          </a:p>
          <a:p>
            <a:pPr eaLnBrk="1" hangingPunct="1"/>
            <a:r>
              <a:rPr lang="en-US" altLang="en-US" i="1">
                <a:solidFill>
                  <a:schemeClr val="tx1"/>
                </a:solidFill>
              </a:rPr>
              <a:t>4th ed, Palliativedrugs.com Ltd. © 2012. p.637.</a:t>
            </a:r>
          </a:p>
          <a:p>
            <a:pPr eaLnBrk="1" hangingPunct="1"/>
            <a:endParaRPr lang="es-ES" altLang="en-US">
              <a:solidFill>
                <a:schemeClr val="tx1"/>
              </a:solidFill>
            </a:endParaRPr>
          </a:p>
        </p:txBody>
      </p:sp>
      <p:sp>
        <p:nvSpPr>
          <p:cNvPr id="38916" name="1 Título">
            <a:extLst>
              <a:ext uri="{FF2B5EF4-FFF2-40B4-BE49-F238E27FC236}">
                <a16:creationId xmlns:a16="http://schemas.microsoft.com/office/drawing/2014/main" id="{498AD2E5-09F0-66D4-66CC-5B0BD52A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7869237" cy="576262"/>
          </a:xfrm>
          <a:solidFill>
            <a:schemeClr val="tx2">
              <a:lumMod val="20000"/>
              <a:lumOff val="80000"/>
            </a:schemeClr>
          </a:solidFill>
          <a:ln w="28575"/>
        </p:spPr>
        <p:txBody>
          <a:bodyPr/>
          <a:lstStyle/>
          <a:p>
            <a:pPr>
              <a:defRPr/>
            </a:pPr>
            <a:r>
              <a:rPr lang="es-ES" sz="3200" b="1" dirty="0"/>
              <a:t>Tratamiento farmacológico en Fin de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>
            <a:extLst>
              <a:ext uri="{FF2B5EF4-FFF2-40B4-BE49-F238E27FC236}">
                <a16:creationId xmlns:a16="http://schemas.microsoft.com/office/drawing/2014/main" id="{28454958-126F-7BE0-DB54-E70BB753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  <a:ln w="28575"/>
        </p:spPr>
        <p:txBody>
          <a:bodyPr/>
          <a:lstStyle/>
          <a:p>
            <a:pPr>
              <a:defRPr/>
            </a:pPr>
            <a:r>
              <a:rPr lang="es-ES" sz="3200" b="1" dirty="0"/>
              <a:t>Manejo de síntomas en fin de vida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6324B43-170F-727C-C507-38B92ED25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2060575"/>
            <a:ext cx="8229600" cy="3097213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Oxigenoterapia: sólo si el paciente está </a:t>
            </a: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hipóxico</a:t>
            </a: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(saturación &lt; 90%) y tiene </a:t>
            </a: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disnea que se alivia con oxígeno.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s-E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Sondas: en casos de retenciones que causen síntomas o malestar.</a:t>
            </a:r>
          </a:p>
          <a:p>
            <a:pPr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ü"/>
            </a:pPr>
            <a:endParaRPr lang="es-ES" alt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>
            <a:extLst>
              <a:ext uri="{FF2B5EF4-FFF2-40B4-BE49-F238E27FC236}">
                <a16:creationId xmlns:a16="http://schemas.microsoft.com/office/drawing/2014/main" id="{90045341-F9BB-FA71-5192-7E54F4BC7E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275" y="274638"/>
            <a:ext cx="8496300" cy="2047875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ES" alt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La Vía Subcutánea es EFECTIVA para administración de fármacos y para hidratar si se requiere. </a:t>
            </a:r>
            <a:br>
              <a:rPr lang="es-ES" alt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s-ES" altLang="en-US" sz="32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9395" name="Picture 2" descr="http://www.ics.gencat.cat/3clics/guies/117/img/Picture4.jpg">
            <a:extLst>
              <a:ext uri="{FF2B5EF4-FFF2-40B4-BE49-F238E27FC236}">
                <a16:creationId xmlns:a16="http://schemas.microsoft.com/office/drawing/2014/main" id="{C02EB780-D8A6-EFAB-CF4A-24E7A21B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035175"/>
            <a:ext cx="575945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1">
            <a:extLst>
              <a:ext uri="{FF2B5EF4-FFF2-40B4-BE49-F238E27FC236}">
                <a16:creationId xmlns:a16="http://schemas.microsoft.com/office/drawing/2014/main" id="{0A8A958C-B79D-5583-007E-54383894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29057" r="21854" b="13480"/>
          <a:stretch>
            <a:fillRect/>
          </a:stretch>
        </p:blipFill>
        <p:spPr bwMode="auto">
          <a:xfrm>
            <a:off x="1074738" y="1593850"/>
            <a:ext cx="689927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ítulo 2">
            <a:extLst>
              <a:ext uri="{FF2B5EF4-FFF2-40B4-BE49-F238E27FC236}">
                <a16:creationId xmlns:a16="http://schemas.microsoft.com/office/drawing/2014/main" id="{3A136A7E-C0B1-A336-CB0D-6448A60D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88963"/>
            <a:ext cx="7886700" cy="993775"/>
          </a:xfrm>
        </p:spPr>
        <p:txBody>
          <a:bodyPr/>
          <a:lstStyle/>
          <a:p>
            <a:pPr eaLnBrk="1" hangingPunct="1"/>
            <a:r>
              <a:rPr lang="es-MX" altLang="es-ES" sz="2700">
                <a:ea typeface="ＭＳ Ｐゴシック" panose="020B0600070205080204" pitchFamily="34" charset="-128"/>
              </a:rPr>
              <a:t>Lugar de fallecimiento en países de Latinoamérica</a:t>
            </a:r>
            <a:endParaRPr lang="en-US" altLang="es-ES" sz="2700">
              <a:ea typeface="ＭＳ Ｐゴシック" panose="020B0600070205080204" pitchFamily="34" charset="-128"/>
            </a:endParaRPr>
          </a:p>
        </p:txBody>
      </p:sp>
      <p:sp>
        <p:nvSpPr>
          <p:cNvPr id="13316" name="CuadroTexto 3">
            <a:extLst>
              <a:ext uri="{FF2B5EF4-FFF2-40B4-BE49-F238E27FC236}">
                <a16:creationId xmlns:a16="http://schemas.microsoft.com/office/drawing/2014/main" id="{DA464C25-F737-8348-2AD0-7BE4DA21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5805488"/>
            <a:ext cx="25574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MX" altLang="es-ES" sz="1350" dirty="0" err="1"/>
              <a:t>Seitz</a:t>
            </a:r>
            <a:r>
              <a:rPr lang="es-MX" altLang="es-ES" sz="1350" dirty="0"/>
              <a:t> K. et al, </a:t>
            </a:r>
            <a:r>
              <a:rPr lang="en-US" altLang="es-ES" sz="1350" dirty="0"/>
              <a:t> J Glob Health. 2022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ECAB10-8C5D-BF06-6FBD-75CDEFDC60C8}"/>
              </a:ext>
            </a:extLst>
          </p:cNvPr>
          <p:cNvSpPr/>
          <p:nvPr/>
        </p:nvSpPr>
        <p:spPr>
          <a:xfrm>
            <a:off x="2497138" y="1593850"/>
            <a:ext cx="501650" cy="3986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C7DE50-39E4-E9FF-B76D-4E18DD9420D3}"/>
              </a:ext>
            </a:extLst>
          </p:cNvPr>
          <p:cNvSpPr/>
          <p:nvPr/>
        </p:nvSpPr>
        <p:spPr>
          <a:xfrm>
            <a:off x="7277100" y="1593850"/>
            <a:ext cx="503238" cy="3986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>
            <a:extLst>
              <a:ext uri="{FF2B5EF4-FFF2-40B4-BE49-F238E27FC236}">
                <a16:creationId xmlns:a16="http://schemas.microsoft.com/office/drawing/2014/main" id="{66B3EFC1-C5FF-FF17-8CEF-86AC598B9D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4213" y="1916113"/>
            <a:ext cx="7772400" cy="2622550"/>
          </a:xfrm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br>
              <a:rPr lang="es-E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s-E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Reconocer y comunicar que una persona está en </a:t>
            </a:r>
            <a:r>
              <a:rPr lang="es-ES" altLang="en-US" sz="36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Proceso de Fin de Vida</a:t>
            </a:r>
            <a:r>
              <a:rPr lang="es-E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es fundamental para poder brindar los cuidados que ella y su familia necesitan</a:t>
            </a:r>
            <a:br>
              <a:rPr lang="es-ES" alt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s-ES" altLang="en-US" sz="36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ep01.epimg.net/cultura/imagenes/2013/04/05/actualidad/1365180721_684844_1365182556_noticia_normal.jpg">
            <a:extLst>
              <a:ext uri="{FF2B5EF4-FFF2-40B4-BE49-F238E27FC236}">
                <a16:creationId xmlns:a16="http://schemas.microsoft.com/office/drawing/2014/main" id="{2D377A81-FAC0-B79E-3FD5-5678798B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adroTexto 2">
            <a:extLst>
              <a:ext uri="{FF2B5EF4-FFF2-40B4-BE49-F238E27FC236}">
                <a16:creationId xmlns:a16="http://schemas.microsoft.com/office/drawing/2014/main" id="{5BFEC1C5-AA81-F6A6-0DF1-08428682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089525"/>
            <a:ext cx="704056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s-CL" altLang="es-CL" sz="2400">
                <a:latin typeface="Batang" panose="02030600000101010101" pitchFamily="18" charset="-127"/>
                <a:ea typeface="Batang" panose="02030600000101010101" pitchFamily="18" charset="-127"/>
              </a:rPr>
              <a:t>LOS CUIDADOS DE FIN DE VIDA SON PARTE DE LOS FINES DE LA MEDICINA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>
            <a:extLst>
              <a:ext uri="{FF2B5EF4-FFF2-40B4-BE49-F238E27FC236}">
                <a16:creationId xmlns:a16="http://schemas.microsoft.com/office/drawing/2014/main" id="{848D4E86-9F0F-D5DD-D5D0-0CCCE5D51F65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L" altLang="es-CL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Muchas gracias por su atención</a:t>
            </a:r>
          </a:p>
        </p:txBody>
      </p:sp>
      <p:sp>
        <p:nvSpPr>
          <p:cNvPr id="62467" name="2 Subtítulo">
            <a:extLst>
              <a:ext uri="{FF2B5EF4-FFF2-40B4-BE49-F238E27FC236}">
                <a16:creationId xmlns:a16="http://schemas.microsoft.com/office/drawing/2014/main" id="{B53D4E48-9DF3-20C8-96F0-52E2A21495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s-CL" altLang="es-CL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una_paciente_en_el_hospital_med">
            <a:extLst>
              <a:ext uri="{FF2B5EF4-FFF2-40B4-BE49-F238E27FC236}">
                <a16:creationId xmlns:a16="http://schemas.microsoft.com/office/drawing/2014/main" id="{D8A9F4A8-621B-6767-19F6-119C9F38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0658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centroemergencias.com/Cuidadosintesnsivos3.JPG">
            <a:extLst>
              <a:ext uri="{FF2B5EF4-FFF2-40B4-BE49-F238E27FC236}">
                <a16:creationId xmlns:a16="http://schemas.microsoft.com/office/drawing/2014/main" id="{4BBA58B3-64A9-D76F-16F6-6F0EAE7F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39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modern ICU patient">
            <a:extLst>
              <a:ext uri="{FF2B5EF4-FFF2-40B4-BE49-F238E27FC236}">
                <a16:creationId xmlns:a16="http://schemas.microsoft.com/office/drawing/2014/main" id="{BC0DDE3B-C393-BC49-4861-D9C90F19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0962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F946272-43A0-28B8-A2DB-29C8AD1F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19485" r="17902" b="45078"/>
          <a:stretch>
            <a:fillRect/>
          </a:stretch>
        </p:blipFill>
        <p:spPr bwMode="auto">
          <a:xfrm>
            <a:off x="971550" y="765175"/>
            <a:ext cx="7416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EEC78C64-B5F4-2DD0-FABC-BD38705B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71655" r="58855" b="22438"/>
          <a:stretch>
            <a:fillRect/>
          </a:stretch>
        </p:blipFill>
        <p:spPr bwMode="auto">
          <a:xfrm>
            <a:off x="3779838" y="3933825"/>
            <a:ext cx="48720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