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59" r:id="rId5"/>
    <p:sldId id="262" r:id="rId6"/>
    <p:sldId id="261" r:id="rId7"/>
    <p:sldId id="275" r:id="rId8"/>
    <p:sldId id="27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6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84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610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642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76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016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0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840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737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50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338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52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logo facultad de medicina universidad de chile">
            <a:extLst>
              <a:ext uri="{FF2B5EF4-FFF2-40B4-BE49-F238E27FC236}">
                <a16:creationId xmlns:a16="http://schemas.microsoft.com/office/drawing/2014/main" id="{F3585641-6D57-48D4-B44A-8C46100E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24" y="588264"/>
            <a:ext cx="3425952" cy="3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8E506D6-6C28-4793-8BD9-7B0D7E24A7BF}"/>
              </a:ext>
            </a:extLst>
          </p:cNvPr>
          <p:cNvSpPr/>
          <p:nvPr/>
        </p:nvSpPr>
        <p:spPr>
          <a:xfrm>
            <a:off x="912529" y="4260492"/>
            <a:ext cx="10366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Inglés Pre Intermedio (CEFL b1)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40719F9-29B6-41A6-8E62-42320F55E196}"/>
              </a:ext>
            </a:extLst>
          </p:cNvPr>
          <p:cNvSpPr/>
          <p:nvPr/>
        </p:nvSpPr>
        <p:spPr>
          <a:xfrm>
            <a:off x="2021819" y="5430098"/>
            <a:ext cx="81483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Unit</a:t>
            </a:r>
            <a:r>
              <a:rPr lang="es-ES" sz="3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3: </a:t>
            </a:r>
            <a:r>
              <a:rPr lang="es-ES" sz="30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Expressin</a:t>
            </a:r>
            <a:r>
              <a:rPr lang="es-ES" sz="30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g</a:t>
            </a:r>
            <a:r>
              <a:rPr lang="es-ES" sz="3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ideas in </a:t>
            </a:r>
            <a:r>
              <a:rPr lang="es-ES" sz="30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an</a:t>
            </a:r>
            <a:r>
              <a:rPr lang="es-ES" sz="3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impersonal </a:t>
            </a:r>
            <a:r>
              <a:rPr lang="es-ES" sz="30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way</a:t>
            </a:r>
            <a:r>
              <a:rPr lang="es-ES" sz="3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.</a:t>
            </a:r>
            <a:endParaRPr lang="es-ES" sz="3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088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148880" y="17760"/>
            <a:ext cx="46481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ahnschrift" panose="020B0502040204020203" pitchFamily="34" charset="0"/>
              </a:rPr>
              <a:t>Reminder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ahnschrift" panose="020B0502040204020203" pitchFamily="34" charset="0"/>
              </a:rPr>
              <a:t>:</a:t>
            </a:r>
          </a:p>
          <a:p>
            <a:pPr algn="r"/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In </a:t>
            </a:r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the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sentence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…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47272" y="1737327"/>
            <a:ext cx="626485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That</a:t>
            </a:r>
            <a:r>
              <a:rPr lang="es-ES" sz="2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es-ES" sz="22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person</a:t>
            </a:r>
            <a:r>
              <a:rPr lang="es-ES" sz="2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es-ES" sz="22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is</a:t>
            </a:r>
            <a:r>
              <a:rPr lang="es-ES" sz="2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es-ES" sz="22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drinking</a:t>
            </a:r>
            <a:r>
              <a:rPr lang="es-ES" sz="2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es-ES" sz="22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beer</a:t>
            </a:r>
            <a:r>
              <a:rPr lang="es-ES" sz="2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 at </a:t>
            </a:r>
            <a:r>
              <a:rPr lang="es-ES" sz="22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the</a:t>
            </a:r>
            <a:r>
              <a:rPr lang="es-ES" sz="2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30B0504020000000003" pitchFamily="66" charset="0"/>
              </a:rPr>
              <a:t> bar.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5747272" y="1649077"/>
            <a:ext cx="1960966" cy="55587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6059142" y="2236762"/>
            <a:ext cx="13372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</a:t>
            </a:r>
            <a:endParaRPr lang="es-ES" sz="3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737891" y="1649077"/>
            <a:ext cx="1805354" cy="55587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8262929" y="2236762"/>
            <a:ext cx="9108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</a:t>
            </a:r>
            <a:endParaRPr lang="es-ES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9572897" y="1643020"/>
            <a:ext cx="2327181" cy="55587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>
            <a:off x="9655812" y="2217826"/>
            <a:ext cx="220727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Complement</a:t>
            </a:r>
            <a:endParaRPr lang="es-ES" sz="3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76924" y="2822575"/>
            <a:ext cx="64150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So, </a:t>
            </a:r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if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we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ask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: </a:t>
            </a:r>
          </a:p>
          <a:p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What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is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that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person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drinking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?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848891" y="3870053"/>
            <a:ext cx="64150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The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answer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is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: </a:t>
            </a:r>
          </a:p>
          <a:p>
            <a:r>
              <a:rPr lang="es-E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Beer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!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776925" y="4863101"/>
            <a:ext cx="64150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In other words, we can say: </a:t>
            </a:r>
          </a:p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The </a:t>
            </a:r>
            <a:r>
              <a:rPr lang="en-US" sz="3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person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 is </a:t>
            </a:r>
            <a:r>
              <a:rPr lang="en-US" sz="3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active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 (does the action), and the </a:t>
            </a:r>
            <a:r>
              <a:rPr lang="en-US" sz="3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beer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 is </a:t>
            </a:r>
            <a:r>
              <a:rPr lang="en-US" sz="3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passive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</a:rPr>
              <a:t> (receives the action).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7B1FA7-9175-5972-1F77-73A198CA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6" y="767865"/>
            <a:ext cx="5486876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F86633-AD87-4757-9CBD-4F9ACDFE9F93}"/>
              </a:ext>
            </a:extLst>
          </p:cNvPr>
          <p:cNvSpPr/>
          <p:nvPr/>
        </p:nvSpPr>
        <p:spPr>
          <a:xfrm>
            <a:off x="347240" y="2917419"/>
            <a:ext cx="115052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Understanding P</a:t>
            </a:r>
            <a:r>
              <a:rPr lang="en-US" sz="4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assive voic</a:t>
            </a:r>
            <a:r>
              <a:rPr lang="en-US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e</a:t>
            </a:r>
            <a:endParaRPr lang="en-US" sz="4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197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95438" y="620713"/>
            <a:ext cx="89646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22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Look at this sentence from the previous examples: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95450" y="2205038"/>
            <a:ext cx="38242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22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Who invented the microscope?</a:t>
            </a:r>
            <a:endParaRPr lang="en-US" altLang="es-CL" sz="2200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4523" y="2967186"/>
            <a:ext cx="4282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400" b="1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Marie Currie discovered radium.</a:t>
            </a:r>
            <a:endParaRPr lang="en-US" altLang="es-CL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68463" y="1341439"/>
            <a:ext cx="8964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CL" sz="2400" b="1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Radium was discovered by Marie Currie.</a:t>
            </a:r>
            <a:endParaRPr lang="en-US" altLang="es-CL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D003A86-DE41-4276-90A3-2C2EF31F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4005264"/>
            <a:ext cx="6192838" cy="7699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The two of them mean exactly the same, but they focus your attention on different elements.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http://giftlistbuilder.moorecreative.com/Portals/0/images/red_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9" y="1046843"/>
            <a:ext cx="1184726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giftlistbuilder.moorecreative.com/Portals/0/images/red_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23" y="2653846"/>
            <a:ext cx="181195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>
            <a:extLst>
              <a:ext uri="{FF2B5EF4-FFF2-40B4-BE49-F238E27FC236}">
                <a16:creationId xmlns:a16="http://schemas.microsoft.com/office/drawing/2014/main" id="{2AC5F4CD-0DAE-4B23-9504-049F02E7389B}"/>
              </a:ext>
            </a:extLst>
          </p:cNvPr>
          <p:cNvSpPr/>
          <p:nvPr/>
        </p:nvSpPr>
        <p:spPr>
          <a:xfrm>
            <a:off x="4870647" y="980729"/>
            <a:ext cx="2840201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Focus </a:t>
            </a:r>
            <a:r>
              <a:rPr lang="es-E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</a:t>
            </a:r>
            <a:r>
              <a:rPr lang="es-E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es-E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discovery</a:t>
            </a:r>
            <a:endParaRPr lang="es-ES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1C024D05-FA80-4EA2-B991-88E06E997FEF}"/>
              </a:ext>
            </a:extLst>
          </p:cNvPr>
          <p:cNvSpPr/>
          <p:nvPr/>
        </p:nvSpPr>
        <p:spPr>
          <a:xfrm>
            <a:off x="5825637" y="2564905"/>
            <a:ext cx="294644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Focus </a:t>
            </a:r>
            <a:r>
              <a:rPr lang="es-E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</a:t>
            </a:r>
            <a:r>
              <a:rPr lang="es-E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es-E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discoverer</a:t>
            </a:r>
            <a:endParaRPr lang="es-ES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0748D2D8-466F-45F1-B210-FBAC63497D87}"/>
              </a:ext>
            </a:extLst>
          </p:cNvPr>
          <p:cNvSpPr/>
          <p:nvPr/>
        </p:nvSpPr>
        <p:spPr>
          <a:xfrm>
            <a:off x="7752185" y="980729"/>
            <a:ext cx="1035733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Passive</a:t>
            </a:r>
            <a:endParaRPr lang="es-ES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48772C4E-25A0-4F13-8D51-B732467B2B30}"/>
              </a:ext>
            </a:extLst>
          </p:cNvPr>
          <p:cNvSpPr/>
          <p:nvPr/>
        </p:nvSpPr>
        <p:spPr>
          <a:xfrm>
            <a:off x="8709784" y="2566066"/>
            <a:ext cx="91460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04786" y="255091"/>
            <a:ext cx="4134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400" b="1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Compare these two sentences: </a:t>
            </a:r>
            <a:endParaRPr lang="en-US" altLang="es-CL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  <p:bldP spid="4098" grpId="1"/>
      <p:bldP spid="4099" grpId="0"/>
      <p:bldP spid="7" grpId="0"/>
      <p:bldP spid="4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F86633-AD87-4757-9CBD-4F9ACDFE9F93}"/>
              </a:ext>
            </a:extLst>
          </p:cNvPr>
          <p:cNvSpPr/>
          <p:nvPr/>
        </p:nvSpPr>
        <p:spPr>
          <a:xfrm>
            <a:off x="347240" y="2765018"/>
            <a:ext cx="115052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How do we create a passive voice structure?</a:t>
            </a:r>
            <a:endParaRPr lang="en-US" sz="4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103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2063751" y="1206693"/>
            <a:ext cx="810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4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The medical technologist saw a bacterium in the blood sample</a:t>
            </a:r>
            <a:endParaRPr lang="en-US" altLang="es-CL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921668" y="2128708"/>
            <a:ext cx="89646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CL" sz="2300" b="1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bacterium was seen (by the medical technologist) in the blood sample</a:t>
            </a:r>
            <a:endParaRPr lang="en-US" altLang="es-CL" sz="23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979613" y="941388"/>
            <a:ext cx="4424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22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Look at how the sentences are built:</a:t>
            </a:r>
            <a:endParaRPr lang="en-US" altLang="es-CL" sz="2200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1CB108E5-1BAE-426C-8851-3C08E7709CDE}"/>
              </a:ext>
            </a:extLst>
          </p:cNvPr>
          <p:cNvSpPr/>
          <p:nvPr/>
        </p:nvSpPr>
        <p:spPr>
          <a:xfrm>
            <a:off x="5927621" y="3164454"/>
            <a:ext cx="127842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Optional</a:t>
            </a:r>
            <a:r>
              <a:rPr lang="es-E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es-CL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Use “</a:t>
            </a:r>
            <a:r>
              <a:rPr lang="es-CL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</a:t>
            </a:r>
            <a:r>
              <a:rPr lang="es-CL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s-ES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Flecha derecha">
            <a:extLst>
              <a:ext uri="{FF2B5EF4-FFF2-40B4-BE49-F238E27FC236}">
                <a16:creationId xmlns:a16="http://schemas.microsoft.com/office/drawing/2014/main" id="{92B2CA22-6535-4D60-BDD6-36EDEC7327BD}"/>
              </a:ext>
            </a:extLst>
          </p:cNvPr>
          <p:cNvSpPr/>
          <p:nvPr/>
        </p:nvSpPr>
        <p:spPr>
          <a:xfrm rot="16200000">
            <a:off x="6339009" y="2695585"/>
            <a:ext cx="360362" cy="36036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A3C559D7-262F-4A2B-9396-AB87910D90F6}"/>
              </a:ext>
            </a:extLst>
          </p:cNvPr>
          <p:cNvSpPr/>
          <p:nvPr/>
        </p:nvSpPr>
        <p:spPr>
          <a:xfrm>
            <a:off x="5899882" y="1122363"/>
            <a:ext cx="1584325" cy="576263"/>
          </a:xfrm>
          <a:prstGeom prst="rect">
            <a:avLst/>
          </a:prstGeom>
          <a:solidFill>
            <a:srgbClr val="92D050">
              <a:alpha val="30000"/>
            </a:srgb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80F334DD-CE0E-4381-A6A1-A57783BB9362}"/>
              </a:ext>
            </a:extLst>
          </p:cNvPr>
          <p:cNvSpPr/>
          <p:nvPr/>
        </p:nvSpPr>
        <p:spPr>
          <a:xfrm>
            <a:off x="2062162" y="2059570"/>
            <a:ext cx="1512888" cy="576262"/>
          </a:xfrm>
          <a:prstGeom prst="rect">
            <a:avLst/>
          </a:prstGeom>
          <a:solidFill>
            <a:srgbClr val="92D050">
              <a:alpha val="30000"/>
            </a:srgb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id="{AE1D5684-61AC-474D-94D6-3F9357B637F3}"/>
              </a:ext>
            </a:extLst>
          </p:cNvPr>
          <p:cNvSpPr/>
          <p:nvPr/>
        </p:nvSpPr>
        <p:spPr>
          <a:xfrm>
            <a:off x="2063751" y="1122363"/>
            <a:ext cx="3240087" cy="576263"/>
          </a:xfrm>
          <a:prstGeom prst="rect">
            <a:avLst/>
          </a:pr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id="{A558CEFE-0A03-42B5-B9EA-D40EC5F620D3}"/>
              </a:ext>
            </a:extLst>
          </p:cNvPr>
          <p:cNvSpPr/>
          <p:nvPr/>
        </p:nvSpPr>
        <p:spPr>
          <a:xfrm>
            <a:off x="4808537" y="2082136"/>
            <a:ext cx="3516597" cy="576262"/>
          </a:xfrm>
          <a:prstGeom prst="rect">
            <a:avLst/>
          </a:pr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20 Rectángulo">
            <a:extLst>
              <a:ext uri="{FF2B5EF4-FFF2-40B4-BE49-F238E27FC236}">
                <a16:creationId xmlns:a16="http://schemas.microsoft.com/office/drawing/2014/main" id="{AF009E69-BCA5-4946-8CE4-A7F7F35899AD}"/>
              </a:ext>
            </a:extLst>
          </p:cNvPr>
          <p:cNvSpPr/>
          <p:nvPr/>
        </p:nvSpPr>
        <p:spPr>
          <a:xfrm>
            <a:off x="5281979" y="1090072"/>
            <a:ext cx="639762" cy="576263"/>
          </a:xfrm>
          <a:prstGeom prst="rect">
            <a:avLst/>
          </a:prstGeom>
          <a:solidFill>
            <a:srgbClr val="FFFF00">
              <a:alpha val="30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5D6E4B19-5E77-4FE5-8982-656A8DC3BDF9}"/>
              </a:ext>
            </a:extLst>
          </p:cNvPr>
          <p:cNvSpPr/>
          <p:nvPr/>
        </p:nvSpPr>
        <p:spPr>
          <a:xfrm>
            <a:off x="3615531" y="2094642"/>
            <a:ext cx="1152525" cy="576262"/>
          </a:xfrm>
          <a:prstGeom prst="rect">
            <a:avLst/>
          </a:prstGeom>
          <a:solidFill>
            <a:srgbClr val="FFFF00">
              <a:alpha val="30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22 Rectángulo">
            <a:extLst>
              <a:ext uri="{FF2B5EF4-FFF2-40B4-BE49-F238E27FC236}">
                <a16:creationId xmlns:a16="http://schemas.microsoft.com/office/drawing/2014/main" id="{8E6F18FA-E7F2-4D68-BD1E-5B3121644B0C}"/>
              </a:ext>
            </a:extLst>
          </p:cNvPr>
          <p:cNvSpPr/>
          <p:nvPr/>
        </p:nvSpPr>
        <p:spPr>
          <a:xfrm>
            <a:off x="2062992" y="3138299"/>
            <a:ext cx="3802965" cy="144655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Insert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verb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be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In 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this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case “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was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  <a:p>
            <a:pPr algn="ctr">
              <a:defRPr/>
            </a:pP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Because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sentence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past</a:t>
            </a:r>
            <a:endParaRPr lang="es-ES" sz="2200" b="1" dirty="0">
              <a:ln w="11430"/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action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past</a:t>
            </a:r>
            <a:r>
              <a:rPr lang="es-CL" sz="2200" b="1" dirty="0">
                <a:ln w="1143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sz="2200" b="1" dirty="0" err="1">
                <a:ln w="11430"/>
                <a:solidFill>
                  <a:schemeClr val="accent5">
                    <a:lumMod val="50000"/>
                  </a:schemeClr>
                </a:solidFill>
              </a:rPr>
              <a:t>participle</a:t>
            </a:r>
            <a:endParaRPr lang="es-ES" sz="2200" b="1" dirty="0">
              <a:ln w="1143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23 Flecha derecha">
            <a:extLst>
              <a:ext uri="{FF2B5EF4-FFF2-40B4-BE49-F238E27FC236}">
                <a16:creationId xmlns:a16="http://schemas.microsoft.com/office/drawing/2014/main" id="{58A9471F-F2AC-47D7-AAA7-15CAD158D3AD}"/>
              </a:ext>
            </a:extLst>
          </p:cNvPr>
          <p:cNvSpPr/>
          <p:nvPr/>
        </p:nvSpPr>
        <p:spPr>
          <a:xfrm rot="16200000">
            <a:off x="3831431" y="2716899"/>
            <a:ext cx="360362" cy="360363"/>
          </a:xfrm>
          <a:prstGeom prst="right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1E0D72F0-A8D7-4604-95B8-B9E8E705C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00" y="5467534"/>
            <a:ext cx="10822675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/>
              <a:t>Passive sentences will always include a form of be and a verb in past participle: </a:t>
            </a:r>
            <a:r>
              <a:rPr lang="en-US" sz="2400" b="1" i="1" dirty="0"/>
              <a:t>seen</a:t>
            </a:r>
            <a:r>
              <a:rPr lang="en-US" sz="2400" dirty="0"/>
              <a:t>. </a:t>
            </a:r>
            <a:endParaRPr lang="es-E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3F3CF9-8415-5224-9F01-4279412F0125}"/>
              </a:ext>
            </a:extLst>
          </p:cNvPr>
          <p:cNvSpPr txBox="1"/>
          <p:nvPr/>
        </p:nvSpPr>
        <p:spPr>
          <a:xfrm>
            <a:off x="314884" y="1074568"/>
            <a:ext cx="12839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000" b="1" dirty="0">
                <a:latin typeface="Calibri  "/>
              </a:rPr>
              <a:t>Active: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EA1A17-A0EC-6203-BE22-024BABE32017}"/>
              </a:ext>
            </a:extLst>
          </p:cNvPr>
          <p:cNvSpPr txBox="1"/>
          <p:nvPr/>
        </p:nvSpPr>
        <p:spPr>
          <a:xfrm>
            <a:off x="325769" y="2010740"/>
            <a:ext cx="1452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000" b="1" dirty="0" err="1">
                <a:latin typeface="Calibri  "/>
              </a:rPr>
              <a:t>Passive</a:t>
            </a:r>
            <a:r>
              <a:rPr lang="es-CL" sz="3000" b="1" dirty="0">
                <a:latin typeface="Calibri  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821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F86633-AD87-4757-9CBD-4F9ACDFE9F93}"/>
              </a:ext>
            </a:extLst>
          </p:cNvPr>
          <p:cNvSpPr/>
          <p:nvPr/>
        </p:nvSpPr>
        <p:spPr>
          <a:xfrm>
            <a:off x="347240" y="167050"/>
            <a:ext cx="115052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When do we use passive voice?</a:t>
            </a:r>
            <a:endParaRPr lang="en-US" sz="4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6E3E0C-804A-48D9-CB89-14F3E306E7F8}"/>
              </a:ext>
            </a:extLst>
          </p:cNvPr>
          <p:cNvSpPr txBox="1"/>
          <p:nvPr/>
        </p:nvSpPr>
        <p:spPr>
          <a:xfrm>
            <a:off x="566059" y="1047682"/>
            <a:ext cx="10953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masis MT Pro Light" panose="02040304050005020304" pitchFamily="18" charset="0"/>
              </a:rPr>
              <a:t>1) When we don’t know who did the action. For example:</a:t>
            </a:r>
          </a:p>
          <a:p>
            <a:r>
              <a:rPr lang="en-US" sz="2600" i="1" u="sng" dirty="0">
                <a:latin typeface="Amasis MT Pro Light" panose="02040304050005020304" pitchFamily="18" charset="0"/>
              </a:rPr>
              <a:t>My sandwich was stolen</a:t>
            </a:r>
            <a:r>
              <a:rPr lang="en-US" sz="2600" i="1" dirty="0">
                <a:latin typeface="Amasis MT Pro Light" panose="02040304050005020304" pitchFamily="18" charset="0"/>
              </a:rPr>
              <a:t>. It was in the fridge. (also possible to say “somebody stole my sandwich,” but passive voice is an option)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FCF36F-F0C2-450B-EF5C-4265FF9D765C}"/>
              </a:ext>
            </a:extLst>
          </p:cNvPr>
          <p:cNvSpPr txBox="1"/>
          <p:nvPr/>
        </p:nvSpPr>
        <p:spPr>
          <a:xfrm>
            <a:off x="566058" y="2340344"/>
            <a:ext cx="92859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masis MT Pro Light" panose="02040304050005020304" pitchFamily="18" charset="0"/>
              </a:rPr>
              <a:t>2) When who does the action is obvious or irrelevant. For example:</a:t>
            </a:r>
          </a:p>
          <a:p>
            <a:r>
              <a:rPr lang="en-US" sz="2600" i="1" u="sng" dirty="0">
                <a:latin typeface="Amasis MT Pro Light" panose="02040304050005020304" pitchFamily="18" charset="0"/>
              </a:rPr>
              <a:t>Acetylsalicylic acid is known as Aspirin.</a:t>
            </a:r>
            <a:r>
              <a:rPr lang="en-US" sz="2600" i="1" dirty="0">
                <a:latin typeface="Amasis MT Pro Light" panose="02040304050005020304" pitchFamily="18" charset="0"/>
              </a:rPr>
              <a:t> (Everybody calls it Aspirin)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AE8300-C295-9EE1-49AA-006C7A7566A2}"/>
              </a:ext>
            </a:extLst>
          </p:cNvPr>
          <p:cNvSpPr txBox="1"/>
          <p:nvPr/>
        </p:nvSpPr>
        <p:spPr>
          <a:xfrm>
            <a:off x="566058" y="3429000"/>
            <a:ext cx="1077685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masis MT Pro Light" panose="02040304050005020304" pitchFamily="18" charset="0"/>
              </a:rPr>
              <a:t>And very important for academic writing (Unit 4)…</a:t>
            </a:r>
          </a:p>
          <a:p>
            <a:endParaRPr lang="en-US" sz="2600" b="1" dirty="0">
              <a:latin typeface="Amasis MT Pro Light" panose="02040304050005020304" pitchFamily="18" charset="0"/>
            </a:endParaRPr>
          </a:p>
          <a:p>
            <a:r>
              <a:rPr lang="en-US" sz="2600" b="1" dirty="0">
                <a:latin typeface="Amasis MT Pro Light" panose="02040304050005020304" pitchFamily="18" charset="0"/>
              </a:rPr>
              <a:t>3) When we want to focus people’s attention on the phenomena studied, and the actions, instead of the researchers. For example:</a:t>
            </a:r>
          </a:p>
          <a:p>
            <a:r>
              <a:rPr lang="en-US" sz="2600" i="1" u="sng" dirty="0">
                <a:latin typeface="Amasis MT Pro Light" panose="02040304050005020304" pitchFamily="18" charset="0"/>
              </a:rPr>
              <a:t>The lesion was treated with nonsteroidal anti-inflammatory drugs.</a:t>
            </a:r>
            <a:r>
              <a:rPr lang="en-US" sz="2600" i="1" dirty="0">
                <a:latin typeface="Amasis MT Pro Light" panose="02040304050005020304" pitchFamily="18" charset="0"/>
              </a:rPr>
              <a:t> (it’s more impersonal than saying “we treated the lesion with nonsteroidal an-inflammatory drugs”)</a:t>
            </a:r>
          </a:p>
        </p:txBody>
      </p:sp>
    </p:spTree>
    <p:extLst>
      <p:ext uri="{BB962C8B-B14F-4D97-AF65-F5344CB8AC3E}">
        <p14:creationId xmlns:p14="http://schemas.microsoft.com/office/powerpoint/2010/main" val="195845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9CA82F-770F-4901-A121-7C3FABDB7185}"/>
              </a:ext>
            </a:extLst>
          </p:cNvPr>
          <p:cNvSpPr txBox="1"/>
          <p:nvPr/>
        </p:nvSpPr>
        <p:spPr>
          <a:xfrm>
            <a:off x="203200" y="231625"/>
            <a:ext cx="11706578" cy="730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0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 of Active and Passive Voice Equivalence</a:t>
            </a:r>
            <a:endParaRPr lang="es-CL" sz="20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following are examples of how the verbs change from active to passive voice in some common verb conjugations:</a:t>
            </a:r>
            <a:endParaRPr lang="es-CL" sz="18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079183-3C8A-4650-9BC8-593482EE9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26667" r="10926" b="10124"/>
          <a:stretch/>
        </p:blipFill>
        <p:spPr>
          <a:xfrm>
            <a:off x="130407" y="1261533"/>
            <a:ext cx="11931186" cy="53648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5984538-CAE3-4888-85FD-4BFF6C19F943}"/>
              </a:ext>
            </a:extLst>
          </p:cNvPr>
          <p:cNvSpPr/>
          <p:nvPr/>
        </p:nvSpPr>
        <p:spPr>
          <a:xfrm>
            <a:off x="6096000" y="2404533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495EDD-24E3-4527-A777-03936E2DC69B}"/>
              </a:ext>
            </a:extLst>
          </p:cNvPr>
          <p:cNvSpPr/>
          <p:nvPr/>
        </p:nvSpPr>
        <p:spPr>
          <a:xfrm>
            <a:off x="6045201" y="2666667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F5D4795-AD65-4C20-B1C8-0BFD0B17D007}"/>
              </a:ext>
            </a:extLst>
          </p:cNvPr>
          <p:cNvSpPr/>
          <p:nvPr/>
        </p:nvSpPr>
        <p:spPr>
          <a:xfrm>
            <a:off x="6045201" y="2907120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1B5401B-8795-46B1-B3AD-AB3A203A49B0}"/>
              </a:ext>
            </a:extLst>
          </p:cNvPr>
          <p:cNvSpPr/>
          <p:nvPr/>
        </p:nvSpPr>
        <p:spPr>
          <a:xfrm>
            <a:off x="6045201" y="3174233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6DDE627-A2B9-453B-9B12-8527AF7B43D4}"/>
              </a:ext>
            </a:extLst>
          </p:cNvPr>
          <p:cNvSpPr/>
          <p:nvPr/>
        </p:nvSpPr>
        <p:spPr>
          <a:xfrm>
            <a:off x="6045201" y="3423587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1DA7EDF-B5BD-4917-B5B6-FC6900C45BAC}"/>
              </a:ext>
            </a:extLst>
          </p:cNvPr>
          <p:cNvSpPr/>
          <p:nvPr/>
        </p:nvSpPr>
        <p:spPr>
          <a:xfrm>
            <a:off x="6045201" y="3671711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E4E6540-3A75-4F25-AE67-87AFDAD0FE75}"/>
              </a:ext>
            </a:extLst>
          </p:cNvPr>
          <p:cNvSpPr/>
          <p:nvPr/>
        </p:nvSpPr>
        <p:spPr>
          <a:xfrm>
            <a:off x="6056490" y="3931124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16266C6-AAB2-462A-90DD-D46C33EBE6C4}"/>
              </a:ext>
            </a:extLst>
          </p:cNvPr>
          <p:cNvSpPr/>
          <p:nvPr/>
        </p:nvSpPr>
        <p:spPr>
          <a:xfrm>
            <a:off x="6045201" y="4182866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75B849E-61D3-4DF6-8766-BCF3A1156463}"/>
              </a:ext>
            </a:extLst>
          </p:cNvPr>
          <p:cNvSpPr/>
          <p:nvPr/>
        </p:nvSpPr>
        <p:spPr>
          <a:xfrm>
            <a:off x="6045201" y="4447721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622E555-A1A4-4EBC-8ED6-662E7C0061C9}"/>
              </a:ext>
            </a:extLst>
          </p:cNvPr>
          <p:cNvSpPr/>
          <p:nvPr/>
        </p:nvSpPr>
        <p:spPr>
          <a:xfrm>
            <a:off x="6045201" y="4692190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39CE7F1-C26E-49F9-8305-15465401F03C}"/>
              </a:ext>
            </a:extLst>
          </p:cNvPr>
          <p:cNvSpPr/>
          <p:nvPr/>
        </p:nvSpPr>
        <p:spPr>
          <a:xfrm>
            <a:off x="6045201" y="4950178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BE094AE-17BC-4E0F-8DE8-F5CF0B30B003}"/>
              </a:ext>
            </a:extLst>
          </p:cNvPr>
          <p:cNvSpPr/>
          <p:nvPr/>
        </p:nvSpPr>
        <p:spPr>
          <a:xfrm>
            <a:off x="6045201" y="5198534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373061B-87FC-4F6C-897B-03549F3EC3FA}"/>
              </a:ext>
            </a:extLst>
          </p:cNvPr>
          <p:cNvSpPr/>
          <p:nvPr/>
        </p:nvSpPr>
        <p:spPr>
          <a:xfrm>
            <a:off x="6045201" y="5446890"/>
            <a:ext cx="566702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58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399</Words>
  <Application>Microsoft Office PowerPoint</Application>
  <PresentationFormat>Panorámica</PresentationFormat>
  <Paragraphs>49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Abadi</vt:lpstr>
      <vt:lpstr>Amasis MT Pro Light</vt:lpstr>
      <vt:lpstr>Arial</vt:lpstr>
      <vt:lpstr>Bahnschrift</vt:lpstr>
      <vt:lpstr>Calibri</vt:lpstr>
      <vt:lpstr>Calibri  </vt:lpstr>
      <vt:lpstr>Calibri Light</vt:lpstr>
      <vt:lpstr>Franklin Gothic Heavy</vt:lpstr>
      <vt:lpstr>Segoe Script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Olivos Vergara</dc:creator>
  <cp:lastModifiedBy>CLAUDIO SOTO (clausoto)</cp:lastModifiedBy>
  <cp:revision>41</cp:revision>
  <dcterms:created xsi:type="dcterms:W3CDTF">2020-04-06T19:48:02Z</dcterms:created>
  <dcterms:modified xsi:type="dcterms:W3CDTF">2023-08-04T16:07:20Z</dcterms:modified>
</cp:coreProperties>
</file>