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6" r:id="rId3"/>
    <p:sldId id="272" r:id="rId4"/>
    <p:sldId id="273" r:id="rId5"/>
    <p:sldId id="274" r:id="rId6"/>
    <p:sldId id="275" r:id="rId7"/>
    <p:sldId id="281" r:id="rId8"/>
    <p:sldId id="277" r:id="rId9"/>
    <p:sldId id="278" r:id="rId10"/>
    <p:sldId id="280" r:id="rId11"/>
    <p:sldId id="279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Libre Franklin Thin" pitchFamily="2" charset="0"/>
      <p:regular r:id="rId22"/>
      <p:bold r:id="rId23"/>
      <p:italic r:id="rId24"/>
      <p:boldItalic r:id="rId25"/>
    </p:embeddedFont>
    <p:embeddedFont>
      <p:font typeface="OCR A Extended" panose="02010509020102010303" pitchFamily="50" charset="0"/>
      <p:regular r:id="rId26"/>
    </p:embeddedFont>
    <p:embeddedFont>
      <p:font typeface="Segoe UI Emoji" panose="020B0502040204020203" pitchFamily="3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j9TEvaY1o7MPkMtYWbQjS9otmi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8B74D1-CB80-4D3A-AB0B-9E6E73B84718}">
  <a:tblStyle styleId="{258B74D1-CB80-4D3A-AB0B-9E6E73B8471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6090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0616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8056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8483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233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ordwall.net/es/resource/5177004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Resultado de imagen para logo facultad de medicina universidad de chi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3024" y="588264"/>
            <a:ext cx="3425952" cy="342595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912529" y="4260492"/>
            <a:ext cx="1036694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5400" b="0" i="0" u="none" strike="noStrike" cap="none">
                <a:solidFill>
                  <a:srgbClr val="1F3864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Inglés Pre Intermedio (CEFL b1)</a:t>
            </a:r>
            <a:endParaRPr/>
          </a:p>
        </p:txBody>
      </p:sp>
      <p:sp>
        <p:nvSpPr>
          <p:cNvPr id="86" name="Google Shape;86;p1"/>
          <p:cNvSpPr/>
          <p:nvPr/>
        </p:nvSpPr>
        <p:spPr>
          <a:xfrm>
            <a:off x="2137025" y="5430098"/>
            <a:ext cx="823987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000" b="0" i="0" u="none" strike="noStrike" cap="none" dirty="0" err="1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r>
              <a:rPr lang="es-CL" sz="3000" b="0" i="0" u="none" strike="noStrike" cap="none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4: </a:t>
            </a:r>
            <a:r>
              <a:rPr lang="es-CL" sz="3000" b="0" i="0" u="none" strike="noStrike" cap="none" dirty="0" err="1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Characteristics</a:t>
            </a:r>
            <a:r>
              <a:rPr lang="es-CL" sz="3000" b="0" i="0" u="none" strike="noStrike" cap="none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3000" b="0" i="0" u="none" strike="noStrike" cap="none" dirty="0" err="1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s-CL" sz="3000" b="0" i="0" u="none" strike="noStrike" cap="none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3000" b="0" i="0" u="none" strike="noStrike" cap="none" dirty="0" err="1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Academic</a:t>
            </a:r>
            <a:r>
              <a:rPr lang="es-CL" sz="3000" b="0" i="0" u="none" strike="noStrike" cap="none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3000" b="0" i="0" u="none" strike="noStrike" cap="none" dirty="0" err="1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  <a:endParaRPr sz="3000" b="0" i="0" u="none" strike="noStrike" cap="none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C056BDE-F33E-61F8-ED25-7AA543A4C78F}"/>
              </a:ext>
            </a:extLst>
          </p:cNvPr>
          <p:cNvSpPr txBox="1"/>
          <p:nvPr/>
        </p:nvSpPr>
        <p:spPr>
          <a:xfrm>
            <a:off x="2119992" y="3049665"/>
            <a:ext cx="7952016" cy="758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 it now to the original work</a:t>
            </a:r>
            <a:endParaRPr lang="es-CL" sz="40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083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F938A1D-83EC-1F80-92B5-55C738BB2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57" y="63828"/>
            <a:ext cx="8077200" cy="678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35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2865246" y="3167410"/>
            <a:ext cx="646150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Characteristics</a:t>
            </a:r>
            <a:r>
              <a:rPr lang="es-CL" sz="28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2800" b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s-CL" sz="28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2800" b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Academic</a:t>
            </a:r>
            <a:r>
              <a:rPr lang="es-CL" sz="28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2800" b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  <a:endParaRPr sz="28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241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3912133" y="837127"/>
            <a:ext cx="46971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1" i="0" u="none" strike="noStrike" cap="non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What is academic writing?</a:t>
            </a:r>
            <a:endParaRPr sz="1800" b="1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1064525" y="1519124"/>
            <a:ext cx="868699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Academic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refers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style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required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universities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s-CL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colleges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publications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researches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conferences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endParaRPr dirty="0"/>
          </a:p>
        </p:txBody>
      </p:sp>
      <p:sp>
        <p:nvSpPr>
          <p:cNvPr id="93" name="Google Shape;93;p2"/>
          <p:cNvSpPr txBox="1"/>
          <p:nvPr/>
        </p:nvSpPr>
        <p:spPr>
          <a:xfrm>
            <a:off x="3141088" y="4302449"/>
            <a:ext cx="6239209" cy="18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1" dirty="0" err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Characteristics</a:t>
            </a:r>
            <a:r>
              <a:rPr lang="es-CL" sz="2800" b="1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2800" b="1" dirty="0" err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s-CL" sz="2800" b="1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2800" b="1" dirty="0" err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academic</a:t>
            </a:r>
            <a:r>
              <a:rPr lang="es-CL" sz="2800" b="1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2800" b="1" dirty="0" err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  <a:endParaRPr sz="1800" b="1" dirty="0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1151601" y="5018544"/>
            <a:ext cx="822869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 b="1" dirty="0">
                <a:solidFill>
                  <a:schemeClr val="dk1"/>
                </a:solidFill>
                <a:sym typeface="Arial"/>
              </a:rPr>
              <a:t>Point </a:t>
            </a:r>
            <a:r>
              <a:rPr lang="es-CL" sz="1800" b="1" dirty="0" err="1">
                <a:solidFill>
                  <a:schemeClr val="dk1"/>
                </a:solidFill>
                <a:sym typeface="Arial"/>
              </a:rPr>
              <a:t>of</a:t>
            </a:r>
            <a:r>
              <a:rPr lang="es-CL" sz="1800" b="1" dirty="0">
                <a:solidFill>
                  <a:schemeClr val="dk1"/>
                </a:solidFill>
                <a:sym typeface="Arial"/>
              </a:rPr>
              <a:t> </a:t>
            </a:r>
            <a:r>
              <a:rPr lang="es-CL" sz="1800" b="1" dirty="0" err="1">
                <a:solidFill>
                  <a:schemeClr val="dk1"/>
                </a:solidFill>
                <a:sym typeface="Arial"/>
              </a:rPr>
              <a:t>view</a:t>
            </a:r>
            <a:r>
              <a:rPr lang="es-CL" sz="1800" b="1" dirty="0">
                <a:solidFill>
                  <a:schemeClr val="dk1"/>
                </a:solidFill>
                <a:sym typeface="Arial"/>
              </a:rPr>
              <a:t> (</a:t>
            </a:r>
            <a:r>
              <a:rPr lang="es-CL" sz="1800" b="1" dirty="0" err="1">
                <a:solidFill>
                  <a:schemeClr val="dk1"/>
                </a:solidFill>
                <a:sym typeface="Arial"/>
              </a:rPr>
              <a:t>it</a:t>
            </a:r>
            <a:r>
              <a:rPr lang="es-CL" sz="1800" b="1" dirty="0">
                <a:solidFill>
                  <a:schemeClr val="dk1"/>
                </a:solidFill>
                <a:sym typeface="Arial"/>
              </a:rPr>
              <a:t> uses 3</a:t>
            </a:r>
            <a:r>
              <a:rPr lang="es-CL" sz="1800" b="1" baseline="30000" dirty="0">
                <a:solidFill>
                  <a:schemeClr val="dk1"/>
                </a:solidFill>
                <a:sym typeface="Arial"/>
              </a:rPr>
              <a:t>rd</a:t>
            </a:r>
            <a:r>
              <a:rPr lang="es-CL" sz="1800" b="1" dirty="0">
                <a:solidFill>
                  <a:schemeClr val="dk1"/>
                </a:solidFill>
                <a:sym typeface="Arial"/>
              </a:rPr>
              <a:t> </a:t>
            </a:r>
            <a:r>
              <a:rPr lang="es-CL" sz="1800" b="1" dirty="0" err="1">
                <a:solidFill>
                  <a:schemeClr val="dk1"/>
                </a:solidFill>
                <a:sym typeface="Arial"/>
              </a:rPr>
              <a:t>person</a:t>
            </a:r>
            <a:r>
              <a:rPr lang="es-CL" sz="1800" b="1" dirty="0">
                <a:solidFill>
                  <a:schemeClr val="dk1"/>
                </a:solidFill>
                <a:sym typeface="Arial"/>
              </a:rPr>
              <a:t>: </a:t>
            </a:r>
            <a:r>
              <a:rPr lang="es-CL" sz="1800" b="1" i="1" dirty="0">
                <a:solidFill>
                  <a:schemeClr val="dk1"/>
                </a:solidFill>
                <a:sym typeface="Arial"/>
              </a:rPr>
              <a:t>he, </a:t>
            </a:r>
            <a:r>
              <a:rPr lang="es-CL" sz="1800" b="1" i="1" dirty="0" err="1">
                <a:solidFill>
                  <a:schemeClr val="dk1"/>
                </a:solidFill>
                <a:sym typeface="Arial"/>
              </a:rPr>
              <a:t>she</a:t>
            </a:r>
            <a:r>
              <a:rPr lang="es-CL" sz="1800" b="1" i="1" dirty="0">
                <a:solidFill>
                  <a:schemeClr val="dk1"/>
                </a:solidFill>
                <a:sym typeface="Arial"/>
              </a:rPr>
              <a:t>, </a:t>
            </a:r>
            <a:r>
              <a:rPr lang="es-CL" sz="1800" b="1" i="1" dirty="0" err="1">
                <a:solidFill>
                  <a:schemeClr val="dk1"/>
                </a:solidFill>
                <a:sym typeface="Arial"/>
              </a:rPr>
              <a:t>it</a:t>
            </a:r>
            <a:r>
              <a:rPr lang="es-CL" sz="1800" b="1" i="1" dirty="0">
                <a:solidFill>
                  <a:schemeClr val="dk1"/>
                </a:solidFill>
                <a:sym typeface="Arial"/>
              </a:rPr>
              <a:t>, </a:t>
            </a:r>
            <a:r>
              <a:rPr lang="es-CL" sz="1800" b="1" i="1" dirty="0" err="1">
                <a:solidFill>
                  <a:schemeClr val="dk1"/>
                </a:solidFill>
                <a:sym typeface="Arial"/>
              </a:rPr>
              <a:t>they</a:t>
            </a:r>
            <a:r>
              <a:rPr lang="es-CL" sz="1800" b="1" i="1" dirty="0">
                <a:solidFill>
                  <a:schemeClr val="dk1"/>
                </a:solidFill>
                <a:sym typeface="Arial"/>
              </a:rPr>
              <a:t>)</a:t>
            </a:r>
            <a:r>
              <a:rPr lang="es-CL" sz="1800" b="1" dirty="0">
                <a:solidFill>
                  <a:schemeClr val="dk1"/>
                </a:solidFill>
                <a:sym typeface="Arial"/>
              </a:rPr>
              <a:t>.</a:t>
            </a:r>
            <a:endParaRPr b="1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 b="1" dirty="0">
                <a:solidFill>
                  <a:schemeClr val="dk1"/>
                </a:solidFill>
                <a:sym typeface="Arial"/>
              </a:rPr>
              <a:t>Formal </a:t>
            </a:r>
            <a:r>
              <a:rPr lang="es-CL" sz="1800" b="1" dirty="0" err="1">
                <a:solidFill>
                  <a:schemeClr val="dk1"/>
                </a:solidFill>
                <a:sym typeface="Arial"/>
              </a:rPr>
              <a:t>language</a:t>
            </a:r>
            <a:r>
              <a:rPr lang="es-CL" sz="1800" b="1" dirty="0">
                <a:solidFill>
                  <a:schemeClr val="dk1"/>
                </a:solidFill>
                <a:sym typeface="Arial"/>
              </a:rPr>
              <a:t>.</a:t>
            </a:r>
            <a:endParaRPr b="1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Organization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certain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amount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planning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656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4798968" y="583021"/>
            <a:ext cx="24994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Point of view </a:t>
            </a:r>
            <a:endParaRPr sz="28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887103" y="1531085"/>
            <a:ext cx="9908275" cy="1047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Academic writing uses 3</a:t>
            </a:r>
            <a:r>
              <a:rPr lang="es-CL" sz="18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person: </a:t>
            </a:r>
            <a:r>
              <a:rPr lang="es-CL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he, she, it, they</a:t>
            </a: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There is </a:t>
            </a:r>
            <a:r>
              <a:rPr lang="es-CL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little</a:t>
            </a: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 of </a:t>
            </a:r>
            <a:r>
              <a:rPr lang="es-CL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I, you, we, my, our, your, etc.</a:t>
            </a: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unless</a:t>
            </a: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 opinion is being given. In general, attention is given to the actions and phenomena studied.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1149123" y="3772554"/>
            <a:ext cx="97990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Noto Sans Symbols"/>
              <a:buChar char="▪"/>
            </a:pPr>
            <a:r>
              <a:rPr lang="es-CL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We</a:t>
            </a:r>
            <a:r>
              <a:rPr lang="es-CL" sz="1800" b="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interviewed 80 people between the ages of 30-40…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1053588" y="3276629"/>
            <a:ext cx="35429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Inappropriate</a:t>
            </a:r>
            <a:r>
              <a:rPr lang="es-CL" sz="20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2000" b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s-CL" sz="20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2000" b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s-CL" sz="20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2000" b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view</a:t>
            </a:r>
            <a:r>
              <a:rPr lang="es-CL" sz="20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8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1053588" y="4670174"/>
            <a:ext cx="33586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Appropriate point of view:</a:t>
            </a:r>
            <a:endParaRPr sz="28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1149123" y="5135321"/>
            <a:ext cx="97990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Noto Sans Symbols"/>
              <a:buChar char="▪"/>
            </a:pPr>
            <a:r>
              <a:rPr lang="es-CL" sz="1800" b="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80 people between the ages of 30-40 </a:t>
            </a:r>
            <a:r>
              <a:rPr lang="es-CL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were</a:t>
            </a:r>
            <a:r>
              <a:rPr lang="es-CL" sz="1800" b="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interviewed…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86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/>
          <p:nvPr/>
        </p:nvSpPr>
        <p:spPr>
          <a:xfrm>
            <a:off x="4798968" y="583021"/>
            <a:ext cx="19832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Language </a:t>
            </a:r>
            <a:endParaRPr sz="28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887103" y="1469901"/>
            <a:ext cx="99082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Academic writing uses formal, appropriate vocabulary choice. There is no use of colloquial expression or contractions unless you are quoting someone’s exact words without paraphrasing.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"/>
          <p:cNvSpPr/>
          <p:nvPr/>
        </p:nvSpPr>
        <p:spPr>
          <a:xfrm>
            <a:off x="1053588" y="3395737"/>
            <a:ext cx="97990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data showed </a:t>
            </a:r>
            <a:r>
              <a:rPr lang="es-CL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amazing</a:t>
            </a: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results.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However, recycling </a:t>
            </a:r>
            <a:r>
              <a:rPr lang="es-CL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isn’t</a:t>
            </a: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seen as an important…</a:t>
            </a:r>
            <a:endParaRPr/>
          </a:p>
        </p:txBody>
      </p:sp>
      <p:sp>
        <p:nvSpPr>
          <p:cNvPr id="112" name="Google Shape;112;p4"/>
          <p:cNvSpPr/>
          <p:nvPr/>
        </p:nvSpPr>
        <p:spPr>
          <a:xfrm>
            <a:off x="1053588" y="2744338"/>
            <a:ext cx="31053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Inappropriate</a:t>
            </a:r>
            <a:r>
              <a:rPr lang="es-CL" sz="20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2000" b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r>
              <a:rPr lang="es-CL" sz="20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8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1053588" y="4423953"/>
            <a:ext cx="29209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Appropriate language:</a:t>
            </a:r>
            <a:endParaRPr sz="28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1053588" y="4998407"/>
            <a:ext cx="97990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data showed </a:t>
            </a:r>
            <a:r>
              <a:rPr lang="es-CL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important</a:t>
            </a: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results.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However, recycling </a:t>
            </a:r>
            <a:r>
              <a:rPr lang="es-CL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not</a:t>
            </a: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seen as an important…</a:t>
            </a:r>
            <a:endParaRPr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8760E5-8287-F708-4406-89BCBD0852B4}"/>
              </a:ext>
            </a:extLst>
          </p:cNvPr>
          <p:cNvSpPr txBox="1"/>
          <p:nvPr/>
        </p:nvSpPr>
        <p:spPr>
          <a:xfrm>
            <a:off x="1948541" y="6312223"/>
            <a:ext cx="89698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2400" b="1" i="1" dirty="0" err="1"/>
              <a:t>See</a:t>
            </a:r>
            <a:r>
              <a:rPr lang="es-CL" sz="2400" b="1" i="1" dirty="0"/>
              <a:t> </a:t>
            </a:r>
            <a:r>
              <a:rPr lang="es-CL" sz="2400" b="1" i="1" dirty="0" err="1"/>
              <a:t>document</a:t>
            </a:r>
            <a:r>
              <a:rPr lang="es-CL" sz="2400" b="1" i="1" dirty="0"/>
              <a:t> </a:t>
            </a:r>
            <a:r>
              <a:rPr lang="es-CL" sz="2400" b="1" i="1" dirty="0" err="1"/>
              <a:t>named</a:t>
            </a:r>
            <a:r>
              <a:rPr lang="es-CL" sz="2400" b="1" i="1" dirty="0"/>
              <a:t> </a:t>
            </a:r>
            <a:r>
              <a:rPr lang="es-CL" sz="2400" b="1" i="1" dirty="0" err="1"/>
              <a:t>Contractions</a:t>
            </a:r>
            <a:r>
              <a:rPr lang="es-CL" sz="2400" b="1" i="1" dirty="0"/>
              <a:t> </a:t>
            </a:r>
            <a:r>
              <a:rPr lang="es-CL" sz="2400" b="1" i="1" dirty="0" err="1"/>
              <a:t>used</a:t>
            </a:r>
            <a:r>
              <a:rPr lang="es-CL" sz="2400" b="1" i="1" dirty="0"/>
              <a:t> in English</a:t>
            </a:r>
          </a:p>
        </p:txBody>
      </p:sp>
    </p:spTree>
    <p:extLst>
      <p:ext uri="{BB962C8B-B14F-4D97-AF65-F5344CB8AC3E}">
        <p14:creationId xmlns:p14="http://schemas.microsoft.com/office/powerpoint/2010/main" val="264444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/>
          <p:nvPr/>
        </p:nvSpPr>
        <p:spPr>
          <a:xfrm>
            <a:off x="4798968" y="583021"/>
            <a:ext cx="248016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Organization</a:t>
            </a:r>
            <a:r>
              <a:rPr lang="es-CL" sz="28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5"/>
          <p:cNvSpPr/>
          <p:nvPr/>
        </p:nvSpPr>
        <p:spPr>
          <a:xfrm>
            <a:off x="811956" y="1335394"/>
            <a:ext cx="10338265" cy="136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Academic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topics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included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a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logical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coherent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order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below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shows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extract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abstract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whose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background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written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after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stating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b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purpose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study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"/>
          <p:cNvSpPr/>
          <p:nvPr/>
        </p:nvSpPr>
        <p:spPr>
          <a:xfrm>
            <a:off x="1248684" y="2622618"/>
            <a:ext cx="958073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i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The purpose of this study was to determine if a back support belt relieves stress encountered by lumbar spine during stoo</a:t>
            </a:r>
            <a:r>
              <a:rPr lang="es-CL" sz="1600" b="1" i="1">
                <a:solidFill>
                  <a:srgbClr val="0070C0"/>
                </a:solidFill>
              </a:rPr>
              <a:t>p </a:t>
            </a:r>
            <a:r>
              <a:rPr lang="es-CL" sz="1600" b="1" i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type lifting and potentially reduces the risk of injury.  </a:t>
            </a:r>
            <a:r>
              <a:rPr lang="es-CL" sz="16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Low-back pain injury are responsible for </a:t>
            </a:r>
            <a:r>
              <a:rPr lang="es-CL" sz="1600" b="1" i="1">
                <a:solidFill>
                  <a:srgbClr val="FF0000"/>
                </a:solidFill>
              </a:rPr>
              <a:t>most </a:t>
            </a:r>
            <a:r>
              <a:rPr lang="es-CL" sz="16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lost workdays and injury compensation claims. The use of back support belts has been forwarded as a countermeasure towards reducing low-back injuries in the industrial setting. </a:t>
            </a:r>
            <a:endParaRPr/>
          </a:p>
        </p:txBody>
      </p:sp>
      <p:sp>
        <p:nvSpPr>
          <p:cNvPr id="122" name="Google Shape;122;p5"/>
          <p:cNvSpPr/>
          <p:nvPr/>
        </p:nvSpPr>
        <p:spPr>
          <a:xfrm>
            <a:off x="1248685" y="5020538"/>
            <a:ext cx="958073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Low-back pain injury are responsible for </a:t>
            </a:r>
            <a:r>
              <a:rPr lang="es-CL" sz="1600" b="1" i="1">
                <a:solidFill>
                  <a:srgbClr val="FF0000"/>
                </a:solidFill>
              </a:rPr>
              <a:t>most</a:t>
            </a:r>
            <a:r>
              <a:rPr lang="es-CL" sz="16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lost workdays and injury compensation claims. The use of back support belts has been forwarded as a countermeasure towards reducing low-back injuries in the industrial setting.</a:t>
            </a:r>
            <a:r>
              <a:rPr lang="es-CL" sz="16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600" b="1" i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The purpose of this study was to determine if a back support belt relieves stress encountered by lumbar spine during stoo</a:t>
            </a:r>
            <a:r>
              <a:rPr lang="es-CL" sz="1600" b="1" i="1">
                <a:solidFill>
                  <a:srgbClr val="0070C0"/>
                </a:solidFill>
              </a:rPr>
              <a:t>p</a:t>
            </a:r>
            <a:r>
              <a:rPr lang="es-CL" sz="1600" b="1" i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type lifting and potentially reduces the risk of injury. </a:t>
            </a:r>
            <a:endParaRPr/>
          </a:p>
        </p:txBody>
      </p:sp>
      <p:sp>
        <p:nvSpPr>
          <p:cNvPr id="123" name="Google Shape;123;p5"/>
          <p:cNvSpPr txBox="1"/>
          <p:nvPr/>
        </p:nvSpPr>
        <p:spPr>
          <a:xfrm>
            <a:off x="811956" y="4160132"/>
            <a:ext cx="1028350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background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given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necessary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topic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stating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b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purpose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2" name="Google Shape;102;p3">
            <a:extLst>
              <a:ext uri="{FF2B5EF4-FFF2-40B4-BE49-F238E27FC236}">
                <a16:creationId xmlns:a16="http://schemas.microsoft.com/office/drawing/2014/main" id="{FEF0DC76-6B93-2D69-CD14-BB179D5833C5}"/>
              </a:ext>
            </a:extLst>
          </p:cNvPr>
          <p:cNvSpPr/>
          <p:nvPr/>
        </p:nvSpPr>
        <p:spPr>
          <a:xfrm>
            <a:off x="280957" y="2312615"/>
            <a:ext cx="35429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Inappropriate</a:t>
            </a:r>
            <a:r>
              <a:rPr lang="es-CL" sz="20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2000" b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organization</a:t>
            </a:r>
            <a:r>
              <a:rPr lang="es-CL" sz="20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8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03;p3">
            <a:extLst>
              <a:ext uri="{FF2B5EF4-FFF2-40B4-BE49-F238E27FC236}">
                <a16:creationId xmlns:a16="http://schemas.microsoft.com/office/drawing/2014/main" id="{8BE007FE-C5D3-B945-11BE-41D13068AFEA}"/>
              </a:ext>
            </a:extLst>
          </p:cNvPr>
          <p:cNvSpPr/>
          <p:nvPr/>
        </p:nvSpPr>
        <p:spPr>
          <a:xfrm>
            <a:off x="280957" y="4719796"/>
            <a:ext cx="33586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Appropriate</a:t>
            </a:r>
            <a:r>
              <a:rPr lang="es-CL" sz="20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2000" b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organization</a:t>
            </a:r>
            <a:r>
              <a:rPr lang="es-CL" sz="20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8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883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3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7D3C6F-7B53-E76A-E07B-DDE7FEB6E23D}"/>
              </a:ext>
            </a:extLst>
          </p:cNvPr>
          <p:cNvSpPr txBox="1"/>
          <p:nvPr/>
        </p:nvSpPr>
        <p:spPr>
          <a:xfrm>
            <a:off x="1371600" y="333532"/>
            <a:ext cx="9176657" cy="511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u="sng" dirty="0">
                <a:solidFill>
                  <a:srgbClr val="0563C1"/>
                </a:solidFill>
                <a:effectLst/>
                <a:latin typeface="OCR A Extended" panose="02010509020102010303" pitchFamily="50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https://wordwall.net/es/resource/51770045</a:t>
            </a:r>
            <a:endParaRPr lang="es-CL" sz="2800" dirty="0">
              <a:effectLst/>
              <a:latin typeface="OCR A Extended" panose="02010509020102010303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8A9833-ED04-1B40-E102-68921242E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394" y="865257"/>
            <a:ext cx="5659211" cy="565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11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E2C9CBE-7EE4-7E84-D44C-42C8805DBCE4}"/>
              </a:ext>
            </a:extLst>
          </p:cNvPr>
          <p:cNvSpPr txBox="1"/>
          <p:nvPr/>
        </p:nvSpPr>
        <p:spPr>
          <a:xfrm>
            <a:off x="4234540" y="2104070"/>
            <a:ext cx="7837713" cy="2447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Imagine you are looking up information for an assignment on vasectomy and you come across this abstract (only extracts have been provided).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would you think?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 it with the class/a partner.</a:t>
            </a:r>
            <a:endParaRPr lang="es-CL" sz="24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Albino Woman Images - Free Download on Freepik">
            <a:extLst>
              <a:ext uri="{FF2B5EF4-FFF2-40B4-BE49-F238E27FC236}">
                <a16:creationId xmlns:a16="http://schemas.microsoft.com/office/drawing/2014/main" id="{BBAADB63-E510-ECB0-D9DC-4D2356415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2" y="1937657"/>
            <a:ext cx="3958329" cy="263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638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7AEEDE0-9CA6-ADC8-08E1-1182FFBD3EBD}"/>
              </a:ext>
            </a:extLst>
          </p:cNvPr>
          <p:cNvSpPr txBox="1"/>
          <p:nvPr/>
        </p:nvSpPr>
        <p:spPr>
          <a:xfrm>
            <a:off x="0" y="529226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+mj-lt"/>
              <a:buAutoNum type="romanUcPeriod"/>
            </a:pP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[INTRODUCTION</a:t>
            </a:r>
            <a:r>
              <a:rPr lang="en-US" sz="2000" i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There are </a:t>
            </a:r>
            <a:r>
              <a:rPr lang="en-US" sz="20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lot of</a:t>
            </a: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ways for not having kids..</a:t>
            </a: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Sexual Satisfaction</a:t>
            </a: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couples is affected by </a:t>
            </a:r>
            <a:r>
              <a:rPr lang="en-US" sz="20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lots </a:t>
            </a: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contraceptives used.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+mj-lt"/>
              <a:buAutoNum type="romanUcPeriod"/>
            </a:pP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[METHODS] </a:t>
            </a:r>
            <a:r>
              <a:rPr lang="en-US" sz="20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Seventy-six het couples, they</a:t>
            </a: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got</a:t>
            </a: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bunch of questions, before</a:t>
            </a: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after vasectomy…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+mj-lt"/>
              <a:buAutoNum type="romanUcPeriod"/>
            </a:pP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[OBJECTIVES</a:t>
            </a:r>
            <a:r>
              <a:rPr lang="en-US" sz="2000" i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0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 wanted</a:t>
            </a: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check out</a:t>
            </a: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effect of </a:t>
            </a:r>
            <a:r>
              <a:rPr lang="en-US" sz="20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sz="20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good sex was</a:t>
            </a: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.*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+mj-lt"/>
              <a:buAutoNum type="romanUcPeriod"/>
            </a:pP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[FINDINGS] …For the </a:t>
            </a:r>
            <a:r>
              <a:rPr lang="en-US" sz="20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dudes</a:t>
            </a: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 IIEF </a:t>
            </a:r>
            <a:r>
              <a:rPr lang="en-US" sz="20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showed </a:t>
            </a:r>
            <a:r>
              <a:rPr lang="en-US" sz="20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awesome</a:t>
            </a: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change in the respective </a:t>
            </a:r>
            <a:r>
              <a:rPr lang="en-US" sz="20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things</a:t>
            </a: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Out of the 76 couples, </a:t>
            </a:r>
            <a:r>
              <a:rPr lang="en-US" sz="20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93% of the males and Ninety-Six %</a:t>
            </a: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their female </a:t>
            </a:r>
            <a:r>
              <a:rPr lang="en-US" sz="2000" i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partners</a:t>
            </a:r>
            <a:r>
              <a:rPr lang="en-US" sz="2000" b="1" i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’d</a:t>
            </a: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vasectomy </a:t>
            </a:r>
            <a:r>
              <a:rPr lang="en-US" sz="20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pretty nice</a:t>
            </a: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egoe UI Emoji" panose="020B0502040204020203" pitchFamily="34" charset="0"/>
              </a:rPr>
              <a:t>😊</a:t>
            </a: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ok with repeating it</a:t>
            </a: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1200"/>
              </a:spcAft>
            </a:pP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…The</a:t>
            </a:r>
            <a:r>
              <a:rPr lang="en-US" sz="20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coolest </a:t>
            </a: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improvement of </a:t>
            </a:r>
            <a:r>
              <a:rPr lang="en-US" sz="20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sex</a:t>
            </a: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was noticed for the female partners. The </a:t>
            </a:r>
            <a:r>
              <a:rPr lang="en-US" sz="2000" b="1" i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fsfi</a:t>
            </a: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showed </a:t>
            </a:r>
            <a:r>
              <a:rPr lang="en-US" sz="20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pretty big</a:t>
            </a: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improvement in the “</a:t>
            </a:r>
            <a:r>
              <a:rPr lang="en-US" sz="20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feeling like having sex” mood</a:t>
            </a: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1200"/>
              </a:spcAft>
            </a:pP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V. [METHODS</a:t>
            </a:r>
            <a:r>
              <a:rPr lang="en-US" sz="2000" i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before we forget,</a:t>
            </a: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very std.</a:t>
            </a: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questionnaires were used. The </a:t>
            </a:r>
            <a:r>
              <a:rPr lang="en-US" sz="20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pain score were completed by </a:t>
            </a:r>
            <a:r>
              <a:rPr lang="en-US" sz="20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guys</a:t>
            </a: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Female Sexual </a:t>
            </a:r>
            <a:r>
              <a:rPr lang="en-US" sz="20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Index (FSFI) was completed by </a:t>
            </a:r>
            <a:r>
              <a:rPr lang="en-US" sz="20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girls</a:t>
            </a: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.* 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</a:pP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 [CONCLUSION</a:t>
            </a:r>
            <a:r>
              <a:rPr lang="en-US" sz="2000" i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0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…so, hey! relax! </a:t>
            </a:r>
            <a:r>
              <a:rPr lang="en-US" sz="2000" b="1" i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´cause</a:t>
            </a:r>
            <a:r>
              <a:rPr lang="en-US" sz="20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nothing really bad is </a:t>
            </a:r>
            <a:r>
              <a:rPr lang="en-US" sz="2000" b="1" i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gonna</a:t>
            </a:r>
            <a:r>
              <a:rPr lang="en-US" sz="20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happen with Vasectomy</a:t>
            </a:r>
            <a:r>
              <a:rPr lang="en-U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---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(The original text has been adapted for instructional purposes)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*organization problems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853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720</Words>
  <Application>Microsoft Office PowerPoint</Application>
  <PresentationFormat>Panorámica</PresentationFormat>
  <Paragraphs>48</Paragraphs>
  <Slides>11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Noto Sans Symbols</vt:lpstr>
      <vt:lpstr>Times New Roman</vt:lpstr>
      <vt:lpstr>OCR A Extended</vt:lpstr>
      <vt:lpstr>Arial</vt:lpstr>
      <vt:lpstr>Calibri</vt:lpstr>
      <vt:lpstr>Libre Franklin Thin</vt:lpstr>
      <vt:lpstr>Segoe UI Emoji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Carla Olivos Vergara</dc:creator>
  <cp:lastModifiedBy>CLAUDIO SOTO (clausoto)</cp:lastModifiedBy>
  <cp:revision>12</cp:revision>
  <dcterms:created xsi:type="dcterms:W3CDTF">2020-05-12T20:51:13Z</dcterms:created>
  <dcterms:modified xsi:type="dcterms:W3CDTF">2023-08-04T16:47:53Z</dcterms:modified>
</cp:coreProperties>
</file>