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Libre Franklin Black" pitchFamily="2" charset="0"/>
      <p:bold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viN0jO2AeUxnHq+jlT/nZHz4z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385C44-8E4E-41F6-9EE7-D63149D82C9F}">
  <a:tblStyle styleId="{40385C44-8E4E-41F6-9EE7-D63149D82C9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4A69DCE-1DCA-4C1E-8556-AFE9775CE8FC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font" Target="fonts/font4.fntdata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Resultado de imagen para logo facultad de medicina universidad de chil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83024" y="588264"/>
            <a:ext cx="3425952" cy="3425952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571449" y="4260492"/>
            <a:ext cx="11049099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5400" b="0" i="0" u="none" strike="noStrike" cap="none" dirty="0">
                <a:solidFill>
                  <a:srgbClr val="1F3864"/>
                </a:solidFill>
                <a:latin typeface="Libre Franklin Black"/>
                <a:ea typeface="Libre Franklin Black"/>
                <a:cs typeface="Libre Franklin Black"/>
                <a:sym typeface="Libre Franklin Black"/>
              </a:rPr>
              <a:t>Inglés Pre Intermedio (CEFL b1)</a:t>
            </a:r>
            <a:endParaRPr dirty="0"/>
          </a:p>
        </p:txBody>
      </p:sp>
      <p:sp>
        <p:nvSpPr>
          <p:cNvPr id="86" name="Google Shape;86;p1"/>
          <p:cNvSpPr/>
          <p:nvPr/>
        </p:nvSpPr>
        <p:spPr>
          <a:xfrm>
            <a:off x="5013746" y="5430098"/>
            <a:ext cx="216450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b="1" i="0" u="none" strike="noStrike" cap="none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Past</a:t>
            </a:r>
            <a:r>
              <a:rPr lang="es-CL" sz="32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Simple</a:t>
            </a:r>
            <a:endParaRPr sz="3200" b="0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-251071" y="371774"/>
            <a:ext cx="115052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Past simple. </a:t>
            </a:r>
            <a:endParaRPr sz="3200" b="0" i="0" u="none" strike="noStrike" cap="non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97499" y="1220591"/>
            <a:ext cx="1086112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We use the past simple to talk about actions and situations that happened in the past. </a:t>
            </a:r>
            <a:endParaRPr/>
          </a:p>
        </p:txBody>
      </p:sp>
      <p:cxnSp>
        <p:nvCxnSpPr>
          <p:cNvPr id="93" name="Google Shape;93;p2"/>
          <p:cNvCxnSpPr/>
          <p:nvPr/>
        </p:nvCxnSpPr>
        <p:spPr>
          <a:xfrm>
            <a:off x="740780" y="3093334"/>
            <a:ext cx="9850056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94" name="Google Shape;94;p2"/>
          <p:cNvCxnSpPr/>
          <p:nvPr/>
        </p:nvCxnSpPr>
        <p:spPr>
          <a:xfrm>
            <a:off x="9699585" y="2657836"/>
            <a:ext cx="0" cy="43549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2"/>
          <p:cNvSpPr txBox="1"/>
          <p:nvPr/>
        </p:nvSpPr>
        <p:spPr>
          <a:xfrm>
            <a:off x="9237759" y="2321587"/>
            <a:ext cx="100139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0" i="0" u="none" strike="noStrike" cap="none" dirty="0" err="1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Present</a:t>
            </a:r>
            <a:endParaRPr sz="1800" dirty="0">
              <a:solidFill>
                <a:srgbClr val="1716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/>
          <p:nvPr/>
        </p:nvSpPr>
        <p:spPr>
          <a:xfrm rot="5400000">
            <a:off x="4955894" y="-957805"/>
            <a:ext cx="528577" cy="8773612"/>
          </a:xfrm>
          <a:prstGeom prst="rightBrace">
            <a:avLst>
              <a:gd name="adj1" fmla="val 35057"/>
              <a:gd name="adj2" fmla="val 4873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5118393" y="3665031"/>
            <a:ext cx="686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dirty="0" err="1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Past</a:t>
            </a:r>
            <a:endParaRPr sz="1800" dirty="0">
              <a:solidFill>
                <a:srgbClr val="1716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10537565" y="3093333"/>
            <a:ext cx="91365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dirty="0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Future</a:t>
            </a:r>
            <a:endParaRPr dirty="0"/>
          </a:p>
        </p:txBody>
      </p:sp>
      <p:sp>
        <p:nvSpPr>
          <p:cNvPr id="99" name="Google Shape;99;p2"/>
          <p:cNvSpPr txBox="1"/>
          <p:nvPr/>
        </p:nvSpPr>
        <p:spPr>
          <a:xfrm>
            <a:off x="4602513" y="2182310"/>
            <a:ext cx="37337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We prepar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ed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pizza last weekend.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7604300" y="3763078"/>
            <a:ext cx="255711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met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Luis yesterday. </a:t>
            </a:r>
            <a:endParaRPr/>
          </a:p>
        </p:txBody>
      </p:sp>
      <p:cxnSp>
        <p:nvCxnSpPr>
          <p:cNvPr id="101" name="Google Shape;101;p2"/>
          <p:cNvCxnSpPr/>
          <p:nvPr/>
        </p:nvCxnSpPr>
        <p:spPr>
          <a:xfrm>
            <a:off x="9388998" y="3093334"/>
            <a:ext cx="0" cy="756363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2" name="Google Shape;102;p2"/>
          <p:cNvCxnSpPr/>
          <p:nvPr/>
        </p:nvCxnSpPr>
        <p:spPr>
          <a:xfrm>
            <a:off x="6832922" y="2489038"/>
            <a:ext cx="0" cy="604296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" name="Google Shape;103;p2"/>
          <p:cNvSpPr txBox="1"/>
          <p:nvPr/>
        </p:nvSpPr>
        <p:spPr>
          <a:xfrm>
            <a:off x="236451" y="3495750"/>
            <a:ext cx="4775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Quarantine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start</a:t>
            </a:r>
            <a:r>
              <a:rPr lang="es-CL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ed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in March 2020 in Chile.</a:t>
            </a:r>
            <a:endParaRPr dirty="0"/>
          </a:p>
        </p:txBody>
      </p:sp>
      <p:cxnSp>
        <p:nvCxnSpPr>
          <p:cNvPr id="104" name="Google Shape;104;p2"/>
          <p:cNvCxnSpPr/>
          <p:nvPr/>
        </p:nvCxnSpPr>
        <p:spPr>
          <a:xfrm>
            <a:off x="1290578" y="3093334"/>
            <a:ext cx="0" cy="516132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/>
          <p:nvPr/>
        </p:nvSpPr>
        <p:spPr>
          <a:xfrm>
            <a:off x="497498" y="5724746"/>
            <a:ext cx="1086112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But some verbs have an irregular past form: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682884" y="4998951"/>
            <a:ext cx="660309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Quarantine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start</a:t>
            </a:r>
            <a:r>
              <a:rPr lang="es-CL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ed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in March 2020 in Chile.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Pentagon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release</a:t>
            </a:r>
            <a:r>
              <a:rPr lang="es-CL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UFO videos, and no </a:t>
            </a: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one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1800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care</a:t>
            </a:r>
            <a:r>
              <a:rPr lang="es-CL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s-CL" sz="1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in April.</a:t>
            </a:r>
            <a:endParaRPr dirty="0"/>
          </a:p>
        </p:txBody>
      </p:sp>
      <p:sp>
        <p:nvSpPr>
          <p:cNvPr id="107" name="Google Shape;107;p2"/>
          <p:cNvSpPr/>
          <p:nvPr/>
        </p:nvSpPr>
        <p:spPr>
          <a:xfrm>
            <a:off x="497498" y="4583662"/>
            <a:ext cx="1086112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With most verbs, we add –ed or –d to their base form:</a:t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682884" y="6198651"/>
            <a:ext cx="504016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met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Luis yesterday and we 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went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to the park.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/>
          <p:nvPr/>
        </p:nvSpPr>
        <p:spPr>
          <a:xfrm>
            <a:off x="-251071" y="371774"/>
            <a:ext cx="115052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Past simple. </a:t>
            </a:r>
            <a:endParaRPr sz="3200" b="0" cap="non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981525" y="1063418"/>
            <a:ext cx="1086112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–ed/–d endings or irregular forms are only used in positive sentences.</a:t>
            </a:r>
            <a:endParaRPr/>
          </a:p>
        </p:txBody>
      </p:sp>
      <p:graphicFrame>
        <p:nvGraphicFramePr>
          <p:cNvPr id="115" name="Google Shape;115;p3"/>
          <p:cNvGraphicFramePr/>
          <p:nvPr>
            <p:extLst>
              <p:ext uri="{D42A27DB-BD31-4B8C-83A1-F6EECF244321}">
                <p14:modId xmlns:p14="http://schemas.microsoft.com/office/powerpoint/2010/main" val="1554615770"/>
              </p:ext>
            </p:extLst>
          </p:nvPr>
        </p:nvGraphicFramePr>
        <p:xfrm>
          <a:off x="981525" y="2103120"/>
          <a:ext cx="9494550" cy="2651780"/>
        </p:xfrm>
        <a:graphic>
          <a:graphicData uri="http://schemas.openxmlformats.org/drawingml/2006/table">
            <a:tbl>
              <a:tblPr firstRow="1" bandRow="1">
                <a:noFill/>
                <a:tableStyleId>{40385C44-8E4E-41F6-9EE7-D63149D82C9F}</a:tableStyleId>
              </a:tblPr>
              <a:tblGrid>
                <a:gridCol w="437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800"/>
                        <a:buFont typeface="Arial"/>
                        <a:buNone/>
                      </a:pP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negative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sentences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use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auxiliary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1" u="none" strike="noStrike" cap="none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didn’t</a:t>
                      </a:r>
                      <a:r>
                        <a:rPr lang="es-CL" sz="1800" b="1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es-CL" sz="1800" b="1" u="none" strike="noStrike" cap="none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</a:t>
                      </a:r>
                      <a:r>
                        <a:rPr lang="es-CL" sz="1800" b="1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1" u="none" strike="noStrike" cap="none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+ </a:t>
                      </a:r>
                      <a:r>
                        <a:rPr lang="es-CL" sz="1800" b="1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base </a:t>
                      </a:r>
                      <a:r>
                        <a:rPr lang="es-CL" sz="1800" b="1" u="none" strike="noStrike" cap="none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form</a:t>
                      </a:r>
                      <a:r>
                        <a:rPr lang="es-CL" sz="1800" b="1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u="none" strike="noStrike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verb</a:t>
                      </a:r>
                      <a:r>
                        <a:rPr lang="es-CL" sz="180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r>
                        <a:rPr lang="es-CL" sz="1800" b="0" u="none" strike="noStrike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800"/>
                        <a:buFont typeface="Calibri"/>
                        <a:buAutoNum type="arabicPeriod"/>
                      </a:pPr>
                      <a:r>
                        <a:rPr lang="es-CL" sz="180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Bookshops, cinemas, restaurants and others </a:t>
                      </a:r>
                      <a:r>
                        <a:rPr lang="es-CL" sz="18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didn’t open</a:t>
                      </a:r>
                      <a:r>
                        <a:rPr lang="es-CL" sz="180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their doors from April to August 2020.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800"/>
                        <a:buFont typeface="Calibri"/>
                        <a:buAutoNum type="arabicPeriod"/>
                      </a:pPr>
                      <a:r>
                        <a:rPr lang="es-CL" sz="180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children </a:t>
                      </a:r>
                      <a:r>
                        <a:rPr lang="es-CL" sz="18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 not eat </a:t>
                      </a:r>
                      <a:r>
                        <a:rPr lang="es-CL" sz="180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healthy breakfast this morning.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800"/>
                        <a:buFont typeface="Arial"/>
                        <a:buNone/>
                      </a:pP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 </a:t>
                      </a:r>
                      <a:r>
                        <a:rPr lang="es-CL" sz="1800" b="0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questions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0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use </a:t>
                      </a:r>
                      <a:r>
                        <a:rPr lang="es-CL" sz="1800" b="1" cap="none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+ </a:t>
                      </a:r>
                      <a:r>
                        <a:rPr lang="es-CL" sz="1800" b="0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1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base </a:t>
                      </a:r>
                      <a:r>
                        <a:rPr lang="es-CL" sz="1800" b="1" cap="none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form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0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0" cap="none" dirty="0" err="1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verb</a:t>
                      </a:r>
                      <a:r>
                        <a:rPr lang="es-CL" sz="1800" b="0" cap="none" dirty="0">
                          <a:solidFill>
                            <a:srgbClr val="1F386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AutoNum type="arabicPeriod"/>
                      </a:pPr>
                      <a:r>
                        <a:rPr lang="es-CL" sz="1800" b="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she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work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 </a:t>
                      </a: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hospital?</a:t>
                      </a:r>
                      <a:endParaRPr dirty="0"/>
                    </a:p>
                    <a:p>
                      <a:pPr marL="342900" marR="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800"/>
                        <a:buFont typeface="Calibri"/>
                        <a:buAutoNum type="arabicPeriod"/>
                      </a:pP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Why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he </a:t>
                      </a:r>
                      <a:r>
                        <a:rPr lang="es-CL" sz="1800" b="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stay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home?</a:t>
                      </a:r>
                      <a:endParaRPr dirty="0"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AutoNum type="arabicPeriod"/>
                      </a:pPr>
                      <a:r>
                        <a:rPr lang="es-CL" sz="1800" b="1" dirty="0" err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prepare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online </a:t>
                      </a: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academic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s-CL" sz="1800" dirty="0" err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presentation</a:t>
                      </a:r>
                      <a:r>
                        <a:rPr lang="es-CL" sz="1800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?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6" name="Google Shape;116;p3"/>
          <p:cNvSpPr/>
          <p:nvPr/>
        </p:nvSpPr>
        <p:spPr>
          <a:xfrm>
            <a:off x="2788051" y="5225451"/>
            <a:ext cx="5881511" cy="772332"/>
          </a:xfrm>
          <a:prstGeom prst="snip1Rect">
            <a:avLst>
              <a:gd name="adj" fmla="val 16667"/>
            </a:avLst>
          </a:prstGeom>
          <a:solidFill>
            <a:srgbClr val="BBD6EE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Tip: </a:t>
            </a:r>
            <a:r>
              <a:rPr lang="es-C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the past simple with the following expressions: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Yesterday, last night, at/on the weekend, two years ago, etc.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/>
          <p:nvPr/>
        </p:nvSpPr>
        <p:spPr>
          <a:xfrm>
            <a:off x="-228494" y="150871"/>
            <a:ext cx="115052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Past simple. </a:t>
            </a:r>
            <a:endParaRPr sz="3200" b="0" cap="non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665436" y="713813"/>
            <a:ext cx="10861125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Verb be is an exception.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The past of be is: </a:t>
            </a:r>
            <a:endParaRPr/>
          </a:p>
        </p:txBody>
      </p:sp>
      <p:graphicFrame>
        <p:nvGraphicFramePr>
          <p:cNvPr id="123" name="Google Shape;123;p4"/>
          <p:cNvGraphicFramePr/>
          <p:nvPr/>
        </p:nvGraphicFramePr>
        <p:xfrm>
          <a:off x="2079977" y="1687218"/>
          <a:ext cx="6265325" cy="1112550"/>
        </p:xfrm>
        <a:graphic>
          <a:graphicData uri="http://schemas.openxmlformats.org/drawingml/2006/table">
            <a:tbl>
              <a:tblPr firstRow="1" bandRow="1">
                <a:noFill/>
                <a:tableStyleId>{24A69DCE-1DCA-4C1E-8556-AFE9775CE8FC}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Subject pronoun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+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-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/>
                        <a:t>I, he, she , it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/>
                        <a:t>was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/>
                        <a:t>was not   /    wasn’t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/>
                        <a:t>We, you, they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/>
                        <a:t>were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/>
                        <a:t>were not  / weren’t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4" name="Google Shape;124;p4"/>
          <p:cNvSpPr txBox="1"/>
          <p:nvPr/>
        </p:nvSpPr>
        <p:spPr>
          <a:xfrm>
            <a:off x="1143093" y="2959769"/>
            <a:ext cx="702948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Most people 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were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happy with the approval of the 10% retirement.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The student 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was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late for her online classes this morning.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s-CL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wasn’t</a:t>
            </a:r>
            <a:r>
              <a:rPr lang="es-CL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funny at all. </a:t>
            </a:r>
            <a:endParaRPr/>
          </a:p>
        </p:txBody>
      </p:sp>
      <p:sp>
        <p:nvSpPr>
          <p:cNvPr id="125" name="Google Shape;125;p4"/>
          <p:cNvSpPr/>
          <p:nvPr/>
        </p:nvSpPr>
        <p:spPr>
          <a:xfrm>
            <a:off x="665435" y="3984888"/>
            <a:ext cx="1086112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For questions we use the following formula: </a:t>
            </a:r>
            <a:endParaRPr/>
          </a:p>
        </p:txBody>
      </p:sp>
      <p:graphicFrame>
        <p:nvGraphicFramePr>
          <p:cNvPr id="126" name="Google Shape;126;p4"/>
          <p:cNvGraphicFramePr/>
          <p:nvPr/>
        </p:nvGraphicFramePr>
        <p:xfrm>
          <a:off x="773286" y="4595809"/>
          <a:ext cx="8878725" cy="741700"/>
        </p:xfrm>
        <a:graphic>
          <a:graphicData uri="http://schemas.openxmlformats.org/drawingml/2006/table">
            <a:tbl>
              <a:tblPr firstRow="1" bandRow="1">
                <a:noFill/>
                <a:tableStyleId>{24A69DCE-1DCA-4C1E-8556-AFE9775CE8FC}</a:tableStyleId>
              </a:tblPr>
              <a:tblGrid>
                <a:gridCol w="295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9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Verb be in past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Subject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The rest?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Were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You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>
                          <a:solidFill>
                            <a:schemeClr val="dk1"/>
                          </a:solidFill>
                        </a:rPr>
                        <a:t>at home on September 18th?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329</Words>
  <Application>Microsoft Office PowerPoint</Application>
  <PresentationFormat>Panorámica</PresentationFormat>
  <Paragraphs>49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Libre Franklin Black</vt:lpstr>
      <vt:lpstr>Calibri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Carla Olivos Vergara</dc:creator>
  <cp:lastModifiedBy>CLAUDIO SOTO (clausoto)</cp:lastModifiedBy>
  <cp:revision>4</cp:revision>
  <dcterms:created xsi:type="dcterms:W3CDTF">2020-04-06T19:48:02Z</dcterms:created>
  <dcterms:modified xsi:type="dcterms:W3CDTF">2022-03-23T01:29:00Z</dcterms:modified>
</cp:coreProperties>
</file>