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78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9" r:id="rId13"/>
    <p:sldId id="271" r:id="rId14"/>
    <p:sldId id="275" r:id="rId15"/>
    <p:sldId id="276" r:id="rId16"/>
    <p:sldId id="277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991AE-2817-4A74-A273-6C4969A72E91}" type="datetimeFigureOut">
              <a:rPr lang="es-CL" smtClean="0"/>
              <a:t>01-12-2021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2C496-05AD-4806-9D56-AD2108FFFBA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3115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52C496-05AD-4806-9D56-AD2108FFFBAC}" type="slidenum">
              <a:rPr lang="es-CL" smtClean="0"/>
              <a:t>11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949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888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408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33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957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2541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674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1304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032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177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1640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2562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B3CDC2D-4202-4D94-AC0A-9436FA3C6C5F}" type="datetimeFigureOut">
              <a:rPr lang="es-CL" smtClean="0"/>
              <a:pPr/>
              <a:t>01-12-2021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AB4473F-58EF-4289-A514-CC69D40A0BCE}" type="slidenum">
              <a:rPr lang="es-CL" smtClean="0"/>
              <a:pPr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1861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HIPOGLICEMIA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CL" dirty="0"/>
          </a:p>
          <a:p>
            <a:r>
              <a:rPr lang="es-CL" dirty="0"/>
              <a:t>Dr. Patricio Torres E.</a:t>
            </a:r>
          </a:p>
          <a:p>
            <a:r>
              <a:rPr lang="es-CL" dirty="0"/>
              <a:t>Neonatólogo</a:t>
            </a:r>
          </a:p>
        </p:txBody>
      </p:sp>
      <p:pic>
        <p:nvPicPr>
          <p:cNvPr id="1026" name="Picture 2" descr="15+ Bebés famosos de la televisión que de solo recordarlos nos dan ganas de  volver a ser niños / Genial">
            <a:extLst>
              <a:ext uri="{FF2B5EF4-FFF2-40B4-BE49-F238E27FC236}">
                <a16:creationId xmlns:a16="http://schemas.microsoft.com/office/drawing/2014/main" id="{61020B32-73F7-434B-B062-76649029B5BF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4" r="852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16BA3B9B-A5EE-4E60-B809-932268261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096" y="585216"/>
            <a:ext cx="2834314" cy="1499616"/>
          </a:xfrm>
        </p:spPr>
        <p:txBody>
          <a:bodyPr>
            <a:normAutofit/>
          </a:bodyPr>
          <a:lstStyle/>
          <a:p>
            <a:r>
              <a:rPr lang="es-CL" dirty="0">
                <a:solidFill>
                  <a:schemeClr val="tx1"/>
                </a:solidFill>
              </a:rPr>
              <a:t>Tratamiento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2F119B9D-EB57-4E21-A62E-D4EB28B10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286000"/>
            <a:ext cx="2843784" cy="3931920"/>
          </a:xfrm>
        </p:spPr>
        <p:txBody>
          <a:bodyPr>
            <a:normAutofit/>
          </a:bodyPr>
          <a:lstStyle/>
          <a:p>
            <a:r>
              <a:rPr lang="es-CL" dirty="0"/>
              <a:t>No debe iniciarse tratamiento alguno basado en pruebas de tamizaje</a:t>
            </a:r>
          </a:p>
          <a:p>
            <a:r>
              <a:rPr lang="es-CL" b="1" dirty="0"/>
              <a:t>Siempre debe realizarse medición de glucosa en sangre antes de iniciar el tratamiento</a:t>
            </a:r>
          </a:p>
          <a:p>
            <a:r>
              <a:rPr lang="es-CL" dirty="0"/>
              <a:t>El método más eficaz para prevenir la hipoglicemia es la alimentación precoz</a:t>
            </a:r>
          </a:p>
        </p:txBody>
      </p:sp>
      <p:pic>
        <p:nvPicPr>
          <p:cNvPr id="4100" name="Picture 4" descr="Semana Mundial de la Lactancia Materna - Colegio Médico Regional de Río  Cuarto">
            <a:extLst>
              <a:ext uri="{FF2B5EF4-FFF2-40B4-BE49-F238E27FC236}">
                <a16:creationId xmlns:a16="http://schemas.microsoft.com/office/drawing/2014/main" id="{57114642-6E5D-41DF-82F9-0F5315580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0" y="1383030"/>
            <a:ext cx="4091940" cy="4091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096" y="585216"/>
            <a:ext cx="4426545" cy="1499616"/>
          </a:xfrm>
        </p:spPr>
        <p:txBody>
          <a:bodyPr>
            <a:normAutofit/>
          </a:bodyPr>
          <a:lstStyle/>
          <a:p>
            <a:r>
              <a:rPr lang="es-CL" dirty="0"/>
              <a:t>Tratamiento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889424"/>
            <a:ext cx="4799105" cy="43833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L" sz="1700" b="1" dirty="0"/>
              <a:t>Hipoglicemia asintomática</a:t>
            </a:r>
          </a:p>
          <a:p>
            <a:pPr marL="0">
              <a:buNone/>
            </a:pPr>
            <a:r>
              <a:rPr lang="es-CL" sz="1500" dirty="0"/>
              <a:t>RN de Término con valores 40 – 50 mg/dl a las dos horas de vida asegurarse alimentación con LM  y/o NAN al 13%, control a la hora.</a:t>
            </a:r>
          </a:p>
          <a:p>
            <a:pPr marL="0">
              <a:buNone/>
            </a:pPr>
            <a:r>
              <a:rPr lang="es-CL" sz="1500" dirty="0"/>
              <a:t>Si persiste aporte EV de 6 mg/kg/min de glucosa con SG al 10% por vía periférica</a:t>
            </a:r>
          </a:p>
          <a:p>
            <a:pPr>
              <a:buNone/>
            </a:pPr>
            <a:r>
              <a:rPr lang="es-CL" sz="1700" b="1" dirty="0"/>
              <a:t>En prematuros</a:t>
            </a:r>
          </a:p>
          <a:p>
            <a:pPr marL="0" indent="0">
              <a:buNone/>
            </a:pPr>
            <a:r>
              <a:rPr lang="es-CL" sz="1500" dirty="0"/>
              <a:t>En los prematuros (34-36 sem) se inicia tratamiento con valores &lt;50 mg/dl se indica vía oral 70 ml/kg de L.M. y/o NAN al 17%, si persiste &lt;50 mg/dl Iniciar aporte de EV de SG. </a:t>
            </a:r>
          </a:p>
          <a:p>
            <a:pPr marL="0" indent="0">
              <a:buNone/>
            </a:pPr>
            <a:r>
              <a:rPr lang="es-CL" sz="1500" dirty="0"/>
              <a:t>En los prematuros &lt;34 semanas se debe iniciar el aporte de glucosa EV en la primer hora de vida de 80 ml/k día de suero glucosado al 10% aporta 5,5 mg K min de glucosa</a:t>
            </a:r>
          </a:p>
          <a:p>
            <a:pPr marL="0" indent="0">
              <a:buNone/>
            </a:pPr>
            <a:r>
              <a:rPr lang="es-CL" sz="1600" b="1" dirty="0"/>
              <a:t>Consideraciones generales: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sz="1200" dirty="0"/>
              <a:t>Se debe mantener siempre que sea posible el aporte vía oral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sz="1200" dirty="0"/>
              <a:t>Para calcular el aporte de glucosa que recibe no se debe incluir el aporte por vía oral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sz="1200" dirty="0"/>
              <a:t>Cuando el aporte es EV se debe medir la glicemia a la  hora de iniciado el tratamiento.</a:t>
            </a:r>
          </a:p>
          <a:p>
            <a:pPr marL="0" indent="0">
              <a:buNone/>
            </a:pPr>
            <a:endParaRPr lang="es-CL" sz="1600" dirty="0"/>
          </a:p>
          <a:p>
            <a:pPr>
              <a:buNone/>
            </a:pPr>
            <a:endParaRPr lang="es-CL" sz="1600" dirty="0"/>
          </a:p>
        </p:txBody>
      </p:sp>
      <p:pic>
        <p:nvPicPr>
          <p:cNvPr id="5124" name="Picture 4" descr="Beneficios de la lactancia materna en tiempos de coronavirus | Mamas &amp;amp;  Papas | EL PAÍS">
            <a:extLst>
              <a:ext uri="{FF2B5EF4-FFF2-40B4-BE49-F238E27FC236}">
                <a16:creationId xmlns:a16="http://schemas.microsoft.com/office/drawing/2014/main" id="{7617FF58-BC54-4A27-8377-3FC19DE18E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93" r="9857" b="-2"/>
          <a:stretch/>
        </p:blipFill>
        <p:spPr bwMode="auto">
          <a:xfrm>
            <a:off x="5664200" y="640080"/>
            <a:ext cx="2999740" cy="32772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Aumento de peso en el bebé prematuro | LoveToKnow">
            <a:extLst>
              <a:ext uri="{FF2B5EF4-FFF2-40B4-BE49-F238E27FC236}">
                <a16:creationId xmlns:a16="http://schemas.microsoft.com/office/drawing/2014/main" id="{DEDC2FAC-63D4-46FE-9C35-C4E0A82622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10" r="4960" b="-5"/>
          <a:stretch/>
        </p:blipFill>
        <p:spPr bwMode="auto">
          <a:xfrm>
            <a:off x="5664200" y="4078225"/>
            <a:ext cx="2999740" cy="2139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Tratamiento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Hipoglicemia sintomática y con valores 40-20 mg:</a:t>
            </a:r>
            <a:r>
              <a:rPr lang="es-CL" dirty="0"/>
              <a:t> </a:t>
            </a:r>
          </a:p>
          <a:p>
            <a:r>
              <a:rPr lang="es-CL" dirty="0"/>
              <a:t>Iniciar tratamiento IV con SG a </a:t>
            </a:r>
            <a:r>
              <a:rPr lang="es-CL" b="1" dirty="0"/>
              <a:t>6 mg/kg/min </a:t>
            </a:r>
            <a:r>
              <a:rPr lang="es-CL" dirty="0"/>
              <a:t>de glucosa y medición a los 30 minutos</a:t>
            </a:r>
          </a:p>
          <a:p>
            <a:r>
              <a:rPr lang="es-CL" dirty="0"/>
              <a:t>OJO: El bolo de glucosa NO se recomienda porque provoca hipoglicemia de rebote, estimula la secreción de insulina e inhibe la secreción de glucagón. Se dará un bolo de glucosa solo cuando presenta convulsión o apnea con valores de glicemia &lt; 20mg</a:t>
            </a:r>
          </a:p>
          <a:p>
            <a:r>
              <a:rPr lang="es-CL" dirty="0"/>
              <a:t>Se indica 2 ml/kg de SG al 10% IV que aporta 200 mg de glucosa y después mantener aporte IV a 6mg/kg/min</a:t>
            </a:r>
          </a:p>
          <a:p>
            <a:r>
              <a:rPr lang="es-CL" dirty="0"/>
              <a:t>IMPORTANTE: Si NO se logra normalizar la glicemia con aporte de glucosa &gt;12 mg/Kg/min tomar </a:t>
            </a:r>
            <a:r>
              <a:rPr lang="es-CL" b="1" dirty="0">
                <a:solidFill>
                  <a:srgbClr val="FF0000"/>
                </a:solidFill>
              </a:rPr>
              <a:t>MUESTRA CRITICA</a:t>
            </a:r>
            <a:r>
              <a:rPr lang="es-CL" dirty="0"/>
              <a:t>.</a:t>
            </a:r>
          </a:p>
          <a:p>
            <a:pPr>
              <a:buNone/>
            </a:pPr>
            <a:endParaRPr lang="es-CL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585216"/>
            <a:ext cx="7290054" cy="1499616"/>
          </a:xfrm>
        </p:spPr>
        <p:txBody>
          <a:bodyPr>
            <a:noAutofit/>
          </a:bodyPr>
          <a:lstStyle/>
          <a:p>
            <a:pPr algn="l"/>
            <a:r>
              <a:rPr lang="es-CL" dirty="0"/>
              <a:t>Hasta cuando se mantiene el control de glicemia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s-CL" dirty="0"/>
              <a:t>En hijos de madre diabética y que esta con su madre y asintomático se controla con HGT cada 6 horas y si son normales se suspenden a las 12 horas.</a:t>
            </a:r>
          </a:p>
          <a:p>
            <a:pPr marL="457200" indent="-457200">
              <a:buFont typeface="+mj-lt"/>
              <a:buAutoNum type="alphaUcPeriod"/>
            </a:pPr>
            <a:r>
              <a:rPr lang="es-CL" dirty="0"/>
              <a:t>A los PEG se los controla cada 6 horas por 36 horas si los valores son normales</a:t>
            </a:r>
          </a:p>
          <a:p>
            <a:pPr marL="457200" indent="-457200">
              <a:buFont typeface="+mj-lt"/>
              <a:buAutoNum type="alphaUcPeriod"/>
            </a:pPr>
            <a:r>
              <a:rPr lang="es-CL" dirty="0"/>
              <a:t>Si un RN requiere aporte &gt;12 mg/kg/min de glucosa pensar en hiperinsulinismo o errores innatos del metabolismo</a:t>
            </a:r>
          </a:p>
          <a:p>
            <a:pPr marL="457200" indent="-457200">
              <a:buFont typeface="+mj-lt"/>
              <a:buAutoNum type="alphaUcPeriod"/>
            </a:pPr>
            <a:r>
              <a:rPr lang="es-CL" dirty="0"/>
              <a:t>En los Prematuros &lt;34 semanas o asfícticos iniciar el aporte de glucosa en la primer hora de vida</a:t>
            </a:r>
            <a:br>
              <a:rPr lang="es-CL" dirty="0"/>
            </a:br>
            <a:r>
              <a:rPr lang="es-CL" dirty="0"/>
              <a:t>El descenso de aporte de glucosa EV se hace luego de 24 </a:t>
            </a:r>
            <a:r>
              <a:rPr lang="es-CL" dirty="0" err="1"/>
              <a:t>hs</a:t>
            </a:r>
            <a:r>
              <a:rPr lang="es-CL" dirty="0"/>
              <a:t> de valores normales de HGT o Glicemias y se baja de 1-2 mg/kg/min día aumentando el aporte vía oral</a:t>
            </a:r>
            <a:br>
              <a:rPr lang="es-CL" dirty="0"/>
            </a:br>
            <a:r>
              <a:rPr lang="es-CL" dirty="0"/>
              <a:t>El alta se dará luego de 24 horas sin aporte IV con valores de HGT o Glicemia normales y con buena tolerancia de la vía oral</a:t>
            </a:r>
          </a:p>
          <a:p>
            <a:pPr marL="457200" indent="-457200">
              <a:buFont typeface="+mj-lt"/>
              <a:buAutoNum type="alphaUcPeriod"/>
            </a:pPr>
            <a:endParaRPr lang="es-CL" dirty="0"/>
          </a:p>
          <a:p>
            <a:pPr marL="457200" indent="-457200">
              <a:buFont typeface="+mj-lt"/>
              <a:buAutoNum type="alphaUcPeriod"/>
            </a:pPr>
            <a:endParaRPr lang="es-C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i="1" dirty="0"/>
              <a:t>A </a:t>
            </a:r>
            <a:r>
              <a:rPr lang="es-CL" i="1" dirty="0" err="1"/>
              <a:t>Mejri</a:t>
            </a:r>
            <a:r>
              <a:rPr lang="es-CL" i="1" dirty="0"/>
              <a:t>, VG </a:t>
            </a:r>
            <a:r>
              <a:rPr lang="es-CL" i="1" dirty="0" err="1"/>
              <a:t>Dorval</a:t>
            </a:r>
            <a:r>
              <a:rPr lang="es-CL" i="1" dirty="0"/>
              <a:t>, AM </a:t>
            </a:r>
            <a:r>
              <a:rPr lang="es-CL" i="1" dirty="0" err="1"/>
              <a:t>Nuyt</a:t>
            </a:r>
            <a:r>
              <a:rPr lang="es-CL" i="1" dirty="0"/>
              <a:t>, A </a:t>
            </a:r>
            <a:r>
              <a:rPr lang="es-CL" i="1" dirty="0" err="1"/>
              <a:t>Carceller</a:t>
            </a:r>
            <a:r>
              <a:rPr lang="es-CL" i="1" dirty="0"/>
              <a:t>. </a:t>
            </a:r>
            <a:r>
              <a:rPr lang="es-CL" i="1" dirty="0" err="1"/>
              <a:t>Hypoglycemia</a:t>
            </a:r>
            <a:r>
              <a:rPr lang="es-CL" i="1" dirty="0"/>
              <a:t> in </a:t>
            </a:r>
            <a:r>
              <a:rPr lang="es-CL" i="1" dirty="0" err="1"/>
              <a:t>term</a:t>
            </a:r>
            <a:r>
              <a:rPr lang="es-CL" i="1" dirty="0"/>
              <a:t> </a:t>
            </a:r>
            <a:r>
              <a:rPr lang="es-CL" i="1" dirty="0" err="1"/>
              <a:t>newborns</a:t>
            </a:r>
            <a:r>
              <a:rPr lang="es-CL" i="1" dirty="0"/>
              <a:t> </a:t>
            </a:r>
            <a:r>
              <a:rPr lang="es-CL" i="1" dirty="0" err="1"/>
              <a:t>with</a:t>
            </a:r>
            <a:r>
              <a:rPr lang="es-CL" i="1" dirty="0"/>
              <a:t> a </a:t>
            </a:r>
            <a:r>
              <a:rPr lang="es-CL" i="1" dirty="0" err="1"/>
              <a:t>birth</a:t>
            </a:r>
            <a:r>
              <a:rPr lang="es-CL" i="1" dirty="0"/>
              <a:t> </a:t>
            </a:r>
            <a:r>
              <a:rPr lang="es-CL" i="1" dirty="0" err="1"/>
              <a:t>weight</a:t>
            </a:r>
            <a:r>
              <a:rPr lang="es-CL" i="1" dirty="0"/>
              <a:t> </a:t>
            </a:r>
            <a:r>
              <a:rPr lang="es-CL" i="1" dirty="0" err="1"/>
              <a:t>below</a:t>
            </a:r>
            <a:r>
              <a:rPr lang="es-CL" i="1" dirty="0"/>
              <a:t> </a:t>
            </a:r>
            <a:r>
              <a:rPr lang="es-CL" i="1" dirty="0" err="1"/>
              <a:t>the</a:t>
            </a:r>
            <a:r>
              <a:rPr lang="es-CL" i="1" dirty="0"/>
              <a:t> 10th </a:t>
            </a:r>
            <a:r>
              <a:rPr lang="es-CL" i="1" dirty="0" err="1"/>
              <a:t>percentile</a:t>
            </a:r>
            <a:r>
              <a:rPr lang="es-CL" i="1" dirty="0"/>
              <a:t>. </a:t>
            </a:r>
            <a:r>
              <a:rPr lang="es-CL" i="1" dirty="0" err="1"/>
              <a:t>Paediatr</a:t>
            </a:r>
            <a:r>
              <a:rPr lang="es-CL" i="1" dirty="0"/>
              <a:t> </a:t>
            </a:r>
            <a:r>
              <a:rPr lang="es-CL" i="1" dirty="0" err="1"/>
              <a:t>Child</a:t>
            </a:r>
            <a:r>
              <a:rPr lang="es-CL" i="1" dirty="0"/>
              <a:t> </a:t>
            </a:r>
            <a:r>
              <a:rPr lang="es-CL" i="1" dirty="0" err="1"/>
              <a:t>Health</a:t>
            </a:r>
            <a:r>
              <a:rPr lang="es-CL" i="1" dirty="0"/>
              <a:t> 2010; 15 (5): 271-275</a:t>
            </a:r>
          </a:p>
          <a:p>
            <a:r>
              <a:rPr lang="es-CL" i="1" dirty="0"/>
              <a:t>Marcus C. </a:t>
            </a:r>
            <a:r>
              <a:rPr lang="es-CL" i="1" dirty="0" err="1"/>
              <a:t>How</a:t>
            </a:r>
            <a:r>
              <a:rPr lang="es-CL" i="1" dirty="0"/>
              <a:t> </a:t>
            </a:r>
            <a:r>
              <a:rPr lang="es-CL" i="1" dirty="0" err="1"/>
              <a:t>to</a:t>
            </a:r>
            <a:r>
              <a:rPr lang="es-CL" i="1" dirty="0"/>
              <a:t> </a:t>
            </a:r>
            <a:r>
              <a:rPr lang="es-CL" i="1" dirty="0" err="1"/>
              <a:t>measure</a:t>
            </a:r>
            <a:r>
              <a:rPr lang="es-CL" i="1" dirty="0"/>
              <a:t> and </a:t>
            </a:r>
            <a:r>
              <a:rPr lang="es-CL" i="1" dirty="0" err="1"/>
              <a:t>interpret</a:t>
            </a:r>
            <a:r>
              <a:rPr lang="es-CL" i="1" dirty="0"/>
              <a:t> </a:t>
            </a:r>
            <a:r>
              <a:rPr lang="es-CL" i="1" dirty="0" err="1"/>
              <a:t>glucose</a:t>
            </a:r>
            <a:r>
              <a:rPr lang="es-CL" i="1" dirty="0"/>
              <a:t> in </a:t>
            </a:r>
            <a:r>
              <a:rPr lang="es-CL" i="1" dirty="0" err="1"/>
              <a:t>neonates</a:t>
            </a:r>
            <a:r>
              <a:rPr lang="es-CL" i="1" dirty="0"/>
              <a:t>. Acta </a:t>
            </a:r>
            <a:r>
              <a:rPr lang="es-CL" i="1" dirty="0" err="1"/>
              <a:t>Paediatr</a:t>
            </a:r>
            <a:r>
              <a:rPr lang="es-CL" i="1" dirty="0"/>
              <a:t> 2001; 90:963-4</a:t>
            </a:r>
          </a:p>
          <a:p>
            <a:r>
              <a:rPr lang="es-CL" i="1" dirty="0" err="1"/>
              <a:t>Cornblath</a:t>
            </a:r>
            <a:r>
              <a:rPr lang="es-CL" i="1" dirty="0"/>
              <a:t> M, </a:t>
            </a:r>
            <a:r>
              <a:rPr lang="es-CL" i="1" dirty="0" err="1"/>
              <a:t>Hawdon</a:t>
            </a:r>
            <a:r>
              <a:rPr lang="es-CL" i="1" dirty="0"/>
              <a:t> JM, Williams AF, et al. </a:t>
            </a:r>
            <a:r>
              <a:rPr lang="es-CL" i="1" dirty="0" err="1"/>
              <a:t>Controversies</a:t>
            </a:r>
            <a:r>
              <a:rPr lang="es-CL" i="1" dirty="0"/>
              <a:t> </a:t>
            </a:r>
            <a:r>
              <a:rPr lang="es-CL" i="1" dirty="0" err="1"/>
              <a:t>regarding</a:t>
            </a:r>
            <a:r>
              <a:rPr lang="es-CL" i="1" dirty="0"/>
              <a:t> </a:t>
            </a:r>
            <a:r>
              <a:rPr lang="es-CL" i="1" dirty="0" err="1"/>
              <a:t>definition</a:t>
            </a:r>
            <a:r>
              <a:rPr lang="es-CL" i="1" dirty="0"/>
              <a:t> of neonatal </a:t>
            </a:r>
            <a:r>
              <a:rPr lang="es-CL" i="1" dirty="0" err="1"/>
              <a:t>hypoglycemia</a:t>
            </a:r>
            <a:r>
              <a:rPr lang="es-CL" i="1" dirty="0"/>
              <a:t>: </a:t>
            </a:r>
            <a:r>
              <a:rPr lang="es-CL" i="1" dirty="0" err="1"/>
              <a:t>Suggested</a:t>
            </a:r>
            <a:r>
              <a:rPr lang="es-CL" i="1" dirty="0"/>
              <a:t> </a:t>
            </a:r>
            <a:r>
              <a:rPr lang="es-CL" i="1" dirty="0" err="1"/>
              <a:t>operational</a:t>
            </a:r>
            <a:r>
              <a:rPr lang="es-CL" i="1" dirty="0"/>
              <a:t> </a:t>
            </a:r>
            <a:r>
              <a:rPr lang="es-CL" i="1" dirty="0" err="1"/>
              <a:t>thresholds</a:t>
            </a:r>
            <a:r>
              <a:rPr lang="es-CL" i="1" dirty="0"/>
              <a:t>. </a:t>
            </a:r>
            <a:r>
              <a:rPr lang="es-CL" i="1" dirty="0" err="1"/>
              <a:t>Pediatrics</a:t>
            </a:r>
            <a:r>
              <a:rPr lang="es-CL" i="1" dirty="0"/>
              <a:t> 2000; 105: 1141-5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i="1" dirty="0"/>
              <a:t>Canadian </a:t>
            </a:r>
            <a:r>
              <a:rPr lang="es-CL" i="1" dirty="0" err="1"/>
              <a:t>Paediatric</a:t>
            </a:r>
            <a:r>
              <a:rPr lang="es-CL" i="1" dirty="0"/>
              <a:t> </a:t>
            </a:r>
            <a:r>
              <a:rPr lang="es-CL" i="1" dirty="0" err="1"/>
              <a:t>Society</a:t>
            </a:r>
            <a:r>
              <a:rPr lang="es-CL" i="1" dirty="0"/>
              <a:t> Bibliografía (CPS) </a:t>
            </a:r>
            <a:r>
              <a:rPr lang="es-CL" i="1" dirty="0" err="1"/>
              <a:t>Screening</a:t>
            </a:r>
            <a:r>
              <a:rPr lang="es-CL" i="1" dirty="0"/>
              <a:t> </a:t>
            </a:r>
            <a:r>
              <a:rPr lang="es-CL" i="1" dirty="0" err="1"/>
              <a:t>guidelines</a:t>
            </a:r>
            <a:r>
              <a:rPr lang="es-CL" i="1" dirty="0"/>
              <a:t> </a:t>
            </a:r>
            <a:r>
              <a:rPr lang="es-CL" i="1" dirty="0" err="1"/>
              <a:t>for</a:t>
            </a:r>
            <a:r>
              <a:rPr lang="es-CL" i="1" dirty="0"/>
              <a:t> </a:t>
            </a:r>
            <a:r>
              <a:rPr lang="es-CL" i="1" dirty="0" err="1"/>
              <a:t>newborns</a:t>
            </a:r>
            <a:r>
              <a:rPr lang="es-CL" i="1" dirty="0"/>
              <a:t> at </a:t>
            </a:r>
            <a:r>
              <a:rPr lang="es-CL" i="1" dirty="0" err="1"/>
              <a:t>risk</a:t>
            </a:r>
            <a:r>
              <a:rPr lang="es-CL" i="1" dirty="0"/>
              <a:t> </a:t>
            </a:r>
            <a:r>
              <a:rPr lang="es-CL" i="1" dirty="0" err="1"/>
              <a:t>for</a:t>
            </a:r>
            <a:r>
              <a:rPr lang="es-CL" i="1" dirty="0"/>
              <a:t> </a:t>
            </a:r>
            <a:r>
              <a:rPr lang="es-CL" i="1" dirty="0" err="1"/>
              <a:t>low</a:t>
            </a:r>
            <a:r>
              <a:rPr lang="es-CL" i="1" dirty="0"/>
              <a:t> </a:t>
            </a:r>
            <a:r>
              <a:rPr lang="es-CL" i="1" dirty="0" err="1"/>
              <a:t>blood</a:t>
            </a:r>
            <a:r>
              <a:rPr lang="es-CL" i="1" dirty="0"/>
              <a:t> </a:t>
            </a:r>
            <a:r>
              <a:rPr lang="es-CL" i="1" dirty="0" err="1"/>
              <a:t>glucose</a:t>
            </a:r>
            <a:r>
              <a:rPr lang="es-CL" i="1" dirty="0"/>
              <a:t> </a:t>
            </a:r>
            <a:r>
              <a:rPr lang="es-CL" i="1" dirty="0" err="1"/>
              <a:t>Paediatr</a:t>
            </a:r>
            <a:r>
              <a:rPr lang="es-CL" i="1" dirty="0"/>
              <a:t> </a:t>
            </a:r>
            <a:r>
              <a:rPr lang="es-CL" i="1" dirty="0" err="1"/>
              <a:t>Child</a:t>
            </a:r>
            <a:r>
              <a:rPr lang="es-CL" i="1" dirty="0"/>
              <a:t> </a:t>
            </a:r>
            <a:r>
              <a:rPr lang="es-CL" i="1" dirty="0" err="1"/>
              <a:t>Health</a:t>
            </a:r>
            <a:r>
              <a:rPr lang="es-CL" i="1" dirty="0"/>
              <a:t> 2004; 9 (10): </a:t>
            </a:r>
            <a:r>
              <a:rPr lang="es-CL" i="1" u="sng" dirty="0" err="1"/>
              <a:t>Fetus</a:t>
            </a:r>
            <a:r>
              <a:rPr lang="es-CL" i="1" u="sng" dirty="0"/>
              <a:t> and </a:t>
            </a:r>
            <a:r>
              <a:rPr lang="es-CL" i="1" u="sng" dirty="0" err="1"/>
              <a:t>Newborn</a:t>
            </a:r>
            <a:r>
              <a:rPr lang="es-CL" i="1" u="sng" dirty="0"/>
              <a:t> </a:t>
            </a:r>
            <a:r>
              <a:rPr lang="es-CL" i="1" u="sng" dirty="0" err="1"/>
              <a:t>Committee</a:t>
            </a:r>
            <a:r>
              <a:rPr lang="es-CL" i="1" u="sng" dirty="0"/>
              <a:t> </a:t>
            </a:r>
            <a:r>
              <a:rPr lang="es-CL" i="1" dirty="0"/>
              <a:t>723-9</a:t>
            </a:r>
          </a:p>
          <a:p>
            <a:r>
              <a:rPr lang="es-CL" i="1" dirty="0" err="1"/>
              <a:t>Cornblath</a:t>
            </a:r>
            <a:r>
              <a:rPr lang="es-CL" i="1" dirty="0"/>
              <a:t> M, </a:t>
            </a:r>
            <a:r>
              <a:rPr lang="es-CL" i="1" dirty="0" err="1"/>
              <a:t>Ichord</a:t>
            </a:r>
            <a:r>
              <a:rPr lang="es-CL" i="1" dirty="0"/>
              <a:t> R. </a:t>
            </a:r>
            <a:r>
              <a:rPr lang="es-CL" i="1" dirty="0" err="1"/>
              <a:t>Hypoglycemia</a:t>
            </a:r>
            <a:r>
              <a:rPr lang="es-CL" i="1" dirty="0"/>
              <a:t> in </a:t>
            </a:r>
            <a:r>
              <a:rPr lang="es-CL" i="1" dirty="0" err="1"/>
              <a:t>the</a:t>
            </a:r>
            <a:r>
              <a:rPr lang="es-CL" i="1" dirty="0"/>
              <a:t> </a:t>
            </a:r>
            <a:r>
              <a:rPr lang="es-CL" i="1" dirty="0" err="1"/>
              <a:t>neonate</a:t>
            </a:r>
            <a:r>
              <a:rPr lang="es-CL" i="1" dirty="0"/>
              <a:t>. </a:t>
            </a:r>
            <a:r>
              <a:rPr lang="es-CL" i="1" dirty="0" err="1"/>
              <a:t>Semin</a:t>
            </a:r>
            <a:r>
              <a:rPr lang="es-CL" i="1" dirty="0"/>
              <a:t> </a:t>
            </a:r>
            <a:r>
              <a:rPr lang="es-CL" i="1" dirty="0" err="1"/>
              <a:t>Perinatol</a:t>
            </a:r>
            <a:r>
              <a:rPr lang="es-CL" i="1" dirty="0"/>
              <a:t> 2000;24:136-49</a:t>
            </a:r>
          </a:p>
          <a:p>
            <a:r>
              <a:rPr lang="es-CL" i="1" dirty="0" err="1"/>
              <a:t>Hoseth</a:t>
            </a:r>
            <a:r>
              <a:rPr lang="es-CL" i="1" dirty="0"/>
              <a:t> E, </a:t>
            </a:r>
            <a:r>
              <a:rPr lang="es-CL" i="1" dirty="0" err="1"/>
              <a:t>Joergensen</a:t>
            </a:r>
            <a:r>
              <a:rPr lang="es-CL" i="1" dirty="0"/>
              <a:t> A, </a:t>
            </a:r>
            <a:r>
              <a:rPr lang="es-CL" i="1" dirty="0" err="1"/>
              <a:t>Ebbesen</a:t>
            </a:r>
            <a:r>
              <a:rPr lang="es-CL" i="1" dirty="0"/>
              <a:t> F, </a:t>
            </a:r>
            <a:r>
              <a:rPr lang="es-CL" i="1" dirty="0" err="1"/>
              <a:t>Moeller</a:t>
            </a:r>
            <a:r>
              <a:rPr lang="es-CL" i="1" dirty="0"/>
              <a:t> </a:t>
            </a:r>
            <a:r>
              <a:rPr lang="es-CL" i="1" dirty="0" err="1"/>
              <a:t>M</a:t>
            </a:r>
            <a:r>
              <a:rPr lang="es-CL" i="1" dirty="0"/>
              <a:t>. </a:t>
            </a:r>
            <a:r>
              <a:rPr lang="es-CL" i="1" dirty="0" err="1"/>
              <a:t>Blood</a:t>
            </a:r>
            <a:r>
              <a:rPr lang="es-CL" i="1" dirty="0"/>
              <a:t> </a:t>
            </a:r>
            <a:r>
              <a:rPr lang="es-CL" i="1" dirty="0" err="1"/>
              <a:t>glucose</a:t>
            </a:r>
            <a:r>
              <a:rPr lang="es-CL" i="1" dirty="0"/>
              <a:t> </a:t>
            </a:r>
            <a:r>
              <a:rPr lang="es-CL" i="1" dirty="0" err="1"/>
              <a:t>levels</a:t>
            </a:r>
            <a:r>
              <a:rPr lang="es-CL" i="1" dirty="0"/>
              <a:t> in a </a:t>
            </a:r>
            <a:r>
              <a:rPr lang="es-CL" i="1" dirty="0" err="1"/>
              <a:t>population</a:t>
            </a:r>
            <a:r>
              <a:rPr lang="es-CL" i="1" dirty="0"/>
              <a:t> of </a:t>
            </a:r>
            <a:r>
              <a:rPr lang="es-CL" i="1" dirty="0" err="1"/>
              <a:t>healthy</a:t>
            </a:r>
            <a:r>
              <a:rPr lang="es-CL" i="1" dirty="0"/>
              <a:t>, </a:t>
            </a:r>
            <a:r>
              <a:rPr lang="es-CL" i="1" dirty="0" err="1"/>
              <a:t>breast</a:t>
            </a:r>
            <a:r>
              <a:rPr lang="es-CL" i="1" dirty="0"/>
              <a:t> </a:t>
            </a:r>
            <a:r>
              <a:rPr lang="es-CL" i="1" dirty="0" err="1"/>
              <a:t>fed</a:t>
            </a:r>
            <a:r>
              <a:rPr lang="es-CL" i="1" dirty="0"/>
              <a:t>, </a:t>
            </a:r>
            <a:r>
              <a:rPr lang="es-CL" i="1" dirty="0" err="1"/>
              <a:t>term</a:t>
            </a:r>
            <a:r>
              <a:rPr lang="es-CL" i="1" dirty="0"/>
              <a:t> </a:t>
            </a:r>
            <a:r>
              <a:rPr lang="es-CL" i="1" dirty="0" err="1"/>
              <a:t>infants</a:t>
            </a:r>
            <a:r>
              <a:rPr lang="es-CL" i="1" dirty="0"/>
              <a:t> of </a:t>
            </a:r>
            <a:r>
              <a:rPr lang="es-CL" i="1" dirty="0" err="1"/>
              <a:t>appropriate</a:t>
            </a:r>
            <a:r>
              <a:rPr lang="es-CL" i="1" dirty="0"/>
              <a:t> </a:t>
            </a:r>
            <a:r>
              <a:rPr lang="es-CL" i="1" dirty="0" err="1"/>
              <a:t>size</a:t>
            </a:r>
            <a:r>
              <a:rPr lang="es-CL" i="1" dirty="0"/>
              <a:t> </a:t>
            </a:r>
            <a:r>
              <a:rPr lang="es-CL" i="1" dirty="0" err="1"/>
              <a:t>for</a:t>
            </a:r>
            <a:r>
              <a:rPr lang="es-CL" i="1" dirty="0"/>
              <a:t> </a:t>
            </a:r>
            <a:r>
              <a:rPr lang="es-CL" i="1" dirty="0" err="1"/>
              <a:t>gestational</a:t>
            </a:r>
            <a:r>
              <a:rPr lang="es-CL" i="1" dirty="0"/>
              <a:t> </a:t>
            </a:r>
            <a:r>
              <a:rPr lang="es-CL" i="1" dirty="0" err="1"/>
              <a:t>age</a:t>
            </a:r>
            <a:r>
              <a:rPr lang="es-CL" i="1" dirty="0"/>
              <a:t>. </a:t>
            </a:r>
            <a:r>
              <a:rPr lang="es-CL" i="1" dirty="0" err="1"/>
              <a:t>Arch</a:t>
            </a:r>
            <a:r>
              <a:rPr lang="es-CL" i="1" dirty="0"/>
              <a:t> </a:t>
            </a:r>
            <a:r>
              <a:rPr lang="es-CL" i="1" dirty="0" err="1"/>
              <a:t>Dis</a:t>
            </a:r>
            <a:r>
              <a:rPr lang="es-CL" i="1" dirty="0"/>
              <a:t> </a:t>
            </a:r>
            <a:r>
              <a:rPr lang="es-CL" i="1" dirty="0" err="1"/>
              <a:t>Child</a:t>
            </a:r>
            <a:r>
              <a:rPr lang="es-CL" i="1" dirty="0"/>
              <a:t> Fetal Neonatal </a:t>
            </a:r>
            <a:r>
              <a:rPr lang="es-CL" i="1" dirty="0" err="1"/>
              <a:t>Ed</a:t>
            </a:r>
            <a:r>
              <a:rPr lang="es-CL" i="1" dirty="0"/>
              <a:t> 2000;83:F117-9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Bibliografía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i="1" dirty="0" err="1"/>
              <a:t>Diwakr</a:t>
            </a:r>
            <a:r>
              <a:rPr lang="es-CL" i="1" dirty="0"/>
              <a:t> KK, </a:t>
            </a:r>
            <a:r>
              <a:rPr lang="es-CL" i="1" dirty="0" err="1"/>
              <a:t>Sasidhar</a:t>
            </a:r>
            <a:r>
              <a:rPr lang="es-CL" i="1" dirty="0"/>
              <a:t> MV. Plasma </a:t>
            </a:r>
            <a:r>
              <a:rPr lang="es-CL" i="1" dirty="0" err="1"/>
              <a:t>glucose</a:t>
            </a:r>
            <a:r>
              <a:rPr lang="es-CL" i="1" dirty="0"/>
              <a:t> </a:t>
            </a:r>
            <a:r>
              <a:rPr lang="es-CL" i="1" dirty="0" err="1"/>
              <a:t>levels</a:t>
            </a:r>
            <a:r>
              <a:rPr lang="es-CL" i="1" dirty="0"/>
              <a:t> in </a:t>
            </a:r>
            <a:r>
              <a:rPr lang="es-CL" i="1" dirty="0" err="1"/>
              <a:t>term</a:t>
            </a:r>
            <a:r>
              <a:rPr lang="es-CL" i="1" dirty="0"/>
              <a:t> </a:t>
            </a:r>
            <a:r>
              <a:rPr lang="es-CL" i="1" dirty="0" err="1"/>
              <a:t>infants</a:t>
            </a:r>
            <a:r>
              <a:rPr lang="es-CL" i="1" dirty="0"/>
              <a:t> </a:t>
            </a:r>
            <a:r>
              <a:rPr lang="es-CL" i="1" dirty="0" err="1"/>
              <a:t>who</a:t>
            </a:r>
            <a:r>
              <a:rPr lang="es-CL" i="1" dirty="0"/>
              <a:t> are </a:t>
            </a:r>
            <a:r>
              <a:rPr lang="es-CL" i="1" dirty="0" err="1"/>
              <a:t>appropriate</a:t>
            </a:r>
            <a:r>
              <a:rPr lang="es-CL" i="1" dirty="0"/>
              <a:t> </a:t>
            </a:r>
            <a:r>
              <a:rPr lang="es-CL" i="1" dirty="0" err="1"/>
              <a:t>size</a:t>
            </a:r>
            <a:r>
              <a:rPr lang="es-CL" i="1" dirty="0"/>
              <a:t> </a:t>
            </a:r>
            <a:r>
              <a:rPr lang="es-CL" i="1" dirty="0" err="1"/>
              <a:t>for</a:t>
            </a:r>
            <a:r>
              <a:rPr lang="es-CL" i="1" dirty="0"/>
              <a:t> </a:t>
            </a:r>
            <a:r>
              <a:rPr lang="es-CL" i="1" dirty="0" err="1"/>
              <a:t>gestation</a:t>
            </a:r>
            <a:r>
              <a:rPr lang="es-CL" i="1" dirty="0"/>
              <a:t> and </a:t>
            </a:r>
            <a:r>
              <a:rPr lang="es-CL" i="1" dirty="0" err="1"/>
              <a:t>exclusively</a:t>
            </a:r>
            <a:r>
              <a:rPr lang="es-CL" i="1" dirty="0"/>
              <a:t> </a:t>
            </a:r>
            <a:r>
              <a:rPr lang="es-CL" i="1" dirty="0" err="1"/>
              <a:t>breast</a:t>
            </a:r>
            <a:r>
              <a:rPr lang="es-CL" i="1" dirty="0"/>
              <a:t> </a:t>
            </a:r>
            <a:r>
              <a:rPr lang="es-CL" i="1" dirty="0" err="1"/>
              <a:t>fed</a:t>
            </a:r>
            <a:r>
              <a:rPr lang="es-CL" i="1" dirty="0"/>
              <a:t>. </a:t>
            </a:r>
            <a:r>
              <a:rPr lang="es-CL" i="1" dirty="0" err="1"/>
              <a:t>Arch</a:t>
            </a:r>
            <a:r>
              <a:rPr lang="es-CL" i="1" dirty="0"/>
              <a:t> </a:t>
            </a:r>
            <a:r>
              <a:rPr lang="es-CL" i="1" dirty="0" err="1"/>
              <a:t>Dis</a:t>
            </a:r>
            <a:r>
              <a:rPr lang="es-CL" i="1" dirty="0"/>
              <a:t> </a:t>
            </a:r>
            <a:r>
              <a:rPr lang="es-CL" i="1" dirty="0" err="1"/>
              <a:t>Child</a:t>
            </a:r>
            <a:r>
              <a:rPr lang="es-CL" i="1" dirty="0"/>
              <a:t> Fetal Neonatal </a:t>
            </a:r>
            <a:r>
              <a:rPr lang="es-CL" i="1" dirty="0" err="1"/>
              <a:t>Ed</a:t>
            </a:r>
            <a:r>
              <a:rPr lang="es-CL" i="1" dirty="0"/>
              <a:t> 2002;87:F46-8</a:t>
            </a:r>
          </a:p>
          <a:p>
            <a:r>
              <a:rPr lang="es-CL" i="1" dirty="0" err="1"/>
              <a:t>Nicholl</a:t>
            </a:r>
            <a:r>
              <a:rPr lang="es-CL" i="1" dirty="0"/>
              <a:t> R. </a:t>
            </a:r>
            <a:r>
              <a:rPr lang="es-CL" i="1" dirty="0" err="1"/>
              <a:t>What</a:t>
            </a:r>
            <a:r>
              <a:rPr lang="es-CL" i="1" dirty="0"/>
              <a:t> </a:t>
            </a:r>
            <a:r>
              <a:rPr lang="es-CL" i="1" dirty="0" err="1"/>
              <a:t>is</a:t>
            </a:r>
            <a:r>
              <a:rPr lang="es-CL" i="1" dirty="0"/>
              <a:t> </a:t>
            </a:r>
            <a:r>
              <a:rPr lang="es-CL" i="1" dirty="0" err="1"/>
              <a:t>the</a:t>
            </a:r>
            <a:r>
              <a:rPr lang="es-CL" i="1" dirty="0"/>
              <a:t> normal </a:t>
            </a:r>
            <a:r>
              <a:rPr lang="es-CL" i="1" dirty="0" err="1"/>
              <a:t>range</a:t>
            </a:r>
            <a:r>
              <a:rPr lang="es-CL" i="1" dirty="0"/>
              <a:t> of </a:t>
            </a:r>
            <a:r>
              <a:rPr lang="es-CL" i="1" dirty="0" err="1"/>
              <a:t>blood</a:t>
            </a:r>
            <a:r>
              <a:rPr lang="es-CL" i="1" dirty="0"/>
              <a:t> </a:t>
            </a:r>
            <a:r>
              <a:rPr lang="es-CL" i="1" dirty="0" err="1"/>
              <a:t>glucose</a:t>
            </a:r>
            <a:r>
              <a:rPr lang="es-CL" i="1" dirty="0"/>
              <a:t> </a:t>
            </a:r>
            <a:r>
              <a:rPr lang="es-CL" i="1" dirty="0" err="1"/>
              <a:t>concentrations</a:t>
            </a:r>
            <a:r>
              <a:rPr lang="es-CL" i="1" dirty="0"/>
              <a:t> in </a:t>
            </a:r>
            <a:r>
              <a:rPr lang="es-CL" i="1" dirty="0" err="1"/>
              <a:t>healthy</a:t>
            </a:r>
            <a:r>
              <a:rPr lang="es-CL" i="1" dirty="0"/>
              <a:t> </a:t>
            </a:r>
            <a:r>
              <a:rPr lang="es-CL" i="1" dirty="0" err="1"/>
              <a:t>term</a:t>
            </a:r>
            <a:r>
              <a:rPr lang="es-CL" i="1" dirty="0"/>
              <a:t> </a:t>
            </a:r>
            <a:r>
              <a:rPr lang="es-CL" i="1" dirty="0" err="1"/>
              <a:t>newborns</a:t>
            </a:r>
            <a:r>
              <a:rPr lang="es-CL" i="1" dirty="0"/>
              <a:t>? </a:t>
            </a:r>
            <a:r>
              <a:rPr lang="es-CL" i="1" dirty="0" err="1"/>
              <a:t>Arch</a:t>
            </a:r>
            <a:r>
              <a:rPr lang="es-CL" i="1" dirty="0"/>
              <a:t> </a:t>
            </a:r>
            <a:r>
              <a:rPr lang="es-CL" i="1" dirty="0" err="1"/>
              <a:t>Dis</a:t>
            </a:r>
            <a:r>
              <a:rPr lang="es-CL" i="1" dirty="0"/>
              <a:t> </a:t>
            </a:r>
            <a:r>
              <a:rPr lang="es-CL" i="1" dirty="0" err="1"/>
              <a:t>Child</a:t>
            </a:r>
            <a:r>
              <a:rPr lang="es-CL" i="1" dirty="0"/>
              <a:t> 2003;88:238-9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D58281-2BE0-439A-B36E-BF3C565A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764704"/>
            <a:ext cx="7290054" cy="1115592"/>
          </a:xfrm>
        </p:spPr>
        <p:txBody>
          <a:bodyPr/>
          <a:lstStyle/>
          <a:p>
            <a:r>
              <a:rPr lang="es-CL" dirty="0"/>
              <a:t>Caso clínico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AFEA1E0-D494-4548-B98F-632B0BC0F0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457" y="2493438"/>
            <a:ext cx="7290054" cy="3959898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300"/>
              </a:spcBef>
            </a:pPr>
            <a:r>
              <a:rPr lang="es-CL" dirty="0"/>
              <a:t>Se toma exámenes a las 2 hrs de vida que demuestra hematocrito 52% y dextro de 54 mg/dl</a:t>
            </a:r>
          </a:p>
          <a:p>
            <a:pPr>
              <a:spcBef>
                <a:spcPts val="300"/>
              </a:spcBef>
            </a:pPr>
            <a:r>
              <a:rPr lang="es-CL" dirty="0"/>
              <a:t>Se indica alimentación y se solicita exámenes 12 horas después, resultado dextro 34 mg/dl. Se mantiene alimentación y se solicita un dextro 2 horas después con resultado de 39 mg/dl. Se mantiene alimentación y se vuelve a solicitar un dextro 2 horas después con resultado de 39 mg/dl. </a:t>
            </a:r>
          </a:p>
          <a:p>
            <a:pPr>
              <a:spcBef>
                <a:spcPts val="300"/>
              </a:spcBef>
            </a:pPr>
            <a:r>
              <a:rPr lang="es-CL" dirty="0"/>
              <a:t>Se decide hospitalización. </a:t>
            </a:r>
          </a:p>
          <a:p>
            <a:pPr>
              <a:spcBef>
                <a:spcPts val="300"/>
              </a:spcBef>
            </a:pPr>
            <a:r>
              <a:rPr lang="es-CL" dirty="0"/>
              <a:t>Indicación de volumen total de 90ml/kg/día que se dividide en 50% vía oral y 50% vía parenteral (carga 5,2 ml/kg/min) </a:t>
            </a:r>
          </a:p>
          <a:p>
            <a:pPr>
              <a:spcBef>
                <a:spcPts val="300"/>
              </a:spcBef>
            </a:pPr>
            <a:r>
              <a:rPr lang="es-CL" dirty="0"/>
              <a:t>Al segundo día de vida, se aumenta el volumen a 110 ml/kg/día se baja el aporte parenteral a una carga de 3 ml/kg/min. </a:t>
            </a:r>
          </a:p>
          <a:p>
            <a:pPr>
              <a:spcBef>
                <a:spcPts val="300"/>
              </a:spcBef>
            </a:pPr>
            <a:r>
              <a:rPr lang="es-CL" dirty="0"/>
              <a:t>Con dextros normales al tercer día se suspende alimentación parenteral y se indica alimentación oral exclusiva. </a:t>
            </a:r>
          </a:p>
          <a:p>
            <a:pPr>
              <a:spcBef>
                <a:spcPts val="300"/>
              </a:spcBef>
            </a:pPr>
            <a:r>
              <a:rPr lang="es-CL" dirty="0"/>
              <a:t>A los 21 días de vida se controla con dextros que demuestra 52 mg/dl, se repite dextro con resultado de 44 mg/dl. Se solicita glicemia con resultado de 38 mg/dl. </a:t>
            </a:r>
          </a:p>
          <a:p>
            <a:pPr>
              <a:spcBef>
                <a:spcPts val="300"/>
              </a:spcBef>
            </a:pPr>
            <a:r>
              <a:rPr lang="es-CL" dirty="0"/>
              <a:t>Se toma muestra critica, se administra glucagón 0,3 mg. </a:t>
            </a:r>
          </a:p>
          <a:p>
            <a:pPr>
              <a:spcBef>
                <a:spcPts val="300"/>
              </a:spcBef>
            </a:pPr>
            <a:r>
              <a:rPr lang="es-CL" dirty="0"/>
              <a:t>A las 2 horas dextro de 89 mg/dl y posterior 132 mg/dl. </a:t>
            </a:r>
          </a:p>
          <a:p>
            <a:pPr>
              <a:spcBef>
                <a:spcPts val="300"/>
              </a:spcBef>
            </a:pPr>
            <a:r>
              <a:rPr lang="es-CL" dirty="0"/>
              <a:t>Se realiza interconsulta a endocrinología que inician con </a:t>
            </a:r>
            <a:r>
              <a:rPr lang="es-CL" dirty="0" err="1"/>
              <a:t>diasoxide</a:t>
            </a:r>
            <a:r>
              <a:rPr lang="es-CL" dirty="0"/>
              <a:t> 10 mg/kg/día. Se mantiene actualmente con dextros normales. </a:t>
            </a:r>
          </a:p>
          <a:p>
            <a:pPr>
              <a:spcBef>
                <a:spcPts val="300"/>
              </a:spcBef>
            </a:pPr>
            <a:endParaRPr lang="es-CL" dirty="0"/>
          </a:p>
          <a:p>
            <a:pPr>
              <a:spcBef>
                <a:spcPts val="300"/>
              </a:spcBef>
            </a:pPr>
            <a:endParaRPr lang="es-CL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E0B698F-EC93-4A29-B6C4-FF3C5983130E}"/>
              </a:ext>
            </a:extLst>
          </p:cNvPr>
          <p:cNvSpPr txBox="1"/>
          <p:nvPr/>
        </p:nvSpPr>
        <p:spPr>
          <a:xfrm>
            <a:off x="740457" y="1700808"/>
            <a:ext cx="1455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Nombre: LQF </a:t>
            </a:r>
          </a:p>
          <a:p>
            <a:r>
              <a:rPr lang="es-CL" sz="1200" dirty="0"/>
              <a:t>Peso: 2210g </a:t>
            </a:r>
          </a:p>
          <a:p>
            <a:r>
              <a:rPr lang="es-CL" sz="1200" dirty="0"/>
              <a:t>Talla: 44,5 kg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8ED3B07-9F19-437F-A8C1-A5D20F7DCBC0}"/>
              </a:ext>
            </a:extLst>
          </p:cNvPr>
          <p:cNvSpPr txBox="1"/>
          <p:nvPr/>
        </p:nvSpPr>
        <p:spPr>
          <a:xfrm>
            <a:off x="2173193" y="1662441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/>
              <a:t>CC: 41 cm </a:t>
            </a:r>
          </a:p>
          <a:p>
            <a:r>
              <a:rPr lang="es-CL" sz="1200" dirty="0"/>
              <a:t>Dg de ingreso: </a:t>
            </a:r>
          </a:p>
          <a:p>
            <a:pPr lvl="1"/>
            <a:r>
              <a:rPr lang="es-CL" sz="1200" dirty="0"/>
              <a:t>RN </a:t>
            </a:r>
            <a:r>
              <a:rPr lang="es-CL" sz="1200" dirty="0" err="1"/>
              <a:t>pret</a:t>
            </a:r>
            <a:r>
              <a:rPr lang="es-CL" sz="1200" dirty="0"/>
              <a:t>. 35S AEG </a:t>
            </a:r>
          </a:p>
          <a:p>
            <a:pPr lvl="1"/>
            <a:r>
              <a:rPr lang="es-CL" sz="1200" dirty="0"/>
              <a:t>Gemelo 1 </a:t>
            </a:r>
          </a:p>
        </p:txBody>
      </p:sp>
    </p:spTree>
    <p:extLst>
      <p:ext uri="{BB962C8B-B14F-4D97-AF65-F5344CB8AC3E}">
        <p14:creationId xmlns:p14="http://schemas.microsoft.com/office/powerpoint/2010/main" val="175531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es-CL" dirty="0"/>
              <a:t>Importancia del tema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286000"/>
            <a:ext cx="4892251" cy="4023360"/>
          </a:xfrm>
        </p:spPr>
        <p:txBody>
          <a:bodyPr>
            <a:normAutofit/>
          </a:bodyPr>
          <a:lstStyle/>
          <a:p>
            <a:r>
              <a:rPr lang="es-CL" dirty="0"/>
              <a:t>La hipoglicemia en el neonato tanto asintomática como sintomática pueden dejar secuelas en el desarrollo del SNC.</a:t>
            </a:r>
          </a:p>
          <a:p>
            <a:r>
              <a:rPr lang="es-CL" dirty="0"/>
              <a:t>Es sorprendente que exista aún tanta controversia en la definición, importancia y manejo de la hipoglicemia</a:t>
            </a:r>
          </a:p>
        </p:txBody>
      </p:sp>
      <p:pic>
        <p:nvPicPr>
          <p:cNvPr id="6146" name="Picture 2" descr="150 ideas de Rugrats | rugrats, angélica pickles, aventuras en pañales">
            <a:extLst>
              <a:ext uri="{FF2B5EF4-FFF2-40B4-BE49-F238E27FC236}">
                <a16:creationId xmlns:a16="http://schemas.microsoft.com/office/drawing/2014/main" id="{A27B654F-BB44-49F1-A251-E629E57D44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9" r="10697" b="-1"/>
          <a:stretch/>
        </p:blipFill>
        <p:spPr bwMode="auto">
          <a:xfrm>
            <a:off x="6011575" y="2386584"/>
            <a:ext cx="2364329" cy="344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es-CL" dirty="0"/>
              <a:t>Definición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286000"/>
            <a:ext cx="4892251" cy="4023360"/>
          </a:xfrm>
        </p:spPr>
        <p:txBody>
          <a:bodyPr>
            <a:normAutofit/>
          </a:bodyPr>
          <a:lstStyle/>
          <a:p>
            <a:r>
              <a:rPr lang="es-CL" dirty="0"/>
              <a:t>Reducción de la concentración de glucosa en la sangre</a:t>
            </a:r>
          </a:p>
          <a:p>
            <a:r>
              <a:rPr lang="es-CL" dirty="0"/>
              <a:t>No existe un valor único que pueda ser aplicado a todos los RN por igual</a:t>
            </a:r>
          </a:p>
          <a:p>
            <a:r>
              <a:rPr lang="es-CL" dirty="0"/>
              <a:t>Para unos autores el  valor normal es por encima de 2,6 </a:t>
            </a:r>
            <a:r>
              <a:rPr lang="es-CL" dirty="0" err="1"/>
              <a:t>mmoll</a:t>
            </a:r>
            <a:r>
              <a:rPr lang="es-CL" dirty="0"/>
              <a:t> que corresponden a 47 mg/dl</a:t>
            </a:r>
          </a:p>
          <a:p>
            <a:r>
              <a:rPr lang="es-CL" dirty="0" err="1"/>
              <a:t>Cornblath</a:t>
            </a:r>
            <a:r>
              <a:rPr lang="es-CL" dirty="0"/>
              <a:t> propone un valor operacional &lt;40 mg/dl y un valor aceptable luego de accionar &gt;50 mg/dl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1AE301CB-BC2D-4A5D-932D-225FE0C115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489" r="16751"/>
          <a:stretch/>
        </p:blipFill>
        <p:spPr bwMode="auto">
          <a:xfrm>
            <a:off x="6011575" y="2386584"/>
            <a:ext cx="2364329" cy="344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Población de riesgo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PEG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 err="1"/>
              <a:t>Pretérminos</a:t>
            </a:r>
            <a:r>
              <a:rPr lang="es-CL" dirty="0"/>
              <a:t> menores de 37 semanas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Hijo de madre diabética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 err="1"/>
              <a:t>Macrosómicos</a:t>
            </a:r>
            <a:endParaRPr lang="es-CL" dirty="0"/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Asfixia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Fisiopatología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El mantenimiento de la </a:t>
            </a:r>
            <a:r>
              <a:rPr lang="es-CL" dirty="0" err="1"/>
              <a:t>normoglicemia</a:t>
            </a:r>
            <a:r>
              <a:rPr lang="es-CL" dirty="0"/>
              <a:t>  depende de la reserva de glucógeno, de grasas y de una adecuada </a:t>
            </a:r>
            <a:r>
              <a:rPr lang="es-CL" dirty="0" err="1"/>
              <a:t>glucogenólisis</a:t>
            </a:r>
            <a:r>
              <a:rPr lang="es-CL" dirty="0"/>
              <a:t> y </a:t>
            </a:r>
            <a:r>
              <a:rPr lang="es-CL" dirty="0" err="1"/>
              <a:t>gluconeogénesis</a:t>
            </a:r>
            <a:r>
              <a:rPr lang="es-CL" dirty="0"/>
              <a:t> efectiva</a:t>
            </a:r>
          </a:p>
          <a:p>
            <a:r>
              <a:rPr lang="es-CL" dirty="0"/>
              <a:t>Recordar que el neonato la glucosa se produce a un ritmo de 6 a 9 mg K min y el metabolismo cerebral consume el 60 a 80% de la glucosa total</a:t>
            </a:r>
          </a:p>
          <a:p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Causas de hipoglicemia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s-CL" b="1" dirty="0"/>
              <a:t>Incremento de la utilización periférica de glucosa</a:t>
            </a:r>
            <a:r>
              <a:rPr lang="es-CL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dirty="0" err="1"/>
              <a:t>Hiperinsulinismo</a:t>
            </a:r>
            <a:r>
              <a:rPr lang="es-CL" dirty="0"/>
              <a:t> transitorio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dirty="0"/>
              <a:t>Hijo de madre diabética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dirty="0" err="1"/>
              <a:t>Hiperinsulinismo</a:t>
            </a:r>
            <a:r>
              <a:rPr lang="es-CL" dirty="0"/>
              <a:t> persistente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s-CL" dirty="0"/>
              <a:t>Adenoma o hiperplasia de la </a:t>
            </a:r>
            <a:r>
              <a:rPr lang="es-CL" dirty="0" err="1"/>
              <a:t>cel</a:t>
            </a:r>
            <a:r>
              <a:rPr lang="es-CL" dirty="0"/>
              <a:t> Beta del páncreas</a:t>
            </a:r>
          </a:p>
          <a:p>
            <a:pPr marL="457200" indent="-457200">
              <a:buFont typeface="+mj-lt"/>
              <a:buAutoNum type="arabicPeriod"/>
            </a:pPr>
            <a:r>
              <a:rPr lang="es-CL" b="1" dirty="0"/>
              <a:t>Escaso depósito de glucógeno </a:t>
            </a:r>
            <a:r>
              <a:rPr lang="es-CL" dirty="0">
                <a:sym typeface="Wingdings" panose="05000000000000000000" pitchFamily="2" charset="2"/>
              </a:rPr>
              <a:t> </a:t>
            </a:r>
            <a:r>
              <a:rPr lang="es-CL" dirty="0"/>
              <a:t>Pretérmino y PEG</a:t>
            </a:r>
          </a:p>
          <a:p>
            <a:pPr marL="457200" indent="-457200">
              <a:buFont typeface="+mj-lt"/>
              <a:buAutoNum type="arabicPeriod"/>
            </a:pPr>
            <a:r>
              <a:rPr lang="es-CL" b="1" dirty="0"/>
              <a:t>Estimulación de la liberación de catecolaminas y aumento del metabolismo anaerobio </a:t>
            </a:r>
            <a:r>
              <a:rPr lang="es-CL" dirty="0">
                <a:sym typeface="Wingdings" panose="05000000000000000000" pitchFamily="2" charset="2"/>
              </a:rPr>
              <a:t> </a:t>
            </a:r>
            <a:r>
              <a:rPr lang="es-CL" dirty="0"/>
              <a:t>Asfixia</a:t>
            </a:r>
          </a:p>
          <a:p>
            <a:pPr marL="128016" lvl="1" indent="0">
              <a:buNone/>
            </a:pPr>
            <a:endParaRPr lang="es-CL" dirty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es-CL" dirty="0"/>
              <a:t>Clínica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8096" y="2286000"/>
            <a:ext cx="4892251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Letargia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Temblores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Dificultad para alimentarse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Vómitos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Apneas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/>
              <a:t>Convulsiones</a:t>
            </a:r>
          </a:p>
        </p:txBody>
      </p:sp>
      <p:pic>
        <p:nvPicPr>
          <p:cNvPr id="3074" name="Picture 2" descr="Primer encuentro con tu bebe | CUIDADOS DEL BEBE">
            <a:extLst>
              <a:ext uri="{FF2B5EF4-FFF2-40B4-BE49-F238E27FC236}">
                <a16:creationId xmlns:a16="http://schemas.microsoft.com/office/drawing/2014/main" id="{9165A771-EA9E-4EFF-B419-A812349CEB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7" r="10231" b="-1"/>
          <a:stretch/>
        </p:blipFill>
        <p:spPr bwMode="auto">
          <a:xfrm>
            <a:off x="6011575" y="2386584"/>
            <a:ext cx="2364329" cy="344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Mediciones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No debe medirse la glucosa en sangre o hacer HGT antes de las 2 horas de vida</a:t>
            </a:r>
            <a:r>
              <a:rPr lang="es-CL" dirty="0"/>
              <a:t>, porque los resultados de la primera hora tiene falsos positivos y conducen a tratamiento innecesario.</a:t>
            </a:r>
          </a:p>
          <a:p>
            <a:r>
              <a:rPr lang="es-CL" dirty="0"/>
              <a:t>Pruebas de tamizaje con tira reactiva son efectivos para controlar las poblaciones de riesgo y valorar la respuesta al tratamiento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317</TotalTime>
  <Words>1324</Words>
  <Application>Microsoft Office PowerPoint</Application>
  <PresentationFormat>Presentación en pantalla (4:3)</PresentationFormat>
  <Paragraphs>95</Paragraphs>
  <Slides>16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Calibri</vt:lpstr>
      <vt:lpstr>Tw Cen MT</vt:lpstr>
      <vt:lpstr>Tw Cen MT Condensed</vt:lpstr>
      <vt:lpstr>Wingdings</vt:lpstr>
      <vt:lpstr>Wingdings 3</vt:lpstr>
      <vt:lpstr>Integral</vt:lpstr>
      <vt:lpstr>HIPOGLICEMIA</vt:lpstr>
      <vt:lpstr>Caso clínico</vt:lpstr>
      <vt:lpstr>Importancia del tema</vt:lpstr>
      <vt:lpstr>Definición</vt:lpstr>
      <vt:lpstr>Población de riesgo</vt:lpstr>
      <vt:lpstr>Fisiopatología</vt:lpstr>
      <vt:lpstr>Causas de hipoglicemia</vt:lpstr>
      <vt:lpstr>Clínica</vt:lpstr>
      <vt:lpstr>Mediciones</vt:lpstr>
      <vt:lpstr>Tratamiento</vt:lpstr>
      <vt:lpstr>Tratamiento</vt:lpstr>
      <vt:lpstr>Tratamiento</vt:lpstr>
      <vt:lpstr>Hasta cuando se mantiene el control de glicemia</vt:lpstr>
      <vt:lpstr>Bibliografía</vt:lpstr>
      <vt:lpstr>Bibliografía</vt:lpstr>
      <vt:lpstr>Bibliografía</vt:lpstr>
    </vt:vector>
  </TitlesOfParts>
  <Company>Windows XP Titan Ultimate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HIPOGLICEMIA</dc:title>
  <dc:creator>Patricio Torres</dc:creator>
  <cp:lastModifiedBy>Natalia Torres</cp:lastModifiedBy>
  <cp:revision>24</cp:revision>
  <dcterms:created xsi:type="dcterms:W3CDTF">2017-03-19T00:57:17Z</dcterms:created>
  <dcterms:modified xsi:type="dcterms:W3CDTF">2021-12-02T00:45:46Z</dcterms:modified>
</cp:coreProperties>
</file>