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notesMasterIdLst>
    <p:notesMasterId r:id="rId43"/>
  </p:notesMasterIdLst>
  <p:sldIdLst>
    <p:sldId id="282" r:id="rId2"/>
    <p:sldId id="295" r:id="rId3"/>
    <p:sldId id="259" r:id="rId4"/>
    <p:sldId id="283" r:id="rId5"/>
    <p:sldId id="284" r:id="rId6"/>
    <p:sldId id="285" r:id="rId7"/>
    <p:sldId id="265" r:id="rId8"/>
    <p:sldId id="296" r:id="rId9"/>
    <p:sldId id="257" r:id="rId10"/>
    <p:sldId id="286" r:id="rId11"/>
    <p:sldId id="300" r:id="rId12"/>
    <p:sldId id="299" r:id="rId13"/>
    <p:sldId id="298" r:id="rId14"/>
    <p:sldId id="297" r:id="rId15"/>
    <p:sldId id="292" r:id="rId16"/>
    <p:sldId id="293" r:id="rId17"/>
    <p:sldId id="294" r:id="rId18"/>
    <p:sldId id="256" r:id="rId19"/>
    <p:sldId id="264" r:id="rId20"/>
    <p:sldId id="258" r:id="rId21"/>
    <p:sldId id="269" r:id="rId22"/>
    <p:sldId id="274" r:id="rId23"/>
    <p:sldId id="289" r:id="rId24"/>
    <p:sldId id="276" r:id="rId25"/>
    <p:sldId id="275" r:id="rId26"/>
    <p:sldId id="277" r:id="rId27"/>
    <p:sldId id="263" r:id="rId28"/>
    <p:sldId id="273" r:id="rId29"/>
    <p:sldId id="270" r:id="rId30"/>
    <p:sldId id="290" r:id="rId31"/>
    <p:sldId id="261" r:id="rId32"/>
    <p:sldId id="260" r:id="rId33"/>
    <p:sldId id="279" r:id="rId34"/>
    <p:sldId id="262" r:id="rId35"/>
    <p:sldId id="266" r:id="rId36"/>
    <p:sldId id="268" r:id="rId37"/>
    <p:sldId id="278" r:id="rId38"/>
    <p:sldId id="287" r:id="rId39"/>
    <p:sldId id="280" r:id="rId40"/>
    <p:sldId id="267" r:id="rId41"/>
    <p:sldId id="281" r:id="rId42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69" autoAdjust="0"/>
    <p:restoredTop sz="94595" autoAdjust="0"/>
  </p:normalViewPr>
  <p:slideViewPr>
    <p:cSldViewPr snapToGrid="0" snapToObjects="1">
      <p:cViewPr>
        <p:scale>
          <a:sx n="170" d="100"/>
          <a:sy n="170" d="100"/>
        </p:scale>
        <p:origin x="-72" y="-10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notesViewPr>
    <p:cSldViewPr snapToGrid="0" snapToObjects="1">
      <p:cViewPr varScale="1">
        <p:scale>
          <a:sx n="101" d="100"/>
          <a:sy n="101" d="100"/>
        </p:scale>
        <p:origin x="-352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D0BB58-18AB-4CDD-9BEA-71964BA8AFC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A83A2ADE-F661-4C2C-AEC6-62E05B32DFAF}">
      <dgm:prSet phldrT="[Texto]"/>
      <dgm:spPr/>
      <dgm:t>
        <a:bodyPr/>
        <a:lstStyle/>
        <a:p>
          <a:r>
            <a:rPr lang="es-CL" dirty="0"/>
            <a:t>Ac </a:t>
          </a:r>
          <a:r>
            <a:rPr lang="es-CL" dirty="0" err="1"/>
            <a:t>heterófilos</a:t>
          </a:r>
          <a:r>
            <a:rPr lang="es-CL" dirty="0"/>
            <a:t> (-) 10%</a:t>
          </a:r>
        </a:p>
      </dgm:t>
    </dgm:pt>
    <dgm:pt modelId="{5704860D-39AA-444E-A715-1556E0FC4F24}" type="parTrans" cxnId="{ECDD1AE5-5F6B-4B92-9AD5-666780292835}">
      <dgm:prSet/>
      <dgm:spPr/>
      <dgm:t>
        <a:bodyPr/>
        <a:lstStyle/>
        <a:p>
          <a:endParaRPr lang="es-CL"/>
        </a:p>
      </dgm:t>
    </dgm:pt>
    <dgm:pt modelId="{3E120279-EFD8-4000-83FA-5E4AAC8F8F37}" type="sibTrans" cxnId="{ECDD1AE5-5F6B-4B92-9AD5-666780292835}">
      <dgm:prSet/>
      <dgm:spPr/>
      <dgm:t>
        <a:bodyPr/>
        <a:lstStyle/>
        <a:p>
          <a:endParaRPr lang="es-CL"/>
        </a:p>
      </dgm:t>
    </dgm:pt>
    <dgm:pt modelId="{EF60B045-E1F4-4DE0-9D57-BC008C8ADA00}">
      <dgm:prSet phldrT="[Texto]"/>
      <dgm:spPr/>
      <dgm:t>
        <a:bodyPr/>
        <a:lstStyle/>
        <a:p>
          <a:r>
            <a:rPr lang="es-CL" dirty="0" err="1"/>
            <a:t>Streptococcus</a:t>
          </a:r>
          <a:r>
            <a:rPr lang="es-CL" dirty="0"/>
            <a:t> </a:t>
          </a:r>
          <a:r>
            <a:rPr lang="es-CL" dirty="0" err="1"/>
            <a:t>pyogenes</a:t>
          </a:r>
          <a:endParaRPr lang="es-CL" dirty="0"/>
        </a:p>
      </dgm:t>
    </dgm:pt>
    <dgm:pt modelId="{321A9F3F-E665-4DB0-8131-0CDB8E6F5952}" type="parTrans" cxnId="{B564210A-F4F5-40D2-B196-68C985E45249}">
      <dgm:prSet/>
      <dgm:spPr/>
      <dgm:t>
        <a:bodyPr/>
        <a:lstStyle/>
        <a:p>
          <a:endParaRPr lang="es-CL"/>
        </a:p>
      </dgm:t>
    </dgm:pt>
    <dgm:pt modelId="{03AAB09F-4F15-4DD7-86D7-9A3A7F22CBA5}" type="sibTrans" cxnId="{B564210A-F4F5-40D2-B196-68C985E45249}">
      <dgm:prSet/>
      <dgm:spPr/>
      <dgm:t>
        <a:bodyPr/>
        <a:lstStyle/>
        <a:p>
          <a:endParaRPr lang="es-CL"/>
        </a:p>
      </dgm:t>
    </dgm:pt>
    <dgm:pt modelId="{BFAC69D7-D77C-4262-AE1D-5C3E2594B8CF}">
      <dgm:prSet phldrT="[Texto]"/>
      <dgm:spPr/>
      <dgm:t>
        <a:bodyPr/>
        <a:lstStyle/>
        <a:p>
          <a:r>
            <a:rPr lang="es-CL" dirty="0"/>
            <a:t>VIH</a:t>
          </a:r>
        </a:p>
      </dgm:t>
    </dgm:pt>
    <dgm:pt modelId="{2911D7B8-BC6E-41F2-98E1-27CE9E9E1E06}" type="parTrans" cxnId="{9E33FD55-E46D-48E2-BB65-096FE8AC6119}">
      <dgm:prSet/>
      <dgm:spPr/>
      <dgm:t>
        <a:bodyPr/>
        <a:lstStyle/>
        <a:p>
          <a:endParaRPr lang="es-CL"/>
        </a:p>
      </dgm:t>
    </dgm:pt>
    <dgm:pt modelId="{EAEFF8D2-1B56-47D4-800F-5DEAD6A20CD7}" type="sibTrans" cxnId="{9E33FD55-E46D-48E2-BB65-096FE8AC6119}">
      <dgm:prSet/>
      <dgm:spPr/>
      <dgm:t>
        <a:bodyPr/>
        <a:lstStyle/>
        <a:p>
          <a:endParaRPr lang="es-CL"/>
        </a:p>
      </dgm:t>
    </dgm:pt>
    <dgm:pt modelId="{DF6F5ED8-1F20-4F38-83D2-AB22E8A25247}">
      <dgm:prSet phldrT="[Texto]"/>
      <dgm:spPr/>
      <dgm:t>
        <a:bodyPr/>
        <a:lstStyle/>
        <a:p>
          <a:r>
            <a:rPr lang="es-CL" dirty="0"/>
            <a:t>HHP 6</a:t>
          </a:r>
        </a:p>
      </dgm:t>
    </dgm:pt>
    <dgm:pt modelId="{D5C80C27-0AB1-49F8-9EA6-43D2D2806D0A}" type="parTrans" cxnId="{33E6D84C-054A-4762-BF2A-EA078D431A27}">
      <dgm:prSet/>
      <dgm:spPr/>
      <dgm:t>
        <a:bodyPr/>
        <a:lstStyle/>
        <a:p>
          <a:endParaRPr lang="es-CL"/>
        </a:p>
      </dgm:t>
    </dgm:pt>
    <dgm:pt modelId="{26D397C9-0DCF-4101-9480-50F49BCD1360}" type="sibTrans" cxnId="{33E6D84C-054A-4762-BF2A-EA078D431A27}">
      <dgm:prSet/>
      <dgm:spPr/>
      <dgm:t>
        <a:bodyPr/>
        <a:lstStyle/>
        <a:p>
          <a:endParaRPr lang="es-CL"/>
        </a:p>
      </dgm:t>
    </dgm:pt>
    <dgm:pt modelId="{83C73F1C-9557-41DF-933C-BEFB98B802B7}">
      <dgm:prSet phldrT="[Texto]"/>
      <dgm:spPr/>
      <dgm:t>
        <a:bodyPr/>
        <a:lstStyle/>
        <a:p>
          <a:r>
            <a:rPr lang="es-CL" dirty="0"/>
            <a:t>Toxoplasma </a:t>
          </a:r>
          <a:r>
            <a:rPr lang="es-CL" dirty="0" err="1"/>
            <a:t>gondii</a:t>
          </a:r>
          <a:endParaRPr lang="es-CL" dirty="0"/>
        </a:p>
      </dgm:t>
    </dgm:pt>
    <dgm:pt modelId="{5CBB7987-832F-44E0-99F8-6D829B0790CE}" type="parTrans" cxnId="{651F6408-1882-490F-83FD-99540F5B0FB6}">
      <dgm:prSet/>
      <dgm:spPr/>
      <dgm:t>
        <a:bodyPr/>
        <a:lstStyle/>
        <a:p>
          <a:endParaRPr lang="es-CL"/>
        </a:p>
      </dgm:t>
    </dgm:pt>
    <dgm:pt modelId="{2E1DF748-1406-46F3-AAC2-C2CF73679DCA}" type="sibTrans" cxnId="{651F6408-1882-490F-83FD-99540F5B0FB6}">
      <dgm:prSet/>
      <dgm:spPr/>
      <dgm:t>
        <a:bodyPr/>
        <a:lstStyle/>
        <a:p>
          <a:endParaRPr lang="es-CL"/>
        </a:p>
      </dgm:t>
    </dgm:pt>
    <dgm:pt modelId="{808D3CFE-3ADA-4ED1-9188-D0511D9A6D68}">
      <dgm:prSet phldrT="[Texto]"/>
      <dgm:spPr/>
      <dgm:t>
        <a:bodyPr/>
        <a:lstStyle/>
        <a:p>
          <a:r>
            <a:rPr lang="es-CL" dirty="0"/>
            <a:t>Medicamentos</a:t>
          </a:r>
        </a:p>
      </dgm:t>
    </dgm:pt>
    <dgm:pt modelId="{F803FEF9-16B0-47C0-ADC2-6E9C12A7AA9A}" type="parTrans" cxnId="{AF258C73-A3DB-436A-AD49-3F0580E941F1}">
      <dgm:prSet/>
      <dgm:spPr/>
      <dgm:t>
        <a:bodyPr/>
        <a:lstStyle/>
        <a:p>
          <a:endParaRPr lang="es-CL"/>
        </a:p>
      </dgm:t>
    </dgm:pt>
    <dgm:pt modelId="{BCCEBAD4-17D1-4493-8A25-0D52EF527755}" type="sibTrans" cxnId="{AF258C73-A3DB-436A-AD49-3F0580E941F1}">
      <dgm:prSet/>
      <dgm:spPr/>
      <dgm:t>
        <a:bodyPr/>
        <a:lstStyle/>
        <a:p>
          <a:endParaRPr lang="es-CL"/>
        </a:p>
      </dgm:t>
    </dgm:pt>
    <dgm:pt modelId="{F6B2AC98-EFB9-4D2C-95F6-9D913D7A9FF1}">
      <dgm:prSet phldrT="[Texto]"/>
      <dgm:spPr/>
      <dgm:t>
        <a:bodyPr/>
        <a:lstStyle/>
        <a:p>
          <a:r>
            <a:rPr lang="es-CL" dirty="0"/>
            <a:t>CMV</a:t>
          </a:r>
        </a:p>
      </dgm:t>
    </dgm:pt>
    <dgm:pt modelId="{46DCB8BD-8565-4440-B607-C714D5C3B306}" type="parTrans" cxnId="{AFEE7D00-D109-49A3-96B4-6D2E558E1C4E}">
      <dgm:prSet/>
      <dgm:spPr/>
      <dgm:t>
        <a:bodyPr/>
        <a:lstStyle/>
        <a:p>
          <a:endParaRPr lang="es-CL"/>
        </a:p>
      </dgm:t>
    </dgm:pt>
    <dgm:pt modelId="{B78980B7-5BD1-4055-9147-0FC28FFF16A8}" type="sibTrans" cxnId="{AFEE7D00-D109-49A3-96B4-6D2E558E1C4E}">
      <dgm:prSet/>
      <dgm:spPr/>
      <dgm:t>
        <a:bodyPr/>
        <a:lstStyle/>
        <a:p>
          <a:endParaRPr lang="es-CL"/>
        </a:p>
      </dgm:t>
    </dgm:pt>
    <dgm:pt modelId="{521CACAC-01B3-43E2-AA55-8F242B17DD5F}" type="pres">
      <dgm:prSet presAssocID="{01D0BB58-18AB-4CDD-9BEA-71964BA8AFC4}" presName="composite" presStyleCnt="0">
        <dgm:presLayoutVars>
          <dgm:chMax val="1"/>
          <dgm:dir/>
          <dgm:resizeHandles val="exact"/>
        </dgm:presLayoutVars>
      </dgm:prSet>
      <dgm:spPr/>
    </dgm:pt>
    <dgm:pt modelId="{AA410F49-6A48-45CF-B388-C2B1EB7DB9D4}" type="pres">
      <dgm:prSet presAssocID="{01D0BB58-18AB-4CDD-9BEA-71964BA8AFC4}" presName="radial" presStyleCnt="0">
        <dgm:presLayoutVars>
          <dgm:animLvl val="ctr"/>
        </dgm:presLayoutVars>
      </dgm:prSet>
      <dgm:spPr/>
    </dgm:pt>
    <dgm:pt modelId="{5CB926DD-8D03-4049-A1F0-8FE873F30918}" type="pres">
      <dgm:prSet presAssocID="{A83A2ADE-F661-4C2C-AEC6-62E05B32DFAF}" presName="centerShape" presStyleLbl="vennNode1" presStyleIdx="0" presStyleCnt="7"/>
      <dgm:spPr/>
    </dgm:pt>
    <dgm:pt modelId="{FED4DEB4-DA3D-4E58-8420-12D747EC3862}" type="pres">
      <dgm:prSet presAssocID="{EF60B045-E1F4-4DE0-9D57-BC008C8ADA00}" presName="node" presStyleLbl="vennNode1" presStyleIdx="1" presStyleCnt="7">
        <dgm:presLayoutVars>
          <dgm:bulletEnabled val="1"/>
        </dgm:presLayoutVars>
      </dgm:prSet>
      <dgm:spPr/>
    </dgm:pt>
    <dgm:pt modelId="{C270DF62-7EEF-4C90-B7C2-241BB2B703DD}" type="pres">
      <dgm:prSet presAssocID="{F6B2AC98-EFB9-4D2C-95F6-9D913D7A9FF1}" presName="node" presStyleLbl="vennNode1" presStyleIdx="2" presStyleCnt="7">
        <dgm:presLayoutVars>
          <dgm:bulletEnabled val="1"/>
        </dgm:presLayoutVars>
      </dgm:prSet>
      <dgm:spPr/>
    </dgm:pt>
    <dgm:pt modelId="{B008B1AF-61FD-4223-9E50-91634CFF98B3}" type="pres">
      <dgm:prSet presAssocID="{BFAC69D7-D77C-4262-AE1D-5C3E2594B8CF}" presName="node" presStyleLbl="vennNode1" presStyleIdx="3" presStyleCnt="7">
        <dgm:presLayoutVars>
          <dgm:bulletEnabled val="1"/>
        </dgm:presLayoutVars>
      </dgm:prSet>
      <dgm:spPr/>
    </dgm:pt>
    <dgm:pt modelId="{71C8E80C-2141-4EEE-828D-3C02E48052A9}" type="pres">
      <dgm:prSet presAssocID="{DF6F5ED8-1F20-4F38-83D2-AB22E8A25247}" presName="node" presStyleLbl="vennNode1" presStyleIdx="4" presStyleCnt="7">
        <dgm:presLayoutVars>
          <dgm:bulletEnabled val="1"/>
        </dgm:presLayoutVars>
      </dgm:prSet>
      <dgm:spPr/>
    </dgm:pt>
    <dgm:pt modelId="{E6EC3B4A-F887-49D6-AB99-E4FD5B537B4A}" type="pres">
      <dgm:prSet presAssocID="{83C73F1C-9557-41DF-933C-BEFB98B802B7}" presName="node" presStyleLbl="vennNode1" presStyleIdx="5" presStyleCnt="7">
        <dgm:presLayoutVars>
          <dgm:bulletEnabled val="1"/>
        </dgm:presLayoutVars>
      </dgm:prSet>
      <dgm:spPr/>
    </dgm:pt>
    <dgm:pt modelId="{4C7C9701-DC4B-48A1-9198-F07935330AD4}" type="pres">
      <dgm:prSet presAssocID="{808D3CFE-3ADA-4ED1-9188-D0511D9A6D68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AFEE7D00-D109-49A3-96B4-6D2E558E1C4E}" srcId="{A83A2ADE-F661-4C2C-AEC6-62E05B32DFAF}" destId="{F6B2AC98-EFB9-4D2C-95F6-9D913D7A9FF1}" srcOrd="1" destOrd="0" parTransId="{46DCB8BD-8565-4440-B607-C714D5C3B306}" sibTransId="{B78980B7-5BD1-4055-9147-0FC28FFF16A8}"/>
    <dgm:cxn modelId="{651F6408-1882-490F-83FD-99540F5B0FB6}" srcId="{A83A2ADE-F661-4C2C-AEC6-62E05B32DFAF}" destId="{83C73F1C-9557-41DF-933C-BEFB98B802B7}" srcOrd="4" destOrd="0" parTransId="{5CBB7987-832F-44E0-99F8-6D829B0790CE}" sibTransId="{2E1DF748-1406-46F3-AAC2-C2CF73679DCA}"/>
    <dgm:cxn modelId="{B564210A-F4F5-40D2-B196-68C985E45249}" srcId="{A83A2ADE-F661-4C2C-AEC6-62E05B32DFAF}" destId="{EF60B045-E1F4-4DE0-9D57-BC008C8ADA00}" srcOrd="0" destOrd="0" parTransId="{321A9F3F-E665-4DB0-8131-0CDB8E6F5952}" sibTransId="{03AAB09F-4F15-4DD7-86D7-9A3A7F22CBA5}"/>
    <dgm:cxn modelId="{60C28F0E-02FD-4649-B9DE-1E142D275F4E}" type="presOf" srcId="{A83A2ADE-F661-4C2C-AEC6-62E05B32DFAF}" destId="{5CB926DD-8D03-4049-A1F0-8FE873F30918}" srcOrd="0" destOrd="0" presId="urn:microsoft.com/office/officeart/2005/8/layout/radial3"/>
    <dgm:cxn modelId="{61A7B72B-60B9-3244-9146-6408856CBABC}" type="presOf" srcId="{01D0BB58-18AB-4CDD-9BEA-71964BA8AFC4}" destId="{521CACAC-01B3-43E2-AA55-8F242B17DD5F}" srcOrd="0" destOrd="0" presId="urn:microsoft.com/office/officeart/2005/8/layout/radial3"/>
    <dgm:cxn modelId="{33E6D84C-054A-4762-BF2A-EA078D431A27}" srcId="{A83A2ADE-F661-4C2C-AEC6-62E05B32DFAF}" destId="{DF6F5ED8-1F20-4F38-83D2-AB22E8A25247}" srcOrd="3" destOrd="0" parTransId="{D5C80C27-0AB1-49F8-9EA6-43D2D2806D0A}" sibTransId="{26D397C9-0DCF-4101-9480-50F49BCD1360}"/>
    <dgm:cxn modelId="{9E33FD55-E46D-48E2-BB65-096FE8AC6119}" srcId="{A83A2ADE-F661-4C2C-AEC6-62E05B32DFAF}" destId="{BFAC69D7-D77C-4262-AE1D-5C3E2594B8CF}" srcOrd="2" destOrd="0" parTransId="{2911D7B8-BC6E-41F2-98E1-27CE9E9E1E06}" sibTransId="{EAEFF8D2-1B56-47D4-800F-5DEAD6A20CD7}"/>
    <dgm:cxn modelId="{80874C6A-C297-8741-BF6E-01724ECBABF1}" type="presOf" srcId="{F6B2AC98-EFB9-4D2C-95F6-9D913D7A9FF1}" destId="{C270DF62-7EEF-4C90-B7C2-241BB2B703DD}" srcOrd="0" destOrd="0" presId="urn:microsoft.com/office/officeart/2005/8/layout/radial3"/>
    <dgm:cxn modelId="{53B75771-993E-094F-B7B5-EE29DC45F6A6}" type="presOf" srcId="{BFAC69D7-D77C-4262-AE1D-5C3E2594B8CF}" destId="{B008B1AF-61FD-4223-9E50-91634CFF98B3}" srcOrd="0" destOrd="0" presId="urn:microsoft.com/office/officeart/2005/8/layout/radial3"/>
    <dgm:cxn modelId="{AF258C73-A3DB-436A-AD49-3F0580E941F1}" srcId="{A83A2ADE-F661-4C2C-AEC6-62E05B32DFAF}" destId="{808D3CFE-3ADA-4ED1-9188-D0511D9A6D68}" srcOrd="5" destOrd="0" parTransId="{F803FEF9-16B0-47C0-ADC2-6E9C12A7AA9A}" sibTransId="{BCCEBAD4-17D1-4493-8A25-0D52EF527755}"/>
    <dgm:cxn modelId="{0ECF198E-F0A7-FC4F-A1D8-F53AA4299FC6}" type="presOf" srcId="{DF6F5ED8-1F20-4F38-83D2-AB22E8A25247}" destId="{71C8E80C-2141-4EEE-828D-3C02E48052A9}" srcOrd="0" destOrd="0" presId="urn:microsoft.com/office/officeart/2005/8/layout/radial3"/>
    <dgm:cxn modelId="{8817DD92-55C2-DB43-B415-8F9C95911D0C}" type="presOf" srcId="{83C73F1C-9557-41DF-933C-BEFB98B802B7}" destId="{E6EC3B4A-F887-49D6-AB99-E4FD5B537B4A}" srcOrd="0" destOrd="0" presId="urn:microsoft.com/office/officeart/2005/8/layout/radial3"/>
    <dgm:cxn modelId="{53322C93-BADE-9741-AD5B-29FF9B0C92B1}" type="presOf" srcId="{808D3CFE-3ADA-4ED1-9188-D0511D9A6D68}" destId="{4C7C9701-DC4B-48A1-9198-F07935330AD4}" srcOrd="0" destOrd="0" presId="urn:microsoft.com/office/officeart/2005/8/layout/radial3"/>
    <dgm:cxn modelId="{783AEEBC-F0F8-4849-9020-C219E0D210F3}" type="presOf" srcId="{EF60B045-E1F4-4DE0-9D57-BC008C8ADA00}" destId="{FED4DEB4-DA3D-4E58-8420-12D747EC3862}" srcOrd="0" destOrd="0" presId="urn:microsoft.com/office/officeart/2005/8/layout/radial3"/>
    <dgm:cxn modelId="{ECDD1AE5-5F6B-4B92-9AD5-666780292835}" srcId="{01D0BB58-18AB-4CDD-9BEA-71964BA8AFC4}" destId="{A83A2ADE-F661-4C2C-AEC6-62E05B32DFAF}" srcOrd="0" destOrd="0" parTransId="{5704860D-39AA-444E-A715-1556E0FC4F24}" sibTransId="{3E120279-EFD8-4000-83FA-5E4AAC8F8F37}"/>
    <dgm:cxn modelId="{BDDE998A-8D26-D142-A413-773DB3175F0A}" type="presParOf" srcId="{521CACAC-01B3-43E2-AA55-8F242B17DD5F}" destId="{AA410F49-6A48-45CF-B388-C2B1EB7DB9D4}" srcOrd="0" destOrd="0" presId="urn:microsoft.com/office/officeart/2005/8/layout/radial3"/>
    <dgm:cxn modelId="{04DB9125-DEB4-2547-9EE8-5E321F9E171A}" type="presParOf" srcId="{AA410F49-6A48-45CF-B388-C2B1EB7DB9D4}" destId="{5CB926DD-8D03-4049-A1F0-8FE873F30918}" srcOrd="0" destOrd="0" presId="urn:microsoft.com/office/officeart/2005/8/layout/radial3"/>
    <dgm:cxn modelId="{818F70B5-8AC7-5C46-A301-33AC3EE8AFF6}" type="presParOf" srcId="{AA410F49-6A48-45CF-B388-C2B1EB7DB9D4}" destId="{FED4DEB4-DA3D-4E58-8420-12D747EC3862}" srcOrd="1" destOrd="0" presId="urn:microsoft.com/office/officeart/2005/8/layout/radial3"/>
    <dgm:cxn modelId="{706647E2-E6F6-0342-AB0A-A5D085C14BE0}" type="presParOf" srcId="{AA410F49-6A48-45CF-B388-C2B1EB7DB9D4}" destId="{C270DF62-7EEF-4C90-B7C2-241BB2B703DD}" srcOrd="2" destOrd="0" presId="urn:microsoft.com/office/officeart/2005/8/layout/radial3"/>
    <dgm:cxn modelId="{3AA9EAA4-FE09-414E-B377-7A2D6EAC0D83}" type="presParOf" srcId="{AA410F49-6A48-45CF-B388-C2B1EB7DB9D4}" destId="{B008B1AF-61FD-4223-9E50-91634CFF98B3}" srcOrd="3" destOrd="0" presId="urn:microsoft.com/office/officeart/2005/8/layout/radial3"/>
    <dgm:cxn modelId="{B97E9C31-FE51-D841-BD93-C0741F49A67F}" type="presParOf" srcId="{AA410F49-6A48-45CF-B388-C2B1EB7DB9D4}" destId="{71C8E80C-2141-4EEE-828D-3C02E48052A9}" srcOrd="4" destOrd="0" presId="urn:microsoft.com/office/officeart/2005/8/layout/radial3"/>
    <dgm:cxn modelId="{A9EDFD32-A22F-1543-BE29-C4E4CDE23089}" type="presParOf" srcId="{AA410F49-6A48-45CF-B388-C2B1EB7DB9D4}" destId="{E6EC3B4A-F887-49D6-AB99-E4FD5B537B4A}" srcOrd="5" destOrd="0" presId="urn:microsoft.com/office/officeart/2005/8/layout/radial3"/>
    <dgm:cxn modelId="{642ABE4A-CEF4-FC4C-855C-AD415B2226F4}" type="presParOf" srcId="{AA410F49-6A48-45CF-B388-C2B1EB7DB9D4}" destId="{4C7C9701-DC4B-48A1-9198-F07935330AD4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926DD-8D03-4049-A1F0-8FE873F30918}">
      <dsp:nvSpPr>
        <dsp:cNvPr id="0" name=""/>
        <dsp:cNvSpPr/>
      </dsp:nvSpPr>
      <dsp:spPr>
        <a:xfrm>
          <a:off x="2618060" y="1225822"/>
          <a:ext cx="3053804" cy="30538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800" kern="1200" dirty="0"/>
            <a:t>Ac </a:t>
          </a:r>
          <a:r>
            <a:rPr lang="es-CL" sz="3800" kern="1200" dirty="0" err="1"/>
            <a:t>heterófilos</a:t>
          </a:r>
          <a:r>
            <a:rPr lang="es-CL" sz="3800" kern="1200" dirty="0"/>
            <a:t> (-) 10%</a:t>
          </a:r>
        </a:p>
      </dsp:txBody>
      <dsp:txXfrm>
        <a:off x="3065279" y="1673041"/>
        <a:ext cx="2159366" cy="2159366"/>
      </dsp:txXfrm>
    </dsp:sp>
    <dsp:sp modelId="{FED4DEB4-DA3D-4E58-8420-12D747EC3862}">
      <dsp:nvSpPr>
        <dsp:cNvPr id="0" name=""/>
        <dsp:cNvSpPr/>
      </dsp:nvSpPr>
      <dsp:spPr>
        <a:xfrm>
          <a:off x="3381511" y="545"/>
          <a:ext cx="1526902" cy="1526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 err="1"/>
            <a:t>Streptococcus</a:t>
          </a:r>
          <a:r>
            <a:rPr lang="es-CL" sz="1400" kern="1200" dirty="0"/>
            <a:t> </a:t>
          </a:r>
          <a:r>
            <a:rPr lang="es-CL" sz="1400" kern="1200" dirty="0" err="1"/>
            <a:t>pyogenes</a:t>
          </a:r>
          <a:endParaRPr lang="es-CL" sz="1400" kern="1200" dirty="0"/>
        </a:p>
      </dsp:txBody>
      <dsp:txXfrm>
        <a:off x="3605121" y="224155"/>
        <a:ext cx="1079682" cy="1079682"/>
      </dsp:txXfrm>
    </dsp:sp>
    <dsp:sp modelId="{C270DF62-7EEF-4C90-B7C2-241BB2B703DD}">
      <dsp:nvSpPr>
        <dsp:cNvPr id="0" name=""/>
        <dsp:cNvSpPr/>
      </dsp:nvSpPr>
      <dsp:spPr>
        <a:xfrm>
          <a:off x="5103801" y="994909"/>
          <a:ext cx="1526902" cy="1526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CMV</a:t>
          </a:r>
        </a:p>
      </dsp:txBody>
      <dsp:txXfrm>
        <a:off x="5327411" y="1218519"/>
        <a:ext cx="1079682" cy="1079682"/>
      </dsp:txXfrm>
    </dsp:sp>
    <dsp:sp modelId="{B008B1AF-61FD-4223-9E50-91634CFF98B3}">
      <dsp:nvSpPr>
        <dsp:cNvPr id="0" name=""/>
        <dsp:cNvSpPr/>
      </dsp:nvSpPr>
      <dsp:spPr>
        <a:xfrm>
          <a:off x="5103801" y="2983638"/>
          <a:ext cx="1526902" cy="1526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VIH</a:t>
          </a:r>
        </a:p>
      </dsp:txBody>
      <dsp:txXfrm>
        <a:off x="5327411" y="3207248"/>
        <a:ext cx="1079682" cy="1079682"/>
      </dsp:txXfrm>
    </dsp:sp>
    <dsp:sp modelId="{71C8E80C-2141-4EEE-828D-3C02E48052A9}">
      <dsp:nvSpPr>
        <dsp:cNvPr id="0" name=""/>
        <dsp:cNvSpPr/>
      </dsp:nvSpPr>
      <dsp:spPr>
        <a:xfrm>
          <a:off x="3381511" y="3978002"/>
          <a:ext cx="1526902" cy="1526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HHP 6</a:t>
          </a:r>
        </a:p>
      </dsp:txBody>
      <dsp:txXfrm>
        <a:off x="3605121" y="4201612"/>
        <a:ext cx="1079682" cy="1079682"/>
      </dsp:txXfrm>
    </dsp:sp>
    <dsp:sp modelId="{E6EC3B4A-F887-49D6-AB99-E4FD5B537B4A}">
      <dsp:nvSpPr>
        <dsp:cNvPr id="0" name=""/>
        <dsp:cNvSpPr/>
      </dsp:nvSpPr>
      <dsp:spPr>
        <a:xfrm>
          <a:off x="1659221" y="2983638"/>
          <a:ext cx="1526902" cy="1526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Toxoplasma </a:t>
          </a:r>
          <a:r>
            <a:rPr lang="es-CL" sz="1400" kern="1200" dirty="0" err="1"/>
            <a:t>gondii</a:t>
          </a:r>
          <a:endParaRPr lang="es-CL" sz="1400" kern="1200" dirty="0"/>
        </a:p>
      </dsp:txBody>
      <dsp:txXfrm>
        <a:off x="1882831" y="3207248"/>
        <a:ext cx="1079682" cy="1079682"/>
      </dsp:txXfrm>
    </dsp:sp>
    <dsp:sp modelId="{4C7C9701-DC4B-48A1-9198-F07935330AD4}">
      <dsp:nvSpPr>
        <dsp:cNvPr id="0" name=""/>
        <dsp:cNvSpPr/>
      </dsp:nvSpPr>
      <dsp:spPr>
        <a:xfrm>
          <a:off x="1659221" y="994909"/>
          <a:ext cx="1526902" cy="15269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Medicamentos</a:t>
          </a:r>
        </a:p>
      </dsp:txBody>
      <dsp:txXfrm>
        <a:off x="1882831" y="1218519"/>
        <a:ext cx="1079682" cy="1079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9F038-C0E2-CB49-8D7F-BC2D505A7D30}" type="datetimeFigureOut">
              <a:rPr lang="es-ES" smtClean="0"/>
              <a:t>7/4/22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F103D-6CA0-CF48-87DD-CB72A7CACC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52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F103D-6CA0-CF48-87DD-CB72A7CACC2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1673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marca de agu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s-ES_tradnl"/>
              <a:t>Clic para editar título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ción con marca de agu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ción con imagen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FF7A22D8-3C67-CB4B-9DD8-6927408B95F0}" type="datetimeFigureOut">
              <a:rPr lang="es-ES" smtClean="0"/>
              <a:t>7/4/22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E398FD1-F47A-C943-93B4-8007EAC01272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2209800" y="2039841"/>
            <a:ext cx="6477000" cy="1914144"/>
          </a:xfrm>
        </p:spPr>
        <p:txBody>
          <a:bodyPr/>
          <a:lstStyle/>
          <a:p>
            <a:r>
              <a:rPr lang="es-ES" b="1" dirty="0"/>
              <a:t>Adenopatías y síndrome </a:t>
            </a:r>
            <a:r>
              <a:rPr lang="es-ES" b="1" dirty="0" err="1"/>
              <a:t>mononucleósico</a:t>
            </a:r>
            <a:endParaRPr lang="es-ES" b="1" dirty="0"/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2209800" y="4626796"/>
            <a:ext cx="6477000" cy="1174088"/>
          </a:xfrm>
        </p:spPr>
        <p:txBody>
          <a:bodyPr/>
          <a:lstStyle/>
          <a:p>
            <a:r>
              <a:rPr lang="es-ES" b="1" dirty="0"/>
              <a:t>Dr. Rodrigo Vásquez De Kartzow</a:t>
            </a:r>
          </a:p>
          <a:p>
            <a:r>
              <a:rPr lang="es-ES" b="1" dirty="0"/>
              <a:t>Pediatra </a:t>
            </a:r>
            <a:r>
              <a:rPr lang="es-ES" b="1" dirty="0" err="1"/>
              <a:t>Infectólogo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151091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ALARMA</a:t>
            </a:r>
          </a:p>
        </p:txBody>
      </p:sp>
      <p:pic>
        <p:nvPicPr>
          <p:cNvPr id="4" name="Marcador de contenido 3" descr="Captura de pantalla 2015-04-14 a las 20.56.0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167" b="-51167"/>
          <a:stretch>
            <a:fillRect/>
          </a:stretch>
        </p:blipFill>
        <p:spPr>
          <a:xfrm>
            <a:off x="127001" y="1410242"/>
            <a:ext cx="8997038" cy="4716237"/>
          </a:xfrm>
        </p:spPr>
      </p:pic>
    </p:spTree>
    <p:extLst>
      <p:ext uri="{BB962C8B-B14F-4D97-AF65-F5344CB8AC3E}">
        <p14:creationId xmlns:p14="http://schemas.microsoft.com/office/powerpoint/2010/main" val="114289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FE6922C-7868-6A41-9C88-1CE911427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349"/>
            <a:ext cx="9144000" cy="512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5C799BEF-FE2F-BD43-A172-8C8925DAF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596"/>
            <a:ext cx="9144000" cy="51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06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E89C05A1-7F47-3345-B38D-906B36855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844"/>
            <a:ext cx="9144000" cy="514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49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A14AECDE-992B-E84D-A77F-60C510056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211"/>
            <a:ext cx="9120629" cy="5107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1772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CASOS CLINICOS</a:t>
            </a:r>
          </a:p>
        </p:txBody>
      </p:sp>
      <p:sp>
        <p:nvSpPr>
          <p:cNvPr id="2053" name="Rectangle 5"/>
          <p:cNvSpPr>
            <a:spLocks noGrp="1" noRot="1" noChangeArrowheads="1"/>
          </p:cNvSpPr>
          <p:nvPr>
            <p:ph idx="1"/>
          </p:nvPr>
        </p:nvSpPr>
        <p:spPr>
          <a:xfrm>
            <a:off x="425450" y="1655763"/>
            <a:ext cx="4483100" cy="443865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s-ES" sz="2400" dirty="0"/>
              <a:t>Andrés es un adolescente de 12 años de edad quien se presenta con un cuadro de 10 días de evolución con fiebre alta hasta 39.5 </a:t>
            </a:r>
            <a:r>
              <a:rPr lang="es-ES" sz="2400" dirty="0" err="1"/>
              <a:t>ºc</a:t>
            </a:r>
            <a:r>
              <a:rPr lang="es-ES" sz="2400" dirty="0"/>
              <a:t>  axilar, decaimiento, discreto dolor al tragar. Ha recibido paracetamol + ibuprofeno. Refiere mucho cansancio y poco ánimo.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s-ES" sz="2400" dirty="0"/>
              <a:t>  </a:t>
            </a:r>
          </a:p>
        </p:txBody>
      </p:sp>
      <p:pic>
        <p:nvPicPr>
          <p:cNvPr id="2055" name="Picture 7" descr="Sick child in b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112963"/>
            <a:ext cx="4032250" cy="25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01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Al examen físico</a:t>
            </a:r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2800" dirty="0"/>
              <a:t>Paciente un poco decaído, febril, hidratado y alerta. Peso: 53 kg  Talla: 1.50 </a:t>
            </a:r>
            <a:r>
              <a:rPr lang="es-ES" sz="2800" dirty="0" err="1"/>
              <a:t>mt</a:t>
            </a:r>
            <a:r>
              <a:rPr lang="es-ES" sz="2800" dirty="0"/>
              <a:t>  con </a:t>
            </a:r>
            <a:r>
              <a:rPr lang="es-ES" sz="2800" dirty="0" err="1"/>
              <a:t>adenopatias</a:t>
            </a:r>
            <a:r>
              <a:rPr lang="es-ES" sz="2800" dirty="0"/>
              <a:t> de 1.5 cm en región cervical, axilares  e inguinales no dolorosas a la palpación. Faringe congestiva +++. Auscultación pulmonar normal. Corazón rítmico sin soplos. Abdomen blando. Hepatomegalia a 3 cm por DRCI, no doloroso a la palpación. Esplenomegalia a 2 cm DRCD. </a:t>
            </a:r>
          </a:p>
        </p:txBody>
      </p:sp>
    </p:spTree>
    <p:extLst>
      <p:ext uri="{BB962C8B-B14F-4D97-AF65-F5344CB8AC3E}">
        <p14:creationId xmlns:p14="http://schemas.microsoft.com/office/powerpoint/2010/main" val="1638436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Sospecha Diagnóstica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Síndrome febril </a:t>
            </a:r>
          </a:p>
          <a:p>
            <a:pPr lvl="1"/>
            <a:r>
              <a:rPr lang="es-ES" dirty="0"/>
              <a:t>Prolongado</a:t>
            </a:r>
          </a:p>
          <a:p>
            <a:r>
              <a:rPr lang="es-ES" dirty="0"/>
              <a:t>Síndrome </a:t>
            </a:r>
            <a:r>
              <a:rPr lang="es-ES" dirty="0" err="1"/>
              <a:t>mononucleósico</a:t>
            </a:r>
            <a:endParaRPr lang="es-ES" dirty="0"/>
          </a:p>
          <a:p>
            <a:pPr lvl="1"/>
            <a:r>
              <a:rPr lang="es-ES" dirty="0"/>
              <a:t>Fiebre </a:t>
            </a:r>
          </a:p>
          <a:p>
            <a:pPr lvl="1"/>
            <a:r>
              <a:rPr lang="es-ES" dirty="0"/>
              <a:t>Faringitis</a:t>
            </a:r>
          </a:p>
          <a:p>
            <a:pPr lvl="1"/>
            <a:r>
              <a:rPr lang="es-ES" dirty="0"/>
              <a:t>Adenopatías</a:t>
            </a:r>
          </a:p>
          <a:p>
            <a:pPr lvl="1"/>
            <a:r>
              <a:rPr lang="es-ES" dirty="0"/>
              <a:t>Esplenomegalia</a:t>
            </a:r>
          </a:p>
          <a:p>
            <a:pPr lvl="1"/>
            <a:r>
              <a:rPr lang="es-ES" dirty="0"/>
              <a:t>Decaimiento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192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543667" y="371231"/>
            <a:ext cx="6324600" cy="1846385"/>
          </a:xfrm>
        </p:spPr>
        <p:txBody>
          <a:bodyPr/>
          <a:lstStyle/>
          <a:p>
            <a:pPr algn="ctr"/>
            <a:r>
              <a:rPr lang="es-ES" sz="3000" b="1" dirty="0"/>
              <a:t>ENFERMEDAD DEL BESO</a:t>
            </a:r>
            <a:br>
              <a:rPr lang="es-ES" sz="3000" b="1" dirty="0"/>
            </a:br>
            <a:br>
              <a:rPr lang="es-ES" sz="3000" b="1" dirty="0"/>
            </a:br>
            <a:endParaRPr lang="es-ES" sz="2400" b="1" dirty="0"/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1800" b="1" dirty="0"/>
              <a:t>Campus Centro</a:t>
            </a:r>
          </a:p>
          <a:p>
            <a:r>
              <a:rPr lang="es-ES" sz="1800" b="1" dirty="0"/>
              <a:t>U. Chile</a:t>
            </a:r>
          </a:p>
        </p:txBody>
      </p:sp>
      <p:pic>
        <p:nvPicPr>
          <p:cNvPr id="2" name="Imagen 1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4" y="1393505"/>
            <a:ext cx="5899860" cy="44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29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Captura de pantalla 2015-04-14 a las 18.34.3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88" b="-27088"/>
          <a:stretch>
            <a:fillRect/>
          </a:stretch>
        </p:blipFill>
        <p:spPr>
          <a:xfrm>
            <a:off x="252359" y="1515871"/>
            <a:ext cx="8688936" cy="4554730"/>
          </a:xfrm>
        </p:spPr>
      </p:pic>
    </p:spTree>
    <p:extLst>
      <p:ext uri="{BB962C8B-B14F-4D97-AF65-F5344CB8AC3E}">
        <p14:creationId xmlns:p14="http://schemas.microsoft.com/office/powerpoint/2010/main" val="1888114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Sistema linfático</a:t>
            </a:r>
          </a:p>
        </p:txBody>
      </p:sp>
      <p:pic>
        <p:nvPicPr>
          <p:cNvPr id="4" name="Marcador de contenido 3" descr="Captura de pantalla 2015-04-14 a las 22.42.0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0" b="162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3504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Definición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/>
              <a:t>Conjunto de signos y síntomas, que responden a variadas etiologías y caracterizado por 5 manifestaciones clínicas:</a:t>
            </a:r>
          </a:p>
          <a:p>
            <a:pPr lvl="1"/>
            <a:r>
              <a:rPr lang="es-ES" b="1" dirty="0"/>
              <a:t> Fiebre (generalmente fiebre       prolongada)</a:t>
            </a:r>
          </a:p>
          <a:p>
            <a:pPr lvl="1"/>
            <a:r>
              <a:rPr lang="es-ES" b="1" dirty="0"/>
              <a:t> Faringitis </a:t>
            </a:r>
          </a:p>
          <a:p>
            <a:pPr lvl="1"/>
            <a:r>
              <a:rPr lang="es-ES" b="1" dirty="0" err="1"/>
              <a:t>Poliadenopatías</a:t>
            </a:r>
            <a:r>
              <a:rPr lang="es-ES" b="1" dirty="0"/>
              <a:t>, </a:t>
            </a:r>
          </a:p>
          <a:p>
            <a:pPr lvl="1"/>
            <a:r>
              <a:rPr lang="es-ES" b="1" dirty="0"/>
              <a:t>Esplenomegalia  </a:t>
            </a:r>
          </a:p>
          <a:p>
            <a:pPr lvl="1"/>
            <a:r>
              <a:rPr lang="es-ES" b="1" dirty="0"/>
              <a:t>Erupción cutánea</a:t>
            </a:r>
            <a:endParaRPr lang="es-ES" dirty="0"/>
          </a:p>
          <a:p>
            <a:r>
              <a:rPr lang="es-ES" dirty="0"/>
              <a:t>Elemento paraclínico: </a:t>
            </a:r>
            <a:r>
              <a:rPr lang="es-ES" b="1" dirty="0"/>
              <a:t>leucocitosis mononuclear (&gt;50%) con linfocitosis atípica (&gt;10%)</a:t>
            </a:r>
            <a:r>
              <a:rPr lang="es-ES" dirty="0"/>
              <a:t>.  	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999" y="2589133"/>
            <a:ext cx="4076074" cy="30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08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 descr="Captura de pantalla 2015-04-14 a las 19.17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427"/>
            <a:ext cx="9144000" cy="490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11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Introducción, Epidemiología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s-CL" dirty="0"/>
              <a:t>Síndrome asociado más frecuentemente a </a:t>
            </a:r>
            <a:r>
              <a:rPr lang="es-CL" dirty="0" err="1"/>
              <a:t>primoinfección</a:t>
            </a:r>
            <a:r>
              <a:rPr lang="es-CL" dirty="0"/>
              <a:t> de virus Epstein </a:t>
            </a:r>
            <a:r>
              <a:rPr lang="es-CL" dirty="0" err="1"/>
              <a:t>Barr</a:t>
            </a:r>
            <a:r>
              <a:rPr lang="es-CL" dirty="0"/>
              <a:t> (EBV)</a:t>
            </a:r>
          </a:p>
          <a:p>
            <a:r>
              <a:rPr lang="es-CL" dirty="0"/>
              <a:t>EBV: </a:t>
            </a:r>
          </a:p>
          <a:p>
            <a:pPr lvl="1"/>
            <a:r>
              <a:rPr lang="es-CL" dirty="0"/>
              <a:t>Herpes </a:t>
            </a:r>
            <a:r>
              <a:rPr lang="es-CL" dirty="0" err="1"/>
              <a:t>virus:DNA</a:t>
            </a:r>
            <a:r>
              <a:rPr lang="es-CL" dirty="0"/>
              <a:t> doble hebra. </a:t>
            </a:r>
          </a:p>
          <a:p>
            <a:pPr lvl="1"/>
            <a:r>
              <a:rPr lang="es-CL" dirty="0"/>
              <a:t>Reservorio más importante: humano</a:t>
            </a:r>
          </a:p>
          <a:p>
            <a:pPr lvl="1"/>
            <a:r>
              <a:rPr lang="es-CL" dirty="0"/>
              <a:t>Infección latente </a:t>
            </a:r>
          </a:p>
          <a:p>
            <a:pPr lvl="1"/>
            <a:r>
              <a:rPr lang="es-CL" dirty="0"/>
              <a:t>95% adultos seropositivos</a:t>
            </a:r>
          </a:p>
          <a:p>
            <a:pPr lvl="1"/>
            <a:endParaRPr lang="es-C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3752685" cy="365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39552" y="6237312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/>
              <a:t>2. </a:t>
            </a:r>
            <a:r>
              <a:rPr lang="en-US" sz="1000" dirty="0" err="1"/>
              <a:t>Luzuriaga</a:t>
            </a:r>
            <a:r>
              <a:rPr lang="en-US" sz="1000" dirty="0"/>
              <a:t> K., Sullivan J.. (2010, mayo 27). Infectious Mononucleosis. The New England Journal of Medicine, 362, 1993-2000.</a:t>
            </a:r>
          </a:p>
          <a:p>
            <a:r>
              <a:rPr lang="en-US" sz="1000" dirty="0"/>
              <a:t>3. Aronson M. Infectious mononucleosis in adults and adolescents. </a:t>
            </a:r>
            <a:r>
              <a:rPr lang="en-US" sz="1000" dirty="0" err="1"/>
              <a:t>En</a:t>
            </a:r>
            <a:r>
              <a:rPr lang="en-US" sz="1000" dirty="0"/>
              <a:t>: </a:t>
            </a:r>
            <a:r>
              <a:rPr lang="en-US" sz="1000" dirty="0" err="1"/>
              <a:t>UpToDate</a:t>
            </a:r>
            <a:r>
              <a:rPr lang="en-US" sz="1000" dirty="0"/>
              <a:t>, Post TW (Ed), </a:t>
            </a:r>
            <a:r>
              <a:rPr lang="en-US" sz="1000" dirty="0" err="1"/>
              <a:t>UpToDate</a:t>
            </a:r>
            <a:r>
              <a:rPr lang="en-US" sz="1000" dirty="0"/>
              <a:t>, Waltham, MA. (</a:t>
            </a:r>
            <a:r>
              <a:rPr lang="en-US" sz="1000" dirty="0" err="1"/>
              <a:t>Acceso</a:t>
            </a:r>
            <a:r>
              <a:rPr lang="en-US" sz="1000" dirty="0"/>
              <a:t> </a:t>
            </a:r>
            <a:r>
              <a:rPr lang="en-US" sz="1000" dirty="0" err="1"/>
              <a:t>octubre</a:t>
            </a:r>
            <a:r>
              <a:rPr lang="en-US" sz="1000" dirty="0"/>
              <a:t> 05, 2014)</a:t>
            </a:r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2083023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enfermedad-de-inclusin-citomeglica-mononucleosis-18-6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619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2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Fisiopatología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79512" y="1719072"/>
            <a:ext cx="4536504" cy="4407408"/>
          </a:xfrm>
        </p:spPr>
        <p:txBody>
          <a:bodyPr>
            <a:noAutofit/>
          </a:bodyPr>
          <a:lstStyle/>
          <a:p>
            <a:r>
              <a:rPr lang="es-CL" sz="3200" dirty="0"/>
              <a:t>Transmisión:</a:t>
            </a:r>
          </a:p>
          <a:p>
            <a:pPr lvl="1"/>
            <a:r>
              <a:rPr lang="es-CL" dirty="0"/>
              <a:t>Saliva: infección de las criptas de las </a:t>
            </a:r>
            <a:r>
              <a:rPr lang="es-CL" dirty="0" err="1"/>
              <a:t>amigdalas</a:t>
            </a:r>
            <a:r>
              <a:rPr lang="es-CL" dirty="0"/>
              <a:t> y linfocitos B lleva a replicación viral. Excreción viral hasta un año después</a:t>
            </a:r>
          </a:p>
          <a:p>
            <a:pPr lvl="1"/>
            <a:r>
              <a:rPr lang="es-CL" dirty="0"/>
              <a:t>Sexual: virus aislado en células epiteliales del </a:t>
            </a:r>
            <a:r>
              <a:rPr lang="es-CL" dirty="0" err="1"/>
              <a:t>cervix</a:t>
            </a:r>
            <a:r>
              <a:rPr lang="es-CL" dirty="0"/>
              <a:t> y en fluido seminal. </a:t>
            </a:r>
          </a:p>
          <a:p>
            <a:pPr lvl="1"/>
            <a:r>
              <a:rPr lang="es-CL" dirty="0"/>
              <a:t>Lactancia materna no es vía importante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3467533" cy="327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388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dirty="0"/>
              <a:t>Asintomático en primera infancia</a:t>
            </a:r>
          </a:p>
          <a:p>
            <a:r>
              <a:rPr lang="es-CL" sz="2800" dirty="0"/>
              <a:t>Clínica desde la segunda década de vida  </a:t>
            </a:r>
          </a:p>
          <a:p>
            <a:pPr lvl="1"/>
            <a:r>
              <a:rPr lang="es-CL" sz="2400" dirty="0"/>
              <a:t>US: 500 casos por 100.000 personas al año </a:t>
            </a:r>
          </a:p>
          <a:p>
            <a:pPr lvl="1"/>
            <a:r>
              <a:rPr lang="es-CL" sz="2400" dirty="0" err="1"/>
              <a:t>Peak</a:t>
            </a:r>
            <a:r>
              <a:rPr lang="es-CL" sz="2400" dirty="0"/>
              <a:t>: 15-24 años </a:t>
            </a:r>
          </a:p>
          <a:p>
            <a:pPr lvl="1"/>
            <a:r>
              <a:rPr lang="es-CL" sz="2400" dirty="0"/>
              <a:t>Cada año 10-20% de susceptibles </a:t>
            </a:r>
            <a:r>
              <a:rPr lang="es-CL" sz="2400" dirty="0" err="1"/>
              <a:t>seroconvierten</a:t>
            </a:r>
            <a:r>
              <a:rPr lang="es-CL" sz="2400" dirty="0"/>
              <a:t>, clínica en 30-50%</a:t>
            </a:r>
          </a:p>
          <a:p>
            <a:pPr lvl="1"/>
            <a:r>
              <a:rPr lang="es-CL" sz="2400" dirty="0"/>
              <a:t>Sin </a:t>
            </a:r>
            <a:r>
              <a:rPr lang="es-CL" sz="2400" dirty="0" err="1"/>
              <a:t>peak</a:t>
            </a:r>
            <a:r>
              <a:rPr lang="es-CL" sz="2400" dirty="0"/>
              <a:t> estacional ni predominancia de género</a:t>
            </a:r>
          </a:p>
          <a:p>
            <a:pPr lvl="1"/>
            <a:r>
              <a:rPr lang="es-CL" sz="2400" dirty="0"/>
              <a:t>Susceptibilidad genética </a:t>
            </a:r>
          </a:p>
        </p:txBody>
      </p:sp>
    </p:spTree>
    <p:extLst>
      <p:ext uri="{BB962C8B-B14F-4D97-AF65-F5344CB8AC3E}">
        <p14:creationId xmlns:p14="http://schemas.microsoft.com/office/powerpoint/2010/main" val="260505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800" dirty="0"/>
              <a:t>Clínica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97416"/>
            <a:ext cx="5352231" cy="647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Marcador de texto"/>
          <p:cNvSpPr>
            <a:spLocks noGrp="1"/>
          </p:cNvSpPr>
          <p:nvPr>
            <p:ph type="body" sz="half" idx="2"/>
          </p:nvPr>
        </p:nvSpPr>
        <p:spPr>
          <a:xfrm>
            <a:off x="7020272" y="2130552"/>
            <a:ext cx="1944216" cy="4466800"/>
          </a:xfrm>
        </p:spPr>
        <p:txBody>
          <a:bodyPr>
            <a:normAutofit fontScale="62500" lnSpcReduction="20000"/>
          </a:bodyPr>
          <a:lstStyle/>
          <a:p>
            <a:r>
              <a:rPr lang="es-CL" sz="2300" dirty="0"/>
              <a:t>Incubación 30-50 días</a:t>
            </a:r>
          </a:p>
          <a:p>
            <a:endParaRPr lang="es-CL" sz="2300" dirty="0"/>
          </a:p>
          <a:p>
            <a:r>
              <a:rPr lang="es-CL" sz="2300" dirty="0"/>
              <a:t>Pródromo: malestar general, cefaleas, febrícula</a:t>
            </a:r>
          </a:p>
          <a:p>
            <a:endParaRPr lang="es-CL" sz="2300" dirty="0"/>
          </a:p>
          <a:p>
            <a:r>
              <a:rPr lang="es-CL" sz="2300" dirty="0"/>
              <a:t>Adenopatías: simétricas, grandes, sensibles, posterior &gt; anterior. </a:t>
            </a:r>
            <a:endParaRPr lang="es-C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/>
              <a:t>Puede ser generalizada</a:t>
            </a:r>
          </a:p>
          <a:p>
            <a:endParaRPr lang="es-CL" sz="2000" dirty="0"/>
          </a:p>
          <a:p>
            <a:r>
              <a:rPr lang="es-CL" sz="2000" dirty="0"/>
              <a:t>Amígdalas: con o sin exudado</a:t>
            </a:r>
            <a:r>
              <a:rPr lang="es-CL" dirty="0"/>
              <a:t>.</a:t>
            </a:r>
            <a:endParaRPr lang="es-CL" sz="2000" dirty="0"/>
          </a:p>
          <a:p>
            <a:endParaRPr lang="es-CL" sz="2000" dirty="0"/>
          </a:p>
          <a:p>
            <a:r>
              <a:rPr lang="es-CL" sz="2000" dirty="0" err="1"/>
              <a:t>Rash</a:t>
            </a:r>
            <a:r>
              <a:rPr lang="es-CL" sz="2000" dirty="0"/>
              <a:t>: generalizado, maculo-</a:t>
            </a:r>
            <a:r>
              <a:rPr lang="es-CL" sz="2000" dirty="0" err="1"/>
              <a:t>papular</a:t>
            </a:r>
            <a:r>
              <a:rPr lang="es-CL" sz="2000" dirty="0"/>
              <a:t>, </a:t>
            </a:r>
            <a:r>
              <a:rPr lang="es-CL" sz="2000" dirty="0" err="1"/>
              <a:t>urticarial</a:t>
            </a:r>
            <a:r>
              <a:rPr lang="es-CL" sz="2000" dirty="0"/>
              <a:t> o petequial </a:t>
            </a:r>
          </a:p>
          <a:p>
            <a:r>
              <a:rPr lang="es-CL" sz="2000" dirty="0"/>
              <a:t>Post amoxi/ampi 95%</a:t>
            </a:r>
            <a:endParaRPr lang="es-CL" sz="1100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60587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" name="Marcador de contenido 15" descr="Captura de pantalla 2015-04-14 a las 18.36.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3" r="-4983"/>
          <a:stretch>
            <a:fillRect/>
          </a:stretch>
        </p:blipFill>
        <p:spPr>
          <a:xfrm>
            <a:off x="-236481" y="1744470"/>
            <a:ext cx="9609576" cy="5037329"/>
          </a:xfrm>
        </p:spPr>
      </p:pic>
    </p:spTree>
    <p:extLst>
      <p:ext uri="{BB962C8B-B14F-4D97-AF65-F5344CB8AC3E}">
        <p14:creationId xmlns:p14="http://schemas.microsoft.com/office/powerpoint/2010/main" val="149113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  <a:p>
            <a:endParaRPr lang="es-CL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2"/>
          </p:nvPr>
        </p:nvSpPr>
        <p:spPr>
          <a:xfrm>
            <a:off x="7020272" y="548680"/>
            <a:ext cx="1944216" cy="4608512"/>
          </a:xfrm>
        </p:spPr>
        <p:txBody>
          <a:bodyPr>
            <a:normAutofit/>
          </a:bodyPr>
          <a:lstStyle/>
          <a:p>
            <a:r>
              <a:rPr lang="es-CL" sz="1800" dirty="0"/>
              <a:t>Rash secundario a uso de amoxicilina</a:t>
            </a:r>
          </a:p>
          <a:p>
            <a:endParaRPr lang="es-CL" sz="1800" dirty="0"/>
          </a:p>
          <a:p>
            <a:endParaRPr lang="es-CL" b="1" dirty="0"/>
          </a:p>
          <a:p>
            <a:endParaRPr lang="es-CL" b="1" dirty="0"/>
          </a:p>
          <a:p>
            <a:endParaRPr lang="es-CL" b="1" dirty="0"/>
          </a:p>
          <a:p>
            <a:endParaRPr lang="es-CL" b="1" dirty="0"/>
          </a:p>
          <a:p>
            <a:endParaRPr lang="es-CL" b="1" dirty="0"/>
          </a:p>
          <a:p>
            <a:pPr algn="ctr"/>
            <a:endParaRPr lang="es-CL" sz="3200" b="1" dirty="0"/>
          </a:p>
          <a:p>
            <a:pPr algn="ctr"/>
            <a:endParaRPr lang="es-CL" sz="3200" b="1" dirty="0"/>
          </a:p>
          <a:p>
            <a:pPr algn="ctr"/>
            <a:endParaRPr lang="es-CL" sz="3200" b="1" dirty="0"/>
          </a:p>
          <a:p>
            <a:pPr algn="ctr"/>
            <a:endParaRPr lang="es-CL" sz="3200" b="1" dirty="0"/>
          </a:p>
          <a:p>
            <a:endParaRPr lang="es-C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5348288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apps.elsevier.es/ficheros/publicaciones/00142565/0000020800000009/v1_201302081218/S0014256508760211/v1_201302081218/es/main.assets/gr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13" y="4010395"/>
            <a:ext cx="308140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pps.elsevier.es/ficheros/publicaciones/00142565/0000020800000009/v1_201302081218/S0014256508760211/v1_201302081218/es/main.assets/gr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0395"/>
            <a:ext cx="1956927" cy="21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79512" y="6242643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/>
              <a:t>1. Santiago, J.L. et al. (2008). Erupción cutánea tras toma de amoxicilina en paciente con fiebre y odinofagia. Revista </a:t>
            </a:r>
            <a:r>
              <a:rPr lang="es-CL" sz="1200" dirty="0" err="1"/>
              <a:t>Clinica</a:t>
            </a:r>
            <a:r>
              <a:rPr lang="es-CL" sz="1200" dirty="0"/>
              <a:t> Española, 208, 471-473.</a:t>
            </a:r>
          </a:p>
        </p:txBody>
      </p:sp>
    </p:spTree>
    <p:extLst>
      <p:ext uri="{BB962C8B-B14F-4D97-AF65-F5344CB8AC3E}">
        <p14:creationId xmlns:p14="http://schemas.microsoft.com/office/powerpoint/2010/main" val="3668200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2015-04-14 a las 20.26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74" y="50800"/>
            <a:ext cx="58039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16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5-04-14 a las 15.51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0"/>
            <a:ext cx="9144000" cy="436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67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Marcador de contenido 7" descr="enfermedad-de-inclusin-citomeglica-mononucleosis-22-6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b="130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9821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5-04-14 a las 18.23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60" y="0"/>
            <a:ext cx="6112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01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Captura de pantalla 2015-04-14 a las 15.55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5" y="1444625"/>
            <a:ext cx="52832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53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96417125"/>
              </p:ext>
            </p:extLst>
          </p:nvPr>
        </p:nvGraphicFramePr>
        <p:xfrm>
          <a:off x="0" y="876300"/>
          <a:ext cx="8289925" cy="550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987824" y="181610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No presenta fatiga ni esplenomegalia, respuesta </a:t>
            </a:r>
            <a:r>
              <a:rPr lang="es-CL" dirty="0" err="1"/>
              <a:t>atb</a:t>
            </a:r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6948264" y="828550"/>
            <a:ext cx="20162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Asintomático o leve, </a:t>
            </a:r>
            <a:r>
              <a:rPr lang="es-CL" dirty="0" err="1"/>
              <a:t>aminotransferasas</a:t>
            </a:r>
            <a:r>
              <a:rPr lang="es-CL" dirty="0"/>
              <a:t> elevadas, fiebre prolongada. Faringitis, </a:t>
            </a:r>
            <a:r>
              <a:rPr lang="es-CL" dirty="0" err="1"/>
              <a:t>adenopatias</a:t>
            </a:r>
            <a:r>
              <a:rPr lang="es-CL" dirty="0"/>
              <a:t>, esplenomegalia infrecuentes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39552" y="1414517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Fenitoína</a:t>
            </a:r>
            <a:r>
              <a:rPr lang="es-CL" dirty="0"/>
              <a:t>, </a:t>
            </a:r>
            <a:r>
              <a:rPr lang="es-CL" dirty="0" err="1"/>
              <a:t>carbamazepina</a:t>
            </a:r>
            <a:r>
              <a:rPr lang="es-CL" dirty="0"/>
              <a:t>, </a:t>
            </a:r>
            <a:r>
              <a:rPr lang="es-CL" dirty="0" err="1"/>
              <a:t>isoniazida</a:t>
            </a:r>
            <a:endParaRPr lang="es-CL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95975" y="4292149"/>
            <a:ext cx="1963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Asintomáticos, vía oral. Linfocitosis atípica baja cuantía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092280" y="4005064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Ulceras </a:t>
            </a:r>
            <a:r>
              <a:rPr lang="es-CL" dirty="0" err="1"/>
              <a:t>mucocutáneas</a:t>
            </a:r>
            <a:r>
              <a:rPr lang="es-CL" dirty="0"/>
              <a:t>, </a:t>
            </a:r>
            <a:r>
              <a:rPr lang="es-CL" dirty="0" err="1"/>
              <a:t>rash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1194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B926DD-8D03-4049-A1F0-8FE873F3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5CB926DD-8D03-4049-A1F0-8FE873F3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ED4DEB4-DA3D-4E58-8420-12D747EC3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FED4DEB4-DA3D-4E58-8420-12D747EC38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70DF62-7EEF-4C90-B7C2-241BB2B70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C270DF62-7EEF-4C90-B7C2-241BB2B703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08B1AF-61FD-4223-9E50-91634CFF98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B008B1AF-61FD-4223-9E50-91634CFF98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1C8E80C-2141-4EEE-828D-3C02E4805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graphicEl>
                                              <a:dgm id="{71C8E80C-2141-4EEE-828D-3C02E48052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EC3B4A-F887-49D6-AB99-E4FD5B537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E6EC3B4A-F887-49D6-AB99-E4FD5B537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7C9701-DC4B-48A1-9198-F07935330A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graphicEl>
                                              <a:dgm id="{4C7C9701-DC4B-48A1-9198-F07935330A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8" grpId="0"/>
      <p:bldP spid="9" grpId="0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Imagen 7" descr="Captura de pantalla 2015-04-14 a las 18.31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1" y="1627948"/>
            <a:ext cx="8646018" cy="514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17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Captura de pantalla 2015-04-14 a las 18.54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72009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77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aptura de pantalla 2015-04-14 a las 19.02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185"/>
            <a:ext cx="7906146" cy="66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87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dirty="0"/>
              <a:t>Rotura esplénica: </a:t>
            </a:r>
          </a:p>
          <a:p>
            <a:pPr lvl="1"/>
            <a:r>
              <a:rPr lang="es-CL" sz="2400" dirty="0"/>
              <a:t>3-7 semanas </a:t>
            </a:r>
          </a:p>
          <a:p>
            <a:pPr lvl="1"/>
            <a:r>
              <a:rPr lang="es-CL" sz="2400" dirty="0"/>
              <a:t>Presentación clínica: </a:t>
            </a:r>
          </a:p>
          <a:p>
            <a:pPr lvl="2"/>
            <a:r>
              <a:rPr lang="es-CL" sz="2000" dirty="0"/>
              <a:t>Dolor súbito en hipocondrio izquierdo</a:t>
            </a:r>
          </a:p>
          <a:p>
            <a:pPr lvl="2"/>
            <a:r>
              <a:rPr lang="es-CL" sz="2000" dirty="0"/>
              <a:t>Signo de </a:t>
            </a:r>
            <a:r>
              <a:rPr lang="es-CL" sz="2000" dirty="0" err="1"/>
              <a:t>Kher</a:t>
            </a:r>
            <a:r>
              <a:rPr lang="es-CL" sz="2000" dirty="0"/>
              <a:t>: </a:t>
            </a:r>
            <a:r>
              <a:rPr lang="es-CL" sz="2000" dirty="0" err="1"/>
              <a:t>omalgia</a:t>
            </a:r>
            <a:r>
              <a:rPr lang="es-CL" sz="2000" dirty="0"/>
              <a:t> izquierda que aumenta en inspiración</a:t>
            </a:r>
          </a:p>
          <a:p>
            <a:pPr lvl="2"/>
            <a:r>
              <a:rPr lang="es-CL" sz="2000" dirty="0"/>
              <a:t>Masa palpable en hipocondrio izquierdo </a:t>
            </a:r>
          </a:p>
          <a:p>
            <a:pPr lvl="2"/>
            <a:r>
              <a:rPr lang="es-CL" sz="2000" dirty="0"/>
              <a:t>Elevación leve de transaminasas</a:t>
            </a:r>
          </a:p>
          <a:p>
            <a:pPr lvl="1"/>
            <a:r>
              <a:rPr lang="es-CL" sz="2400" dirty="0"/>
              <a:t>Evitar deporte</a:t>
            </a:r>
          </a:p>
        </p:txBody>
      </p:sp>
    </p:spTree>
    <p:extLst>
      <p:ext uri="{BB962C8B-B14F-4D97-AF65-F5344CB8AC3E}">
        <p14:creationId xmlns:p14="http://schemas.microsoft.com/office/powerpoint/2010/main" val="15263406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no_kiss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90" y="736599"/>
            <a:ext cx="4448909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95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Manejo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sz="2800" dirty="0"/>
              <a:t>Sintomático:</a:t>
            </a:r>
          </a:p>
          <a:p>
            <a:pPr lvl="1"/>
            <a:r>
              <a:rPr lang="es-CL" sz="2400" dirty="0"/>
              <a:t>AINEs</a:t>
            </a:r>
          </a:p>
          <a:p>
            <a:pPr lvl="1"/>
            <a:r>
              <a:rPr lang="es-CL" sz="2400" dirty="0"/>
              <a:t>Hidratación y régimen común </a:t>
            </a:r>
          </a:p>
          <a:p>
            <a:pPr lvl="1"/>
            <a:r>
              <a:rPr lang="es-CL" sz="2400" dirty="0"/>
              <a:t>Reposo relativo</a:t>
            </a:r>
          </a:p>
          <a:p>
            <a:r>
              <a:rPr lang="es-CL" sz="2800" dirty="0"/>
              <a:t>No requiere aislamiento ni otras medidas</a:t>
            </a:r>
          </a:p>
          <a:p>
            <a:r>
              <a:rPr lang="es-CL" sz="2800" dirty="0"/>
              <a:t>Aciclovir: </a:t>
            </a:r>
          </a:p>
          <a:p>
            <a:pPr lvl="1"/>
            <a:r>
              <a:rPr lang="es-CL" sz="2400" dirty="0"/>
              <a:t>Baja excreción de virus </a:t>
            </a:r>
            <a:r>
              <a:rPr lang="es-CL" sz="2400" dirty="0" err="1"/>
              <a:t>orofaringea</a:t>
            </a:r>
            <a:r>
              <a:rPr lang="es-CL" sz="2400" dirty="0"/>
              <a:t> con rebote</a:t>
            </a:r>
          </a:p>
          <a:p>
            <a:pPr lvl="1"/>
            <a:r>
              <a:rPr lang="es-CL" sz="2400" dirty="0"/>
              <a:t>No se recomienda </a:t>
            </a:r>
          </a:p>
          <a:p>
            <a:r>
              <a:rPr lang="es-CL" sz="2800" dirty="0"/>
              <a:t>Corticoides: sólo ante complicaciones 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49597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adenopatias-en-pediatri-at-2-7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b="13027"/>
          <a:stretch>
            <a:fillRect/>
          </a:stretch>
        </p:blipFill>
        <p:spPr>
          <a:xfrm>
            <a:off x="347790" y="1279770"/>
            <a:ext cx="8575084" cy="4755662"/>
          </a:xfrm>
        </p:spPr>
      </p:pic>
    </p:spTree>
    <p:extLst>
      <p:ext uri="{BB962C8B-B14F-4D97-AF65-F5344CB8AC3E}">
        <p14:creationId xmlns:p14="http://schemas.microsoft.com/office/powerpoint/2010/main" val="83912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Marcador de contenido 7" descr="Captura de pantalla 2015-04-14 a las 18.57.3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019" b="-40019"/>
          <a:stretch>
            <a:fillRect/>
          </a:stretch>
        </p:blipFill>
        <p:spPr>
          <a:xfrm>
            <a:off x="381001" y="753871"/>
            <a:ext cx="8407893" cy="4407408"/>
          </a:xfrm>
        </p:spPr>
      </p:pic>
      <p:pic>
        <p:nvPicPr>
          <p:cNvPr id="9" name="Imagen 8" descr="Captura de pantalla 2015-04-14 a las 18.59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6" y="4635500"/>
            <a:ext cx="8390783" cy="176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Pronóstico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dirty="0"/>
              <a:t>Mayoría resuelve sin manifestaciones graves ni secuelas</a:t>
            </a:r>
          </a:p>
          <a:p>
            <a:r>
              <a:rPr lang="es-CL" sz="2800" dirty="0"/>
              <a:t>Síntomas duran 1-2 semanas, excepto fatiga. </a:t>
            </a:r>
          </a:p>
          <a:p>
            <a:pPr lvl="1"/>
            <a:r>
              <a:rPr lang="es-CL" sz="2400" dirty="0"/>
              <a:t>11% cumplen criterios de fatiga crónica  a los 6 meses</a:t>
            </a:r>
          </a:p>
          <a:p>
            <a:pPr lvl="2"/>
            <a:r>
              <a:rPr lang="es-CL" sz="2000" dirty="0"/>
              <a:t>FR: Sexo femenino y trastornos del ánimo previos</a:t>
            </a:r>
          </a:p>
          <a:p>
            <a:r>
              <a:rPr lang="es-CL" sz="2800" dirty="0"/>
              <a:t>EBV se ha relacionado con variedad de patología maligna, especialmente linfomas. </a:t>
            </a:r>
          </a:p>
        </p:txBody>
      </p:sp>
    </p:spTree>
    <p:extLst>
      <p:ext uri="{BB962C8B-B14F-4D97-AF65-F5344CB8AC3E}">
        <p14:creationId xmlns:p14="http://schemas.microsoft.com/office/powerpoint/2010/main" val="1775112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adenopatias-en-pediatri-at-5-7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b="130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3282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adenopatias-en-pediatri-at-6-728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38" r="-21538"/>
          <a:stretch>
            <a:fillRect/>
          </a:stretch>
        </p:blipFill>
        <p:spPr>
          <a:xfrm>
            <a:off x="-853908" y="1286934"/>
            <a:ext cx="10191678" cy="5342466"/>
          </a:xfrm>
        </p:spPr>
      </p:pic>
    </p:spTree>
    <p:extLst>
      <p:ext uri="{BB962C8B-B14F-4D97-AF65-F5344CB8AC3E}">
        <p14:creationId xmlns:p14="http://schemas.microsoft.com/office/powerpoint/2010/main" val="2174596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9144000" cy="59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79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62" y="1532304"/>
            <a:ext cx="5861538" cy="45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4-14 a las 15.44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1" y="196900"/>
            <a:ext cx="7708826" cy="63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997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Tintero">
  <a:themeElements>
    <a:clrScheme name="Tintero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Tintero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Tinter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Tintero.thmx</Template>
  <TotalTime>480</TotalTime>
  <Words>662</Words>
  <Application>Microsoft Macintosh PowerPoint</Application>
  <PresentationFormat>Presentación en pantalla (4:3)</PresentationFormat>
  <Paragraphs>111</Paragraphs>
  <Slides>41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7" baseType="lpstr">
      <vt:lpstr>Arial</vt:lpstr>
      <vt:lpstr>Calibri</vt:lpstr>
      <vt:lpstr>Goudy Old Style</vt:lpstr>
      <vt:lpstr>Impact</vt:lpstr>
      <vt:lpstr>Rockwell</vt:lpstr>
      <vt:lpstr>Tintero</vt:lpstr>
      <vt:lpstr>Adenopatías y síndrome mononucleósico</vt:lpstr>
      <vt:lpstr>Sistema linfático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ALARMA</vt:lpstr>
      <vt:lpstr>Presentación de PowerPoint</vt:lpstr>
      <vt:lpstr>Presentación de PowerPoint</vt:lpstr>
      <vt:lpstr>Presentación de PowerPoint</vt:lpstr>
      <vt:lpstr>Presentación de PowerPoint</vt:lpstr>
      <vt:lpstr>CASOS CLINICOS</vt:lpstr>
      <vt:lpstr>Al examen físico</vt:lpstr>
      <vt:lpstr>Sospecha Diagnóstica</vt:lpstr>
      <vt:lpstr>ENFERMEDAD DEL BESO  </vt:lpstr>
      <vt:lpstr>Presentación de PowerPoint</vt:lpstr>
      <vt:lpstr>Definición</vt:lpstr>
      <vt:lpstr>Presentación de PowerPoint</vt:lpstr>
      <vt:lpstr>Introducción, Epidemiología</vt:lpstr>
      <vt:lpstr>Presentación de PowerPoint</vt:lpstr>
      <vt:lpstr>Fisiopatología</vt:lpstr>
      <vt:lpstr>Presentación de PowerPoint</vt:lpstr>
      <vt:lpstr>Clínica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Manejo</vt:lpstr>
      <vt:lpstr>Presentación de PowerPoint</vt:lpstr>
      <vt:lpstr>Pronóstico</vt:lpstr>
    </vt:vector>
  </TitlesOfParts>
  <Company>VAWILKACHA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Síndrome mononucleosico </dc:title>
  <dc:creator>Rodrigo Vásquez De Kartzow</dc:creator>
  <cp:lastModifiedBy>Rodrigo Vásquez De Kartzow</cp:lastModifiedBy>
  <cp:revision>34</cp:revision>
  <dcterms:created xsi:type="dcterms:W3CDTF">2015-04-06T18:32:14Z</dcterms:created>
  <dcterms:modified xsi:type="dcterms:W3CDTF">2022-04-07T13:12:04Z</dcterms:modified>
</cp:coreProperties>
</file>