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66"/>
  </p:notesMasterIdLst>
  <p:sldIdLst>
    <p:sldId id="318" r:id="rId7"/>
    <p:sldId id="260"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340" r:id="rId22"/>
    <p:sldId id="339" r:id="rId23"/>
    <p:sldId id="276" r:id="rId24"/>
    <p:sldId id="277" r:id="rId25"/>
    <p:sldId id="278" r:id="rId26"/>
    <p:sldId id="279" r:id="rId27"/>
    <p:sldId id="280" r:id="rId28"/>
    <p:sldId id="281" r:id="rId29"/>
    <p:sldId id="282" r:id="rId30"/>
    <p:sldId id="283" r:id="rId31"/>
    <p:sldId id="288" r:id="rId32"/>
    <p:sldId id="289" r:id="rId33"/>
    <p:sldId id="290" r:id="rId34"/>
    <p:sldId id="291" r:id="rId35"/>
    <p:sldId id="296" r:id="rId36"/>
    <p:sldId id="297" r:id="rId37"/>
    <p:sldId id="298" r:id="rId38"/>
    <p:sldId id="319" r:id="rId39"/>
    <p:sldId id="320" r:id="rId40"/>
    <p:sldId id="323" r:id="rId41"/>
    <p:sldId id="324" r:id="rId42"/>
    <p:sldId id="325" r:id="rId43"/>
    <p:sldId id="326" r:id="rId44"/>
    <p:sldId id="341" r:id="rId45"/>
    <p:sldId id="342" r:id="rId46"/>
    <p:sldId id="345" r:id="rId47"/>
    <p:sldId id="343" r:id="rId48"/>
    <p:sldId id="346" r:id="rId49"/>
    <p:sldId id="347" r:id="rId50"/>
    <p:sldId id="327" r:id="rId51"/>
    <p:sldId id="348" r:id="rId52"/>
    <p:sldId id="328" r:id="rId53"/>
    <p:sldId id="329" r:id="rId54"/>
    <p:sldId id="330" r:id="rId55"/>
    <p:sldId id="331" r:id="rId56"/>
    <p:sldId id="332" r:id="rId57"/>
    <p:sldId id="333" r:id="rId58"/>
    <p:sldId id="334" r:id="rId59"/>
    <p:sldId id="335" r:id="rId60"/>
    <p:sldId id="321" r:id="rId61"/>
    <p:sldId id="322" r:id="rId62"/>
    <p:sldId id="336" r:id="rId63"/>
    <p:sldId id="337" r:id="rId64"/>
    <p:sldId id="317" r:id="rId6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60"/>
  </p:normalViewPr>
  <p:slideViewPr>
    <p:cSldViewPr>
      <p:cViewPr>
        <p:scale>
          <a:sx n="51" d="100"/>
          <a:sy n="51" d="100"/>
        </p:scale>
        <p:origin x="-1068"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428C4-A452-460E-B03A-1BF07FB2EC95}" type="datetimeFigureOut">
              <a:rPr lang="es-CL" smtClean="0"/>
              <a:pPr/>
              <a:t>03-01-2016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104B1-05FC-4751-8B56-99C436455F34}" type="slidenum">
              <a:rPr lang="es-CL" smtClean="0"/>
              <a:pPr/>
              <a:t>‹Nº›</a:t>
            </a:fld>
            <a:endParaRPr lang="es-CL"/>
          </a:p>
        </p:txBody>
      </p:sp>
    </p:spTree>
    <p:extLst>
      <p:ext uri="{BB962C8B-B14F-4D97-AF65-F5344CB8AC3E}">
        <p14:creationId xmlns:p14="http://schemas.microsoft.com/office/powerpoint/2010/main" val="118682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AE104B1-05FC-4751-8B56-99C436455F34}" type="slidenum">
              <a:rPr lang="es-CL" smtClean="0"/>
              <a:pPr/>
              <a:t>1</a:t>
            </a:fld>
            <a:endParaRPr lang="es-CL"/>
          </a:p>
        </p:txBody>
      </p:sp>
    </p:spTree>
    <p:extLst>
      <p:ext uri="{BB962C8B-B14F-4D97-AF65-F5344CB8AC3E}">
        <p14:creationId xmlns:p14="http://schemas.microsoft.com/office/powerpoint/2010/main" val="34118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68755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07293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78475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91037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58544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32884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543329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19071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212422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025714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36106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072668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09616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73491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98895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996357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479353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03120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095184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242285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947016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86327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482243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23055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415724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967444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696328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150589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728255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93968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081217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062520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73593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093871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031329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208047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12882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639678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990770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206815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15515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138097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963046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47280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917332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744720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321317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802638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884990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88152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230191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808544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894697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080383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43354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156370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642585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183732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621678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426023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902846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088236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70345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0733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63852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43516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7647455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41854208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0221544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14364758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389876847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E7FA-692F-47E9-B625-E7E2B3761E4B}" type="datetimeFigureOut">
              <a:rPr lang="es-CL" smtClean="0">
                <a:solidFill>
                  <a:prstClr val="white">
                    <a:tint val="75000"/>
                  </a:prstClr>
                </a:solidFill>
              </a:rPr>
              <a:pPr/>
              <a:t>03-01-2016</a:t>
            </a:fld>
            <a:endParaRPr lang="es-CL">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A6-B720-4CEC-97C0-F8D99BF796DD}" type="slidenum">
              <a:rPr lang="es-CL" smtClean="0">
                <a:solidFill>
                  <a:prstClr val="white">
                    <a:tint val="75000"/>
                  </a:prstClr>
                </a:solidFill>
              </a:rPr>
              <a:pPr/>
              <a:t>‹Nº›</a:t>
            </a:fld>
            <a:endParaRPr lang="es-CL">
              <a:solidFill>
                <a:prstClr val="white">
                  <a:tint val="75000"/>
                </a:prstClr>
              </a:solidFill>
            </a:endParaRPr>
          </a:p>
        </p:txBody>
      </p:sp>
    </p:spTree>
    <p:extLst>
      <p:ext uri="{BB962C8B-B14F-4D97-AF65-F5344CB8AC3E}">
        <p14:creationId xmlns:p14="http://schemas.microsoft.com/office/powerpoint/2010/main" val="230068170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87624" y="3140968"/>
            <a:ext cx="72008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smtClean="0">
                <a:solidFill>
                  <a:prstClr val="white"/>
                </a:solidFill>
                <a:effectLst>
                  <a:outerShdw blurRad="38100" dist="38100" dir="2700000" algn="tl">
                    <a:srgbClr val="000000">
                      <a:alpha val="43137"/>
                    </a:srgbClr>
                  </a:outerShdw>
                </a:effectLst>
                <a:latin typeface="Broadway" pitchFamily="82" charset="0"/>
                <a:cs typeface="Aharoni" pitchFamily="2" charset="-79"/>
              </a:rPr>
              <a:t>MÉDICO</a:t>
            </a:r>
            <a:endParaRPr lang="es-CL" sz="3600" b="1" dirty="0">
              <a:solidFill>
                <a:prstClr val="white"/>
              </a:solidFill>
              <a:effectLst>
                <a:outerShdw blurRad="38100" dist="38100" dir="2700000" algn="tl">
                  <a:srgbClr val="000000">
                    <a:alpha val="43137"/>
                  </a:srgbClr>
                </a:outerShdw>
              </a:effectLst>
              <a:latin typeface="Broadway" pitchFamily="82" charset="0"/>
              <a:cs typeface="Aharoni" pitchFamily="2" charset="-79"/>
            </a:endParaRPr>
          </a:p>
        </p:txBody>
      </p:sp>
      <p:sp>
        <p:nvSpPr>
          <p:cNvPr id="6" name="5 CuadroTexto"/>
          <p:cNvSpPr txBox="1"/>
          <p:nvPr/>
        </p:nvSpPr>
        <p:spPr>
          <a:xfrm rot="19737742">
            <a:off x="805714" y="2701082"/>
            <a:ext cx="7460563" cy="2545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s-CL" dirty="0"/>
          </a:p>
        </p:txBody>
      </p:sp>
      <p:sp>
        <p:nvSpPr>
          <p:cNvPr id="7" name="6 Rectángulo"/>
          <p:cNvSpPr/>
          <p:nvPr/>
        </p:nvSpPr>
        <p:spPr>
          <a:xfrm rot="19751058">
            <a:off x="1187624" y="1720841"/>
            <a:ext cx="6937176" cy="424731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well Extra Bold" panose="02060903040505020403" pitchFamily="18" charset="0"/>
              </a:rPr>
              <a:t>Episodio III</a:t>
            </a:r>
          </a:p>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well Extra Bold" panose="02060903040505020403" pitchFamily="18" charset="0"/>
              </a:rPr>
              <a:t>EL  REGRESO DEL PEDIATRA</a:t>
            </a:r>
          </a:p>
          <a:p>
            <a:pPr algn="ct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2012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5</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000" b="1" dirty="0">
                <a:solidFill>
                  <a:prstClr val="white"/>
                </a:solidFill>
              </a:rPr>
              <a:t>Escolar de sexo masculino de 12 años de edad que al examen físico se objetiva que la talla actual se encuentra bajo 2 desviaciones estándar y que no tiene signos de desarrollo puberal. Usted le solicita exámenes en busca de una patología subyacente y todos se encuentran normales, excepto una radiografía de edad ósea que se informa de 10 años 9 meses. En relación a la talla el diagnóstico sería:</a:t>
            </a:r>
            <a:endParaRPr lang="es-CL" sz="20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Talla baja mixta</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Talla normal baja</a:t>
            </a: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Talla baja familiar</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Pubertad retrasada</a:t>
            </a:r>
          </a:p>
        </p:txBody>
      </p:sp>
      <p:sp>
        <p:nvSpPr>
          <p:cNvPr id="11" name="10 Proceso alternativo"/>
          <p:cNvSpPr/>
          <p:nvPr/>
        </p:nvSpPr>
        <p:spPr>
          <a:xfrm>
            <a:off x="5796136" y="5517232"/>
            <a:ext cx="288032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Retraso constitucional del desarrollo</a:t>
            </a:r>
          </a:p>
        </p:txBody>
      </p:sp>
    </p:spTree>
    <p:extLst>
      <p:ext uri="{BB962C8B-B14F-4D97-AF65-F5344CB8AC3E}">
        <p14:creationId xmlns:p14="http://schemas.microsoft.com/office/powerpoint/2010/main" val="5273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5</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000" b="1" dirty="0">
                <a:solidFill>
                  <a:prstClr val="white"/>
                </a:solidFill>
              </a:rPr>
              <a:t>Escolar de sexo masculino de 12 años de edad que al examen físico se objetiva que la talla actual se encuentra bajo 2 desviaciones estándar y que no tiene signos de desarrollo puberal. Usted le solicita exámenes en busca de una patología subyacente y todos se encuentran normales, excepto una radiografía de edad ósea que se informa de 10 años 9 meses. En relación a la talla el diagnóstico sería:</a:t>
            </a:r>
            <a:endParaRPr lang="es-CL" sz="20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Talla baja mixta</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Talla normal baja</a:t>
            </a: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Talla baja familiar</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Pubertad retrasada</a:t>
            </a:r>
          </a:p>
        </p:txBody>
      </p:sp>
      <p:sp>
        <p:nvSpPr>
          <p:cNvPr id="11" name="10 Proceso alternativo"/>
          <p:cNvSpPr/>
          <p:nvPr/>
        </p:nvSpPr>
        <p:spPr>
          <a:xfrm>
            <a:off x="5796136" y="5517232"/>
            <a:ext cx="2880320" cy="115212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Retraso constitucional del desarrollo</a:t>
            </a:r>
          </a:p>
        </p:txBody>
      </p:sp>
    </p:spTree>
    <p:extLst>
      <p:ext uri="{BB962C8B-B14F-4D97-AF65-F5344CB8AC3E}">
        <p14:creationId xmlns:p14="http://schemas.microsoft.com/office/powerpoint/2010/main" val="22548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ppt_w</p:attrName>
                                        </p:attrNameLst>
                                      </p:cBhvr>
                                      <p:tavLst>
                                        <p:tav tm="0" fmla="#ppt_w*sin(2.5*pi*$)">
                                          <p:val>
                                            <p:fltVal val="0"/>
                                          </p:val>
                                        </p:tav>
                                        <p:tav tm="100000">
                                          <p:val>
                                            <p:fltVal val="1"/>
                                          </p:val>
                                        </p:tav>
                                      </p:tavLst>
                                    </p:anim>
                                    <p:anim calcmode="lin" valueType="num">
                                      <p:cBhvr>
                                        <p:cTn id="1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6</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400" b="1" dirty="0">
                <a:solidFill>
                  <a:prstClr val="white"/>
                </a:solidFill>
              </a:rPr>
              <a:t>Acude a control sano una escolar de 6 años.  Al examen físico usted constata mamas en </a:t>
            </a:r>
            <a:r>
              <a:rPr lang="es-ES_tradnl" sz="2400" b="1" dirty="0" err="1">
                <a:solidFill>
                  <a:prstClr val="white"/>
                </a:solidFill>
              </a:rPr>
              <a:t>Tanner</a:t>
            </a:r>
            <a:r>
              <a:rPr lang="es-ES_tradnl" sz="2400" b="1" dirty="0">
                <a:solidFill>
                  <a:prstClr val="white"/>
                </a:solidFill>
              </a:rPr>
              <a:t> 2, ausencia de olor </a:t>
            </a:r>
            <a:r>
              <a:rPr lang="es-ES_tradnl" sz="2400" b="1" dirty="0" err="1">
                <a:solidFill>
                  <a:prstClr val="white"/>
                </a:solidFill>
              </a:rPr>
              <a:t>apocrino</a:t>
            </a:r>
            <a:r>
              <a:rPr lang="es-ES_tradnl" sz="2400" b="1" dirty="0">
                <a:solidFill>
                  <a:prstClr val="white"/>
                </a:solidFill>
              </a:rPr>
              <a:t> y vello pubiano. El resto del examen físico es normal. En los últimos 6 meses su velocidad de crecimiento ha sido de 8 cm/año. Cuál es la conducta más apropiada en este caso?</a:t>
            </a:r>
            <a:endParaRPr lang="es-CL" sz="2400" b="1" dirty="0">
              <a:solidFill>
                <a:prstClr val="white"/>
              </a:solidFill>
            </a:endParaRPr>
          </a:p>
        </p:txBody>
      </p:sp>
      <p:sp>
        <p:nvSpPr>
          <p:cNvPr id="6" name="5 Proceso alternativo"/>
          <p:cNvSpPr/>
          <p:nvPr/>
        </p:nvSpPr>
        <p:spPr>
          <a:xfrm>
            <a:off x="573290" y="3297493"/>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Solicitar ecografía mamaria</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Solicitar LH, FSH y estradiol</a:t>
            </a:r>
          </a:p>
        </p:txBody>
      </p:sp>
      <p:sp>
        <p:nvSpPr>
          <p:cNvPr id="9" name="8 Proceso alternativo"/>
          <p:cNvSpPr/>
          <p:nvPr/>
        </p:nvSpPr>
        <p:spPr>
          <a:xfrm>
            <a:off x="4860032" y="4342386"/>
            <a:ext cx="380114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Tranquilizar a la madre ya que esto es normal</a:t>
            </a:r>
          </a:p>
        </p:txBody>
      </p:sp>
      <p:sp>
        <p:nvSpPr>
          <p:cNvPr id="10" name="9 Proceso alternativo"/>
          <p:cNvSpPr/>
          <p:nvPr/>
        </p:nvSpPr>
        <p:spPr>
          <a:xfrm>
            <a:off x="4860032" y="3140968"/>
            <a:ext cx="3816424"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Controlar clínicamente en 6 meses</a:t>
            </a:r>
          </a:p>
        </p:txBody>
      </p:sp>
      <p:sp>
        <p:nvSpPr>
          <p:cNvPr id="11" name="10 Proceso alternativo"/>
          <p:cNvSpPr/>
          <p:nvPr/>
        </p:nvSpPr>
        <p:spPr>
          <a:xfrm>
            <a:off x="4860032" y="5697252"/>
            <a:ext cx="381642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Realizar </a:t>
            </a:r>
            <a:r>
              <a:rPr lang="es-CL" sz="2400" b="1" dirty="0" err="1">
                <a:solidFill>
                  <a:prstClr val="white"/>
                </a:solidFill>
                <a:effectLst>
                  <a:outerShdw blurRad="38100" dist="38100" dir="2700000" algn="tl">
                    <a:srgbClr val="000000">
                      <a:alpha val="43137"/>
                    </a:srgbClr>
                  </a:outerShdw>
                </a:effectLst>
              </a:rPr>
              <a:t>Rx</a:t>
            </a:r>
            <a:r>
              <a:rPr lang="es-CL" sz="2400" b="1" dirty="0">
                <a:solidFill>
                  <a:prstClr val="white"/>
                </a:solidFill>
                <a:effectLst>
                  <a:outerShdw blurRad="38100" dist="38100" dir="2700000" algn="tl">
                    <a:srgbClr val="000000">
                      <a:alpha val="43137"/>
                    </a:srgbClr>
                  </a:outerShdw>
                </a:effectLst>
              </a:rPr>
              <a:t> edad ósea y derivar a endocrinólogo</a:t>
            </a:r>
          </a:p>
        </p:txBody>
      </p:sp>
    </p:spTree>
    <p:extLst>
      <p:ext uri="{BB962C8B-B14F-4D97-AF65-F5344CB8AC3E}">
        <p14:creationId xmlns:p14="http://schemas.microsoft.com/office/powerpoint/2010/main" val="18942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6</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400" b="1" dirty="0">
                <a:solidFill>
                  <a:prstClr val="white"/>
                </a:solidFill>
              </a:rPr>
              <a:t>Acude a control sano una escolar de 6 años.  Al examen físico usted constata mamas en </a:t>
            </a:r>
            <a:r>
              <a:rPr lang="es-ES_tradnl" sz="2400" b="1" dirty="0" err="1">
                <a:solidFill>
                  <a:prstClr val="white"/>
                </a:solidFill>
              </a:rPr>
              <a:t>Tanner</a:t>
            </a:r>
            <a:r>
              <a:rPr lang="es-ES_tradnl" sz="2400" b="1" dirty="0">
                <a:solidFill>
                  <a:prstClr val="white"/>
                </a:solidFill>
              </a:rPr>
              <a:t> 2, ausencia de olor </a:t>
            </a:r>
            <a:r>
              <a:rPr lang="es-ES_tradnl" sz="2400" b="1" dirty="0" err="1">
                <a:solidFill>
                  <a:prstClr val="white"/>
                </a:solidFill>
              </a:rPr>
              <a:t>apocrino</a:t>
            </a:r>
            <a:r>
              <a:rPr lang="es-ES_tradnl" sz="2400" b="1" dirty="0">
                <a:solidFill>
                  <a:prstClr val="white"/>
                </a:solidFill>
              </a:rPr>
              <a:t> y vello pubiano. El resto del examen físico es normal. En los últimos 6 meses su velocidad de crecimiento ha sido de 8 cm/año. Cuál es la conducta más apropiada en este caso?</a:t>
            </a:r>
            <a:endParaRPr lang="es-CL" sz="2400" b="1" dirty="0">
              <a:solidFill>
                <a:prstClr val="white"/>
              </a:solidFill>
            </a:endParaRPr>
          </a:p>
        </p:txBody>
      </p:sp>
      <p:sp>
        <p:nvSpPr>
          <p:cNvPr id="6" name="5 Proceso alternativo"/>
          <p:cNvSpPr/>
          <p:nvPr/>
        </p:nvSpPr>
        <p:spPr>
          <a:xfrm>
            <a:off x="573290" y="3297493"/>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Solicitar ecografía mamaria</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Solicitar LH, FSH y estradiol</a:t>
            </a:r>
          </a:p>
        </p:txBody>
      </p:sp>
      <p:sp>
        <p:nvSpPr>
          <p:cNvPr id="9" name="8 Proceso alternativo"/>
          <p:cNvSpPr/>
          <p:nvPr/>
        </p:nvSpPr>
        <p:spPr>
          <a:xfrm>
            <a:off x="4860032" y="4342386"/>
            <a:ext cx="380114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Tranquilizar a la madre ya que esto es normal</a:t>
            </a:r>
          </a:p>
        </p:txBody>
      </p:sp>
      <p:sp>
        <p:nvSpPr>
          <p:cNvPr id="10" name="9 Proceso alternativo"/>
          <p:cNvSpPr/>
          <p:nvPr/>
        </p:nvSpPr>
        <p:spPr>
          <a:xfrm>
            <a:off x="4860032" y="3140968"/>
            <a:ext cx="3816424"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Controlar clínicamente en 6 meses</a:t>
            </a:r>
          </a:p>
        </p:txBody>
      </p:sp>
      <p:sp>
        <p:nvSpPr>
          <p:cNvPr id="11" name="10 Proceso alternativo"/>
          <p:cNvSpPr/>
          <p:nvPr/>
        </p:nvSpPr>
        <p:spPr>
          <a:xfrm>
            <a:off x="4860032" y="5697252"/>
            <a:ext cx="3816424"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Realizar </a:t>
            </a:r>
            <a:r>
              <a:rPr lang="es-CL" sz="2400" b="1" dirty="0" err="1">
                <a:solidFill>
                  <a:prstClr val="white"/>
                </a:solidFill>
                <a:effectLst>
                  <a:outerShdw blurRad="38100" dist="38100" dir="2700000" algn="tl">
                    <a:srgbClr val="000000">
                      <a:alpha val="43137"/>
                    </a:srgbClr>
                  </a:outerShdw>
                </a:effectLst>
              </a:rPr>
              <a:t>Rx</a:t>
            </a:r>
            <a:r>
              <a:rPr lang="es-CL" sz="2400" b="1" dirty="0">
                <a:solidFill>
                  <a:prstClr val="white"/>
                </a:solidFill>
                <a:effectLst>
                  <a:outerShdw blurRad="38100" dist="38100" dir="2700000" algn="tl">
                    <a:srgbClr val="000000">
                      <a:alpha val="43137"/>
                    </a:srgbClr>
                  </a:outerShdw>
                </a:effectLst>
              </a:rPr>
              <a:t> edad ósea y derivar a endocrinólogo</a:t>
            </a:r>
          </a:p>
        </p:txBody>
      </p:sp>
    </p:spTree>
    <p:extLst>
      <p:ext uri="{BB962C8B-B14F-4D97-AF65-F5344CB8AC3E}">
        <p14:creationId xmlns:p14="http://schemas.microsoft.com/office/powerpoint/2010/main" val="27669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7</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endParaRPr lang="es-ES_tradnl" sz="2400" b="1" dirty="0">
              <a:solidFill>
                <a:prstClr val="white"/>
              </a:solidFill>
            </a:endParaRPr>
          </a:p>
          <a:p>
            <a:r>
              <a:rPr lang="es-ES_tradnl" sz="2400" b="1" dirty="0">
                <a:solidFill>
                  <a:prstClr val="white"/>
                </a:solidFill>
              </a:rPr>
              <a:t>Consulta en atención primaria un escolar varón de 13 años de edad sin antecedentes mórbidos de importancia. Refiere presentar aumento de volumen mamario derecho sensible,  de dos meses de evolución. El diagnóstico más probable de este paciente es:</a:t>
            </a:r>
            <a:endParaRPr lang="es-CL" sz="2400" b="1" dirty="0">
              <a:solidFill>
                <a:prstClr val="white"/>
              </a:solidFill>
            </a:endParaRPr>
          </a:p>
          <a:p>
            <a:r>
              <a:rPr lang="es-ES_tradnl" sz="2800" dirty="0">
                <a:solidFill>
                  <a:prstClr val="white"/>
                </a:solidFill>
              </a:rPr>
              <a:t> </a:t>
            </a:r>
            <a:endParaRPr lang="es-CL" sz="2800"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Klinefelter</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Tumor mamario derecho</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Ginecomastia patológica</a:t>
            </a:r>
          </a:p>
        </p:txBody>
      </p:sp>
      <p:sp>
        <p:nvSpPr>
          <p:cNvPr id="10" name="9 Proceso alternativo"/>
          <p:cNvSpPr/>
          <p:nvPr/>
        </p:nvSpPr>
        <p:spPr>
          <a:xfrm>
            <a:off x="5794311" y="3060153"/>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Ginecomastia fisiológica</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a:t>
            </a:r>
            <a:r>
              <a:rPr lang="es-CL" sz="2400" b="1" dirty="0" err="1">
                <a:solidFill>
                  <a:prstClr val="white"/>
                </a:solidFill>
                <a:effectLst>
                  <a:outerShdw blurRad="38100" dist="38100" dir="2700000" algn="tl">
                    <a:srgbClr val="000000">
                      <a:alpha val="43137"/>
                    </a:srgbClr>
                  </a:outerShdw>
                </a:effectLst>
              </a:rPr>
              <a:t>Hipogonadismo</a:t>
            </a:r>
            <a:r>
              <a:rPr lang="es-CL" sz="2400" b="1" dirty="0">
                <a:solidFill>
                  <a:prstClr val="white"/>
                </a:solidFill>
                <a:effectLst>
                  <a:outerShdw blurRad="38100" dist="38100" dir="2700000" algn="tl">
                    <a:srgbClr val="000000">
                      <a:alpha val="43137"/>
                    </a:srgbClr>
                  </a:outerShdw>
                </a:effectLst>
              </a:rPr>
              <a:t> </a:t>
            </a:r>
            <a:r>
              <a:rPr lang="es-CL" sz="2400" b="1" dirty="0" err="1">
                <a:solidFill>
                  <a:prstClr val="white"/>
                </a:solidFill>
                <a:effectLst>
                  <a:outerShdw blurRad="38100" dist="38100" dir="2700000" algn="tl">
                    <a:srgbClr val="000000">
                      <a:alpha val="43137"/>
                    </a:srgbClr>
                  </a:outerShdw>
                </a:effectLst>
              </a:rPr>
              <a:t>hipogonadotrófico</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5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7</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endParaRPr lang="es-ES_tradnl" sz="2400" b="1" dirty="0">
              <a:solidFill>
                <a:prstClr val="white"/>
              </a:solidFill>
            </a:endParaRPr>
          </a:p>
          <a:p>
            <a:r>
              <a:rPr lang="es-ES_tradnl" sz="2400" b="1" dirty="0">
                <a:solidFill>
                  <a:prstClr val="white"/>
                </a:solidFill>
              </a:rPr>
              <a:t>Consulta en atención primaria un escolar varón de 13 años de edad sin antecedentes mórbidos de importancia. Refiere presentar aumento de volumen mamario derecho sensible,  de dos meses de evolución. El diagnóstico más probable de este paciente es:</a:t>
            </a:r>
            <a:endParaRPr lang="es-CL" sz="2400" b="1" dirty="0">
              <a:solidFill>
                <a:prstClr val="white"/>
              </a:solidFill>
            </a:endParaRPr>
          </a:p>
          <a:p>
            <a:r>
              <a:rPr lang="es-ES_tradnl" sz="2800" dirty="0">
                <a:solidFill>
                  <a:prstClr val="white"/>
                </a:solidFill>
              </a:rPr>
              <a:t> </a:t>
            </a:r>
            <a:endParaRPr lang="es-CL" sz="2800"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Klinefelter</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Tumor mamario derecho</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Ginecomastia patológica</a:t>
            </a:r>
          </a:p>
        </p:txBody>
      </p:sp>
      <p:sp>
        <p:nvSpPr>
          <p:cNvPr id="10" name="9 Proceso alternativo"/>
          <p:cNvSpPr/>
          <p:nvPr/>
        </p:nvSpPr>
        <p:spPr>
          <a:xfrm>
            <a:off x="5794311" y="3060153"/>
            <a:ext cx="2880320"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Ginecomastia fisiológica</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a:t>
            </a:r>
            <a:r>
              <a:rPr lang="es-CL" sz="2400" b="1" dirty="0" err="1">
                <a:solidFill>
                  <a:prstClr val="white"/>
                </a:solidFill>
                <a:effectLst>
                  <a:outerShdw blurRad="38100" dist="38100" dir="2700000" algn="tl">
                    <a:srgbClr val="000000">
                      <a:alpha val="43137"/>
                    </a:srgbClr>
                  </a:outerShdw>
                </a:effectLst>
              </a:rPr>
              <a:t>Hipogonadismo</a:t>
            </a:r>
            <a:r>
              <a:rPr lang="es-CL" sz="2400" b="1" dirty="0">
                <a:solidFill>
                  <a:prstClr val="white"/>
                </a:solidFill>
                <a:effectLst>
                  <a:outerShdw blurRad="38100" dist="38100" dir="2700000" algn="tl">
                    <a:srgbClr val="000000">
                      <a:alpha val="43137"/>
                    </a:srgbClr>
                  </a:outerShdw>
                </a:effectLst>
              </a:rPr>
              <a:t> </a:t>
            </a:r>
            <a:r>
              <a:rPr lang="es-CL" sz="2400" b="1" dirty="0" err="1">
                <a:solidFill>
                  <a:prstClr val="white"/>
                </a:solidFill>
                <a:effectLst>
                  <a:outerShdw blurRad="38100" dist="38100" dir="2700000" algn="tl">
                    <a:srgbClr val="000000">
                      <a:alpha val="43137"/>
                    </a:srgbClr>
                  </a:outerShdw>
                </a:effectLst>
              </a:rPr>
              <a:t>hipogonadotrófico</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10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8</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400" b="1" dirty="0">
                <a:solidFill>
                  <a:prstClr val="white"/>
                </a:solidFill>
              </a:rPr>
              <a:t>Lactante masculino de 1 mes de vida ingresa al servicio de urgencia con una deshidratación severa Al examen físico destaca un escroto </a:t>
            </a:r>
            <a:r>
              <a:rPr lang="es-CL" sz="2400" b="1" dirty="0" err="1">
                <a:solidFill>
                  <a:prstClr val="white"/>
                </a:solidFill>
              </a:rPr>
              <a:t>hiperpigmentado</a:t>
            </a:r>
            <a:r>
              <a:rPr lang="es-CL" sz="2400" b="1" dirty="0">
                <a:solidFill>
                  <a:prstClr val="white"/>
                </a:solidFill>
              </a:rPr>
              <a:t>, mientras que en el laboratorio de rutina se pesquisa una hiponatremia </a:t>
            </a:r>
            <a:r>
              <a:rPr lang="es-CL" sz="2400" b="1" dirty="0" err="1">
                <a:solidFill>
                  <a:prstClr val="white"/>
                </a:solidFill>
              </a:rPr>
              <a:t>hiperkalémica</a:t>
            </a:r>
            <a:r>
              <a:rPr lang="es-CL" sz="2400" b="1" dirty="0">
                <a:solidFill>
                  <a:prstClr val="white"/>
                </a:solidFill>
              </a:rPr>
              <a:t>  El diagnóstico que usted sospecha en primer lugar es:</a:t>
            </a:r>
            <a:endParaRPr lang="es-CL" sz="2800"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Tumor </a:t>
            </a:r>
            <a:r>
              <a:rPr lang="es-CL" sz="2400" b="1" dirty="0" err="1">
                <a:solidFill>
                  <a:prstClr val="white"/>
                </a:solidFill>
                <a:effectLst>
                  <a:outerShdw blurRad="38100" dist="38100" dir="2700000" algn="tl">
                    <a:srgbClr val="000000">
                      <a:alpha val="43137"/>
                    </a:srgbClr>
                  </a:outerShdw>
                </a:effectLst>
              </a:rPr>
              <a:t>hipofisiario</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Destrucción suprarrenal autoinmune  </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Diarrea crónica</a:t>
            </a:r>
          </a:p>
        </p:txBody>
      </p:sp>
      <p:sp>
        <p:nvSpPr>
          <p:cNvPr id="10" name="9 Proceso alternativo"/>
          <p:cNvSpPr/>
          <p:nvPr/>
        </p:nvSpPr>
        <p:spPr>
          <a:xfrm>
            <a:off x="5794311" y="2924944"/>
            <a:ext cx="2880320"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Hiperplasia suprarrenal congénita  </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Síndrome de </a:t>
            </a:r>
            <a:r>
              <a:rPr lang="es-CL" sz="2400" b="1" dirty="0" err="1">
                <a:solidFill>
                  <a:prstClr val="white"/>
                </a:solidFill>
                <a:effectLst>
                  <a:outerShdw blurRad="38100" dist="38100" dir="2700000" algn="tl">
                    <a:srgbClr val="000000">
                      <a:alpha val="43137"/>
                    </a:srgbClr>
                  </a:outerShdw>
                </a:effectLst>
              </a:rPr>
              <a:t>Alport</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7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8</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400" b="1" dirty="0">
                <a:solidFill>
                  <a:prstClr val="white"/>
                </a:solidFill>
              </a:rPr>
              <a:t>Lactante masculino de 1 mes de vida ingresa al servicio de urgencia con una deshidratación severa Al examen físico destaca un escroto </a:t>
            </a:r>
            <a:r>
              <a:rPr lang="es-CL" sz="2400" b="1" dirty="0" err="1">
                <a:solidFill>
                  <a:prstClr val="white"/>
                </a:solidFill>
              </a:rPr>
              <a:t>hiperpigmentado</a:t>
            </a:r>
            <a:r>
              <a:rPr lang="es-CL" sz="2400" b="1" dirty="0">
                <a:solidFill>
                  <a:prstClr val="white"/>
                </a:solidFill>
              </a:rPr>
              <a:t>, mientras que en el laboratorio de rutina se pesquisa una hiponatremia </a:t>
            </a:r>
            <a:r>
              <a:rPr lang="es-CL" sz="2400" b="1" dirty="0" err="1">
                <a:solidFill>
                  <a:prstClr val="white"/>
                </a:solidFill>
              </a:rPr>
              <a:t>hiperkalémica</a:t>
            </a:r>
            <a:r>
              <a:rPr lang="es-CL" sz="2400" b="1" dirty="0">
                <a:solidFill>
                  <a:prstClr val="white"/>
                </a:solidFill>
              </a:rPr>
              <a:t>  El diagnóstico que usted sospecha en primer lugar es:</a:t>
            </a:r>
            <a:endParaRPr lang="es-CL" sz="2800"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Tumor </a:t>
            </a:r>
            <a:r>
              <a:rPr lang="es-CL" sz="2400" b="1" dirty="0" err="1">
                <a:solidFill>
                  <a:prstClr val="white"/>
                </a:solidFill>
                <a:effectLst>
                  <a:outerShdw blurRad="38100" dist="38100" dir="2700000" algn="tl">
                    <a:srgbClr val="000000">
                      <a:alpha val="43137"/>
                    </a:srgbClr>
                  </a:outerShdw>
                </a:effectLst>
              </a:rPr>
              <a:t>hipofisiario</a:t>
            </a:r>
            <a:r>
              <a:rPr lang="es-CL" sz="2400" b="1" dirty="0">
                <a:solidFill>
                  <a:prstClr val="white"/>
                </a:solidFill>
                <a:effectLst>
                  <a:outerShdw blurRad="38100" dist="38100" dir="2700000" algn="tl">
                    <a:srgbClr val="000000">
                      <a:alpha val="43137"/>
                    </a:srgbClr>
                  </a:outerShdw>
                </a:effectLst>
              </a:rPr>
              <a:t> </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Destrucción suprarrenal autoinmune </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Diarrea crónica </a:t>
            </a:r>
          </a:p>
        </p:txBody>
      </p:sp>
      <p:sp>
        <p:nvSpPr>
          <p:cNvPr id="10" name="9 Proceso alternativo"/>
          <p:cNvSpPr/>
          <p:nvPr/>
        </p:nvSpPr>
        <p:spPr>
          <a:xfrm>
            <a:off x="5794311" y="2924944"/>
            <a:ext cx="2880320" cy="1044116"/>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Hiperplasia suprarrenal congénita </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Síndrome de </a:t>
            </a:r>
            <a:r>
              <a:rPr lang="es-CL" sz="2400" b="1" dirty="0" err="1">
                <a:solidFill>
                  <a:prstClr val="white"/>
                </a:solidFill>
                <a:effectLst>
                  <a:outerShdw blurRad="38100" dist="38100" dir="2700000" algn="tl">
                    <a:srgbClr val="000000">
                      <a:alpha val="43137"/>
                    </a:srgbClr>
                  </a:outerShdw>
                </a:effectLst>
              </a:rPr>
              <a:t>Alport</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070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normAutofit fontScale="92500" lnSpcReduction="20000"/>
          </a:bodyPr>
          <a:lstStyle/>
          <a:p>
            <a:pPr>
              <a:lnSpc>
                <a:spcPct val="90000"/>
              </a:lnSpc>
            </a:pPr>
            <a:r>
              <a:rPr lang="es-CL" dirty="0">
                <a:latin typeface="Calibri" pitchFamily="34" charset="0"/>
                <a:cs typeface="Calibri" pitchFamily="34" charset="0"/>
              </a:rPr>
              <a:t>Diabetes Mellitus: Desorden Metabólico Crónico  caracterizado por niveles persistentemente altos de glucosa en la sangre como consecuencia de alteración la secreción y/o acción de Insulina. </a:t>
            </a:r>
          </a:p>
          <a:p>
            <a:pPr>
              <a:lnSpc>
                <a:spcPct val="90000"/>
              </a:lnSpc>
            </a:pPr>
            <a:r>
              <a:rPr lang="es-CL" dirty="0">
                <a:latin typeface="Calibri" pitchFamily="34" charset="0"/>
                <a:cs typeface="Calibri" pitchFamily="34" charset="0"/>
              </a:rPr>
              <a:t>Criterios Dg: síntomas clásicos más glicemia casual ≥ 200 mg/dl; o </a:t>
            </a:r>
            <a:r>
              <a:rPr lang="es-CL" dirty="0" smtClean="0">
                <a:latin typeface="Calibri" pitchFamily="34" charset="0"/>
                <a:cs typeface="Calibri" pitchFamily="34" charset="0"/>
              </a:rPr>
              <a:t>2 glicemias </a:t>
            </a:r>
            <a:r>
              <a:rPr lang="es-CL" dirty="0">
                <a:latin typeface="Calibri" pitchFamily="34" charset="0"/>
                <a:cs typeface="Calibri" pitchFamily="34" charset="0"/>
              </a:rPr>
              <a:t>en ayunas ≥ 126 mg/dl, o </a:t>
            </a:r>
            <a:r>
              <a:rPr lang="es-CL" dirty="0" smtClean="0">
                <a:latin typeface="Calibri" pitchFamily="34" charset="0"/>
                <a:cs typeface="Calibri" pitchFamily="34" charset="0"/>
              </a:rPr>
              <a:t>glicemia </a:t>
            </a:r>
            <a:r>
              <a:rPr lang="es-CL" dirty="0">
                <a:latin typeface="Calibri" pitchFamily="34" charset="0"/>
                <a:cs typeface="Calibri" pitchFamily="34" charset="0"/>
              </a:rPr>
              <a:t>≥ 200 mg/dl 2 </a:t>
            </a:r>
            <a:r>
              <a:rPr lang="es-CL" dirty="0" err="1">
                <a:latin typeface="Calibri" pitchFamily="34" charset="0"/>
                <a:cs typeface="Calibri" pitchFamily="34" charset="0"/>
              </a:rPr>
              <a:t>hrs</a:t>
            </a:r>
            <a:r>
              <a:rPr lang="es-CL" dirty="0">
                <a:latin typeface="Calibri" pitchFamily="34" charset="0"/>
                <a:cs typeface="Calibri" pitchFamily="34" charset="0"/>
              </a:rPr>
              <a:t> </a:t>
            </a:r>
            <a:r>
              <a:rPr lang="es-CL" dirty="0" err="1">
                <a:latin typeface="Calibri" pitchFamily="34" charset="0"/>
                <a:cs typeface="Calibri" pitchFamily="34" charset="0"/>
              </a:rPr>
              <a:t>dp</a:t>
            </a:r>
            <a:r>
              <a:rPr lang="es-CL" dirty="0">
                <a:latin typeface="Calibri" pitchFamily="34" charset="0"/>
                <a:cs typeface="Calibri" pitchFamily="34" charset="0"/>
              </a:rPr>
              <a:t> de PTGO.</a:t>
            </a:r>
          </a:p>
          <a:p>
            <a:pPr>
              <a:lnSpc>
                <a:spcPct val="90000"/>
              </a:lnSpc>
            </a:pPr>
            <a:r>
              <a:rPr lang="es-CL" dirty="0" err="1">
                <a:latin typeface="Calibri" pitchFamily="34" charset="0"/>
                <a:cs typeface="Calibri" pitchFamily="34" charset="0"/>
              </a:rPr>
              <a:t>Cetoacidosis</a:t>
            </a:r>
            <a:r>
              <a:rPr lang="es-CL" dirty="0">
                <a:latin typeface="Calibri" pitchFamily="34" charset="0"/>
                <a:cs typeface="Calibri" pitchFamily="34" charset="0"/>
              </a:rPr>
              <a:t> diabética: intensificación síntomas clásicos, glicemia </a:t>
            </a:r>
            <a:r>
              <a:rPr lang="en-US" dirty="0">
                <a:latin typeface="Calibri" pitchFamily="34" charset="0"/>
                <a:cs typeface="Calibri" pitchFamily="34" charset="0"/>
              </a:rPr>
              <a:t>&gt; 200 mg/dl; pH ‹ 7,3  o </a:t>
            </a:r>
            <a:r>
              <a:rPr lang="en-US" dirty="0" err="1">
                <a:latin typeface="Calibri" pitchFamily="34" charset="0"/>
                <a:cs typeface="Calibri" pitchFamily="34" charset="0"/>
              </a:rPr>
              <a:t>bicarbonato</a:t>
            </a:r>
            <a:r>
              <a:rPr lang="en-US" dirty="0">
                <a:latin typeface="Calibri" pitchFamily="34" charset="0"/>
                <a:cs typeface="Calibri" pitchFamily="34" charset="0"/>
              </a:rPr>
              <a:t> ‹ 15 </a:t>
            </a:r>
            <a:r>
              <a:rPr lang="en-US" dirty="0" err="1">
                <a:latin typeface="Calibri" pitchFamily="34" charset="0"/>
                <a:cs typeface="Calibri" pitchFamily="34" charset="0"/>
              </a:rPr>
              <a:t>mmol</a:t>
            </a:r>
            <a:r>
              <a:rPr lang="en-US" dirty="0">
                <a:latin typeface="Calibri" pitchFamily="34" charset="0"/>
                <a:cs typeface="Calibri" pitchFamily="34" charset="0"/>
              </a:rPr>
              <a:t>/L; </a:t>
            </a:r>
            <a:r>
              <a:rPr lang="en-US" dirty="0" err="1">
                <a:latin typeface="Calibri" pitchFamily="34" charset="0"/>
                <a:cs typeface="Calibri" pitchFamily="34" charset="0"/>
              </a:rPr>
              <a:t>cetonemia</a:t>
            </a:r>
            <a:r>
              <a:rPr lang="en-US" dirty="0">
                <a:latin typeface="Calibri" pitchFamily="34" charset="0"/>
                <a:cs typeface="Calibri" pitchFamily="34" charset="0"/>
              </a:rPr>
              <a:t> y </a:t>
            </a:r>
            <a:r>
              <a:rPr lang="en-US" dirty="0" err="1">
                <a:latin typeface="Calibri" pitchFamily="34" charset="0"/>
                <a:cs typeface="Calibri" pitchFamily="34" charset="0"/>
              </a:rPr>
              <a:t>cetonuria</a:t>
            </a:r>
            <a:r>
              <a:rPr lang="en-US" dirty="0">
                <a:latin typeface="Calibri" pitchFamily="34" charset="0"/>
                <a:cs typeface="Calibri" pitchFamily="34" charset="0"/>
              </a:rPr>
              <a:t> (+).</a:t>
            </a:r>
          </a:p>
          <a:p>
            <a:pPr>
              <a:lnSpc>
                <a:spcPct val="90000"/>
              </a:lnSpc>
            </a:pPr>
            <a:r>
              <a:rPr lang="en-US" dirty="0" err="1">
                <a:latin typeface="Calibri" pitchFamily="34" charset="0"/>
                <a:cs typeface="Calibri" pitchFamily="34" charset="0"/>
              </a:rPr>
              <a:t>Debe</a:t>
            </a:r>
            <a:r>
              <a:rPr lang="en-US" dirty="0">
                <a:latin typeface="Calibri" pitchFamily="34" charset="0"/>
                <a:cs typeface="Calibri" pitchFamily="34" charset="0"/>
              </a:rPr>
              <a:t> </a:t>
            </a:r>
            <a:r>
              <a:rPr lang="en-US" dirty="0" err="1">
                <a:latin typeface="Calibri" pitchFamily="34" charset="0"/>
                <a:cs typeface="Calibri" pitchFamily="34" charset="0"/>
              </a:rPr>
              <a:t>manejarse</a:t>
            </a:r>
            <a:r>
              <a:rPr lang="en-US" dirty="0">
                <a:latin typeface="Calibri" pitchFamily="34" charset="0"/>
                <a:cs typeface="Calibri" pitchFamily="34" charset="0"/>
              </a:rPr>
              <a:t> en UTI.</a:t>
            </a:r>
            <a:endParaRPr lang="es-CL" dirty="0">
              <a:latin typeface="Calibri" pitchFamily="34" charset="0"/>
              <a:cs typeface="Calibri" pitchFamily="34" charset="0"/>
            </a:endParaRPr>
          </a:p>
          <a:p>
            <a:endParaRPr lang="es-CL" dirty="0"/>
          </a:p>
        </p:txBody>
      </p:sp>
      <p:sp>
        <p:nvSpPr>
          <p:cNvPr id="4" name="3 Elipse"/>
          <p:cNvSpPr/>
          <p:nvPr/>
        </p:nvSpPr>
        <p:spPr>
          <a:xfrm>
            <a:off x="323528" y="188640"/>
            <a:ext cx="8568952" cy="136815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3600" b="1" dirty="0">
                <a:solidFill>
                  <a:prstClr val="white"/>
                </a:solidFill>
              </a:rPr>
              <a:t>Comodín docente</a:t>
            </a:r>
          </a:p>
          <a:p>
            <a:pPr algn="ctr"/>
            <a:r>
              <a:rPr lang="es-CL" sz="3600" b="1" dirty="0">
                <a:solidFill>
                  <a:prstClr val="white"/>
                </a:solidFill>
              </a:rPr>
              <a:t>Endocrino</a:t>
            </a:r>
          </a:p>
        </p:txBody>
      </p:sp>
      <p:pic>
        <p:nvPicPr>
          <p:cNvPr id="4098" name="Picture 2" descr="http://4.bp.blogspot.com/_f3CAU0caQEA/Sa2myml2EkI/AAAAAAAAABI/0i9XWiLJSXs/s200/ni%C3%B1adb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029" y="136511"/>
            <a:ext cx="1444013" cy="144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45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L" dirty="0">
                <a:latin typeface="Calibri" pitchFamily="34" charset="0"/>
                <a:cs typeface="Calibri" pitchFamily="34" charset="0"/>
              </a:rPr>
              <a:t>Talla Baja: aquella bajo p 3.</a:t>
            </a:r>
          </a:p>
          <a:p>
            <a:r>
              <a:rPr lang="es-CL" dirty="0">
                <a:latin typeface="Calibri" pitchFamily="34" charset="0"/>
                <a:cs typeface="Calibri" pitchFamily="34" charset="0"/>
              </a:rPr>
              <a:t>Patológicas: 20%...¿cuáles?</a:t>
            </a:r>
          </a:p>
          <a:p>
            <a:r>
              <a:rPr lang="es-CL" dirty="0">
                <a:latin typeface="Calibri" pitchFamily="34" charset="0"/>
                <a:cs typeface="Calibri" pitchFamily="34" charset="0"/>
              </a:rPr>
              <a:t>Variantes normales del desarrollo (80%) </a:t>
            </a:r>
          </a:p>
          <a:p>
            <a:pPr>
              <a:buFontTx/>
              <a:buChar char="-"/>
            </a:pPr>
            <a:r>
              <a:rPr lang="es-CL" dirty="0">
                <a:latin typeface="Calibri" pitchFamily="34" charset="0"/>
                <a:cs typeface="Calibri" pitchFamily="34" charset="0"/>
              </a:rPr>
              <a:t>Retraso constitucional desarrollo.</a:t>
            </a:r>
          </a:p>
          <a:p>
            <a:pPr>
              <a:buFontTx/>
              <a:buChar char="-"/>
            </a:pPr>
            <a:r>
              <a:rPr lang="es-CL" dirty="0">
                <a:latin typeface="Calibri" pitchFamily="34" charset="0"/>
                <a:cs typeface="Calibri" pitchFamily="34" charset="0"/>
              </a:rPr>
              <a:t>Talla baja familiar.</a:t>
            </a:r>
          </a:p>
          <a:p>
            <a:pPr>
              <a:buFontTx/>
              <a:buNone/>
            </a:pPr>
            <a:r>
              <a:rPr lang="es-CL" dirty="0">
                <a:latin typeface="Calibri" pitchFamily="34" charset="0"/>
                <a:cs typeface="Calibri" pitchFamily="34" charset="0"/>
              </a:rPr>
              <a:t>. Diagnóstico…..</a:t>
            </a:r>
          </a:p>
          <a:p>
            <a:pPr>
              <a:buFontTx/>
              <a:buNone/>
            </a:pPr>
            <a:r>
              <a:rPr lang="es-CL" dirty="0">
                <a:latin typeface="Calibri" pitchFamily="34" charset="0"/>
                <a:cs typeface="Calibri" pitchFamily="34" charset="0"/>
              </a:rPr>
              <a:t>. Estudio…..</a:t>
            </a:r>
            <a:endParaRPr lang="es-ES" dirty="0">
              <a:latin typeface="Calibri" pitchFamily="34" charset="0"/>
              <a:cs typeface="Calibri" pitchFamily="34" charset="0"/>
            </a:endParaRPr>
          </a:p>
          <a:p>
            <a:endParaRPr lang="es-CL" dirty="0"/>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3600" b="1" dirty="0" smtClean="0">
                <a:solidFill>
                  <a:schemeClr val="tx1"/>
                </a:solidFill>
              </a:rPr>
              <a:t>Comodín docente</a:t>
            </a:r>
          </a:p>
          <a:p>
            <a:pPr algn="ctr"/>
            <a:r>
              <a:rPr lang="es-CL" sz="3600" b="1" dirty="0" smtClean="0">
                <a:solidFill>
                  <a:schemeClr val="tx1"/>
                </a:solidFill>
              </a:rPr>
              <a:t>Endocrino</a:t>
            </a:r>
            <a:endParaRPr lang="es-CL" sz="3600" b="1" dirty="0">
              <a:solidFill>
                <a:schemeClr val="tx1"/>
              </a:solidFill>
            </a:endParaRPr>
          </a:p>
        </p:txBody>
      </p:sp>
    </p:spTree>
    <p:extLst>
      <p:ext uri="{BB962C8B-B14F-4D97-AF65-F5344CB8AC3E}">
        <p14:creationId xmlns:p14="http://schemas.microsoft.com/office/powerpoint/2010/main" val="42003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a:solidFill>
                  <a:prstClr val="white"/>
                </a:solidFill>
                <a:effectLst>
                  <a:outerShdw blurRad="38100" dist="38100" dir="2700000" algn="tl">
                    <a:srgbClr val="000000">
                      <a:alpha val="43137"/>
                    </a:srgbClr>
                  </a:outerShdw>
                </a:effectLst>
              </a:rPr>
              <a:t>Llega al servicio de urgencia un niño de 5 años que es traído porque durante el día lo han notado extraño y confuso. La madre refiere que en las últimas semanas ha bajado de peso, con cansancio progresivo y los últimos 2-3 días con sed, orina frecuentemente e incluso moja la cama en la noche.</a:t>
            </a:r>
          </a:p>
          <a:p>
            <a:pPr algn="ctr"/>
            <a:r>
              <a:rPr lang="es-CL" sz="2000" b="1" dirty="0">
                <a:solidFill>
                  <a:prstClr val="white"/>
                </a:solidFill>
                <a:effectLst>
                  <a:outerShdw blurRad="38100" dist="38100" dir="2700000" algn="tl">
                    <a:srgbClr val="000000">
                      <a:alpha val="43137"/>
                    </a:srgbClr>
                  </a:outerShdw>
                </a:effectLst>
              </a:rPr>
              <a:t>En este caso Usted debe solicitar en primer lugar:</a:t>
            </a:r>
          </a:p>
        </p:txBody>
      </p:sp>
      <p:sp>
        <p:nvSpPr>
          <p:cNvPr id="6" name="5 Proceso alternativo"/>
          <p:cNvSpPr/>
          <p:nvPr/>
        </p:nvSpPr>
        <p:spPr>
          <a:xfrm>
            <a:off x="539552" y="3429000"/>
            <a:ext cx="2952328"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Hemograma, VHS y hemocultivos.</a:t>
            </a:r>
          </a:p>
        </p:txBody>
      </p:sp>
      <p:sp>
        <p:nvSpPr>
          <p:cNvPr id="7" name="6 Proceso alternativo"/>
          <p:cNvSpPr/>
          <p:nvPr/>
        </p:nvSpPr>
        <p:spPr>
          <a:xfrm>
            <a:off x="539552" y="5157192"/>
            <a:ext cx="3168352" cy="151216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Electroencefalograma y evaluación neurológica</a:t>
            </a: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Creatinina, BUN y examen de orina completa</a:t>
            </a:r>
          </a:p>
        </p:txBody>
      </p:sp>
      <p:sp>
        <p:nvSpPr>
          <p:cNvPr id="10" name="9 Proceso alternativo"/>
          <p:cNvSpPr/>
          <p:nvPr/>
        </p:nvSpPr>
        <p:spPr>
          <a:xfrm>
            <a:off x="5040052" y="2924944"/>
            <a:ext cx="3636404" cy="104411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Glicemia, gases venosos y electrolitos plasmáticos</a:t>
            </a:r>
          </a:p>
        </p:txBody>
      </p:sp>
      <p:sp>
        <p:nvSpPr>
          <p:cNvPr id="11" name="10 Proceso alternativo"/>
          <p:cNvSpPr/>
          <p:nvPr/>
        </p:nvSpPr>
        <p:spPr>
          <a:xfrm>
            <a:off x="5040052" y="5445224"/>
            <a:ext cx="363640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a:t>
            </a:r>
            <a:r>
              <a:rPr lang="es-CL" sz="2400" b="1" dirty="0" err="1">
                <a:solidFill>
                  <a:prstClr val="white"/>
                </a:solidFill>
                <a:effectLst>
                  <a:outerShdw blurRad="38100" dist="38100" dir="2700000" algn="tl">
                    <a:srgbClr val="000000">
                      <a:alpha val="43137"/>
                    </a:srgbClr>
                  </a:outerShdw>
                </a:effectLst>
              </a:rPr>
              <a:t>Rx</a:t>
            </a:r>
            <a:r>
              <a:rPr lang="es-CL" sz="2400" b="1" dirty="0">
                <a:solidFill>
                  <a:prstClr val="white"/>
                </a:solidFill>
                <a:effectLst>
                  <a:outerShdw blurRad="38100" dist="38100" dir="2700000" algn="tl">
                    <a:srgbClr val="000000">
                      <a:alpha val="43137"/>
                    </a:srgbClr>
                  </a:outerShdw>
                </a:effectLst>
              </a:rPr>
              <a:t> tórax, ecocardiograma, electrocardiograma</a:t>
            </a:r>
          </a:p>
        </p:txBody>
      </p:sp>
    </p:spTree>
    <p:extLst>
      <p:ext uri="{BB962C8B-B14F-4D97-AF65-F5344CB8AC3E}">
        <p14:creationId xmlns:p14="http://schemas.microsoft.com/office/powerpoint/2010/main" val="16327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9</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400" b="1" dirty="0">
                <a:solidFill>
                  <a:prstClr val="white"/>
                </a:solidFill>
              </a:rPr>
              <a:t>Un </a:t>
            </a:r>
            <a:r>
              <a:rPr lang="es-CL" sz="2400" b="1" dirty="0">
                <a:solidFill>
                  <a:prstClr val="white"/>
                </a:solidFill>
              </a:rPr>
              <a:t>preescolar de 3 años consulta por tener desde hace una semana: decaimiento y hace 3 días poca diuresis. Al examen los signos vitales son normales incluyendo la presión arterial, tiene edema palpebral y de las extremidades inferiores hasta el escroto. El diagnóstico más probable es:</a:t>
            </a:r>
            <a:endParaRPr lang="es-CL" sz="2400"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Nefrítico</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Nefrótico</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hemolítico urémico</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Insuficiencia Renal aguda</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Insuficiencia cardiaca congestiva</a:t>
            </a:r>
          </a:p>
        </p:txBody>
      </p:sp>
    </p:spTree>
    <p:extLst>
      <p:ext uri="{BB962C8B-B14F-4D97-AF65-F5344CB8AC3E}">
        <p14:creationId xmlns:p14="http://schemas.microsoft.com/office/powerpoint/2010/main" val="9390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9</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400" b="1" dirty="0">
                <a:solidFill>
                  <a:prstClr val="white"/>
                </a:solidFill>
              </a:rPr>
              <a:t>Un </a:t>
            </a:r>
            <a:r>
              <a:rPr lang="es-CL" sz="2400" b="1" dirty="0">
                <a:solidFill>
                  <a:prstClr val="white"/>
                </a:solidFill>
              </a:rPr>
              <a:t>preescolar de 3 años consulta por tener desde hace una semana: decaimiento y hace 3 días poca diuresis. Al examen los signos vitales son normales incluyendo la presión arterial, tiene edema palpebral y de las extremidades inferiores hasta el escroto. El diagnóstico más probable es:</a:t>
            </a:r>
            <a:endParaRPr lang="es-CL" sz="2400"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Nefrítico</a:t>
            </a:r>
          </a:p>
        </p:txBody>
      </p:sp>
      <p:sp>
        <p:nvSpPr>
          <p:cNvPr id="7" name="6 Proceso alternativo"/>
          <p:cNvSpPr/>
          <p:nvPr/>
        </p:nvSpPr>
        <p:spPr>
          <a:xfrm>
            <a:off x="539552" y="5157192"/>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Nefrótico</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hemolítico urémico</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Insuficiencia Renal aguda</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Insuficiencia cardiaca congestiva</a:t>
            </a:r>
          </a:p>
        </p:txBody>
      </p:sp>
    </p:spTree>
    <p:extLst>
      <p:ext uri="{BB962C8B-B14F-4D97-AF65-F5344CB8AC3E}">
        <p14:creationId xmlns:p14="http://schemas.microsoft.com/office/powerpoint/2010/main" val="40295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10</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a:solidFill>
                  <a:prstClr val="white"/>
                </a:solidFill>
                <a:effectLst>
                  <a:outerShdw blurRad="38100" dist="38100" dir="2700000" algn="tl">
                    <a:srgbClr val="000000">
                      <a:alpha val="43137"/>
                    </a:srgbClr>
                  </a:outerShdw>
                </a:effectLst>
              </a:rPr>
              <a:t>Paciente de 3 años de edad con cuadro de 7 días de evolución de deposiciones líquidas con sangre. En las últimas 48 horas ha disminuido la frecuencia de deposiciones pero ha evolucionado con palidez, mayor compromiso de estado general y disminución de diuresis. Al examen físico destaca hipertenso, </a:t>
            </a:r>
            <a:r>
              <a:rPr lang="es-CL" sz="2000" b="1" dirty="0" err="1">
                <a:solidFill>
                  <a:prstClr val="white"/>
                </a:solidFill>
                <a:effectLst>
                  <a:outerShdw blurRad="38100" dist="38100" dir="2700000" algn="tl">
                    <a:srgbClr val="000000">
                      <a:alpha val="43137"/>
                    </a:srgbClr>
                  </a:outerShdw>
                </a:effectLst>
              </a:rPr>
              <a:t>hipoactivo</a:t>
            </a:r>
            <a:r>
              <a:rPr lang="es-CL" sz="2000" b="1" dirty="0">
                <a:solidFill>
                  <a:prstClr val="white"/>
                </a:solidFill>
                <a:effectLst>
                  <a:outerShdw blurRad="38100" dist="38100" dir="2700000" algn="tl">
                    <a:srgbClr val="000000">
                      <a:alpha val="43137"/>
                    </a:srgbClr>
                  </a:outerShdw>
                </a:effectLst>
              </a:rPr>
              <a:t>, con palidez de piel y mucosas, y leve edema palpebral. El diagnóstico más probable es:</a:t>
            </a:r>
          </a:p>
        </p:txBody>
      </p:sp>
      <p:sp>
        <p:nvSpPr>
          <p:cNvPr id="6" name="5 Proceso alternativo"/>
          <p:cNvSpPr/>
          <p:nvPr/>
        </p:nvSpPr>
        <p:spPr>
          <a:xfrm>
            <a:off x="539552" y="3429000"/>
            <a:ext cx="309634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a:t>
            </a:r>
            <a:r>
              <a:rPr lang="es-CL" sz="2400" b="1" dirty="0" err="1" smtClean="0">
                <a:solidFill>
                  <a:prstClr val="white"/>
                </a:solidFill>
                <a:effectLst>
                  <a:outerShdw blurRad="38100" dist="38100" dir="2700000" algn="tl">
                    <a:srgbClr val="000000">
                      <a:alpha val="43137"/>
                    </a:srgbClr>
                  </a:outerShdw>
                </a:effectLst>
              </a:rPr>
              <a:t>Glomerulonefritis</a:t>
            </a:r>
            <a:r>
              <a:rPr lang="es-CL" sz="2400" b="1" dirty="0" smtClean="0">
                <a:solidFill>
                  <a:prstClr val="white"/>
                </a:solidFill>
                <a:effectLst>
                  <a:outerShdw blurRad="38100" dist="38100" dir="2700000" algn="tl">
                    <a:srgbClr val="000000">
                      <a:alpha val="43137"/>
                    </a:srgbClr>
                  </a:outerShdw>
                </a:effectLst>
              </a:rPr>
              <a:t> post infecciosa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309634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a:t>
            </a:r>
            <a:r>
              <a:rPr lang="es-CL" sz="2400" b="1" dirty="0" smtClean="0">
                <a:solidFill>
                  <a:prstClr val="white"/>
                </a:solidFill>
                <a:effectLst>
                  <a:outerShdw blurRad="38100" dist="38100" dir="2700000" algn="tl">
                    <a:srgbClr val="000000">
                      <a:alpha val="43137"/>
                    </a:srgbClr>
                  </a:outerShdw>
                </a:effectLst>
              </a:rPr>
              <a:t>Fiebre Tifoidea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364088" y="4365104"/>
            <a:ext cx="3312368"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a:t>
            </a:r>
            <a:r>
              <a:rPr lang="es-CL" sz="2400" b="1" dirty="0" smtClean="0">
                <a:solidFill>
                  <a:prstClr val="white"/>
                </a:solidFill>
                <a:effectLst>
                  <a:outerShdw blurRad="38100" dist="38100" dir="2700000" algn="tl">
                    <a:srgbClr val="000000">
                      <a:alpha val="43137"/>
                    </a:srgbClr>
                  </a:outerShdw>
                </a:effectLst>
              </a:rPr>
              <a:t>Síndrome nefrótico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364088" y="3140968"/>
            <a:ext cx="3312368"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Síndrome hemolítico urémico</a:t>
            </a:r>
          </a:p>
        </p:txBody>
      </p:sp>
      <p:sp>
        <p:nvSpPr>
          <p:cNvPr id="11" name="10 Proceso alternativo"/>
          <p:cNvSpPr/>
          <p:nvPr/>
        </p:nvSpPr>
        <p:spPr>
          <a:xfrm>
            <a:off x="5364088" y="5517232"/>
            <a:ext cx="3312368"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Enteropatía perdedora de proteínas </a:t>
            </a:r>
          </a:p>
        </p:txBody>
      </p:sp>
    </p:spTree>
    <p:extLst>
      <p:ext uri="{BB962C8B-B14F-4D97-AF65-F5344CB8AC3E}">
        <p14:creationId xmlns:p14="http://schemas.microsoft.com/office/powerpoint/2010/main" val="15869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10</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a:solidFill>
                  <a:prstClr val="white"/>
                </a:solidFill>
                <a:effectLst>
                  <a:outerShdw blurRad="38100" dist="38100" dir="2700000" algn="tl">
                    <a:srgbClr val="000000">
                      <a:alpha val="43137"/>
                    </a:srgbClr>
                  </a:outerShdw>
                </a:effectLst>
              </a:rPr>
              <a:t>Paciente de 3 años de edad con cuadro de 7 días de evolución de deposiciones líquidas con sangre. En las últimas 48 horas ha disminuido la frecuencia de deposiciones pero ha evolucionado con palidez, mayor compromiso de estado general y disminución de diuresis. Al examen físico destaca hipertenso, </a:t>
            </a:r>
            <a:r>
              <a:rPr lang="es-CL" sz="2000" b="1" dirty="0" err="1">
                <a:solidFill>
                  <a:prstClr val="white"/>
                </a:solidFill>
                <a:effectLst>
                  <a:outerShdw blurRad="38100" dist="38100" dir="2700000" algn="tl">
                    <a:srgbClr val="000000">
                      <a:alpha val="43137"/>
                    </a:srgbClr>
                  </a:outerShdw>
                </a:effectLst>
              </a:rPr>
              <a:t>hipoactivo</a:t>
            </a:r>
            <a:r>
              <a:rPr lang="es-CL" sz="2000" b="1" dirty="0">
                <a:solidFill>
                  <a:prstClr val="white"/>
                </a:solidFill>
                <a:effectLst>
                  <a:outerShdw blurRad="38100" dist="38100" dir="2700000" algn="tl">
                    <a:srgbClr val="000000">
                      <a:alpha val="43137"/>
                    </a:srgbClr>
                  </a:outerShdw>
                </a:effectLst>
              </a:rPr>
              <a:t>, con palidez de piel y mucosas, y leve edema palpebral. El diagnóstico más probable es:</a:t>
            </a:r>
          </a:p>
        </p:txBody>
      </p:sp>
      <p:sp>
        <p:nvSpPr>
          <p:cNvPr id="6" name="5 Proceso alternativo"/>
          <p:cNvSpPr/>
          <p:nvPr/>
        </p:nvSpPr>
        <p:spPr>
          <a:xfrm>
            <a:off x="539552" y="3429000"/>
            <a:ext cx="309634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a:t>
            </a:r>
            <a:r>
              <a:rPr lang="es-CL" sz="2400" b="1" dirty="0" err="1">
                <a:solidFill>
                  <a:prstClr val="white"/>
                </a:solidFill>
                <a:effectLst>
                  <a:outerShdw blurRad="38100" dist="38100" dir="2700000" algn="tl">
                    <a:srgbClr val="000000">
                      <a:alpha val="43137"/>
                    </a:srgbClr>
                  </a:outerShdw>
                </a:effectLst>
              </a:rPr>
              <a:t>Glomerulonefritis</a:t>
            </a:r>
            <a:r>
              <a:rPr lang="es-CL" sz="2400" b="1" dirty="0">
                <a:solidFill>
                  <a:prstClr val="white"/>
                </a:solidFill>
                <a:effectLst>
                  <a:outerShdw blurRad="38100" dist="38100" dir="2700000" algn="tl">
                    <a:srgbClr val="000000">
                      <a:alpha val="43137"/>
                    </a:srgbClr>
                  </a:outerShdw>
                </a:effectLst>
              </a:rPr>
              <a:t> post infecciosa</a:t>
            </a:r>
          </a:p>
        </p:txBody>
      </p:sp>
      <p:sp>
        <p:nvSpPr>
          <p:cNvPr id="7" name="6 Proceso alternativo"/>
          <p:cNvSpPr/>
          <p:nvPr/>
        </p:nvSpPr>
        <p:spPr>
          <a:xfrm>
            <a:off x="539552" y="5157192"/>
            <a:ext cx="3096344"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a:t>
            </a:r>
            <a:r>
              <a:rPr lang="es-CL" sz="2400" b="1" dirty="0" smtClean="0">
                <a:solidFill>
                  <a:prstClr val="white"/>
                </a:solidFill>
                <a:effectLst>
                  <a:outerShdw blurRad="38100" dist="38100" dir="2700000" algn="tl">
                    <a:srgbClr val="000000">
                      <a:alpha val="43137"/>
                    </a:srgbClr>
                  </a:outerShdw>
                </a:effectLst>
              </a:rPr>
              <a:t>Fiebre Tifoidea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364088" y="4365104"/>
            <a:ext cx="3312368"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a:t>
            </a:r>
            <a:r>
              <a:rPr lang="es-CL" sz="2400" b="1" dirty="0" smtClean="0">
                <a:solidFill>
                  <a:prstClr val="white"/>
                </a:solidFill>
                <a:effectLst>
                  <a:outerShdw blurRad="38100" dist="38100" dir="2700000" algn="tl">
                    <a:srgbClr val="000000">
                      <a:alpha val="43137"/>
                    </a:srgbClr>
                  </a:outerShdw>
                </a:effectLst>
              </a:rPr>
              <a:t>Síndrome nefrótico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364088" y="3140968"/>
            <a:ext cx="3312368"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Síndrome hemolítico urémico</a:t>
            </a:r>
          </a:p>
        </p:txBody>
      </p:sp>
      <p:sp>
        <p:nvSpPr>
          <p:cNvPr id="11" name="10 Proceso alternativo"/>
          <p:cNvSpPr/>
          <p:nvPr/>
        </p:nvSpPr>
        <p:spPr>
          <a:xfrm>
            <a:off x="5364088" y="5517232"/>
            <a:ext cx="3312368"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Enteropatía perdedora de proteínas </a:t>
            </a:r>
          </a:p>
        </p:txBody>
      </p:sp>
    </p:spTree>
    <p:extLst>
      <p:ext uri="{BB962C8B-B14F-4D97-AF65-F5344CB8AC3E}">
        <p14:creationId xmlns:p14="http://schemas.microsoft.com/office/powerpoint/2010/main" val="38018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11</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28867" y="188640"/>
            <a:ext cx="7272808" cy="180020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800" b="1" dirty="0">
                <a:solidFill>
                  <a:prstClr val="white"/>
                </a:solidFill>
                <a:effectLst>
                  <a:outerShdw blurRad="38100" dist="38100" dir="2700000" algn="tl">
                    <a:srgbClr val="000000">
                      <a:alpha val="43137"/>
                    </a:srgbClr>
                  </a:outerShdw>
                </a:effectLst>
              </a:rPr>
              <a:t>Usted podría diagnosticar enuresis en:</a:t>
            </a:r>
          </a:p>
        </p:txBody>
      </p:sp>
      <p:sp>
        <p:nvSpPr>
          <p:cNvPr id="6" name="5 Proceso alternativo"/>
          <p:cNvSpPr/>
          <p:nvPr/>
        </p:nvSpPr>
        <p:spPr>
          <a:xfrm>
            <a:off x="539552" y="3140968"/>
            <a:ext cx="309634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Niño de 4 años que no controla esfínter diurno</a:t>
            </a:r>
          </a:p>
        </p:txBody>
      </p:sp>
      <p:sp>
        <p:nvSpPr>
          <p:cNvPr id="7" name="6 Proceso alternativo"/>
          <p:cNvSpPr/>
          <p:nvPr/>
        </p:nvSpPr>
        <p:spPr>
          <a:xfrm>
            <a:off x="539552" y="4761148"/>
            <a:ext cx="3096344" cy="147616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Niña de 3 años que perdió el control del esfínter nocturno luego de una ITU</a:t>
            </a:r>
          </a:p>
        </p:txBody>
      </p:sp>
      <p:sp>
        <p:nvSpPr>
          <p:cNvPr id="9" name="8 Proceso alternativo"/>
          <p:cNvSpPr/>
          <p:nvPr/>
        </p:nvSpPr>
        <p:spPr>
          <a:xfrm>
            <a:off x="3995937" y="3501008"/>
            <a:ext cx="4680520" cy="144016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Niña de 7 años que jamás ha adquirido  un total control de esfínter  nocturno, orinándose al menos 3 veces por semana</a:t>
            </a:r>
          </a:p>
        </p:txBody>
      </p:sp>
      <p:sp>
        <p:nvSpPr>
          <p:cNvPr id="10" name="9 Proceso alternativo"/>
          <p:cNvSpPr/>
          <p:nvPr/>
        </p:nvSpPr>
        <p:spPr>
          <a:xfrm>
            <a:off x="3995936" y="2276872"/>
            <a:ext cx="4680521"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Niño de 6 años que se orina en la noche 1 vez por semana sin causa aparente</a:t>
            </a:r>
          </a:p>
        </p:txBody>
      </p:sp>
      <p:sp>
        <p:nvSpPr>
          <p:cNvPr id="11" name="10 Proceso alternativo"/>
          <p:cNvSpPr/>
          <p:nvPr/>
        </p:nvSpPr>
        <p:spPr>
          <a:xfrm>
            <a:off x="3995936" y="5301208"/>
            <a:ext cx="4680521" cy="144016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Niño de 4 años que no controla esfínter nocturno posterior a una ITU tratada de manera incompleta.</a:t>
            </a:r>
          </a:p>
        </p:txBody>
      </p:sp>
    </p:spTree>
    <p:extLst>
      <p:ext uri="{BB962C8B-B14F-4D97-AF65-F5344CB8AC3E}">
        <p14:creationId xmlns:p14="http://schemas.microsoft.com/office/powerpoint/2010/main" val="16953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11</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28867" y="188640"/>
            <a:ext cx="7272808" cy="180020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800" b="1" dirty="0">
                <a:solidFill>
                  <a:prstClr val="white"/>
                </a:solidFill>
                <a:effectLst>
                  <a:outerShdw blurRad="38100" dist="38100" dir="2700000" algn="tl">
                    <a:srgbClr val="000000">
                      <a:alpha val="43137"/>
                    </a:srgbClr>
                  </a:outerShdw>
                </a:effectLst>
              </a:rPr>
              <a:t>Usted podría diagnosticar enuresis en:</a:t>
            </a:r>
          </a:p>
        </p:txBody>
      </p:sp>
      <p:sp>
        <p:nvSpPr>
          <p:cNvPr id="6" name="5 Proceso alternativo"/>
          <p:cNvSpPr/>
          <p:nvPr/>
        </p:nvSpPr>
        <p:spPr>
          <a:xfrm>
            <a:off x="539552" y="3140968"/>
            <a:ext cx="309634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Niño de 4 años que no controla esfínter diurno</a:t>
            </a:r>
          </a:p>
        </p:txBody>
      </p:sp>
      <p:sp>
        <p:nvSpPr>
          <p:cNvPr id="7" name="6 Proceso alternativo"/>
          <p:cNvSpPr/>
          <p:nvPr/>
        </p:nvSpPr>
        <p:spPr>
          <a:xfrm>
            <a:off x="539552" y="4761148"/>
            <a:ext cx="3096344" cy="147616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Niña de 3 años que perdió el control del esfínter nocturno luego de una ITU</a:t>
            </a:r>
          </a:p>
        </p:txBody>
      </p:sp>
      <p:sp>
        <p:nvSpPr>
          <p:cNvPr id="9" name="8 Proceso alternativo"/>
          <p:cNvSpPr/>
          <p:nvPr/>
        </p:nvSpPr>
        <p:spPr>
          <a:xfrm>
            <a:off x="3995937" y="3501008"/>
            <a:ext cx="4680520" cy="144016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Niña de 7 años que jamás ha adquirido  un total control de esfínter  nocturno, orinándose al menos 3 veces por semana</a:t>
            </a:r>
          </a:p>
        </p:txBody>
      </p:sp>
      <p:sp>
        <p:nvSpPr>
          <p:cNvPr id="10" name="9 Proceso alternativo"/>
          <p:cNvSpPr/>
          <p:nvPr/>
        </p:nvSpPr>
        <p:spPr>
          <a:xfrm>
            <a:off x="3995936" y="2276872"/>
            <a:ext cx="4680521"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Niño de 6 años que se orina en la noche 1 vez por semana sin causa aparente</a:t>
            </a:r>
          </a:p>
        </p:txBody>
      </p:sp>
      <p:sp>
        <p:nvSpPr>
          <p:cNvPr id="11" name="10 Proceso alternativo"/>
          <p:cNvSpPr/>
          <p:nvPr/>
        </p:nvSpPr>
        <p:spPr>
          <a:xfrm>
            <a:off x="3995936" y="5301208"/>
            <a:ext cx="4680521" cy="144016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Niño de 4 años que no controla esfínter nocturno posterior a una ITU tratada de manera incompleta.</a:t>
            </a:r>
          </a:p>
        </p:txBody>
      </p:sp>
    </p:spTree>
    <p:extLst>
      <p:ext uri="{BB962C8B-B14F-4D97-AF65-F5344CB8AC3E}">
        <p14:creationId xmlns:p14="http://schemas.microsoft.com/office/powerpoint/2010/main" val="279463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12</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5436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000" b="1" dirty="0">
                <a:solidFill>
                  <a:prstClr val="white"/>
                </a:solidFill>
              </a:rPr>
              <a:t>Preescolar mujer de 5 años, sin antecedentes mórbidos previos consulta en Urgencia por cuadro de 48 </a:t>
            </a:r>
            <a:r>
              <a:rPr lang="es-ES_tradnl" sz="2000" b="1" dirty="0" err="1">
                <a:solidFill>
                  <a:prstClr val="white"/>
                </a:solidFill>
              </a:rPr>
              <a:t>hrs</a:t>
            </a:r>
            <a:r>
              <a:rPr lang="es-ES_tradnl" sz="2000" b="1" dirty="0">
                <a:solidFill>
                  <a:prstClr val="white"/>
                </a:solidFill>
              </a:rPr>
              <a:t>.  de evolución con fiebre hasta 40 </a:t>
            </a:r>
            <a:r>
              <a:rPr lang="es-ES_tradnl" sz="2000" b="1" dirty="0" err="1">
                <a:solidFill>
                  <a:prstClr val="white"/>
                </a:solidFill>
              </a:rPr>
              <a:t>oC</a:t>
            </a:r>
            <a:r>
              <a:rPr lang="es-ES_tradnl" sz="2000" b="1" dirty="0">
                <a:solidFill>
                  <a:prstClr val="white"/>
                </a:solidFill>
              </a:rPr>
              <a:t>, irritabilidad y decaimiento. Examen de orina, que se realiza con orina de segundo chorro, muestra el siguiente resultado: leucocitos 60/campo, bacterias abundantes y </a:t>
            </a:r>
            <a:r>
              <a:rPr lang="es-ES_tradnl" sz="2000" b="1" dirty="0" err="1">
                <a:solidFill>
                  <a:prstClr val="white"/>
                </a:solidFill>
              </a:rPr>
              <a:t>piocitos</a:t>
            </a:r>
            <a:r>
              <a:rPr lang="es-ES_tradnl" sz="2000" b="1" dirty="0">
                <a:solidFill>
                  <a:prstClr val="white"/>
                </a:solidFill>
              </a:rPr>
              <a:t> +. ¿Con cuántas UFC/ml realiza el diagnóstico de infección urinaria?</a:t>
            </a:r>
            <a:endParaRPr lang="es-CL" sz="20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1</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100</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10.000</a:t>
            </a:r>
          </a:p>
        </p:txBody>
      </p:sp>
      <p:sp>
        <p:nvSpPr>
          <p:cNvPr id="10" name="9 Proceso alternativo"/>
          <p:cNvSpPr/>
          <p:nvPr/>
        </p:nvSpPr>
        <p:spPr>
          <a:xfrm>
            <a:off x="5794311" y="3060153"/>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1.000</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100.000</a:t>
            </a:r>
          </a:p>
        </p:txBody>
      </p:sp>
    </p:spTree>
    <p:extLst>
      <p:ext uri="{BB962C8B-B14F-4D97-AF65-F5344CB8AC3E}">
        <p14:creationId xmlns:p14="http://schemas.microsoft.com/office/powerpoint/2010/main" val="6852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12</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5436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000" b="1" dirty="0">
                <a:solidFill>
                  <a:prstClr val="white"/>
                </a:solidFill>
              </a:rPr>
              <a:t>Preescolar mujer de 5 años, sin antecedentes mórbidos previos consulta en Urgencia por cuadro de 48 </a:t>
            </a:r>
            <a:r>
              <a:rPr lang="es-ES_tradnl" sz="2000" b="1" dirty="0" err="1">
                <a:solidFill>
                  <a:prstClr val="white"/>
                </a:solidFill>
              </a:rPr>
              <a:t>hrs</a:t>
            </a:r>
            <a:r>
              <a:rPr lang="es-ES_tradnl" sz="2000" b="1" dirty="0">
                <a:solidFill>
                  <a:prstClr val="white"/>
                </a:solidFill>
              </a:rPr>
              <a:t>.  de evolución con fiebre hasta 40 </a:t>
            </a:r>
            <a:r>
              <a:rPr lang="es-ES_tradnl" sz="2000" b="1" dirty="0" err="1">
                <a:solidFill>
                  <a:prstClr val="white"/>
                </a:solidFill>
              </a:rPr>
              <a:t>oC</a:t>
            </a:r>
            <a:r>
              <a:rPr lang="es-ES_tradnl" sz="2000" b="1" dirty="0">
                <a:solidFill>
                  <a:prstClr val="white"/>
                </a:solidFill>
              </a:rPr>
              <a:t>, irritabilidad y decaimiento. Examen de orina, que se realiza con orina de segundo chorro, muestra el siguiente resultado: leucocitos 60/campo, bacterias abundantes y </a:t>
            </a:r>
            <a:r>
              <a:rPr lang="es-ES_tradnl" sz="2000" b="1" dirty="0" err="1">
                <a:solidFill>
                  <a:prstClr val="white"/>
                </a:solidFill>
              </a:rPr>
              <a:t>piocitos</a:t>
            </a:r>
            <a:r>
              <a:rPr lang="es-ES_tradnl" sz="2000" b="1" dirty="0">
                <a:solidFill>
                  <a:prstClr val="white"/>
                </a:solidFill>
              </a:rPr>
              <a:t> +. ¿Con cuántas UFC/ml realiza el diagnóstico de infección urinaria?</a:t>
            </a:r>
            <a:endParaRPr lang="es-CL" sz="20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1</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100</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10.000</a:t>
            </a:r>
          </a:p>
        </p:txBody>
      </p:sp>
      <p:sp>
        <p:nvSpPr>
          <p:cNvPr id="10" name="9 Proceso alternativo"/>
          <p:cNvSpPr/>
          <p:nvPr/>
        </p:nvSpPr>
        <p:spPr>
          <a:xfrm>
            <a:off x="5794311" y="3060153"/>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1.000</a:t>
            </a:r>
          </a:p>
        </p:txBody>
      </p:sp>
      <p:sp>
        <p:nvSpPr>
          <p:cNvPr id="11" name="10 Proceso alternativo"/>
          <p:cNvSpPr/>
          <p:nvPr/>
        </p:nvSpPr>
        <p:spPr>
          <a:xfrm>
            <a:off x="5796136" y="5697252"/>
            <a:ext cx="288032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100.000</a:t>
            </a:r>
          </a:p>
        </p:txBody>
      </p:sp>
    </p:spTree>
    <p:extLst>
      <p:ext uri="{BB962C8B-B14F-4D97-AF65-F5344CB8AC3E}">
        <p14:creationId xmlns:p14="http://schemas.microsoft.com/office/powerpoint/2010/main" val="12478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13</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800" b="1" dirty="0">
                <a:solidFill>
                  <a:prstClr val="white"/>
                </a:solidFill>
              </a:rPr>
              <a:t>Consulta un preescolar de 4 años por presentar persistentemente emisión de orina durante la noche. Durante el día es capaz de avisar y  mantener un hábito </a:t>
            </a:r>
            <a:r>
              <a:rPr lang="es-ES_tradnl" sz="2800" b="1" dirty="0" err="1">
                <a:solidFill>
                  <a:prstClr val="white"/>
                </a:solidFill>
              </a:rPr>
              <a:t>miccional</a:t>
            </a:r>
            <a:r>
              <a:rPr lang="es-ES_tradnl" sz="2800" b="1" dirty="0">
                <a:solidFill>
                  <a:prstClr val="white"/>
                </a:solidFill>
              </a:rPr>
              <a:t> normal.  La conducta más adecuada es:</a:t>
            </a:r>
            <a:endParaRPr lang="es-CL" sz="28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Solicitar estudio de </a:t>
            </a:r>
            <a:r>
              <a:rPr lang="es-CL" sz="2400" b="1" dirty="0" err="1">
                <a:solidFill>
                  <a:prstClr val="white"/>
                </a:solidFill>
                <a:effectLst>
                  <a:outerShdw blurRad="38100" dist="38100" dir="2700000" algn="tl">
                    <a:srgbClr val="000000">
                      <a:alpha val="43137"/>
                    </a:srgbClr>
                  </a:outerShdw>
                </a:effectLst>
              </a:rPr>
              <a:t>urodinamia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Iniciar tratamiento con </a:t>
            </a:r>
            <a:r>
              <a:rPr lang="es-CL" sz="2400" b="1" dirty="0" err="1">
                <a:solidFill>
                  <a:prstClr val="white"/>
                </a:solidFill>
                <a:effectLst>
                  <a:outerShdw blurRad="38100" dist="38100" dir="2700000" algn="tl">
                    <a:srgbClr val="000000">
                      <a:alpha val="43137"/>
                    </a:srgbClr>
                  </a:outerShdw>
                </a:effectLst>
              </a:rPr>
              <a:t>Imipramina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Explicar a la madre que es normal para la edad</a:t>
            </a:r>
          </a:p>
        </p:txBody>
      </p:sp>
      <p:sp>
        <p:nvSpPr>
          <p:cNvPr id="10" name="9 Proceso alternativo"/>
          <p:cNvSpPr/>
          <p:nvPr/>
        </p:nvSpPr>
        <p:spPr>
          <a:xfrm>
            <a:off x="5040052" y="3060153"/>
            <a:ext cx="3634579"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Solicitar examen de orina completo</a:t>
            </a:r>
          </a:p>
        </p:txBody>
      </p:sp>
      <p:sp>
        <p:nvSpPr>
          <p:cNvPr id="11" name="10 Proceso alternativo"/>
          <p:cNvSpPr/>
          <p:nvPr/>
        </p:nvSpPr>
        <p:spPr>
          <a:xfrm>
            <a:off x="5040052" y="5517232"/>
            <a:ext cx="3636404"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Iniciar manejo conductual con alarma durante el sueño</a:t>
            </a:r>
          </a:p>
        </p:txBody>
      </p:sp>
    </p:spTree>
    <p:extLst>
      <p:ext uri="{BB962C8B-B14F-4D97-AF65-F5344CB8AC3E}">
        <p14:creationId xmlns:p14="http://schemas.microsoft.com/office/powerpoint/2010/main" val="209297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13</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800" b="1" dirty="0">
                <a:solidFill>
                  <a:prstClr val="white"/>
                </a:solidFill>
              </a:rPr>
              <a:t>Consulta un preescolar de 4 años por presentar persistentemente emisión de orina durante la noche. Durante el día es capaz de avisar y  mantener un hábito </a:t>
            </a:r>
            <a:r>
              <a:rPr lang="es-ES_tradnl" sz="2800" b="1" dirty="0" err="1">
                <a:solidFill>
                  <a:prstClr val="white"/>
                </a:solidFill>
              </a:rPr>
              <a:t>miccional</a:t>
            </a:r>
            <a:r>
              <a:rPr lang="es-ES_tradnl" sz="2800" b="1" dirty="0">
                <a:solidFill>
                  <a:prstClr val="white"/>
                </a:solidFill>
              </a:rPr>
              <a:t> normal.  La conducta más adecuada es:</a:t>
            </a:r>
            <a:endParaRPr lang="es-CL" sz="28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Solicitar estudio de </a:t>
            </a:r>
            <a:r>
              <a:rPr lang="es-CL" sz="2400" b="1" dirty="0" err="1">
                <a:solidFill>
                  <a:prstClr val="white"/>
                </a:solidFill>
                <a:effectLst>
                  <a:outerShdw blurRad="38100" dist="38100" dir="2700000" algn="tl">
                    <a:srgbClr val="000000">
                      <a:alpha val="43137"/>
                    </a:srgbClr>
                  </a:outerShdw>
                </a:effectLst>
              </a:rPr>
              <a:t>urodinamia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Iniciar tratamiento con </a:t>
            </a:r>
            <a:r>
              <a:rPr lang="es-CL" sz="2400" b="1" dirty="0" err="1">
                <a:solidFill>
                  <a:prstClr val="white"/>
                </a:solidFill>
                <a:effectLst>
                  <a:outerShdw blurRad="38100" dist="38100" dir="2700000" algn="tl">
                    <a:srgbClr val="000000">
                      <a:alpha val="43137"/>
                    </a:srgbClr>
                  </a:outerShdw>
                </a:effectLst>
              </a:rPr>
              <a:t>Imipramina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040052" y="4365104"/>
            <a:ext cx="3636404" cy="79208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Explicar a la madre que es normal para la edad</a:t>
            </a:r>
          </a:p>
        </p:txBody>
      </p:sp>
      <p:sp>
        <p:nvSpPr>
          <p:cNvPr id="10" name="9 Proceso alternativo"/>
          <p:cNvSpPr/>
          <p:nvPr/>
        </p:nvSpPr>
        <p:spPr>
          <a:xfrm>
            <a:off x="5040052" y="3060153"/>
            <a:ext cx="3634579"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Solicitar examen de orina completo</a:t>
            </a:r>
          </a:p>
        </p:txBody>
      </p:sp>
      <p:sp>
        <p:nvSpPr>
          <p:cNvPr id="11" name="10 Proceso alternativo"/>
          <p:cNvSpPr/>
          <p:nvPr/>
        </p:nvSpPr>
        <p:spPr>
          <a:xfrm>
            <a:off x="5040052" y="5517232"/>
            <a:ext cx="3636404"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Iniciar manejo conductual con alarma durante el sueño</a:t>
            </a:r>
          </a:p>
        </p:txBody>
      </p:sp>
    </p:spTree>
    <p:extLst>
      <p:ext uri="{BB962C8B-B14F-4D97-AF65-F5344CB8AC3E}">
        <p14:creationId xmlns:p14="http://schemas.microsoft.com/office/powerpoint/2010/main" val="45422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a:solidFill>
                  <a:prstClr val="white"/>
                </a:solidFill>
                <a:effectLst>
                  <a:outerShdw blurRad="38100" dist="38100" dir="2700000" algn="tl">
                    <a:srgbClr val="000000">
                      <a:alpha val="43137"/>
                    </a:srgbClr>
                  </a:outerShdw>
                </a:effectLst>
              </a:rPr>
              <a:t>Llega al servicio de urgencia un niño de 5 años que es traído porque durante el día lo han notado extraño y confuso. La madre refiere que en las últimas semanas ha bajado de peso, con cansancio progresivo y los últimos 2-3 días con sed, orina frecuentemente e incluso moja la cama en la noche.</a:t>
            </a:r>
          </a:p>
          <a:p>
            <a:pPr algn="ctr"/>
            <a:r>
              <a:rPr lang="es-CL" sz="2000" b="1" dirty="0">
                <a:solidFill>
                  <a:prstClr val="white"/>
                </a:solidFill>
                <a:effectLst>
                  <a:outerShdw blurRad="38100" dist="38100" dir="2700000" algn="tl">
                    <a:srgbClr val="000000">
                      <a:alpha val="43137"/>
                    </a:srgbClr>
                  </a:outerShdw>
                </a:effectLst>
              </a:rPr>
              <a:t>En este caso Usted debe solicitar en primer lugar:</a:t>
            </a:r>
          </a:p>
        </p:txBody>
      </p:sp>
      <p:sp>
        <p:nvSpPr>
          <p:cNvPr id="6" name="5 Proceso alternativo"/>
          <p:cNvSpPr/>
          <p:nvPr/>
        </p:nvSpPr>
        <p:spPr>
          <a:xfrm>
            <a:off x="539552" y="3429000"/>
            <a:ext cx="2952328"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Hemograma, VHS y hemocultivos.</a:t>
            </a:r>
          </a:p>
        </p:txBody>
      </p:sp>
      <p:sp>
        <p:nvSpPr>
          <p:cNvPr id="7" name="6 Proceso alternativo"/>
          <p:cNvSpPr/>
          <p:nvPr/>
        </p:nvSpPr>
        <p:spPr>
          <a:xfrm>
            <a:off x="539552" y="5157192"/>
            <a:ext cx="3168352" cy="151216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Electroencefalograma y evaluación neurológica</a:t>
            </a: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Creatinina, BUN y examen de orina completa</a:t>
            </a:r>
          </a:p>
        </p:txBody>
      </p:sp>
      <p:sp>
        <p:nvSpPr>
          <p:cNvPr id="10" name="9 Proceso alternativo"/>
          <p:cNvSpPr/>
          <p:nvPr/>
        </p:nvSpPr>
        <p:spPr>
          <a:xfrm>
            <a:off x="5040052" y="2924944"/>
            <a:ext cx="3636404" cy="1044116"/>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Glicemia, gases venosos y electrolitos plasmáticos</a:t>
            </a:r>
          </a:p>
        </p:txBody>
      </p:sp>
      <p:sp>
        <p:nvSpPr>
          <p:cNvPr id="11" name="10 Proceso alternativo"/>
          <p:cNvSpPr/>
          <p:nvPr/>
        </p:nvSpPr>
        <p:spPr>
          <a:xfrm>
            <a:off x="5040052" y="5445224"/>
            <a:ext cx="363640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a:t>
            </a:r>
            <a:r>
              <a:rPr lang="es-CL" sz="2400" b="1" dirty="0" err="1">
                <a:solidFill>
                  <a:prstClr val="white"/>
                </a:solidFill>
                <a:effectLst>
                  <a:outerShdw blurRad="38100" dist="38100" dir="2700000" algn="tl">
                    <a:srgbClr val="000000">
                      <a:alpha val="43137"/>
                    </a:srgbClr>
                  </a:outerShdw>
                </a:effectLst>
              </a:rPr>
              <a:t>Rx</a:t>
            </a:r>
            <a:r>
              <a:rPr lang="es-CL" sz="2400" b="1" dirty="0">
                <a:solidFill>
                  <a:prstClr val="white"/>
                </a:solidFill>
                <a:effectLst>
                  <a:outerShdw blurRad="38100" dist="38100" dir="2700000" algn="tl">
                    <a:srgbClr val="000000">
                      <a:alpha val="43137"/>
                    </a:srgbClr>
                  </a:outerShdw>
                </a:effectLst>
              </a:rPr>
              <a:t> tórax, ecocardiograma, electrocardiograma</a:t>
            </a:r>
          </a:p>
        </p:txBody>
      </p:sp>
    </p:spTree>
    <p:extLst>
      <p:ext uri="{BB962C8B-B14F-4D97-AF65-F5344CB8AC3E}">
        <p14:creationId xmlns:p14="http://schemas.microsoft.com/office/powerpoint/2010/main" val="2552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lnSpc>
                <a:spcPct val="80000"/>
              </a:lnSpc>
            </a:pPr>
            <a:r>
              <a:rPr lang="es-CL" b="1" dirty="0" err="1">
                <a:latin typeface="+mj-lt"/>
              </a:rPr>
              <a:t>Sd</a:t>
            </a:r>
            <a:r>
              <a:rPr lang="es-CL" b="1" dirty="0">
                <a:latin typeface="+mj-lt"/>
              </a:rPr>
              <a:t> Nefrótico: edema, hipoalbuminemia menor de 2,5 g/l y proteinuria masiva mayor a 40mg/m2/</a:t>
            </a:r>
            <a:r>
              <a:rPr lang="es-CL" b="1" dirty="0" err="1">
                <a:latin typeface="+mj-lt"/>
              </a:rPr>
              <a:t>hr</a:t>
            </a:r>
            <a:r>
              <a:rPr lang="es-CL" b="1" dirty="0">
                <a:latin typeface="+mj-lt"/>
              </a:rPr>
              <a:t>, acompañado o no de hematuria, HTA o hiperlipidemia.</a:t>
            </a:r>
          </a:p>
          <a:p>
            <a:pPr>
              <a:lnSpc>
                <a:spcPct val="80000"/>
              </a:lnSpc>
            </a:pPr>
            <a:r>
              <a:rPr lang="es-CL" b="1" dirty="0">
                <a:latin typeface="+mj-lt"/>
              </a:rPr>
              <a:t>Más frecuente </a:t>
            </a:r>
            <a:r>
              <a:rPr lang="es-CL" b="1" dirty="0" err="1">
                <a:latin typeface="+mj-lt"/>
              </a:rPr>
              <a:t>Sd</a:t>
            </a:r>
            <a:r>
              <a:rPr lang="es-CL" b="1" dirty="0">
                <a:latin typeface="+mj-lt"/>
              </a:rPr>
              <a:t> Nefrótico por Cambios mínimos.</a:t>
            </a:r>
          </a:p>
          <a:p>
            <a:pPr>
              <a:lnSpc>
                <a:spcPct val="80000"/>
              </a:lnSpc>
            </a:pPr>
            <a:r>
              <a:rPr lang="es-CL" b="1" dirty="0">
                <a:latin typeface="+mj-lt"/>
              </a:rPr>
              <a:t>Edad más </a:t>
            </a:r>
            <a:r>
              <a:rPr lang="es-CL" b="1" dirty="0" err="1">
                <a:latin typeface="+mj-lt"/>
              </a:rPr>
              <a:t>fcte</a:t>
            </a:r>
            <a:r>
              <a:rPr lang="es-CL" b="1" dirty="0">
                <a:latin typeface="+mj-lt"/>
              </a:rPr>
              <a:t> 2- 10 años.</a:t>
            </a:r>
          </a:p>
          <a:p>
            <a:pPr>
              <a:lnSpc>
                <a:spcPct val="80000"/>
              </a:lnSpc>
            </a:pPr>
            <a:r>
              <a:rPr lang="es-CL" b="1" dirty="0">
                <a:latin typeface="+mj-lt"/>
              </a:rPr>
              <a:t>Etiología: 85-90% idiopático, 10-15 secundario (PSH, LES </a:t>
            </a:r>
            <a:r>
              <a:rPr lang="es-CL" b="1" dirty="0" err="1">
                <a:latin typeface="+mj-lt"/>
              </a:rPr>
              <a:t>etc</a:t>
            </a:r>
            <a:r>
              <a:rPr lang="es-CL" b="1" dirty="0">
                <a:latin typeface="+mj-lt"/>
              </a:rPr>
              <a:t>), Congénito.</a:t>
            </a:r>
          </a:p>
          <a:p>
            <a:pPr>
              <a:lnSpc>
                <a:spcPct val="80000"/>
              </a:lnSpc>
            </a:pPr>
            <a:r>
              <a:rPr lang="es-CL" b="1" dirty="0">
                <a:latin typeface="+mj-lt"/>
              </a:rPr>
              <a:t>Exámenes….</a:t>
            </a:r>
          </a:p>
          <a:p>
            <a:pPr>
              <a:lnSpc>
                <a:spcPct val="80000"/>
              </a:lnSpc>
            </a:pPr>
            <a:r>
              <a:rPr lang="es-CL" b="1" dirty="0">
                <a:latin typeface="+mj-lt"/>
              </a:rPr>
              <a:t>Manejo: reposo relativo, régimen </a:t>
            </a:r>
            <a:r>
              <a:rPr lang="es-CL" b="1" dirty="0" err="1">
                <a:latin typeface="+mj-lt"/>
              </a:rPr>
              <a:t>normoprotéico</a:t>
            </a:r>
            <a:r>
              <a:rPr lang="es-CL" b="1" dirty="0">
                <a:latin typeface="+mj-lt"/>
              </a:rPr>
              <a:t> </a:t>
            </a:r>
            <a:r>
              <a:rPr lang="es-CL" b="1" dirty="0" err="1">
                <a:latin typeface="+mj-lt"/>
              </a:rPr>
              <a:t>hiposódico</a:t>
            </a:r>
            <a:r>
              <a:rPr lang="es-CL" b="1" dirty="0">
                <a:latin typeface="+mj-lt"/>
              </a:rPr>
              <a:t>, </a:t>
            </a:r>
            <a:r>
              <a:rPr lang="es-CL" b="1" dirty="0" err="1">
                <a:latin typeface="+mj-lt"/>
              </a:rPr>
              <a:t>Prednisona</a:t>
            </a:r>
            <a:r>
              <a:rPr lang="es-CL" b="1" dirty="0">
                <a:latin typeface="+mj-lt"/>
              </a:rPr>
              <a:t> 60 mg/m2 por 6 semanas y luego 40mg/m2 por 6 semanas</a:t>
            </a:r>
            <a:r>
              <a:rPr lang="es-CL" b="1" dirty="0" smtClean="0">
                <a:latin typeface="+mj-lt"/>
              </a:rPr>
              <a:t>.</a:t>
            </a:r>
            <a:endParaRPr lang="es-CL" b="1" dirty="0">
              <a:latin typeface="+mj-lt"/>
            </a:endParaRPr>
          </a:p>
          <a:p>
            <a:pPr>
              <a:lnSpc>
                <a:spcPct val="80000"/>
              </a:lnSpc>
            </a:pPr>
            <a:r>
              <a:rPr lang="es-CL" b="1" dirty="0">
                <a:latin typeface="+mj-lt"/>
              </a:rPr>
              <a:t>Complicaciones: Infecciones (S </a:t>
            </a:r>
            <a:r>
              <a:rPr lang="es-CL" b="1" dirty="0" err="1">
                <a:latin typeface="+mj-lt"/>
              </a:rPr>
              <a:t>pneumonia</a:t>
            </a:r>
            <a:r>
              <a:rPr lang="es-CL" b="1" dirty="0">
                <a:latin typeface="+mj-lt"/>
              </a:rPr>
              <a:t>, E </a:t>
            </a:r>
            <a:r>
              <a:rPr lang="es-CL" b="1" dirty="0" err="1">
                <a:latin typeface="+mj-lt"/>
              </a:rPr>
              <a:t>coli</a:t>
            </a:r>
            <a:r>
              <a:rPr lang="es-CL" b="1" dirty="0">
                <a:latin typeface="+mj-lt"/>
              </a:rPr>
              <a:t>, S grupo A), Trombosis</a:t>
            </a:r>
            <a:r>
              <a:rPr lang="es-CL" b="1" dirty="0" smtClean="0">
                <a:latin typeface="+mj-lt"/>
              </a:rPr>
              <a:t>.</a:t>
            </a:r>
            <a:endParaRPr lang="es-CL" b="1" dirty="0">
              <a:latin typeface="+mj-lt"/>
            </a:endParaRPr>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Nefro</a:t>
            </a:r>
            <a:endParaRPr lang="es-CL" sz="2800" b="1" dirty="0">
              <a:solidFill>
                <a:schemeClr val="tx1"/>
              </a:solidFill>
            </a:endParaRPr>
          </a:p>
        </p:txBody>
      </p:sp>
      <p:pic>
        <p:nvPicPr>
          <p:cNvPr id="1026" name="Picture 2" descr="http://www.canalgif.net/Gifs-animados/Medicina/Rinones/Imagen-animada-Rinones-04.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925" y="7707"/>
            <a:ext cx="1440160"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2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nSpc>
                <a:spcPct val="80000"/>
              </a:lnSpc>
            </a:pPr>
            <a:r>
              <a:rPr lang="es-CL" b="1" dirty="0" err="1"/>
              <a:t>Sd</a:t>
            </a:r>
            <a:r>
              <a:rPr lang="es-CL" b="1" dirty="0"/>
              <a:t> Nefrítico: hematuria, edema, HTA, acompañado de proteinuria y grados variables de  caída de VFG.</a:t>
            </a:r>
          </a:p>
          <a:p>
            <a:pPr>
              <a:lnSpc>
                <a:spcPct val="80000"/>
              </a:lnSpc>
            </a:pPr>
            <a:r>
              <a:rPr lang="es-CL" b="1" dirty="0" err="1"/>
              <a:t>Glomerulonefritis</a:t>
            </a:r>
            <a:r>
              <a:rPr lang="es-CL" b="1" dirty="0"/>
              <a:t> post estreptocócica: más </a:t>
            </a:r>
            <a:r>
              <a:rPr lang="es-CL" b="1" dirty="0" err="1"/>
              <a:t>fcte</a:t>
            </a:r>
            <a:r>
              <a:rPr lang="es-CL" b="1" dirty="0"/>
              <a:t>, S </a:t>
            </a:r>
            <a:r>
              <a:rPr lang="es-CL" b="1" dirty="0" err="1"/>
              <a:t>betahemolítico</a:t>
            </a:r>
            <a:r>
              <a:rPr lang="es-CL" b="1" dirty="0"/>
              <a:t> grupos A.</a:t>
            </a:r>
          </a:p>
          <a:p>
            <a:pPr>
              <a:lnSpc>
                <a:spcPct val="80000"/>
              </a:lnSpc>
            </a:pPr>
            <a:r>
              <a:rPr lang="es-CL" b="1" dirty="0"/>
              <a:t>Edad 2-12 años.</a:t>
            </a:r>
          </a:p>
          <a:p>
            <a:pPr>
              <a:lnSpc>
                <a:spcPct val="80000"/>
              </a:lnSpc>
            </a:pPr>
            <a:r>
              <a:rPr lang="es-CL" b="1" dirty="0"/>
              <a:t>Infecciones cutáneas o faríngeas.</a:t>
            </a:r>
          </a:p>
          <a:p>
            <a:pPr>
              <a:lnSpc>
                <a:spcPct val="80000"/>
              </a:lnSpc>
            </a:pPr>
            <a:r>
              <a:rPr lang="es-CL" b="1" dirty="0"/>
              <a:t>Clínica: luego de +-2 semanas infección (7-21 días)→ edema palpebral matutino que luego se extiende, orina escasa en volumen turbia y de color “café”.</a:t>
            </a:r>
          </a:p>
          <a:p>
            <a:pPr>
              <a:lnSpc>
                <a:spcPct val="80000"/>
              </a:lnSpc>
            </a:pPr>
            <a:r>
              <a:rPr lang="es-CL" b="1" dirty="0"/>
              <a:t>Exámenes: orina:  hematuria, proteinuria normalmente es menor a 40/mg/m2, hiponatremia, </a:t>
            </a:r>
            <a:r>
              <a:rPr lang="es-CL" b="1" dirty="0" err="1"/>
              <a:t>hipoclacemia</a:t>
            </a:r>
            <a:r>
              <a:rPr lang="es-CL" b="1" dirty="0"/>
              <a:t>, </a:t>
            </a:r>
            <a:r>
              <a:rPr lang="es-CL" b="1" dirty="0" err="1"/>
              <a:t>Hipocomplementemia</a:t>
            </a:r>
            <a:r>
              <a:rPr lang="es-CL" b="1" dirty="0"/>
              <a:t>, ASO elevados.</a:t>
            </a:r>
          </a:p>
          <a:p>
            <a:pPr>
              <a:lnSpc>
                <a:spcPct val="80000"/>
              </a:lnSpc>
            </a:pPr>
            <a:r>
              <a:rPr lang="es-CL" b="1" dirty="0" smtClean="0"/>
              <a:t>Manejo</a:t>
            </a:r>
            <a:r>
              <a:rPr lang="es-CL" b="1" dirty="0"/>
              <a:t>: Reposo relativo, dieta </a:t>
            </a:r>
            <a:r>
              <a:rPr lang="es-CL" b="1" dirty="0" err="1"/>
              <a:t>hiposódica</a:t>
            </a:r>
            <a:r>
              <a:rPr lang="es-CL" b="1" dirty="0"/>
              <a:t>, furosemida si HTA importante.</a:t>
            </a:r>
          </a:p>
          <a:p>
            <a:pPr>
              <a:lnSpc>
                <a:spcPct val="80000"/>
              </a:lnSpc>
            </a:pPr>
            <a:r>
              <a:rPr lang="es-CL" b="1" dirty="0"/>
              <a:t>Buen pronóstico, evoluciona a la mejoría en 1 a 4 semanas. </a:t>
            </a:r>
          </a:p>
          <a:p>
            <a:endParaRPr lang="es-CL" dirty="0"/>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Nefro</a:t>
            </a:r>
            <a:endParaRPr lang="es-CL" sz="2800" b="1" dirty="0">
              <a:solidFill>
                <a:schemeClr val="tx1"/>
              </a:solidFill>
            </a:endParaRPr>
          </a:p>
        </p:txBody>
      </p:sp>
      <p:pic>
        <p:nvPicPr>
          <p:cNvPr id="2050" name="Picture 2" descr="http://www.ahiva.info/Gifs-Animados/Medicina/Rinones/Medicina-416.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3"/>
            <a:ext cx="170003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70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nSpc>
                <a:spcPct val="90000"/>
              </a:lnSpc>
            </a:pPr>
            <a:r>
              <a:rPr lang="es-ES" b="1" dirty="0">
                <a:latin typeface="Calibri" pitchFamily="34" charset="0"/>
                <a:cs typeface="Calibri" pitchFamily="34" charset="0"/>
              </a:rPr>
              <a:t>Incontinencia: escape de orina en vigilia de niños mayores de 4 años a lo menos una vez por día en un período de observación de a lo menos un mes.</a:t>
            </a:r>
          </a:p>
          <a:p>
            <a:pPr>
              <a:lnSpc>
                <a:spcPct val="90000"/>
              </a:lnSpc>
            </a:pPr>
            <a:r>
              <a:rPr lang="es-ES" b="1" dirty="0">
                <a:latin typeface="Calibri" pitchFamily="34" charset="0"/>
                <a:cs typeface="Calibri" pitchFamily="34" charset="0"/>
              </a:rPr>
              <a:t>Enuresis micción total o parcial en el sueño en niños mayores de 5 años a lo menos 2 o más veces por semana por un período de tres meses.</a:t>
            </a:r>
          </a:p>
          <a:p>
            <a:pPr>
              <a:lnSpc>
                <a:spcPct val="90000"/>
              </a:lnSpc>
            </a:pPr>
            <a:r>
              <a:rPr lang="es-CL" b="1" dirty="0">
                <a:latin typeface="Calibri" pitchFamily="34" charset="0"/>
                <a:cs typeface="Calibri" pitchFamily="34" charset="0"/>
              </a:rPr>
              <a:t>Examen físico completo, Orina completa.</a:t>
            </a:r>
          </a:p>
          <a:p>
            <a:pPr>
              <a:lnSpc>
                <a:spcPct val="90000"/>
              </a:lnSpc>
            </a:pPr>
            <a:r>
              <a:rPr lang="es-CL" b="1" dirty="0" err="1">
                <a:latin typeface="Calibri" pitchFamily="34" charset="0"/>
                <a:cs typeface="Calibri" pitchFamily="34" charset="0"/>
              </a:rPr>
              <a:t>Tto</a:t>
            </a:r>
            <a:r>
              <a:rPr lang="es-CL" b="1" dirty="0">
                <a:latin typeface="Calibri" pitchFamily="34" charset="0"/>
                <a:cs typeface="Calibri" pitchFamily="34" charset="0"/>
              </a:rPr>
              <a:t>: medidas generales, alarmas, fármacos.</a:t>
            </a:r>
          </a:p>
          <a:p>
            <a:endParaRPr lang="es-CL" dirty="0"/>
          </a:p>
        </p:txBody>
      </p:sp>
      <p:sp>
        <p:nvSpPr>
          <p:cNvPr id="4" name="3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800" b="1" dirty="0" smtClean="0">
                <a:solidFill>
                  <a:schemeClr val="tx1"/>
                </a:solidFill>
              </a:rPr>
              <a:t>Comodín docente</a:t>
            </a:r>
          </a:p>
          <a:p>
            <a:pPr algn="ctr"/>
            <a:r>
              <a:rPr lang="es-CL" sz="2800" b="1" dirty="0" err="1" smtClean="0">
                <a:solidFill>
                  <a:schemeClr val="tx1"/>
                </a:solidFill>
              </a:rPr>
              <a:t>Nefro</a:t>
            </a:r>
            <a:endParaRPr lang="es-CL" sz="2800" b="1"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7717" y="32352"/>
            <a:ext cx="1815852" cy="14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503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r>
              <a:rPr lang="es-CL" sz="2400" b="1" dirty="0" smtClean="0">
                <a:solidFill>
                  <a:prstClr val="white"/>
                </a:solidFill>
                <a:effectLst>
                  <a:outerShdw blurRad="38100" dist="38100" dir="2700000" algn="tl">
                    <a:srgbClr val="000000">
                      <a:alpha val="43137"/>
                    </a:srgbClr>
                  </a:outerShdw>
                </a:effectLst>
              </a:rPr>
              <a:t>4</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Una preescolar de 4 años presenta un cuadro de 3 días de evolución caracterizado por petequias y </a:t>
            </a:r>
            <a:r>
              <a:rPr lang="es-CL" sz="2400" b="1" dirty="0" err="1">
                <a:solidFill>
                  <a:prstClr val="white"/>
                </a:solidFill>
                <a:effectLst>
                  <a:outerShdw blurRad="38100" dist="38100" dir="2700000" algn="tl">
                    <a:srgbClr val="000000">
                      <a:alpha val="43137"/>
                    </a:srgbClr>
                  </a:outerShdw>
                </a:effectLst>
              </a:rPr>
              <a:t>equímosis</a:t>
            </a:r>
            <a:r>
              <a:rPr lang="es-CL" sz="2400" b="1" dirty="0">
                <a:solidFill>
                  <a:prstClr val="white"/>
                </a:solidFill>
                <a:effectLst>
                  <a:outerShdw blurRad="38100" dist="38100" dir="2700000" algn="tl">
                    <a:srgbClr val="000000">
                      <a:alpha val="43137"/>
                    </a:srgbClr>
                  </a:outerShdw>
                </a:effectLst>
              </a:rPr>
              <a:t> múltiples, sin fiebre y sin otras alteraciones al examen físico. El hemograma muestra: hemoglobina de 12 gr/dl, leucocitos 7500/mm3, fórmula normal y plaquetas 3000/mm3.</a:t>
            </a:r>
          </a:p>
          <a:p>
            <a:pPr algn="ctr"/>
            <a:r>
              <a:rPr lang="es-CL" sz="2400" b="1" dirty="0">
                <a:solidFill>
                  <a:prstClr val="white"/>
                </a:solidFill>
                <a:effectLst>
                  <a:outerShdw blurRad="38100" dist="38100" dir="2700000" algn="tl">
                    <a:srgbClr val="000000">
                      <a:alpha val="43137"/>
                    </a:srgbClr>
                  </a:outerShdw>
                </a:effectLst>
              </a:rPr>
              <a:t>¿Cuál es el diagnóstico más probable?</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Púrpura </a:t>
            </a:r>
            <a:r>
              <a:rPr lang="es-CL" sz="2400" b="1" dirty="0" err="1" smtClean="0">
                <a:solidFill>
                  <a:prstClr val="white"/>
                </a:solidFill>
                <a:effectLst>
                  <a:outerShdw blurRad="38100" dist="38100" dir="2700000" algn="tl">
                    <a:srgbClr val="000000">
                      <a:alpha val="43137"/>
                    </a:srgbClr>
                  </a:outerShdw>
                </a:effectLst>
              </a:rPr>
              <a:t>Trombocitopénico</a:t>
            </a:r>
            <a:r>
              <a:rPr lang="es-CL" sz="2400" b="1" dirty="0" smtClean="0">
                <a:solidFill>
                  <a:prstClr val="white"/>
                </a:solidFill>
                <a:effectLst>
                  <a:outerShdw blurRad="38100" dist="38100" dir="2700000" algn="tl">
                    <a:srgbClr val="000000">
                      <a:alpha val="43137"/>
                    </a:srgbClr>
                  </a:outerShdw>
                </a:effectLst>
              </a:rPr>
              <a:t> Inmune agudo</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Púrpura de </a:t>
            </a:r>
            <a:r>
              <a:rPr lang="es-CL" sz="2400" b="1" dirty="0" err="1" smtClean="0">
                <a:solidFill>
                  <a:prstClr val="white"/>
                </a:solidFill>
                <a:effectLst>
                  <a:outerShdw blurRad="38100" dist="38100" dir="2700000" algn="tl">
                    <a:srgbClr val="000000">
                      <a:alpha val="43137"/>
                    </a:srgbClr>
                  </a:outerShdw>
                </a:effectLst>
              </a:rPr>
              <a:t>Schonlein</a:t>
            </a:r>
            <a:r>
              <a:rPr lang="es-CL" sz="2400" b="1" dirty="0" smtClean="0">
                <a:solidFill>
                  <a:prstClr val="white"/>
                </a:solidFill>
                <a:effectLst>
                  <a:outerShdw blurRad="38100" dist="38100" dir="2700000" algn="tl">
                    <a:srgbClr val="000000">
                      <a:alpha val="43137"/>
                    </a:srgbClr>
                  </a:outerShdw>
                </a:effectLst>
              </a:rPr>
              <a:t> </a:t>
            </a:r>
            <a:r>
              <a:rPr lang="es-CL" sz="2400" b="1" dirty="0" err="1" smtClean="0">
                <a:solidFill>
                  <a:prstClr val="white"/>
                </a:solidFill>
                <a:effectLst>
                  <a:outerShdw blurRad="38100" dist="38100" dir="2700000" algn="tl">
                    <a:srgbClr val="000000">
                      <a:alpha val="43137"/>
                    </a:srgbClr>
                  </a:outerShdw>
                </a:effectLst>
              </a:rPr>
              <a:t>Henoch</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96136" y="4149080"/>
            <a:ext cx="288032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Púrpura </a:t>
            </a:r>
            <a:r>
              <a:rPr lang="es-CL" sz="2400" b="1" dirty="0" err="1" smtClean="0">
                <a:solidFill>
                  <a:prstClr val="white"/>
                </a:solidFill>
                <a:effectLst>
                  <a:outerShdw blurRad="38100" dist="38100" dir="2700000" algn="tl">
                    <a:srgbClr val="000000">
                      <a:alpha val="43137"/>
                    </a:srgbClr>
                  </a:outerShdw>
                </a:effectLst>
              </a:rPr>
              <a:t>Trombocitopénico</a:t>
            </a:r>
            <a:r>
              <a:rPr lang="es-CL" sz="2400" b="1" dirty="0" smtClean="0">
                <a:solidFill>
                  <a:prstClr val="white"/>
                </a:solidFill>
                <a:effectLst>
                  <a:outerShdw blurRad="38100" dist="38100" dir="2700000" algn="tl">
                    <a:srgbClr val="000000">
                      <a:alpha val="43137"/>
                    </a:srgbClr>
                  </a:outerShdw>
                </a:effectLst>
              </a:rPr>
              <a:t> </a:t>
            </a:r>
            <a:r>
              <a:rPr lang="es-CL" sz="2400" b="1" dirty="0" err="1" smtClean="0">
                <a:solidFill>
                  <a:prstClr val="white"/>
                </a:solidFill>
                <a:effectLst>
                  <a:outerShdw blurRad="38100" dist="38100" dir="2700000" algn="tl">
                    <a:srgbClr val="000000">
                      <a:alpha val="43137"/>
                    </a:srgbClr>
                  </a:outerShdw>
                </a:effectLst>
              </a:rPr>
              <a:t>Trombótico</a:t>
            </a:r>
            <a:r>
              <a:rPr lang="es-CL" sz="2400" b="1" dirty="0" smtClean="0">
                <a:solidFill>
                  <a:prstClr val="white"/>
                </a:solidFill>
                <a:effectLst>
                  <a:outerShdw blurRad="38100" dist="38100" dir="2700000" algn="tl">
                    <a:srgbClr val="000000">
                      <a:alpha val="43137"/>
                    </a:srgbClr>
                  </a:outerShdw>
                </a:effectLst>
              </a:rPr>
              <a:t> </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Hemofilia 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Enfermedad de von </a:t>
            </a:r>
            <a:r>
              <a:rPr lang="es-CL" sz="2400" b="1" dirty="0" err="1">
                <a:solidFill>
                  <a:prstClr val="white"/>
                </a:solidFill>
                <a:effectLst>
                  <a:outerShdw blurRad="38100" dist="38100" dir="2700000" algn="tl">
                    <a:srgbClr val="000000">
                      <a:alpha val="43137"/>
                    </a:srgbClr>
                  </a:outerShdw>
                </a:effectLst>
              </a:rPr>
              <a:t>Willebrand</a:t>
            </a:r>
            <a:r>
              <a:rPr lang="es-CL" sz="2400" b="1"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7830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r>
              <a:rPr lang="es-CL" sz="2400" b="1" dirty="0" smtClean="0">
                <a:solidFill>
                  <a:prstClr val="white"/>
                </a:solidFill>
                <a:effectLst>
                  <a:outerShdw blurRad="38100" dist="38100" dir="2700000" algn="tl">
                    <a:srgbClr val="000000">
                      <a:alpha val="43137"/>
                    </a:srgbClr>
                  </a:outerShdw>
                </a:effectLst>
              </a:rPr>
              <a:t>4</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Una preescolar de 4 años presenta un cuadro de 3 días de evolución caracterizado por petequias y </a:t>
            </a:r>
            <a:r>
              <a:rPr lang="es-CL" sz="2400" b="1" dirty="0" err="1">
                <a:solidFill>
                  <a:prstClr val="white"/>
                </a:solidFill>
                <a:effectLst>
                  <a:outerShdw blurRad="38100" dist="38100" dir="2700000" algn="tl">
                    <a:srgbClr val="000000">
                      <a:alpha val="43137"/>
                    </a:srgbClr>
                  </a:outerShdw>
                </a:effectLst>
              </a:rPr>
              <a:t>equímosis</a:t>
            </a:r>
            <a:r>
              <a:rPr lang="es-CL" sz="2400" b="1" dirty="0">
                <a:solidFill>
                  <a:prstClr val="white"/>
                </a:solidFill>
                <a:effectLst>
                  <a:outerShdw blurRad="38100" dist="38100" dir="2700000" algn="tl">
                    <a:srgbClr val="000000">
                      <a:alpha val="43137"/>
                    </a:srgbClr>
                  </a:outerShdw>
                </a:effectLst>
              </a:rPr>
              <a:t> múltiples, sin fiebre y sin otras alteraciones al examen físico. El hemograma muestra: hemoglobina de 12 gr/dl, leucocitos 7500/mm3, fórmula normal y plaquetas 3000/mm3.</a:t>
            </a:r>
          </a:p>
          <a:p>
            <a:pPr algn="ctr"/>
            <a:r>
              <a:rPr lang="es-CL" sz="2400" b="1" dirty="0">
                <a:solidFill>
                  <a:prstClr val="white"/>
                </a:solidFill>
                <a:effectLst>
                  <a:outerShdw blurRad="38100" dist="38100" dir="2700000" algn="tl">
                    <a:srgbClr val="000000">
                      <a:alpha val="43137"/>
                    </a:srgbClr>
                  </a:outerShdw>
                </a:effectLst>
              </a:rPr>
              <a:t>¿Cuál es el diagnóstico más probable?</a:t>
            </a:r>
          </a:p>
        </p:txBody>
      </p:sp>
      <p:sp>
        <p:nvSpPr>
          <p:cNvPr id="6" name="5 Proceso alternativo"/>
          <p:cNvSpPr/>
          <p:nvPr/>
        </p:nvSpPr>
        <p:spPr>
          <a:xfrm>
            <a:off x="539552" y="3429000"/>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Púrpura </a:t>
            </a:r>
            <a:r>
              <a:rPr lang="es-CL" sz="2400" b="1" dirty="0" err="1" smtClean="0">
                <a:solidFill>
                  <a:prstClr val="white"/>
                </a:solidFill>
                <a:effectLst>
                  <a:outerShdw blurRad="38100" dist="38100" dir="2700000" algn="tl">
                    <a:srgbClr val="000000">
                      <a:alpha val="43137"/>
                    </a:srgbClr>
                  </a:outerShdw>
                </a:effectLst>
              </a:rPr>
              <a:t>Trombocitopénico</a:t>
            </a:r>
            <a:r>
              <a:rPr lang="es-CL" sz="2400" b="1" dirty="0" smtClean="0">
                <a:solidFill>
                  <a:prstClr val="white"/>
                </a:solidFill>
                <a:effectLst>
                  <a:outerShdw blurRad="38100" dist="38100" dir="2700000" algn="tl">
                    <a:srgbClr val="000000">
                      <a:alpha val="43137"/>
                    </a:srgbClr>
                  </a:outerShdw>
                </a:effectLst>
              </a:rPr>
              <a:t> Inmune agudo</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Púrpura de </a:t>
            </a:r>
            <a:r>
              <a:rPr lang="es-CL" sz="2400" b="1" dirty="0" err="1" smtClean="0">
                <a:solidFill>
                  <a:prstClr val="white"/>
                </a:solidFill>
                <a:effectLst>
                  <a:outerShdw blurRad="38100" dist="38100" dir="2700000" algn="tl">
                    <a:srgbClr val="000000">
                      <a:alpha val="43137"/>
                    </a:srgbClr>
                  </a:outerShdw>
                </a:effectLst>
              </a:rPr>
              <a:t>Schonlein</a:t>
            </a:r>
            <a:r>
              <a:rPr lang="es-CL" sz="2400" b="1" dirty="0" smtClean="0">
                <a:solidFill>
                  <a:prstClr val="white"/>
                </a:solidFill>
                <a:effectLst>
                  <a:outerShdw blurRad="38100" dist="38100" dir="2700000" algn="tl">
                    <a:srgbClr val="000000">
                      <a:alpha val="43137"/>
                    </a:srgbClr>
                  </a:outerShdw>
                </a:effectLst>
              </a:rPr>
              <a:t> </a:t>
            </a:r>
            <a:r>
              <a:rPr lang="es-CL" sz="2400" b="1" dirty="0" err="1" smtClean="0">
                <a:solidFill>
                  <a:prstClr val="white"/>
                </a:solidFill>
                <a:effectLst>
                  <a:outerShdw blurRad="38100" dist="38100" dir="2700000" algn="tl">
                    <a:srgbClr val="000000">
                      <a:alpha val="43137"/>
                    </a:srgbClr>
                  </a:outerShdw>
                </a:effectLst>
              </a:rPr>
              <a:t>Henoch</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96136" y="4149080"/>
            <a:ext cx="2880320" cy="115212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t>
            </a:r>
            <a:r>
              <a:rPr lang="es-CL" sz="2400" b="1" dirty="0">
                <a:solidFill>
                  <a:prstClr val="white"/>
                </a:solidFill>
                <a:effectLst>
                  <a:outerShdw blurRad="38100" dist="38100" dir="2700000" algn="tl">
                    <a:srgbClr val="000000">
                      <a:alpha val="43137"/>
                    </a:srgbClr>
                  </a:outerShdw>
                </a:effectLst>
              </a:rPr>
              <a:t>Púrpura </a:t>
            </a:r>
            <a:r>
              <a:rPr lang="es-CL" sz="2400" b="1" dirty="0" err="1">
                <a:solidFill>
                  <a:prstClr val="white"/>
                </a:solidFill>
                <a:effectLst>
                  <a:outerShdw blurRad="38100" dist="38100" dir="2700000" algn="tl">
                    <a:srgbClr val="000000">
                      <a:alpha val="43137"/>
                    </a:srgbClr>
                  </a:outerShdw>
                </a:effectLst>
              </a:rPr>
              <a:t>Trombocitopénico</a:t>
            </a:r>
            <a:r>
              <a:rPr lang="es-CL" sz="2400" b="1" dirty="0">
                <a:solidFill>
                  <a:prstClr val="white"/>
                </a:solidFill>
                <a:effectLst>
                  <a:outerShdw blurRad="38100" dist="38100" dir="2700000" algn="tl">
                    <a:srgbClr val="000000">
                      <a:alpha val="43137"/>
                    </a:srgbClr>
                  </a:outerShdw>
                </a:effectLst>
              </a:rPr>
              <a:t> </a:t>
            </a:r>
            <a:r>
              <a:rPr lang="es-CL" sz="2400" b="1" dirty="0" err="1">
                <a:solidFill>
                  <a:prstClr val="white"/>
                </a:solidFill>
                <a:effectLst>
                  <a:outerShdw blurRad="38100" dist="38100" dir="2700000" algn="tl">
                    <a:srgbClr val="000000">
                      <a:alpha val="43137"/>
                    </a:srgbClr>
                  </a:outerShdw>
                </a:effectLst>
              </a:rPr>
              <a:t>Trombótico</a:t>
            </a:r>
            <a:r>
              <a:rPr lang="es-CL" sz="2400" b="1" dirty="0">
                <a:solidFill>
                  <a:prstClr val="white"/>
                </a:solidFill>
                <a:effectLst>
                  <a:outerShdw blurRad="38100" dist="38100" dir="2700000" algn="tl">
                    <a:srgbClr val="000000">
                      <a:alpha val="43137"/>
                    </a:srgbClr>
                  </a:outerShdw>
                </a:effectLst>
              </a:rPr>
              <a:t>   </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Hemofilia 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Enfermedad de von </a:t>
            </a:r>
            <a:r>
              <a:rPr lang="es-CL" sz="2400" b="1" dirty="0" err="1">
                <a:solidFill>
                  <a:prstClr val="white"/>
                </a:solidFill>
                <a:effectLst>
                  <a:outerShdw blurRad="38100" dist="38100" dir="2700000" algn="tl">
                    <a:srgbClr val="000000">
                      <a:alpha val="43137"/>
                    </a:srgbClr>
                  </a:outerShdw>
                </a:effectLst>
              </a:rPr>
              <a:t>Willebrand</a:t>
            </a:r>
            <a:r>
              <a:rPr lang="es-CL" sz="2400" b="1"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078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r>
              <a:rPr lang="es-CL" sz="2400" b="1" dirty="0" smtClean="0">
                <a:solidFill>
                  <a:prstClr val="white"/>
                </a:solidFill>
                <a:effectLst>
                  <a:outerShdw blurRad="38100" dist="38100" dir="2700000" algn="tl">
                    <a:srgbClr val="000000">
                      <a:alpha val="43137"/>
                    </a:srgbClr>
                  </a:outerShdw>
                </a:effectLst>
              </a:rPr>
              <a:t>5</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Niño de 4 años con fiebre de 4 días y síndrome </a:t>
            </a:r>
            <a:r>
              <a:rPr lang="es-CL" sz="2400" b="1" dirty="0" err="1">
                <a:solidFill>
                  <a:prstClr val="white"/>
                </a:solidFill>
                <a:effectLst>
                  <a:outerShdw blurRad="38100" dist="38100" dir="2700000" algn="tl">
                    <a:srgbClr val="000000">
                      <a:alpha val="43137"/>
                    </a:srgbClr>
                  </a:outerShdw>
                </a:effectLst>
              </a:rPr>
              <a:t>purpúrico</a:t>
            </a:r>
            <a:r>
              <a:rPr lang="es-CL" sz="2400" b="1" dirty="0">
                <a:solidFill>
                  <a:prstClr val="white"/>
                </a:solidFill>
                <a:effectLst>
                  <a:outerShdw blurRad="38100" dist="38100" dir="2700000" algn="tl">
                    <a:srgbClr val="000000">
                      <a:alpha val="43137"/>
                    </a:srgbClr>
                  </a:outerShdw>
                </a:effectLst>
              </a:rPr>
              <a:t> (petequias y </a:t>
            </a:r>
            <a:r>
              <a:rPr lang="es-CL" sz="2400" b="1" dirty="0" err="1">
                <a:solidFill>
                  <a:prstClr val="white"/>
                </a:solidFill>
                <a:effectLst>
                  <a:outerShdw blurRad="38100" dist="38100" dir="2700000" algn="tl">
                    <a:srgbClr val="000000">
                      <a:alpha val="43137"/>
                    </a:srgbClr>
                  </a:outerShdw>
                </a:effectLst>
              </a:rPr>
              <a:t>equímosis</a:t>
            </a:r>
            <a:r>
              <a:rPr lang="es-CL" sz="2400" b="1" dirty="0">
                <a:solidFill>
                  <a:prstClr val="white"/>
                </a:solidFill>
                <a:effectLst>
                  <a:outerShdw blurRad="38100" dist="38100" dir="2700000" algn="tl">
                    <a:srgbClr val="000000">
                      <a:alpha val="43137"/>
                    </a:srgbClr>
                  </a:outerShdw>
                </a:effectLst>
              </a:rPr>
              <a:t> aisladas en el tronco). En la anamnesis surge el dato de dolor óseo en el extremo distal del fémur derecho, que lo hace claudicar. Al examen físico se pesquisa esplenomegalia de 2 cm.</a:t>
            </a:r>
          </a:p>
          <a:p>
            <a:pPr algn="ctr"/>
            <a:r>
              <a:rPr lang="es-CL" sz="2400" b="1" dirty="0">
                <a:solidFill>
                  <a:prstClr val="white"/>
                </a:solidFill>
                <a:effectLst>
                  <a:outerShdw blurRad="38100" dist="38100" dir="2700000" algn="tl">
                    <a:srgbClr val="000000">
                      <a:alpha val="43137"/>
                    </a:srgbClr>
                  </a:outerShdw>
                </a:effectLst>
              </a:rPr>
              <a:t>¿Cuál es el diagnóstico más probable?</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a:t>
            </a:r>
            <a:r>
              <a:rPr lang="es-CL" sz="2400" b="1" dirty="0">
                <a:solidFill>
                  <a:prstClr val="white"/>
                </a:solidFill>
                <a:effectLst>
                  <a:outerShdw blurRad="38100" dist="38100" dir="2700000" algn="tl">
                    <a:srgbClr val="000000">
                      <a:alpha val="43137"/>
                    </a:srgbClr>
                  </a:outerShdw>
                </a:effectLst>
              </a:rPr>
              <a:t>. Púrpura </a:t>
            </a:r>
            <a:r>
              <a:rPr lang="es-CL" sz="2400" b="1" dirty="0" err="1">
                <a:solidFill>
                  <a:prstClr val="white"/>
                </a:solidFill>
                <a:effectLst>
                  <a:outerShdw blurRad="38100" dist="38100" dir="2700000" algn="tl">
                    <a:srgbClr val="000000">
                      <a:alpha val="43137"/>
                    </a:srgbClr>
                  </a:outerShdw>
                </a:effectLst>
              </a:rPr>
              <a:t>trombocitopénico</a:t>
            </a:r>
            <a:r>
              <a:rPr lang="es-CL" sz="2400" b="1" dirty="0">
                <a:solidFill>
                  <a:prstClr val="white"/>
                </a:solidFill>
                <a:effectLst>
                  <a:outerShdw blurRad="38100" dist="38100" dir="2700000" algn="tl">
                    <a:srgbClr val="000000">
                      <a:alpha val="43137"/>
                    </a:srgbClr>
                  </a:outerShdw>
                </a:effectLst>
              </a:rPr>
              <a:t> inmune</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Leucemia </a:t>
            </a:r>
            <a:r>
              <a:rPr lang="es-CL" sz="2400" b="1" dirty="0">
                <a:solidFill>
                  <a:prstClr val="white"/>
                </a:solidFill>
                <a:effectLst>
                  <a:outerShdw blurRad="38100" dist="38100" dir="2700000" algn="tl">
                    <a:srgbClr val="000000">
                      <a:alpha val="43137"/>
                    </a:srgbClr>
                  </a:outerShdw>
                </a:effectLst>
              </a:rPr>
              <a:t>aguda</a:t>
            </a: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t>
            </a:r>
            <a:r>
              <a:rPr lang="es-CL" sz="2400" b="1" dirty="0">
                <a:solidFill>
                  <a:prstClr val="white"/>
                </a:solidFill>
                <a:effectLst>
                  <a:outerShdw blurRad="38100" dist="38100" dir="2700000" algn="tl">
                    <a:srgbClr val="000000">
                      <a:alpha val="43137"/>
                    </a:srgbClr>
                  </a:outerShdw>
                </a:effectLst>
              </a:rPr>
              <a:t>Artritis </a:t>
            </a:r>
            <a:r>
              <a:rPr lang="es-CL" sz="2400" b="1" dirty="0" err="1">
                <a:solidFill>
                  <a:prstClr val="white"/>
                </a:solidFill>
                <a:effectLst>
                  <a:outerShdw blurRad="38100" dist="38100" dir="2700000" algn="tl">
                    <a:srgbClr val="000000">
                      <a:alpha val="43137"/>
                    </a:srgbClr>
                  </a:outerShdw>
                </a:effectLst>
              </a:rPr>
              <a:t>reumatoidea</a:t>
            </a:r>
            <a:r>
              <a:rPr lang="es-CL" sz="2400" b="1" dirty="0">
                <a:solidFill>
                  <a:prstClr val="white"/>
                </a:solidFill>
                <a:effectLst>
                  <a:outerShdw blurRad="38100" dist="38100" dir="2700000" algn="tl">
                    <a:srgbClr val="000000">
                      <a:alpha val="43137"/>
                    </a:srgbClr>
                  </a:outerShdw>
                </a:effectLst>
              </a:rPr>
              <a:t> juvenil</a:t>
            </a:r>
          </a:p>
        </p:txBody>
      </p:sp>
      <p:sp>
        <p:nvSpPr>
          <p:cNvPr id="10" name="9 Proceso alternativo"/>
          <p:cNvSpPr/>
          <p:nvPr/>
        </p:nvSpPr>
        <p:spPr>
          <a:xfrm>
            <a:off x="5040052" y="3140968"/>
            <a:ext cx="3636404"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Lupus </a:t>
            </a:r>
            <a:r>
              <a:rPr lang="es-CL" sz="2400" b="1" dirty="0">
                <a:solidFill>
                  <a:prstClr val="white"/>
                </a:solidFill>
                <a:effectLst>
                  <a:outerShdw blurRad="38100" dist="38100" dir="2700000" algn="tl">
                    <a:srgbClr val="000000">
                      <a:alpha val="43137"/>
                    </a:srgbClr>
                  </a:outerShdw>
                </a:effectLst>
              </a:rPr>
              <a:t>eritematoso</a:t>
            </a:r>
          </a:p>
        </p:txBody>
      </p:sp>
      <p:sp>
        <p:nvSpPr>
          <p:cNvPr id="11" name="10 Proceso alternativo"/>
          <p:cNvSpPr/>
          <p:nvPr/>
        </p:nvSpPr>
        <p:spPr>
          <a:xfrm>
            <a:off x="5040052" y="5697252"/>
            <a:ext cx="363640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Enfermedad de Kawasaki </a:t>
            </a:r>
          </a:p>
        </p:txBody>
      </p:sp>
    </p:spTree>
    <p:extLst>
      <p:ext uri="{BB962C8B-B14F-4D97-AF65-F5344CB8AC3E}">
        <p14:creationId xmlns:p14="http://schemas.microsoft.com/office/powerpoint/2010/main" val="8309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r>
              <a:rPr lang="es-CL" sz="2400" b="1" dirty="0" smtClean="0">
                <a:solidFill>
                  <a:prstClr val="white"/>
                </a:solidFill>
                <a:effectLst>
                  <a:outerShdw blurRad="38100" dist="38100" dir="2700000" algn="tl">
                    <a:srgbClr val="000000">
                      <a:alpha val="43137"/>
                    </a:srgbClr>
                  </a:outerShdw>
                </a:effectLst>
              </a:rPr>
              <a:t>5</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Niño de 4 años con fiebre de 4 días y síndrome </a:t>
            </a:r>
            <a:r>
              <a:rPr lang="es-CL" sz="2400" b="1" dirty="0" err="1">
                <a:solidFill>
                  <a:prstClr val="white"/>
                </a:solidFill>
                <a:effectLst>
                  <a:outerShdw blurRad="38100" dist="38100" dir="2700000" algn="tl">
                    <a:srgbClr val="000000">
                      <a:alpha val="43137"/>
                    </a:srgbClr>
                  </a:outerShdw>
                </a:effectLst>
              </a:rPr>
              <a:t>purpúrico</a:t>
            </a:r>
            <a:r>
              <a:rPr lang="es-CL" sz="2400" b="1" dirty="0">
                <a:solidFill>
                  <a:prstClr val="white"/>
                </a:solidFill>
                <a:effectLst>
                  <a:outerShdw blurRad="38100" dist="38100" dir="2700000" algn="tl">
                    <a:srgbClr val="000000">
                      <a:alpha val="43137"/>
                    </a:srgbClr>
                  </a:outerShdw>
                </a:effectLst>
              </a:rPr>
              <a:t> (petequias y </a:t>
            </a:r>
            <a:r>
              <a:rPr lang="es-CL" sz="2400" b="1" dirty="0" err="1">
                <a:solidFill>
                  <a:prstClr val="white"/>
                </a:solidFill>
                <a:effectLst>
                  <a:outerShdw blurRad="38100" dist="38100" dir="2700000" algn="tl">
                    <a:srgbClr val="000000">
                      <a:alpha val="43137"/>
                    </a:srgbClr>
                  </a:outerShdw>
                </a:effectLst>
              </a:rPr>
              <a:t>equímosis</a:t>
            </a:r>
            <a:r>
              <a:rPr lang="es-CL" sz="2400" b="1" dirty="0">
                <a:solidFill>
                  <a:prstClr val="white"/>
                </a:solidFill>
                <a:effectLst>
                  <a:outerShdw blurRad="38100" dist="38100" dir="2700000" algn="tl">
                    <a:srgbClr val="000000">
                      <a:alpha val="43137"/>
                    </a:srgbClr>
                  </a:outerShdw>
                </a:effectLst>
              </a:rPr>
              <a:t> aisladas en el tronco). En la anamnesis surge el dato de dolor óseo en el extremo distal del fémur derecho, que lo hace claudicar. Al examen físico se pesquisa esplenomegalia de 2 cm.</a:t>
            </a:r>
          </a:p>
          <a:p>
            <a:pPr algn="ctr"/>
            <a:r>
              <a:rPr lang="es-CL" sz="2400" b="1" dirty="0">
                <a:solidFill>
                  <a:prstClr val="white"/>
                </a:solidFill>
                <a:effectLst>
                  <a:outerShdw blurRad="38100" dist="38100" dir="2700000" algn="tl">
                    <a:srgbClr val="000000">
                      <a:alpha val="43137"/>
                    </a:srgbClr>
                  </a:outerShdw>
                </a:effectLst>
              </a:rPr>
              <a:t>¿Cuál es el diagnóstico más probable?</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a:t>
            </a:r>
            <a:r>
              <a:rPr lang="es-CL" sz="2400" b="1" dirty="0">
                <a:solidFill>
                  <a:prstClr val="white"/>
                </a:solidFill>
                <a:effectLst>
                  <a:outerShdw blurRad="38100" dist="38100" dir="2700000" algn="tl">
                    <a:srgbClr val="000000">
                      <a:alpha val="43137"/>
                    </a:srgbClr>
                  </a:outerShdw>
                </a:effectLst>
              </a:rPr>
              <a:t>. Púrpura </a:t>
            </a:r>
            <a:r>
              <a:rPr lang="es-CL" sz="2400" b="1" dirty="0" err="1">
                <a:solidFill>
                  <a:prstClr val="white"/>
                </a:solidFill>
                <a:effectLst>
                  <a:outerShdw blurRad="38100" dist="38100" dir="2700000" algn="tl">
                    <a:srgbClr val="000000">
                      <a:alpha val="43137"/>
                    </a:srgbClr>
                  </a:outerShdw>
                </a:effectLst>
              </a:rPr>
              <a:t>trombocitopénico</a:t>
            </a:r>
            <a:r>
              <a:rPr lang="es-CL" sz="2400" b="1" dirty="0">
                <a:solidFill>
                  <a:prstClr val="white"/>
                </a:solidFill>
                <a:effectLst>
                  <a:outerShdw blurRad="38100" dist="38100" dir="2700000" algn="tl">
                    <a:srgbClr val="000000">
                      <a:alpha val="43137"/>
                    </a:srgbClr>
                  </a:outerShdw>
                </a:effectLst>
              </a:rPr>
              <a:t> inmune </a:t>
            </a:r>
          </a:p>
        </p:txBody>
      </p:sp>
      <p:sp>
        <p:nvSpPr>
          <p:cNvPr id="7" name="6 Proceso alternativo"/>
          <p:cNvSpPr/>
          <p:nvPr/>
        </p:nvSpPr>
        <p:spPr>
          <a:xfrm>
            <a:off x="539552" y="5157192"/>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a:t>
            </a:r>
            <a:r>
              <a:rPr lang="es-CL" sz="2400" b="1" dirty="0">
                <a:solidFill>
                  <a:prstClr val="white"/>
                </a:solidFill>
                <a:effectLst>
                  <a:outerShdw blurRad="38100" dist="38100" dir="2700000" algn="tl">
                    <a:srgbClr val="000000">
                      <a:alpha val="43137"/>
                    </a:srgbClr>
                  </a:outerShdw>
                </a:effectLst>
              </a:rPr>
              <a:t>. Leucemia aguda </a:t>
            </a: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t>
            </a:r>
            <a:r>
              <a:rPr lang="es-CL" sz="2400" b="1" dirty="0">
                <a:solidFill>
                  <a:prstClr val="white"/>
                </a:solidFill>
                <a:effectLst>
                  <a:outerShdw blurRad="38100" dist="38100" dir="2700000" algn="tl">
                    <a:srgbClr val="000000">
                      <a:alpha val="43137"/>
                    </a:srgbClr>
                  </a:outerShdw>
                </a:effectLst>
              </a:rPr>
              <a:t>Artritis </a:t>
            </a:r>
            <a:r>
              <a:rPr lang="es-CL" sz="2400" b="1" dirty="0" err="1">
                <a:solidFill>
                  <a:prstClr val="white"/>
                </a:solidFill>
                <a:effectLst>
                  <a:outerShdw blurRad="38100" dist="38100" dir="2700000" algn="tl">
                    <a:srgbClr val="000000">
                      <a:alpha val="43137"/>
                    </a:srgbClr>
                  </a:outerShdw>
                </a:effectLst>
              </a:rPr>
              <a:t>reumatoidea</a:t>
            </a:r>
            <a:r>
              <a:rPr lang="es-CL" sz="2400" b="1" dirty="0">
                <a:solidFill>
                  <a:prstClr val="white"/>
                </a:solidFill>
                <a:effectLst>
                  <a:outerShdw blurRad="38100" dist="38100" dir="2700000" algn="tl">
                    <a:srgbClr val="000000">
                      <a:alpha val="43137"/>
                    </a:srgbClr>
                  </a:outerShdw>
                </a:effectLst>
              </a:rPr>
              <a:t> juvenil</a:t>
            </a:r>
          </a:p>
        </p:txBody>
      </p:sp>
      <p:sp>
        <p:nvSpPr>
          <p:cNvPr id="10" name="9 Proceso alternativo"/>
          <p:cNvSpPr/>
          <p:nvPr/>
        </p:nvSpPr>
        <p:spPr>
          <a:xfrm>
            <a:off x="5040052" y="3140968"/>
            <a:ext cx="3636404"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a:t>
            </a:r>
            <a:r>
              <a:rPr lang="es-CL" sz="2400" b="1" dirty="0">
                <a:solidFill>
                  <a:prstClr val="white"/>
                </a:solidFill>
                <a:effectLst>
                  <a:outerShdw blurRad="38100" dist="38100" dir="2700000" algn="tl">
                    <a:srgbClr val="000000">
                      <a:alpha val="43137"/>
                    </a:srgbClr>
                  </a:outerShdw>
                </a:effectLst>
              </a:rPr>
              <a:t>. Lupus eritematoso </a:t>
            </a:r>
          </a:p>
        </p:txBody>
      </p:sp>
      <p:sp>
        <p:nvSpPr>
          <p:cNvPr id="11" name="10 Proceso alternativo"/>
          <p:cNvSpPr/>
          <p:nvPr/>
        </p:nvSpPr>
        <p:spPr>
          <a:xfrm>
            <a:off x="5040052" y="5697252"/>
            <a:ext cx="363640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Enfermedad de Kawasaki </a:t>
            </a:r>
          </a:p>
        </p:txBody>
      </p:sp>
    </p:spTree>
    <p:extLst>
      <p:ext uri="{BB962C8B-B14F-4D97-AF65-F5344CB8AC3E}">
        <p14:creationId xmlns:p14="http://schemas.microsoft.com/office/powerpoint/2010/main" val="22816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r>
              <a:rPr lang="es-CL" sz="2400" b="1" dirty="0" smtClean="0">
                <a:solidFill>
                  <a:prstClr val="white"/>
                </a:solidFill>
                <a:effectLst>
                  <a:outerShdw blurRad="38100" dist="38100" dir="2700000" algn="tl">
                    <a:srgbClr val="000000">
                      <a:alpha val="43137"/>
                    </a:srgbClr>
                  </a:outerShdw>
                </a:effectLst>
              </a:rPr>
              <a:t>6</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Consulta un lactante de 8 meses derivado con el siguiente serie roja: hemoglobina 10 g/dl; VCM 65; CHCM 28 con antecedente de haber recibido lactancia materna exclusiva hasta los 6 meses con buen incremento ponderal. Actualmente con lactancia materna más dos papillas. ¿Cuál es la conducta más adecuada?</a:t>
            </a:r>
            <a:endParaRPr lang="es-CL" sz="22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Derivar a hematólogo</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a:t>
            </a:r>
            <a:r>
              <a:rPr lang="es-CL" sz="2400" b="1" dirty="0" smtClean="0">
                <a:solidFill>
                  <a:prstClr val="white"/>
                </a:solidFill>
                <a:effectLst>
                  <a:outerShdw blurRad="38100" dist="38100" dir="2700000" algn="tl">
                    <a:srgbClr val="000000">
                      <a:alpha val="43137"/>
                    </a:srgbClr>
                  </a:outerShdw>
                </a:effectLst>
              </a:rPr>
              <a:t>. Administrar ácido fólico</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4427984" y="4221088"/>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Observar y controlar con nuevo hemograma en un mes</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Iniciar  tratamiento con sulfato ferroso (5 mg/kg/día)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Iniciar sulfato ferroso en dosis profiláctica (1 mg/Kg/día)</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5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1</a:t>
            </a:r>
            <a:r>
              <a:rPr lang="es-CL" sz="2400" b="1" dirty="0" smtClean="0">
                <a:solidFill>
                  <a:prstClr val="white"/>
                </a:solidFill>
                <a:effectLst>
                  <a:outerShdw blurRad="38100" dist="38100" dir="2700000" algn="tl">
                    <a:srgbClr val="000000">
                      <a:alpha val="43137"/>
                    </a:srgbClr>
                  </a:outerShdw>
                </a:effectLst>
              </a:rPr>
              <a:t>6</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smtClean="0">
                <a:solidFill>
                  <a:prstClr val="white"/>
                </a:solidFill>
                <a:effectLst>
                  <a:outerShdw blurRad="38100" dist="38100" dir="2700000" algn="tl">
                    <a:srgbClr val="000000">
                      <a:alpha val="43137"/>
                    </a:srgbClr>
                  </a:outerShdw>
                </a:effectLst>
              </a:rPr>
              <a:t>Consulta un lactante de 8 meses derivado con el siguiente serie roja: hemoglobina 10 g/dl; VCM 65; CHCM 28 con antecedente de haber recibido lactancia materna exclusiva hasta los 6 meses con buen incremento ponderal. Actualmente con lactancia materna más dos papillas. ¿Cuál es la conducta más adecuada?</a:t>
            </a:r>
            <a:endParaRPr lang="es-CL" sz="22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Derivar a hematólogo</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a:t>
            </a:r>
            <a:r>
              <a:rPr lang="es-CL" sz="2400" b="1" dirty="0" smtClean="0">
                <a:solidFill>
                  <a:prstClr val="white"/>
                </a:solidFill>
                <a:effectLst>
                  <a:outerShdw blurRad="38100" dist="38100" dir="2700000" algn="tl">
                    <a:srgbClr val="000000">
                      <a:alpha val="43137"/>
                    </a:srgbClr>
                  </a:outerShdw>
                </a:effectLst>
              </a:rPr>
              <a:t>. Administrar ácido fólico</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4427984" y="4221088"/>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Observar y controlar con nuevo hemograma en un mes</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4427984" y="3140968"/>
            <a:ext cx="4248472"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Iniciar  tratamiento con sulfato ferroso (5 mg/kg/día)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Iniciar sulfato ferroso en dosis profiláctica (1 mg/Kg/día)</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94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a:t>
            </a:r>
            <a:r>
              <a:rPr lang="es-CL" sz="2400" b="1" dirty="0">
                <a:solidFill>
                  <a:prstClr val="white"/>
                </a:solidFill>
                <a:effectLst>
                  <a:outerShdw blurRad="38100" dist="38100" dir="2700000" algn="tl">
                    <a:srgbClr val="000000">
                      <a:alpha val="43137"/>
                    </a:srgbClr>
                  </a:outerShdw>
                </a:effectLst>
              </a:rPr>
              <a:t>7</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a:solidFill>
                  <a:prstClr val="white"/>
                </a:solidFill>
                <a:effectLst>
                  <a:outerShdw blurRad="38100" dist="38100" dir="2700000" algn="tl">
                    <a:srgbClr val="000000">
                      <a:alpha val="43137"/>
                    </a:srgbClr>
                  </a:outerShdw>
                </a:effectLst>
              </a:rPr>
              <a:t>La causa más frecuente de anemia en un lactante de 8 meses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a:t>
            </a:r>
            <a:r>
              <a:rPr lang="es-CL" sz="2400" b="1" dirty="0">
                <a:solidFill>
                  <a:prstClr val="white"/>
                </a:solidFill>
                <a:effectLst>
                  <a:outerShdw blurRad="38100" dist="38100" dir="2700000" algn="tl">
                    <a:srgbClr val="000000">
                      <a:alpha val="43137"/>
                    </a:srgbClr>
                  </a:outerShdw>
                </a:effectLst>
              </a:rPr>
              <a:t>. Hemólisis </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 </a:t>
            </a:r>
            <a:r>
              <a:rPr lang="es-CL" sz="2400" b="1" dirty="0" smtClean="0">
                <a:solidFill>
                  <a:prstClr val="white"/>
                </a:solidFill>
                <a:effectLst>
                  <a:outerShdw blurRad="38100" dist="38100" dir="2700000" algn="tl">
                    <a:srgbClr val="000000">
                      <a:alpha val="43137"/>
                    </a:srgbClr>
                  </a:outerShdw>
                </a:effectLst>
              </a:rPr>
              <a:t>b. Aplasia </a:t>
            </a:r>
            <a:r>
              <a:rPr lang="es-CL" sz="2400" b="1" dirty="0">
                <a:solidFill>
                  <a:prstClr val="white"/>
                </a:solidFill>
                <a:effectLst>
                  <a:outerShdw blurRad="38100" dist="38100" dir="2700000" algn="tl">
                    <a:srgbClr val="000000">
                      <a:alpha val="43137"/>
                    </a:srgbClr>
                  </a:outerShdw>
                </a:effectLst>
              </a:rPr>
              <a:t>medular</a:t>
            </a:r>
          </a:p>
        </p:txBody>
      </p:sp>
      <p:sp>
        <p:nvSpPr>
          <p:cNvPr id="9" name="8 Proceso alternativo"/>
          <p:cNvSpPr/>
          <p:nvPr/>
        </p:nvSpPr>
        <p:spPr>
          <a:xfrm>
            <a:off x="4427984" y="4221088"/>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a:t>
            </a:r>
            <a:r>
              <a:rPr lang="es-CL" sz="2400" b="1" dirty="0">
                <a:solidFill>
                  <a:prstClr val="white"/>
                </a:solidFill>
                <a:effectLst>
                  <a:outerShdw blurRad="38100" dist="38100" dir="2700000" algn="tl">
                    <a:srgbClr val="000000">
                      <a:alpha val="43137"/>
                    </a:srgbClr>
                  </a:outerShdw>
                </a:effectLst>
              </a:rPr>
              <a:t>. Bajo aporte de hierro</a:t>
            </a: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a:t>
            </a:r>
            <a:r>
              <a:rPr lang="es-CL" sz="2400" b="1" dirty="0">
                <a:solidFill>
                  <a:prstClr val="white"/>
                </a:solidFill>
                <a:effectLst>
                  <a:outerShdw blurRad="38100" dist="38100" dir="2700000" algn="tl">
                    <a:srgbClr val="000000">
                      <a:alpha val="43137"/>
                    </a:srgbClr>
                  </a:outerShdw>
                </a:effectLst>
              </a:rPr>
              <a:t>. Hemorragia oculta  </a:t>
            </a: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Leucemia </a:t>
            </a:r>
          </a:p>
        </p:txBody>
      </p:sp>
    </p:spTree>
    <p:extLst>
      <p:ext uri="{BB962C8B-B14F-4D97-AF65-F5344CB8AC3E}">
        <p14:creationId xmlns:p14="http://schemas.microsoft.com/office/powerpoint/2010/main" val="14931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2</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En consultorio atiende a un lactante de 2 meses de edad que acude por control sano. Le encuentra leve ictericia de </a:t>
            </a:r>
            <a:r>
              <a:rPr lang="es-CL" sz="2400" b="1" dirty="0" err="1">
                <a:solidFill>
                  <a:prstClr val="white"/>
                </a:solidFill>
                <a:effectLst>
                  <a:outerShdw blurRad="38100" dist="38100" dir="2700000" algn="tl">
                    <a:srgbClr val="000000">
                      <a:alpha val="43137"/>
                    </a:srgbClr>
                  </a:outerShdw>
                </a:effectLst>
              </a:rPr>
              <a:t>escleras</a:t>
            </a:r>
            <a:r>
              <a:rPr lang="es-CL" sz="2400" b="1" dirty="0">
                <a:solidFill>
                  <a:prstClr val="white"/>
                </a:solidFill>
                <a:effectLst>
                  <a:outerShdw blurRad="38100" dist="38100" dir="2700000" algn="tl">
                    <a:srgbClr val="000000">
                      <a:alpha val="43137"/>
                    </a:srgbClr>
                  </a:outerShdw>
                </a:effectLst>
              </a:rPr>
              <a:t>, fontanela anterior amplia,  llanto ronco y  una hernia umbilical. ¿Cuál es el diagnóstico más probable?</a:t>
            </a:r>
          </a:p>
          <a:p>
            <a:pPr algn="ctr"/>
            <a:endParaRPr lang="es-CL"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Laringitis</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Hipoglicemia</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a:t>
            </a:r>
            <a:r>
              <a:rPr lang="es-CL" sz="2400" b="1" dirty="0" err="1">
                <a:solidFill>
                  <a:prstClr val="white"/>
                </a:solidFill>
                <a:effectLst>
                  <a:outerShdw blurRad="38100" dist="38100" dir="2700000" algn="tl">
                    <a:srgbClr val="000000">
                      <a:alpha val="43137"/>
                    </a:srgbClr>
                  </a:outerShdw>
                </a:effectLst>
              </a:rPr>
              <a:t>dismórfico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Hipotiroidismo</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Atresia de vías biliares</a:t>
            </a:r>
          </a:p>
        </p:txBody>
      </p:sp>
    </p:spTree>
    <p:extLst>
      <p:ext uri="{BB962C8B-B14F-4D97-AF65-F5344CB8AC3E}">
        <p14:creationId xmlns:p14="http://schemas.microsoft.com/office/powerpoint/2010/main" val="30319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a:t>
            </a:r>
            <a:r>
              <a:rPr lang="es-CL" sz="2400" b="1" dirty="0">
                <a:solidFill>
                  <a:prstClr val="white"/>
                </a:solidFill>
                <a:effectLst>
                  <a:outerShdw blurRad="38100" dist="38100" dir="2700000" algn="tl">
                    <a:srgbClr val="000000">
                      <a:alpha val="43137"/>
                    </a:srgbClr>
                  </a:outerShdw>
                </a:effectLst>
              </a:rPr>
              <a:t>7</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a:solidFill>
                  <a:prstClr val="white"/>
                </a:solidFill>
                <a:effectLst>
                  <a:outerShdw blurRad="38100" dist="38100" dir="2700000" algn="tl">
                    <a:srgbClr val="000000">
                      <a:alpha val="43137"/>
                    </a:srgbClr>
                  </a:outerShdw>
                </a:effectLst>
              </a:rPr>
              <a:t>La causa más frecuente de anemia en un lactante de 8 meses es:</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a:t>
            </a:r>
            <a:r>
              <a:rPr lang="es-CL" sz="2400" b="1" dirty="0">
                <a:solidFill>
                  <a:prstClr val="white"/>
                </a:solidFill>
                <a:effectLst>
                  <a:outerShdw blurRad="38100" dist="38100" dir="2700000" algn="tl">
                    <a:srgbClr val="000000">
                      <a:alpha val="43137"/>
                    </a:srgbClr>
                  </a:outerShdw>
                </a:effectLst>
              </a:rPr>
              <a:t>. Hemólisis </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 </a:t>
            </a:r>
            <a:r>
              <a:rPr lang="es-CL" sz="2400" b="1" dirty="0" smtClean="0">
                <a:solidFill>
                  <a:prstClr val="white"/>
                </a:solidFill>
                <a:effectLst>
                  <a:outerShdw blurRad="38100" dist="38100" dir="2700000" algn="tl">
                    <a:srgbClr val="000000">
                      <a:alpha val="43137"/>
                    </a:srgbClr>
                  </a:outerShdw>
                </a:effectLst>
              </a:rPr>
              <a:t>b. Aplasia </a:t>
            </a:r>
            <a:r>
              <a:rPr lang="es-CL" sz="2400" b="1" dirty="0">
                <a:solidFill>
                  <a:prstClr val="white"/>
                </a:solidFill>
                <a:effectLst>
                  <a:outerShdw blurRad="38100" dist="38100" dir="2700000" algn="tl">
                    <a:srgbClr val="000000">
                      <a:alpha val="43137"/>
                    </a:srgbClr>
                  </a:outerShdw>
                </a:effectLst>
              </a:rPr>
              <a:t>medular</a:t>
            </a:r>
          </a:p>
        </p:txBody>
      </p:sp>
      <p:sp>
        <p:nvSpPr>
          <p:cNvPr id="9" name="8 Proceso alternativo"/>
          <p:cNvSpPr/>
          <p:nvPr/>
        </p:nvSpPr>
        <p:spPr>
          <a:xfrm>
            <a:off x="4427984" y="4221088"/>
            <a:ext cx="4248472" cy="1080120"/>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a:t>
            </a:r>
            <a:r>
              <a:rPr lang="es-CL" sz="2400" b="1" dirty="0">
                <a:solidFill>
                  <a:prstClr val="white"/>
                </a:solidFill>
                <a:effectLst>
                  <a:outerShdw blurRad="38100" dist="38100" dir="2700000" algn="tl">
                    <a:srgbClr val="000000">
                      <a:alpha val="43137"/>
                    </a:srgbClr>
                  </a:outerShdw>
                </a:effectLst>
              </a:rPr>
              <a:t>. Bajo aporte de hierro</a:t>
            </a: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a:t>
            </a:r>
            <a:r>
              <a:rPr lang="es-CL" sz="2400" b="1" dirty="0">
                <a:solidFill>
                  <a:prstClr val="white"/>
                </a:solidFill>
                <a:effectLst>
                  <a:outerShdw blurRad="38100" dist="38100" dir="2700000" algn="tl">
                    <a:srgbClr val="000000">
                      <a:alpha val="43137"/>
                    </a:srgbClr>
                  </a:outerShdw>
                </a:effectLst>
              </a:rPr>
              <a:t>. Hemorragia oculta  </a:t>
            </a: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Leucemia </a:t>
            </a:r>
          </a:p>
        </p:txBody>
      </p:sp>
    </p:spTree>
    <p:extLst>
      <p:ext uri="{BB962C8B-B14F-4D97-AF65-F5344CB8AC3E}">
        <p14:creationId xmlns:p14="http://schemas.microsoft.com/office/powerpoint/2010/main" val="86736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a:t>
            </a:r>
            <a:r>
              <a:rPr lang="es-CL" sz="2400" b="1" dirty="0">
                <a:solidFill>
                  <a:prstClr val="white"/>
                </a:solidFill>
                <a:effectLst>
                  <a:outerShdw blurRad="38100" dist="38100" dir="2700000" algn="tl">
                    <a:srgbClr val="000000">
                      <a:alpha val="43137"/>
                    </a:srgbClr>
                  </a:outerShdw>
                </a:effectLst>
              </a:rPr>
              <a:t>8</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a:solidFill>
                  <a:prstClr val="white"/>
                </a:solidFill>
                <a:effectLst>
                  <a:outerShdw blurRad="38100" dist="38100" dir="2700000" algn="tl">
                    <a:srgbClr val="000000">
                      <a:alpha val="43137"/>
                    </a:srgbClr>
                  </a:outerShdw>
                </a:effectLst>
              </a:rPr>
              <a:t>En un niño de 4 años con un púrpura </a:t>
            </a:r>
            <a:r>
              <a:rPr lang="es-CL" sz="2200" b="1" dirty="0" err="1">
                <a:solidFill>
                  <a:prstClr val="white"/>
                </a:solidFill>
                <a:effectLst>
                  <a:outerShdw blurRad="38100" dist="38100" dir="2700000" algn="tl">
                    <a:srgbClr val="000000">
                      <a:alpha val="43137"/>
                    </a:srgbClr>
                  </a:outerShdw>
                </a:effectLst>
              </a:rPr>
              <a:t>trombocitopénico</a:t>
            </a:r>
            <a:r>
              <a:rPr lang="es-CL" sz="2200" b="1" dirty="0">
                <a:solidFill>
                  <a:prstClr val="white"/>
                </a:solidFill>
                <a:effectLst>
                  <a:outerShdw blurRad="38100" dist="38100" dir="2700000" algn="tl">
                    <a:srgbClr val="000000">
                      <a:alpha val="43137"/>
                    </a:srgbClr>
                  </a:outerShdw>
                </a:effectLst>
              </a:rPr>
              <a:t> idiopático, con escasas manifestaciones </a:t>
            </a:r>
            <a:r>
              <a:rPr lang="es-CL" sz="2200" b="1" dirty="0" err="1">
                <a:solidFill>
                  <a:prstClr val="white"/>
                </a:solidFill>
                <a:effectLst>
                  <a:outerShdw blurRad="38100" dist="38100" dir="2700000" algn="tl">
                    <a:srgbClr val="000000">
                      <a:alpha val="43137"/>
                    </a:srgbClr>
                  </a:outerShdw>
                </a:effectLst>
              </a:rPr>
              <a:t>hemorragíparas</a:t>
            </a:r>
            <a:r>
              <a:rPr lang="es-CL" sz="2200" b="1" dirty="0">
                <a:solidFill>
                  <a:prstClr val="white"/>
                </a:solidFill>
                <a:effectLst>
                  <a:outerShdw blurRad="38100" dist="38100" dir="2700000" algn="tl">
                    <a:srgbClr val="000000">
                      <a:alpha val="43137"/>
                    </a:srgbClr>
                  </a:outerShdw>
                </a:effectLst>
              </a:rPr>
              <a:t> y recuento plaquetario de 70.000 por mm, la conducta correcta es indicar:</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Concentrado de plaquetas </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Corticoides orales </a:t>
            </a:r>
          </a:p>
        </p:txBody>
      </p:sp>
      <p:sp>
        <p:nvSpPr>
          <p:cNvPr id="9" name="8 Proceso alternativo"/>
          <p:cNvSpPr/>
          <p:nvPr/>
        </p:nvSpPr>
        <p:spPr>
          <a:xfrm>
            <a:off x="4427984" y="4221088"/>
            <a:ext cx="4248472" cy="1080120"/>
          </a:xfrm>
          <a:prstGeom prst="flowChartAlternateProcess">
            <a:avLst/>
          </a:prstGeom>
          <a:solidFill>
            <a:schemeClr val="bg1">
              <a:lumMod val="95000"/>
              <a:lumOff val="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a:t>
            </a:r>
            <a:r>
              <a:rPr lang="es-CL" sz="2400" b="1" dirty="0">
                <a:solidFill>
                  <a:prstClr val="white"/>
                </a:solidFill>
                <a:effectLst>
                  <a:outerShdw blurRad="38100" dist="38100" dir="2700000" algn="tl">
                    <a:srgbClr val="000000">
                      <a:alpha val="43137"/>
                    </a:srgbClr>
                  </a:outerShdw>
                </a:effectLst>
              </a:rPr>
              <a:t>. Reposo y observación cuidadosa </a:t>
            </a: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Transfusión </a:t>
            </a:r>
            <a:r>
              <a:rPr lang="es-CL" sz="2400" b="1" dirty="0">
                <a:solidFill>
                  <a:prstClr val="white"/>
                </a:solidFill>
                <a:effectLst>
                  <a:outerShdw blurRad="38100" dist="38100" dir="2700000" algn="tl">
                    <a:srgbClr val="000000">
                      <a:alpha val="43137"/>
                    </a:srgbClr>
                  </a:outerShdw>
                </a:effectLst>
              </a:rPr>
              <a:t>de glóbulos rojos</a:t>
            </a: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Gamma globulina endovenosa en altas dosis</a:t>
            </a:r>
          </a:p>
        </p:txBody>
      </p:sp>
    </p:spTree>
    <p:extLst>
      <p:ext uri="{BB962C8B-B14F-4D97-AF65-F5344CB8AC3E}">
        <p14:creationId xmlns:p14="http://schemas.microsoft.com/office/powerpoint/2010/main" val="41255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a:t>
            </a:r>
            <a:r>
              <a:rPr lang="es-CL" sz="2400" b="1" dirty="0">
                <a:solidFill>
                  <a:prstClr val="white"/>
                </a:solidFill>
                <a:effectLst>
                  <a:outerShdw blurRad="38100" dist="38100" dir="2700000" algn="tl">
                    <a:srgbClr val="000000">
                      <a:alpha val="43137"/>
                    </a:srgbClr>
                  </a:outerShdw>
                </a:effectLst>
              </a:rPr>
              <a:t>8</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a:solidFill>
                  <a:prstClr val="white"/>
                </a:solidFill>
                <a:effectLst>
                  <a:outerShdw blurRad="38100" dist="38100" dir="2700000" algn="tl">
                    <a:srgbClr val="000000">
                      <a:alpha val="43137"/>
                    </a:srgbClr>
                  </a:outerShdw>
                </a:effectLst>
              </a:rPr>
              <a:t>En un niño de 4 años con un púrpura </a:t>
            </a:r>
            <a:r>
              <a:rPr lang="es-CL" sz="2200" b="1" dirty="0" err="1">
                <a:solidFill>
                  <a:prstClr val="white"/>
                </a:solidFill>
                <a:effectLst>
                  <a:outerShdw blurRad="38100" dist="38100" dir="2700000" algn="tl">
                    <a:srgbClr val="000000">
                      <a:alpha val="43137"/>
                    </a:srgbClr>
                  </a:outerShdw>
                </a:effectLst>
              </a:rPr>
              <a:t>trombocitopénico</a:t>
            </a:r>
            <a:r>
              <a:rPr lang="es-CL" sz="2200" b="1" dirty="0">
                <a:solidFill>
                  <a:prstClr val="white"/>
                </a:solidFill>
                <a:effectLst>
                  <a:outerShdw blurRad="38100" dist="38100" dir="2700000" algn="tl">
                    <a:srgbClr val="000000">
                      <a:alpha val="43137"/>
                    </a:srgbClr>
                  </a:outerShdw>
                </a:effectLst>
              </a:rPr>
              <a:t> idiopático, con escasas manifestaciones </a:t>
            </a:r>
            <a:r>
              <a:rPr lang="es-CL" sz="2200" b="1" dirty="0" err="1">
                <a:solidFill>
                  <a:prstClr val="white"/>
                </a:solidFill>
                <a:effectLst>
                  <a:outerShdw blurRad="38100" dist="38100" dir="2700000" algn="tl">
                    <a:srgbClr val="000000">
                      <a:alpha val="43137"/>
                    </a:srgbClr>
                  </a:outerShdw>
                </a:effectLst>
              </a:rPr>
              <a:t>hemorragíparas</a:t>
            </a:r>
            <a:r>
              <a:rPr lang="es-CL" sz="2200" b="1" dirty="0">
                <a:solidFill>
                  <a:prstClr val="white"/>
                </a:solidFill>
                <a:effectLst>
                  <a:outerShdw blurRad="38100" dist="38100" dir="2700000" algn="tl">
                    <a:srgbClr val="000000">
                      <a:alpha val="43137"/>
                    </a:srgbClr>
                  </a:outerShdw>
                </a:effectLst>
              </a:rPr>
              <a:t> y recuento plaquetario de 70.000 por mm, la conducta correcta es indicar:</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Concentrado de plaquetas </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Corticoides orales </a:t>
            </a:r>
          </a:p>
        </p:txBody>
      </p:sp>
      <p:sp>
        <p:nvSpPr>
          <p:cNvPr id="9" name="8 Proceso alternativo"/>
          <p:cNvSpPr/>
          <p:nvPr/>
        </p:nvSpPr>
        <p:spPr>
          <a:xfrm>
            <a:off x="4427984" y="4221088"/>
            <a:ext cx="4248472" cy="1080120"/>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a:t>
            </a:r>
            <a:r>
              <a:rPr lang="es-CL" sz="2400" b="1" dirty="0">
                <a:solidFill>
                  <a:prstClr val="white"/>
                </a:solidFill>
                <a:effectLst>
                  <a:outerShdw blurRad="38100" dist="38100" dir="2700000" algn="tl">
                    <a:srgbClr val="000000">
                      <a:alpha val="43137"/>
                    </a:srgbClr>
                  </a:outerShdw>
                </a:effectLst>
              </a:rPr>
              <a:t>. Reposo y observación cuidadosa </a:t>
            </a: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Transfusión </a:t>
            </a:r>
            <a:r>
              <a:rPr lang="es-CL" sz="2400" b="1" dirty="0">
                <a:solidFill>
                  <a:prstClr val="white"/>
                </a:solidFill>
                <a:effectLst>
                  <a:outerShdw blurRad="38100" dist="38100" dir="2700000" algn="tl">
                    <a:srgbClr val="000000">
                      <a:alpha val="43137"/>
                    </a:srgbClr>
                  </a:outerShdw>
                </a:effectLst>
              </a:rPr>
              <a:t>de glóbulos rojos</a:t>
            </a: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a:t>
            </a:r>
            <a:r>
              <a:rPr lang="es-CL" sz="2400" b="1" dirty="0">
                <a:solidFill>
                  <a:prstClr val="white"/>
                </a:solidFill>
                <a:effectLst>
                  <a:outerShdw blurRad="38100" dist="38100" dir="2700000" algn="tl">
                    <a:srgbClr val="000000">
                      <a:alpha val="43137"/>
                    </a:srgbClr>
                  </a:outerShdw>
                </a:effectLst>
              </a:rPr>
              <a:t>. Gamma globulina endovenosa en altas dosis</a:t>
            </a:r>
          </a:p>
        </p:txBody>
      </p:sp>
    </p:spTree>
    <p:extLst>
      <p:ext uri="{BB962C8B-B14F-4D97-AF65-F5344CB8AC3E}">
        <p14:creationId xmlns:p14="http://schemas.microsoft.com/office/powerpoint/2010/main" val="55372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19</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a:solidFill>
                  <a:prstClr val="white"/>
                </a:solidFill>
                <a:effectLst>
                  <a:outerShdw blurRad="38100" dist="38100" dir="2700000" algn="tl">
                    <a:srgbClr val="000000">
                      <a:alpha val="43137"/>
                    </a:srgbClr>
                  </a:outerShdw>
                </a:effectLst>
              </a:rPr>
              <a:t>Lactante de 7 meses, nacido de término, presenta palidez y los siguientes hallazgos al hemograma: Hematocrito 36 %, </a:t>
            </a:r>
            <a:r>
              <a:rPr lang="es-CL" sz="2200" b="1" dirty="0" err="1">
                <a:solidFill>
                  <a:prstClr val="white"/>
                </a:solidFill>
                <a:effectLst>
                  <a:outerShdw blurRad="38100" dist="38100" dir="2700000" algn="tl">
                    <a:srgbClr val="000000">
                      <a:alpha val="43137"/>
                    </a:srgbClr>
                  </a:outerShdw>
                </a:effectLst>
              </a:rPr>
              <a:t>Hb</a:t>
            </a:r>
            <a:r>
              <a:rPr lang="es-CL" sz="2200" b="1" dirty="0">
                <a:solidFill>
                  <a:prstClr val="white"/>
                </a:solidFill>
                <a:effectLst>
                  <a:outerShdw blurRad="38100" dist="38100" dir="2700000" algn="tl">
                    <a:srgbClr val="000000">
                      <a:alpha val="43137"/>
                    </a:srgbClr>
                  </a:outerShdw>
                </a:effectLst>
              </a:rPr>
              <a:t> 12,2 gr/dl, VCM 81 </a:t>
            </a:r>
            <a:r>
              <a:rPr lang="es-CL" sz="2200" b="1" dirty="0" err="1">
                <a:solidFill>
                  <a:prstClr val="white"/>
                </a:solidFill>
                <a:effectLst>
                  <a:outerShdw blurRad="38100" dist="38100" dir="2700000" algn="tl">
                    <a:srgbClr val="000000">
                      <a:alpha val="43137"/>
                    </a:srgbClr>
                  </a:outerShdw>
                </a:effectLst>
              </a:rPr>
              <a:t>fl</a:t>
            </a:r>
            <a:r>
              <a:rPr lang="es-CL" sz="2200" b="1" dirty="0">
                <a:solidFill>
                  <a:prstClr val="white"/>
                </a:solidFill>
                <a:effectLst>
                  <a:outerShdw blurRad="38100" dist="38100" dir="2700000" algn="tl">
                    <a:srgbClr val="000000">
                      <a:alpha val="43137"/>
                    </a:srgbClr>
                  </a:outerShdw>
                </a:effectLst>
              </a:rPr>
              <a:t>, CHCM 32, </a:t>
            </a:r>
            <a:r>
              <a:rPr lang="es-CL" sz="2200" b="1" dirty="0" err="1">
                <a:solidFill>
                  <a:prstClr val="white"/>
                </a:solidFill>
                <a:effectLst>
                  <a:outerShdw blurRad="38100" dist="38100" dir="2700000" algn="tl">
                    <a:srgbClr val="000000">
                      <a:alpha val="43137"/>
                    </a:srgbClr>
                  </a:outerShdw>
                </a:effectLst>
              </a:rPr>
              <a:t>reticulocitos</a:t>
            </a:r>
            <a:r>
              <a:rPr lang="es-CL" sz="2200" b="1" dirty="0">
                <a:solidFill>
                  <a:prstClr val="white"/>
                </a:solidFill>
                <a:effectLst>
                  <a:outerShdw blurRad="38100" dist="38100" dir="2700000" algn="tl">
                    <a:srgbClr val="000000">
                      <a:alpha val="43137"/>
                    </a:srgbClr>
                  </a:outerShdw>
                </a:effectLst>
              </a:rPr>
              <a:t> 3%.</a:t>
            </a:r>
          </a:p>
          <a:p>
            <a:pPr algn="ctr"/>
            <a:r>
              <a:rPr lang="es-CL" sz="2200" b="1" dirty="0">
                <a:solidFill>
                  <a:prstClr val="white"/>
                </a:solidFill>
                <a:effectLst>
                  <a:outerShdw blurRad="38100" dist="38100" dir="2700000" algn="tl">
                    <a:srgbClr val="000000">
                      <a:alpha val="43137"/>
                    </a:srgbClr>
                  </a:outerShdw>
                </a:effectLst>
              </a:rPr>
              <a:t>¿Cuál es la interpretación de este examen?</a:t>
            </a: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Normal </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a:t>
            </a:r>
            <a:r>
              <a:rPr lang="es-CL" sz="2400" b="1" dirty="0" smtClean="0">
                <a:solidFill>
                  <a:prstClr val="white"/>
                </a:solidFill>
                <a:effectLst>
                  <a:outerShdw blurRad="38100" dist="38100" dir="2700000" algn="tl">
                    <a:srgbClr val="000000">
                      <a:alpha val="43137"/>
                    </a:srgbClr>
                  </a:outerShdw>
                </a:effectLst>
              </a:rPr>
              <a:t>. Anemia fisiológica </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4427984" y="4221088"/>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Anemia hemolítica </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Anemia </a:t>
            </a:r>
            <a:r>
              <a:rPr lang="es-CL" sz="2400" b="1" dirty="0" err="1" smtClean="0">
                <a:solidFill>
                  <a:prstClr val="white"/>
                </a:solidFill>
                <a:effectLst>
                  <a:outerShdw blurRad="38100" dist="38100" dir="2700000" algn="tl">
                    <a:srgbClr val="000000">
                      <a:alpha val="43137"/>
                    </a:srgbClr>
                  </a:outerShdw>
                </a:effectLst>
              </a:rPr>
              <a:t>Ferropriva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Anemia </a:t>
            </a:r>
            <a:r>
              <a:rPr lang="es-CL" sz="2400" b="1" dirty="0" err="1" smtClean="0">
                <a:solidFill>
                  <a:prstClr val="white"/>
                </a:solidFill>
                <a:effectLst>
                  <a:outerShdw blurRad="38100" dist="38100" dir="2700000" algn="tl">
                    <a:srgbClr val="000000">
                      <a:alpha val="43137"/>
                    </a:srgbClr>
                  </a:outerShdw>
                </a:effectLst>
              </a:rPr>
              <a:t>megaloblástica</a:t>
            </a:r>
            <a:r>
              <a:rPr lang="es-CL" sz="2400" b="1" dirty="0" smtClean="0">
                <a:solidFill>
                  <a:prstClr val="white"/>
                </a:solidFill>
                <a:effectLst>
                  <a:outerShdw blurRad="38100" dist="38100" dir="2700000" algn="tl">
                    <a:srgbClr val="000000">
                      <a:alpha val="43137"/>
                    </a:srgbClr>
                  </a:outerShdw>
                </a:effectLst>
              </a:rPr>
              <a:t> </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19</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200" b="1" dirty="0">
                <a:solidFill>
                  <a:prstClr val="white"/>
                </a:solidFill>
                <a:effectLst>
                  <a:outerShdw blurRad="38100" dist="38100" dir="2700000" algn="tl">
                    <a:srgbClr val="000000">
                      <a:alpha val="43137"/>
                    </a:srgbClr>
                  </a:outerShdw>
                </a:effectLst>
              </a:rPr>
              <a:t>Lactante de 7 meses, nacido de término, presenta palidez y los siguientes hallazgos al hemograma: Hematocrito 36 %, </a:t>
            </a:r>
            <a:r>
              <a:rPr lang="es-CL" sz="2200" b="1" dirty="0" err="1">
                <a:solidFill>
                  <a:prstClr val="white"/>
                </a:solidFill>
                <a:effectLst>
                  <a:outerShdw blurRad="38100" dist="38100" dir="2700000" algn="tl">
                    <a:srgbClr val="000000">
                      <a:alpha val="43137"/>
                    </a:srgbClr>
                  </a:outerShdw>
                </a:effectLst>
              </a:rPr>
              <a:t>Hb</a:t>
            </a:r>
            <a:r>
              <a:rPr lang="es-CL" sz="2200" b="1" dirty="0">
                <a:solidFill>
                  <a:prstClr val="white"/>
                </a:solidFill>
                <a:effectLst>
                  <a:outerShdw blurRad="38100" dist="38100" dir="2700000" algn="tl">
                    <a:srgbClr val="000000">
                      <a:alpha val="43137"/>
                    </a:srgbClr>
                  </a:outerShdw>
                </a:effectLst>
              </a:rPr>
              <a:t> 12,2 gr/dl, VCM 81 </a:t>
            </a:r>
            <a:r>
              <a:rPr lang="es-CL" sz="2200" b="1" dirty="0" err="1">
                <a:solidFill>
                  <a:prstClr val="white"/>
                </a:solidFill>
                <a:effectLst>
                  <a:outerShdw blurRad="38100" dist="38100" dir="2700000" algn="tl">
                    <a:srgbClr val="000000">
                      <a:alpha val="43137"/>
                    </a:srgbClr>
                  </a:outerShdw>
                </a:effectLst>
              </a:rPr>
              <a:t>fl</a:t>
            </a:r>
            <a:r>
              <a:rPr lang="es-CL" sz="2200" b="1" dirty="0">
                <a:solidFill>
                  <a:prstClr val="white"/>
                </a:solidFill>
                <a:effectLst>
                  <a:outerShdw blurRad="38100" dist="38100" dir="2700000" algn="tl">
                    <a:srgbClr val="000000">
                      <a:alpha val="43137"/>
                    </a:srgbClr>
                  </a:outerShdw>
                </a:effectLst>
              </a:rPr>
              <a:t>, CHCM 32, </a:t>
            </a:r>
            <a:r>
              <a:rPr lang="es-CL" sz="2200" b="1" dirty="0" err="1">
                <a:solidFill>
                  <a:prstClr val="white"/>
                </a:solidFill>
                <a:effectLst>
                  <a:outerShdw blurRad="38100" dist="38100" dir="2700000" algn="tl">
                    <a:srgbClr val="000000">
                      <a:alpha val="43137"/>
                    </a:srgbClr>
                  </a:outerShdw>
                </a:effectLst>
              </a:rPr>
              <a:t>reticulocitos</a:t>
            </a:r>
            <a:r>
              <a:rPr lang="es-CL" sz="2200" b="1" dirty="0">
                <a:solidFill>
                  <a:prstClr val="white"/>
                </a:solidFill>
                <a:effectLst>
                  <a:outerShdw blurRad="38100" dist="38100" dir="2700000" algn="tl">
                    <a:srgbClr val="000000">
                      <a:alpha val="43137"/>
                    </a:srgbClr>
                  </a:outerShdw>
                </a:effectLst>
              </a:rPr>
              <a:t> 3%.</a:t>
            </a:r>
          </a:p>
          <a:p>
            <a:pPr algn="ctr"/>
            <a:r>
              <a:rPr lang="es-CL" sz="2200" b="1" dirty="0">
                <a:solidFill>
                  <a:prstClr val="white"/>
                </a:solidFill>
                <a:effectLst>
                  <a:outerShdw blurRad="38100" dist="38100" dir="2700000" algn="tl">
                    <a:srgbClr val="000000">
                      <a:alpha val="43137"/>
                    </a:srgbClr>
                  </a:outerShdw>
                </a:effectLst>
              </a:rPr>
              <a:t>¿Cuál es la interpretación de este examen?</a:t>
            </a:r>
          </a:p>
        </p:txBody>
      </p:sp>
      <p:sp>
        <p:nvSpPr>
          <p:cNvPr id="6" name="5 Proceso alternativo"/>
          <p:cNvSpPr/>
          <p:nvPr/>
        </p:nvSpPr>
        <p:spPr>
          <a:xfrm>
            <a:off x="539552" y="3429000"/>
            <a:ext cx="2664296" cy="1080120"/>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Normal </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a:t>
            </a:r>
            <a:r>
              <a:rPr lang="es-CL" sz="2400" b="1" dirty="0" smtClean="0">
                <a:solidFill>
                  <a:prstClr val="white"/>
                </a:solidFill>
                <a:effectLst>
                  <a:outerShdw blurRad="38100" dist="38100" dir="2700000" algn="tl">
                    <a:srgbClr val="000000">
                      <a:alpha val="43137"/>
                    </a:srgbClr>
                  </a:outerShdw>
                </a:effectLst>
              </a:rPr>
              <a:t>. Anemia fisiológica </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4427984" y="4221088"/>
            <a:ext cx="4248472"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Anemia hemolítica </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4427984" y="3140968"/>
            <a:ext cx="4248472"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Anemia </a:t>
            </a:r>
            <a:r>
              <a:rPr lang="es-CL" sz="2400" b="1" dirty="0" err="1" smtClean="0">
                <a:solidFill>
                  <a:prstClr val="white"/>
                </a:solidFill>
                <a:effectLst>
                  <a:outerShdw blurRad="38100" dist="38100" dir="2700000" algn="tl">
                    <a:srgbClr val="000000">
                      <a:alpha val="43137"/>
                    </a:srgbClr>
                  </a:outerShdw>
                </a:effectLst>
              </a:rPr>
              <a:t>Ferropriva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4427984" y="5697252"/>
            <a:ext cx="4248472"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Anemia </a:t>
            </a:r>
            <a:r>
              <a:rPr lang="es-CL" sz="2400" b="1" dirty="0" err="1" smtClean="0">
                <a:solidFill>
                  <a:prstClr val="white"/>
                </a:solidFill>
                <a:effectLst>
                  <a:outerShdw blurRad="38100" dist="38100" dir="2700000" algn="tl">
                    <a:srgbClr val="000000">
                      <a:alpha val="43137"/>
                    </a:srgbClr>
                  </a:outerShdw>
                </a:effectLst>
              </a:rPr>
              <a:t>megaloblástica</a:t>
            </a:r>
            <a:r>
              <a:rPr lang="es-CL" sz="2400" b="1" dirty="0" smtClean="0">
                <a:solidFill>
                  <a:prstClr val="white"/>
                </a:solidFill>
                <a:effectLst>
                  <a:outerShdw blurRad="38100" dist="38100" dir="2700000" algn="tl">
                    <a:srgbClr val="000000">
                      <a:alpha val="43137"/>
                    </a:srgbClr>
                  </a:outerShdw>
                </a:effectLst>
              </a:rPr>
              <a:t> </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62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L" dirty="0"/>
          </a:p>
        </p:txBody>
      </p:sp>
      <p:sp>
        <p:nvSpPr>
          <p:cNvPr id="5" name="4 Marcador de contenido"/>
          <p:cNvSpPr>
            <a:spLocks noGrp="1"/>
          </p:cNvSpPr>
          <p:nvPr>
            <p:ph sz="half" idx="1"/>
          </p:nvPr>
        </p:nvSpPr>
        <p:spPr/>
        <p:txBody>
          <a:bodyPr>
            <a:normAutofit fontScale="85000" lnSpcReduction="10000"/>
          </a:bodyPr>
          <a:lstStyle/>
          <a:p>
            <a:r>
              <a:rPr lang="es-CL" dirty="0">
                <a:latin typeface="Calibri" pitchFamily="34" charset="0"/>
                <a:cs typeface="Calibri" pitchFamily="34" charset="0"/>
              </a:rPr>
              <a:t>Anemias:</a:t>
            </a:r>
            <a:r>
              <a:rPr lang="es-ES_tradnl" dirty="0">
                <a:latin typeface="Calibri" pitchFamily="34" charset="0"/>
                <a:cs typeface="Calibri" pitchFamily="34" charset="0"/>
              </a:rPr>
              <a:t>Disminución en la capacidad de la sangre para transportar oxígeno a los tejidos, causando hipoxia.</a:t>
            </a:r>
          </a:p>
          <a:p>
            <a:pPr>
              <a:buFont typeface="Wingdings" pitchFamily="2" charset="2"/>
              <a:buNone/>
            </a:pPr>
            <a:endParaRPr lang="es-ES_tradnl" dirty="0">
              <a:latin typeface="Calibri" pitchFamily="34" charset="0"/>
              <a:cs typeface="Calibri" pitchFamily="34" charset="0"/>
            </a:endParaRPr>
          </a:p>
          <a:p>
            <a:r>
              <a:rPr lang="es-ES_tradnl" dirty="0">
                <a:latin typeface="Calibri" pitchFamily="34" charset="0"/>
                <a:cs typeface="Calibri" pitchFamily="34" charset="0"/>
              </a:rPr>
              <a:t>Clínicamente: disminución en la concentración de hemoglobina y/o hematocrito bajo 2 desviaciones </a:t>
            </a:r>
            <a:r>
              <a:rPr lang="es-ES_tradnl" dirty="0" err="1">
                <a:latin typeface="Calibri" pitchFamily="34" charset="0"/>
                <a:cs typeface="Calibri" pitchFamily="34" charset="0"/>
              </a:rPr>
              <a:t>standard</a:t>
            </a:r>
            <a:r>
              <a:rPr lang="es-ES_tradnl" dirty="0">
                <a:latin typeface="Calibri" pitchFamily="34" charset="0"/>
                <a:cs typeface="Calibri" pitchFamily="34" charset="0"/>
              </a:rPr>
              <a:t> de los valores considerados normales para la edad.</a:t>
            </a:r>
            <a:endParaRPr lang="es-ES" dirty="0">
              <a:latin typeface="Calibri" pitchFamily="34" charset="0"/>
              <a:cs typeface="Calibri" pitchFamily="34" charset="0"/>
            </a:endParaRPr>
          </a:p>
          <a:p>
            <a:endParaRPr lang="es-CL" dirty="0"/>
          </a:p>
        </p:txBody>
      </p:sp>
      <p:sp>
        <p:nvSpPr>
          <p:cNvPr id="7" name="6 Elipse"/>
          <p:cNvSpPr/>
          <p:nvPr/>
        </p:nvSpPr>
        <p:spPr>
          <a:xfrm>
            <a:off x="755576" y="0"/>
            <a:ext cx="7416824" cy="155679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3200" b="1" dirty="0" smtClean="0">
                <a:solidFill>
                  <a:schemeClr val="tx1"/>
                </a:solidFill>
              </a:rPr>
              <a:t>COMODIN DOCENTE</a:t>
            </a:r>
          </a:p>
          <a:p>
            <a:pPr algn="ctr"/>
            <a:r>
              <a:rPr lang="es-CL" sz="3200" b="1" dirty="0" smtClean="0">
                <a:solidFill>
                  <a:schemeClr val="tx1"/>
                </a:solidFill>
              </a:rPr>
              <a:t>HEMATO</a:t>
            </a:r>
            <a:endParaRPr lang="es-CL" sz="3200" b="1" dirty="0">
              <a:solidFill>
                <a:schemeClr val="tx1"/>
              </a:solidFill>
            </a:endParaRPr>
          </a:p>
        </p:txBody>
      </p:sp>
      <p:pic>
        <p:nvPicPr>
          <p:cNvPr id="8" name="Picture 4" descr="h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772816"/>
            <a:ext cx="424847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987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4" name="3 Marcador de contenido"/>
          <p:cNvSpPr>
            <a:spLocks noGrp="1"/>
          </p:cNvSpPr>
          <p:nvPr>
            <p:ph sz="half" idx="2"/>
          </p:nvPr>
        </p:nvSpPr>
        <p:spPr/>
        <p:txBody>
          <a:bodyPr/>
          <a:lstStyle/>
          <a:p>
            <a:endParaRPr lang="es-CL"/>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80728"/>
            <a:ext cx="829126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3304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85000" lnSpcReduction="10000"/>
          </a:bodyPr>
          <a:lstStyle/>
          <a:p>
            <a:pPr>
              <a:lnSpc>
                <a:spcPct val="80000"/>
              </a:lnSpc>
            </a:pPr>
            <a:r>
              <a:rPr lang="es-CL" dirty="0">
                <a:latin typeface="Calibri" pitchFamily="34" charset="0"/>
                <a:cs typeface="Calibri" pitchFamily="34" charset="0"/>
              </a:rPr>
              <a:t>Clasificación etiológica:</a:t>
            </a:r>
          </a:p>
          <a:p>
            <a:pPr>
              <a:lnSpc>
                <a:spcPct val="80000"/>
              </a:lnSpc>
              <a:buFont typeface="Wingdings" pitchFamily="2" charset="2"/>
              <a:buNone/>
            </a:pPr>
            <a:r>
              <a:rPr lang="es-CL" b="1" dirty="0">
                <a:latin typeface="Calibri" pitchFamily="34" charset="0"/>
                <a:cs typeface="Calibri" pitchFamily="34" charset="0"/>
              </a:rPr>
              <a:t>Déficit Producción</a:t>
            </a:r>
            <a:r>
              <a:rPr lang="es-CL" dirty="0">
                <a:latin typeface="Calibri" pitchFamily="34" charset="0"/>
                <a:cs typeface="Calibri" pitchFamily="34" charset="0"/>
              </a:rPr>
              <a:t>: </a:t>
            </a:r>
          </a:p>
          <a:p>
            <a:pPr>
              <a:lnSpc>
                <a:spcPct val="80000"/>
              </a:lnSpc>
              <a:buFont typeface="Wingdings" pitchFamily="2" charset="2"/>
              <a:buNone/>
            </a:pPr>
            <a:r>
              <a:rPr lang="es-ES_tradnl" dirty="0">
                <a:latin typeface="Calibri" pitchFamily="34" charset="0"/>
                <a:cs typeface="Calibri" pitchFamily="34" charset="0"/>
              </a:rPr>
              <a:t>      -Disminución de las células precursoras en MO</a:t>
            </a:r>
          </a:p>
          <a:p>
            <a:pPr>
              <a:lnSpc>
                <a:spcPct val="80000"/>
              </a:lnSpc>
              <a:buFont typeface="Wingdings" pitchFamily="2" charset="2"/>
              <a:buNone/>
            </a:pPr>
            <a:r>
              <a:rPr lang="es-ES_tradnl" dirty="0">
                <a:latin typeface="Calibri" pitchFamily="34" charset="0"/>
                <a:cs typeface="Calibri" pitchFamily="34" charset="0"/>
              </a:rPr>
              <a:t>      -Disminución de la eritropoyesis por: </a:t>
            </a:r>
          </a:p>
          <a:p>
            <a:pPr>
              <a:lnSpc>
                <a:spcPct val="80000"/>
              </a:lnSpc>
              <a:buFont typeface="Wingdings" pitchFamily="2" charset="2"/>
              <a:buNone/>
            </a:pPr>
            <a:r>
              <a:rPr lang="es-ES_tradnl" dirty="0">
                <a:latin typeface="Calibri" pitchFamily="34" charset="0"/>
                <a:cs typeface="Calibri" pitchFamily="34" charset="0"/>
              </a:rPr>
              <a:t>                      Déficit de hierro</a:t>
            </a:r>
          </a:p>
          <a:p>
            <a:pPr>
              <a:lnSpc>
                <a:spcPct val="80000"/>
              </a:lnSpc>
              <a:buFont typeface="Wingdings" pitchFamily="2" charset="2"/>
              <a:buNone/>
            </a:pPr>
            <a:r>
              <a:rPr lang="es-ES_tradnl" dirty="0">
                <a:latin typeface="Calibri" pitchFamily="34" charset="0"/>
                <a:cs typeface="Calibri" pitchFamily="34" charset="0"/>
              </a:rPr>
              <a:t>                      Disminución de la utilización de hierro</a:t>
            </a:r>
          </a:p>
          <a:p>
            <a:pPr>
              <a:lnSpc>
                <a:spcPct val="80000"/>
              </a:lnSpc>
              <a:buFont typeface="Wingdings" pitchFamily="2" charset="2"/>
              <a:buNone/>
            </a:pPr>
            <a:r>
              <a:rPr lang="es-ES_tradnl" dirty="0">
                <a:latin typeface="Calibri" pitchFamily="34" charset="0"/>
                <a:cs typeface="Calibri" pitchFamily="34" charset="0"/>
              </a:rPr>
              <a:t>                      Alteración en la síntesis de ADN</a:t>
            </a:r>
            <a:endParaRPr lang="es-CL" dirty="0">
              <a:latin typeface="Calibri" pitchFamily="34" charset="0"/>
              <a:cs typeface="Calibri" pitchFamily="34" charset="0"/>
            </a:endParaRPr>
          </a:p>
          <a:p>
            <a:pPr>
              <a:lnSpc>
                <a:spcPct val="80000"/>
              </a:lnSpc>
              <a:buFont typeface="Wingdings" pitchFamily="2" charset="2"/>
              <a:buNone/>
            </a:pPr>
            <a:r>
              <a:rPr lang="es-CL" b="1" dirty="0">
                <a:latin typeface="Calibri" pitchFamily="34" charset="0"/>
                <a:cs typeface="Calibri" pitchFamily="34" charset="0"/>
              </a:rPr>
              <a:t>Aumento Destrucción</a:t>
            </a:r>
            <a:r>
              <a:rPr lang="es-CL" dirty="0">
                <a:latin typeface="Calibri" pitchFamily="34" charset="0"/>
                <a:cs typeface="Calibri" pitchFamily="34" charset="0"/>
              </a:rPr>
              <a:t>: Anemias hemolíticas.</a:t>
            </a:r>
          </a:p>
          <a:p>
            <a:pPr>
              <a:lnSpc>
                <a:spcPct val="80000"/>
              </a:lnSpc>
              <a:buFont typeface="Wingdings" pitchFamily="2" charset="2"/>
              <a:buNone/>
            </a:pPr>
            <a:r>
              <a:rPr lang="es-CL" b="1" dirty="0">
                <a:latin typeface="Calibri" pitchFamily="34" charset="0"/>
                <a:cs typeface="Calibri" pitchFamily="34" charset="0"/>
              </a:rPr>
              <a:t>Aumento Pérdidas</a:t>
            </a:r>
            <a:r>
              <a:rPr lang="es-CL" dirty="0">
                <a:latin typeface="Calibri" pitchFamily="34" charset="0"/>
                <a:cs typeface="Calibri" pitchFamily="34" charset="0"/>
              </a:rPr>
              <a:t>: Hemorragias.</a:t>
            </a:r>
            <a:endParaRPr lang="es-ES" dirty="0">
              <a:latin typeface="Calibri" pitchFamily="34" charset="0"/>
              <a:cs typeface="Calibri" pitchFamily="34" charset="0"/>
            </a:endParaRPr>
          </a:p>
          <a:p>
            <a:endParaRPr lang="es-CL" dirty="0"/>
          </a:p>
        </p:txBody>
      </p:sp>
      <p:sp>
        <p:nvSpPr>
          <p:cNvPr id="4" name="3 Marcador de contenido"/>
          <p:cNvSpPr>
            <a:spLocks noGrp="1"/>
          </p:cNvSpPr>
          <p:nvPr>
            <p:ph sz="half" idx="2"/>
          </p:nvPr>
        </p:nvSpPr>
        <p:spPr/>
        <p:txBody>
          <a:bodyPr>
            <a:normAutofit fontScale="85000" lnSpcReduction="10000"/>
          </a:bodyPr>
          <a:lstStyle/>
          <a:p>
            <a:pPr>
              <a:lnSpc>
                <a:spcPct val="80000"/>
              </a:lnSpc>
            </a:pPr>
            <a:r>
              <a:rPr lang="es-CL" dirty="0">
                <a:latin typeface="Calibri" pitchFamily="34" charset="0"/>
                <a:cs typeface="Calibri" pitchFamily="34" charset="0"/>
              </a:rPr>
              <a:t>Clasificación Morfológica:</a:t>
            </a:r>
          </a:p>
          <a:p>
            <a:pPr>
              <a:lnSpc>
                <a:spcPct val="80000"/>
              </a:lnSpc>
              <a:buFont typeface="Wingdings" pitchFamily="2" charset="2"/>
              <a:buNone/>
            </a:pPr>
            <a:endParaRPr lang="es-ES" dirty="0">
              <a:latin typeface="Calibri" pitchFamily="34" charset="0"/>
              <a:cs typeface="Calibri" pitchFamily="34" charset="0"/>
            </a:endParaRPr>
          </a:p>
          <a:p>
            <a:pPr>
              <a:lnSpc>
                <a:spcPct val="80000"/>
              </a:lnSpc>
              <a:buFont typeface="Wingdings" pitchFamily="2" charset="2"/>
              <a:buNone/>
            </a:pPr>
            <a:r>
              <a:rPr lang="es-ES" b="1" dirty="0" err="1">
                <a:latin typeface="Calibri" pitchFamily="34" charset="0"/>
                <a:cs typeface="Calibri" pitchFamily="34" charset="0"/>
              </a:rPr>
              <a:t>Microcítica</a:t>
            </a:r>
            <a:r>
              <a:rPr lang="es-ES" b="1" dirty="0">
                <a:latin typeface="Calibri" pitchFamily="34" charset="0"/>
                <a:cs typeface="Calibri" pitchFamily="34" charset="0"/>
              </a:rPr>
              <a:t>/</a:t>
            </a:r>
            <a:r>
              <a:rPr lang="es-ES" b="1" dirty="0" err="1">
                <a:latin typeface="Calibri" pitchFamily="34" charset="0"/>
                <a:cs typeface="Calibri" pitchFamily="34" charset="0"/>
              </a:rPr>
              <a:t>hipocrómica</a:t>
            </a:r>
            <a:r>
              <a:rPr lang="es-ES" b="1" dirty="0">
                <a:latin typeface="Calibri" pitchFamily="34" charset="0"/>
                <a:cs typeface="Calibri" pitchFamily="34" charset="0"/>
              </a:rPr>
              <a:t>:</a:t>
            </a:r>
            <a:r>
              <a:rPr lang="es-ES" dirty="0">
                <a:latin typeface="Calibri" pitchFamily="34" charset="0"/>
                <a:cs typeface="Calibri" pitchFamily="34" charset="0"/>
              </a:rPr>
              <a:t> </a:t>
            </a:r>
          </a:p>
          <a:p>
            <a:pPr>
              <a:lnSpc>
                <a:spcPct val="80000"/>
              </a:lnSpc>
              <a:buFont typeface="Wingdings" pitchFamily="2" charset="2"/>
              <a:buNone/>
            </a:pPr>
            <a:r>
              <a:rPr lang="es-ES" dirty="0">
                <a:latin typeface="Calibri" pitchFamily="34" charset="0"/>
                <a:cs typeface="Calibri" pitchFamily="34" charset="0"/>
              </a:rPr>
              <a:t>  - V.C.M.  &lt; 78 </a:t>
            </a:r>
            <a:r>
              <a:rPr lang="es-ES" dirty="0" err="1">
                <a:latin typeface="Calibri" pitchFamily="34" charset="0"/>
                <a:cs typeface="Calibri" pitchFamily="34" charset="0"/>
              </a:rPr>
              <a:t>fl</a:t>
            </a:r>
            <a:r>
              <a:rPr lang="es-ES" dirty="0">
                <a:latin typeface="Calibri" pitchFamily="34" charset="0"/>
                <a:cs typeface="Calibri" pitchFamily="34" charset="0"/>
              </a:rPr>
              <a:t>. y C.H.C.M. &lt; 31%</a:t>
            </a:r>
          </a:p>
          <a:p>
            <a:pPr>
              <a:lnSpc>
                <a:spcPct val="80000"/>
              </a:lnSpc>
              <a:buFont typeface="Wingdings" pitchFamily="2" charset="2"/>
              <a:buNone/>
            </a:pPr>
            <a:endParaRPr lang="es-ES" dirty="0">
              <a:latin typeface="Calibri" pitchFamily="34" charset="0"/>
              <a:cs typeface="Calibri" pitchFamily="34" charset="0"/>
            </a:endParaRPr>
          </a:p>
          <a:p>
            <a:pPr>
              <a:lnSpc>
                <a:spcPct val="80000"/>
              </a:lnSpc>
              <a:buFont typeface="Wingdings" pitchFamily="2" charset="2"/>
              <a:buNone/>
            </a:pPr>
            <a:r>
              <a:rPr lang="es-ES" b="1" dirty="0" err="1">
                <a:latin typeface="Calibri" pitchFamily="34" charset="0"/>
                <a:cs typeface="Calibri" pitchFamily="34" charset="0"/>
              </a:rPr>
              <a:t>Normcítica</a:t>
            </a:r>
            <a:r>
              <a:rPr lang="es-ES" b="1" dirty="0">
                <a:latin typeface="Calibri" pitchFamily="34" charset="0"/>
                <a:cs typeface="Calibri" pitchFamily="34" charset="0"/>
              </a:rPr>
              <a:t>/</a:t>
            </a:r>
            <a:r>
              <a:rPr lang="es-ES" b="1" dirty="0" err="1">
                <a:latin typeface="Calibri" pitchFamily="34" charset="0"/>
                <a:cs typeface="Calibri" pitchFamily="34" charset="0"/>
              </a:rPr>
              <a:t>normocrómica</a:t>
            </a:r>
            <a:r>
              <a:rPr lang="es-ES" b="1" dirty="0">
                <a:latin typeface="Calibri" pitchFamily="34" charset="0"/>
                <a:cs typeface="Calibri" pitchFamily="34" charset="0"/>
              </a:rPr>
              <a:t>:</a:t>
            </a:r>
            <a:r>
              <a:rPr lang="es-ES" dirty="0">
                <a:latin typeface="Calibri" pitchFamily="34" charset="0"/>
                <a:cs typeface="Calibri" pitchFamily="34" charset="0"/>
              </a:rPr>
              <a:t>      V.C.M.  78 - 98 </a:t>
            </a:r>
            <a:r>
              <a:rPr lang="es-ES" dirty="0" err="1">
                <a:latin typeface="Calibri" pitchFamily="34" charset="0"/>
                <a:cs typeface="Calibri" pitchFamily="34" charset="0"/>
              </a:rPr>
              <a:t>fl</a:t>
            </a:r>
            <a:r>
              <a:rPr lang="es-ES" dirty="0">
                <a:latin typeface="Calibri" pitchFamily="34" charset="0"/>
                <a:cs typeface="Calibri" pitchFamily="34" charset="0"/>
              </a:rPr>
              <a:t>. y C.H.C.M. 31 - 34%</a:t>
            </a:r>
          </a:p>
          <a:p>
            <a:pPr>
              <a:lnSpc>
                <a:spcPct val="80000"/>
              </a:lnSpc>
              <a:buFont typeface="Wingdings" pitchFamily="2" charset="2"/>
              <a:buNone/>
            </a:pPr>
            <a:endParaRPr lang="es-ES" dirty="0">
              <a:latin typeface="Calibri" pitchFamily="34" charset="0"/>
              <a:cs typeface="Calibri" pitchFamily="34" charset="0"/>
            </a:endParaRPr>
          </a:p>
          <a:p>
            <a:pPr>
              <a:lnSpc>
                <a:spcPct val="80000"/>
              </a:lnSpc>
              <a:buFont typeface="Wingdings" pitchFamily="2" charset="2"/>
              <a:buNone/>
            </a:pPr>
            <a:r>
              <a:rPr lang="es-ES" b="1" dirty="0" err="1">
                <a:latin typeface="Calibri" pitchFamily="34" charset="0"/>
                <a:cs typeface="Calibri" pitchFamily="34" charset="0"/>
              </a:rPr>
              <a:t>Macrocíticas</a:t>
            </a:r>
            <a:r>
              <a:rPr lang="es-ES" b="1" dirty="0">
                <a:latin typeface="Calibri" pitchFamily="34" charset="0"/>
                <a:cs typeface="Calibri" pitchFamily="34" charset="0"/>
              </a:rPr>
              <a:t>: </a:t>
            </a:r>
          </a:p>
          <a:p>
            <a:pPr>
              <a:lnSpc>
                <a:spcPct val="80000"/>
              </a:lnSpc>
              <a:buFont typeface="Wingdings" pitchFamily="2" charset="2"/>
              <a:buNone/>
            </a:pPr>
            <a:r>
              <a:rPr lang="es-ES" dirty="0">
                <a:latin typeface="Calibri" pitchFamily="34" charset="0"/>
                <a:cs typeface="Calibri" pitchFamily="34" charset="0"/>
              </a:rPr>
              <a:t>  -V.C.M.  &gt; 98 </a:t>
            </a:r>
            <a:r>
              <a:rPr lang="es-ES" dirty="0" err="1">
                <a:latin typeface="Calibri" pitchFamily="34" charset="0"/>
                <a:cs typeface="Calibri" pitchFamily="34" charset="0"/>
              </a:rPr>
              <a:t>fl</a:t>
            </a:r>
            <a:r>
              <a:rPr lang="es-ES" dirty="0">
                <a:latin typeface="Calibri" pitchFamily="34" charset="0"/>
                <a:cs typeface="Calibri" pitchFamily="34" charset="0"/>
              </a:rPr>
              <a:t> y C.H.C.M. 31 -34%</a:t>
            </a:r>
          </a:p>
          <a:p>
            <a:endParaRPr lang="es-CL" dirty="0"/>
          </a:p>
        </p:txBody>
      </p:sp>
      <p:sp>
        <p:nvSpPr>
          <p:cNvPr id="5" name="4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ANEMIAS</a:t>
            </a:r>
            <a:endParaRPr lang="es-CL" sz="3200" b="1" dirty="0">
              <a:solidFill>
                <a:schemeClr val="tx1"/>
              </a:solidFill>
            </a:endParaRPr>
          </a:p>
        </p:txBody>
      </p:sp>
    </p:spTree>
    <p:extLst>
      <p:ext uri="{BB962C8B-B14F-4D97-AF65-F5344CB8AC3E}">
        <p14:creationId xmlns:p14="http://schemas.microsoft.com/office/powerpoint/2010/main" val="835906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24744"/>
            <a:ext cx="4038600" cy="5400600"/>
          </a:xfrm>
        </p:spPr>
        <p:txBody>
          <a:bodyPr>
            <a:noAutofit/>
          </a:bodyPr>
          <a:lstStyle/>
          <a:p>
            <a:pPr>
              <a:lnSpc>
                <a:spcPct val="80000"/>
              </a:lnSpc>
            </a:pPr>
            <a:r>
              <a:rPr lang="es-CL" sz="2000" dirty="0">
                <a:latin typeface="Calibri" pitchFamily="34" charset="0"/>
                <a:cs typeface="Calibri" pitchFamily="34" charset="0"/>
              </a:rPr>
              <a:t>Causas anemia según edad:</a:t>
            </a:r>
          </a:p>
          <a:p>
            <a:pPr>
              <a:lnSpc>
                <a:spcPct val="80000"/>
              </a:lnSpc>
            </a:pPr>
            <a:r>
              <a:rPr lang="es-CL" sz="2000" b="1" dirty="0">
                <a:latin typeface="Calibri" pitchFamily="34" charset="0"/>
                <a:cs typeface="Calibri" pitchFamily="34" charset="0"/>
              </a:rPr>
              <a:t>Recién Nacido</a:t>
            </a:r>
          </a:p>
          <a:p>
            <a:pPr lvl="1">
              <a:lnSpc>
                <a:spcPct val="80000"/>
              </a:lnSpc>
            </a:pPr>
            <a:r>
              <a:rPr lang="es-CL" sz="2000" dirty="0">
                <a:latin typeface="Calibri" pitchFamily="34" charset="0"/>
                <a:cs typeface="Calibri" pitchFamily="34" charset="0"/>
              </a:rPr>
              <a:t>Anemias hemolíticas.</a:t>
            </a:r>
          </a:p>
          <a:p>
            <a:pPr lvl="2">
              <a:lnSpc>
                <a:spcPct val="80000"/>
              </a:lnSpc>
            </a:pPr>
            <a:r>
              <a:rPr lang="es-CL" dirty="0">
                <a:latin typeface="Calibri" pitchFamily="34" charset="0"/>
                <a:cs typeface="Calibri" pitchFamily="34" charset="0"/>
              </a:rPr>
              <a:t>Incompatibilidad de grupo.</a:t>
            </a:r>
          </a:p>
          <a:p>
            <a:pPr lvl="2">
              <a:lnSpc>
                <a:spcPct val="80000"/>
              </a:lnSpc>
            </a:pPr>
            <a:r>
              <a:rPr lang="es-CL" dirty="0">
                <a:latin typeface="Calibri" pitchFamily="34" charset="0"/>
                <a:cs typeface="Calibri" pitchFamily="34" charset="0"/>
              </a:rPr>
              <a:t>Infecciones (TORCH).</a:t>
            </a:r>
          </a:p>
          <a:p>
            <a:pPr lvl="1">
              <a:lnSpc>
                <a:spcPct val="80000"/>
              </a:lnSpc>
            </a:pPr>
            <a:r>
              <a:rPr lang="es-CL" sz="2000" dirty="0">
                <a:latin typeface="Calibri" pitchFamily="34" charset="0"/>
                <a:cs typeface="Calibri" pitchFamily="34" charset="0"/>
              </a:rPr>
              <a:t>Anemias por hemorragias.</a:t>
            </a:r>
          </a:p>
          <a:p>
            <a:pPr lvl="2">
              <a:lnSpc>
                <a:spcPct val="80000"/>
              </a:lnSpc>
            </a:pPr>
            <a:r>
              <a:rPr lang="es-CL" dirty="0">
                <a:latin typeface="Calibri" pitchFamily="34" charset="0"/>
                <a:cs typeface="Calibri" pitchFamily="34" charset="0"/>
              </a:rPr>
              <a:t>Hemorragias perinatales.</a:t>
            </a:r>
          </a:p>
          <a:p>
            <a:pPr lvl="2">
              <a:lnSpc>
                <a:spcPct val="80000"/>
              </a:lnSpc>
            </a:pPr>
            <a:r>
              <a:rPr lang="es-CL" dirty="0" err="1">
                <a:latin typeface="Calibri" pitchFamily="34" charset="0"/>
                <a:cs typeface="Calibri" pitchFamily="34" charset="0"/>
              </a:rPr>
              <a:t>Enf</a:t>
            </a:r>
            <a:r>
              <a:rPr lang="es-CL" dirty="0">
                <a:latin typeface="Calibri" pitchFamily="34" charset="0"/>
                <a:cs typeface="Calibri" pitchFamily="34" charset="0"/>
              </a:rPr>
              <a:t> </a:t>
            </a:r>
            <a:r>
              <a:rPr lang="es-CL" dirty="0" err="1">
                <a:latin typeface="Calibri" pitchFamily="34" charset="0"/>
                <a:cs typeface="Calibri" pitchFamily="34" charset="0"/>
              </a:rPr>
              <a:t>hemorragípara</a:t>
            </a:r>
            <a:r>
              <a:rPr lang="es-CL" dirty="0">
                <a:latin typeface="Calibri" pitchFamily="34" charset="0"/>
                <a:cs typeface="Calibri" pitchFamily="34" charset="0"/>
              </a:rPr>
              <a:t> por déficit </a:t>
            </a:r>
            <a:r>
              <a:rPr lang="es-CL" dirty="0" err="1">
                <a:latin typeface="Calibri" pitchFamily="34" charset="0"/>
                <a:cs typeface="Calibri" pitchFamily="34" charset="0"/>
              </a:rPr>
              <a:t>VitK</a:t>
            </a:r>
            <a:r>
              <a:rPr lang="es-CL" dirty="0">
                <a:latin typeface="Calibri" pitchFamily="34" charset="0"/>
                <a:cs typeface="Calibri" pitchFamily="34" charset="0"/>
              </a:rPr>
              <a:t>.</a:t>
            </a:r>
          </a:p>
          <a:p>
            <a:pPr>
              <a:lnSpc>
                <a:spcPct val="80000"/>
              </a:lnSpc>
            </a:pPr>
            <a:r>
              <a:rPr lang="es-CL" sz="2000" b="1" dirty="0">
                <a:latin typeface="Calibri" pitchFamily="34" charset="0"/>
                <a:cs typeface="Calibri" pitchFamily="34" charset="0"/>
              </a:rPr>
              <a:t>Lactante menor 6 meses</a:t>
            </a:r>
          </a:p>
          <a:p>
            <a:pPr lvl="1">
              <a:lnSpc>
                <a:spcPct val="80000"/>
              </a:lnSpc>
            </a:pPr>
            <a:r>
              <a:rPr lang="es-CL" sz="2000" dirty="0">
                <a:latin typeface="Calibri" pitchFamily="34" charset="0"/>
                <a:cs typeface="Calibri" pitchFamily="34" charset="0"/>
              </a:rPr>
              <a:t>Anemias neonatales de expresión tardía.</a:t>
            </a:r>
          </a:p>
          <a:p>
            <a:pPr lvl="1">
              <a:lnSpc>
                <a:spcPct val="80000"/>
              </a:lnSpc>
            </a:pPr>
            <a:r>
              <a:rPr lang="es-CL" sz="2000" dirty="0">
                <a:latin typeface="Calibri" pitchFamily="34" charset="0"/>
                <a:cs typeface="Calibri" pitchFamily="34" charset="0"/>
              </a:rPr>
              <a:t>Anemia fisiológica: 2 meses.</a:t>
            </a:r>
          </a:p>
          <a:p>
            <a:pPr lvl="1">
              <a:lnSpc>
                <a:spcPct val="80000"/>
              </a:lnSpc>
            </a:pPr>
            <a:r>
              <a:rPr lang="es-CL" sz="2000" dirty="0">
                <a:latin typeface="Calibri" pitchFamily="34" charset="0"/>
                <a:cs typeface="Calibri" pitchFamily="34" charset="0"/>
              </a:rPr>
              <a:t>Anemia del prematuro.</a:t>
            </a:r>
          </a:p>
          <a:p>
            <a:pPr lvl="1">
              <a:lnSpc>
                <a:spcPct val="80000"/>
              </a:lnSpc>
            </a:pPr>
            <a:r>
              <a:rPr lang="es-CL" sz="2000" dirty="0">
                <a:latin typeface="Calibri" pitchFamily="34" charset="0"/>
                <a:cs typeface="Calibri" pitchFamily="34" charset="0"/>
              </a:rPr>
              <a:t>Anemias hemolíticas.</a:t>
            </a:r>
          </a:p>
          <a:p>
            <a:pPr lvl="2">
              <a:lnSpc>
                <a:spcPct val="80000"/>
              </a:lnSpc>
            </a:pPr>
            <a:r>
              <a:rPr lang="es-CL" dirty="0">
                <a:latin typeface="Calibri" pitchFamily="34" charset="0"/>
                <a:cs typeface="Calibri" pitchFamily="34" charset="0"/>
              </a:rPr>
              <a:t>Por procesos infecciosos</a:t>
            </a:r>
          </a:p>
          <a:p>
            <a:pPr lvl="2">
              <a:lnSpc>
                <a:spcPct val="80000"/>
              </a:lnSpc>
            </a:pPr>
            <a:r>
              <a:rPr lang="es-CL" dirty="0">
                <a:latin typeface="Calibri" pitchFamily="34" charset="0"/>
                <a:cs typeface="Calibri" pitchFamily="34" charset="0"/>
              </a:rPr>
              <a:t>Hereditarias</a:t>
            </a:r>
          </a:p>
        </p:txBody>
      </p:sp>
      <p:sp>
        <p:nvSpPr>
          <p:cNvPr id="4" name="3 Marcador de contenido"/>
          <p:cNvSpPr>
            <a:spLocks noGrp="1"/>
          </p:cNvSpPr>
          <p:nvPr>
            <p:ph sz="half" idx="2"/>
          </p:nvPr>
        </p:nvSpPr>
        <p:spPr/>
        <p:txBody>
          <a:bodyPr>
            <a:normAutofit/>
          </a:bodyPr>
          <a:lstStyle/>
          <a:p>
            <a:pPr>
              <a:lnSpc>
                <a:spcPct val="80000"/>
              </a:lnSpc>
            </a:pPr>
            <a:r>
              <a:rPr lang="es-CL" sz="2000" b="1" dirty="0">
                <a:latin typeface="Calibri" pitchFamily="34" charset="0"/>
                <a:cs typeface="Calibri" pitchFamily="34" charset="0"/>
              </a:rPr>
              <a:t>Lactante mayor 6 meses</a:t>
            </a:r>
          </a:p>
          <a:p>
            <a:pPr lvl="1">
              <a:lnSpc>
                <a:spcPct val="80000"/>
              </a:lnSpc>
            </a:pPr>
            <a:r>
              <a:rPr lang="es-CL" sz="2000" dirty="0">
                <a:latin typeface="Calibri" pitchFamily="34" charset="0"/>
                <a:cs typeface="Calibri" pitchFamily="34" charset="0"/>
              </a:rPr>
              <a:t>Anemia </a:t>
            </a:r>
            <a:r>
              <a:rPr lang="es-CL" sz="2000" dirty="0" err="1">
                <a:latin typeface="Calibri" pitchFamily="34" charset="0"/>
                <a:cs typeface="Calibri" pitchFamily="34" charset="0"/>
              </a:rPr>
              <a:t>Ferropriva</a:t>
            </a:r>
            <a:r>
              <a:rPr lang="es-CL" sz="2000" dirty="0">
                <a:latin typeface="Calibri" pitchFamily="34" charset="0"/>
                <a:cs typeface="Calibri" pitchFamily="34" charset="0"/>
              </a:rPr>
              <a:t>: 60%</a:t>
            </a:r>
          </a:p>
          <a:p>
            <a:pPr lvl="1">
              <a:lnSpc>
                <a:spcPct val="80000"/>
              </a:lnSpc>
            </a:pPr>
            <a:r>
              <a:rPr lang="es-CL" sz="2000" dirty="0">
                <a:latin typeface="Calibri" pitchFamily="34" charset="0"/>
                <a:cs typeface="Calibri" pitchFamily="34" charset="0"/>
              </a:rPr>
              <a:t>Anemia por enfermedades infecciosas.</a:t>
            </a:r>
          </a:p>
          <a:p>
            <a:pPr lvl="1">
              <a:lnSpc>
                <a:spcPct val="80000"/>
              </a:lnSpc>
            </a:pPr>
            <a:r>
              <a:rPr lang="es-CL" sz="2000" dirty="0">
                <a:latin typeface="Calibri" pitchFamily="34" charset="0"/>
                <a:cs typeface="Calibri" pitchFamily="34" charset="0"/>
              </a:rPr>
              <a:t>Anemias hemolíticas.</a:t>
            </a:r>
          </a:p>
          <a:p>
            <a:pPr>
              <a:lnSpc>
                <a:spcPct val="80000"/>
              </a:lnSpc>
            </a:pPr>
            <a:r>
              <a:rPr lang="es-CL" sz="2000" dirty="0">
                <a:latin typeface="Calibri" pitchFamily="34" charset="0"/>
                <a:cs typeface="Calibri" pitchFamily="34" charset="0"/>
              </a:rPr>
              <a:t> </a:t>
            </a:r>
            <a:r>
              <a:rPr lang="es-CL" sz="2000" b="1" dirty="0">
                <a:latin typeface="Calibri" pitchFamily="34" charset="0"/>
                <a:cs typeface="Calibri" pitchFamily="34" charset="0"/>
              </a:rPr>
              <a:t>Preescolar</a:t>
            </a:r>
          </a:p>
          <a:p>
            <a:pPr lvl="1">
              <a:lnSpc>
                <a:spcPct val="80000"/>
              </a:lnSpc>
            </a:pPr>
            <a:r>
              <a:rPr lang="es-CL" sz="2000" dirty="0">
                <a:latin typeface="Calibri" pitchFamily="34" charset="0"/>
                <a:cs typeface="Calibri" pitchFamily="34" charset="0"/>
              </a:rPr>
              <a:t>Anemia secundaria infecciones.</a:t>
            </a:r>
          </a:p>
          <a:p>
            <a:pPr lvl="1">
              <a:lnSpc>
                <a:spcPct val="80000"/>
              </a:lnSpc>
            </a:pPr>
            <a:r>
              <a:rPr lang="es-CL" sz="2000" dirty="0">
                <a:latin typeface="Calibri" pitchFamily="34" charset="0"/>
                <a:cs typeface="Calibri" pitchFamily="34" charset="0"/>
              </a:rPr>
              <a:t>Deficitarias: síndrome mal absorción.</a:t>
            </a:r>
          </a:p>
          <a:p>
            <a:pPr lvl="1">
              <a:lnSpc>
                <a:spcPct val="80000"/>
              </a:lnSpc>
            </a:pPr>
            <a:r>
              <a:rPr lang="es-CL" sz="2000" dirty="0">
                <a:latin typeface="Calibri" pitchFamily="34" charset="0"/>
                <a:cs typeface="Calibri" pitchFamily="34" charset="0"/>
              </a:rPr>
              <a:t>Hemorragias.</a:t>
            </a:r>
            <a:endParaRPr lang="en-US" sz="2000" dirty="0">
              <a:latin typeface="Calibri" pitchFamily="34" charset="0"/>
              <a:cs typeface="Calibri" pitchFamily="34" charset="0"/>
            </a:endParaRPr>
          </a:p>
        </p:txBody>
      </p:sp>
      <p:sp>
        <p:nvSpPr>
          <p:cNvPr id="5" name="4 Título"/>
          <p:cNvSpPr>
            <a:spLocks noGrp="1"/>
          </p:cNvSpPr>
          <p:nvPr>
            <p:ph type="title"/>
          </p:nvPr>
        </p:nvSpPr>
        <p:spPr>
          <a:xfrm>
            <a:off x="457200" y="0"/>
            <a:ext cx="8229600" cy="11247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ANEMIAS</a:t>
            </a:r>
            <a:endParaRPr lang="es-CL" sz="3200" b="1" dirty="0">
              <a:solidFill>
                <a:schemeClr val="tx1"/>
              </a:solidFill>
            </a:endParaRPr>
          </a:p>
        </p:txBody>
      </p:sp>
    </p:spTree>
    <p:extLst>
      <p:ext uri="{BB962C8B-B14F-4D97-AF65-F5344CB8AC3E}">
        <p14:creationId xmlns:p14="http://schemas.microsoft.com/office/powerpoint/2010/main" val="2066942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3682752" cy="4525963"/>
          </a:xfrm>
        </p:spPr>
        <p:txBody>
          <a:bodyPr>
            <a:normAutofit fontScale="85000" lnSpcReduction="10000"/>
          </a:bodyPr>
          <a:lstStyle/>
          <a:p>
            <a:pPr>
              <a:lnSpc>
                <a:spcPct val="80000"/>
              </a:lnSpc>
            </a:pPr>
            <a:r>
              <a:rPr lang="es-CL" dirty="0">
                <a:latin typeface="Calibri" pitchFamily="34" charset="0"/>
                <a:cs typeface="Calibri" pitchFamily="34" charset="0"/>
              </a:rPr>
              <a:t>Diagnóstico: clínico, </a:t>
            </a:r>
            <a:r>
              <a:rPr lang="es-CL" dirty="0" err="1">
                <a:latin typeface="Calibri" pitchFamily="34" charset="0"/>
                <a:cs typeface="Calibri" pitchFamily="34" charset="0"/>
              </a:rPr>
              <a:t>laboratorio..qué</a:t>
            </a:r>
            <a:r>
              <a:rPr lang="es-CL" dirty="0">
                <a:latin typeface="Calibri" pitchFamily="34" charset="0"/>
                <a:cs typeface="Calibri" pitchFamily="34" charset="0"/>
              </a:rPr>
              <a:t> buscamos?</a:t>
            </a:r>
          </a:p>
          <a:p>
            <a:pPr>
              <a:lnSpc>
                <a:spcPct val="80000"/>
              </a:lnSpc>
            </a:pPr>
            <a:r>
              <a:rPr lang="es-CL" dirty="0">
                <a:latin typeface="Calibri" pitchFamily="34" charset="0"/>
                <a:cs typeface="Calibri" pitchFamily="34" charset="0"/>
              </a:rPr>
              <a:t>Ojo, siempre descartar compromiso otras series.</a:t>
            </a:r>
          </a:p>
          <a:p>
            <a:pPr>
              <a:lnSpc>
                <a:spcPct val="80000"/>
              </a:lnSpc>
            </a:pPr>
            <a:r>
              <a:rPr lang="es-CL" dirty="0" err="1">
                <a:latin typeface="Calibri" pitchFamily="34" charset="0"/>
                <a:cs typeface="Calibri" pitchFamily="34" charset="0"/>
              </a:rPr>
              <a:t>Indice</a:t>
            </a:r>
            <a:r>
              <a:rPr lang="es-CL" dirty="0">
                <a:latin typeface="Calibri" pitchFamily="34" charset="0"/>
                <a:cs typeface="Calibri" pitchFamily="34" charset="0"/>
              </a:rPr>
              <a:t> </a:t>
            </a:r>
            <a:r>
              <a:rPr lang="es-CL" dirty="0" err="1">
                <a:latin typeface="Calibri" pitchFamily="34" charset="0"/>
                <a:cs typeface="Calibri" pitchFamily="34" charset="0"/>
              </a:rPr>
              <a:t>reticulocitario</a:t>
            </a:r>
            <a:endParaRPr lang="es-CL" dirty="0">
              <a:latin typeface="Calibri" pitchFamily="34" charset="0"/>
              <a:cs typeface="Calibri" pitchFamily="34" charset="0"/>
            </a:endParaRPr>
          </a:p>
          <a:p>
            <a:pPr>
              <a:lnSpc>
                <a:spcPct val="80000"/>
              </a:lnSpc>
              <a:buFontTx/>
              <a:buChar char="-"/>
            </a:pPr>
            <a:r>
              <a:rPr lang="es-CL" dirty="0">
                <a:latin typeface="Calibri" pitchFamily="34" charset="0"/>
                <a:cs typeface="Calibri" pitchFamily="34" charset="0"/>
              </a:rPr>
              <a:t>Anemias regenerativas: aumento destrucción GR.</a:t>
            </a:r>
          </a:p>
          <a:p>
            <a:pPr>
              <a:lnSpc>
                <a:spcPct val="80000"/>
              </a:lnSpc>
              <a:buFontTx/>
              <a:buChar char="-"/>
            </a:pPr>
            <a:r>
              <a:rPr lang="es-CL" dirty="0">
                <a:latin typeface="Calibri" pitchFamily="34" charset="0"/>
                <a:cs typeface="Calibri" pitchFamily="34" charset="0"/>
              </a:rPr>
              <a:t>Anemias </a:t>
            </a:r>
            <a:r>
              <a:rPr lang="es-CL" dirty="0" err="1">
                <a:latin typeface="Calibri" pitchFamily="34" charset="0"/>
                <a:cs typeface="Calibri" pitchFamily="34" charset="0"/>
              </a:rPr>
              <a:t>arregenerativas</a:t>
            </a:r>
            <a:r>
              <a:rPr lang="es-CL" sz="3200" dirty="0">
                <a:latin typeface="Calibri" pitchFamily="34" charset="0"/>
                <a:cs typeface="Calibri" pitchFamily="34" charset="0"/>
              </a:rPr>
              <a:t>: </a:t>
            </a:r>
            <a:r>
              <a:rPr lang="es-CL" dirty="0">
                <a:latin typeface="Calibri" pitchFamily="34" charset="0"/>
                <a:cs typeface="Calibri" pitchFamily="34" charset="0"/>
              </a:rPr>
              <a:t>disminución producción GR</a:t>
            </a:r>
          </a:p>
          <a:p>
            <a:pPr>
              <a:lnSpc>
                <a:spcPct val="80000"/>
              </a:lnSpc>
              <a:buFontTx/>
              <a:buChar char="-"/>
            </a:pPr>
            <a:r>
              <a:rPr lang="es-CL" dirty="0">
                <a:latin typeface="Calibri" pitchFamily="34" charset="0"/>
                <a:cs typeface="Calibri" pitchFamily="34" charset="0"/>
              </a:rPr>
              <a:t>IR:</a:t>
            </a:r>
            <a:r>
              <a:rPr lang="en-US" dirty="0">
                <a:latin typeface="Calibri" pitchFamily="34" charset="0"/>
                <a:cs typeface="Calibri" pitchFamily="34" charset="0"/>
              </a:rPr>
              <a:t>% </a:t>
            </a:r>
            <a:r>
              <a:rPr lang="en-US" dirty="0" err="1">
                <a:latin typeface="Calibri" pitchFamily="34" charset="0"/>
                <a:cs typeface="Calibri" pitchFamily="34" charset="0"/>
              </a:rPr>
              <a:t>reticulocitos</a:t>
            </a:r>
            <a:r>
              <a:rPr lang="en-US" dirty="0">
                <a:latin typeface="Calibri" pitchFamily="34" charset="0"/>
                <a:cs typeface="Calibri" pitchFamily="34" charset="0"/>
              </a:rPr>
              <a:t> x (</a:t>
            </a:r>
            <a:r>
              <a:rPr lang="en-US" dirty="0" err="1">
                <a:latin typeface="Calibri" pitchFamily="34" charset="0"/>
                <a:cs typeface="Calibri" pitchFamily="34" charset="0"/>
              </a:rPr>
              <a:t>Hto</a:t>
            </a:r>
            <a:r>
              <a:rPr lang="en-US" dirty="0">
                <a:latin typeface="Calibri" pitchFamily="34" charset="0"/>
                <a:cs typeface="Calibri" pitchFamily="34" charset="0"/>
              </a:rPr>
              <a:t> </a:t>
            </a:r>
            <a:r>
              <a:rPr lang="en-US" dirty="0" err="1">
                <a:latin typeface="Calibri" pitchFamily="34" charset="0"/>
                <a:cs typeface="Calibri" pitchFamily="34" charset="0"/>
              </a:rPr>
              <a:t>paciente</a:t>
            </a:r>
            <a:r>
              <a:rPr lang="en-US" dirty="0">
                <a:latin typeface="Calibri" pitchFamily="34" charset="0"/>
                <a:cs typeface="Calibri" pitchFamily="34" charset="0"/>
              </a:rPr>
              <a:t>/</a:t>
            </a:r>
            <a:r>
              <a:rPr lang="en-US" dirty="0" err="1">
                <a:latin typeface="Calibri" pitchFamily="34" charset="0"/>
                <a:cs typeface="Calibri" pitchFamily="34" charset="0"/>
              </a:rPr>
              <a:t>Hto</a:t>
            </a:r>
            <a:r>
              <a:rPr lang="en-US" dirty="0">
                <a:latin typeface="Calibri" pitchFamily="34" charset="0"/>
                <a:cs typeface="Calibri" pitchFamily="34" charset="0"/>
              </a:rPr>
              <a:t> normal) /Factor de </a:t>
            </a:r>
            <a:r>
              <a:rPr lang="en-US" dirty="0" err="1">
                <a:latin typeface="Calibri" pitchFamily="34" charset="0"/>
                <a:cs typeface="Calibri" pitchFamily="34" charset="0"/>
              </a:rPr>
              <a:t>corrección</a:t>
            </a:r>
            <a:r>
              <a:rPr lang="en-US" dirty="0">
                <a:latin typeface="Calibri" pitchFamily="34" charset="0"/>
                <a:cs typeface="Calibri" pitchFamily="34" charset="0"/>
              </a:rPr>
              <a:t> </a:t>
            </a:r>
          </a:p>
          <a:p>
            <a:pPr>
              <a:lnSpc>
                <a:spcPct val="80000"/>
              </a:lnSpc>
              <a:buFontTx/>
              <a:buChar char="-"/>
            </a:pPr>
            <a:r>
              <a:rPr lang="es-CL" dirty="0" smtClean="0">
                <a:latin typeface="Calibri" pitchFamily="34" charset="0"/>
                <a:cs typeface="Calibri" pitchFamily="34" charset="0"/>
              </a:rPr>
              <a:t>IR </a:t>
            </a:r>
            <a:r>
              <a:rPr lang="es-CL" dirty="0">
                <a:latin typeface="Calibri" pitchFamily="34" charset="0"/>
                <a:cs typeface="Calibri" pitchFamily="34" charset="0"/>
              </a:rPr>
              <a:t>mayor 3: regenerativo</a:t>
            </a:r>
            <a:endParaRPr lang="en-US" dirty="0">
              <a:latin typeface="Calibri" pitchFamily="34" charset="0"/>
              <a:cs typeface="Calibri" pitchFamily="34" charset="0"/>
            </a:endParaRPr>
          </a:p>
          <a:p>
            <a:endParaRPr lang="es-CL" dirty="0"/>
          </a:p>
        </p:txBody>
      </p:sp>
      <p:sp>
        <p:nvSpPr>
          <p:cNvPr id="5" name="4 Título"/>
          <p:cNvSpPr>
            <a:spLocks noGrp="1"/>
          </p:cNvSpPr>
          <p:nvPr>
            <p:ph type="title"/>
          </p:nvPr>
        </p:nvSpPr>
        <p:spPr>
          <a:xfrm>
            <a:off x="457200" y="0"/>
            <a:ext cx="8229600" cy="10527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ANEMIAS</a:t>
            </a:r>
            <a:endParaRPr lang="es-CL" sz="3200" b="1" dirty="0">
              <a:solidFill>
                <a:schemeClr val="tx1"/>
              </a:solidFill>
            </a:endParaRPr>
          </a:p>
        </p:txBody>
      </p:sp>
      <p:pic>
        <p:nvPicPr>
          <p:cNvPr id="6" name="Picture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211960" y="1268760"/>
            <a:ext cx="4932040" cy="5589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649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2</a:t>
            </a:r>
            <a:endParaRPr lang="es-CL" sz="2400" b="1" dirty="0" smtClean="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En consultorio atiende a un lactante de 2 meses de edad que acude por control sano. Le encuentra leve ictericia de </a:t>
            </a:r>
            <a:r>
              <a:rPr lang="es-CL" sz="2400" b="1" dirty="0" err="1">
                <a:solidFill>
                  <a:prstClr val="white"/>
                </a:solidFill>
                <a:effectLst>
                  <a:outerShdw blurRad="38100" dist="38100" dir="2700000" algn="tl">
                    <a:srgbClr val="000000">
                      <a:alpha val="43137"/>
                    </a:srgbClr>
                  </a:outerShdw>
                </a:effectLst>
              </a:rPr>
              <a:t>escleras</a:t>
            </a:r>
            <a:r>
              <a:rPr lang="es-CL" sz="2400" b="1" dirty="0">
                <a:solidFill>
                  <a:prstClr val="white"/>
                </a:solidFill>
                <a:effectLst>
                  <a:outerShdw blurRad="38100" dist="38100" dir="2700000" algn="tl">
                    <a:srgbClr val="000000">
                      <a:alpha val="43137"/>
                    </a:srgbClr>
                  </a:outerShdw>
                </a:effectLst>
              </a:rPr>
              <a:t>, fontanela anterior amplia,  llanto ronco y  una hernia umbilical. ¿Cuál es el diagnóstico más probable?</a:t>
            </a:r>
          </a:p>
          <a:p>
            <a:pPr algn="ctr"/>
            <a:endParaRPr lang="es-CL"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Laringitis</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Hipoglicemia</a:t>
            </a:r>
          </a:p>
        </p:txBody>
      </p:sp>
      <p:sp>
        <p:nvSpPr>
          <p:cNvPr id="9" name="8 Proceso alternativo"/>
          <p:cNvSpPr/>
          <p:nvPr/>
        </p:nvSpPr>
        <p:spPr>
          <a:xfrm>
            <a:off x="579613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a:t>
            </a:r>
            <a:r>
              <a:rPr lang="es-CL" sz="2400" b="1" dirty="0" err="1">
                <a:solidFill>
                  <a:prstClr val="white"/>
                </a:solidFill>
                <a:effectLst>
                  <a:outerShdw blurRad="38100" dist="38100" dir="2700000" algn="tl">
                    <a:srgbClr val="000000">
                      <a:alpha val="43137"/>
                    </a:srgbClr>
                  </a:outerShdw>
                </a:effectLst>
              </a:rPr>
              <a:t>Sd</a:t>
            </a:r>
            <a:r>
              <a:rPr lang="es-CL" sz="2400" b="1" dirty="0">
                <a:solidFill>
                  <a:prstClr val="white"/>
                </a:solidFill>
                <a:effectLst>
                  <a:outerShdw blurRad="38100" dist="38100" dir="2700000" algn="tl">
                    <a:srgbClr val="000000">
                      <a:alpha val="43137"/>
                    </a:srgbClr>
                  </a:outerShdw>
                </a:effectLst>
              </a:rPr>
              <a:t> </a:t>
            </a:r>
            <a:r>
              <a:rPr lang="es-CL" sz="2400" b="1" dirty="0" err="1">
                <a:solidFill>
                  <a:prstClr val="white"/>
                </a:solidFill>
                <a:effectLst>
                  <a:outerShdw blurRad="38100" dist="38100" dir="2700000" algn="tl">
                    <a:srgbClr val="000000">
                      <a:alpha val="43137"/>
                    </a:srgbClr>
                  </a:outerShdw>
                </a:effectLst>
              </a:rPr>
              <a:t>dismórfico</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796136" y="3140968"/>
            <a:ext cx="2880320" cy="82809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Hipotiroidismo</a:t>
            </a: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Atresia de vías biliares</a:t>
            </a:r>
          </a:p>
        </p:txBody>
      </p:sp>
    </p:spTree>
    <p:extLst>
      <p:ext uri="{BB962C8B-B14F-4D97-AF65-F5344CB8AC3E}">
        <p14:creationId xmlns:p14="http://schemas.microsoft.com/office/powerpoint/2010/main" val="35674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ANEMIAS</a:t>
            </a:r>
            <a:endParaRPr lang="es-CL" sz="3200" b="1" dirty="0">
              <a:solidFill>
                <a:schemeClr val="tx1"/>
              </a:solidFill>
            </a:endParaRPr>
          </a:p>
        </p:txBody>
      </p:sp>
      <p:sp>
        <p:nvSpPr>
          <p:cNvPr id="6" name="5 Marcador de contenido"/>
          <p:cNvSpPr>
            <a:spLocks noGrp="1"/>
          </p:cNvSpPr>
          <p:nvPr>
            <p:ph idx="1"/>
          </p:nvPr>
        </p:nvSpPr>
        <p:spPr/>
        <p:txBody>
          <a:bodyPr>
            <a:normAutofit lnSpcReduction="10000"/>
          </a:bodyPr>
          <a:lstStyle/>
          <a:p>
            <a:pPr>
              <a:lnSpc>
                <a:spcPct val="90000"/>
              </a:lnSpc>
            </a:pPr>
            <a:r>
              <a:rPr lang="es-CL" dirty="0">
                <a:latin typeface="Calibri" pitchFamily="34" charset="0"/>
                <a:cs typeface="Calibri" pitchFamily="34" charset="0"/>
              </a:rPr>
              <a:t>Anemia Fisiológica: ¿Causas?</a:t>
            </a:r>
          </a:p>
          <a:p>
            <a:pPr>
              <a:lnSpc>
                <a:spcPct val="90000"/>
              </a:lnSpc>
            </a:pPr>
            <a:r>
              <a:rPr lang="es-ES_tradnl" dirty="0">
                <a:latin typeface="Calibri" pitchFamily="34" charset="0"/>
                <a:cs typeface="Calibri" pitchFamily="34" charset="0"/>
              </a:rPr>
              <a:t>2-3 meses de vida.</a:t>
            </a:r>
          </a:p>
          <a:p>
            <a:pPr>
              <a:lnSpc>
                <a:spcPct val="90000"/>
              </a:lnSpc>
            </a:pPr>
            <a:r>
              <a:rPr lang="es-ES_tradnl" dirty="0">
                <a:latin typeface="Calibri" pitchFamily="34" charset="0"/>
                <a:cs typeface="Calibri" pitchFamily="34" charset="0"/>
              </a:rPr>
              <a:t>Palidez o leve ictericia, </a:t>
            </a:r>
            <a:r>
              <a:rPr lang="es-ES_tradnl" dirty="0" err="1">
                <a:latin typeface="Calibri" pitchFamily="34" charset="0"/>
                <a:cs typeface="Calibri" pitchFamily="34" charset="0"/>
              </a:rPr>
              <a:t>hipoactividad</a:t>
            </a:r>
            <a:r>
              <a:rPr lang="es-ES_tradnl" dirty="0">
                <a:latin typeface="Calibri" pitchFamily="34" charset="0"/>
                <a:cs typeface="Calibri" pitchFamily="34" charset="0"/>
              </a:rPr>
              <a:t>, fatiga al alimentarse, mal incremento ponderal (</a:t>
            </a:r>
            <a:r>
              <a:rPr lang="es-ES_tradnl" dirty="0" err="1">
                <a:latin typeface="Calibri" pitchFamily="34" charset="0"/>
                <a:cs typeface="Calibri" pitchFamily="34" charset="0"/>
              </a:rPr>
              <a:t>RNPreT</a:t>
            </a:r>
            <a:r>
              <a:rPr lang="es-ES_tradnl" dirty="0">
                <a:latin typeface="Calibri" pitchFamily="34" charset="0"/>
                <a:cs typeface="Calibri" pitchFamily="34" charset="0"/>
              </a:rPr>
              <a:t>).</a:t>
            </a:r>
          </a:p>
          <a:p>
            <a:pPr>
              <a:lnSpc>
                <a:spcPct val="90000"/>
              </a:lnSpc>
            </a:pPr>
            <a:r>
              <a:rPr lang="es-ES_tradnl" dirty="0" err="1">
                <a:latin typeface="Calibri" pitchFamily="34" charset="0"/>
                <a:cs typeface="Calibri" pitchFamily="34" charset="0"/>
              </a:rPr>
              <a:t>Microcítica</a:t>
            </a:r>
            <a:r>
              <a:rPr lang="es-ES_tradnl" dirty="0">
                <a:latin typeface="Calibri" pitchFamily="34" charset="0"/>
                <a:cs typeface="Calibri" pitchFamily="34" charset="0"/>
              </a:rPr>
              <a:t> </a:t>
            </a:r>
            <a:r>
              <a:rPr lang="es-ES_tradnl" dirty="0" err="1">
                <a:latin typeface="Calibri" pitchFamily="34" charset="0"/>
                <a:cs typeface="Calibri" pitchFamily="34" charset="0"/>
              </a:rPr>
              <a:t>normocroma</a:t>
            </a:r>
            <a:r>
              <a:rPr lang="es-ES_tradnl" dirty="0">
                <a:latin typeface="Calibri" pitchFamily="34" charset="0"/>
                <a:cs typeface="Calibri" pitchFamily="34" charset="0"/>
              </a:rPr>
              <a:t>.</a:t>
            </a:r>
          </a:p>
          <a:p>
            <a:pPr>
              <a:lnSpc>
                <a:spcPct val="90000"/>
              </a:lnSpc>
            </a:pPr>
            <a:r>
              <a:rPr lang="es-ES_tradnl" dirty="0">
                <a:latin typeface="Calibri" pitchFamily="34" charset="0"/>
                <a:cs typeface="Calibri" pitchFamily="34" charset="0"/>
              </a:rPr>
              <a:t>Tratamiento: no requiere (excepto </a:t>
            </a:r>
            <a:r>
              <a:rPr lang="es-ES_tradnl" dirty="0" err="1">
                <a:latin typeface="Calibri" pitchFamily="34" charset="0"/>
                <a:cs typeface="Calibri" pitchFamily="34" charset="0"/>
              </a:rPr>
              <a:t>RNPret</a:t>
            </a:r>
            <a:r>
              <a:rPr lang="es-ES_tradnl" dirty="0">
                <a:latin typeface="Calibri" pitchFamily="34" charset="0"/>
                <a:cs typeface="Calibri" pitchFamily="34" charset="0"/>
              </a:rPr>
              <a:t> sintomático).</a:t>
            </a:r>
          </a:p>
          <a:p>
            <a:pPr>
              <a:lnSpc>
                <a:spcPct val="90000"/>
              </a:lnSpc>
            </a:pPr>
            <a:r>
              <a:rPr lang="es-ES_tradnl" dirty="0">
                <a:latin typeface="Calibri" pitchFamily="34" charset="0"/>
                <a:cs typeface="Calibri" pitchFamily="34" charset="0"/>
              </a:rPr>
              <a:t>Pronóstico: </a:t>
            </a:r>
            <a:r>
              <a:rPr lang="es-ES_tradnl" dirty="0" err="1">
                <a:latin typeface="Calibri" pitchFamily="34" charset="0"/>
                <a:cs typeface="Calibri" pitchFamily="34" charset="0"/>
              </a:rPr>
              <a:t>autolimitada</a:t>
            </a:r>
            <a:r>
              <a:rPr lang="es-ES_tradnl" dirty="0">
                <a:latin typeface="Calibri" pitchFamily="34" charset="0"/>
                <a:cs typeface="Calibri" pitchFamily="34" charset="0"/>
              </a:rPr>
              <a:t>, corrección 12-14 semanas</a:t>
            </a:r>
            <a:endParaRPr lang="es-ES" dirty="0">
              <a:latin typeface="Calibri" pitchFamily="34" charset="0"/>
              <a:cs typeface="Calibri" pitchFamily="34" charset="0"/>
            </a:endParaRPr>
          </a:p>
          <a:p>
            <a:endParaRPr lang="es-CL" dirty="0"/>
          </a:p>
        </p:txBody>
      </p:sp>
    </p:spTree>
    <p:extLst>
      <p:ext uri="{BB962C8B-B14F-4D97-AF65-F5344CB8AC3E}">
        <p14:creationId xmlns:p14="http://schemas.microsoft.com/office/powerpoint/2010/main" val="1452943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normAutofit lnSpcReduction="10000"/>
          </a:bodyPr>
          <a:lstStyle/>
          <a:p>
            <a:r>
              <a:rPr lang="es-CL" dirty="0">
                <a:latin typeface="Calibri" pitchFamily="34" charset="0"/>
                <a:cs typeface="Calibri" pitchFamily="34" charset="0"/>
              </a:rPr>
              <a:t>Anemia </a:t>
            </a:r>
            <a:r>
              <a:rPr lang="es-CL" dirty="0" err="1">
                <a:latin typeface="Calibri" pitchFamily="34" charset="0"/>
                <a:cs typeface="Calibri" pitchFamily="34" charset="0"/>
              </a:rPr>
              <a:t>Ferropriva</a:t>
            </a:r>
            <a:r>
              <a:rPr lang="es-CL" dirty="0">
                <a:latin typeface="Calibri" pitchFamily="34" charset="0"/>
                <a:cs typeface="Calibri" pitchFamily="34" charset="0"/>
              </a:rPr>
              <a:t>: Anemia </a:t>
            </a:r>
            <a:r>
              <a:rPr lang="es-CL" dirty="0" err="1">
                <a:latin typeface="Calibri" pitchFamily="34" charset="0"/>
                <a:cs typeface="Calibri" pitchFamily="34" charset="0"/>
              </a:rPr>
              <a:t>microcítica</a:t>
            </a:r>
            <a:r>
              <a:rPr lang="es-CL" dirty="0">
                <a:latin typeface="Calibri" pitchFamily="34" charset="0"/>
                <a:cs typeface="Calibri" pitchFamily="34" charset="0"/>
              </a:rPr>
              <a:t> </a:t>
            </a:r>
            <a:r>
              <a:rPr lang="es-CL" dirty="0" err="1">
                <a:latin typeface="Calibri" pitchFamily="34" charset="0"/>
                <a:cs typeface="Calibri" pitchFamily="34" charset="0"/>
              </a:rPr>
              <a:t>hipocroma</a:t>
            </a:r>
            <a:r>
              <a:rPr lang="es-CL" dirty="0">
                <a:latin typeface="Calibri" pitchFamily="34" charset="0"/>
                <a:cs typeface="Calibri" pitchFamily="34" charset="0"/>
              </a:rPr>
              <a:t> secundaria a carencia de hierro necesario para la síntesis de hemoglobina</a:t>
            </a:r>
            <a:r>
              <a:rPr lang="es-ES" dirty="0">
                <a:latin typeface="Calibri" pitchFamily="34" charset="0"/>
                <a:cs typeface="Calibri" pitchFamily="34" charset="0"/>
              </a:rPr>
              <a:t>. </a:t>
            </a:r>
            <a:r>
              <a:rPr lang="es-CL" dirty="0">
                <a:latin typeface="Calibri" pitchFamily="34" charset="0"/>
                <a:cs typeface="Calibri" pitchFamily="34" charset="0"/>
              </a:rPr>
              <a:t>Causa más frecuente de Anemia.</a:t>
            </a:r>
          </a:p>
          <a:p>
            <a:r>
              <a:rPr lang="es-CL" dirty="0">
                <a:latin typeface="Calibri" pitchFamily="34" charset="0"/>
                <a:cs typeface="Calibri" pitchFamily="34" charset="0"/>
              </a:rPr>
              <a:t>Etapas de déficit de fierro.</a:t>
            </a:r>
          </a:p>
          <a:p>
            <a:r>
              <a:rPr lang="es-CL" dirty="0">
                <a:latin typeface="Calibri" pitchFamily="34" charset="0"/>
                <a:cs typeface="Calibri" pitchFamily="34" charset="0"/>
              </a:rPr>
              <a:t>Causas de carencia de Fe: ingesta insuficiente, demanda aumentada (PT, Adolescencia, CC),Hemorragias, déficit absorción.</a:t>
            </a:r>
          </a:p>
          <a:p>
            <a:r>
              <a:rPr lang="es-CL" dirty="0" err="1">
                <a:latin typeface="Calibri" pitchFamily="34" charset="0"/>
                <a:cs typeface="Calibri" pitchFamily="34" charset="0"/>
              </a:rPr>
              <a:t>Clinica</a:t>
            </a:r>
            <a:r>
              <a:rPr lang="es-CL" dirty="0">
                <a:latin typeface="Calibri" pitchFamily="34" charset="0"/>
                <a:cs typeface="Calibri" pitchFamily="34" charset="0"/>
              </a:rPr>
              <a:t>:….</a:t>
            </a:r>
          </a:p>
          <a:p>
            <a:endParaRPr lang="es-CL" dirty="0"/>
          </a:p>
        </p:txBody>
      </p:sp>
      <p:sp>
        <p:nvSpPr>
          <p:cNvPr id="7" name="4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ANEMIAS</a:t>
            </a:r>
            <a:endParaRPr lang="es-CL" sz="3200" b="1" dirty="0">
              <a:solidFill>
                <a:schemeClr val="tx1"/>
              </a:solidFill>
            </a:endParaRPr>
          </a:p>
        </p:txBody>
      </p:sp>
    </p:spTree>
    <p:extLst>
      <p:ext uri="{BB962C8B-B14F-4D97-AF65-F5344CB8AC3E}">
        <p14:creationId xmlns:p14="http://schemas.microsoft.com/office/powerpoint/2010/main" val="4158368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260648"/>
            <a:ext cx="8229600" cy="6120680"/>
          </a:xfrm>
        </p:spPr>
        <p:txBody>
          <a:bodyPr>
            <a:normAutofit fontScale="85000" lnSpcReduction="10000"/>
          </a:bodyPr>
          <a:lstStyle/>
          <a:p>
            <a:pPr>
              <a:lnSpc>
                <a:spcPct val="80000"/>
              </a:lnSpc>
            </a:pPr>
            <a:endParaRPr lang="es-ES" sz="2000" dirty="0">
              <a:latin typeface="Calibri" pitchFamily="34" charset="0"/>
              <a:cs typeface="Calibri" pitchFamily="34" charset="0"/>
            </a:endParaRPr>
          </a:p>
          <a:p>
            <a:pPr>
              <a:lnSpc>
                <a:spcPct val="80000"/>
              </a:lnSpc>
            </a:pPr>
            <a:r>
              <a:rPr lang="es-CL" sz="3300" b="1" dirty="0">
                <a:latin typeface="Calibri" pitchFamily="34" charset="0"/>
                <a:cs typeface="Calibri" pitchFamily="34" charset="0"/>
              </a:rPr>
              <a:t>Tratamiento:</a:t>
            </a:r>
            <a:r>
              <a:rPr lang="es-CL" sz="3300" dirty="0">
                <a:latin typeface="Calibri" pitchFamily="34" charset="0"/>
                <a:cs typeface="Calibri" pitchFamily="34" charset="0"/>
              </a:rPr>
              <a:t> </a:t>
            </a:r>
          </a:p>
          <a:p>
            <a:pPr>
              <a:lnSpc>
                <a:spcPct val="80000"/>
              </a:lnSpc>
              <a:buFont typeface="Wingdings" pitchFamily="2" charset="2"/>
              <a:buNone/>
            </a:pPr>
            <a:r>
              <a:rPr lang="es-ES_tradnl" sz="3300" dirty="0">
                <a:latin typeface="Calibri" pitchFamily="34" charset="0"/>
                <a:cs typeface="Calibri" pitchFamily="34" charset="0"/>
              </a:rPr>
              <a:t>Preventivo:</a:t>
            </a:r>
          </a:p>
          <a:p>
            <a:pPr>
              <a:lnSpc>
                <a:spcPct val="80000"/>
              </a:lnSpc>
              <a:buFont typeface="Wingdings" pitchFamily="2" charset="2"/>
              <a:buNone/>
            </a:pPr>
            <a:r>
              <a:rPr lang="es-ES_tradnl" sz="3300" dirty="0">
                <a:latin typeface="Calibri" pitchFamily="34" charset="0"/>
                <a:cs typeface="Calibri" pitchFamily="34" charset="0"/>
              </a:rPr>
              <a:t>     -Fortificación fe en alimentos en el primer  año vida.                                                          </a:t>
            </a:r>
          </a:p>
          <a:p>
            <a:pPr>
              <a:lnSpc>
                <a:spcPct val="80000"/>
              </a:lnSpc>
              <a:buFont typeface="Wingdings" pitchFamily="2" charset="2"/>
              <a:buNone/>
            </a:pPr>
            <a:r>
              <a:rPr lang="es-ES_tradnl" sz="3300" dirty="0">
                <a:latin typeface="Calibri" pitchFamily="34" charset="0"/>
                <a:cs typeface="Calibri" pitchFamily="34" charset="0"/>
              </a:rPr>
              <a:t>     -Uso de Fe profiláctico : 1 mg/Kg/</a:t>
            </a:r>
            <a:r>
              <a:rPr lang="es-ES_tradnl" sz="3300" dirty="0" err="1">
                <a:latin typeface="Calibri" pitchFamily="34" charset="0"/>
                <a:cs typeface="Calibri" pitchFamily="34" charset="0"/>
              </a:rPr>
              <a:t>dia</a:t>
            </a:r>
            <a:r>
              <a:rPr lang="es-ES_tradnl" sz="3300" dirty="0">
                <a:latin typeface="Calibri" pitchFamily="34" charset="0"/>
                <a:cs typeface="Calibri" pitchFamily="34" charset="0"/>
              </a:rPr>
              <a:t> ,Fe ele mental en RNT y 2-4 mg/Kg/día en RNPT en   1er año de vida.</a:t>
            </a:r>
          </a:p>
          <a:p>
            <a:pPr>
              <a:lnSpc>
                <a:spcPct val="80000"/>
              </a:lnSpc>
              <a:buFont typeface="Wingdings" pitchFamily="2" charset="2"/>
              <a:buNone/>
            </a:pPr>
            <a:r>
              <a:rPr lang="es-ES_tradnl" sz="3300" dirty="0">
                <a:latin typeface="Calibri" pitchFamily="34" charset="0"/>
                <a:cs typeface="Calibri" pitchFamily="34" charset="0"/>
              </a:rPr>
              <a:t>Curativo: </a:t>
            </a:r>
          </a:p>
          <a:p>
            <a:pPr>
              <a:lnSpc>
                <a:spcPct val="80000"/>
              </a:lnSpc>
              <a:buFont typeface="Wingdings" pitchFamily="2" charset="2"/>
              <a:buNone/>
            </a:pPr>
            <a:r>
              <a:rPr lang="es-ES_tradnl" sz="3300" dirty="0">
                <a:latin typeface="Calibri" pitchFamily="34" charset="0"/>
                <a:cs typeface="Calibri" pitchFamily="34" charset="0"/>
              </a:rPr>
              <a:t>      -3-4 mg/Kg/</a:t>
            </a:r>
            <a:r>
              <a:rPr lang="es-ES_tradnl" sz="3300" dirty="0" err="1">
                <a:latin typeface="Calibri" pitchFamily="34" charset="0"/>
                <a:cs typeface="Calibri" pitchFamily="34" charset="0"/>
              </a:rPr>
              <a:t>dia</a:t>
            </a:r>
            <a:r>
              <a:rPr lang="es-ES_tradnl" sz="3300" dirty="0">
                <a:latin typeface="Calibri" pitchFamily="34" charset="0"/>
                <a:cs typeface="Calibri" pitchFamily="34" charset="0"/>
              </a:rPr>
              <a:t> de Fe elemental  </a:t>
            </a:r>
            <a:r>
              <a:rPr lang="es-ES" sz="3300" dirty="0">
                <a:latin typeface="Calibri" pitchFamily="34" charset="0"/>
                <a:cs typeface="Calibri" pitchFamily="34" charset="0"/>
              </a:rPr>
              <a:t>hasta un mes después de obtenida la normalización de la </a:t>
            </a:r>
            <a:r>
              <a:rPr lang="es-ES" sz="3300" dirty="0" err="1">
                <a:latin typeface="Calibri" pitchFamily="34" charset="0"/>
                <a:cs typeface="Calibri" pitchFamily="34" charset="0"/>
              </a:rPr>
              <a:t>Hb</a:t>
            </a:r>
            <a:r>
              <a:rPr lang="es-ES" sz="3300" dirty="0">
                <a:latin typeface="Calibri" pitchFamily="34" charset="0"/>
                <a:cs typeface="Calibri" pitchFamily="34" charset="0"/>
              </a:rPr>
              <a:t>. y   la desaparición de los signos de hipocromía y </a:t>
            </a:r>
            <a:r>
              <a:rPr lang="es-ES" sz="3300" dirty="0" err="1">
                <a:latin typeface="Calibri" pitchFamily="34" charset="0"/>
                <a:cs typeface="Calibri" pitchFamily="34" charset="0"/>
              </a:rPr>
              <a:t>microcitosis</a:t>
            </a:r>
            <a:r>
              <a:rPr lang="es-ES" sz="3300" dirty="0">
                <a:latin typeface="Calibri" pitchFamily="34" charset="0"/>
                <a:cs typeface="Calibri" pitchFamily="34" charset="0"/>
              </a:rPr>
              <a:t> (alrededor de 4 meses en total). </a:t>
            </a:r>
            <a:endParaRPr lang="es-MX" sz="3300" dirty="0">
              <a:latin typeface="Calibri" pitchFamily="34" charset="0"/>
              <a:cs typeface="Calibri" pitchFamily="34" charset="0"/>
            </a:endParaRPr>
          </a:p>
          <a:p>
            <a:pPr lvl="1">
              <a:lnSpc>
                <a:spcPct val="80000"/>
              </a:lnSpc>
              <a:buFontTx/>
              <a:buNone/>
            </a:pPr>
            <a:r>
              <a:rPr lang="es-ES" sz="3300" dirty="0">
                <a:latin typeface="Calibri" pitchFamily="34" charset="0"/>
                <a:cs typeface="Calibri" pitchFamily="34" charset="0"/>
              </a:rPr>
              <a:t>-Administración alejada de las comidas en una o dos tomas diarias. Vitamina C aumenta absorción.</a:t>
            </a:r>
            <a:endParaRPr lang="es-MX" sz="3300" dirty="0">
              <a:latin typeface="Calibri" pitchFamily="34" charset="0"/>
              <a:cs typeface="Calibri" pitchFamily="34" charset="0"/>
            </a:endParaRPr>
          </a:p>
          <a:p>
            <a:pPr lvl="1">
              <a:lnSpc>
                <a:spcPct val="80000"/>
              </a:lnSpc>
              <a:buFontTx/>
              <a:buNone/>
            </a:pPr>
            <a:r>
              <a:rPr lang="es-ES" sz="3300" dirty="0">
                <a:latin typeface="Calibri" pitchFamily="34" charset="0"/>
                <a:cs typeface="Calibri" pitchFamily="34" charset="0"/>
              </a:rPr>
              <a:t>-El aumento de la </a:t>
            </a:r>
            <a:r>
              <a:rPr lang="es-ES" sz="3300" dirty="0" err="1">
                <a:latin typeface="Calibri" pitchFamily="34" charset="0"/>
                <a:cs typeface="Calibri" pitchFamily="34" charset="0"/>
              </a:rPr>
              <a:t>Hb</a:t>
            </a:r>
            <a:r>
              <a:rPr lang="es-ES" sz="3300" dirty="0">
                <a:latin typeface="Calibri" pitchFamily="34" charset="0"/>
                <a:cs typeface="Calibri" pitchFamily="34" charset="0"/>
              </a:rPr>
              <a:t>. en 1 g/dl o más durante el primer mes de tratamiento se puede considerar una buena respuesta terapéutica</a:t>
            </a:r>
            <a:r>
              <a:rPr lang="es-ES_tradnl" sz="3300" dirty="0">
                <a:latin typeface="Calibri" pitchFamily="34" charset="0"/>
                <a:cs typeface="Calibri" pitchFamily="34" charset="0"/>
              </a:rPr>
              <a:t> </a:t>
            </a:r>
            <a:endParaRPr lang="es-ES" sz="3300" b="1" dirty="0">
              <a:latin typeface="Calibri" pitchFamily="34" charset="0"/>
              <a:cs typeface="Calibri" pitchFamily="34" charset="0"/>
            </a:endParaRPr>
          </a:p>
          <a:p>
            <a:pPr>
              <a:lnSpc>
                <a:spcPct val="80000"/>
              </a:lnSpc>
            </a:pPr>
            <a:endParaRPr lang="es-ES" sz="1600" dirty="0">
              <a:latin typeface="Comic Sans MS" pitchFamily="66" charset="0"/>
            </a:endParaRPr>
          </a:p>
          <a:p>
            <a:endParaRPr lang="es-CL" dirty="0"/>
          </a:p>
        </p:txBody>
      </p:sp>
    </p:spTree>
    <p:extLst>
      <p:ext uri="{BB962C8B-B14F-4D97-AF65-F5344CB8AC3E}">
        <p14:creationId xmlns:p14="http://schemas.microsoft.com/office/powerpoint/2010/main" val="1552367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nSpc>
                <a:spcPct val="80000"/>
              </a:lnSpc>
            </a:pPr>
            <a:r>
              <a:rPr lang="es-CL" dirty="0">
                <a:latin typeface="Calibri" pitchFamily="34" charset="0"/>
                <a:cs typeface="Calibri" pitchFamily="34" charset="0"/>
              </a:rPr>
              <a:t>Púrpura </a:t>
            </a:r>
            <a:r>
              <a:rPr lang="es-CL" dirty="0" err="1">
                <a:latin typeface="Calibri" pitchFamily="34" charset="0"/>
                <a:cs typeface="Calibri" pitchFamily="34" charset="0"/>
              </a:rPr>
              <a:t>Trombocitopénico</a:t>
            </a:r>
            <a:r>
              <a:rPr lang="es-CL" dirty="0">
                <a:latin typeface="Calibri" pitchFamily="34" charset="0"/>
                <a:cs typeface="Calibri" pitchFamily="34" charset="0"/>
              </a:rPr>
              <a:t> </a:t>
            </a:r>
            <a:r>
              <a:rPr lang="es-CL" dirty="0" smtClean="0">
                <a:latin typeface="Calibri" pitchFamily="34" charset="0"/>
                <a:cs typeface="Calibri" pitchFamily="34" charset="0"/>
              </a:rPr>
              <a:t>inmune: </a:t>
            </a:r>
            <a:r>
              <a:rPr lang="es-CL" dirty="0">
                <a:latin typeface="Calibri" pitchFamily="34" charset="0"/>
                <a:cs typeface="Calibri" pitchFamily="34" charset="0"/>
              </a:rPr>
              <a:t>enfermedad autoinmune en el que las plaquetas se destruyen en la sangre circulante.</a:t>
            </a:r>
          </a:p>
          <a:p>
            <a:pPr>
              <a:lnSpc>
                <a:spcPct val="80000"/>
              </a:lnSpc>
            </a:pPr>
            <a:r>
              <a:rPr lang="es-CL" dirty="0">
                <a:latin typeface="Calibri" pitchFamily="34" charset="0"/>
                <a:cs typeface="Calibri" pitchFamily="34" charset="0"/>
              </a:rPr>
              <a:t>Clínica: preescolares, escolares, púrpura </a:t>
            </a:r>
            <a:r>
              <a:rPr lang="es-CL" dirty="0" err="1">
                <a:latin typeface="Calibri" pitchFamily="34" charset="0"/>
                <a:cs typeface="Calibri" pitchFamily="34" charset="0"/>
              </a:rPr>
              <a:t>equimótico</a:t>
            </a:r>
            <a:r>
              <a:rPr lang="es-CL" dirty="0">
                <a:latin typeface="Calibri" pitchFamily="34" charset="0"/>
                <a:cs typeface="Calibri" pitchFamily="34" charset="0"/>
              </a:rPr>
              <a:t>, petequial generalizado y </a:t>
            </a:r>
            <a:r>
              <a:rPr lang="es-CL" dirty="0" err="1">
                <a:latin typeface="Calibri" pitchFamily="34" charset="0"/>
                <a:cs typeface="Calibri" pitchFamily="34" charset="0"/>
              </a:rPr>
              <a:t>hemoragias</a:t>
            </a:r>
            <a:r>
              <a:rPr lang="es-CL" dirty="0">
                <a:latin typeface="Calibri" pitchFamily="34" charset="0"/>
                <a:cs typeface="Calibri" pitchFamily="34" charset="0"/>
              </a:rPr>
              <a:t> mucosas (epistaxis), resto examen físico normal.</a:t>
            </a:r>
          </a:p>
          <a:p>
            <a:pPr>
              <a:lnSpc>
                <a:spcPct val="80000"/>
              </a:lnSpc>
            </a:pPr>
            <a:r>
              <a:rPr lang="es-CL" dirty="0">
                <a:latin typeface="Calibri" pitchFamily="34" charset="0"/>
                <a:cs typeface="Calibri" pitchFamily="34" charset="0"/>
              </a:rPr>
              <a:t>Laboratorio: sólo alteración de plaquetas en hemograma, </a:t>
            </a:r>
            <a:r>
              <a:rPr lang="es-CL" dirty="0" err="1">
                <a:latin typeface="Calibri" pitchFamily="34" charset="0"/>
                <a:cs typeface="Calibri" pitchFamily="34" charset="0"/>
              </a:rPr>
              <a:t>Mielograma</a:t>
            </a:r>
            <a:r>
              <a:rPr lang="es-CL" dirty="0">
                <a:latin typeface="Calibri" pitchFamily="34" charset="0"/>
                <a:cs typeface="Calibri" pitchFamily="34" charset="0"/>
              </a:rPr>
              <a:t>, anticuerpos </a:t>
            </a:r>
            <a:r>
              <a:rPr lang="es-CL" dirty="0" err="1">
                <a:latin typeface="Calibri" pitchFamily="34" charset="0"/>
                <a:cs typeface="Calibri" pitchFamily="34" charset="0"/>
              </a:rPr>
              <a:t>antiplaquetarios</a:t>
            </a:r>
            <a:r>
              <a:rPr lang="es-CL" dirty="0">
                <a:latin typeface="Calibri" pitchFamily="34" charset="0"/>
                <a:cs typeface="Calibri" pitchFamily="34" charset="0"/>
              </a:rPr>
              <a:t>.</a:t>
            </a:r>
          </a:p>
          <a:p>
            <a:pPr>
              <a:lnSpc>
                <a:spcPct val="80000"/>
              </a:lnSpc>
            </a:pPr>
            <a:r>
              <a:rPr lang="es-CL" dirty="0" err="1">
                <a:latin typeface="Calibri" pitchFamily="34" charset="0"/>
                <a:cs typeface="Calibri" pitchFamily="34" charset="0"/>
              </a:rPr>
              <a:t>Tto</a:t>
            </a:r>
            <a:r>
              <a:rPr lang="es-CL" dirty="0">
                <a:latin typeface="Calibri" pitchFamily="34" charset="0"/>
                <a:cs typeface="Calibri" pitchFamily="34" charset="0"/>
              </a:rPr>
              <a:t>…</a:t>
            </a:r>
            <a:endParaRPr lang="es-ES" dirty="0">
              <a:latin typeface="Calibri" pitchFamily="34" charset="0"/>
              <a:cs typeface="Calibri" pitchFamily="34" charset="0"/>
            </a:endParaRPr>
          </a:p>
          <a:p>
            <a:endParaRPr lang="es-CL" dirty="0">
              <a:latin typeface="Calibri" pitchFamily="34" charset="0"/>
              <a:cs typeface="Calibri" pitchFamily="34" charset="0"/>
            </a:endParaRPr>
          </a:p>
        </p:txBody>
      </p:sp>
      <p:sp>
        <p:nvSpPr>
          <p:cNvPr id="4" name="4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Púrpura</a:t>
            </a:r>
            <a:endParaRPr lang="es-CL" sz="3200" b="1" dirty="0">
              <a:solidFill>
                <a:schemeClr val="tx1"/>
              </a:solidFill>
            </a:endParaRPr>
          </a:p>
        </p:txBody>
      </p:sp>
    </p:spTree>
    <p:extLst>
      <p:ext uri="{BB962C8B-B14F-4D97-AF65-F5344CB8AC3E}">
        <p14:creationId xmlns:p14="http://schemas.microsoft.com/office/powerpoint/2010/main" val="1693827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nSpc>
                <a:spcPct val="80000"/>
              </a:lnSpc>
            </a:pPr>
            <a:r>
              <a:rPr lang="es-CL" dirty="0">
                <a:latin typeface="Calibri" pitchFamily="34" charset="0"/>
                <a:cs typeface="Calibri" pitchFamily="34" charset="0"/>
              </a:rPr>
              <a:t>Púrpura de </a:t>
            </a:r>
            <a:r>
              <a:rPr lang="es-CL" dirty="0" err="1">
                <a:latin typeface="Calibri" pitchFamily="34" charset="0"/>
                <a:cs typeface="Calibri" pitchFamily="34" charset="0"/>
              </a:rPr>
              <a:t>Scholein</a:t>
            </a:r>
            <a:r>
              <a:rPr lang="es-CL" dirty="0">
                <a:latin typeface="Calibri" pitchFamily="34" charset="0"/>
                <a:cs typeface="Calibri" pitchFamily="34" charset="0"/>
              </a:rPr>
              <a:t> </a:t>
            </a:r>
            <a:r>
              <a:rPr lang="es-CL" dirty="0" err="1">
                <a:latin typeface="Calibri" pitchFamily="34" charset="0"/>
                <a:cs typeface="Calibri" pitchFamily="34" charset="0"/>
              </a:rPr>
              <a:t>Henoch</a:t>
            </a:r>
            <a:r>
              <a:rPr lang="es-CL" dirty="0">
                <a:latin typeface="Calibri" pitchFamily="34" charset="0"/>
                <a:cs typeface="Calibri" pitchFamily="34" charset="0"/>
              </a:rPr>
              <a:t>: vasculitis sistémica caracterizado por depósito de complejos inmunes que contiene </a:t>
            </a:r>
            <a:r>
              <a:rPr lang="es-CL" dirty="0" err="1">
                <a:latin typeface="Calibri" pitchFamily="34" charset="0"/>
                <a:cs typeface="Calibri" pitchFamily="34" charset="0"/>
              </a:rPr>
              <a:t>Ig</a:t>
            </a:r>
            <a:r>
              <a:rPr lang="es-CL" dirty="0">
                <a:latin typeface="Calibri" pitchFamily="34" charset="0"/>
                <a:cs typeface="Calibri" pitchFamily="34" charset="0"/>
              </a:rPr>
              <a:t> A, en vasos pequeños de piel, aparato digestivo, articulaciones y riñón.</a:t>
            </a:r>
          </a:p>
          <a:p>
            <a:pPr>
              <a:lnSpc>
                <a:spcPct val="80000"/>
              </a:lnSpc>
            </a:pPr>
            <a:r>
              <a:rPr lang="es-CL" dirty="0">
                <a:latin typeface="Calibri" pitchFamily="34" charset="0"/>
                <a:cs typeface="Calibri" pitchFamily="34" charset="0"/>
              </a:rPr>
              <a:t>5-15 años.</a:t>
            </a:r>
          </a:p>
          <a:p>
            <a:pPr>
              <a:lnSpc>
                <a:spcPct val="80000"/>
              </a:lnSpc>
            </a:pPr>
            <a:r>
              <a:rPr lang="es-CL" dirty="0">
                <a:latin typeface="Calibri" pitchFamily="34" charset="0"/>
                <a:cs typeface="Calibri" pitchFamily="34" charset="0"/>
              </a:rPr>
              <a:t>Dg: púrpura palpable más al menos uno de los </a:t>
            </a:r>
            <a:r>
              <a:rPr lang="es-CL" dirty="0" err="1">
                <a:latin typeface="Calibri" pitchFamily="34" charset="0"/>
                <a:cs typeface="Calibri" pitchFamily="34" charset="0"/>
              </a:rPr>
              <a:t>sgtes</a:t>
            </a:r>
            <a:r>
              <a:rPr lang="es-CL" dirty="0">
                <a:latin typeface="Calibri" pitchFamily="34" charset="0"/>
                <a:cs typeface="Calibri" pitchFamily="34" charset="0"/>
              </a:rPr>
              <a:t>: dolor abdominal difuso, artritis o artralgia, compromiso renal, </a:t>
            </a:r>
            <a:r>
              <a:rPr lang="es-CL" dirty="0" err="1">
                <a:latin typeface="Calibri" pitchFamily="34" charset="0"/>
                <a:cs typeface="Calibri" pitchFamily="34" charset="0"/>
              </a:rPr>
              <a:t>hallazfo</a:t>
            </a:r>
            <a:r>
              <a:rPr lang="es-CL" dirty="0">
                <a:latin typeface="Calibri" pitchFamily="34" charset="0"/>
                <a:cs typeface="Calibri" pitchFamily="34" charset="0"/>
              </a:rPr>
              <a:t> de depósito de </a:t>
            </a:r>
            <a:r>
              <a:rPr lang="es-CL" dirty="0" err="1">
                <a:latin typeface="Calibri" pitchFamily="34" charset="0"/>
                <a:cs typeface="Calibri" pitchFamily="34" charset="0"/>
              </a:rPr>
              <a:t>IgA</a:t>
            </a:r>
            <a:r>
              <a:rPr lang="es-CL" dirty="0">
                <a:latin typeface="Calibri" pitchFamily="34" charset="0"/>
                <a:cs typeface="Calibri" pitchFamily="34" charset="0"/>
              </a:rPr>
              <a:t> en muestras de biopsia de cualquier tejido.</a:t>
            </a:r>
          </a:p>
          <a:p>
            <a:pPr>
              <a:lnSpc>
                <a:spcPct val="80000"/>
              </a:lnSpc>
            </a:pPr>
            <a:r>
              <a:rPr lang="es-CL" dirty="0">
                <a:latin typeface="Calibri" pitchFamily="34" charset="0"/>
                <a:cs typeface="Calibri" pitchFamily="34" charset="0"/>
              </a:rPr>
              <a:t>Manejo…. </a:t>
            </a:r>
          </a:p>
          <a:p>
            <a:pPr>
              <a:lnSpc>
                <a:spcPct val="80000"/>
              </a:lnSpc>
            </a:pPr>
            <a:endParaRPr lang="es-ES" dirty="0">
              <a:latin typeface="Comic Sans MS" pitchFamily="66" charset="0"/>
            </a:endParaRPr>
          </a:p>
          <a:p>
            <a:endParaRPr lang="es-CL" dirty="0"/>
          </a:p>
        </p:txBody>
      </p:sp>
      <p:sp>
        <p:nvSpPr>
          <p:cNvPr id="4" name="4 Título"/>
          <p:cNvSpPr>
            <a:spLocks noGrp="1"/>
          </p:cNvSpPr>
          <p:nvPr>
            <p:ph type="title"/>
          </p:nvPr>
        </p:nvSpPr>
        <p:spPr>
          <a:prstGeom prst="ellipse">
            <a:avLst/>
          </a:prstGeom>
        </p:spPr>
        <p:style>
          <a:lnRef idx="1">
            <a:schemeClr val="accent4"/>
          </a:lnRef>
          <a:fillRef idx="2">
            <a:schemeClr val="accent4"/>
          </a:fillRef>
          <a:effectRef idx="1">
            <a:schemeClr val="accent4"/>
          </a:effectRef>
          <a:fontRef idx="minor">
            <a:schemeClr val="dk1"/>
          </a:fontRef>
        </p:style>
        <p:txBody>
          <a:bodyPr rtlCol="0" anchor="ctr">
            <a:normAutofit fontScale="90000"/>
          </a:bodyPr>
          <a:lstStyle/>
          <a:p>
            <a:pPr algn="ctr"/>
            <a:r>
              <a:rPr lang="es-CL" sz="2000" b="1" dirty="0" smtClean="0">
                <a:solidFill>
                  <a:schemeClr val="tx1"/>
                </a:solidFill>
              </a:rPr>
              <a:t>COMODIN DOCENTE</a:t>
            </a:r>
          </a:p>
          <a:p>
            <a:pPr algn="ctr"/>
            <a:r>
              <a:rPr lang="es-CL" sz="2000" b="1" dirty="0" smtClean="0">
                <a:solidFill>
                  <a:schemeClr val="tx1"/>
                </a:solidFill>
              </a:rPr>
              <a:t>HEMATO</a:t>
            </a:r>
            <a:br>
              <a:rPr lang="es-CL" sz="2000" b="1" dirty="0" smtClean="0">
                <a:solidFill>
                  <a:schemeClr val="tx1"/>
                </a:solidFill>
              </a:rPr>
            </a:br>
            <a:r>
              <a:rPr lang="es-CL" sz="3200" b="1" dirty="0" smtClean="0">
                <a:solidFill>
                  <a:schemeClr val="tx1"/>
                </a:solidFill>
              </a:rPr>
              <a:t>Púrpura</a:t>
            </a:r>
            <a:endParaRPr lang="es-CL" sz="3200" b="1" dirty="0">
              <a:solidFill>
                <a:schemeClr val="tx1"/>
              </a:solidFill>
            </a:endParaRPr>
          </a:p>
        </p:txBody>
      </p:sp>
    </p:spTree>
    <p:extLst>
      <p:ext uri="{BB962C8B-B14F-4D97-AF65-F5344CB8AC3E}">
        <p14:creationId xmlns:p14="http://schemas.microsoft.com/office/powerpoint/2010/main" val="291150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27</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solidFill>
                  <a:prstClr val="white"/>
                </a:solidFill>
                <a:effectLst>
                  <a:outerShdw blurRad="38100" dist="38100" dir="2700000" algn="tl">
                    <a:srgbClr val="000000">
                      <a:alpha val="43137"/>
                    </a:srgbClr>
                  </a:outerShdw>
                </a:effectLst>
              </a:rPr>
              <a:t>Lactante de 3 meses, peso de nacimiento 3.200 </a:t>
            </a:r>
            <a:r>
              <a:rPr lang="es-CL" sz="2000" b="1" dirty="0" err="1" smtClean="0">
                <a:solidFill>
                  <a:prstClr val="white"/>
                </a:solidFill>
                <a:effectLst>
                  <a:outerShdw blurRad="38100" dist="38100" dir="2700000" algn="tl">
                    <a:srgbClr val="000000">
                      <a:alpha val="43137"/>
                    </a:srgbClr>
                  </a:outerShdw>
                </a:effectLst>
              </a:rPr>
              <a:t>grs</a:t>
            </a:r>
            <a:r>
              <a:rPr lang="es-CL" sz="2000" b="1" dirty="0" smtClean="0">
                <a:solidFill>
                  <a:prstClr val="white"/>
                </a:solidFill>
                <a:effectLst>
                  <a:outerShdw blurRad="38100" dist="38100" dir="2700000" algn="tl">
                    <a:srgbClr val="000000">
                      <a:alpha val="43137"/>
                    </a:srgbClr>
                  </a:outerShdw>
                </a:effectLst>
              </a:rPr>
              <a:t>. En los últimos 2 meses se alimenta con lentitud y se pone sudoroso. Ha presentado bronquitis obstructivas a repetición. Al examen: peso 4200 g, </a:t>
            </a:r>
            <a:r>
              <a:rPr lang="es-CL" sz="2000" b="1" dirty="0" err="1" smtClean="0">
                <a:solidFill>
                  <a:prstClr val="white"/>
                </a:solidFill>
                <a:effectLst>
                  <a:outerShdw blurRad="38100" dist="38100" dir="2700000" algn="tl">
                    <a:srgbClr val="000000">
                      <a:alpha val="43137"/>
                    </a:srgbClr>
                  </a:outerShdw>
                </a:effectLst>
              </a:rPr>
              <a:t>polipneico</a:t>
            </a:r>
            <a:r>
              <a:rPr lang="es-CL" sz="2000" b="1" dirty="0" smtClean="0">
                <a:solidFill>
                  <a:prstClr val="white"/>
                </a:solidFill>
                <a:effectLst>
                  <a:outerShdw blurRad="38100" dist="38100" dir="2700000" algn="tl">
                    <a:srgbClr val="000000">
                      <a:alpha val="43137"/>
                    </a:srgbClr>
                  </a:outerShdw>
                </a:effectLst>
              </a:rPr>
              <a:t>, saturación de hemoglobina 80% que se corrige al aportar oxígeno. Presenta crepitaciones basales bilaterales, hígado a 4 cm. bajo reborde costal.  ¿Cuál es el diagnóstico más probable?</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Cardiopatía congénita no cianótica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Cardiopatía congénita cianótica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Fibrosis quística</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040052" y="2924944"/>
            <a:ext cx="363640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a:t>
            </a:r>
            <a:r>
              <a:rPr lang="es-CL" sz="2400" b="1" dirty="0" err="1" smtClean="0">
                <a:solidFill>
                  <a:prstClr val="white"/>
                </a:solidFill>
                <a:effectLst>
                  <a:outerShdw blurRad="38100" dist="38100" dir="2700000" algn="tl">
                    <a:srgbClr val="000000">
                      <a:alpha val="43137"/>
                    </a:srgbClr>
                  </a:outerShdw>
                </a:effectLst>
              </a:rPr>
              <a:t>Bronconeumonia</a:t>
            </a:r>
            <a:r>
              <a:rPr lang="es-CL" sz="2400" b="1" dirty="0" smtClean="0">
                <a:solidFill>
                  <a:prstClr val="white"/>
                </a:solidFill>
                <a:effectLst>
                  <a:outerShdw blurRad="38100" dist="38100" dir="2700000" algn="tl">
                    <a:srgbClr val="000000">
                      <a:alpha val="43137"/>
                    </a:srgbClr>
                  </a:outerShdw>
                </a:effectLst>
              </a:rPr>
              <a:t> en lactante </a:t>
            </a:r>
            <a:r>
              <a:rPr lang="es-CL" sz="2400" b="1" dirty="0" err="1" smtClean="0">
                <a:solidFill>
                  <a:prstClr val="white"/>
                </a:solidFill>
                <a:effectLst>
                  <a:outerShdw blurRad="38100" dist="38100" dir="2700000" algn="tl">
                    <a:srgbClr val="000000">
                      <a:alpha val="43137"/>
                    </a:srgbClr>
                  </a:outerShdw>
                </a:effectLst>
              </a:rPr>
              <a:t>hiperreactivo</a:t>
            </a:r>
            <a:r>
              <a:rPr lang="es-CL" sz="2400" b="1" dirty="0" smtClean="0">
                <a:solidFill>
                  <a:prstClr val="white"/>
                </a:solidFill>
                <a:effectLst>
                  <a:outerShdw blurRad="38100" dist="38100" dir="2700000" algn="tl">
                    <a:srgbClr val="000000">
                      <a:alpha val="43137"/>
                    </a:srgbClr>
                  </a:outerShdw>
                </a:effectLst>
              </a:rPr>
              <a:t> bronquial</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040052" y="5697252"/>
            <a:ext cx="363640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Displasia broncopulmonar</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9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27</a:t>
            </a:r>
            <a:endParaRPr lang="es-CL" sz="2400" b="1" dirty="0">
              <a:solidFill>
                <a:prstClr val="white"/>
              </a:solidFill>
              <a:effectLst>
                <a:outerShdw blurRad="38100" dist="38100" dir="2700000" algn="tl">
                  <a:srgbClr val="000000">
                    <a:alpha val="43137"/>
                  </a:srgbClr>
                </a:outerShdw>
              </a:effectLst>
            </a:endParaRP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000" b="1" dirty="0" smtClean="0">
                <a:solidFill>
                  <a:prstClr val="white"/>
                </a:solidFill>
                <a:effectLst>
                  <a:outerShdw blurRad="38100" dist="38100" dir="2700000" algn="tl">
                    <a:srgbClr val="000000">
                      <a:alpha val="43137"/>
                    </a:srgbClr>
                  </a:outerShdw>
                </a:effectLst>
              </a:rPr>
              <a:t>Lactante de 3 meses, peso de nacimiento 3.200 </a:t>
            </a:r>
            <a:r>
              <a:rPr lang="es-CL" sz="2000" b="1" dirty="0" err="1" smtClean="0">
                <a:solidFill>
                  <a:prstClr val="white"/>
                </a:solidFill>
                <a:effectLst>
                  <a:outerShdw blurRad="38100" dist="38100" dir="2700000" algn="tl">
                    <a:srgbClr val="000000">
                      <a:alpha val="43137"/>
                    </a:srgbClr>
                  </a:outerShdw>
                </a:effectLst>
              </a:rPr>
              <a:t>grs</a:t>
            </a:r>
            <a:r>
              <a:rPr lang="es-CL" sz="2000" b="1" dirty="0" smtClean="0">
                <a:solidFill>
                  <a:prstClr val="white"/>
                </a:solidFill>
                <a:effectLst>
                  <a:outerShdw blurRad="38100" dist="38100" dir="2700000" algn="tl">
                    <a:srgbClr val="000000">
                      <a:alpha val="43137"/>
                    </a:srgbClr>
                  </a:outerShdw>
                </a:effectLst>
              </a:rPr>
              <a:t>. En los últimos 2 meses se alimenta con lentitud y se pone sudoroso. Ha presentado bronquitis obstructivas a repetición. Al examen: peso 4200 g, </a:t>
            </a:r>
            <a:r>
              <a:rPr lang="es-CL" sz="2000" b="1" dirty="0" err="1" smtClean="0">
                <a:solidFill>
                  <a:prstClr val="white"/>
                </a:solidFill>
                <a:effectLst>
                  <a:outerShdw blurRad="38100" dist="38100" dir="2700000" algn="tl">
                    <a:srgbClr val="000000">
                      <a:alpha val="43137"/>
                    </a:srgbClr>
                  </a:outerShdw>
                </a:effectLst>
              </a:rPr>
              <a:t>polipneico</a:t>
            </a:r>
            <a:r>
              <a:rPr lang="es-CL" sz="2000" b="1" dirty="0" smtClean="0">
                <a:solidFill>
                  <a:prstClr val="white"/>
                </a:solidFill>
                <a:effectLst>
                  <a:outerShdw blurRad="38100" dist="38100" dir="2700000" algn="tl">
                    <a:srgbClr val="000000">
                      <a:alpha val="43137"/>
                    </a:srgbClr>
                  </a:outerShdw>
                </a:effectLst>
              </a:rPr>
              <a:t>, saturación de hemoglobina 80% que se corrige al aportar oxígeno. Presenta crepitaciones basales bilaterales, hígado a 4 cm. bajo reborde costal.  ¿Cuál es el diagnóstico más probable?</a:t>
            </a:r>
            <a:endParaRPr lang="es-CL" sz="20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429000"/>
            <a:ext cx="2664296" cy="108012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a. Cardiopatía congénita no cianótica</a:t>
            </a:r>
            <a:endParaRPr lang="es-CL" sz="2400" b="1" dirty="0">
              <a:solidFill>
                <a:prstClr val="white"/>
              </a:solidFill>
              <a:effectLst>
                <a:outerShdw blurRad="38100" dist="38100" dir="2700000" algn="tl">
                  <a:srgbClr val="000000">
                    <a:alpha val="43137"/>
                  </a:srgbClr>
                </a:outerShdw>
              </a:effectLst>
            </a:endParaRP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b. Cardiopatía congénita cianótica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040052" y="4365104"/>
            <a:ext cx="3636404"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d. Fibrosis quística</a:t>
            </a:r>
            <a:endParaRPr lang="es-CL" sz="2400" b="1" dirty="0">
              <a:solidFill>
                <a:prstClr val="white"/>
              </a:solidFill>
              <a:effectLst>
                <a:outerShdw blurRad="38100" dist="38100" dir="2700000" algn="tl">
                  <a:srgbClr val="000000">
                    <a:alpha val="43137"/>
                  </a:srgbClr>
                </a:outerShdw>
              </a:effectLst>
            </a:endParaRPr>
          </a:p>
        </p:txBody>
      </p:sp>
      <p:sp>
        <p:nvSpPr>
          <p:cNvPr id="10" name="9 Proceso alternativo"/>
          <p:cNvSpPr/>
          <p:nvPr/>
        </p:nvSpPr>
        <p:spPr>
          <a:xfrm>
            <a:off x="5040052" y="2924944"/>
            <a:ext cx="3636404"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c. </a:t>
            </a:r>
            <a:r>
              <a:rPr lang="es-CL" sz="2400" b="1" dirty="0" err="1" smtClean="0">
                <a:solidFill>
                  <a:prstClr val="white"/>
                </a:solidFill>
                <a:effectLst>
                  <a:outerShdw blurRad="38100" dist="38100" dir="2700000" algn="tl">
                    <a:srgbClr val="000000">
                      <a:alpha val="43137"/>
                    </a:srgbClr>
                  </a:outerShdw>
                </a:effectLst>
              </a:rPr>
              <a:t>Bronconeumonia</a:t>
            </a:r>
            <a:r>
              <a:rPr lang="es-CL" sz="2400" b="1" dirty="0" smtClean="0">
                <a:solidFill>
                  <a:prstClr val="white"/>
                </a:solidFill>
                <a:effectLst>
                  <a:outerShdw blurRad="38100" dist="38100" dir="2700000" algn="tl">
                    <a:srgbClr val="000000">
                      <a:alpha val="43137"/>
                    </a:srgbClr>
                  </a:outerShdw>
                </a:effectLst>
              </a:rPr>
              <a:t> en lactante </a:t>
            </a:r>
            <a:r>
              <a:rPr lang="es-CL" sz="2400" b="1" dirty="0" err="1" smtClean="0">
                <a:solidFill>
                  <a:prstClr val="white"/>
                </a:solidFill>
                <a:effectLst>
                  <a:outerShdw blurRad="38100" dist="38100" dir="2700000" algn="tl">
                    <a:srgbClr val="000000">
                      <a:alpha val="43137"/>
                    </a:srgbClr>
                  </a:outerShdw>
                </a:effectLst>
              </a:rPr>
              <a:t>hiperreactivo</a:t>
            </a:r>
            <a:r>
              <a:rPr lang="es-CL" sz="2400" b="1" dirty="0" smtClean="0">
                <a:solidFill>
                  <a:prstClr val="white"/>
                </a:solidFill>
                <a:effectLst>
                  <a:outerShdw blurRad="38100" dist="38100" dir="2700000" algn="tl">
                    <a:srgbClr val="000000">
                      <a:alpha val="43137"/>
                    </a:srgbClr>
                  </a:outerShdw>
                </a:effectLst>
              </a:rPr>
              <a:t> bronquial</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040052" y="5697252"/>
            <a:ext cx="3636404"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smtClean="0">
                <a:solidFill>
                  <a:prstClr val="white"/>
                </a:solidFill>
                <a:effectLst>
                  <a:outerShdw blurRad="38100" dist="38100" dir="2700000" algn="tl">
                    <a:srgbClr val="000000">
                      <a:alpha val="43137"/>
                    </a:srgbClr>
                  </a:outerShdw>
                </a:effectLst>
              </a:rPr>
              <a:t>e. Displasia broncopulmonar</a:t>
            </a:r>
            <a:endParaRPr lang="es-CL"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193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fontScale="70000" lnSpcReduction="20000"/>
          </a:bodyPr>
          <a:lstStyle/>
          <a:p>
            <a:pPr>
              <a:lnSpc>
                <a:spcPct val="90000"/>
              </a:lnSpc>
            </a:pPr>
            <a:r>
              <a:rPr lang="es-CL" sz="3400" dirty="0">
                <a:latin typeface="Calibri" pitchFamily="34" charset="0"/>
                <a:cs typeface="Calibri" pitchFamily="34" charset="0"/>
              </a:rPr>
              <a:t>Insuficiencia cardiaca Congestiva:</a:t>
            </a:r>
            <a:r>
              <a:rPr lang="es-MX" sz="3400" dirty="0">
                <a:latin typeface="Calibri" pitchFamily="34" charset="0"/>
                <a:cs typeface="Calibri" pitchFamily="34" charset="0"/>
              </a:rPr>
              <a:t>Incapacidad del corazón para mantener un gasto cardiaco o volumen minuto adecuado a los requerimientos del organismo. </a:t>
            </a:r>
          </a:p>
          <a:p>
            <a:pPr>
              <a:lnSpc>
                <a:spcPct val="90000"/>
              </a:lnSpc>
            </a:pPr>
            <a:r>
              <a:rPr lang="es-MX" sz="3400" dirty="0" smtClean="0">
                <a:latin typeface="Calibri" pitchFamily="34" charset="0"/>
                <a:cs typeface="Calibri" pitchFamily="34" charset="0"/>
              </a:rPr>
              <a:t>Etiologías</a:t>
            </a:r>
            <a:r>
              <a:rPr lang="es-MX" sz="3400" dirty="0">
                <a:latin typeface="Calibri" pitchFamily="34" charset="0"/>
                <a:cs typeface="Calibri" pitchFamily="34" charset="0"/>
              </a:rPr>
              <a:t>: </a:t>
            </a:r>
          </a:p>
          <a:p>
            <a:pPr>
              <a:lnSpc>
                <a:spcPct val="90000"/>
              </a:lnSpc>
              <a:buFontTx/>
              <a:buChar char="-"/>
            </a:pPr>
            <a:r>
              <a:rPr lang="es-MX" sz="3400" dirty="0">
                <a:latin typeface="Calibri" pitchFamily="34" charset="0"/>
                <a:cs typeface="Calibri" pitchFamily="34" charset="0"/>
              </a:rPr>
              <a:t>RN y primeras horas: hipoplasia de corazón izquierdo, asfixia perinatal, </a:t>
            </a:r>
            <a:r>
              <a:rPr lang="es-MX" sz="3400" dirty="0" err="1">
                <a:latin typeface="Calibri" pitchFamily="34" charset="0"/>
                <a:cs typeface="Calibri" pitchFamily="34" charset="0"/>
              </a:rPr>
              <a:t>hidrops</a:t>
            </a:r>
            <a:r>
              <a:rPr lang="es-MX" sz="3400" dirty="0">
                <a:latin typeface="Calibri" pitchFamily="34" charset="0"/>
                <a:cs typeface="Calibri" pitchFamily="34" charset="0"/>
              </a:rPr>
              <a:t> fetal, arritmias.</a:t>
            </a:r>
          </a:p>
          <a:p>
            <a:pPr>
              <a:lnSpc>
                <a:spcPct val="90000"/>
              </a:lnSpc>
              <a:buFontTx/>
              <a:buChar char="-"/>
            </a:pPr>
            <a:r>
              <a:rPr lang="es-MX" sz="3400" dirty="0">
                <a:latin typeface="Calibri" pitchFamily="34" charset="0"/>
                <a:cs typeface="Calibri" pitchFamily="34" charset="0"/>
              </a:rPr>
              <a:t>RN 1 semanas: </a:t>
            </a:r>
            <a:r>
              <a:rPr lang="es-MX" sz="3400" dirty="0" err="1">
                <a:latin typeface="Calibri" pitchFamily="34" charset="0"/>
                <a:cs typeface="Calibri" pitchFamily="34" charset="0"/>
              </a:rPr>
              <a:t>hipoplasi</a:t>
            </a:r>
            <a:r>
              <a:rPr lang="es-MX" sz="3400" dirty="0">
                <a:latin typeface="Calibri" pitchFamily="34" charset="0"/>
                <a:cs typeface="Calibri" pitchFamily="34" charset="0"/>
              </a:rPr>
              <a:t> CI, Co </a:t>
            </a:r>
            <a:r>
              <a:rPr lang="es-MX" sz="3400" dirty="0" err="1">
                <a:latin typeface="Calibri" pitchFamily="34" charset="0"/>
                <a:cs typeface="Calibri" pitchFamily="34" charset="0"/>
              </a:rPr>
              <a:t>Ao</a:t>
            </a:r>
            <a:r>
              <a:rPr lang="es-MX" sz="3400" dirty="0">
                <a:latin typeface="Calibri" pitchFamily="34" charset="0"/>
                <a:cs typeface="Calibri" pitchFamily="34" charset="0"/>
              </a:rPr>
              <a:t>, atresia o estenosis </a:t>
            </a:r>
            <a:r>
              <a:rPr lang="es-MX" sz="3400" dirty="0" err="1">
                <a:latin typeface="Calibri" pitchFamily="34" charset="0"/>
                <a:cs typeface="Calibri" pitchFamily="34" charset="0"/>
              </a:rPr>
              <a:t>Ao</a:t>
            </a:r>
            <a:r>
              <a:rPr lang="es-MX" sz="3400" dirty="0">
                <a:latin typeface="Calibri" pitchFamily="34" charset="0"/>
                <a:cs typeface="Calibri" pitchFamily="34" charset="0"/>
              </a:rPr>
              <a:t> crítica, TGA, miocardiopatía hipertrófica.</a:t>
            </a:r>
          </a:p>
          <a:p>
            <a:pPr>
              <a:lnSpc>
                <a:spcPct val="90000"/>
              </a:lnSpc>
              <a:buFontTx/>
              <a:buChar char="-"/>
            </a:pPr>
            <a:r>
              <a:rPr lang="es-MX" sz="3400" dirty="0">
                <a:latin typeface="Calibri" pitchFamily="34" charset="0"/>
                <a:cs typeface="Calibri" pitchFamily="34" charset="0"/>
              </a:rPr>
              <a:t>1 a 3 mes: Co </a:t>
            </a:r>
            <a:r>
              <a:rPr lang="es-MX" sz="3400" dirty="0" err="1">
                <a:latin typeface="Calibri" pitchFamily="34" charset="0"/>
                <a:cs typeface="Calibri" pitchFamily="34" charset="0"/>
              </a:rPr>
              <a:t>Ao</a:t>
            </a:r>
            <a:r>
              <a:rPr lang="es-MX" sz="3400" dirty="0">
                <a:latin typeface="Calibri" pitchFamily="34" charset="0"/>
                <a:cs typeface="Calibri" pitchFamily="34" charset="0"/>
              </a:rPr>
              <a:t>, CIV, </a:t>
            </a:r>
            <a:r>
              <a:rPr lang="es-MX" sz="3400" dirty="0" err="1">
                <a:latin typeface="Calibri" pitchFamily="34" charset="0"/>
                <a:cs typeface="Calibri" pitchFamily="34" charset="0"/>
              </a:rPr>
              <a:t>Ductus</a:t>
            </a:r>
            <a:r>
              <a:rPr lang="es-MX" sz="3400" dirty="0">
                <a:latin typeface="Calibri" pitchFamily="34" charset="0"/>
                <a:cs typeface="Calibri" pitchFamily="34" charset="0"/>
              </a:rPr>
              <a:t>, canal AV, taquicardia </a:t>
            </a:r>
            <a:r>
              <a:rPr lang="es-MX" sz="3400" dirty="0" err="1">
                <a:latin typeface="Calibri" pitchFamily="34" charset="0"/>
                <a:cs typeface="Calibri" pitchFamily="34" charset="0"/>
              </a:rPr>
              <a:t>paroxistica</a:t>
            </a:r>
            <a:r>
              <a:rPr lang="es-MX" sz="3400" dirty="0">
                <a:latin typeface="Calibri" pitchFamily="34" charset="0"/>
                <a:cs typeface="Calibri" pitchFamily="34" charset="0"/>
              </a:rPr>
              <a:t>.</a:t>
            </a:r>
          </a:p>
          <a:p>
            <a:pPr>
              <a:lnSpc>
                <a:spcPct val="90000"/>
              </a:lnSpc>
              <a:buFontTx/>
              <a:buChar char="-"/>
            </a:pPr>
            <a:r>
              <a:rPr lang="es-MX" sz="3400" dirty="0">
                <a:latin typeface="Calibri" pitchFamily="34" charset="0"/>
                <a:cs typeface="Calibri" pitchFamily="34" charset="0"/>
              </a:rPr>
              <a:t>3 meses a 2 años: CIV, DAP, canal AV, miocarditis, miocardiopatías, arritmias.</a:t>
            </a:r>
          </a:p>
          <a:p>
            <a:pPr>
              <a:lnSpc>
                <a:spcPct val="90000"/>
              </a:lnSpc>
              <a:buFontTx/>
              <a:buChar char="-"/>
            </a:pPr>
            <a:r>
              <a:rPr lang="es-MX" sz="3400" dirty="0">
                <a:latin typeface="Calibri" pitchFamily="34" charset="0"/>
                <a:cs typeface="Calibri" pitchFamily="34" charset="0"/>
              </a:rPr>
              <a:t>Escolar: </a:t>
            </a:r>
            <a:r>
              <a:rPr lang="es-MX" sz="3400" dirty="0" err="1">
                <a:latin typeface="Calibri" pitchFamily="34" charset="0"/>
                <a:cs typeface="Calibri" pitchFamily="34" charset="0"/>
              </a:rPr>
              <a:t>glomerulonefritis</a:t>
            </a:r>
            <a:r>
              <a:rPr lang="es-MX" sz="3400" dirty="0">
                <a:latin typeface="Calibri" pitchFamily="34" charset="0"/>
                <a:cs typeface="Calibri" pitchFamily="34" charset="0"/>
              </a:rPr>
              <a:t> aguda, miocarditis, miocardiopatías, arritmias, endocarditis, CC no </a:t>
            </a:r>
            <a:r>
              <a:rPr lang="es-MX" sz="3400" dirty="0" err="1">
                <a:latin typeface="Calibri" pitchFamily="34" charset="0"/>
                <a:cs typeface="Calibri" pitchFamily="34" charset="0"/>
              </a:rPr>
              <a:t>ttdas</a:t>
            </a:r>
            <a:r>
              <a:rPr lang="es-MX" sz="3400" dirty="0">
                <a:latin typeface="Calibri" pitchFamily="34" charset="0"/>
                <a:cs typeface="Calibri" pitchFamily="34" charset="0"/>
              </a:rPr>
              <a:t>, enfermedad reumática.</a:t>
            </a:r>
          </a:p>
          <a:p>
            <a:pPr>
              <a:lnSpc>
                <a:spcPct val="90000"/>
              </a:lnSpc>
            </a:pPr>
            <a:endParaRPr lang="es-ES" dirty="0">
              <a:latin typeface="Comic Sans MS" pitchFamily="66" charset="0"/>
            </a:endParaRPr>
          </a:p>
          <a:p>
            <a:endParaRPr lang="es-CL" dirty="0"/>
          </a:p>
        </p:txBody>
      </p:sp>
    </p:spTree>
    <p:extLst>
      <p:ext uri="{BB962C8B-B14F-4D97-AF65-F5344CB8AC3E}">
        <p14:creationId xmlns:p14="http://schemas.microsoft.com/office/powerpoint/2010/main" val="25758281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a:bodyPr>
          <a:lstStyle/>
          <a:p>
            <a:pPr marL="609600" indent="-609600"/>
            <a:r>
              <a:rPr lang="es-CL" dirty="0">
                <a:latin typeface="Calibri" pitchFamily="34" charset="0"/>
                <a:cs typeface="Calibri" pitchFamily="34" charset="0"/>
              </a:rPr>
              <a:t>Clínica: </a:t>
            </a:r>
          </a:p>
          <a:p>
            <a:pPr marL="609600" indent="-609600">
              <a:buFontTx/>
              <a:buChar char="-"/>
            </a:pPr>
            <a:r>
              <a:rPr lang="es-CL" dirty="0">
                <a:latin typeface="Calibri" pitchFamily="34" charset="0"/>
                <a:cs typeface="Calibri" pitchFamily="34" charset="0"/>
              </a:rPr>
              <a:t>RN y lactante: disnea con alimentación, taquipnea, irritabilidad, sudoración profusa, dificultad para subir de peso, cianosis.</a:t>
            </a:r>
          </a:p>
          <a:p>
            <a:pPr marL="609600" indent="-609600">
              <a:buFontTx/>
              <a:buChar char="-"/>
            </a:pPr>
            <a:r>
              <a:rPr lang="es-CL" dirty="0">
                <a:latin typeface="Calibri" pitchFamily="34" charset="0"/>
                <a:cs typeface="Calibri" pitchFamily="34" charset="0"/>
              </a:rPr>
              <a:t>Escolar y adolescente: disnea de esfuerzo, </a:t>
            </a:r>
            <a:r>
              <a:rPr lang="es-CL" dirty="0" err="1">
                <a:latin typeface="Calibri" pitchFamily="34" charset="0"/>
                <a:cs typeface="Calibri" pitchFamily="34" charset="0"/>
              </a:rPr>
              <a:t>ortopnea</a:t>
            </a:r>
            <a:r>
              <a:rPr lang="es-CL" dirty="0">
                <a:latin typeface="Calibri" pitchFamily="34" charset="0"/>
                <a:cs typeface="Calibri" pitchFamily="34" charset="0"/>
              </a:rPr>
              <a:t>, disnea paroxística nocturna.</a:t>
            </a:r>
          </a:p>
          <a:p>
            <a:pPr marL="609600" indent="-609600">
              <a:buFontTx/>
              <a:buChar char="o"/>
            </a:pPr>
            <a:r>
              <a:rPr lang="es-CL" dirty="0">
                <a:latin typeface="Calibri" pitchFamily="34" charset="0"/>
                <a:cs typeface="Calibri" pitchFamily="34" charset="0"/>
              </a:rPr>
              <a:t>Laboratorio:</a:t>
            </a:r>
          </a:p>
          <a:p>
            <a:pPr marL="609600" indent="-609600">
              <a:buFontTx/>
              <a:buChar char="o"/>
            </a:pPr>
            <a:r>
              <a:rPr lang="es-CL" dirty="0" err="1">
                <a:latin typeface="Calibri" pitchFamily="34" charset="0"/>
                <a:cs typeface="Calibri" pitchFamily="34" charset="0"/>
              </a:rPr>
              <a:t>Tto</a:t>
            </a:r>
            <a:r>
              <a:rPr lang="es-CL" dirty="0">
                <a:latin typeface="Calibri" pitchFamily="34" charset="0"/>
                <a:cs typeface="Calibri" pitchFamily="34" charset="0"/>
              </a:rPr>
              <a:t>:…</a:t>
            </a:r>
            <a:endParaRPr lang="es-ES" dirty="0">
              <a:latin typeface="Calibri" pitchFamily="34" charset="0"/>
              <a:cs typeface="Calibri" pitchFamily="34" charset="0"/>
            </a:endParaRPr>
          </a:p>
          <a:p>
            <a:endParaRPr lang="es-CL" dirty="0"/>
          </a:p>
        </p:txBody>
      </p:sp>
    </p:spTree>
    <p:extLst>
      <p:ext uri="{BB962C8B-B14F-4D97-AF65-F5344CB8AC3E}">
        <p14:creationId xmlns:p14="http://schemas.microsoft.com/office/powerpoint/2010/main" val="264993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half" idx="1"/>
          </p:nvPr>
        </p:nvSpPr>
        <p:spPr/>
        <p:txBody>
          <a:bodyPr/>
          <a:lstStyle/>
          <a:p>
            <a:endParaRPr lang="es-CL" dirty="0"/>
          </a:p>
        </p:txBody>
      </p:sp>
      <p:sp>
        <p:nvSpPr>
          <p:cNvPr id="4" name="3 Marcador de contenido"/>
          <p:cNvSpPr>
            <a:spLocks noGrp="1"/>
          </p:cNvSpPr>
          <p:nvPr>
            <p:ph sz="half" idx="2"/>
          </p:nvPr>
        </p:nvSpPr>
        <p:spPr/>
        <p:txBody>
          <a:bodyPr/>
          <a:lstStyle/>
          <a:p>
            <a:endParaRPr lang="es-CL"/>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5"/>
            <a:ext cx="9144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606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3</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200" b="1" dirty="0">
                <a:solidFill>
                  <a:prstClr val="white"/>
                </a:solidFill>
              </a:rPr>
              <a:t>Controla a un preescolar de 5 años, sin antecedentes mórbidos, cuyos padres están preocupados por su estatura. Su canal de crecimiento en talla, desde los 2 años, ha estado en (-) 1 DS, con una velocidad de crecimiento de 3 a 4 cm/año. Ambos padres tienen una estatura promedio, y usted ya ha descartado causas sistémicas de talla baja. ¿Qué examen solicitaría?</a:t>
            </a:r>
            <a:endParaRPr lang="es-CL" sz="22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Niveles de GH</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Test de </a:t>
            </a:r>
            <a:r>
              <a:rPr lang="es-CL" sz="2400" b="1" dirty="0" err="1">
                <a:solidFill>
                  <a:prstClr val="white"/>
                </a:solidFill>
                <a:effectLst>
                  <a:outerShdw blurRad="38100" dist="38100" dir="2700000" algn="tl">
                    <a:srgbClr val="000000">
                      <a:alpha val="43137"/>
                    </a:srgbClr>
                  </a:outerShdw>
                </a:effectLst>
              </a:rPr>
              <a:t>Clonidina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Densitometría ósea</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Calcemia-</a:t>
            </a:r>
            <a:r>
              <a:rPr lang="es-CL" sz="2400" b="1" dirty="0" err="1">
                <a:solidFill>
                  <a:prstClr val="white"/>
                </a:solidFill>
                <a:effectLst>
                  <a:outerShdw blurRad="38100" dist="38100" dir="2700000" algn="tl">
                    <a:srgbClr val="000000">
                      <a:alpha val="43137"/>
                    </a:srgbClr>
                  </a:outerShdw>
                </a:effectLst>
              </a:rPr>
              <a:t>fosfemia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Radiografía de edad ósea</a:t>
            </a:r>
          </a:p>
        </p:txBody>
      </p:sp>
    </p:spTree>
    <p:extLst>
      <p:ext uri="{BB962C8B-B14F-4D97-AF65-F5344CB8AC3E}">
        <p14:creationId xmlns:p14="http://schemas.microsoft.com/office/powerpoint/2010/main" val="38323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3</a:t>
            </a:r>
          </a:p>
        </p:txBody>
      </p:sp>
      <p:sp>
        <p:nvSpPr>
          <p:cNvPr id="5" name="4 Proceso alternativo"/>
          <p:cNvSpPr/>
          <p:nvPr/>
        </p:nvSpPr>
        <p:spPr>
          <a:xfrm>
            <a:off x="140364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ES_tradnl" sz="2200" b="1" dirty="0">
                <a:solidFill>
                  <a:prstClr val="white"/>
                </a:solidFill>
              </a:rPr>
              <a:t>Controla a un preescolar de 5 años, sin antecedentes mórbidos, cuyos padres están preocupados por su estatura. Su canal de crecimiento en talla, desde los 2 años, ha estado en (-) 1 DS, con una velocidad de crecimiento de 3 a 4 cm/año. Ambos padres tienen una estatura promedio, y usted ya ha descartado causas sistémicas de talla baja. ¿Qué examen solicitaría?</a:t>
            </a:r>
            <a:endParaRPr lang="es-CL" sz="2200" b="1" dirty="0">
              <a:solidFill>
                <a:prstClr val="white"/>
              </a:solidFill>
            </a:endParaRPr>
          </a:p>
        </p:txBody>
      </p:sp>
      <p:sp>
        <p:nvSpPr>
          <p:cNvPr id="6" name="5 Proceso alternativo"/>
          <p:cNvSpPr/>
          <p:nvPr/>
        </p:nvSpPr>
        <p:spPr>
          <a:xfrm>
            <a:off x="539552" y="3429000"/>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a. Niveles de GH</a:t>
            </a:r>
          </a:p>
        </p:txBody>
      </p:sp>
      <p:sp>
        <p:nvSpPr>
          <p:cNvPr id="7" name="6 Proceso alternativo"/>
          <p:cNvSpPr/>
          <p:nvPr/>
        </p:nvSpPr>
        <p:spPr>
          <a:xfrm>
            <a:off x="539552" y="5157192"/>
            <a:ext cx="2664296" cy="1080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Test de </a:t>
            </a:r>
            <a:r>
              <a:rPr lang="es-CL" sz="2400" b="1" dirty="0" err="1">
                <a:solidFill>
                  <a:prstClr val="white"/>
                </a:solidFill>
                <a:effectLst>
                  <a:outerShdw blurRad="38100" dist="38100" dir="2700000" algn="tl">
                    <a:srgbClr val="000000">
                      <a:alpha val="43137"/>
                    </a:srgbClr>
                  </a:outerShdw>
                </a:effectLst>
              </a:rPr>
              <a:t>Clonidina</a:t>
            </a:r>
            <a:endParaRPr lang="es-CL" sz="2400" b="1" dirty="0">
              <a:solidFill>
                <a:prstClr val="white"/>
              </a:solidFill>
              <a:effectLst>
                <a:outerShdw blurRad="38100" dist="38100" dir="2700000" algn="tl">
                  <a:srgbClr val="000000">
                    <a:alpha val="43137"/>
                  </a:srgbClr>
                </a:outerShdw>
              </a:effectLst>
            </a:endParaRPr>
          </a:p>
        </p:txBody>
      </p:sp>
      <p:sp>
        <p:nvSpPr>
          <p:cNvPr id="9" name="8 Proceso alternativo"/>
          <p:cNvSpPr/>
          <p:nvPr/>
        </p:nvSpPr>
        <p:spPr>
          <a:xfrm>
            <a:off x="5780856" y="4365104"/>
            <a:ext cx="2880320"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Densitometría ósea</a:t>
            </a:r>
          </a:p>
        </p:txBody>
      </p:sp>
      <p:sp>
        <p:nvSpPr>
          <p:cNvPr id="10" name="9 Proceso alternativo"/>
          <p:cNvSpPr/>
          <p:nvPr/>
        </p:nvSpPr>
        <p:spPr>
          <a:xfrm>
            <a:off x="5796136" y="3140968"/>
            <a:ext cx="2880320"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Calcemia-</a:t>
            </a:r>
            <a:r>
              <a:rPr lang="es-CL" sz="2400" b="1" dirty="0" err="1">
                <a:solidFill>
                  <a:prstClr val="white"/>
                </a:solidFill>
                <a:effectLst>
                  <a:outerShdw blurRad="38100" dist="38100" dir="2700000" algn="tl">
                    <a:srgbClr val="000000">
                      <a:alpha val="43137"/>
                    </a:srgbClr>
                  </a:outerShdw>
                </a:effectLst>
              </a:rPr>
              <a:t>fosfemia</a:t>
            </a:r>
            <a:endParaRPr lang="es-CL" sz="2400" b="1" dirty="0">
              <a:solidFill>
                <a:prstClr val="white"/>
              </a:solidFill>
              <a:effectLst>
                <a:outerShdw blurRad="38100" dist="38100" dir="2700000" algn="tl">
                  <a:srgbClr val="000000">
                    <a:alpha val="43137"/>
                  </a:srgbClr>
                </a:outerShdw>
              </a:effectLst>
            </a:endParaRPr>
          </a:p>
        </p:txBody>
      </p:sp>
      <p:sp>
        <p:nvSpPr>
          <p:cNvPr id="11" name="10 Proceso alternativo"/>
          <p:cNvSpPr/>
          <p:nvPr/>
        </p:nvSpPr>
        <p:spPr>
          <a:xfrm>
            <a:off x="5796136" y="5697252"/>
            <a:ext cx="2880320" cy="756084"/>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Radiografía de edad ósea</a:t>
            </a:r>
          </a:p>
        </p:txBody>
      </p:sp>
    </p:spTree>
    <p:extLst>
      <p:ext uri="{BB962C8B-B14F-4D97-AF65-F5344CB8AC3E}">
        <p14:creationId xmlns:p14="http://schemas.microsoft.com/office/powerpoint/2010/main" val="304532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anim calcmode="lin" valueType="num">
                                      <p:cBhvr>
                                        <p:cTn id="8"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2" name="PRS Question Icon" descr="PRS Question Icon"/>
          <p:cNvPicPr>
            <a:picLocks noGrp="1" noChangeAspect="1"/>
          </p:cNvPicPr>
          <p:nvPr>
            <p:ph idx="1"/>
            <p:custDataLst>
              <p:tags r:id="rId1"/>
            </p:custDataLst>
          </p:nvPr>
        </p:nvPicPr>
        <p:blipFill>
          <a:blip r:embed="rId3" cstate="print"/>
          <a:stretch>
            <a:fillRect/>
          </a:stretch>
        </p:blipFill>
        <p:spPr>
          <a:xfrm>
            <a:off x="63500" y="6223000"/>
            <a:ext cx="406349" cy="393651"/>
          </a:xfrm>
        </p:spPr>
      </p:pic>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4</a:t>
            </a:r>
          </a:p>
        </p:txBody>
      </p:sp>
      <p:sp>
        <p:nvSpPr>
          <p:cNvPr id="5" name="4 Proceso alternativo"/>
          <p:cNvSpPr/>
          <p:nvPr/>
        </p:nvSpPr>
        <p:spPr>
          <a:xfrm>
            <a:off x="138836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800" b="1" dirty="0">
                <a:solidFill>
                  <a:prstClr val="white"/>
                </a:solidFill>
              </a:rPr>
              <a:t>C</a:t>
            </a:r>
            <a:r>
              <a:rPr lang="es-CL" sz="2800" b="1" dirty="0" smtClean="0">
                <a:solidFill>
                  <a:prstClr val="white"/>
                </a:solidFill>
              </a:rPr>
              <a:t>onsulta </a:t>
            </a:r>
            <a:r>
              <a:rPr lang="es-CL" sz="2800" b="1" dirty="0">
                <a:solidFill>
                  <a:prstClr val="white"/>
                </a:solidFill>
              </a:rPr>
              <a:t>un escolar por presentar síntomas clínicos de diabetes. Uno de los criterios para poder establecer el diagnóstico debe incluir:</a:t>
            </a:r>
            <a:endParaRPr lang="es-CL" sz="28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048000"/>
            <a:ext cx="2880320" cy="1461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1"/>
            <a:r>
              <a:rPr lang="es-CL" sz="2400" b="1" dirty="0">
                <a:solidFill>
                  <a:prstClr val="white"/>
                </a:solidFill>
              </a:rPr>
              <a:t>a. Una glicemia igual o mayor de 100 mg/dl</a:t>
            </a:r>
          </a:p>
        </p:txBody>
      </p:sp>
      <p:sp>
        <p:nvSpPr>
          <p:cNvPr id="7" name="6 Proceso alternativo"/>
          <p:cNvSpPr/>
          <p:nvPr/>
        </p:nvSpPr>
        <p:spPr>
          <a:xfrm>
            <a:off x="539552" y="5157192"/>
            <a:ext cx="2664296" cy="151216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Una glicemia casual igual o mayor de 200 mg/dl</a:t>
            </a:r>
          </a:p>
        </p:txBody>
      </p:sp>
      <p:sp>
        <p:nvSpPr>
          <p:cNvPr id="9" name="8 Proceso alternativo"/>
          <p:cNvSpPr/>
          <p:nvPr/>
        </p:nvSpPr>
        <p:spPr>
          <a:xfrm>
            <a:off x="4572000" y="4365104"/>
            <a:ext cx="408917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Una glicemia entre 120-180 mg/dl a las 2 </a:t>
            </a:r>
            <a:r>
              <a:rPr lang="es-CL" sz="2400" b="1" dirty="0" err="1">
                <a:solidFill>
                  <a:prstClr val="white"/>
                </a:solidFill>
                <a:effectLst>
                  <a:outerShdw blurRad="38100" dist="38100" dir="2700000" algn="tl">
                    <a:srgbClr val="000000">
                      <a:alpha val="43137"/>
                    </a:srgbClr>
                  </a:outerShdw>
                </a:effectLst>
              </a:rPr>
              <a:t>hr</a:t>
            </a:r>
            <a:r>
              <a:rPr lang="es-CL" sz="2400" b="1" dirty="0">
                <a:solidFill>
                  <a:prstClr val="white"/>
                </a:solidFill>
                <a:effectLst>
                  <a:outerShdw blurRad="38100" dist="38100" dir="2700000" algn="tl">
                    <a:srgbClr val="000000">
                      <a:alpha val="43137"/>
                    </a:srgbClr>
                  </a:outerShdw>
                </a:effectLst>
              </a:rPr>
              <a:t> de una PTGO.</a:t>
            </a:r>
          </a:p>
        </p:txBody>
      </p:sp>
      <p:sp>
        <p:nvSpPr>
          <p:cNvPr id="10" name="9 Proceso alternativo"/>
          <p:cNvSpPr/>
          <p:nvPr/>
        </p:nvSpPr>
        <p:spPr>
          <a:xfrm>
            <a:off x="4572000" y="3140968"/>
            <a:ext cx="410445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Dos glicemias en ayunas igual o mayor 116 mg/dl</a:t>
            </a:r>
          </a:p>
        </p:txBody>
      </p:sp>
      <p:sp>
        <p:nvSpPr>
          <p:cNvPr id="11" name="10 Proceso alternativo"/>
          <p:cNvSpPr/>
          <p:nvPr/>
        </p:nvSpPr>
        <p:spPr>
          <a:xfrm>
            <a:off x="4572000" y="5445224"/>
            <a:ext cx="4104456"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Glicemia igual o mayor a 180 mg/dl 2 horas después de una PTGO</a:t>
            </a:r>
          </a:p>
        </p:txBody>
      </p:sp>
    </p:spTree>
    <p:extLst>
      <p:ext uri="{BB962C8B-B14F-4D97-AF65-F5344CB8AC3E}">
        <p14:creationId xmlns:p14="http://schemas.microsoft.com/office/powerpoint/2010/main" val="8316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sp>
        <p:nvSpPr>
          <p:cNvPr id="4" name="3 Elipse"/>
          <p:cNvSpPr/>
          <p:nvPr/>
        </p:nvSpPr>
        <p:spPr>
          <a:xfrm>
            <a:off x="179512" y="476672"/>
            <a:ext cx="1224136" cy="100811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4</a:t>
            </a:r>
          </a:p>
        </p:txBody>
      </p:sp>
      <p:sp>
        <p:nvSpPr>
          <p:cNvPr id="5" name="4 Proceso alternativo"/>
          <p:cNvSpPr/>
          <p:nvPr/>
        </p:nvSpPr>
        <p:spPr>
          <a:xfrm>
            <a:off x="1388368" y="188640"/>
            <a:ext cx="7272808" cy="252028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r>
              <a:rPr lang="es-CL" sz="2800" b="1" dirty="0">
                <a:solidFill>
                  <a:prstClr val="white"/>
                </a:solidFill>
              </a:rPr>
              <a:t>C</a:t>
            </a:r>
            <a:r>
              <a:rPr lang="es-CL" sz="2800" b="1" dirty="0" smtClean="0">
                <a:solidFill>
                  <a:prstClr val="white"/>
                </a:solidFill>
              </a:rPr>
              <a:t>onsulta </a:t>
            </a:r>
            <a:r>
              <a:rPr lang="es-CL" sz="2800" b="1" dirty="0">
                <a:solidFill>
                  <a:prstClr val="white"/>
                </a:solidFill>
              </a:rPr>
              <a:t>un escolar por presentar síntomas clínicos de diabetes. Uno de los criterios para poder establecer el diagnóstico debe incluir:</a:t>
            </a:r>
            <a:endParaRPr lang="es-CL" sz="2800" b="1" dirty="0">
              <a:solidFill>
                <a:prstClr val="white"/>
              </a:solidFill>
              <a:effectLst>
                <a:outerShdw blurRad="38100" dist="38100" dir="2700000" algn="tl">
                  <a:srgbClr val="000000">
                    <a:alpha val="43137"/>
                  </a:srgbClr>
                </a:outerShdw>
              </a:effectLst>
            </a:endParaRPr>
          </a:p>
        </p:txBody>
      </p:sp>
      <p:sp>
        <p:nvSpPr>
          <p:cNvPr id="6" name="5 Proceso alternativo"/>
          <p:cNvSpPr/>
          <p:nvPr/>
        </p:nvSpPr>
        <p:spPr>
          <a:xfrm>
            <a:off x="539552" y="3048000"/>
            <a:ext cx="2880320" cy="1461120"/>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lvl="1"/>
            <a:r>
              <a:rPr lang="es-CL" sz="2400" b="1" dirty="0">
                <a:solidFill>
                  <a:prstClr val="white"/>
                </a:solidFill>
              </a:rPr>
              <a:t>a. Una glicemia igual o mayor de 100 mg/dl</a:t>
            </a:r>
          </a:p>
        </p:txBody>
      </p:sp>
      <p:sp>
        <p:nvSpPr>
          <p:cNvPr id="7" name="6 Proceso alternativo"/>
          <p:cNvSpPr/>
          <p:nvPr/>
        </p:nvSpPr>
        <p:spPr>
          <a:xfrm>
            <a:off x="539552" y="5157192"/>
            <a:ext cx="2664296" cy="1512168"/>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b. Una glicemia casual igual o mayor de 200 mg/dl</a:t>
            </a:r>
          </a:p>
        </p:txBody>
      </p:sp>
      <p:sp>
        <p:nvSpPr>
          <p:cNvPr id="9" name="8 Proceso alternativo"/>
          <p:cNvSpPr/>
          <p:nvPr/>
        </p:nvSpPr>
        <p:spPr>
          <a:xfrm>
            <a:off x="4572000" y="4365104"/>
            <a:ext cx="4089176" cy="792088"/>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d. Una glicemia entre 120-180 mg/dl a las 2 </a:t>
            </a:r>
            <a:r>
              <a:rPr lang="es-CL" sz="2400" b="1" dirty="0" err="1">
                <a:solidFill>
                  <a:prstClr val="white"/>
                </a:solidFill>
                <a:effectLst>
                  <a:outerShdw blurRad="38100" dist="38100" dir="2700000" algn="tl">
                    <a:srgbClr val="000000">
                      <a:alpha val="43137"/>
                    </a:srgbClr>
                  </a:outerShdw>
                </a:effectLst>
              </a:rPr>
              <a:t>hr</a:t>
            </a:r>
            <a:r>
              <a:rPr lang="es-CL" sz="2400" b="1" dirty="0">
                <a:solidFill>
                  <a:prstClr val="white"/>
                </a:solidFill>
                <a:effectLst>
                  <a:outerShdw blurRad="38100" dist="38100" dir="2700000" algn="tl">
                    <a:srgbClr val="000000">
                      <a:alpha val="43137"/>
                    </a:srgbClr>
                  </a:outerShdw>
                </a:effectLst>
              </a:rPr>
              <a:t> de una PTGO.</a:t>
            </a:r>
          </a:p>
        </p:txBody>
      </p:sp>
      <p:sp>
        <p:nvSpPr>
          <p:cNvPr id="10" name="9 Proceso alternativo"/>
          <p:cNvSpPr/>
          <p:nvPr/>
        </p:nvSpPr>
        <p:spPr>
          <a:xfrm>
            <a:off x="4572000" y="3140968"/>
            <a:ext cx="4104456" cy="828092"/>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c. Dos glicemias en ayunas igual o mayor 116 mg/dl</a:t>
            </a:r>
          </a:p>
        </p:txBody>
      </p:sp>
      <p:sp>
        <p:nvSpPr>
          <p:cNvPr id="11" name="10 Proceso alternativo"/>
          <p:cNvSpPr/>
          <p:nvPr/>
        </p:nvSpPr>
        <p:spPr>
          <a:xfrm>
            <a:off x="4572000" y="5445224"/>
            <a:ext cx="4104456"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L" sz="2400" b="1" dirty="0">
                <a:solidFill>
                  <a:prstClr val="white"/>
                </a:solidFill>
                <a:effectLst>
                  <a:outerShdw blurRad="38100" dist="38100" dir="2700000" algn="tl">
                    <a:srgbClr val="000000">
                      <a:alpha val="43137"/>
                    </a:srgbClr>
                  </a:outerShdw>
                </a:effectLst>
              </a:rPr>
              <a:t>e. Glicemia igual o mayor a 180 mg/dl 2 horas después de una PTGO</a:t>
            </a:r>
          </a:p>
        </p:txBody>
      </p:sp>
    </p:spTree>
    <p:extLst>
      <p:ext uri="{BB962C8B-B14F-4D97-AF65-F5344CB8AC3E}">
        <p14:creationId xmlns:p14="http://schemas.microsoft.com/office/powerpoint/2010/main" val="17456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0.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1.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2.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3.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4.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A"/>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5.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6.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7.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8.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D"/>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19.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A"/>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20.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A"/>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3.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4.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5.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6.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E"/>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7.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8.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C"/>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ags/tag9.xml><?xml version="1.0" encoding="utf-8"?>
<p:tagLst xmlns:a="http://schemas.openxmlformats.org/drawingml/2006/main" xmlns:r="http://schemas.openxmlformats.org/officeDocument/2006/relationships" xmlns:p="http://schemas.openxmlformats.org/presentationml/2006/main">
  <p:tag name="VERSION" val="5.00"/>
  <p:tag name="QUESTIONNAME" val=" "/>
  <p:tag name="QUESTIONTYPE" val=" 0"/>
  <p:tag name="QUESTIONCHOICES" val=" 3"/>
  <p:tag name="QUESTIONANSWER" val="B"/>
  <p:tag name="QUESTIONDIFFICULTY" val=" 0"/>
  <p:tag name="QUESTIONPOINTS" val=" 1"/>
  <p:tag name="QUESTIONCHANCES" val=" 3"/>
  <p:tag name="QUESTIONTIMER" val="01:00"/>
  <p:tag name="QUESTIONCHOICESTYPE" val=" 1"/>
  <p:tag name="QUESTIONCHARTTYPE" val="0"/>
  <p:tag name="MANUALQUESTIONSTART" val="No"/>
  <p:tag name="QUESTIONANSWEROPTIONS" val=" 0"/>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4520</Words>
  <Application>Microsoft Office PowerPoint</Application>
  <PresentationFormat>Presentación en pantalla (4:3)</PresentationFormat>
  <Paragraphs>443</Paragraphs>
  <Slides>59</Slides>
  <Notes>1</Notes>
  <HiddenSlides>0</HiddenSlides>
  <MMClips>0</MMClips>
  <ScaleCrop>false</ScaleCrop>
  <HeadingPairs>
    <vt:vector size="4" baseType="variant">
      <vt:variant>
        <vt:lpstr>Tema</vt:lpstr>
      </vt:variant>
      <vt:variant>
        <vt:i4>6</vt:i4>
      </vt:variant>
      <vt:variant>
        <vt:lpstr>Títulos de diapositiva</vt:lpstr>
      </vt:variant>
      <vt:variant>
        <vt:i4>59</vt:i4>
      </vt:variant>
    </vt:vector>
  </HeadingPairs>
  <TitlesOfParts>
    <vt:vector size="65" baseType="lpstr">
      <vt:lpstr>1_Tema de Office</vt:lpstr>
      <vt:lpstr>2_Tema de Office</vt:lpstr>
      <vt:lpstr>Tema de Office</vt:lpstr>
      <vt:lpstr>3_Tema de Office</vt:lpstr>
      <vt:lpstr>4_Tema de Office</vt:lpstr>
      <vt:lpstr>5_Tema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Comodín docente Endocrino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Comodín docente Nefro</vt:lpstr>
      <vt:lpstr>Comodín docente Nefro</vt:lpstr>
      <vt:lpstr>Comodín docente Nefro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COMODIN DOCENTE HEMATO ANEMIAS</vt:lpstr>
      <vt:lpstr>COMODIN DOCENTE HEMATO ANEMIAS</vt:lpstr>
      <vt:lpstr>COMODIN DOCENTE HEMATO ANEMIAS</vt:lpstr>
      <vt:lpstr>COMODIN DOCENTE HEMATO ANEMIAS</vt:lpstr>
      <vt:lpstr>COMODIN DOCENTE HEMATO ANEMIAS</vt:lpstr>
      <vt:lpstr>Presentación de PowerPoint</vt:lpstr>
      <vt:lpstr>COMODIN DOCENTE HEMATO Púrpura</vt:lpstr>
      <vt:lpstr>COMODIN DOCENTE HEMATO Púrpura</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Muschi</dc:creator>
  <cp:lastModifiedBy>xxx</cp:lastModifiedBy>
  <cp:revision>40</cp:revision>
  <dcterms:created xsi:type="dcterms:W3CDTF">2011-03-17T19:20:56Z</dcterms:created>
  <dcterms:modified xsi:type="dcterms:W3CDTF">2016-01-04T02:32:09Z</dcterms:modified>
</cp:coreProperties>
</file>