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7"/>
  </p:notesMasterIdLst>
  <p:handoutMasterIdLst>
    <p:handoutMasterId r:id="rId38"/>
  </p:handoutMasterIdLst>
  <p:sldIdLst>
    <p:sldId id="257" r:id="rId2"/>
    <p:sldId id="843" r:id="rId3"/>
    <p:sldId id="764" r:id="rId4"/>
    <p:sldId id="766" r:id="rId5"/>
    <p:sldId id="816" r:id="rId6"/>
    <p:sldId id="778" r:id="rId7"/>
    <p:sldId id="842" r:id="rId8"/>
    <p:sldId id="807" r:id="rId9"/>
    <p:sldId id="774" r:id="rId10"/>
    <p:sldId id="811" r:id="rId11"/>
    <p:sldId id="814" r:id="rId12"/>
    <p:sldId id="646" r:id="rId13"/>
    <p:sldId id="640" r:id="rId14"/>
    <p:sldId id="781" r:id="rId15"/>
    <p:sldId id="685" r:id="rId16"/>
    <p:sldId id="745" r:id="rId17"/>
    <p:sldId id="803" r:id="rId18"/>
    <p:sldId id="689" r:id="rId19"/>
    <p:sldId id="690" r:id="rId20"/>
    <p:sldId id="691" r:id="rId21"/>
    <p:sldId id="673" r:id="rId22"/>
    <p:sldId id="845" r:id="rId23"/>
    <p:sldId id="676" r:id="rId24"/>
    <p:sldId id="670" r:id="rId25"/>
    <p:sldId id="671" r:id="rId26"/>
    <p:sldId id="846" r:id="rId27"/>
    <p:sldId id="693" r:id="rId28"/>
    <p:sldId id="829" r:id="rId29"/>
    <p:sldId id="834" r:id="rId30"/>
    <p:sldId id="786" r:id="rId31"/>
    <p:sldId id="789" r:id="rId32"/>
    <p:sldId id="791" r:id="rId33"/>
    <p:sldId id="761" r:id="rId34"/>
    <p:sldId id="844" r:id="rId35"/>
    <p:sldId id="415" r:id="rId3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2149" autoAdjust="0"/>
  </p:normalViewPr>
  <p:slideViewPr>
    <p:cSldViewPr>
      <p:cViewPr varScale="1">
        <p:scale>
          <a:sx n="59" d="100"/>
          <a:sy n="59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68D62-5AA5-7F44-88AE-4698D2B8F2C7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08F15-0A66-1C4E-8E92-AE2F57858D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36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B873B-FCD9-443D-8A83-1104CADAF619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A2BBD-B95B-4A19-9F92-94BF64817EF6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320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9CB37-164E-E347-A240-41B37F321BDD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715963"/>
            <a:ext cx="4556125" cy="3417887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3563"/>
            <a:ext cx="5029200" cy="4054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E094D4-43A5-9C4B-8E33-4B585BA74458}" type="slidenum">
              <a:rPr lang="es-ES_tradnl" sz="1200"/>
              <a:pPr/>
              <a:t>21</a:t>
            </a:fld>
            <a:endParaRPr lang="es-ES_tradnl" sz="12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5DF007-538E-F243-84FF-F48EE1F2C870}" type="slidenum">
              <a:rPr lang="es-ES_tradnl" sz="1200"/>
              <a:pPr/>
              <a:t>22</a:t>
            </a:fld>
            <a:endParaRPr lang="es-ES_tradnl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88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982187-AD5F-324D-AFB5-6BE51A82E826}" type="slidenum">
              <a:rPr lang="es-ES_tradnl" sz="1200"/>
              <a:pPr/>
              <a:t>23</a:t>
            </a:fld>
            <a:endParaRPr lang="es-ES_tradnl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4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2A3099-F1E8-C049-A9AD-7FDFAD271439}" type="slidenum">
              <a:rPr lang="es-ES_tradnl" sz="1200"/>
              <a:pPr/>
              <a:t>24</a:t>
            </a:fld>
            <a:endParaRPr lang="es-ES_tradnl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74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68A8AC-162D-0D43-ABD4-E432E40866E7}" type="slidenum">
              <a:rPr lang="es-ES_tradnl" sz="1200"/>
              <a:pPr/>
              <a:t>25</a:t>
            </a:fld>
            <a:endParaRPr lang="es-ES_tradnl" sz="12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2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B62F36-8F31-7548-84F2-A0A387207020}" type="slidenum">
              <a:rPr lang="en-US"/>
              <a:pPr/>
              <a:t>12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600"/>
              <a:t> Hand hygiene is indicated before: patient contact, donning gloves when inserting a central venous catheter (CVC), and inserting urinary catheters, peripheral vascular catheters, or other invasive devices that don</a:t>
            </a:r>
            <a:r>
              <a:rPr lang="ja-JP" altLang="en-US" sz="1600"/>
              <a:t>’</a:t>
            </a:r>
            <a:r>
              <a:rPr lang="en-US" sz="1600"/>
              <a:t>t require surgery.</a:t>
            </a:r>
          </a:p>
          <a:p>
            <a:pPr>
              <a:buFontTx/>
              <a:buChar char="•"/>
            </a:pPr>
            <a:r>
              <a:rPr lang="en-US" sz="1600"/>
              <a:t> Hand hygiene is also indicated after contact with a patient</a:t>
            </a:r>
            <a:r>
              <a:rPr lang="ja-JP" altLang="en-US" sz="1600"/>
              <a:t>’</a:t>
            </a:r>
            <a:r>
              <a:rPr lang="en-US" sz="1600"/>
              <a:t>s intact skin, contact with body fluids or excretions, non-intact skin, or wound dressings, and after removing gloves. 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Gloves should be used when a HCW has contact with blood or other body fluids in accordance with universal precautions.</a:t>
            </a:r>
            <a:endParaRPr lang="en-US" sz="1600"/>
          </a:p>
          <a:p>
            <a:pPr>
              <a:buFontTx/>
              <a:buChar char="•"/>
            </a:pPr>
            <a:endParaRPr lang="en-US" sz="1600"/>
          </a:p>
          <a:p>
            <a:pPr>
              <a:buFontTx/>
              <a:buChar char="•"/>
            </a:pPr>
            <a:endParaRPr lang="en-US" sz="16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1CBFB3-D772-2F49-B20A-2DA5AEFEC834}" type="slidenum">
              <a:rPr lang="es-ES_tradnl" sz="1200"/>
              <a:pPr/>
              <a:t>13</a:t>
            </a:fld>
            <a:endParaRPr lang="es-ES_tradnl" sz="120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600"/>
              <a:t> This graph shows that alcohol-based handrub is better than handwashing at killing bacteria. </a:t>
            </a:r>
          </a:p>
          <a:p>
            <a:pPr eaLnBrk="1" hangingPunct="1">
              <a:buFontTx/>
              <a:buChar char="•"/>
            </a:pPr>
            <a:r>
              <a:rPr lang="en-US" sz="1600"/>
              <a:t> Shown across the top of this graph is the amount of time after disinfection with the hand hygiene agent.</a:t>
            </a:r>
          </a:p>
          <a:p>
            <a:pPr eaLnBrk="1" hangingPunct="1">
              <a:buFontTx/>
              <a:buChar char="•"/>
            </a:pPr>
            <a:r>
              <a:rPr lang="en-US" sz="1600"/>
              <a:t> The left axis shows the percent reduction in bacterial counts. </a:t>
            </a:r>
          </a:p>
          <a:p>
            <a:pPr eaLnBrk="1" hangingPunct="1">
              <a:buFontTx/>
              <a:buChar char="•"/>
            </a:pPr>
            <a:r>
              <a:rPr lang="en-US" sz="1600"/>
              <a:t> The three lines represent alcohol-based handrub, antimicrobial soap, and plain soap.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36EFDB-0CFC-C141-A409-174C652DDB11}" type="slidenum">
              <a:rPr lang="es-ES_tradnl" sz="1200"/>
              <a:pPr/>
              <a:t>15</a:t>
            </a:fld>
            <a:endParaRPr lang="es-ES_tradnl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3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F565D2-82C3-794B-8B70-442C6FA636CF}" type="slidenum">
              <a:rPr lang="es-ES_tradnl" sz="1200"/>
              <a:pPr/>
              <a:t>16</a:t>
            </a:fld>
            <a:endParaRPr lang="es-ES_tradnl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66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124E3B-82CB-D649-9E2D-7C8A4E7C6DF3}" type="slidenum">
              <a:rPr lang="es-ES_tradnl" sz="1200"/>
              <a:pPr/>
              <a:t>17</a:t>
            </a:fld>
            <a:endParaRPr lang="es-ES_tradnl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DDEB80-A0D2-814C-9C0B-03D412E0FEF8}" type="slidenum">
              <a:rPr lang="es-ES_tradnl" sz="1200"/>
              <a:pPr/>
              <a:t>18</a:t>
            </a:fld>
            <a:endParaRPr lang="es-ES_tradnl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41FC0C-80BA-7D47-BE58-52B70D86681F}" type="slidenum">
              <a:rPr lang="es-ES_tradnl" sz="1200"/>
              <a:pPr/>
              <a:t>19</a:t>
            </a:fld>
            <a:endParaRPr lang="es-ES_tradnl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84AB5E-66FC-F541-BF24-D7010089B8FC}" type="slidenum">
              <a:rPr lang="es-ES_tradnl" sz="1200"/>
              <a:pPr/>
              <a:t>20</a:t>
            </a:fld>
            <a:endParaRPr lang="es-ES_tradnl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6534CE0B-CCD6-427A-BABB-BF7DC75CF85E}" type="datetimeFigureOut">
              <a:rPr lang="es-CL" smtClean="0"/>
              <a:pPr/>
              <a:t>12-04-2020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A6D5162D-7EB7-4268-BFBC-5AEEE069CE40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202929"/>
            <a:ext cx="591617" cy="64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ogo1colo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61712" y="6165304"/>
            <a:ext cx="466122" cy="65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4.png"/><Relationship Id="rId2" Type="http://schemas.openxmlformats.org/officeDocument/2006/relationships/video" Target="../media/media14.m4v"/><Relationship Id="rId1" Type="http://schemas.microsoft.com/office/2007/relationships/media" Target="../media/media14.m4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7.m4a"/><Relationship Id="rId7" Type="http://schemas.openxmlformats.org/officeDocument/2006/relationships/image" Target="../media/image11.png"/><Relationship Id="rId2" Type="http://schemas.openxmlformats.org/officeDocument/2006/relationships/video" Target="../media/media16.m4v"/><Relationship Id="rId1" Type="http://schemas.microsoft.com/office/2007/relationships/media" Target="../media/media16.m4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3753" y="2060848"/>
            <a:ext cx="7982272" cy="1600944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ES_tradnl" sz="5400" dirty="0">
                <a:solidFill>
                  <a:schemeClr val="accent1"/>
                </a:solidFill>
              </a:rPr>
              <a:t>Infecciones asociadas a la atención de salud</a:t>
            </a:r>
            <a:endParaRPr lang="es-ES_tradnl" sz="5400" dirty="0">
              <a:solidFill>
                <a:schemeClr val="accent1"/>
              </a:solidFill>
              <a:latin typeface="Tahoma" pitchFamily="-112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4941168"/>
            <a:ext cx="6400800" cy="1296144"/>
          </a:xfrm>
        </p:spPr>
        <p:txBody>
          <a:bodyPr>
            <a:normAutofit/>
          </a:bodyPr>
          <a:lstStyle/>
          <a:p>
            <a:pPr algn="ctr"/>
            <a:endParaRPr lang="es-ES_tradnl" sz="1800" dirty="0">
              <a:latin typeface="Tahoma" pitchFamily="-112" charset="0"/>
            </a:endParaRPr>
          </a:p>
          <a:p>
            <a:pPr algn="ctr"/>
            <a:r>
              <a:rPr lang="es-ES_tradnl" sz="1800" dirty="0" err="1"/>
              <a:t>Dr</a:t>
            </a:r>
            <a:r>
              <a:rPr lang="es-ES_tradnl" sz="1800" dirty="0"/>
              <a:t> Rodolfo Villena</a:t>
            </a:r>
          </a:p>
          <a:p>
            <a:pPr algn="ctr"/>
            <a:r>
              <a:rPr lang="es-ES_tradnl" sz="1800" dirty="0"/>
              <a:t>Programa de Control de infecciones</a:t>
            </a:r>
          </a:p>
        </p:txBody>
      </p:sp>
      <p:pic>
        <p:nvPicPr>
          <p:cNvPr id="5" name="Picture 4" descr="Logo1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40" y="260648"/>
            <a:ext cx="827584" cy="116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5486400"/>
            <a:ext cx="835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9A0241-8EE3-7849-85F4-235D72D7F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8"/>
    </mc:Choice>
    <mc:Fallback xmlns="">
      <p:transition spd="slow" advTm="1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err="1"/>
              <a:t>Modelo</a:t>
            </a:r>
            <a:r>
              <a:rPr lang="en-US" sz="3100" dirty="0"/>
              <a:t> MBE del </a:t>
            </a:r>
            <a:r>
              <a:rPr lang="en-US" sz="3100" dirty="0" err="1"/>
              <a:t>rol</a:t>
            </a:r>
            <a:r>
              <a:rPr lang="en-US" sz="3100" dirty="0"/>
              <a:t> de la </a:t>
            </a:r>
            <a:r>
              <a:rPr lang="en-US" sz="3100" dirty="0" err="1"/>
              <a:t>transmisión</a:t>
            </a:r>
            <a:r>
              <a:rPr lang="en-US" sz="3100" dirty="0"/>
              <a:t> </a:t>
            </a:r>
            <a:r>
              <a:rPr lang="en-US" sz="3100" dirty="0" err="1"/>
              <a:t>mano-portada</a:t>
            </a:r>
            <a:r>
              <a:rPr lang="en-US" sz="3100" dirty="0"/>
              <a:t> de MOs </a:t>
            </a:r>
            <a:r>
              <a:rPr lang="en-US" sz="3100" dirty="0" err="1"/>
              <a:t>durante</a:t>
            </a:r>
            <a:r>
              <a:rPr lang="en-US" sz="3100" dirty="0"/>
              <a:t> la </a:t>
            </a:r>
            <a:r>
              <a:rPr lang="en-US" sz="3100" dirty="0" err="1"/>
              <a:t>atención</a:t>
            </a:r>
            <a:r>
              <a:rPr lang="en-US" sz="3100" dirty="0"/>
              <a:t> de </a:t>
            </a:r>
            <a:r>
              <a:rPr lang="en-US" sz="3100" dirty="0" err="1"/>
              <a:t>pacientes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62593" cy="5589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6525344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Pittet</a:t>
            </a:r>
            <a:r>
              <a:rPr lang="en-US" sz="1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Lancet Infect Dis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2006; 6: 641–52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573090-13B1-9F47-A1FE-81B77657E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65"/>
    </mc:Choice>
    <mc:Fallback xmlns="">
      <p:transition spd="slow" advTm="7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435280" cy="1252728"/>
          </a:xfrm>
        </p:spPr>
        <p:txBody>
          <a:bodyPr>
            <a:noAutofit/>
          </a:bodyPr>
          <a:lstStyle/>
          <a:p>
            <a:pPr algn="ctr"/>
            <a:r>
              <a:rPr lang="es-ES_tradnl" sz="4000" dirty="0">
                <a:ea typeface="ヒラギノ角ゴ Pro W3" charset="0"/>
                <a:cs typeface="Verdana" charset="0"/>
              </a:rPr>
              <a:t>Campaña de higiene de manos HEGC</a:t>
            </a:r>
            <a:br>
              <a:rPr lang="es-ES_tradnl" sz="4000" dirty="0">
                <a:ea typeface="ヒラギノ角ゴ Pro W3" charset="0"/>
                <a:cs typeface="Verdana" charset="0"/>
              </a:rPr>
            </a:br>
            <a:r>
              <a:rPr lang="es-ES_tradnl" sz="3200" dirty="0">
                <a:ea typeface="ヒラギノ角ゴ Pro W3" charset="0"/>
                <a:cs typeface="Verdana" charset="0"/>
              </a:rPr>
              <a:t>Educar con el ejemplo??</a:t>
            </a:r>
            <a:br>
              <a:rPr lang="es-ES_tradnl" sz="3200" dirty="0">
                <a:ea typeface="ヒラギノ角ゴ Pro W3" charset="0"/>
                <a:cs typeface="Verdana" charset="0"/>
              </a:rPr>
            </a:br>
            <a:endParaRPr lang="es-CL" sz="1100" dirty="0">
              <a:ea typeface="ヒラギノ角ゴ Pro W3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880218"/>
            <a:ext cx="3600399" cy="2412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700809"/>
            <a:ext cx="4663971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33691"/>
          <a:stretch/>
        </p:blipFill>
        <p:spPr>
          <a:xfrm>
            <a:off x="2483768" y="4437112"/>
            <a:ext cx="4361649" cy="223224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776" y="5445224"/>
            <a:ext cx="4248472" cy="21602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8EF436-0BC8-704F-B990-DB8CD8E84E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8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82"/>
    </mc:Choice>
    <mc:Fallback xmlns="">
      <p:transition spd="slow" advTm="5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352928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 err="1"/>
              <a:t>Indicaciones</a:t>
            </a:r>
            <a:r>
              <a:rPr lang="en-US" sz="4000" dirty="0"/>
              <a:t> </a:t>
            </a:r>
            <a:r>
              <a:rPr lang="en-US" sz="4000" dirty="0" err="1"/>
              <a:t>para</a:t>
            </a:r>
            <a:r>
              <a:rPr lang="en-US" sz="4000" dirty="0"/>
              <a:t> </a:t>
            </a:r>
            <a:r>
              <a:rPr lang="en-US" sz="4000" dirty="0" err="1"/>
              <a:t>higiene</a:t>
            </a:r>
            <a:r>
              <a:rPr lang="en-US" sz="4000" dirty="0"/>
              <a:t> de </a:t>
            </a:r>
            <a:r>
              <a:rPr lang="en-US" sz="4000" dirty="0" err="1"/>
              <a:t>manos</a:t>
            </a:r>
            <a:endParaRPr lang="en-US" sz="40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773584"/>
            <a:ext cx="8039100" cy="41036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sz="3200" dirty="0"/>
              <a:t>Antes de: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Tocar</a:t>
            </a:r>
            <a:r>
              <a:rPr lang="en-US" dirty="0"/>
              <a:t> un </a:t>
            </a:r>
            <a:r>
              <a:rPr lang="en-US" dirty="0" err="1"/>
              <a:t>paciente</a:t>
            </a:r>
            <a:r>
              <a:rPr lang="en-US" dirty="0"/>
              <a:t> 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entorno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Colocarse</a:t>
            </a:r>
            <a:r>
              <a:rPr lang="en-US" dirty="0"/>
              <a:t> </a:t>
            </a:r>
            <a:r>
              <a:rPr lang="en-US" dirty="0" err="1"/>
              <a:t>guantes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un </a:t>
            </a:r>
            <a:r>
              <a:rPr lang="en-US" dirty="0" err="1"/>
              <a:t>procedimiento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Instalación</a:t>
            </a:r>
            <a:r>
              <a:rPr lang="en-US" dirty="0"/>
              <a:t> de </a:t>
            </a:r>
            <a:r>
              <a:rPr lang="en-US" dirty="0" err="1"/>
              <a:t>dispositivos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s-ES_tradnl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sz="3200" dirty="0" err="1"/>
              <a:t>Después</a:t>
            </a:r>
            <a:r>
              <a:rPr lang="en-US" sz="3200" dirty="0"/>
              <a:t> de: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Tocar</a:t>
            </a:r>
            <a:r>
              <a:rPr lang="en-US" dirty="0"/>
              <a:t> un </a:t>
            </a:r>
            <a:r>
              <a:rPr lang="en-US" dirty="0" err="1"/>
              <a:t>paciente</a:t>
            </a:r>
            <a:r>
              <a:rPr lang="en-US" dirty="0"/>
              <a:t> 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entorno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contacto</a:t>
            </a:r>
            <a:r>
              <a:rPr lang="en-US" dirty="0"/>
              <a:t> con </a:t>
            </a:r>
            <a:r>
              <a:rPr lang="en-US" dirty="0" err="1"/>
              <a:t>fluídos</a:t>
            </a:r>
            <a:r>
              <a:rPr lang="en-US" dirty="0"/>
              <a:t> </a:t>
            </a:r>
            <a:r>
              <a:rPr lang="en-US" dirty="0" err="1"/>
              <a:t>corporales</a:t>
            </a:r>
            <a:r>
              <a:rPr lang="en-US" dirty="0"/>
              <a:t> o </a:t>
            </a:r>
            <a:r>
              <a:rPr lang="en-US" dirty="0" err="1"/>
              <a:t>secreciones</a:t>
            </a:r>
            <a:r>
              <a:rPr lang="en-US" dirty="0"/>
              <a:t>, </a:t>
            </a:r>
            <a:r>
              <a:rPr lang="en-US" dirty="0" err="1"/>
              <a:t>piel</a:t>
            </a:r>
            <a:r>
              <a:rPr lang="en-US" dirty="0"/>
              <a:t> no </a:t>
            </a:r>
            <a:r>
              <a:rPr lang="en-US" dirty="0" err="1"/>
              <a:t>intacta</a:t>
            </a:r>
            <a:r>
              <a:rPr lang="en-US" dirty="0"/>
              <a:t> o </a:t>
            </a:r>
            <a:r>
              <a:rPr lang="en-US" dirty="0" err="1"/>
              <a:t>curaciones</a:t>
            </a:r>
            <a:r>
              <a:rPr lang="en-US" dirty="0"/>
              <a:t> de </a:t>
            </a:r>
            <a:r>
              <a:rPr lang="en-US" dirty="0" err="1"/>
              <a:t>heridas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Sacarse</a:t>
            </a:r>
            <a:r>
              <a:rPr lang="en-US" dirty="0"/>
              <a:t> los </a:t>
            </a:r>
            <a:r>
              <a:rPr lang="en-US" dirty="0" err="1"/>
              <a:t>guantes</a:t>
            </a:r>
            <a:endParaRPr lang="en-US" dirty="0"/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619672" y="6418203"/>
            <a:ext cx="642781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Adaptado</a:t>
            </a:r>
            <a:r>
              <a:rPr lang="en-US" sz="1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de: Guideline for Hand Hygiene in Health-care Settings.  </a:t>
            </a:r>
            <a:r>
              <a:rPr lang="en-US" sz="1200" b="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MMWR 2002</a:t>
            </a:r>
            <a:r>
              <a:rPr lang="en-US" sz="1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; vol. 51, no. RR-16</a:t>
            </a:r>
            <a:r>
              <a:rPr lang="en-US" sz="1800" b="0" dirty="0">
                <a:solidFill>
                  <a:srgbClr val="B2B2B2"/>
                </a:solidFill>
                <a:latin typeface="Arial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218BBA-1325-1542-AFB7-B828CA849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17"/>
    </mc:Choice>
    <mc:Fallback xmlns="">
      <p:transition spd="slow" advTm="5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23528" y="1196752"/>
            <a:ext cx="8305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endParaRPr lang="en-US" sz="4000" b="1" dirty="0">
              <a:solidFill>
                <a:schemeClr val="tx2"/>
              </a:solidFill>
              <a:latin typeface="Arial Narrow" charset="0"/>
            </a:endParaRP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622890" y="6496050"/>
            <a:ext cx="31732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Hosp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Epidemiol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Infect Control</a:t>
            </a: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2</a:t>
            </a:r>
            <a:r>
              <a:rPr lang="en-US" sz="12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Edition, 1999.  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1017588" y="1682750"/>
            <a:ext cx="7108825" cy="4718050"/>
            <a:chOff x="641" y="1060"/>
            <a:chExt cx="4478" cy="2972"/>
          </a:xfrm>
        </p:grpSpPr>
        <p:sp>
          <p:nvSpPr>
            <p:cNvPr id="35844" name="Line 5"/>
            <p:cNvSpPr>
              <a:spLocks noChangeShapeType="1"/>
            </p:cNvSpPr>
            <p:nvPr/>
          </p:nvSpPr>
          <p:spPr bwMode="auto">
            <a:xfrm>
              <a:off x="1817" y="1553"/>
              <a:ext cx="1633" cy="1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5" name="Rectangle 6"/>
            <p:cNvSpPr>
              <a:spLocks noChangeArrowheads="1"/>
            </p:cNvSpPr>
            <p:nvPr/>
          </p:nvSpPr>
          <p:spPr bwMode="auto">
            <a:xfrm>
              <a:off x="1817" y="1553"/>
              <a:ext cx="1633" cy="21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6" name="Line 7"/>
            <p:cNvSpPr>
              <a:spLocks noChangeShapeType="1"/>
            </p:cNvSpPr>
            <p:nvPr/>
          </p:nvSpPr>
          <p:spPr bwMode="auto">
            <a:xfrm>
              <a:off x="1817" y="1553"/>
              <a:ext cx="1" cy="21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7" name="Line 8"/>
            <p:cNvSpPr>
              <a:spLocks noChangeShapeType="1"/>
            </p:cNvSpPr>
            <p:nvPr/>
          </p:nvSpPr>
          <p:spPr bwMode="auto">
            <a:xfrm>
              <a:off x="1817" y="3725"/>
              <a:ext cx="163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Freeform 9"/>
            <p:cNvSpPr>
              <a:spLocks/>
            </p:cNvSpPr>
            <p:nvPr/>
          </p:nvSpPr>
          <p:spPr bwMode="auto">
            <a:xfrm>
              <a:off x="1979" y="1983"/>
              <a:ext cx="1309" cy="1742"/>
            </a:xfrm>
            <a:custGeom>
              <a:avLst/>
              <a:gdLst>
                <a:gd name="T0" fmla="*/ 0 w 1309"/>
                <a:gd name="T1" fmla="*/ 1742 h 1742"/>
                <a:gd name="T2" fmla="*/ 328 w 1309"/>
                <a:gd name="T3" fmla="*/ 0 h 1742"/>
                <a:gd name="T4" fmla="*/ 1309 w 1309"/>
                <a:gd name="T5" fmla="*/ 402 h 17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9" h="1742">
                  <a:moveTo>
                    <a:pt x="0" y="1742"/>
                  </a:moveTo>
                  <a:lnTo>
                    <a:pt x="328" y="0"/>
                  </a:lnTo>
                  <a:lnTo>
                    <a:pt x="1309" y="402"/>
                  </a:lnTo>
                </a:path>
              </a:pathLst>
            </a:custGeom>
            <a:noFill/>
            <a:ln w="38100" cmpd="sng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Freeform 10"/>
            <p:cNvSpPr>
              <a:spLocks/>
            </p:cNvSpPr>
            <p:nvPr/>
          </p:nvSpPr>
          <p:spPr bwMode="auto">
            <a:xfrm>
              <a:off x="1979" y="3174"/>
              <a:ext cx="1309" cy="552"/>
            </a:xfrm>
            <a:custGeom>
              <a:avLst/>
              <a:gdLst>
                <a:gd name="T0" fmla="*/ 0 w 1309"/>
                <a:gd name="T1" fmla="*/ 552 h 552"/>
                <a:gd name="T2" fmla="*/ 331 w 1309"/>
                <a:gd name="T3" fmla="*/ 0 h 552"/>
                <a:gd name="T4" fmla="*/ 1309 w 1309"/>
                <a:gd name="T5" fmla="*/ 12 h 5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9" h="552">
                  <a:moveTo>
                    <a:pt x="0" y="552"/>
                  </a:moveTo>
                  <a:lnTo>
                    <a:pt x="331" y="0"/>
                  </a:lnTo>
                  <a:lnTo>
                    <a:pt x="1309" y="12"/>
                  </a:lnTo>
                </a:path>
              </a:pathLst>
            </a:custGeom>
            <a:noFill/>
            <a:ln w="38100" cmpd="sng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Freeform 11"/>
            <p:cNvSpPr>
              <a:spLocks/>
            </p:cNvSpPr>
            <p:nvPr/>
          </p:nvSpPr>
          <p:spPr bwMode="auto">
            <a:xfrm>
              <a:off x="1979" y="3411"/>
              <a:ext cx="1312" cy="393"/>
            </a:xfrm>
            <a:custGeom>
              <a:avLst/>
              <a:gdLst>
                <a:gd name="T0" fmla="*/ 0 w 1312"/>
                <a:gd name="T1" fmla="*/ 315 h 393"/>
                <a:gd name="T2" fmla="*/ 331 w 1312"/>
                <a:gd name="T3" fmla="*/ 0 h 393"/>
                <a:gd name="T4" fmla="*/ 1312 w 1312"/>
                <a:gd name="T5" fmla="*/ 393 h 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12" h="393">
                  <a:moveTo>
                    <a:pt x="0" y="315"/>
                  </a:moveTo>
                  <a:lnTo>
                    <a:pt x="331" y="0"/>
                  </a:lnTo>
                  <a:lnTo>
                    <a:pt x="1312" y="393"/>
                  </a:lnTo>
                </a:path>
              </a:pathLst>
            </a:custGeom>
            <a:noFill/>
            <a:ln w="38100" cmpd="sng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Freeform 12"/>
            <p:cNvSpPr>
              <a:spLocks/>
            </p:cNvSpPr>
            <p:nvPr/>
          </p:nvSpPr>
          <p:spPr bwMode="auto">
            <a:xfrm>
              <a:off x="2291" y="1966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Freeform 13"/>
            <p:cNvSpPr>
              <a:spLocks/>
            </p:cNvSpPr>
            <p:nvPr/>
          </p:nvSpPr>
          <p:spPr bwMode="auto">
            <a:xfrm>
              <a:off x="3270" y="2367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Rectangle 14"/>
            <p:cNvSpPr>
              <a:spLocks noChangeArrowheads="1"/>
            </p:cNvSpPr>
            <p:nvPr/>
          </p:nvSpPr>
          <p:spPr bwMode="auto">
            <a:xfrm>
              <a:off x="1532" y="3571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0.0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4" name="Rectangle 15"/>
            <p:cNvSpPr>
              <a:spLocks noChangeArrowheads="1"/>
            </p:cNvSpPr>
            <p:nvPr/>
          </p:nvSpPr>
          <p:spPr bwMode="auto">
            <a:xfrm>
              <a:off x="1532" y="2849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1.0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5" name="Rectangle 16"/>
            <p:cNvSpPr>
              <a:spLocks noChangeArrowheads="1"/>
            </p:cNvSpPr>
            <p:nvPr/>
          </p:nvSpPr>
          <p:spPr bwMode="auto">
            <a:xfrm>
              <a:off x="1532" y="2120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2.0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6" name="Rectangle 17"/>
            <p:cNvSpPr>
              <a:spLocks noChangeArrowheads="1"/>
            </p:cNvSpPr>
            <p:nvPr/>
          </p:nvSpPr>
          <p:spPr bwMode="auto">
            <a:xfrm>
              <a:off x="1532" y="1398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3.0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7" name="Line 18"/>
            <p:cNvSpPr>
              <a:spLocks noChangeShapeType="1"/>
            </p:cNvSpPr>
            <p:nvPr/>
          </p:nvSpPr>
          <p:spPr bwMode="auto">
            <a:xfrm flipV="1">
              <a:off x="2308" y="1504"/>
              <a:ext cx="1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19"/>
            <p:cNvSpPr>
              <a:spLocks noChangeShapeType="1"/>
            </p:cNvSpPr>
            <p:nvPr/>
          </p:nvSpPr>
          <p:spPr bwMode="auto">
            <a:xfrm flipV="1">
              <a:off x="2631" y="1504"/>
              <a:ext cx="1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20"/>
            <p:cNvSpPr>
              <a:spLocks noChangeShapeType="1"/>
            </p:cNvSpPr>
            <p:nvPr/>
          </p:nvSpPr>
          <p:spPr bwMode="auto">
            <a:xfrm flipV="1">
              <a:off x="3287" y="1504"/>
              <a:ext cx="1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Rectangle 21"/>
            <p:cNvSpPr>
              <a:spLocks noChangeArrowheads="1"/>
            </p:cNvSpPr>
            <p:nvPr/>
          </p:nvSpPr>
          <p:spPr bwMode="auto">
            <a:xfrm>
              <a:off x="2264" y="1312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/>
                <a:t>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61" name="Rectangle 22"/>
            <p:cNvSpPr>
              <a:spLocks noChangeArrowheads="1"/>
            </p:cNvSpPr>
            <p:nvPr/>
          </p:nvSpPr>
          <p:spPr bwMode="auto">
            <a:xfrm>
              <a:off x="2546" y="131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/>
                <a:t>60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62" name="Rectangle 23"/>
            <p:cNvSpPr>
              <a:spLocks noChangeArrowheads="1"/>
            </p:cNvSpPr>
            <p:nvPr/>
          </p:nvSpPr>
          <p:spPr bwMode="auto">
            <a:xfrm>
              <a:off x="3154" y="1312"/>
              <a:ext cx="2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/>
                <a:t>180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63" name="Freeform 24"/>
            <p:cNvSpPr>
              <a:spLocks/>
            </p:cNvSpPr>
            <p:nvPr/>
          </p:nvSpPr>
          <p:spPr bwMode="auto">
            <a:xfrm>
              <a:off x="3269" y="3168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Freeform 25"/>
            <p:cNvSpPr>
              <a:spLocks/>
            </p:cNvSpPr>
            <p:nvPr/>
          </p:nvSpPr>
          <p:spPr bwMode="auto">
            <a:xfrm>
              <a:off x="3270" y="3786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26"/>
            <p:cNvSpPr>
              <a:spLocks/>
            </p:cNvSpPr>
            <p:nvPr/>
          </p:nvSpPr>
          <p:spPr bwMode="auto">
            <a:xfrm>
              <a:off x="2291" y="3153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Freeform 27"/>
            <p:cNvSpPr>
              <a:spLocks/>
            </p:cNvSpPr>
            <p:nvPr/>
          </p:nvSpPr>
          <p:spPr bwMode="auto">
            <a:xfrm>
              <a:off x="2291" y="3393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40" name="Line 28"/>
            <p:cNvSpPr>
              <a:spLocks noChangeShapeType="1"/>
            </p:cNvSpPr>
            <p:nvPr/>
          </p:nvSpPr>
          <p:spPr bwMode="auto">
            <a:xfrm flipH="1">
              <a:off x="1767" y="3726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1" name="Line 29"/>
            <p:cNvSpPr>
              <a:spLocks noChangeShapeType="1"/>
            </p:cNvSpPr>
            <p:nvPr/>
          </p:nvSpPr>
          <p:spPr bwMode="auto">
            <a:xfrm flipH="1">
              <a:off x="1767" y="2995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2" name="Line 30"/>
            <p:cNvSpPr>
              <a:spLocks noChangeShapeType="1"/>
            </p:cNvSpPr>
            <p:nvPr/>
          </p:nvSpPr>
          <p:spPr bwMode="auto">
            <a:xfrm flipH="1">
              <a:off x="1767" y="2265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3" name="Line 31"/>
            <p:cNvSpPr>
              <a:spLocks noChangeShapeType="1"/>
            </p:cNvSpPr>
            <p:nvPr/>
          </p:nvSpPr>
          <p:spPr bwMode="auto">
            <a:xfrm flipH="1">
              <a:off x="1767" y="1535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4" name="Line 32"/>
            <p:cNvSpPr>
              <a:spLocks noChangeShapeType="1"/>
            </p:cNvSpPr>
            <p:nvPr/>
          </p:nvSpPr>
          <p:spPr bwMode="auto">
            <a:xfrm flipH="1">
              <a:off x="1767" y="3360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5" name="Line 33"/>
            <p:cNvSpPr>
              <a:spLocks noChangeShapeType="1"/>
            </p:cNvSpPr>
            <p:nvPr/>
          </p:nvSpPr>
          <p:spPr bwMode="auto">
            <a:xfrm flipH="1">
              <a:off x="1767" y="2630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6" name="Line 34"/>
            <p:cNvSpPr>
              <a:spLocks noChangeShapeType="1"/>
            </p:cNvSpPr>
            <p:nvPr/>
          </p:nvSpPr>
          <p:spPr bwMode="auto">
            <a:xfrm flipH="1">
              <a:off x="1767" y="1900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74" name="Rectangle 35"/>
            <p:cNvSpPr>
              <a:spLocks noChangeArrowheads="1"/>
            </p:cNvSpPr>
            <p:nvPr/>
          </p:nvSpPr>
          <p:spPr bwMode="auto">
            <a:xfrm>
              <a:off x="3454" y="1312"/>
              <a:ext cx="5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minutes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5" name="Rectangle 36"/>
            <p:cNvSpPr>
              <a:spLocks noChangeArrowheads="1"/>
            </p:cNvSpPr>
            <p:nvPr/>
          </p:nvSpPr>
          <p:spPr bwMode="auto">
            <a:xfrm>
              <a:off x="1127" y="3571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0.0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6" name="Rectangle 37"/>
            <p:cNvSpPr>
              <a:spLocks noChangeArrowheads="1"/>
            </p:cNvSpPr>
            <p:nvPr/>
          </p:nvSpPr>
          <p:spPr bwMode="auto">
            <a:xfrm>
              <a:off x="1038" y="2849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90.0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7" name="Rectangle 38"/>
            <p:cNvSpPr>
              <a:spLocks noChangeArrowheads="1"/>
            </p:cNvSpPr>
            <p:nvPr/>
          </p:nvSpPr>
          <p:spPr bwMode="auto">
            <a:xfrm>
              <a:off x="1038" y="2120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99.0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8" name="Rectangle 39"/>
            <p:cNvSpPr>
              <a:spLocks noChangeArrowheads="1"/>
            </p:cNvSpPr>
            <p:nvPr/>
          </p:nvSpPr>
          <p:spPr bwMode="auto">
            <a:xfrm>
              <a:off x="1038" y="1398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99.9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9" name="Rectangle 40"/>
            <p:cNvSpPr>
              <a:spLocks noChangeArrowheads="1"/>
            </p:cNvSpPr>
            <p:nvPr/>
          </p:nvSpPr>
          <p:spPr bwMode="auto">
            <a:xfrm>
              <a:off x="1514" y="1191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 b="1"/>
                <a:t>log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0" name="Rectangle 41"/>
            <p:cNvSpPr>
              <a:spLocks noChangeArrowheads="1"/>
            </p:cNvSpPr>
            <p:nvPr/>
          </p:nvSpPr>
          <p:spPr bwMode="auto">
            <a:xfrm>
              <a:off x="1126" y="1191"/>
              <a:ext cx="14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 b="1"/>
                <a:t>%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1" name="Rectangle 42"/>
            <p:cNvSpPr>
              <a:spLocks noChangeArrowheads="1"/>
            </p:cNvSpPr>
            <p:nvPr/>
          </p:nvSpPr>
          <p:spPr bwMode="auto">
            <a:xfrm rot="-5400000">
              <a:off x="-15" y="2563"/>
              <a:ext cx="15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 b="1"/>
                <a:t>Bacterial Reduction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2" name="Rectangle 43"/>
            <p:cNvSpPr>
              <a:spLocks noChangeArrowheads="1"/>
            </p:cNvSpPr>
            <p:nvPr/>
          </p:nvSpPr>
          <p:spPr bwMode="auto">
            <a:xfrm>
              <a:off x="3473" y="2192"/>
              <a:ext cx="164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Alcohol-based handrub</a:t>
              </a:r>
            </a:p>
            <a:p>
              <a:pPr eaLnBrk="1" hangingPunct="1"/>
              <a:r>
                <a:rPr lang="en-US" sz="2000"/>
                <a:t>(70% Isopropanol)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83" name="Rectangle 44"/>
            <p:cNvSpPr>
              <a:spLocks noChangeArrowheads="1"/>
            </p:cNvSpPr>
            <p:nvPr/>
          </p:nvSpPr>
          <p:spPr bwMode="auto">
            <a:xfrm>
              <a:off x="3473" y="2993"/>
              <a:ext cx="1361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Antimicrobial soap</a:t>
              </a:r>
            </a:p>
            <a:p>
              <a:pPr eaLnBrk="1" hangingPunct="1"/>
              <a:r>
                <a:rPr lang="en-US" sz="2000"/>
                <a:t>(4% Chlorhexidine)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84" name="Rectangle 45"/>
            <p:cNvSpPr>
              <a:spLocks noChangeArrowheads="1"/>
            </p:cNvSpPr>
            <p:nvPr/>
          </p:nvSpPr>
          <p:spPr bwMode="auto">
            <a:xfrm>
              <a:off x="3473" y="3707"/>
              <a:ext cx="74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Plain soap</a:t>
              </a:r>
            </a:p>
          </p:txBody>
        </p:sp>
        <p:sp>
          <p:nvSpPr>
            <p:cNvPr id="35885" name="Rectangle 46"/>
            <p:cNvSpPr>
              <a:spLocks noChangeArrowheads="1"/>
            </p:cNvSpPr>
            <p:nvPr/>
          </p:nvSpPr>
          <p:spPr bwMode="auto">
            <a:xfrm>
              <a:off x="1740" y="1060"/>
              <a:ext cx="17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 b="1"/>
                <a:t>Time After Disinfection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6" name="Rectangle 47"/>
            <p:cNvSpPr>
              <a:spLocks noChangeArrowheads="1"/>
            </p:cNvSpPr>
            <p:nvPr/>
          </p:nvSpPr>
          <p:spPr bwMode="auto">
            <a:xfrm>
              <a:off x="2013" y="3840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Baseline</a:t>
              </a:r>
            </a:p>
          </p:txBody>
        </p:sp>
        <p:sp>
          <p:nvSpPr>
            <p:cNvPr id="141360" name="Line 48"/>
            <p:cNvSpPr>
              <a:spLocks noChangeShapeType="1"/>
            </p:cNvSpPr>
            <p:nvPr/>
          </p:nvSpPr>
          <p:spPr bwMode="auto">
            <a:xfrm flipH="1" flipV="1">
              <a:off x="1872" y="3726"/>
              <a:ext cx="138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err="1"/>
              <a:t>Capacidad</a:t>
            </a:r>
            <a:r>
              <a:rPr lang="en-US" sz="4000" dirty="0"/>
              <a:t> de </a:t>
            </a:r>
            <a:r>
              <a:rPr lang="en-US" sz="4000" dirty="0" err="1"/>
              <a:t>agentes</a:t>
            </a:r>
            <a:r>
              <a:rPr lang="en-US" sz="4000" dirty="0"/>
              <a:t> </a:t>
            </a:r>
            <a:r>
              <a:rPr lang="en-US" sz="4000" dirty="0" err="1"/>
              <a:t>para</a:t>
            </a:r>
            <a:r>
              <a:rPr lang="en-US" sz="4000" dirty="0"/>
              <a:t> </a:t>
            </a:r>
            <a:r>
              <a:rPr lang="en-US" sz="4000" dirty="0" err="1"/>
              <a:t>higiene</a:t>
            </a:r>
            <a:r>
              <a:rPr lang="en-US" sz="4000" dirty="0"/>
              <a:t> de </a:t>
            </a:r>
            <a:r>
              <a:rPr lang="en-US" sz="4000" dirty="0" err="1"/>
              <a:t>manos</a:t>
            </a:r>
            <a:r>
              <a:rPr lang="en-US" sz="4000" dirty="0"/>
              <a:t> en </a:t>
            </a:r>
            <a:r>
              <a:rPr lang="en-US" sz="4000" dirty="0" err="1"/>
              <a:t>reducir</a:t>
            </a:r>
            <a:r>
              <a:rPr lang="en-US" sz="4000" dirty="0"/>
              <a:t> </a:t>
            </a:r>
            <a:r>
              <a:rPr lang="en-US" sz="4000" dirty="0" err="1"/>
              <a:t>bacterias</a:t>
            </a:r>
            <a:r>
              <a:rPr lang="en-US" sz="4000" dirty="0"/>
              <a:t> en </a:t>
            </a:r>
            <a:r>
              <a:rPr lang="en-US" sz="4000" dirty="0" err="1"/>
              <a:t>manos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FDE76F-B587-614A-87B3-87F220E1F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73"/>
    </mc:Choice>
    <mc:Fallback xmlns="">
      <p:transition spd="slow" advTm="5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Técnica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!!</a:t>
            </a:r>
          </a:p>
        </p:txBody>
      </p:sp>
      <p:pic>
        <p:nvPicPr>
          <p:cNvPr id="4" name="H Manos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246B59-32D4-5A4C-BF98-09F43AC9E3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50"/>
    </mc:Choice>
    <mc:Fallback xmlns="">
      <p:transition spd="slow" advTm="10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24" objId="4"/>
        <p14:stopEvt time="103972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306936"/>
            <a:ext cx="3886200" cy="335974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Est</a:t>
            </a:r>
            <a:r>
              <a:rPr lang="es-MX" altLang="ja-JP" sz="2800" dirty="0">
                <a:ea typeface="ＭＳ Ｐゴシック" charset="0"/>
                <a:cs typeface="ＭＳ Ｐゴシック" charset="0"/>
              </a:rPr>
              <a:t>ándar</a:t>
            </a:r>
            <a:r>
              <a:rPr lang="es-MX" sz="28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Se aplican en la atención de TODOS los pacientes</a:t>
            </a:r>
          </a:p>
          <a:p>
            <a:pPr eaLnBrk="1" hangingPunct="1">
              <a:lnSpc>
                <a:spcPct val="90000"/>
              </a:lnSpc>
            </a:pPr>
            <a:endParaRPr lang="es-MX" sz="28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Espec</a:t>
            </a:r>
            <a:r>
              <a:rPr lang="es-MX" altLang="ja-JP" sz="2800" dirty="0">
                <a:ea typeface="ＭＳ Ｐゴシック" charset="0"/>
                <a:cs typeface="ＭＳ Ｐゴシック" charset="0"/>
              </a:rPr>
              <a:t>íficas</a:t>
            </a:r>
            <a:r>
              <a:rPr lang="es-MX" sz="28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Se aplican en pacientes seleccionados.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Se basan en vías de transmisión</a:t>
            </a:r>
          </a:p>
          <a:p>
            <a:pPr eaLnBrk="1" hangingPunct="1">
              <a:lnSpc>
                <a:spcPct val="90000"/>
              </a:lnSpc>
            </a:pPr>
            <a:endParaRPr lang="es-MX" sz="2800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28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Unidades.m4v">
            <a:hlinkClick r:id="" action="ppaction://media"/>
            <a:extLst>
              <a:ext uri="{FF2B5EF4-FFF2-40B4-BE49-F238E27FC236}">
                <a16:creationId xmlns:a16="http://schemas.microsoft.com/office/drawing/2014/main" id="{48B135B2-F59E-9D4E-A74F-328E5DE26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5712" y="2033860"/>
            <a:ext cx="4898776" cy="39058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7578EF-EB6E-5B49-82D4-47174B0A74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31"/>
    </mc:Choice>
    <mc:Fallback xmlns="">
      <p:transition spd="slow" advTm="7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92" objId="4"/>
        <p14:stopEvt time="46897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estándar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Uso de elementos de protección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(guantes, mascarilla, delantal)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Riesgo de contacto con sangre o fluídos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Material contaminado.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Contacto con mucosas.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Contacto con piel no intacta</a:t>
            </a:r>
            <a:endParaRPr lang="es-E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Manejo de material cortopunzante.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Manejo y transporte de sangre, fluidos y muestras orgánicas en laboratorios.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Manejo de material contaminado.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Eliminación de materia orgánica.</a:t>
            </a:r>
            <a:endParaRPr lang="es-ES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C5BF1A-EA3C-EC40-8C83-9F6896BE4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16"/>
    </mc:Choice>
    <mc:Fallback xmlns="">
      <p:transition spd="slow" advTm="5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5760"/>
            <a:ext cx="8382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específicas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41512"/>
            <a:ext cx="8001000" cy="44958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2800" dirty="0">
                <a:ea typeface="ＭＳ Ｐゴシック" charset="0"/>
                <a:cs typeface="ＭＳ Ｐゴシック" charset="0"/>
              </a:rPr>
              <a:t>Interrumpir el mecanismo de transmisión del agente infeccioso.</a:t>
            </a:r>
          </a:p>
          <a:p>
            <a:pPr eaLnBrk="1" hangingPunct="1">
              <a:buFontTx/>
              <a:buNone/>
            </a:pPr>
            <a:endParaRPr lang="es-MX" sz="28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s-MX" sz="2800" dirty="0">
                <a:ea typeface="ＭＳ Ｐゴシック" charset="0"/>
                <a:cs typeface="ＭＳ Ｐゴシック" charset="0"/>
              </a:rPr>
              <a:t>Pacientes seleccionados con sospecha o evidencia de alguna enfermedad transmisible</a:t>
            </a:r>
          </a:p>
          <a:p>
            <a:pPr eaLnBrk="1" hangingPunct="1"/>
            <a:endParaRPr lang="es-MX" sz="2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r>
              <a:rPr lang="es-MX" sz="2800" dirty="0">
                <a:ea typeface="ＭＳ Ｐゴシック" charset="0"/>
                <a:cs typeface="ＭＳ Ｐゴシック" charset="0"/>
              </a:rPr>
              <a:t>Por contacto</a:t>
            </a:r>
          </a:p>
          <a:p>
            <a:r>
              <a:rPr lang="es-MX" sz="2800" dirty="0">
                <a:ea typeface="ＭＳ Ｐゴシック" charset="0"/>
                <a:cs typeface="ＭＳ Ｐゴシック" charset="0"/>
              </a:rPr>
              <a:t>Por gotitas</a:t>
            </a:r>
          </a:p>
          <a:p>
            <a:r>
              <a:rPr lang="es-MX" sz="2800" dirty="0">
                <a:ea typeface="ＭＳ Ｐゴシック" charset="0"/>
                <a:cs typeface="ＭＳ Ｐゴシック" charset="0"/>
              </a:rPr>
              <a:t>Por vía aérea (aerosoles)</a:t>
            </a:r>
            <a:endParaRPr lang="es-MX" sz="2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s-ES" sz="2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50B661-5883-F24E-A53C-B375964B9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0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11"/>
    </mc:Choice>
    <mc:Fallback xmlns="">
      <p:transition spd="slow" advTm="5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por contacto.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Evitar transmisión por contacto directo de mics que se encuentran en la piel, mucosas o secreciones del paciente infectado o colonizado con el huésped susceptible.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Evitar la transmisión a través de objetos contaminados.</a:t>
            </a:r>
            <a:endParaRPr lang="es-MX" sz="24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37A0B0-69AB-F24A-A96E-62FB70531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4"/>
    </mc:Choice>
    <mc:Fallback xmlns="">
      <p:transition spd="slow" advTm="1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sz="4000" dirty="0">
                <a:ea typeface="ＭＳ Ｐゴシック" charset="0"/>
                <a:cs typeface="ＭＳ Ｐゴシック" charset="0"/>
              </a:rPr>
              <a:t>Precauciones por contacto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5191"/>
            <a:ext cx="4690864" cy="462560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LAVADO DE MANOS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Uso de guantes, delantal al entrar en contacto con el paciente o secreciones.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Uso de equipos no críticos individuales o desinfectados entre pacientes (termómetros, fonendoscopios)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Mantener unidad del paciente completa con precauciones de contacto.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Mantener precauciones durante traslados.</a:t>
            </a:r>
            <a:endParaRPr lang="es-MX" sz="24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0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C5BB21-B463-DF4D-ABD2-2A9601106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8A8B46-7317-C947-AA6C-E3371F22B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1916832"/>
            <a:ext cx="3250704" cy="38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7"/>
    </mc:Choice>
    <mc:Fallback xmlns="">
      <p:transition spd="slow" advTm="3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CF12-07F0-9B41-A3E4-5D02E2E5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B911-B12E-1848-A923-4E0C1232A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Generalidades</a:t>
            </a:r>
            <a:endParaRPr lang="en-US" dirty="0"/>
          </a:p>
          <a:p>
            <a:r>
              <a:rPr lang="en-US" dirty="0" err="1"/>
              <a:t>Higiene</a:t>
            </a:r>
            <a:r>
              <a:rPr lang="en-US" dirty="0"/>
              <a:t> de manos</a:t>
            </a:r>
          </a:p>
          <a:p>
            <a:r>
              <a:rPr lang="en-US" dirty="0" err="1"/>
              <a:t>Precauciones</a:t>
            </a:r>
            <a:r>
              <a:rPr lang="en-US" dirty="0"/>
              <a:t> </a:t>
            </a:r>
            <a:r>
              <a:rPr lang="en-US" dirty="0" err="1"/>
              <a:t>estándar</a:t>
            </a:r>
            <a:r>
              <a:rPr lang="en-US" dirty="0"/>
              <a:t> y </a:t>
            </a:r>
            <a:r>
              <a:rPr lang="en-US" dirty="0" err="1"/>
              <a:t>específicas</a:t>
            </a:r>
            <a:endParaRPr lang="en-US" dirty="0"/>
          </a:p>
          <a:p>
            <a:r>
              <a:rPr lang="en-US" dirty="0"/>
              <a:t>MDR</a:t>
            </a:r>
          </a:p>
          <a:p>
            <a:r>
              <a:rPr lang="en-US" dirty="0" err="1"/>
              <a:t>Accidente</a:t>
            </a:r>
            <a:r>
              <a:rPr lang="en-US" dirty="0"/>
              <a:t> con </a:t>
            </a:r>
            <a:r>
              <a:rPr lang="en-US" dirty="0" err="1"/>
              <a:t>exposición</a:t>
            </a:r>
            <a:r>
              <a:rPr lang="en-US" dirty="0"/>
              <a:t> a </a:t>
            </a:r>
            <a:r>
              <a:rPr lang="en-US" dirty="0" err="1"/>
              <a:t>fluidos</a:t>
            </a:r>
            <a:r>
              <a:rPr lang="en-US" dirty="0"/>
              <a:t> de alto </a:t>
            </a:r>
            <a:r>
              <a:rPr lang="en-US" dirty="0" err="1"/>
              <a:t>riesgo</a:t>
            </a:r>
            <a:endParaRPr lang="en-US" dirty="0"/>
          </a:p>
          <a:p>
            <a:r>
              <a:rPr lang="en-US" dirty="0" err="1"/>
              <a:t>Conclusiones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FEF500-4A6E-764E-A718-4580F6C3A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6"/>
    </mc:Choice>
    <mc:Fallback xmlns="">
      <p:transition spd="slow" advTm="2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Infecciones transmitidas por contacto</a:t>
            </a:r>
            <a:endParaRPr lang="es-ES" sz="4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010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Infección o colonización por bacterias multiresistente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SAMR, ERV, </a:t>
            </a:r>
            <a:r>
              <a:rPr lang="es-MX" sz="2400" i="1" dirty="0">
                <a:ea typeface="ＭＳ Ｐゴシック" charset="0"/>
              </a:rPr>
              <a:t>Pseudomonas</a:t>
            </a:r>
            <a:r>
              <a:rPr lang="es-MX" sz="2400" dirty="0">
                <a:ea typeface="ＭＳ Ｐゴシック" charset="0"/>
              </a:rPr>
              <a:t>, </a:t>
            </a:r>
            <a:r>
              <a:rPr lang="es-MX" sz="2400" i="1" dirty="0">
                <a:ea typeface="ＭＳ Ｐゴシック" charset="0"/>
              </a:rPr>
              <a:t>Acinetobacter</a:t>
            </a:r>
            <a:r>
              <a:rPr lang="es-MX" sz="2400" dirty="0">
                <a:ea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Infecciones entéricas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Rotavirus, VHA, </a:t>
            </a:r>
            <a:r>
              <a:rPr lang="es-MX" sz="2400" i="1" dirty="0">
                <a:ea typeface="ＭＳ Ｐゴシック" charset="0"/>
              </a:rPr>
              <a:t>Clostridium difficile</a:t>
            </a:r>
            <a:r>
              <a:rPr lang="es-MX" sz="2400" dirty="0">
                <a:ea typeface="ＭＳ Ｐゴシック" charset="0"/>
              </a:rPr>
              <a:t>, </a:t>
            </a:r>
            <a:r>
              <a:rPr lang="es-MX" sz="2400" i="1" dirty="0">
                <a:ea typeface="ＭＳ Ｐゴシック" charset="0"/>
              </a:rPr>
              <a:t>Shigella sp, Salmonella sp, E. coli.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Infecciones respiratorias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VRS, VPI, ADV, SARS-CoV-2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Infecciones de piel y mucosas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Impétigo, lesiones herpéticas.</a:t>
            </a:r>
            <a:endParaRPr lang="es-ES" dirty="0">
              <a:solidFill>
                <a:srgbClr val="000099"/>
              </a:solidFill>
              <a:ea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258ECE-3030-E64A-B894-C439490C0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5"/>
    </mc:Choice>
    <mc:Fallback xmlns="">
      <p:transition spd="slow" advTm="3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por gotitas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624" y="1676400"/>
            <a:ext cx="4343400" cy="48006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2800" dirty="0">
                <a:latin typeface="+mj-lt"/>
                <a:ea typeface="ＭＳ Ｐゴシック" charset="0"/>
                <a:cs typeface="ＭＳ Ｐゴシック" charset="0"/>
              </a:rPr>
              <a:t>Transmisión por exposición de conjuntiva  o mucosa nasal u oral a partículas  &gt; 5 micras</a:t>
            </a:r>
          </a:p>
          <a:p>
            <a:pPr lvl="1"/>
            <a:r>
              <a:rPr lang="es-MX" sz="2400" dirty="0">
                <a:latin typeface="+mj-lt"/>
                <a:ea typeface="ＭＳ Ｐゴシック" charset="0"/>
                <a:cs typeface="ＭＳ Ｐゴシック" charset="0"/>
              </a:rPr>
              <a:t>Se expelen al toser, estornudar, hablar.</a:t>
            </a:r>
          </a:p>
          <a:p>
            <a:pPr eaLnBrk="1" hangingPunct="1"/>
            <a:r>
              <a:rPr lang="es-MX" sz="2800" dirty="0">
                <a:latin typeface="+mj-lt"/>
                <a:ea typeface="ＭＳ Ｐゴシック" charset="0"/>
                <a:cs typeface="ＭＳ Ｐゴシック" charset="0"/>
              </a:rPr>
              <a:t>Requiere contacto estrecho </a:t>
            </a:r>
          </a:p>
          <a:p>
            <a:pPr lvl="1"/>
            <a:r>
              <a:rPr lang="es-MX" sz="2400" dirty="0">
                <a:latin typeface="+mj-lt"/>
                <a:ea typeface="ＭＳ Ｐゴシック" charset="0"/>
                <a:cs typeface="ＭＳ Ｐゴシック" charset="0"/>
              </a:rPr>
              <a:t>Gotitas no alcanzan más  de 1 metro de distancia.</a:t>
            </a:r>
            <a:r>
              <a:rPr lang="es-MX" sz="2400" dirty="0">
                <a:solidFill>
                  <a:srgbClr val="000099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buFontTx/>
              <a:buNone/>
            </a:pPr>
            <a:endParaRPr lang="es-MX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1" name="Picture 4" descr="snee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034952" cy="149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ropletNucleiTransf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65" y="3645024"/>
            <a:ext cx="4570031" cy="251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E341D9-CA35-8F47-929C-65E0688E4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4"/>
    </mc:Choice>
    <mc:Fallback xmlns="">
      <p:transition spd="slow" advTm="2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sz="4000" dirty="0">
                <a:ea typeface="ＭＳ Ｐゴシック" charset="0"/>
                <a:cs typeface="ＭＳ Ｐゴシック" charset="0"/>
              </a:rPr>
              <a:t>Precauciones por gotitas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074" y="2012234"/>
            <a:ext cx="453427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LAVADO DE MANOS.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Habitación individual o separación de 1 – 1.5 mts entre pacientes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(toda la unidad)</a:t>
            </a:r>
            <a:endParaRPr lang="es-MX" sz="28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Mascarilla quirúrgica: a menos de 1 metro del paciente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Antiparras/Escudo facial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Traslado de pacientes con mascarilla quir</a:t>
            </a:r>
            <a:r>
              <a:rPr lang="es-MX" altLang="ja-JP" sz="2800" dirty="0">
                <a:ea typeface="ＭＳ Ｐゴシック" charset="0"/>
                <a:cs typeface="ＭＳ Ｐゴシック" charset="0"/>
              </a:rPr>
              <a:t>úrgica</a:t>
            </a:r>
            <a:endParaRPr lang="es-MX" sz="2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8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8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B3938B-7E09-0C4D-B14B-CDD244B46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8"/>
    </mc:Choice>
    <mc:Fallback xmlns="">
      <p:transition spd="slow" advTm="2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Infecciones transmitidas por gotitas.</a:t>
            </a:r>
            <a:endParaRPr lang="es-ES" sz="4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620000" cy="4114800"/>
          </a:xfrm>
        </p:spPr>
        <p:txBody>
          <a:bodyPr/>
          <a:lstStyle/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ADV.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Influenza.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Enfermedad meningocócica.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Coqueluche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SARS-CoV-2 (Covid-19) </a:t>
            </a:r>
          </a:p>
          <a:p>
            <a:pPr eaLnBrk="1" hangingPunct="1"/>
            <a:endParaRPr lang="es-ES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B5A4D9-D337-9940-9E86-B4C0F141C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8"/>
    </mc:Choice>
    <mc:Fallback xmlns="">
      <p:transition spd="slow" advTm="1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por vía aérea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7924800" cy="4419600"/>
          </a:xfrm>
        </p:spPr>
        <p:txBody>
          <a:bodyPr>
            <a:normAutofit/>
          </a:bodyPr>
          <a:lstStyle/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Transmisión a través de partículas pequeñas &lt; 5 micras y que pueden permanecer en el aire por largos períodos de tiempo.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Húmedas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(aerosoles)</a:t>
            </a:r>
            <a:r>
              <a:rPr lang="es-MX" dirty="0">
                <a:ea typeface="ＭＳ Ｐゴシック" charset="0"/>
                <a:cs typeface="ＭＳ Ｐゴシック" charset="0"/>
              </a:rPr>
              <a:t> o secas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(polvo).</a:t>
            </a:r>
            <a:endParaRPr lang="es-MX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Pueden dispersarse por corrientes de aire más allá de la habitación del paciente.</a:t>
            </a:r>
            <a:endParaRPr lang="es-MX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A05586-6B52-CE4B-83F5-E2B2A187D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7"/>
    </mc:Choice>
    <mc:Fallback xmlns="">
      <p:transition spd="slow" advTm="2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sz="4000" dirty="0">
                <a:ea typeface="ＭＳ Ｐゴシック" charset="0"/>
                <a:cs typeface="ＭＳ Ｐゴシック" charset="0"/>
              </a:rPr>
              <a:t>Precauciones por vía aérea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5191"/>
            <a:ext cx="4762872" cy="4625609"/>
          </a:xfrm>
        </p:spPr>
        <p:txBody>
          <a:bodyPr>
            <a:normAutofit/>
          </a:bodyPr>
          <a:lstStyle/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Habitación individual con presión negativa, puerta cerrada.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Compartir sala sólo pacientes con igual agente etiológico y resistencia.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Uso de mascarilla al entrar a la habitación.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LAVADO DE MANOS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Evitar entrada de personal susceptible.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Traslado de paciente con mascarilla.</a:t>
            </a:r>
            <a:endParaRPr lang="es-MX" sz="24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s-ES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47116-69CA-0A48-BB0E-3410A2D63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2012234"/>
            <a:ext cx="3482854" cy="4114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5CE5DC-6128-5C44-BD0E-AC21DBCEC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38"/>
    </mc:Choice>
    <mc:Fallback xmlns="">
      <p:transition spd="slow" advTm="54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F800-6CE3-684B-8856-94F709D9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Infecciones</a:t>
            </a:r>
            <a:r>
              <a:rPr lang="en-US" dirty="0"/>
              <a:t> </a:t>
            </a:r>
            <a:r>
              <a:rPr lang="en-US" dirty="0" err="1"/>
              <a:t>transmitidas</a:t>
            </a:r>
            <a:r>
              <a:rPr lang="en-US" dirty="0"/>
              <a:t> por </a:t>
            </a:r>
            <a:r>
              <a:rPr lang="en-US" dirty="0" err="1"/>
              <a:t>vía</a:t>
            </a:r>
            <a:r>
              <a:rPr lang="en-US" dirty="0"/>
              <a:t> </a:t>
            </a:r>
            <a:r>
              <a:rPr lang="en-US" dirty="0" err="1"/>
              <a:t>aérea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63F1A-7373-0C43-821A-38D9C6B0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Varicela</a:t>
            </a:r>
            <a:endParaRPr lang="en-US" dirty="0"/>
          </a:p>
          <a:p>
            <a:r>
              <a:rPr lang="en-US" dirty="0" err="1"/>
              <a:t>Sarampión</a:t>
            </a:r>
            <a:endParaRPr lang="en-US" dirty="0"/>
          </a:p>
          <a:p>
            <a:r>
              <a:rPr lang="en-US" dirty="0"/>
              <a:t>Tuberculosis </a:t>
            </a:r>
            <a:r>
              <a:rPr lang="en-US" dirty="0" err="1"/>
              <a:t>bacilífera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15B004-99D9-474E-B27B-B9C00F778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0"/>
    </mc:Choice>
    <mc:Fallback xmlns="">
      <p:transition spd="slow" advTm="1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Aislamiento</a:t>
            </a:r>
            <a:r>
              <a:rPr lang="en-US" dirty="0"/>
              <a:t> protector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¡NO EXISTE!!!!!</a:t>
            </a:r>
          </a:p>
          <a:p>
            <a:r>
              <a:rPr lang="en-US" dirty="0"/>
              <a:t>Si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enfermo</a:t>
            </a:r>
            <a:r>
              <a:rPr lang="en-US" dirty="0"/>
              <a:t>: NO PUEDE ATENDER PACIENTES </a:t>
            </a:r>
          </a:p>
          <a:p>
            <a:r>
              <a:rPr lang="es-CL" dirty="0"/>
              <a:t>S</a:t>
            </a:r>
            <a:r>
              <a:rPr lang="es-CL" dirty="0">
                <a:cs typeface="Arial" charset="0"/>
              </a:rPr>
              <a:t>ó</a:t>
            </a:r>
            <a:r>
              <a:rPr lang="es-CL" dirty="0"/>
              <a:t>lo una fracci</a:t>
            </a:r>
            <a:r>
              <a:rPr lang="es-CL" dirty="0">
                <a:cs typeface="Arial" charset="0"/>
              </a:rPr>
              <a:t>ó</a:t>
            </a:r>
            <a:r>
              <a:rPr lang="es-CL" dirty="0"/>
              <a:t>n de los microorganismos son transmitidos por aerosoles </a:t>
            </a:r>
          </a:p>
          <a:p>
            <a:r>
              <a:rPr lang="en-US" dirty="0"/>
              <a:t>LAVADO DE MANOS!!!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E33073-9B39-6942-B473-2A2C6E5AE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4"/>
    </mc:Choice>
    <mc:Fallback xmlns="">
      <p:transition spd="slow" advTm="47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Factores</a:t>
            </a:r>
            <a:r>
              <a:rPr lang="en-US" dirty="0"/>
              <a:t> de </a:t>
            </a:r>
            <a:r>
              <a:rPr lang="en-US" dirty="0" err="1"/>
              <a:t>riesgo</a:t>
            </a:r>
            <a:r>
              <a:rPr lang="en-US" dirty="0"/>
              <a:t> para MDR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Edades</a:t>
            </a:r>
            <a:r>
              <a:rPr lang="en-US" dirty="0"/>
              <a:t> </a:t>
            </a:r>
            <a:r>
              <a:rPr lang="en-US" dirty="0" err="1"/>
              <a:t>extremas</a:t>
            </a:r>
            <a:endParaRPr lang="en-US" dirty="0"/>
          </a:p>
          <a:p>
            <a:r>
              <a:rPr lang="en-US" dirty="0" err="1"/>
              <a:t>Comorbilidades</a:t>
            </a:r>
            <a:endParaRPr lang="en-US" dirty="0"/>
          </a:p>
          <a:p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cirugías</a:t>
            </a:r>
            <a:endParaRPr lang="en-US" dirty="0"/>
          </a:p>
          <a:p>
            <a:r>
              <a:rPr lang="en-US" dirty="0" err="1"/>
              <a:t>Dispositivos</a:t>
            </a:r>
            <a:r>
              <a:rPr lang="en-US" dirty="0"/>
              <a:t> </a:t>
            </a:r>
            <a:r>
              <a:rPr lang="en-US" dirty="0" err="1"/>
              <a:t>intravasculares</a:t>
            </a:r>
            <a:endParaRPr lang="en-US" dirty="0"/>
          </a:p>
          <a:p>
            <a:r>
              <a:rPr lang="en-US" dirty="0" err="1"/>
              <a:t>Trastornos</a:t>
            </a:r>
            <a:r>
              <a:rPr lang="en-US" dirty="0"/>
              <a:t> del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inmune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Uso</a:t>
            </a:r>
            <a:r>
              <a:rPr lang="en-US" b="1" dirty="0"/>
              <a:t> </a:t>
            </a:r>
            <a:r>
              <a:rPr lang="en-US" b="1" dirty="0" err="1"/>
              <a:t>inapropiado</a:t>
            </a:r>
            <a:r>
              <a:rPr lang="en-US" b="1" dirty="0"/>
              <a:t> de ATB</a:t>
            </a:r>
          </a:p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microbiológicas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Permiten</a:t>
            </a:r>
            <a:r>
              <a:rPr lang="en-US" dirty="0"/>
              <a:t> </a:t>
            </a:r>
            <a:r>
              <a:rPr lang="en-US" dirty="0" err="1"/>
              <a:t>sobrevida</a:t>
            </a:r>
            <a:endParaRPr lang="en-US" dirty="0"/>
          </a:p>
          <a:p>
            <a:pPr lvl="1"/>
            <a:r>
              <a:rPr lang="en-US" dirty="0" err="1"/>
              <a:t>Diseminación</a:t>
            </a:r>
            <a:r>
              <a:rPr lang="en-US" dirty="0"/>
              <a:t> de </a:t>
            </a:r>
            <a:r>
              <a:rPr lang="en-US" dirty="0" err="1"/>
              <a:t>mecanismos</a:t>
            </a:r>
            <a:r>
              <a:rPr lang="en-US" dirty="0"/>
              <a:t> de </a:t>
            </a:r>
            <a:r>
              <a:rPr lang="en-US" dirty="0" err="1"/>
              <a:t>resistencia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6505599"/>
            <a:ext cx="2936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31859C"/>
                </a:solidFill>
              </a:rPr>
              <a:t>Puhto</a:t>
            </a:r>
            <a:r>
              <a:rPr lang="en-US" sz="1400" dirty="0">
                <a:solidFill>
                  <a:srgbClr val="31859C"/>
                </a:solidFill>
              </a:rPr>
              <a:t> T., Infection. 2011;39(3):217-23.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1F2655-5C26-DE48-B13F-6B86D5508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1"/>
    </mc:Choice>
    <mc:Fallback xmlns="">
      <p:transition spd="slow" advTm="51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06483"/>
          </a:xfrm>
          <a:noFill/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lvl1pPr marL="273050" indent="-273050" eaLnBrk="0" hangingPunct="0">
              <a:defRPr>
                <a:solidFill>
                  <a:schemeClr val="tx1"/>
                </a:solidFill>
                <a:latin typeface="Constanti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Refuerzo aislamiento estándar y precauciones de contacto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s-ES_tradnl" sz="2100" dirty="0">
                <a:latin typeface="+mn-lt"/>
              </a:rPr>
              <a:t>Tabulación de cumplimiento de </a:t>
            </a:r>
            <a:r>
              <a:rPr lang="es-ES_tradnl" sz="2100" dirty="0" err="1">
                <a:latin typeface="+mn-lt"/>
              </a:rPr>
              <a:t>bundles</a:t>
            </a:r>
            <a:endParaRPr lang="es-ES_tradnl" sz="25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Capacitación del equipo de salud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Aislamiento en cohorte de infectados y colonizados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100" dirty="0">
                <a:latin typeface="+mn-lt"/>
              </a:rPr>
              <a:t>Incluye personal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Reingreso de colonizados y traslados de otros centros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Baños con </a:t>
            </a:r>
            <a:r>
              <a:rPr lang="es-ES_tradnl" sz="2500" dirty="0" err="1">
                <a:latin typeface="+mn-lt"/>
              </a:rPr>
              <a:t>clorhexidina</a:t>
            </a:r>
            <a:endParaRPr lang="es-ES_tradnl" sz="25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Técnicas microbiológicas apropiadas para su búsqueda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Análisis de consumo de AMB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s-ES_tradnl" sz="2500" dirty="0">
                <a:latin typeface="+mn-lt"/>
              </a:rPr>
              <a:t>Reportes de resistencia local semestrales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endParaRPr lang="en-US" sz="2500" dirty="0">
              <a:latin typeface="+mn-lt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ea typeface="+mj-ea"/>
              </a:rPr>
              <a:t>Medidas de control MDR</a:t>
            </a:r>
            <a:endParaRPr lang="en-US" dirty="0"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09357-7DE7-FF41-811B-AEAA4B54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97152"/>
            <a:ext cx="1964080" cy="162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D74038-0019-3341-A65A-8EC681CB85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8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88"/>
    </mc:Choice>
    <mc:Fallback xmlns="">
      <p:transition spd="slow" advTm="7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/>
              <a:t>Definición</a:t>
            </a:r>
            <a:r>
              <a:rPr lang="en-US" sz="4400" dirty="0"/>
              <a:t> IAAS</a:t>
            </a:r>
            <a:br>
              <a:rPr lang="en-US" sz="4400" dirty="0"/>
            </a:br>
            <a:r>
              <a:rPr lang="en-US" sz="3100" dirty="0" err="1"/>
              <a:t>Incluye</a:t>
            </a:r>
            <a:r>
              <a:rPr lang="en-US" sz="3100" dirty="0"/>
              <a:t> </a:t>
            </a:r>
            <a:r>
              <a:rPr lang="en-US" sz="3100" dirty="0" err="1"/>
              <a:t>procedimientos</a:t>
            </a:r>
            <a:r>
              <a:rPr lang="en-US" sz="3100" dirty="0"/>
              <a:t> </a:t>
            </a:r>
            <a:r>
              <a:rPr lang="en-US" sz="3100" dirty="0" err="1"/>
              <a:t>ambulatorios</a:t>
            </a:r>
            <a:r>
              <a:rPr lang="en-US" sz="3100" dirty="0"/>
              <a:t> y </a:t>
            </a:r>
            <a:r>
              <a:rPr lang="en-US" sz="3100" dirty="0" err="1"/>
              <a:t>dentales</a:t>
            </a:r>
            <a:endParaRPr lang="en-US" sz="31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625609"/>
          </a:xfrm>
        </p:spPr>
        <p:txBody>
          <a:bodyPr>
            <a:normAutofit/>
          </a:bodyPr>
          <a:lstStyle/>
          <a:p>
            <a:r>
              <a:rPr lang="en-US" sz="2800" dirty="0" err="1"/>
              <a:t>Proceso</a:t>
            </a:r>
            <a:r>
              <a:rPr lang="en-US" sz="2800" dirty="0"/>
              <a:t> </a:t>
            </a:r>
            <a:r>
              <a:rPr lang="es-ES_tradnl" sz="2800" dirty="0"/>
              <a:t>infeccioso localizado o generalizado, de origen endógeno o exógeno adquirido por permanencia o concurrencia a algún centro de atención de salud</a:t>
            </a:r>
          </a:p>
          <a:p>
            <a:r>
              <a:rPr lang="es-ES_tradnl" sz="2800" dirty="0"/>
              <a:t>No presente ni en incubación al ingreso </a:t>
            </a:r>
          </a:p>
          <a:p>
            <a:pPr lvl="1"/>
            <a:r>
              <a:rPr lang="es-ES_tradnl" sz="2400" dirty="0"/>
              <a:t>Ley de las 3 noches</a:t>
            </a:r>
          </a:p>
          <a:p>
            <a:pPr lvl="1"/>
            <a:r>
              <a:rPr lang="es-ES_tradnl" sz="2400" dirty="0"/>
              <a:t>En caso de prótesis: hasta 1 año después</a:t>
            </a:r>
          </a:p>
          <a:p>
            <a:r>
              <a:rPr lang="es-ES_tradnl" sz="2800" dirty="0"/>
              <a:t>Diagnóstico diferencial con colonización e inflamación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B6A103-A93D-0241-ABCC-B46921F5C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70"/>
    </mc:Choice>
    <mc:Fallback xmlns="">
      <p:transition spd="slow" advTm="8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248"/>
            <a:ext cx="8229600" cy="8594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Fluidos</a:t>
            </a:r>
            <a:r>
              <a:rPr lang="en-US" dirty="0"/>
              <a:t> de </a:t>
            </a:r>
            <a:r>
              <a:rPr lang="en-US" dirty="0" err="1"/>
              <a:t>riesgo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el </a:t>
            </a:r>
            <a:r>
              <a:rPr lang="en-US" dirty="0" err="1"/>
              <a:t>trabajador</a:t>
            </a:r>
            <a:r>
              <a:rPr lang="en-US" dirty="0"/>
              <a:t> de </a:t>
            </a:r>
            <a:r>
              <a:rPr lang="en-US" dirty="0" err="1"/>
              <a:t>salud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39952"/>
          </a:xfrm>
        </p:spPr>
        <p:txBody>
          <a:bodyPr>
            <a:normAutofit/>
          </a:bodyPr>
          <a:lstStyle/>
          <a:p>
            <a:r>
              <a:rPr lang="en-US" dirty="0"/>
              <a:t>Sangre</a:t>
            </a:r>
          </a:p>
          <a:p>
            <a:r>
              <a:rPr lang="en-US" dirty="0" err="1"/>
              <a:t>Fluidos</a:t>
            </a:r>
            <a:r>
              <a:rPr lang="en-US" dirty="0"/>
              <a:t> </a:t>
            </a:r>
            <a:r>
              <a:rPr kumimoji="1" lang="es-ES_tradnl" dirty="0"/>
              <a:t>corporales con sangre</a:t>
            </a:r>
          </a:p>
          <a:p>
            <a:r>
              <a:rPr kumimoji="1" lang="es-ES_tradnl" dirty="0"/>
              <a:t>Fluidos provenientes de cavidades normalmente estériles </a:t>
            </a:r>
          </a:p>
          <a:p>
            <a:pPr lvl="1"/>
            <a:r>
              <a:rPr kumimoji="1" lang="es-ES_tradnl" dirty="0"/>
              <a:t>Pleural, amniótico, LCR, articular, </a:t>
            </a:r>
            <a:r>
              <a:rPr kumimoji="1" lang="es-ES_tradnl" dirty="0" err="1"/>
              <a:t>etc</a:t>
            </a:r>
            <a:endParaRPr kumimoji="1" lang="es-ES_tradnl" dirty="0"/>
          </a:p>
          <a:p>
            <a:r>
              <a:rPr kumimoji="1" lang="es-ES_tradnl" dirty="0"/>
              <a:t>Semen y secreción vaginal</a:t>
            </a:r>
            <a:endParaRPr kumimoji="1" lang="es-ES" dirty="0"/>
          </a:p>
          <a:p>
            <a:endParaRPr kumimoji="1" lang="es-ES_tradnl" dirty="0">
              <a:latin typeface="Comic Sans MS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F40185-697C-2F47-97F4-4559D04E7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7643192" cy="1252728"/>
          </a:xfrm>
        </p:spPr>
        <p:txBody>
          <a:bodyPr>
            <a:normAutofit/>
          </a:bodyPr>
          <a:lstStyle/>
          <a:p>
            <a:r>
              <a:rPr kumimoji="1" lang="es-ES_tradnl" sz="4000" dirty="0">
                <a:solidFill>
                  <a:srgbClr val="FFFFFF"/>
                </a:solidFill>
              </a:rPr>
              <a:t>Exposición laboral: Sin riesgo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75191"/>
            <a:ext cx="7848872" cy="4625609"/>
          </a:xfrm>
        </p:spPr>
        <p:txBody>
          <a:bodyPr>
            <a:normAutofit/>
          </a:bodyPr>
          <a:lstStyle/>
          <a:p>
            <a:r>
              <a:rPr lang="en-US" sz="2800" dirty="0" err="1"/>
              <a:t>Herida</a:t>
            </a:r>
            <a:r>
              <a:rPr lang="en-US" sz="2800" dirty="0"/>
              <a:t> </a:t>
            </a:r>
            <a:r>
              <a:rPr kumimoji="1" lang="es-ES_tradnl" sz="2800" dirty="0"/>
              <a:t>superficial sin sangramiento, escarificación</a:t>
            </a:r>
          </a:p>
          <a:p>
            <a:r>
              <a:rPr kumimoji="1" lang="es-ES_tradnl" sz="2800" dirty="0"/>
              <a:t>Herida con instrumento que a simple vista no está contaminado con sangre o fluido corporal de riesgo</a:t>
            </a:r>
          </a:p>
          <a:p>
            <a:r>
              <a:rPr kumimoji="1" lang="es-ES_tradnl" sz="2800" dirty="0"/>
              <a:t>Exposición de piel intacta o sana con sangre o fluido corporal de cualquier tipo</a:t>
            </a:r>
          </a:p>
          <a:p>
            <a:r>
              <a:rPr kumimoji="1" lang="es-ES_tradnl" sz="2800" dirty="0"/>
              <a:t>Exposición a fluidos de bajo riesgo o sin riesgo conocido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DB5997-1883-2341-8D7C-7169CE163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5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4"/>
    </mc:Choice>
    <mc:Fallback xmlns="">
      <p:transition spd="slow" advTm="3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147248" cy="1252728"/>
          </a:xfrm>
        </p:spPr>
        <p:txBody>
          <a:bodyPr>
            <a:normAutofit/>
          </a:bodyPr>
          <a:lstStyle/>
          <a:p>
            <a:r>
              <a:rPr kumimoji="1" lang="es-ES_tradnl" sz="4000" dirty="0">
                <a:solidFill>
                  <a:srgbClr val="FFFFFF"/>
                </a:solidFill>
              </a:rPr>
              <a:t>Exposición laboral: </a:t>
            </a:r>
            <a:r>
              <a:rPr lang="en-US" sz="4000" dirty="0"/>
              <a:t>Con </a:t>
            </a:r>
            <a:r>
              <a:rPr lang="en-US" sz="4000" dirty="0" err="1"/>
              <a:t>riesgo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s-ES_tradnl" dirty="0"/>
              <a:t>Herida profunda, provocada por instrumento con lumen, con evidente fluido corporal de riesgo</a:t>
            </a:r>
          </a:p>
          <a:p>
            <a:pPr lvl="1"/>
            <a:r>
              <a:rPr kumimoji="1" lang="es-ES_tradnl" dirty="0"/>
              <a:t>Causa sangrado </a:t>
            </a:r>
          </a:p>
          <a:p>
            <a:r>
              <a:rPr kumimoji="1" lang="es-ES_tradnl" dirty="0"/>
              <a:t>Exposición de mucosas o heridas a sangre o fluido corporal a simple vista contaminado con sangre</a:t>
            </a:r>
          </a:p>
          <a:p>
            <a:r>
              <a:rPr kumimoji="1" lang="es-ES_tradnl" dirty="0"/>
              <a:t>Derrame de sangre o fluido corporal de riesgo en una solución de continuidad como herida, dermatosis o eczema</a:t>
            </a:r>
          </a:p>
          <a:p>
            <a:endParaRPr lang="en-US" dirty="0"/>
          </a:p>
          <a:p>
            <a:endParaRPr lang="en-US" dirty="0"/>
          </a:p>
          <a:p>
            <a:pPr marL="342900" indent="-342900" algn="just">
              <a:spcBef>
                <a:spcPct val="20000"/>
              </a:spcBef>
              <a:buClr>
                <a:srgbClr val="C00000"/>
              </a:buClr>
              <a:buFont typeface="Wingdings" charset="0"/>
              <a:buChar char="Ø"/>
            </a:pPr>
            <a:endParaRPr kumimoji="1" lang="es-ES_tradnl" dirty="0">
              <a:latin typeface="Comic Sans MS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00000"/>
              </a:buClr>
              <a:buFont typeface="Wingdings" charset="0"/>
              <a:buChar char="Ø"/>
            </a:pPr>
            <a:endParaRPr kumimoji="1" lang="es-ES_tradnl" dirty="0">
              <a:latin typeface="Comic Sans MS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301B90-5A6E-314E-8BA8-4E68942BB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13"/>
    </mc:Choice>
    <mc:Fallback xmlns="">
      <p:transition spd="slow" advTm="3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12 Imagen" descr="punciod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4 CuadroTexto"/>
          <p:cNvSpPr txBox="1">
            <a:spLocks noChangeArrowheads="1"/>
          </p:cNvSpPr>
          <p:nvPr/>
        </p:nvSpPr>
        <p:spPr bwMode="auto">
          <a:xfrm>
            <a:off x="2476500" y="4286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s-ES"/>
          </a:p>
        </p:txBody>
      </p:sp>
      <p:sp>
        <p:nvSpPr>
          <p:cNvPr id="66563" name="5 CuadroTexto"/>
          <p:cNvSpPr txBox="1">
            <a:spLocks noChangeArrowheads="1"/>
          </p:cNvSpPr>
          <p:nvPr/>
        </p:nvSpPr>
        <p:spPr bwMode="auto">
          <a:xfrm>
            <a:off x="381000" y="374650"/>
            <a:ext cx="67627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2800" b="1">
                <a:solidFill>
                  <a:schemeClr val="bg1"/>
                </a:solidFill>
                <a:latin typeface="Arial Rounded MT Bold" charset="0"/>
              </a:rPr>
              <a:t>En caso de sufrir un accidente corto punzante o con exposición a mucosas debes:</a:t>
            </a:r>
          </a:p>
        </p:txBody>
      </p:sp>
      <p:sp>
        <p:nvSpPr>
          <p:cNvPr id="66564" name="6 CuadroTexto"/>
          <p:cNvSpPr txBox="1">
            <a:spLocks noChangeArrowheads="1"/>
          </p:cNvSpPr>
          <p:nvPr/>
        </p:nvSpPr>
        <p:spPr bwMode="auto">
          <a:xfrm>
            <a:off x="1042988" y="1928813"/>
            <a:ext cx="6762750" cy="461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L" b="1" dirty="0">
                <a:solidFill>
                  <a:srgbClr val="333399"/>
                </a:solidFill>
              </a:rPr>
              <a:t>1° ¡CONSIDERARLO UNA URGENCIA!</a:t>
            </a:r>
            <a:endParaRPr lang="es-ES" b="1" dirty="0">
              <a:solidFill>
                <a:srgbClr val="333399"/>
              </a:solidFill>
            </a:endParaRPr>
          </a:p>
        </p:txBody>
      </p:sp>
      <p:sp>
        <p:nvSpPr>
          <p:cNvPr id="66565" name="7 CuadroTexto"/>
          <p:cNvSpPr txBox="1">
            <a:spLocks noChangeArrowheads="1"/>
          </p:cNvSpPr>
          <p:nvPr/>
        </p:nvSpPr>
        <p:spPr bwMode="auto">
          <a:xfrm>
            <a:off x="1047750" y="2517775"/>
            <a:ext cx="3956298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L" b="1" dirty="0">
                <a:solidFill>
                  <a:srgbClr val="FF0000"/>
                </a:solidFill>
              </a:rPr>
              <a:t>2° Lavar zona afectada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66566" name="9 CuadroTexto"/>
          <p:cNvSpPr txBox="1">
            <a:spLocks noChangeArrowheads="1"/>
          </p:cNvSpPr>
          <p:nvPr/>
        </p:nvSpPr>
        <p:spPr bwMode="auto">
          <a:xfrm>
            <a:off x="1042988" y="5013325"/>
            <a:ext cx="7273428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L" b="1" dirty="0">
                <a:solidFill>
                  <a:srgbClr val="333399"/>
                </a:solidFill>
              </a:rPr>
              <a:t>5° Acudir a la Evaluación por PCI</a:t>
            </a:r>
            <a:endParaRPr lang="es-ES" b="1" dirty="0">
              <a:solidFill>
                <a:srgbClr val="333399"/>
              </a:solidFill>
            </a:endParaRPr>
          </a:p>
        </p:txBody>
      </p:sp>
      <p:sp>
        <p:nvSpPr>
          <p:cNvPr id="66567" name="13 CuadroTexto"/>
          <p:cNvSpPr txBox="1">
            <a:spLocks noChangeArrowheads="1"/>
          </p:cNvSpPr>
          <p:nvPr/>
        </p:nvSpPr>
        <p:spPr bwMode="auto">
          <a:xfrm>
            <a:off x="1042988" y="5661025"/>
            <a:ext cx="6121400" cy="769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L" b="1">
                <a:solidFill>
                  <a:srgbClr val="333399"/>
                </a:solidFill>
              </a:rPr>
              <a:t>6° Acudir a Recursos Humanos </a:t>
            </a:r>
          </a:p>
          <a:p>
            <a:r>
              <a:rPr lang="es-CL" sz="2000" b="1">
                <a:solidFill>
                  <a:srgbClr val="333399"/>
                </a:solidFill>
                <a:sym typeface="Wingdings" charset="0"/>
              </a:rPr>
              <a:t> </a:t>
            </a:r>
            <a:r>
              <a:rPr lang="es-CL" sz="2000" b="1">
                <a:solidFill>
                  <a:srgbClr val="333399"/>
                </a:solidFill>
              </a:rPr>
              <a:t>registrar el accidente. (beneficios Ley 16.744)</a:t>
            </a:r>
            <a:endParaRPr lang="es-ES" sz="2000" b="1">
              <a:solidFill>
                <a:srgbClr val="333399"/>
              </a:solidFill>
            </a:endParaRPr>
          </a:p>
        </p:txBody>
      </p:sp>
      <p:pic>
        <p:nvPicPr>
          <p:cNvPr id="66568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60338"/>
            <a:ext cx="15128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11 CuadroTexto"/>
          <p:cNvSpPr txBox="1">
            <a:spLocks noChangeArrowheads="1"/>
          </p:cNvSpPr>
          <p:nvPr/>
        </p:nvSpPr>
        <p:spPr bwMode="auto">
          <a:xfrm>
            <a:off x="1042988" y="3141663"/>
            <a:ext cx="7633468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L" b="1" dirty="0">
                <a:solidFill>
                  <a:srgbClr val="FF0000"/>
                </a:solidFill>
              </a:rPr>
              <a:t>3° Avisar a tu jefatura</a:t>
            </a:r>
          </a:p>
          <a:p>
            <a:r>
              <a:rPr lang="es-CL" sz="2000" b="1" dirty="0">
                <a:solidFill>
                  <a:srgbClr val="FF0000"/>
                </a:solidFill>
                <a:sym typeface="Wingdings" charset="0"/>
              </a:rPr>
              <a:t> </a:t>
            </a:r>
            <a:r>
              <a:rPr lang="es-CL" sz="2000" b="1" dirty="0">
                <a:solidFill>
                  <a:srgbClr val="FF0000"/>
                </a:solidFill>
              </a:rPr>
              <a:t>evaluación con el jefe de turno o IAAS/ Encargado docente</a:t>
            </a:r>
            <a:r>
              <a:rPr lang="es-CL" b="1" dirty="0">
                <a:solidFill>
                  <a:srgbClr val="FF0000"/>
                </a:solidFill>
              </a:rPr>
              <a:t> 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66570" name="15 CuadroTexto"/>
          <p:cNvSpPr txBox="1">
            <a:spLocks noChangeArrowheads="1"/>
          </p:cNvSpPr>
          <p:nvPr/>
        </p:nvSpPr>
        <p:spPr bwMode="auto">
          <a:xfrm>
            <a:off x="1042988" y="4076700"/>
            <a:ext cx="5041900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L" b="1">
                <a:solidFill>
                  <a:srgbClr val="FF0000"/>
                </a:solidFill>
              </a:rPr>
              <a:t>4° Iniciar</a:t>
            </a:r>
            <a:r>
              <a:rPr lang="es-CL">
                <a:solidFill>
                  <a:srgbClr val="FF0000"/>
                </a:solidFill>
              </a:rPr>
              <a:t> </a:t>
            </a:r>
            <a:r>
              <a:rPr lang="es-CL" b="1">
                <a:solidFill>
                  <a:srgbClr val="FF0000"/>
                </a:solidFill>
              </a:rPr>
              <a:t>tratamiento SÓLO si el accidente es de riesgo</a:t>
            </a:r>
            <a:endParaRPr lang="es-ES" b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719725-B77E-F149-8917-616C29A6E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03"/>
    </mc:Choice>
    <mc:Fallback xmlns="">
      <p:transition spd="slow" advTm="49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959C-96CB-8D49-A99F-3FDBD85C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olvide</a:t>
            </a:r>
            <a:r>
              <a:rPr lang="en-US" dirty="0"/>
              <a:t> que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2FDFB-84A1-714D-9722-EC4A8CE03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Vigilacia</a:t>
            </a:r>
            <a:r>
              <a:rPr lang="en-US" sz="2400" dirty="0"/>
              <a:t> de IAAS </a:t>
            </a:r>
            <a:r>
              <a:rPr lang="en-US" sz="2400" dirty="0" err="1"/>
              <a:t>refleja</a:t>
            </a:r>
            <a:r>
              <a:rPr lang="en-US" sz="2400" dirty="0"/>
              <a:t> la </a:t>
            </a:r>
            <a:r>
              <a:rPr lang="en-US" sz="2400" dirty="0" err="1"/>
              <a:t>calidad</a:t>
            </a:r>
            <a:r>
              <a:rPr lang="en-US" sz="2400" dirty="0"/>
              <a:t> de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trabajo</a:t>
            </a:r>
            <a:endParaRPr lang="en-US" sz="2400" dirty="0"/>
          </a:p>
          <a:p>
            <a:r>
              <a:rPr lang="en-US" sz="2400" dirty="0" err="1"/>
              <a:t>Prevenir</a:t>
            </a:r>
            <a:r>
              <a:rPr lang="en-US" sz="2400" dirty="0"/>
              <a:t> IAAS es </a:t>
            </a:r>
            <a:r>
              <a:rPr lang="en-US" sz="2400" dirty="0" err="1"/>
              <a:t>costo-efectiva</a:t>
            </a:r>
            <a:endParaRPr lang="en-US" sz="2400" dirty="0"/>
          </a:p>
          <a:p>
            <a:pPr lvl="1"/>
            <a:r>
              <a:rPr lang="en-US" sz="2200" dirty="0" err="1"/>
              <a:t>Higiene</a:t>
            </a:r>
            <a:r>
              <a:rPr lang="en-US" sz="2200" dirty="0"/>
              <a:t> de manos</a:t>
            </a:r>
          </a:p>
          <a:p>
            <a:pPr lvl="1"/>
            <a:r>
              <a:rPr lang="en-US" sz="2200" dirty="0" err="1"/>
              <a:t>Esterilización</a:t>
            </a:r>
            <a:endParaRPr lang="en-US" sz="2200" dirty="0"/>
          </a:p>
          <a:p>
            <a:pPr lvl="1"/>
            <a:r>
              <a:rPr lang="en-US" sz="2200" dirty="0"/>
              <a:t>Técnica </a:t>
            </a:r>
            <a:r>
              <a:rPr lang="en-US" sz="2200" dirty="0" err="1"/>
              <a:t>aséptica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procedimientos</a:t>
            </a:r>
            <a:r>
              <a:rPr lang="en-US" sz="2200" dirty="0"/>
              <a:t> </a:t>
            </a:r>
            <a:r>
              <a:rPr lang="en-US" sz="2200" dirty="0" err="1"/>
              <a:t>invasores</a:t>
            </a:r>
            <a:endParaRPr lang="en-US" sz="2200" dirty="0"/>
          </a:p>
          <a:p>
            <a:pPr lvl="1"/>
            <a:r>
              <a:rPr lang="en-US" sz="2200" dirty="0" err="1"/>
              <a:t>Segregación</a:t>
            </a:r>
            <a:r>
              <a:rPr lang="en-US" sz="2200" dirty="0"/>
              <a:t> y </a:t>
            </a:r>
            <a:r>
              <a:rPr lang="en-US" sz="2200" dirty="0" err="1"/>
              <a:t>precauciones</a:t>
            </a:r>
            <a:r>
              <a:rPr lang="en-US" sz="2200" dirty="0"/>
              <a:t> </a:t>
            </a:r>
          </a:p>
          <a:p>
            <a:pPr lvl="1"/>
            <a:r>
              <a:rPr lang="en-US" sz="2200" dirty="0" err="1"/>
              <a:t>Uso</a:t>
            </a:r>
            <a:r>
              <a:rPr lang="en-US" sz="2200" dirty="0"/>
              <a:t> </a:t>
            </a:r>
            <a:r>
              <a:rPr lang="en-US" sz="2200" dirty="0" err="1"/>
              <a:t>racional</a:t>
            </a:r>
            <a:r>
              <a:rPr lang="en-US" sz="2200" dirty="0"/>
              <a:t> de AMB</a:t>
            </a:r>
          </a:p>
          <a:p>
            <a:r>
              <a:rPr lang="en-US" sz="2400" dirty="0" err="1"/>
              <a:t>Controlar</a:t>
            </a:r>
            <a:r>
              <a:rPr lang="en-US" sz="2400" dirty="0"/>
              <a:t> la </a:t>
            </a:r>
            <a:r>
              <a:rPr lang="en-US" sz="2400" dirty="0" err="1"/>
              <a:t>diseminación</a:t>
            </a:r>
            <a:r>
              <a:rPr lang="en-US" sz="2400" dirty="0"/>
              <a:t> de MDR es un </a:t>
            </a:r>
            <a:r>
              <a:rPr lang="en-US" sz="2400" dirty="0" err="1"/>
              <a:t>desafío</a:t>
            </a:r>
            <a:endParaRPr lang="en-US" sz="2400" dirty="0"/>
          </a:p>
          <a:p>
            <a:r>
              <a:rPr lang="en-US" sz="2400" dirty="0" err="1"/>
              <a:t>Accidentes</a:t>
            </a:r>
            <a:r>
              <a:rPr lang="en-US" sz="2400" dirty="0"/>
              <a:t> con </a:t>
            </a:r>
            <a:r>
              <a:rPr lang="en-US" sz="2400" dirty="0" err="1"/>
              <a:t>fluidos</a:t>
            </a:r>
            <a:r>
              <a:rPr lang="en-US" sz="2400" dirty="0"/>
              <a:t> de </a:t>
            </a:r>
            <a:r>
              <a:rPr lang="en-US" sz="2400" dirty="0" err="1"/>
              <a:t>riesgo</a:t>
            </a:r>
            <a:r>
              <a:rPr lang="en-US" sz="2400" dirty="0"/>
              <a:t> son una </a:t>
            </a:r>
            <a:r>
              <a:rPr lang="en-US" sz="2400" dirty="0" err="1"/>
              <a:t>urgencia</a:t>
            </a:r>
            <a:endParaRPr lang="en-US" sz="2400" dirty="0"/>
          </a:p>
          <a:p>
            <a:r>
              <a:rPr lang="en-US" sz="2400" dirty="0" err="1"/>
              <a:t>Trabajo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equipo</a:t>
            </a:r>
            <a:r>
              <a:rPr lang="en-US" sz="2400" dirty="0"/>
              <a:t> y </a:t>
            </a:r>
            <a:r>
              <a:rPr lang="en-US" sz="2400" dirty="0" err="1"/>
              <a:t>capacitación</a:t>
            </a:r>
            <a:r>
              <a:rPr lang="en-US" sz="2400"/>
              <a:t> continua</a:t>
            </a:r>
            <a:r>
              <a:rPr lang="en-US" sz="2400" dirty="0"/>
              <a:t>!!</a:t>
            </a:r>
          </a:p>
          <a:p>
            <a:endParaRPr lang="en-US" sz="26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C46A82-8780-154F-9BC5-8B07CC5951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4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59"/>
    </mc:Choice>
    <mc:Fallback xmlns="">
      <p:transition spd="slow" advTm="10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132856"/>
            <a:ext cx="7982272" cy="1600944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ES_tradnl" sz="5400" dirty="0">
                <a:solidFill>
                  <a:schemeClr val="accent1"/>
                </a:solidFill>
                <a:latin typeface="Tahoma" pitchFamily="-112" charset="0"/>
              </a:rPr>
              <a:t>GRACIAS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6DDC58-04F0-174A-93B4-857723BD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"/>
    </mc:Choice>
    <mc:Fallback xmlns="">
      <p:transition spd="slow" advTm="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55448"/>
            <a:ext cx="8219256" cy="1252728"/>
          </a:xfrm>
        </p:spPr>
        <p:txBody>
          <a:bodyPr>
            <a:noAutofit/>
          </a:bodyPr>
          <a:lstStyle/>
          <a:p>
            <a:r>
              <a:rPr lang="en-US" sz="4800" dirty="0">
                <a:ea typeface="ＭＳ Ｐゴシック" charset="0"/>
                <a:cs typeface="ＭＳ Ｐゴシック" charset="0"/>
              </a:rPr>
              <a:t>IAAS: Para </a:t>
            </a:r>
            <a:r>
              <a:rPr lang="en-US" sz="4800" dirty="0" err="1">
                <a:ea typeface="ＭＳ Ｐゴシック" charset="0"/>
                <a:cs typeface="ＭＳ Ｐゴシック" charset="0"/>
              </a:rPr>
              <a:t>qué</a:t>
            </a:r>
            <a:r>
              <a:rPr lang="en-US" sz="4800" dirty="0">
                <a:ea typeface="ＭＳ Ｐゴシック" charset="0"/>
                <a:cs typeface="ＭＳ Ｐゴシック" charset="0"/>
              </a:rPr>
              <a:t>?</a:t>
            </a:r>
            <a:br>
              <a:rPr lang="en-US" sz="4800" dirty="0">
                <a:ea typeface="ＭＳ Ｐゴシック" charset="0"/>
                <a:cs typeface="ＭＳ Ｐゴシック" charset="0"/>
              </a:rPr>
            </a:br>
            <a:r>
              <a:rPr lang="en-US" sz="4000" dirty="0" err="1">
                <a:ea typeface="ＭＳ Ｐゴシック" charset="0"/>
                <a:cs typeface="ＭＳ Ｐゴシック" charset="0"/>
              </a:rPr>
              <a:t>Refleja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>
                <a:ea typeface="ＭＳ Ｐゴシック" charset="0"/>
                <a:cs typeface="ＭＳ Ｐゴシック" charset="0"/>
              </a:rPr>
              <a:t>calidad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 en la </a:t>
            </a:r>
            <a:r>
              <a:rPr lang="en-US" sz="4000" dirty="0" err="1">
                <a:ea typeface="ＭＳ Ｐゴシック" charset="0"/>
                <a:cs typeface="ＭＳ Ｐゴシック" charset="0"/>
              </a:rPr>
              <a:t>prestación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!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1196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dirty="0"/>
              <a:t>Complicaciones frecuentes y severas de la atención hospitalaria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dirty="0"/>
              <a:t>Incidencia: 5-10%</a:t>
            </a:r>
          </a:p>
          <a:p>
            <a:r>
              <a:rPr lang="es-ES" sz="2800" dirty="0"/>
              <a:t>Letalidad: asociada: 3 - 8%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dirty="0"/>
              <a:t>Aumenta costo de atención hospitalaria 4 veces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u="sng" dirty="0"/>
              <a:t>Implicancias legales</a:t>
            </a:r>
          </a:p>
          <a:p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DEDA92-4D0F-3847-916D-AAD327311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8"/>
    </mc:Choice>
    <mc:Fallback xmlns="">
      <p:transition spd="slow" advTm="5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Procedimiento</a:t>
            </a:r>
            <a:r>
              <a:rPr lang="en-US" dirty="0"/>
              <a:t> de </a:t>
            </a:r>
            <a:r>
              <a:rPr lang="en-US" dirty="0" err="1"/>
              <a:t>vigilancia</a:t>
            </a:r>
            <a:r>
              <a:rPr lang="en-US" dirty="0"/>
              <a:t> IAAS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83968"/>
          </a:xfrm>
        </p:spPr>
        <p:txBody>
          <a:bodyPr>
            <a:normAutofit fontScale="92500"/>
          </a:bodyPr>
          <a:lstStyle/>
          <a:p>
            <a:pPr>
              <a:spcBef>
                <a:spcPct val="20000"/>
              </a:spcBef>
            </a:pPr>
            <a:r>
              <a:rPr lang="es-ES" b="1" dirty="0"/>
              <a:t>Método activo y selectivo</a:t>
            </a:r>
          </a:p>
          <a:p>
            <a:pPr lvl="1" algn="just"/>
            <a:r>
              <a:rPr lang="es-ES" dirty="0"/>
              <a:t>Revisión periódica de fichas:</a:t>
            </a:r>
          </a:p>
          <a:p>
            <a:pPr lvl="1" algn="just"/>
            <a:r>
              <a:rPr lang="es-ES" dirty="0"/>
              <a:t>Factores de riesgo</a:t>
            </a:r>
          </a:p>
          <a:p>
            <a:pPr lvl="1" algn="just"/>
            <a:r>
              <a:rPr lang="es-ES" dirty="0"/>
              <a:t>Procedimientos invasivos</a:t>
            </a:r>
          </a:p>
          <a:p>
            <a:pPr lvl="1" algn="just"/>
            <a:r>
              <a:rPr lang="es-ES" b="1" u="sng" dirty="0"/>
              <a:t>¡DIAGNÓSTICO MÉDICO!</a:t>
            </a:r>
          </a:p>
          <a:p>
            <a:pPr algn="just">
              <a:spcBef>
                <a:spcPct val="20000"/>
              </a:spcBef>
            </a:pPr>
            <a:r>
              <a:rPr lang="es-ES" dirty="0"/>
              <a:t>Revisión registros laboratorio de microbiología</a:t>
            </a:r>
          </a:p>
          <a:p>
            <a:pPr algn="just">
              <a:spcBef>
                <a:spcPct val="20000"/>
              </a:spcBef>
            </a:pPr>
            <a:r>
              <a:rPr lang="es-ES" dirty="0"/>
              <a:t>Seguimiento post alta (cirugía)</a:t>
            </a:r>
          </a:p>
          <a:p>
            <a:pPr algn="just">
              <a:spcBef>
                <a:spcPct val="20000"/>
              </a:spcBef>
            </a:pPr>
            <a:r>
              <a:rPr lang="es-ES" dirty="0"/>
              <a:t>Consolidación y difusión de resultados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94D3A0-0774-3D41-A650-D5C1C6E2F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45"/>
    </mc:Choice>
    <mc:Fallback xmlns="">
      <p:transition spd="slow" advTm="12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043608" y="5787261"/>
            <a:ext cx="288032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dirty="0">
                <a:solidFill>
                  <a:srgbClr val="FFFFFF"/>
                </a:solidFill>
                <a:latin typeface="+mn-lt"/>
              </a:rPr>
              <a:t>Importantes. </a:t>
            </a:r>
          </a:p>
          <a:p>
            <a:pPr algn="ctr" eaLnBrk="1" hangingPunct="1"/>
            <a:r>
              <a:rPr lang="es-ES" dirty="0">
                <a:solidFill>
                  <a:srgbClr val="FFFFFF"/>
                </a:solidFill>
                <a:latin typeface="+mn-lt"/>
              </a:rPr>
              <a:t>Poco modificables</a:t>
            </a:r>
            <a:endParaRPr lang="es-CL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70806"/>
          </a:xfrm>
        </p:spPr>
        <p:txBody>
          <a:bodyPr>
            <a:normAutofit/>
          </a:bodyPr>
          <a:lstStyle/>
          <a:p>
            <a:r>
              <a:rPr lang="en-US" sz="4000" dirty="0" err="1"/>
              <a:t>Factores</a:t>
            </a:r>
            <a:r>
              <a:rPr lang="en-US" sz="4000" dirty="0"/>
              <a:t> de </a:t>
            </a:r>
            <a:r>
              <a:rPr lang="en-US" sz="4000" dirty="0" err="1"/>
              <a:t>riesgo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4040188" cy="715355"/>
          </a:xfrm>
        </p:spPr>
        <p:txBody>
          <a:bodyPr/>
          <a:lstStyle/>
          <a:p>
            <a:r>
              <a:rPr lang="en-US" dirty="0" err="1"/>
              <a:t>Hospedero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56792"/>
            <a:ext cx="4041775" cy="715355"/>
          </a:xfrm>
        </p:spPr>
        <p:txBody>
          <a:bodyPr/>
          <a:lstStyle/>
          <a:p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físico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951288"/>
          </a:xfrm>
        </p:spPr>
        <p:txBody>
          <a:bodyPr>
            <a:normAutofit/>
          </a:bodyPr>
          <a:lstStyle/>
          <a:p>
            <a:r>
              <a:rPr lang="en-US" dirty="0" err="1"/>
              <a:t>Aire</a:t>
            </a:r>
            <a:endParaRPr lang="en-US" dirty="0"/>
          </a:p>
          <a:p>
            <a:pPr lvl="1"/>
            <a:r>
              <a:rPr lang="en-US" dirty="0" err="1"/>
              <a:t>Pabellones</a:t>
            </a:r>
            <a:endParaRPr lang="en-US" dirty="0"/>
          </a:p>
          <a:p>
            <a:pPr lvl="1"/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fluidos</a:t>
            </a:r>
            <a:r>
              <a:rPr lang="en-US" dirty="0"/>
              <a:t> </a:t>
            </a:r>
            <a:r>
              <a:rPr lang="en-US" dirty="0" err="1"/>
              <a:t>estériles</a:t>
            </a:r>
            <a:endParaRPr lang="en-US" dirty="0"/>
          </a:p>
          <a:p>
            <a:r>
              <a:rPr lang="en-US" dirty="0"/>
              <a:t>Agua</a:t>
            </a:r>
          </a:p>
          <a:p>
            <a:pPr lvl="1"/>
            <a:r>
              <a:rPr lang="en-US" dirty="0" err="1"/>
              <a:t>Fluidos</a:t>
            </a:r>
            <a:r>
              <a:rPr lang="en-US" dirty="0"/>
              <a:t> </a:t>
            </a:r>
            <a:r>
              <a:rPr lang="en-US" dirty="0" err="1"/>
              <a:t>estériles</a:t>
            </a:r>
            <a:r>
              <a:rPr lang="en-US" dirty="0"/>
              <a:t> IV, </a:t>
            </a:r>
            <a:r>
              <a:rPr lang="en-US" dirty="0" err="1"/>
              <a:t>hemodiálisis</a:t>
            </a:r>
            <a:endParaRPr lang="en-US" dirty="0"/>
          </a:p>
          <a:p>
            <a:pPr lvl="1"/>
            <a:r>
              <a:rPr lang="en-US" dirty="0" err="1"/>
              <a:t>Humidificadores</a:t>
            </a:r>
            <a:endParaRPr lang="en-US" dirty="0"/>
          </a:p>
          <a:p>
            <a:r>
              <a:rPr lang="en-US" dirty="0" err="1"/>
              <a:t>Objetos</a:t>
            </a:r>
            <a:r>
              <a:rPr lang="en-US" dirty="0"/>
              <a:t> y superficies</a:t>
            </a:r>
          </a:p>
          <a:p>
            <a:r>
              <a:rPr lang="en-US" dirty="0" err="1"/>
              <a:t>Animales</a:t>
            </a:r>
            <a:endParaRPr lang="en-US" dirty="0"/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charset="0"/>
              <a:buChar char="v"/>
            </a:pPr>
            <a:endParaRPr lang="es-ES_tradnl" sz="3200" dirty="0">
              <a:latin typeface="Comic Sans MS" charset="0"/>
            </a:endParaRP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charset="0"/>
              <a:buChar char="v"/>
            </a:pPr>
            <a:endParaRPr lang="es-ES_tradnl" sz="3200" dirty="0">
              <a:latin typeface="Comic Sans MS" charset="0"/>
            </a:endParaRPr>
          </a:p>
          <a:p>
            <a:endParaRPr lang="en-US" dirty="0"/>
          </a:p>
        </p:txBody>
      </p:sp>
      <p:sp>
        <p:nvSpPr>
          <p:cNvPr id="11" name="Content Placeholder 19"/>
          <p:cNvSpPr>
            <a:spLocks noGrp="1"/>
          </p:cNvSpPr>
          <p:nvPr>
            <p:ph sz="half" idx="2"/>
          </p:nvPr>
        </p:nvSpPr>
        <p:spPr>
          <a:xfrm>
            <a:off x="468313" y="2276872"/>
            <a:ext cx="4040187" cy="3951287"/>
          </a:xfrm>
        </p:spPr>
        <p:txBody>
          <a:bodyPr>
            <a:normAutofit/>
          </a:bodyPr>
          <a:lstStyle/>
          <a:p>
            <a:r>
              <a:rPr lang="es-ES_tradnl" sz="2800" dirty="0"/>
              <a:t>Edad</a:t>
            </a:r>
          </a:p>
          <a:p>
            <a:r>
              <a:rPr lang="es-ES_tradnl" sz="2800" dirty="0"/>
              <a:t>Género</a:t>
            </a:r>
          </a:p>
          <a:p>
            <a:r>
              <a:rPr lang="es-ES_tradnl" sz="2800" dirty="0"/>
              <a:t>Patología basal</a:t>
            </a:r>
          </a:p>
          <a:p>
            <a:r>
              <a:rPr lang="es-ES_tradnl" sz="2800" dirty="0"/>
              <a:t>Inmunidad</a:t>
            </a:r>
          </a:p>
          <a:p>
            <a:r>
              <a:rPr lang="es-ES_tradnl" sz="2800" dirty="0"/>
              <a:t>Estado nutricional</a:t>
            </a:r>
            <a:endParaRPr lang="es-ES_tradnl" sz="1800" dirty="0"/>
          </a:p>
          <a:p>
            <a:endParaRPr lang="en-US" sz="18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147090" y="5805264"/>
            <a:ext cx="295330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b="1" dirty="0">
                <a:latin typeface="+mn-lt"/>
              </a:rPr>
              <a:t>Importancia relativa. </a:t>
            </a:r>
          </a:p>
          <a:p>
            <a:pPr algn="ctr" eaLnBrk="1" hangingPunct="1"/>
            <a:r>
              <a:rPr lang="es-ES" b="1" dirty="0">
                <a:latin typeface="+mn-lt"/>
              </a:rPr>
              <a:t>Muy modificables</a:t>
            </a:r>
            <a:endParaRPr lang="es-CL" b="1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7A8A78-1DAA-8847-81B2-8A7539FAE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7"/>
    </mc:Choice>
    <mc:Fallback xmlns="">
      <p:transition spd="slow" advTm="7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2245-8401-6A43-BABE-8CB1BE24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Infecciones</a:t>
            </a:r>
            <a:r>
              <a:rPr lang="en-US" dirty="0"/>
              <a:t> a </a:t>
            </a:r>
            <a:r>
              <a:rPr lang="en-US" dirty="0" err="1"/>
              <a:t>vigilar</a:t>
            </a:r>
            <a:r>
              <a:rPr lang="en-US" dirty="0"/>
              <a:t> …HEGC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C73A7-5195-8643-9EC8-4D399D8FD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NAVM</a:t>
            </a:r>
          </a:p>
          <a:p>
            <a:r>
              <a:rPr lang="en-US" dirty="0"/>
              <a:t>ITS/CVC</a:t>
            </a:r>
          </a:p>
          <a:p>
            <a:pPr lvl="1"/>
            <a:r>
              <a:rPr lang="en-US" dirty="0" err="1"/>
              <a:t>Agudo</a:t>
            </a:r>
            <a:r>
              <a:rPr lang="en-US" dirty="0"/>
              <a:t>, NPT, </a:t>
            </a:r>
            <a:r>
              <a:rPr lang="en-US" dirty="0" err="1"/>
              <a:t>Inmunosuprimidos</a:t>
            </a:r>
            <a:r>
              <a:rPr lang="en-US" dirty="0"/>
              <a:t>, </a:t>
            </a:r>
            <a:r>
              <a:rPr lang="en-US" dirty="0" err="1"/>
              <a:t>Diálisis</a:t>
            </a:r>
            <a:endParaRPr lang="en-US" dirty="0"/>
          </a:p>
          <a:p>
            <a:r>
              <a:rPr lang="en-US" dirty="0"/>
              <a:t>ITU/CUP</a:t>
            </a:r>
          </a:p>
          <a:p>
            <a:r>
              <a:rPr lang="en-US" dirty="0"/>
              <a:t>GEA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lactantes</a:t>
            </a:r>
            <a:endParaRPr lang="en-US" dirty="0"/>
          </a:p>
          <a:p>
            <a:r>
              <a:rPr lang="en-US" dirty="0"/>
              <a:t>IRA viral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lactantes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Otras</a:t>
            </a:r>
            <a:r>
              <a:rPr lang="en-US" dirty="0"/>
              <a:t>: TAVM, PD, </a:t>
            </a:r>
            <a:r>
              <a:rPr lang="en-US" dirty="0" err="1"/>
              <a:t>Colecistectomías</a:t>
            </a:r>
            <a:r>
              <a:rPr lang="en-US" dirty="0"/>
              <a:t>, </a:t>
            </a:r>
            <a:r>
              <a:rPr lang="en-US" dirty="0" err="1"/>
              <a:t>endoftalmitis</a:t>
            </a:r>
            <a:r>
              <a:rPr lang="en-US" dirty="0"/>
              <a:t>, </a:t>
            </a:r>
            <a:r>
              <a:rPr lang="en-US"/>
              <a:t>etc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64B47E-203C-A845-9CE7-E78F46501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9"/>
    </mc:Choice>
    <mc:Fallback xmlns="">
      <p:transition spd="slow" advTm="6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1"/>
          <p:cNvSpPr>
            <a:spLocks noGrp="1"/>
          </p:cNvSpPr>
          <p:nvPr>
            <p:ph type="title"/>
          </p:nvPr>
        </p:nvSpPr>
        <p:spPr>
          <a:xfrm>
            <a:off x="0" y="71214"/>
            <a:ext cx="9144000" cy="1125538"/>
          </a:xfrm>
        </p:spPr>
        <p:txBody>
          <a:bodyPr/>
          <a:lstStyle/>
          <a:p>
            <a:pPr algn="ctr"/>
            <a:r>
              <a:rPr lang="es-CL" sz="3200" dirty="0">
                <a:latin typeface="Arial" charset="0"/>
                <a:ea typeface="MS PGothic" charset="0"/>
              </a:rPr>
              <a:t>Evaluación del impacto en la década 2000 –2009 en infecciones seleccionadas</a:t>
            </a:r>
          </a:p>
        </p:txBody>
      </p:sp>
      <p:pic>
        <p:nvPicPr>
          <p:cNvPr id="3072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0612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27088" y="6513513"/>
            <a:ext cx="78184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http://web.minsal.cl/wp-content/uploads/2016/07/Clase-microPROGRAMA-NACIONAL-IAAS.pdf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2FF3B1-17AD-4849-9BB6-579A52C03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0"/>
    </mc:Choice>
    <mc:Fallback xmlns="">
      <p:transition spd="slow" advTm="54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91264" cy="12527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Normas</a:t>
            </a:r>
            <a:r>
              <a:rPr lang="en-US" dirty="0"/>
              <a:t> </a:t>
            </a:r>
            <a:r>
              <a:rPr lang="en-US" dirty="0" err="1"/>
              <a:t>básicas</a:t>
            </a:r>
            <a:r>
              <a:rPr lang="en-US" dirty="0"/>
              <a:t> en control de IAAS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Higiene</a:t>
            </a:r>
            <a:r>
              <a:rPr lang="en-US" dirty="0"/>
              <a:t> de </a:t>
            </a:r>
            <a:r>
              <a:rPr lang="en-US" dirty="0" err="1"/>
              <a:t>manos</a:t>
            </a:r>
            <a:endParaRPr lang="en-US" dirty="0"/>
          </a:p>
          <a:p>
            <a:r>
              <a:rPr lang="en-US" dirty="0" err="1"/>
              <a:t>Esterilización</a:t>
            </a:r>
            <a:endParaRPr lang="en-US" dirty="0"/>
          </a:p>
          <a:p>
            <a:r>
              <a:rPr lang="en-US" dirty="0" err="1"/>
              <a:t>Técnica</a:t>
            </a:r>
            <a:r>
              <a:rPr lang="en-US" dirty="0"/>
              <a:t> </a:t>
            </a:r>
            <a:r>
              <a:rPr lang="en-US" dirty="0" err="1"/>
              <a:t>aséptica</a:t>
            </a:r>
            <a:r>
              <a:rPr lang="en-US" dirty="0"/>
              <a:t> en </a:t>
            </a:r>
            <a:r>
              <a:rPr lang="en-US" dirty="0" err="1"/>
              <a:t>procedimientos</a:t>
            </a:r>
            <a:r>
              <a:rPr lang="en-US" dirty="0"/>
              <a:t> </a:t>
            </a:r>
            <a:r>
              <a:rPr lang="en-US" dirty="0" err="1"/>
              <a:t>invasivos</a:t>
            </a:r>
            <a:endParaRPr lang="en-US" dirty="0"/>
          </a:p>
          <a:p>
            <a:r>
              <a:rPr lang="en-US" dirty="0" err="1"/>
              <a:t>Segregación</a:t>
            </a:r>
            <a:r>
              <a:rPr lang="en-US" dirty="0"/>
              <a:t> y </a:t>
            </a:r>
            <a:r>
              <a:rPr lang="en-US" dirty="0" err="1"/>
              <a:t>precauciones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Estándar</a:t>
            </a:r>
            <a:r>
              <a:rPr lang="en-US" dirty="0"/>
              <a:t> y </a:t>
            </a:r>
            <a:r>
              <a:rPr lang="en-US" dirty="0" err="1"/>
              <a:t>específicas</a:t>
            </a:r>
            <a:endParaRPr lang="en-US" dirty="0"/>
          </a:p>
          <a:p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racional</a:t>
            </a:r>
            <a:r>
              <a:rPr lang="en-US" dirty="0"/>
              <a:t> de AMB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A5354B-DB6E-AB43-8C15-B5F2836F7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3"/>
    </mc:Choice>
    <mc:Fallback xmlns="">
      <p:transition spd="slow" advTm="2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5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5.2|2.7|4|23.5|3.7|4.6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46.8|6|1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5387</TotalTime>
  <Words>1525</Words>
  <Application>Microsoft Office PowerPoint</Application>
  <PresentationFormat>Presentación en pantalla (4:3)</PresentationFormat>
  <Paragraphs>277</Paragraphs>
  <Slides>35</Slides>
  <Notes>14</Notes>
  <HiddenSlides>0</HiddenSlides>
  <MMClips>37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8" baseType="lpstr">
      <vt:lpstr>Arial</vt:lpstr>
      <vt:lpstr>Arial Narrow</vt:lpstr>
      <vt:lpstr>Arial Rounded MT Bold</vt:lpstr>
      <vt:lpstr>Calibri</vt:lpstr>
      <vt:lpstr>Comic Sans MS</vt:lpstr>
      <vt:lpstr>Corbel</vt:lpstr>
      <vt:lpstr>Courier New</vt:lpstr>
      <vt:lpstr>Tahoma</vt:lpstr>
      <vt:lpstr>Times New Roman</vt:lpstr>
      <vt:lpstr>Wingdings</vt:lpstr>
      <vt:lpstr>Wingdings 2</vt:lpstr>
      <vt:lpstr>Wingdings 3</vt:lpstr>
      <vt:lpstr>Module</vt:lpstr>
      <vt:lpstr>Infecciones asociadas a la atención de salud</vt:lpstr>
      <vt:lpstr>Agenda</vt:lpstr>
      <vt:lpstr>Definición IAAS Incluye procedimientos ambulatorios y dentales</vt:lpstr>
      <vt:lpstr>IAAS: Para qué? Refleja calidad en la prestación!</vt:lpstr>
      <vt:lpstr>Procedimiento de vigilancia IAAS</vt:lpstr>
      <vt:lpstr>Factores de riesgo</vt:lpstr>
      <vt:lpstr>Infecciones a vigilar …HEGC</vt:lpstr>
      <vt:lpstr>Evaluación del impacto en la década 2000 –2009 en infecciones seleccionadas</vt:lpstr>
      <vt:lpstr>Normas básicas en control de IAAS</vt:lpstr>
      <vt:lpstr>Modelo MBE del rol de la transmisión mano-portada de MOs durante la atención de pacientes</vt:lpstr>
      <vt:lpstr>Campaña de higiene de manos HEGC Educar con el ejemplo?? </vt:lpstr>
      <vt:lpstr>Indicaciones para higiene de manos</vt:lpstr>
      <vt:lpstr>Capacidad de agentes para higiene de manos en reducir bacterias en manos</vt:lpstr>
      <vt:lpstr>Técnica es importante!!</vt:lpstr>
      <vt:lpstr>Precauciones</vt:lpstr>
      <vt:lpstr>Precauciones estándar</vt:lpstr>
      <vt:lpstr>Precauciones específicas</vt:lpstr>
      <vt:lpstr>Precauciones por contacto.</vt:lpstr>
      <vt:lpstr>Precauciones por contacto</vt:lpstr>
      <vt:lpstr>Infecciones transmitidas por contacto</vt:lpstr>
      <vt:lpstr>Precauciones por gotitas</vt:lpstr>
      <vt:lpstr>Precauciones por gotitas</vt:lpstr>
      <vt:lpstr>Infecciones transmitidas por gotitas.</vt:lpstr>
      <vt:lpstr>Precauciones por vía aérea</vt:lpstr>
      <vt:lpstr>Precauciones por vía aérea</vt:lpstr>
      <vt:lpstr>Infecciones transmitidas por vía aérea</vt:lpstr>
      <vt:lpstr>Aislamiento protector</vt:lpstr>
      <vt:lpstr>Factores de riesgo para MDR</vt:lpstr>
      <vt:lpstr>Medidas de control MDR</vt:lpstr>
      <vt:lpstr>Fluidos de riesgo para el trabajador de salud</vt:lpstr>
      <vt:lpstr>Exposición laboral: Sin riesgo</vt:lpstr>
      <vt:lpstr>Exposición laboral: Con riesgo</vt:lpstr>
      <vt:lpstr>Presentación de PowerPoint</vt:lpstr>
      <vt:lpstr>No olvide que …</vt:lpstr>
      <vt:lpstr>GRACIAS</vt:lpstr>
    </vt:vector>
  </TitlesOfParts>
  <Company>GlaxoSmithKline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MGV61406</dc:creator>
  <cp:lastModifiedBy>Ernesto Paya Gonzalez (ernestopaya)</cp:lastModifiedBy>
  <cp:revision>258</cp:revision>
  <cp:lastPrinted>2018-03-15T02:31:10Z</cp:lastPrinted>
  <dcterms:created xsi:type="dcterms:W3CDTF">2011-07-03T17:31:05Z</dcterms:created>
  <dcterms:modified xsi:type="dcterms:W3CDTF">2020-04-13T01:57:50Z</dcterms:modified>
</cp:coreProperties>
</file>