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a" ContentType="audio/mp4"/>
  <Default Extension="m4v" ContentType="video/unknown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61"/>
  </p:notesMasterIdLst>
  <p:sldIdLst>
    <p:sldId id="886" r:id="rId2"/>
    <p:sldId id="887" r:id="rId3"/>
    <p:sldId id="888" r:id="rId4"/>
    <p:sldId id="889" r:id="rId5"/>
    <p:sldId id="893" r:id="rId6"/>
    <p:sldId id="894" r:id="rId7"/>
    <p:sldId id="895" r:id="rId8"/>
    <p:sldId id="896" r:id="rId9"/>
    <p:sldId id="897" r:id="rId10"/>
    <p:sldId id="898" r:id="rId11"/>
    <p:sldId id="899" r:id="rId12"/>
    <p:sldId id="900" r:id="rId13"/>
    <p:sldId id="901" r:id="rId14"/>
    <p:sldId id="902" r:id="rId15"/>
    <p:sldId id="903" r:id="rId16"/>
    <p:sldId id="905" r:id="rId17"/>
    <p:sldId id="906" r:id="rId18"/>
    <p:sldId id="907" r:id="rId19"/>
    <p:sldId id="912" r:id="rId20"/>
    <p:sldId id="913" r:id="rId21"/>
    <p:sldId id="914" r:id="rId22"/>
    <p:sldId id="915" r:id="rId23"/>
    <p:sldId id="916" r:id="rId24"/>
    <p:sldId id="917" r:id="rId25"/>
    <p:sldId id="918" r:id="rId26"/>
    <p:sldId id="920" r:id="rId27"/>
    <p:sldId id="921" r:id="rId28"/>
    <p:sldId id="922" r:id="rId29"/>
    <p:sldId id="923" r:id="rId30"/>
    <p:sldId id="924" r:id="rId31"/>
    <p:sldId id="925" r:id="rId32"/>
    <p:sldId id="926" r:id="rId33"/>
    <p:sldId id="927" r:id="rId34"/>
    <p:sldId id="928" r:id="rId35"/>
    <p:sldId id="671" r:id="rId36"/>
    <p:sldId id="846" r:id="rId37"/>
    <p:sldId id="930" r:id="rId38"/>
    <p:sldId id="931" r:id="rId39"/>
    <p:sldId id="675" r:id="rId40"/>
    <p:sldId id="676" r:id="rId41"/>
    <p:sldId id="934" r:id="rId42"/>
    <p:sldId id="935" r:id="rId43"/>
    <p:sldId id="936" r:id="rId44"/>
    <p:sldId id="690" r:id="rId45"/>
    <p:sldId id="938" r:id="rId46"/>
    <p:sldId id="939" r:id="rId47"/>
    <p:sldId id="960" r:id="rId48"/>
    <p:sldId id="961" r:id="rId49"/>
    <p:sldId id="962" r:id="rId50"/>
    <p:sldId id="963" r:id="rId51"/>
    <p:sldId id="964" r:id="rId52"/>
    <p:sldId id="534" r:id="rId53"/>
    <p:sldId id="874" r:id="rId54"/>
    <p:sldId id="875" r:id="rId55"/>
    <p:sldId id="877" r:id="rId56"/>
    <p:sldId id="878" r:id="rId57"/>
    <p:sldId id="755" r:id="rId58"/>
    <p:sldId id="810" r:id="rId59"/>
    <p:sldId id="415" r:id="rId60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5204" autoAdjust="0"/>
  </p:normalViewPr>
  <p:slideViewPr>
    <p:cSldViewPr>
      <p:cViewPr varScale="1">
        <p:scale>
          <a:sx n="91" d="100"/>
          <a:sy n="91" d="100"/>
        </p:scale>
        <p:origin x="170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Tasa IAAS global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HEGC 1998-2018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Tasas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Hoja1!$A$2:$A$22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4.9000000000000004</c:v>
                </c:pt>
                <c:pt idx="1">
                  <c:v>5.4</c:v>
                </c:pt>
                <c:pt idx="2">
                  <c:v>3.7</c:v>
                </c:pt>
                <c:pt idx="3">
                  <c:v>4.4000000000000004</c:v>
                </c:pt>
                <c:pt idx="4">
                  <c:v>3.4</c:v>
                </c:pt>
                <c:pt idx="5">
                  <c:v>3.1</c:v>
                </c:pt>
                <c:pt idx="6">
                  <c:v>3.7</c:v>
                </c:pt>
                <c:pt idx="7">
                  <c:v>3</c:v>
                </c:pt>
                <c:pt idx="8">
                  <c:v>2</c:v>
                </c:pt>
                <c:pt idx="9">
                  <c:v>2</c:v>
                </c:pt>
                <c:pt idx="10">
                  <c:v>2.4</c:v>
                </c:pt>
                <c:pt idx="11">
                  <c:v>2.7</c:v>
                </c:pt>
                <c:pt idx="12">
                  <c:v>2.5</c:v>
                </c:pt>
                <c:pt idx="13">
                  <c:v>2.5</c:v>
                </c:pt>
                <c:pt idx="14">
                  <c:v>1.3</c:v>
                </c:pt>
                <c:pt idx="15">
                  <c:v>2.7</c:v>
                </c:pt>
                <c:pt idx="16">
                  <c:v>2</c:v>
                </c:pt>
                <c:pt idx="17">
                  <c:v>2.2999999999999998</c:v>
                </c:pt>
                <c:pt idx="18">
                  <c:v>1.8</c:v>
                </c:pt>
                <c:pt idx="19">
                  <c:v>0.5</c:v>
                </c:pt>
                <c:pt idx="20">
                  <c:v>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3C-479C-ABBA-177349ECF6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4868120"/>
        <c:axId val="-2128316328"/>
      </c:lineChart>
      <c:catAx>
        <c:axId val="214486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8316328"/>
        <c:crosses val="autoZero"/>
        <c:auto val="1"/>
        <c:lblAlgn val="ctr"/>
        <c:lblOffset val="100"/>
        <c:noMultiLvlLbl val="0"/>
      </c:catAx>
      <c:valAx>
        <c:axId val="-2128316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/>
                  <a:t>Tasa x 100 egresos hospitalarios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48681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NAVM  2007-2018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HEGC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numRef>
              <c:f>Hoja1!$A$2:$A$13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Hoja1!$B$2:$B$13</c:f>
              <c:numCache>
                <c:formatCode>General</c:formatCode>
                <c:ptCount val="12"/>
                <c:pt idx="0">
                  <c:v>8.7000000000000011</c:v>
                </c:pt>
                <c:pt idx="1">
                  <c:v>8.8000000000000007</c:v>
                </c:pt>
                <c:pt idx="2">
                  <c:v>14.3</c:v>
                </c:pt>
                <c:pt idx="3">
                  <c:v>3.6</c:v>
                </c:pt>
                <c:pt idx="4">
                  <c:v>10.4</c:v>
                </c:pt>
                <c:pt idx="5">
                  <c:v>6.1</c:v>
                </c:pt>
                <c:pt idx="6">
                  <c:v>5.0999999999999996</c:v>
                </c:pt>
                <c:pt idx="7">
                  <c:v>3.7</c:v>
                </c:pt>
                <c:pt idx="8">
                  <c:v>3.9</c:v>
                </c:pt>
                <c:pt idx="9">
                  <c:v>3.2</c:v>
                </c:pt>
                <c:pt idx="10">
                  <c:v>1</c:v>
                </c:pt>
                <c:pt idx="11">
                  <c:v>5.8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4D2-4211-AFE6-0623DFE3B98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MINSAL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numRef>
              <c:f>Hoja1!$A$2:$A$13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Hoja1!$C$2:$C$13</c:f>
              <c:numCache>
                <c:formatCode>General</c:formatCode>
                <c:ptCount val="12"/>
                <c:pt idx="0">
                  <c:v>6.2</c:v>
                </c:pt>
                <c:pt idx="1">
                  <c:v>6.2</c:v>
                </c:pt>
                <c:pt idx="2">
                  <c:v>6.2</c:v>
                </c:pt>
                <c:pt idx="3">
                  <c:v>6.2</c:v>
                </c:pt>
                <c:pt idx="4">
                  <c:v>6.2</c:v>
                </c:pt>
                <c:pt idx="5">
                  <c:v>5.3</c:v>
                </c:pt>
                <c:pt idx="6">
                  <c:v>5.3</c:v>
                </c:pt>
                <c:pt idx="7">
                  <c:v>5.3</c:v>
                </c:pt>
                <c:pt idx="8">
                  <c:v>5.3</c:v>
                </c:pt>
                <c:pt idx="9">
                  <c:v>5.3</c:v>
                </c:pt>
                <c:pt idx="10">
                  <c:v>5.0999999999999996</c:v>
                </c:pt>
                <c:pt idx="1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4D2-4211-AFE6-0623DFE3B9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6842360"/>
        <c:axId val="-2116983624"/>
      </c:lineChart>
      <c:catAx>
        <c:axId val="-2116842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16983624"/>
        <c:crosses val="autoZero"/>
        <c:auto val="1"/>
        <c:lblAlgn val="ctr"/>
        <c:lblOffset val="100"/>
        <c:noMultiLvlLbl val="0"/>
      </c:catAx>
      <c:valAx>
        <c:axId val="-2116983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CL"/>
                  <a:t>Tasa x 1000 días VM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168423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ITS/NPT  2007-2018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HEGC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numRef>
              <c:f>Hoja1!$A$2:$A$13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Hoja1!$B$2:$B$13</c:f>
              <c:numCache>
                <c:formatCode>General</c:formatCode>
                <c:ptCount val="12"/>
                <c:pt idx="0">
                  <c:v>4</c:v>
                </c:pt>
                <c:pt idx="1">
                  <c:v>4.5</c:v>
                </c:pt>
                <c:pt idx="2">
                  <c:v>6.3</c:v>
                </c:pt>
                <c:pt idx="3">
                  <c:v>14.8</c:v>
                </c:pt>
                <c:pt idx="4">
                  <c:v>16</c:v>
                </c:pt>
                <c:pt idx="5">
                  <c:v>13.5</c:v>
                </c:pt>
                <c:pt idx="6">
                  <c:v>2.5</c:v>
                </c:pt>
                <c:pt idx="7">
                  <c:v>2.4</c:v>
                </c:pt>
                <c:pt idx="8">
                  <c:v>5.8</c:v>
                </c:pt>
                <c:pt idx="9">
                  <c:v>2.7</c:v>
                </c:pt>
                <c:pt idx="10">
                  <c:v>2.8</c:v>
                </c:pt>
                <c:pt idx="11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8E-4A7B-BEE7-03D2825DD92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MINSAL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numRef>
              <c:f>Hoja1!$A$2:$A$13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Hoja1!$C$2:$C$13</c:f>
              <c:numCache>
                <c:formatCode>General</c:formatCode>
                <c:ptCount val="12"/>
                <c:pt idx="2">
                  <c:v>2.8</c:v>
                </c:pt>
                <c:pt idx="3">
                  <c:v>2.8</c:v>
                </c:pt>
                <c:pt idx="4">
                  <c:v>2.8</c:v>
                </c:pt>
                <c:pt idx="5">
                  <c:v>2.2999999999999998</c:v>
                </c:pt>
                <c:pt idx="6">
                  <c:v>2.2999999999999998</c:v>
                </c:pt>
                <c:pt idx="7">
                  <c:v>2.2999999999999998</c:v>
                </c:pt>
                <c:pt idx="8">
                  <c:v>2.2999999999999998</c:v>
                </c:pt>
                <c:pt idx="9">
                  <c:v>1.8</c:v>
                </c:pt>
                <c:pt idx="10">
                  <c:v>1.8</c:v>
                </c:pt>
                <c:pt idx="11">
                  <c:v>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8E-4A7B-BEE7-03D2825DD9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6636632"/>
        <c:axId val="-2116127256"/>
      </c:lineChart>
      <c:catAx>
        <c:axId val="-2116636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16127256"/>
        <c:crosses val="autoZero"/>
        <c:auto val="1"/>
        <c:lblAlgn val="ctr"/>
        <c:lblOffset val="100"/>
        <c:noMultiLvlLbl val="0"/>
      </c:catAx>
      <c:valAx>
        <c:axId val="-2116127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CL"/>
                  <a:t>Tasa x 1000 días NPT</a:t>
                </a:r>
              </a:p>
            </c:rich>
          </c:tx>
          <c:layout>
            <c:manualLayout>
              <c:xMode val="edge"/>
              <c:yMode val="edge"/>
              <c:x val="6.3492063492063502E-2"/>
              <c:y val="0.2642770965104769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166366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ITS/CVC  2007-2018</a:t>
            </a:r>
          </a:p>
        </c:rich>
      </c:tx>
      <c:layout>
        <c:manualLayout>
          <c:xMode val="edge"/>
          <c:yMode val="edge"/>
          <c:x val="0.36737586175110698"/>
          <c:y val="4.38181256754670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HEGC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numRef>
              <c:f>Hoja1!$A$2:$A$13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Hoja1!$B$2:$B$13</c:f>
              <c:numCache>
                <c:formatCode>General</c:formatCode>
                <c:ptCount val="12"/>
                <c:pt idx="0">
                  <c:v>5.7</c:v>
                </c:pt>
                <c:pt idx="1">
                  <c:v>5.2</c:v>
                </c:pt>
                <c:pt idx="2">
                  <c:v>8.5</c:v>
                </c:pt>
                <c:pt idx="3">
                  <c:v>6.4</c:v>
                </c:pt>
                <c:pt idx="4">
                  <c:v>4.5999999999999996</c:v>
                </c:pt>
                <c:pt idx="5">
                  <c:v>1.6</c:v>
                </c:pt>
                <c:pt idx="6">
                  <c:v>1.6</c:v>
                </c:pt>
                <c:pt idx="7">
                  <c:v>0.3</c:v>
                </c:pt>
                <c:pt idx="8">
                  <c:v>1.7</c:v>
                </c:pt>
                <c:pt idx="9">
                  <c:v>1.4</c:v>
                </c:pt>
                <c:pt idx="10">
                  <c:v>1.1000000000000001</c:v>
                </c:pt>
                <c:pt idx="11">
                  <c:v>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D1-4EAE-90D3-3D0F6D64E82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MINSAL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numRef>
              <c:f>Hoja1!$A$2:$A$13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Hoja1!$C$2:$C$13</c:f>
              <c:numCache>
                <c:formatCode>General</c:formatCode>
                <c:ptCount val="12"/>
                <c:pt idx="0">
                  <c:v>4.7</c:v>
                </c:pt>
                <c:pt idx="1">
                  <c:v>4.7</c:v>
                </c:pt>
                <c:pt idx="2">
                  <c:v>4.7</c:v>
                </c:pt>
                <c:pt idx="3">
                  <c:v>4.7</c:v>
                </c:pt>
                <c:pt idx="4">
                  <c:v>3.5</c:v>
                </c:pt>
                <c:pt idx="5">
                  <c:v>2.6</c:v>
                </c:pt>
                <c:pt idx="6">
                  <c:v>2.6</c:v>
                </c:pt>
                <c:pt idx="7">
                  <c:v>2.6</c:v>
                </c:pt>
                <c:pt idx="8">
                  <c:v>2.6</c:v>
                </c:pt>
                <c:pt idx="9">
                  <c:v>2.6</c:v>
                </c:pt>
                <c:pt idx="10">
                  <c:v>2.6</c:v>
                </c:pt>
                <c:pt idx="11">
                  <c:v>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D1-4EAE-90D3-3D0F6D64E8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3343688"/>
        <c:axId val="2143528136"/>
      </c:lineChart>
      <c:catAx>
        <c:axId val="214334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143528136"/>
        <c:crosses val="autoZero"/>
        <c:auto val="1"/>
        <c:lblAlgn val="ctr"/>
        <c:lblOffset val="100"/>
        <c:noMultiLvlLbl val="0"/>
      </c:catAx>
      <c:valAx>
        <c:axId val="2143528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CL"/>
                  <a:t>Tasa x 1000 días CVC-T</a:t>
                </a:r>
              </a:p>
            </c:rich>
          </c:tx>
          <c:layout>
            <c:manualLayout>
              <c:xMode val="edge"/>
              <c:yMode val="edge"/>
              <c:x val="8.6260012322858903E-2"/>
              <c:y val="0.24954261232051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1433436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IRAV 2012-2018</a:t>
            </a:r>
          </a:p>
        </c:rich>
      </c:tx>
      <c:layout>
        <c:manualLayout>
          <c:xMode val="edge"/>
          <c:yMode val="edge"/>
          <c:x val="0.42856556752931502"/>
          <c:y val="3.602258051076950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HEGC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numRef>
              <c:f>Hoja1!$A$2:$A$8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3.9</c:v>
                </c:pt>
                <c:pt idx="1">
                  <c:v>1.8</c:v>
                </c:pt>
                <c:pt idx="2">
                  <c:v>1.8</c:v>
                </c:pt>
                <c:pt idx="3">
                  <c:v>1.4</c:v>
                </c:pt>
                <c:pt idx="4">
                  <c:v>1.1000000000000001</c:v>
                </c:pt>
                <c:pt idx="5">
                  <c:v>1.3</c:v>
                </c:pt>
                <c:pt idx="6">
                  <c:v>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8D-4D82-B841-D9D730E75A9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MINSAL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numRef>
              <c:f>Hoja1!$A$2:$A$8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Hoja1!$C$2:$C$8</c:f>
              <c:numCache>
                <c:formatCode>General</c:formatCode>
                <c:ptCount val="7"/>
                <c:pt idx="0">
                  <c:v>1.4</c:v>
                </c:pt>
                <c:pt idx="1">
                  <c:v>1.4</c:v>
                </c:pt>
                <c:pt idx="2">
                  <c:v>1.4</c:v>
                </c:pt>
                <c:pt idx="3">
                  <c:v>1.4</c:v>
                </c:pt>
                <c:pt idx="4">
                  <c:v>1.4</c:v>
                </c:pt>
                <c:pt idx="5">
                  <c:v>1.4</c:v>
                </c:pt>
                <c:pt idx="6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8D-4D82-B841-D9D730E75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3325448"/>
        <c:axId val="2143450792"/>
      </c:lineChart>
      <c:catAx>
        <c:axId val="2143325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143450792"/>
        <c:crosses val="autoZero"/>
        <c:auto val="1"/>
        <c:lblAlgn val="ctr"/>
        <c:lblOffset val="100"/>
        <c:noMultiLvlLbl val="0"/>
      </c:catAx>
      <c:valAx>
        <c:axId val="2143450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CL"/>
                  <a:t>Tasa x 1000 días &lt; 2 años</a:t>
                </a:r>
              </a:p>
            </c:rich>
          </c:tx>
          <c:layout>
            <c:manualLayout>
              <c:xMode val="edge"/>
              <c:yMode val="edge"/>
              <c:x val="7.7360637087599604E-2"/>
              <c:y val="0.22957297004541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1433254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B873B-FCD9-443D-8A83-1104CADAF619}" type="datetimeFigureOut">
              <a:rPr lang="es-CL" smtClean="0"/>
              <a:pPr/>
              <a:t>10-04-20</a:t>
            </a:fld>
            <a:endParaRPr lang="es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A2BBD-B95B-4A19-9F92-94BF64817EF6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3209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79CB37-164E-E347-A240-41B37F321BDD}" type="slidenum">
              <a:rPr lang="es-ES_tradnl"/>
              <a:pPr/>
              <a:t>1</a:t>
            </a:fld>
            <a:endParaRPr lang="es-ES_tradnl"/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715963"/>
            <a:ext cx="4556125" cy="3417887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73563"/>
            <a:ext cx="5029200" cy="4054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124E3B-82CB-D649-9E2D-7C8A4E7C6DF3}" type="slidenum">
              <a:rPr lang="es-ES_tradnl" sz="1200"/>
              <a:pPr/>
              <a:t>31</a:t>
            </a:fld>
            <a:endParaRPr lang="es-ES_tradnl" sz="120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E7B319-1B0E-A148-BE55-080190A8D7D0}" type="slidenum">
              <a:rPr lang="es-ES_tradnl" sz="1200"/>
              <a:pPr/>
              <a:t>32</a:t>
            </a:fld>
            <a:endParaRPr lang="es-ES_tradnl" sz="120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62A3099-F1E8-C049-A9AD-7FDFAD271439}" type="slidenum">
              <a:rPr lang="es-ES_tradnl" sz="1200"/>
              <a:pPr/>
              <a:t>34</a:t>
            </a:fld>
            <a:endParaRPr lang="es-ES_tradnl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68A8AC-162D-0D43-ABD4-E432E40866E7}" type="slidenum">
              <a:rPr lang="es-ES_tradnl" sz="1200"/>
              <a:pPr/>
              <a:t>35</a:t>
            </a:fld>
            <a:endParaRPr lang="es-ES_tradnl" sz="120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51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E094D4-43A5-9C4B-8E33-4B585BA74458}" type="slidenum">
              <a:rPr lang="es-ES_tradnl" sz="1200"/>
              <a:pPr/>
              <a:t>38</a:t>
            </a:fld>
            <a:endParaRPr lang="es-ES_tradnl" sz="120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5DF007-538E-F243-84FF-F48EE1F2C870}" type="slidenum">
              <a:rPr lang="es-ES_tradnl" sz="1200"/>
              <a:pPr/>
              <a:t>39</a:t>
            </a:fld>
            <a:endParaRPr lang="es-ES_tradnl" sz="120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09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982187-AD5F-324D-AFB5-6BE51A82E826}" type="slidenum">
              <a:rPr lang="es-ES_tradnl" sz="1200"/>
              <a:pPr/>
              <a:t>40</a:t>
            </a:fld>
            <a:endParaRPr lang="es-ES_tradnl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86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DDEB80-A0D2-814C-9C0B-03D412E0FEF8}" type="slidenum">
              <a:rPr lang="es-ES_tradnl" sz="1200"/>
              <a:pPr/>
              <a:t>43</a:t>
            </a:fld>
            <a:endParaRPr lang="es-ES_tradnl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41FC0C-80BA-7D47-BE58-52B70D86681F}" type="slidenum">
              <a:rPr lang="es-ES_tradnl" sz="1200"/>
              <a:pPr/>
              <a:t>44</a:t>
            </a:fld>
            <a:endParaRPr lang="es-ES_tradnl" sz="12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52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84AB5E-66FC-F541-BF24-D7010089B8FC}" type="slidenum">
              <a:rPr lang="es-ES_tradnl" sz="1200"/>
              <a:pPr/>
              <a:t>45</a:t>
            </a:fld>
            <a:endParaRPr lang="es-ES_tradnl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>
                <a:latin typeface="Calibri" charset="0"/>
                <a:ea typeface="ヒラギノ角ゴ Pro W3" charset="0"/>
                <a:cs typeface="ヒラギノ角ゴ Pro W3" charset="0"/>
              </a:rPr>
              <a:t>Días promedio VM: 633 nacional. Nosotros estamos por sobre la mediana.  Aportamos con </a:t>
            </a:r>
            <a:endParaRPr lang="es-CL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686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37FBFA2-DC1B-194E-BC04-3F810DE47CD3}" type="slidenum">
              <a:rPr lang="en-US" sz="1200">
                <a:latin typeface="Calibri" charset="0"/>
              </a:rPr>
              <a:pPr eaLnBrk="1" hangingPunct="1"/>
              <a:t>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549881-BE96-3A46-AE0D-131E5A52FED3}" type="slidenum">
              <a:rPr lang="es-ES_tradnl" sz="1200"/>
              <a:pPr/>
              <a:t>46</a:t>
            </a:fld>
            <a:endParaRPr lang="es-ES_tradnl" sz="120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3340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800"/>
              <a:t> </a:t>
            </a:r>
            <a:r>
              <a:rPr lang="en-US" sz="1600"/>
              <a:t>In one study, hands of 131 healthcare workers (HCWs) were cultured before, and hands and gloves after, routine care. </a:t>
            </a:r>
          </a:p>
          <a:p>
            <a:pPr eaLnBrk="1" hangingPunct="1">
              <a:buFontTx/>
              <a:buChar char="•"/>
            </a:pPr>
            <a:r>
              <a:rPr lang="en-US" sz="1600"/>
              <a:t> A mean of 56% of body sites and 17% of environmental sites were VRE positive.</a:t>
            </a:r>
          </a:p>
          <a:p>
            <a:pPr eaLnBrk="1" hangingPunct="1">
              <a:buFontTx/>
              <a:buChar char="•"/>
            </a:pPr>
            <a:r>
              <a:rPr lang="en-US" sz="1600"/>
              <a:t> After touching the patient and environment, 75% of ungloved HCWs hands and 9% of gloved HCWs hands  were contaminated with VRE. </a:t>
            </a:r>
          </a:p>
          <a:p>
            <a:pPr eaLnBrk="1" hangingPunct="1">
              <a:buFontTx/>
              <a:buChar char="•"/>
            </a:pPr>
            <a:r>
              <a:rPr lang="en-US" sz="1600"/>
              <a:t> After touching only the environment, 21% of ungloved and 0 gloved HCWs hands were contaminated.</a:t>
            </a:r>
          </a:p>
          <a:p>
            <a:pPr eaLnBrk="1" hangingPunct="1">
              <a:buFontTx/>
              <a:buChar char="•"/>
            </a:pPr>
            <a:r>
              <a:rPr lang="en-US" sz="1600"/>
              <a:t> The inanimate environment plays a role in facilitating transmission of organisms.</a:t>
            </a:r>
          </a:p>
          <a:p>
            <a:pPr eaLnBrk="1" hangingPunct="1"/>
            <a:endParaRPr lang="en-US" sz="16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BF5DE5-13FF-994F-8AB5-D2B8376E0924}" type="slidenum">
              <a:rPr lang="en-US"/>
              <a:pPr/>
              <a:t>14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4343520"/>
            <a:ext cx="5715000" cy="4114246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1600"/>
              <a:t> After Semmelweis insisted that students and physicians clean their hands with a chlorine solution between each patient, the maternal mortality rate in the First Clinic dropped.</a:t>
            </a:r>
          </a:p>
          <a:p>
            <a:pPr>
              <a:buFontTx/>
              <a:buChar char="•"/>
            </a:pPr>
            <a:r>
              <a:rPr lang="en-US" sz="1600"/>
              <a:t> Maternal mortality rate in the First Clinic dropped dramatically and remained low for years.</a:t>
            </a:r>
          </a:p>
          <a:p>
            <a:pPr>
              <a:buFontTx/>
              <a:buChar char="•"/>
            </a:pPr>
            <a:r>
              <a:rPr lang="en-US" sz="1600"/>
              <a:t> This is the  first evidence indicating that cleansing heavily contaminated hands with an antiseptic agent between patient contacts may reduce healthcare-associated transmission of contagious diseases more effectively than handwashing with plain soap and water.  </a:t>
            </a:r>
          </a:p>
          <a:p>
            <a:endParaRPr lang="en-US" sz="1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B62F36-8F31-7548-84F2-A0A387207020}" type="slidenum">
              <a:rPr lang="en-US"/>
              <a:pPr/>
              <a:t>21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520"/>
            <a:ext cx="5029200" cy="4114246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1600"/>
              <a:t> Hand hygiene is indicated before: patient contact, donning gloves when inserting a central venous catheter (CVC), and inserting urinary catheters, peripheral vascular catheters, or other invasive devices that don</a:t>
            </a:r>
            <a:r>
              <a:rPr lang="ja-JP" altLang="en-US" sz="1600"/>
              <a:t>’</a:t>
            </a:r>
            <a:r>
              <a:rPr lang="en-US" sz="1600"/>
              <a:t>t require surgery.</a:t>
            </a:r>
          </a:p>
          <a:p>
            <a:pPr>
              <a:buFontTx/>
              <a:buChar char="•"/>
            </a:pPr>
            <a:r>
              <a:rPr lang="en-US" sz="1600"/>
              <a:t> Hand hygiene is also indicated after contact with a patient</a:t>
            </a:r>
            <a:r>
              <a:rPr lang="ja-JP" altLang="en-US" sz="1600"/>
              <a:t>’</a:t>
            </a:r>
            <a:r>
              <a:rPr lang="en-US" sz="1600"/>
              <a:t>s intact skin, contact with body fluids or excretions, non-intact skin, or wound dressings, and after removing gloves. 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 Gloves should be used when a HCW has contact with blood or other body fluids in accordance with universal precautions.</a:t>
            </a:r>
            <a:endParaRPr lang="en-US" sz="1600"/>
          </a:p>
          <a:p>
            <a:pPr>
              <a:buFontTx/>
              <a:buChar char="•"/>
            </a:pPr>
            <a:endParaRPr lang="en-US" sz="1600"/>
          </a:p>
          <a:p>
            <a:pPr>
              <a:buFontTx/>
              <a:buChar char="•"/>
            </a:pPr>
            <a:endParaRPr lang="en-US" sz="16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36EFDB-0CFC-C141-A409-174C652DDB11}" type="slidenum">
              <a:rPr lang="es-ES_tradnl" sz="1200"/>
              <a:pPr/>
              <a:t>24</a:t>
            </a:fld>
            <a:endParaRPr lang="es-ES_tradnl" sz="120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F565D2-82C3-794B-8B70-442C6FA636CF}" type="slidenum">
              <a:rPr lang="es-ES_tradnl" sz="1200"/>
              <a:pPr/>
              <a:t>25</a:t>
            </a:fld>
            <a:endParaRPr lang="es-ES_tradnl" sz="120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E423B92-1EDE-E44A-BB33-71F6CEB37A8B}" type="slidenum">
              <a:rPr lang="es-ES_tradnl" sz="1200"/>
              <a:pPr/>
              <a:t>26</a:t>
            </a:fld>
            <a:endParaRPr lang="es-ES_tradnl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600"/>
              <a:t> Plain soap is good at reducing bacterial counts but antimicrobial soap is better, and alcohol-based handrubs are the best.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7388"/>
            <a:ext cx="4567237" cy="3427412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5"/>
            <a:ext cx="5485158" cy="4112926"/>
          </a:xfrm>
          <a:noFill/>
          <a:ln/>
        </p:spPr>
        <p:txBody>
          <a:bodyPr/>
          <a:lstStyle/>
          <a:p>
            <a:r>
              <a:rPr lang="en-US"/>
              <a:t>The rationale for recommending soap and water over alcohol-based hand hygiene for CDI patients comes from studies that have shown that alcohol-based handrubs are ineffective at removing spores from subjects’ hands that have been experimentally inoculated.  In this study, soap and water achieved over a 2-log reduction while alcohol handrub had no effect.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1CBFB3-D772-2F49-B20A-2DA5AEFEC834}" type="slidenum">
              <a:rPr lang="es-ES_tradnl" sz="1200"/>
              <a:pPr/>
              <a:t>29</a:t>
            </a:fld>
            <a:endParaRPr lang="es-ES_tradnl" sz="120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600"/>
              <a:t> This graph shows that alcohol-based handrub is better than handwashing at killing bacteria. </a:t>
            </a:r>
          </a:p>
          <a:p>
            <a:pPr eaLnBrk="1" hangingPunct="1">
              <a:buFontTx/>
              <a:buChar char="•"/>
            </a:pPr>
            <a:r>
              <a:rPr lang="en-US" sz="1600"/>
              <a:t> Shown across the top of this graph is the amount of time after disinfection with the hand hygiene agent.</a:t>
            </a:r>
          </a:p>
          <a:p>
            <a:pPr eaLnBrk="1" hangingPunct="1">
              <a:buFontTx/>
              <a:buChar char="•"/>
            </a:pPr>
            <a:r>
              <a:rPr lang="en-US" sz="1600"/>
              <a:t> The left axis shows the percent reduction in bacterial counts. </a:t>
            </a:r>
          </a:p>
          <a:p>
            <a:pPr eaLnBrk="1" hangingPunct="1">
              <a:buFontTx/>
              <a:buChar char="•"/>
            </a:pPr>
            <a:r>
              <a:rPr lang="en-US" sz="1600"/>
              <a:t> The three lines represent alcohol-based handrub, antimicrobial soap, and plain soap.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10-04-20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‹#›</a:t>
            </a:fld>
            <a:endParaRPr lang="es-CL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10-04-20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10-04-20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10-04-20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10-04-20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10-04-20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10-04-20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10-04-20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10-04-20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CE0B-CCD6-427A-BABB-BF7DC75CF85E}" type="datetimeFigureOut">
              <a:rPr lang="es-CL" smtClean="0"/>
              <a:pPr/>
              <a:t>10-04-20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62D-7EB7-4268-BFBC-5AEEE069CE40}" type="slidenum">
              <a:rPr lang="es-CL" smtClean="0"/>
              <a:pPr/>
              <a:t>‹#›</a:t>
            </a:fld>
            <a:endParaRPr lang="es-CL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534CE0B-CCD6-427A-BABB-BF7DC75CF85E}" type="datetimeFigureOut">
              <a:rPr lang="es-CL" smtClean="0"/>
              <a:pPr/>
              <a:t>10-04-20</a:t>
            </a:fld>
            <a:endParaRPr lang="es-CL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6D5162D-7EB7-4268-BFBC-5AEEE069CE4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6534CE0B-CCD6-427A-BABB-BF7DC75CF85E}" type="datetimeFigureOut">
              <a:rPr lang="es-CL" smtClean="0"/>
              <a:pPr/>
              <a:t>10-04-20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A6D5162D-7EB7-4268-BFBC-5AEEE069CE40}" type="slidenum">
              <a:rPr lang="es-CL" smtClean="0"/>
              <a:pPr/>
              <a:t>‹#›</a:t>
            </a:fld>
            <a:endParaRPr lang="es-CL"/>
          </a:p>
        </p:txBody>
      </p:sp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6202929"/>
            <a:ext cx="591617" cy="64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Logo1color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61712" y="6165304"/>
            <a:ext cx="466122" cy="65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556792"/>
            <a:ext cx="7982272" cy="1600944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s-ES_tradnl" sz="5400" dirty="0">
                <a:solidFill>
                  <a:schemeClr val="accent1"/>
                </a:solidFill>
              </a:rPr>
              <a:t>Infecciones asociadas a la atención de salud</a:t>
            </a:r>
            <a:endParaRPr lang="es-ES_tradnl" sz="5400" dirty="0">
              <a:solidFill>
                <a:schemeClr val="accent1"/>
              </a:solidFill>
              <a:latin typeface="Tahoma" pitchFamily="-112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624" y="4941168"/>
            <a:ext cx="6400800" cy="1296144"/>
          </a:xfrm>
        </p:spPr>
        <p:txBody>
          <a:bodyPr>
            <a:normAutofit/>
          </a:bodyPr>
          <a:lstStyle/>
          <a:p>
            <a:pPr algn="ctr"/>
            <a:endParaRPr lang="es-ES_tradnl" sz="1800" dirty="0">
              <a:latin typeface="Tahoma" pitchFamily="-112" charset="0"/>
            </a:endParaRPr>
          </a:p>
          <a:p>
            <a:pPr algn="ctr"/>
            <a:r>
              <a:rPr lang="es-ES_tradnl" sz="1800" dirty="0" err="1"/>
              <a:t>Dr</a:t>
            </a:r>
            <a:r>
              <a:rPr lang="es-ES_tradnl" sz="1800" dirty="0"/>
              <a:t> Rodolfo Villena</a:t>
            </a:r>
          </a:p>
          <a:p>
            <a:pPr algn="ctr"/>
            <a:r>
              <a:rPr lang="es-ES_tradnl" sz="1800" dirty="0"/>
              <a:t>Comité de prevención de infecciones</a:t>
            </a:r>
          </a:p>
        </p:txBody>
      </p:sp>
      <p:pic>
        <p:nvPicPr>
          <p:cNvPr id="5" name="Picture 4" descr="Logo1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27584" cy="116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486400"/>
            <a:ext cx="835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833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8864" y="89706"/>
            <a:ext cx="8229600" cy="1251062"/>
          </a:xfrm>
        </p:spPr>
        <p:txBody>
          <a:bodyPr>
            <a:noAutofit/>
          </a:bodyPr>
          <a:lstStyle/>
          <a:p>
            <a:r>
              <a:rPr lang="en-US" sz="4000" dirty="0"/>
              <a:t>ITS/CVC </a:t>
            </a:r>
            <a:r>
              <a:rPr lang="en-US" sz="4000" dirty="0" err="1"/>
              <a:t>asociado</a:t>
            </a:r>
            <a:r>
              <a:rPr lang="en-US" sz="4000" dirty="0"/>
              <a:t> a NPT</a:t>
            </a:r>
            <a:br>
              <a:rPr lang="en-US" sz="4000" dirty="0"/>
            </a:br>
            <a:r>
              <a:rPr lang="en-US" sz="2400" dirty="0" err="1"/>
              <a:t>Reuniones</a:t>
            </a:r>
            <a:r>
              <a:rPr lang="en-US" sz="2400" dirty="0"/>
              <a:t> </a:t>
            </a:r>
            <a:r>
              <a:rPr lang="en-US" sz="2400" dirty="0" err="1"/>
              <a:t>contínuas</a:t>
            </a:r>
            <a:r>
              <a:rPr lang="en-US" sz="2400" dirty="0"/>
              <a:t> </a:t>
            </a:r>
            <a:r>
              <a:rPr lang="en-US" sz="2400" dirty="0" err="1"/>
              <a:t>multidisciplinarias</a:t>
            </a:r>
            <a:r>
              <a:rPr lang="en-US" sz="2400" dirty="0"/>
              <a:t> … </a:t>
            </a:r>
            <a:r>
              <a:rPr lang="en-US" sz="2400" dirty="0" err="1"/>
              <a:t>incorporar</a:t>
            </a:r>
            <a:r>
              <a:rPr lang="en-US" sz="2400" dirty="0"/>
              <a:t> a los </a:t>
            </a:r>
            <a:r>
              <a:rPr lang="en-US" sz="2400" dirty="0" err="1"/>
              <a:t>equipos</a:t>
            </a:r>
            <a:r>
              <a:rPr lang="en-US" sz="2400" dirty="0"/>
              <a:t> </a:t>
            </a:r>
            <a:r>
              <a:rPr lang="en-US" sz="2400" dirty="0" err="1"/>
              <a:t>tratantes</a:t>
            </a:r>
            <a:r>
              <a:rPr lang="en-US" sz="2400" dirty="0"/>
              <a:t> … </a:t>
            </a:r>
            <a:r>
              <a:rPr lang="en-US" sz="2400" dirty="0" err="1"/>
              <a:t>campaña</a:t>
            </a:r>
            <a:r>
              <a:rPr lang="en-US" sz="2400" dirty="0"/>
              <a:t> de </a:t>
            </a:r>
            <a:r>
              <a:rPr lang="en-US" sz="2400" dirty="0" err="1"/>
              <a:t>higiene</a:t>
            </a:r>
            <a:r>
              <a:rPr lang="en-US" sz="2400" dirty="0"/>
              <a:t> de </a:t>
            </a:r>
            <a:r>
              <a:rPr lang="en-US" sz="2400" dirty="0" err="1"/>
              <a:t>manos</a:t>
            </a:r>
            <a:endParaRPr lang="en-US" sz="2400" dirty="0"/>
          </a:p>
        </p:txBody>
      </p:sp>
      <p:graphicFrame>
        <p:nvGraphicFramePr>
          <p:cNvPr id="9" name="Gráfico 24">
            <a:extLst>
              <a:ext uri="{FF2B5EF4-FFF2-40B4-BE49-F238E27FC236}">
                <a16:creationId xmlns:a16="http://schemas.microsoft.com/office/drawing/2014/main" id="{641DFD04-535E-4387-9AC2-2440D328AA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9798435"/>
              </p:ext>
            </p:extLst>
          </p:nvPr>
        </p:nvGraphicFramePr>
        <p:xfrm>
          <a:off x="611560" y="1933574"/>
          <a:ext cx="7848872" cy="4231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Down Arrow 7"/>
          <p:cNvSpPr/>
          <p:nvPr/>
        </p:nvSpPr>
        <p:spPr>
          <a:xfrm>
            <a:off x="4572000" y="2636912"/>
            <a:ext cx="288032" cy="28803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27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520" y="152400"/>
            <a:ext cx="8568952" cy="1251062"/>
          </a:xfrm>
        </p:spPr>
        <p:txBody>
          <a:bodyPr>
            <a:noAutofit/>
          </a:bodyPr>
          <a:lstStyle/>
          <a:p>
            <a:r>
              <a:rPr lang="en-US" sz="4000" dirty="0"/>
              <a:t>ITS/CVC: </a:t>
            </a:r>
            <a:r>
              <a:rPr lang="en-US" sz="2800" dirty="0" err="1"/>
              <a:t>revisar</a:t>
            </a:r>
            <a:r>
              <a:rPr lang="en-US" sz="2800" dirty="0"/>
              <a:t> </a:t>
            </a:r>
            <a:r>
              <a:rPr lang="en-US" sz="2800" dirty="0" err="1"/>
              <a:t>indicación</a:t>
            </a:r>
            <a:r>
              <a:rPr lang="en-US" sz="2800" dirty="0"/>
              <a:t> de </a:t>
            </a:r>
            <a:r>
              <a:rPr lang="en-US" sz="2800" dirty="0" err="1"/>
              <a:t>uso</a:t>
            </a:r>
            <a:r>
              <a:rPr lang="en-US" sz="2800" dirty="0"/>
              <a:t> y </a:t>
            </a:r>
            <a:r>
              <a:rPr lang="en-US" sz="2800" dirty="0" err="1"/>
              <a:t>fármacos</a:t>
            </a:r>
            <a:r>
              <a:rPr lang="en-US" sz="2800" dirty="0"/>
              <a:t>; OH 70% </a:t>
            </a:r>
            <a:r>
              <a:rPr lang="en-US" sz="2800" dirty="0" err="1"/>
              <a:t>exclusivo</a:t>
            </a:r>
            <a:r>
              <a:rPr lang="en-US" sz="2800" dirty="0"/>
              <a:t> … </a:t>
            </a:r>
            <a:r>
              <a:rPr lang="en-US" sz="2800" dirty="0" err="1"/>
              <a:t>campaña</a:t>
            </a:r>
            <a:r>
              <a:rPr lang="en-US" sz="2800" dirty="0"/>
              <a:t> de </a:t>
            </a:r>
            <a:r>
              <a:rPr lang="en-US" sz="2800" dirty="0" err="1"/>
              <a:t>higiene</a:t>
            </a:r>
            <a:r>
              <a:rPr lang="en-US" sz="2800" dirty="0"/>
              <a:t> de </a:t>
            </a:r>
            <a:r>
              <a:rPr lang="en-US" sz="2800" dirty="0" err="1"/>
              <a:t>manos</a:t>
            </a:r>
            <a:endParaRPr lang="en-US" sz="2800" dirty="0"/>
          </a:p>
        </p:txBody>
      </p:sp>
      <p:graphicFrame>
        <p:nvGraphicFramePr>
          <p:cNvPr id="10" name="Gráfico 23">
            <a:extLst>
              <a:ext uri="{FF2B5EF4-FFF2-40B4-BE49-F238E27FC236}">
                <a16:creationId xmlns:a16="http://schemas.microsoft.com/office/drawing/2014/main" id="{641DFD04-535E-4387-9AC2-2440D328AA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8585264"/>
              </p:ext>
            </p:extLst>
          </p:nvPr>
        </p:nvGraphicFramePr>
        <p:xfrm>
          <a:off x="611560" y="1916832"/>
          <a:ext cx="777686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Down Arrow 7"/>
          <p:cNvSpPr/>
          <p:nvPr/>
        </p:nvSpPr>
        <p:spPr>
          <a:xfrm>
            <a:off x="3995936" y="2924944"/>
            <a:ext cx="288032" cy="4320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0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IRA viral: </a:t>
            </a:r>
            <a:r>
              <a:rPr lang="en-US" sz="4800" dirty="0" err="1"/>
              <a:t>Foco</a:t>
            </a:r>
            <a:r>
              <a:rPr lang="en-US" sz="4800" dirty="0"/>
              <a:t> en </a:t>
            </a:r>
            <a:r>
              <a:rPr lang="en-US" sz="4800" dirty="0" err="1"/>
              <a:t>higiene</a:t>
            </a:r>
            <a:r>
              <a:rPr lang="en-US" sz="4800" dirty="0"/>
              <a:t> de </a:t>
            </a:r>
            <a:r>
              <a:rPr lang="en-US" sz="4800" dirty="0" err="1"/>
              <a:t>manos</a:t>
            </a:r>
            <a:r>
              <a:rPr lang="en-US" sz="4800" dirty="0"/>
              <a:t> y </a:t>
            </a:r>
            <a:r>
              <a:rPr lang="en-US" sz="4800" dirty="0" err="1"/>
              <a:t>precauciones</a:t>
            </a:r>
            <a:r>
              <a:rPr lang="en-US" sz="4800" dirty="0"/>
              <a:t> </a:t>
            </a:r>
            <a:r>
              <a:rPr lang="en-US" sz="4800" dirty="0" err="1"/>
              <a:t>específicas</a:t>
            </a:r>
            <a:endParaRPr lang="en-US" dirty="0"/>
          </a:p>
        </p:txBody>
      </p:sp>
      <p:graphicFrame>
        <p:nvGraphicFramePr>
          <p:cNvPr id="3" name="Gráfico 27">
            <a:extLst>
              <a:ext uri="{FF2B5EF4-FFF2-40B4-BE49-F238E27FC236}">
                <a16:creationId xmlns:a16="http://schemas.microsoft.com/office/drawing/2014/main" id="{641DFD04-535E-4387-9AC2-2440D328AA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0671023"/>
              </p:ext>
            </p:extLst>
          </p:nvPr>
        </p:nvGraphicFramePr>
        <p:xfrm>
          <a:off x="611560" y="2071687"/>
          <a:ext cx="7776863" cy="4309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own Arrow 3"/>
          <p:cNvSpPr/>
          <p:nvPr/>
        </p:nvSpPr>
        <p:spPr>
          <a:xfrm>
            <a:off x="2483768" y="2420888"/>
            <a:ext cx="288032" cy="4320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18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91264" cy="125272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Normas</a:t>
            </a:r>
            <a:r>
              <a:rPr lang="en-US" dirty="0"/>
              <a:t> </a:t>
            </a:r>
            <a:r>
              <a:rPr lang="en-US" dirty="0" err="1"/>
              <a:t>básicas</a:t>
            </a:r>
            <a:r>
              <a:rPr lang="en-US" dirty="0"/>
              <a:t> en control de IAAS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Higiene</a:t>
            </a:r>
            <a:r>
              <a:rPr lang="en-US" dirty="0"/>
              <a:t> de </a:t>
            </a:r>
            <a:r>
              <a:rPr lang="en-US" dirty="0" err="1"/>
              <a:t>manos</a:t>
            </a:r>
            <a:endParaRPr lang="en-US" dirty="0"/>
          </a:p>
          <a:p>
            <a:r>
              <a:rPr lang="en-US" dirty="0" err="1"/>
              <a:t>Esterilización</a:t>
            </a:r>
            <a:endParaRPr lang="en-US" dirty="0"/>
          </a:p>
          <a:p>
            <a:r>
              <a:rPr lang="en-US" dirty="0" err="1"/>
              <a:t>Técnica</a:t>
            </a:r>
            <a:r>
              <a:rPr lang="en-US" dirty="0"/>
              <a:t> </a:t>
            </a:r>
            <a:r>
              <a:rPr lang="en-US" dirty="0" err="1"/>
              <a:t>aséptica</a:t>
            </a:r>
            <a:r>
              <a:rPr lang="en-US" dirty="0"/>
              <a:t> en </a:t>
            </a:r>
            <a:r>
              <a:rPr lang="en-US" dirty="0" err="1"/>
              <a:t>procedimientos</a:t>
            </a:r>
            <a:r>
              <a:rPr lang="en-US" dirty="0"/>
              <a:t> </a:t>
            </a:r>
            <a:r>
              <a:rPr lang="en-US" dirty="0" err="1"/>
              <a:t>invasivos</a:t>
            </a:r>
            <a:endParaRPr lang="en-US" dirty="0"/>
          </a:p>
          <a:p>
            <a:r>
              <a:rPr lang="en-US" dirty="0" err="1"/>
              <a:t>Segregación</a:t>
            </a:r>
            <a:r>
              <a:rPr lang="en-US" dirty="0"/>
              <a:t> y </a:t>
            </a:r>
            <a:r>
              <a:rPr lang="en-US" dirty="0" err="1"/>
              <a:t>precauciones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Estándar</a:t>
            </a:r>
            <a:r>
              <a:rPr lang="en-US" dirty="0"/>
              <a:t> y </a:t>
            </a:r>
            <a:r>
              <a:rPr lang="en-US" dirty="0" err="1"/>
              <a:t>específicas</a:t>
            </a:r>
            <a:endParaRPr lang="en-US" dirty="0"/>
          </a:p>
          <a:p>
            <a:r>
              <a:rPr lang="en-US" dirty="0" err="1"/>
              <a:t>Uso</a:t>
            </a:r>
            <a:r>
              <a:rPr lang="en-US" dirty="0"/>
              <a:t> </a:t>
            </a:r>
            <a:r>
              <a:rPr lang="en-US" dirty="0" err="1"/>
              <a:t>racional</a:t>
            </a:r>
            <a:r>
              <a:rPr lang="en-US" dirty="0"/>
              <a:t> de AMB</a:t>
            </a:r>
          </a:p>
        </p:txBody>
      </p:sp>
    </p:spTree>
    <p:extLst>
      <p:ext uri="{BB962C8B-B14F-4D97-AF65-F5344CB8AC3E}">
        <p14:creationId xmlns:p14="http://schemas.microsoft.com/office/powerpoint/2010/main" val="2567438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8050" y="561975"/>
            <a:ext cx="7327900" cy="657225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000"/>
              <a:t>Hand Hygiene:  Not a New Concept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90794"/>
              </p:ext>
            </p:extLst>
          </p:nvPr>
        </p:nvGraphicFramePr>
        <p:xfrm>
          <a:off x="827584" y="332656"/>
          <a:ext cx="75438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53" name="Chart" r:id="rId4" imgW="6096000" imgH="4076700" progId="MSGraph.Chart.8">
                  <p:embed followColorScheme="full"/>
                </p:oleObj>
              </mc:Choice>
              <mc:Fallback>
                <p:oleObj name="Chart" r:id="rId4" imgW="6096000" imgH="40767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332656"/>
                        <a:ext cx="75438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499992" y="1412776"/>
            <a:ext cx="2590800" cy="641350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 dirty="0" err="1">
                <a:latin typeface="Arial Unicode MS" charset="0"/>
              </a:rPr>
              <a:t>Semmelweis</a:t>
            </a:r>
            <a:r>
              <a:rPr lang="ja-JP" altLang="en-US" sz="1800" b="0" dirty="0">
                <a:latin typeface="Arial"/>
              </a:rPr>
              <a:t>’</a:t>
            </a:r>
            <a:r>
              <a:rPr lang="en-US" sz="1800" b="0" dirty="0">
                <a:latin typeface="Arial Unicode MS" charset="0"/>
              </a:rPr>
              <a:t> Hand Hygiene Intervention</a:t>
            </a:r>
            <a:r>
              <a:rPr lang="en-US" sz="1800" b="0" dirty="0">
                <a:solidFill>
                  <a:schemeClr val="bg1"/>
                </a:solidFill>
                <a:latin typeface="Arial Unicode MS" charset="0"/>
              </a:rPr>
              <a:t> 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220788" y="6453336"/>
            <a:ext cx="4143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 dirty="0">
                <a:latin typeface="+mj-lt"/>
              </a:rPr>
              <a:t>Adapted from: </a:t>
            </a:r>
            <a:r>
              <a:rPr lang="en-US" sz="1200" b="0" i="1" dirty="0" err="1">
                <a:latin typeface="+mj-lt"/>
              </a:rPr>
              <a:t>Hosp</a:t>
            </a:r>
            <a:r>
              <a:rPr lang="en-US" sz="1200" b="0" i="1" dirty="0">
                <a:latin typeface="+mj-lt"/>
              </a:rPr>
              <a:t> </a:t>
            </a:r>
            <a:r>
              <a:rPr lang="en-US" sz="1200" b="0" i="1" dirty="0" err="1">
                <a:latin typeface="+mj-lt"/>
              </a:rPr>
              <a:t>Epidemiol</a:t>
            </a:r>
            <a:r>
              <a:rPr lang="en-US" sz="1200" b="0" i="1" dirty="0">
                <a:latin typeface="+mj-lt"/>
              </a:rPr>
              <a:t> Infect Control, </a:t>
            </a:r>
            <a:r>
              <a:rPr lang="en-US" sz="1200" b="0" dirty="0">
                <a:latin typeface="+mj-lt"/>
              </a:rPr>
              <a:t>2</a:t>
            </a:r>
            <a:r>
              <a:rPr lang="en-US" sz="1200" b="0" baseline="30000" dirty="0">
                <a:latin typeface="+mj-lt"/>
              </a:rPr>
              <a:t>nd</a:t>
            </a:r>
            <a:r>
              <a:rPr lang="en-US" sz="1200" b="0" dirty="0">
                <a:latin typeface="+mj-lt"/>
              </a:rPr>
              <a:t> Edition, 1999.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5868144" y="2031504"/>
            <a:ext cx="0" cy="533400"/>
          </a:xfrm>
          <a:prstGeom prst="line">
            <a:avLst/>
          </a:prstGeom>
          <a:noFill/>
          <a:ln w="1905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3" descr="basin18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276136"/>
            <a:ext cx="2177613" cy="141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11560" y="5301208"/>
            <a:ext cx="5688632" cy="11430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7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000" dirty="0" err="1">
                <a:solidFill>
                  <a:srgbClr val="FFFFFF"/>
                </a:solidFill>
              </a:rPr>
              <a:t>Ignaz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Semmelweis</a:t>
            </a:r>
            <a:r>
              <a:rPr lang="en-US" sz="4000" dirty="0">
                <a:solidFill>
                  <a:srgbClr val="FFFFFF"/>
                </a:solidFill>
              </a:rPr>
              <a:t>, </a:t>
            </a:r>
            <a:r>
              <a:rPr lang="en-US" sz="4000" dirty="0" err="1">
                <a:solidFill>
                  <a:srgbClr val="FFFFFF"/>
                </a:solidFill>
              </a:rPr>
              <a:t>Viena</a:t>
            </a:r>
            <a:r>
              <a:rPr lang="en-US" sz="4000" dirty="0">
                <a:solidFill>
                  <a:srgbClr val="FFFFFF"/>
                </a:solidFill>
              </a:rPr>
              <a:t> 1840</a:t>
            </a:r>
          </a:p>
        </p:txBody>
      </p:sp>
    </p:spTree>
    <p:extLst>
      <p:ext uri="{BB962C8B-B14F-4D97-AF65-F5344CB8AC3E}">
        <p14:creationId xmlns:p14="http://schemas.microsoft.com/office/powerpoint/2010/main" val="2202941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err="1"/>
              <a:t>Modelo</a:t>
            </a:r>
            <a:r>
              <a:rPr lang="en-US" sz="3100" dirty="0"/>
              <a:t> MBE del </a:t>
            </a:r>
            <a:r>
              <a:rPr lang="en-US" sz="3100" dirty="0" err="1"/>
              <a:t>rol</a:t>
            </a:r>
            <a:r>
              <a:rPr lang="en-US" sz="3100" dirty="0"/>
              <a:t> de la </a:t>
            </a:r>
            <a:r>
              <a:rPr lang="en-US" sz="3100" dirty="0" err="1"/>
              <a:t>transmisión</a:t>
            </a:r>
            <a:r>
              <a:rPr lang="en-US" sz="3100" dirty="0"/>
              <a:t> </a:t>
            </a:r>
            <a:r>
              <a:rPr lang="en-US" sz="3100" dirty="0" err="1"/>
              <a:t>mano-portada</a:t>
            </a:r>
            <a:r>
              <a:rPr lang="en-US" sz="3100" dirty="0"/>
              <a:t> de MOs </a:t>
            </a:r>
            <a:r>
              <a:rPr lang="en-US" sz="3100" dirty="0" err="1"/>
              <a:t>durante</a:t>
            </a:r>
            <a:r>
              <a:rPr lang="en-US" sz="3100" dirty="0"/>
              <a:t> la </a:t>
            </a:r>
            <a:r>
              <a:rPr lang="en-US" sz="3100" dirty="0" err="1"/>
              <a:t>atención</a:t>
            </a:r>
            <a:r>
              <a:rPr lang="en-US" sz="3100" dirty="0"/>
              <a:t> de </a:t>
            </a:r>
            <a:r>
              <a:rPr lang="en-US" sz="3100" dirty="0" err="1"/>
              <a:t>pacientes</a:t>
            </a:r>
            <a:endParaRPr lang="en-US" sz="3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62593" cy="55892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3848" y="6525344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Pittet</a:t>
            </a:r>
            <a:r>
              <a:rPr lang="en-US" sz="1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Lancet Infect Dis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2006; 6: 641–52</a:t>
            </a:r>
            <a:endParaRPr lang="en-US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37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435280" cy="1252728"/>
          </a:xfrm>
        </p:spPr>
        <p:txBody>
          <a:bodyPr>
            <a:noAutofit/>
          </a:bodyPr>
          <a:lstStyle/>
          <a:p>
            <a:pPr algn="ctr"/>
            <a:r>
              <a:rPr lang="es-ES_tradnl" sz="4000" dirty="0">
                <a:ea typeface="ヒラギノ角ゴ Pro W3" charset="0"/>
                <a:cs typeface="Verdana" charset="0"/>
              </a:rPr>
              <a:t>Campaña de higiene de manos HEGC</a:t>
            </a:r>
            <a:br>
              <a:rPr lang="es-ES_tradnl" sz="4000" dirty="0">
                <a:ea typeface="ヒラギノ角ゴ Pro W3" charset="0"/>
                <a:cs typeface="Verdana" charset="0"/>
              </a:rPr>
            </a:br>
            <a:r>
              <a:rPr lang="es-ES_tradnl" sz="3200" dirty="0">
                <a:ea typeface="ヒラギノ角ゴ Pro W3" charset="0"/>
                <a:cs typeface="Verdana" charset="0"/>
              </a:rPr>
              <a:t>Educar con el ejemplo??</a:t>
            </a:r>
            <a:br>
              <a:rPr lang="es-ES_tradnl" sz="3200" dirty="0">
                <a:ea typeface="ヒラギノ角ゴ Pro W3" charset="0"/>
                <a:cs typeface="Verdana" charset="0"/>
              </a:rPr>
            </a:br>
            <a:endParaRPr lang="es-CL" sz="1100" dirty="0">
              <a:ea typeface="ヒラギノ角ゴ Pro W3" charset="0"/>
              <a:cs typeface="Verdan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80218"/>
            <a:ext cx="3600399" cy="2412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700809"/>
            <a:ext cx="4663971" cy="2664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33691"/>
          <a:stretch/>
        </p:blipFill>
        <p:spPr>
          <a:xfrm>
            <a:off x="2483768" y="4437112"/>
            <a:ext cx="4361649" cy="223224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55776" y="5445224"/>
            <a:ext cx="4248472" cy="216024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00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en-US" sz="4000" dirty="0"/>
              <a:t>Las </a:t>
            </a:r>
            <a:r>
              <a:rPr lang="en-US" sz="4000" dirty="0" err="1"/>
              <a:t>mismas</a:t>
            </a:r>
            <a:r>
              <a:rPr lang="en-US" sz="4000" dirty="0"/>
              <a:t> </a:t>
            </a:r>
            <a:r>
              <a:rPr lang="en-US" sz="4000" dirty="0" err="1"/>
              <a:t>razones</a:t>
            </a:r>
            <a:r>
              <a:rPr lang="en-US" sz="4000" dirty="0"/>
              <a:t> de </a:t>
            </a:r>
            <a:r>
              <a:rPr lang="en-US" sz="4000" dirty="0" err="1"/>
              <a:t>siempre</a:t>
            </a:r>
            <a:r>
              <a:rPr lang="en-US" sz="4000" dirty="0"/>
              <a:t>!!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_tradnl"/>
              <a:t>Emergencias ATB 1</a:t>
            </a:r>
            <a:endParaRPr lang="es-ES_tradnl" sz="14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/>
              <a:t>Dr Rodolfo Villena</a:t>
            </a:r>
            <a:endParaRPr lang="es-ES_tradnl" sz="140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4194"/>
            <a:ext cx="9144000" cy="51811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11760" y="653637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4597A0"/>
                </a:solidFill>
              </a:rPr>
              <a:t>Martel J., American Journal of Infection Control 41 (2013) 14-8</a:t>
            </a:r>
          </a:p>
        </p:txBody>
      </p:sp>
    </p:spTree>
    <p:extLst>
      <p:ext uri="{BB962C8B-B14F-4D97-AF65-F5344CB8AC3E}">
        <p14:creationId xmlns:p14="http://schemas.microsoft.com/office/powerpoint/2010/main" val="462687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Procedimiento</a:t>
            </a:r>
            <a:r>
              <a:rPr lang="en-US" dirty="0"/>
              <a:t> de </a:t>
            </a:r>
            <a:r>
              <a:rPr lang="en-US" dirty="0" err="1"/>
              <a:t>vigilancia</a:t>
            </a:r>
            <a:r>
              <a:rPr lang="en-US" dirty="0"/>
              <a:t> IAAS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83968"/>
          </a:xfrm>
        </p:spPr>
        <p:txBody>
          <a:bodyPr>
            <a:normAutofit fontScale="92500"/>
          </a:bodyPr>
          <a:lstStyle/>
          <a:p>
            <a:pPr>
              <a:spcBef>
                <a:spcPct val="20000"/>
              </a:spcBef>
            </a:pPr>
            <a:r>
              <a:rPr lang="es-ES" b="1" dirty="0"/>
              <a:t>Método activo y selectivo</a:t>
            </a:r>
          </a:p>
          <a:p>
            <a:pPr lvl="1" algn="just"/>
            <a:r>
              <a:rPr lang="es-ES" dirty="0"/>
              <a:t>Revisión periódica de fichas:</a:t>
            </a:r>
          </a:p>
          <a:p>
            <a:pPr lvl="1" algn="just"/>
            <a:r>
              <a:rPr lang="es-ES" dirty="0"/>
              <a:t>Factores de riesgo</a:t>
            </a:r>
          </a:p>
          <a:p>
            <a:pPr lvl="1" algn="just"/>
            <a:r>
              <a:rPr lang="es-ES" dirty="0"/>
              <a:t>Procedimientos invasivos</a:t>
            </a:r>
          </a:p>
          <a:p>
            <a:pPr lvl="1" algn="just"/>
            <a:r>
              <a:rPr lang="es-ES" b="1" u="sng" dirty="0"/>
              <a:t>¡DIAGNÓSTICO MÉDICO!</a:t>
            </a:r>
          </a:p>
          <a:p>
            <a:pPr algn="just">
              <a:spcBef>
                <a:spcPct val="20000"/>
              </a:spcBef>
            </a:pPr>
            <a:r>
              <a:rPr lang="es-ES" dirty="0"/>
              <a:t>Revisión registros laboratorio de microbiología</a:t>
            </a:r>
          </a:p>
          <a:p>
            <a:pPr algn="just">
              <a:spcBef>
                <a:spcPct val="20000"/>
              </a:spcBef>
            </a:pPr>
            <a:r>
              <a:rPr lang="es-ES" dirty="0"/>
              <a:t>Seguimiento post alta (cirugía)</a:t>
            </a:r>
          </a:p>
          <a:p>
            <a:pPr algn="just">
              <a:spcBef>
                <a:spcPct val="20000"/>
              </a:spcBef>
            </a:pPr>
            <a:r>
              <a:rPr lang="es-ES" dirty="0"/>
              <a:t>Consolidación y difusión de resultados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61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Cuánto</a:t>
            </a:r>
            <a:r>
              <a:rPr lang="en-US" dirty="0"/>
              <a:t> </a:t>
            </a:r>
            <a:r>
              <a:rPr lang="en-US" dirty="0" err="1"/>
              <a:t>sabe</a:t>
            </a:r>
            <a:r>
              <a:rPr lang="en-US" dirty="0"/>
              <a:t> </a:t>
            </a:r>
            <a:r>
              <a:rPr lang="en-US" dirty="0" err="1"/>
              <a:t>ud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Para realizar una higiene de manos efectiva debo tener claro los siguientes conceptos:</a:t>
            </a:r>
          </a:p>
          <a:p>
            <a:pPr marL="118872" indent="0">
              <a:buNone/>
            </a:pPr>
            <a:endParaRPr lang="es-ES_tradnl" dirty="0"/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Unidad del paciente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Oportunidad 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Tipo de procedimiento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Técnica correcta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Todas las anteriores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75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err="1"/>
              <a:t>Definición</a:t>
            </a:r>
            <a:r>
              <a:rPr lang="en-US" sz="4400" dirty="0"/>
              <a:t> IAAS</a:t>
            </a:r>
            <a:br>
              <a:rPr lang="en-US" sz="4400" dirty="0"/>
            </a:br>
            <a:r>
              <a:rPr lang="en-US" sz="3100" dirty="0" err="1"/>
              <a:t>Incluye</a:t>
            </a:r>
            <a:r>
              <a:rPr lang="en-US" sz="3100" dirty="0"/>
              <a:t> </a:t>
            </a:r>
            <a:r>
              <a:rPr lang="en-US" sz="3100" dirty="0" err="1"/>
              <a:t>procedimientos</a:t>
            </a:r>
            <a:r>
              <a:rPr lang="en-US" sz="3100" dirty="0"/>
              <a:t> </a:t>
            </a:r>
            <a:r>
              <a:rPr lang="en-US" sz="3100" dirty="0" err="1"/>
              <a:t>ambulatorios</a:t>
            </a:r>
            <a:r>
              <a:rPr lang="en-US" sz="3100" dirty="0"/>
              <a:t> y </a:t>
            </a:r>
            <a:r>
              <a:rPr lang="en-US" sz="3100" dirty="0" err="1"/>
              <a:t>dentales</a:t>
            </a:r>
            <a:endParaRPr lang="en-US" sz="31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625609"/>
          </a:xfrm>
        </p:spPr>
        <p:txBody>
          <a:bodyPr>
            <a:normAutofit/>
          </a:bodyPr>
          <a:lstStyle/>
          <a:p>
            <a:r>
              <a:rPr lang="en-US" sz="2800" dirty="0" err="1"/>
              <a:t>Proceso</a:t>
            </a:r>
            <a:r>
              <a:rPr lang="en-US" sz="2800" dirty="0"/>
              <a:t> </a:t>
            </a:r>
            <a:r>
              <a:rPr lang="es-ES_tradnl" sz="2800" dirty="0"/>
              <a:t>infeccioso localizado o generalizado, de origen endógeno o exógeno adquirido por permanencia o concurrencia a algún centro de atención de salud</a:t>
            </a:r>
          </a:p>
          <a:p>
            <a:r>
              <a:rPr lang="es-ES_tradnl" sz="2800" dirty="0"/>
              <a:t>No presente ni en incubación al ingreso </a:t>
            </a:r>
          </a:p>
          <a:p>
            <a:pPr lvl="1"/>
            <a:r>
              <a:rPr lang="es-ES_tradnl" sz="2400" dirty="0"/>
              <a:t>Ley de las 3 noches</a:t>
            </a:r>
          </a:p>
          <a:p>
            <a:pPr lvl="1"/>
            <a:r>
              <a:rPr lang="es-ES_tradnl" sz="2400" dirty="0"/>
              <a:t>En caso de prótesis: hasta 1 año después</a:t>
            </a:r>
          </a:p>
          <a:p>
            <a:r>
              <a:rPr lang="es-ES_tradnl" sz="2800" dirty="0"/>
              <a:t>Diagnóstico diferencial con colonización e inflamación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72825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Cuánto</a:t>
            </a:r>
            <a:r>
              <a:rPr lang="en-US" dirty="0"/>
              <a:t> </a:t>
            </a:r>
            <a:r>
              <a:rPr lang="en-US" dirty="0" err="1"/>
              <a:t>sabe</a:t>
            </a:r>
            <a:r>
              <a:rPr lang="en-US" dirty="0"/>
              <a:t> </a:t>
            </a:r>
            <a:r>
              <a:rPr lang="en-US" dirty="0" err="1"/>
              <a:t>ud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Para realizar una higiene de manos efectiva debo tener claro los siguientes conceptos:</a:t>
            </a:r>
          </a:p>
          <a:p>
            <a:pPr marL="118872" indent="0">
              <a:buNone/>
            </a:pPr>
            <a:endParaRPr lang="es-ES_tradnl" dirty="0"/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Unidad del paciente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Oportunidad 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Tipo de procedimiento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Técnica correcta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>
                <a:solidFill>
                  <a:srgbClr val="FF0000"/>
                </a:solidFill>
              </a:rPr>
              <a:t>Todas las anteriores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533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352928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000" dirty="0" err="1"/>
              <a:t>Indicaciones</a:t>
            </a:r>
            <a:r>
              <a:rPr lang="en-US" sz="4000" dirty="0"/>
              <a:t> </a:t>
            </a:r>
            <a:r>
              <a:rPr lang="en-US" sz="4000" dirty="0" err="1"/>
              <a:t>para</a:t>
            </a:r>
            <a:r>
              <a:rPr lang="en-US" sz="4000" dirty="0"/>
              <a:t> </a:t>
            </a:r>
            <a:r>
              <a:rPr lang="en-US" sz="4000" dirty="0" err="1"/>
              <a:t>higiene</a:t>
            </a:r>
            <a:r>
              <a:rPr lang="en-US" sz="4000" dirty="0"/>
              <a:t> de </a:t>
            </a:r>
            <a:r>
              <a:rPr lang="en-US" sz="4000" dirty="0" err="1"/>
              <a:t>manos</a:t>
            </a:r>
            <a:endParaRPr lang="en-US" sz="4000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773584"/>
            <a:ext cx="8039100" cy="41036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en-US" sz="3200" dirty="0"/>
              <a:t>Antes de: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 err="1"/>
              <a:t>Tocar</a:t>
            </a:r>
            <a:r>
              <a:rPr lang="en-US" dirty="0"/>
              <a:t> un </a:t>
            </a:r>
            <a:r>
              <a:rPr lang="en-US" dirty="0" err="1"/>
              <a:t>paciente</a:t>
            </a:r>
            <a:r>
              <a:rPr lang="en-US" dirty="0"/>
              <a:t> o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entorno</a:t>
            </a:r>
            <a:endParaRPr lang="en-US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 err="1"/>
              <a:t>Colocarse</a:t>
            </a:r>
            <a:r>
              <a:rPr lang="en-US" dirty="0"/>
              <a:t> </a:t>
            </a:r>
            <a:r>
              <a:rPr lang="en-US" dirty="0" err="1"/>
              <a:t>guantes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un </a:t>
            </a:r>
            <a:r>
              <a:rPr lang="en-US" dirty="0" err="1"/>
              <a:t>procedimiento</a:t>
            </a:r>
            <a:endParaRPr lang="en-US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 err="1"/>
              <a:t>Instalación</a:t>
            </a:r>
            <a:r>
              <a:rPr lang="en-US" dirty="0"/>
              <a:t> de </a:t>
            </a:r>
            <a:r>
              <a:rPr lang="en-US" dirty="0" err="1"/>
              <a:t>dispositivos</a:t>
            </a:r>
            <a:endParaRPr lang="en-US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endParaRPr lang="es-ES_tradnl" dirty="0"/>
          </a:p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en-US" sz="3200" dirty="0" err="1"/>
              <a:t>Después</a:t>
            </a:r>
            <a:r>
              <a:rPr lang="en-US" sz="3200" dirty="0"/>
              <a:t> de: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 err="1"/>
              <a:t>Tocar</a:t>
            </a:r>
            <a:r>
              <a:rPr lang="en-US" dirty="0"/>
              <a:t> un </a:t>
            </a:r>
            <a:r>
              <a:rPr lang="en-US" dirty="0" err="1"/>
              <a:t>paciente</a:t>
            </a:r>
            <a:r>
              <a:rPr lang="en-US" dirty="0"/>
              <a:t> o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entorno</a:t>
            </a:r>
            <a:endParaRPr lang="en-US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 err="1"/>
              <a:t>Tomar</a:t>
            </a:r>
            <a:r>
              <a:rPr lang="en-US" dirty="0"/>
              <a:t> </a:t>
            </a:r>
            <a:r>
              <a:rPr lang="en-US" dirty="0" err="1"/>
              <a:t>contacto</a:t>
            </a:r>
            <a:r>
              <a:rPr lang="en-US" dirty="0"/>
              <a:t> con </a:t>
            </a:r>
            <a:r>
              <a:rPr lang="en-US" dirty="0" err="1"/>
              <a:t>fluídos</a:t>
            </a:r>
            <a:r>
              <a:rPr lang="en-US" dirty="0"/>
              <a:t> </a:t>
            </a:r>
            <a:r>
              <a:rPr lang="en-US" dirty="0" err="1"/>
              <a:t>corporales</a:t>
            </a:r>
            <a:r>
              <a:rPr lang="en-US" dirty="0"/>
              <a:t> o </a:t>
            </a:r>
            <a:r>
              <a:rPr lang="en-US" dirty="0" err="1"/>
              <a:t>secreciones</a:t>
            </a:r>
            <a:r>
              <a:rPr lang="en-US" dirty="0"/>
              <a:t>, </a:t>
            </a:r>
            <a:r>
              <a:rPr lang="en-US" dirty="0" err="1"/>
              <a:t>piel</a:t>
            </a:r>
            <a:r>
              <a:rPr lang="en-US" dirty="0"/>
              <a:t> no </a:t>
            </a:r>
            <a:r>
              <a:rPr lang="en-US" dirty="0" err="1"/>
              <a:t>intacta</a:t>
            </a:r>
            <a:r>
              <a:rPr lang="en-US" dirty="0"/>
              <a:t> o </a:t>
            </a:r>
            <a:r>
              <a:rPr lang="en-US" dirty="0" err="1"/>
              <a:t>curaciones</a:t>
            </a:r>
            <a:r>
              <a:rPr lang="en-US" dirty="0"/>
              <a:t> de </a:t>
            </a:r>
            <a:r>
              <a:rPr lang="en-US" dirty="0" err="1"/>
              <a:t>heridas</a:t>
            </a:r>
            <a:endParaRPr lang="en-US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 err="1"/>
              <a:t>Sacarse</a:t>
            </a:r>
            <a:r>
              <a:rPr lang="en-US" dirty="0"/>
              <a:t> los </a:t>
            </a:r>
            <a:r>
              <a:rPr lang="en-US" dirty="0" err="1"/>
              <a:t>guantes</a:t>
            </a:r>
            <a:endParaRPr lang="en-US" dirty="0"/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1619672" y="6418203"/>
            <a:ext cx="642781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200" b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Adaptado</a:t>
            </a:r>
            <a:r>
              <a:rPr lang="en-US" sz="12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de: Guideline for Hand Hygiene in Health-care Settings.  </a:t>
            </a:r>
            <a:r>
              <a:rPr lang="en-US" sz="1200" b="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MMWR 2002</a:t>
            </a:r>
            <a:r>
              <a:rPr lang="en-US" sz="12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; vol. 51, no. RR-16</a:t>
            </a:r>
            <a:r>
              <a:rPr lang="en-US" sz="1800" b="0" dirty="0">
                <a:solidFill>
                  <a:srgbClr val="B2B2B2"/>
                </a:solidFill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6800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Técnica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!!</a:t>
            </a:r>
          </a:p>
        </p:txBody>
      </p:sp>
      <p:pic>
        <p:nvPicPr>
          <p:cNvPr id="4" name="H Manos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9075" y="1774825"/>
            <a:ext cx="6167438" cy="4625975"/>
          </a:xfrm>
        </p:spPr>
      </p:pic>
    </p:spTree>
    <p:extLst>
      <p:ext uri="{BB962C8B-B14F-4D97-AF65-F5344CB8AC3E}">
        <p14:creationId xmlns:p14="http://schemas.microsoft.com/office/powerpoint/2010/main" val="77716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Verdadero</a:t>
            </a:r>
            <a:r>
              <a:rPr lang="en-US" dirty="0"/>
              <a:t> o </a:t>
            </a:r>
            <a:r>
              <a:rPr lang="en-US" dirty="0" err="1"/>
              <a:t>falso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 </a:t>
            </a:r>
            <a:r>
              <a:rPr lang="en-US" dirty="0" err="1"/>
              <a:t>precauciones</a:t>
            </a:r>
            <a:r>
              <a:rPr lang="en-US" dirty="0"/>
              <a:t> </a:t>
            </a:r>
            <a:r>
              <a:rPr lang="en-US" dirty="0" err="1"/>
              <a:t>estándar</a:t>
            </a:r>
            <a:r>
              <a:rPr lang="en-US" dirty="0"/>
              <a:t> se </a:t>
            </a:r>
            <a:r>
              <a:rPr lang="en-US" dirty="0" err="1"/>
              <a:t>ocupan</a:t>
            </a:r>
            <a:r>
              <a:rPr lang="en-US" dirty="0"/>
              <a:t> SIEMPRE, </a:t>
            </a:r>
            <a:r>
              <a:rPr lang="en-US" dirty="0" err="1"/>
              <a:t>independiente</a:t>
            </a:r>
            <a:r>
              <a:rPr lang="en-US" dirty="0"/>
              <a:t> de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precauciones</a:t>
            </a:r>
            <a:r>
              <a:rPr lang="en-US" dirty="0"/>
              <a:t> </a:t>
            </a:r>
            <a:r>
              <a:rPr lang="en-US" dirty="0" err="1"/>
              <a:t>específicas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tenga</a:t>
            </a:r>
            <a:r>
              <a:rPr lang="en-US" dirty="0"/>
              <a:t> el </a:t>
            </a:r>
            <a:r>
              <a:rPr lang="en-US" dirty="0" err="1"/>
              <a:t>paciente</a:t>
            </a:r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Verdadero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err="1"/>
              <a:t>Sirven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protegerme</a:t>
            </a:r>
            <a:r>
              <a:rPr lang="en-US" dirty="0"/>
              <a:t> de </a:t>
            </a:r>
            <a:r>
              <a:rPr lang="en-US" dirty="0" err="1"/>
              <a:t>infecciones</a:t>
            </a:r>
            <a:r>
              <a:rPr lang="en-US" dirty="0"/>
              <a:t> y </a:t>
            </a:r>
            <a:r>
              <a:rPr lang="en-US" dirty="0" err="1"/>
              <a:t>accidentes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00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MX" sz="4000" dirty="0">
                <a:ea typeface="ＭＳ Ｐゴシック" charset="0"/>
                <a:cs typeface="ＭＳ Ｐゴシック" charset="0"/>
              </a:rPr>
              <a:t>Precauciones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  <a:cs typeface="ＭＳ Ｐゴシック" charset="0"/>
              </a:rPr>
              <a:t>Est</a:t>
            </a:r>
            <a:r>
              <a:rPr lang="es-MX" altLang="ja-JP" dirty="0">
                <a:ea typeface="ＭＳ Ｐゴシック" charset="0"/>
                <a:cs typeface="ＭＳ Ｐゴシック" charset="0"/>
              </a:rPr>
              <a:t>ándar</a:t>
            </a:r>
            <a:r>
              <a:rPr lang="es-MX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</a:rPr>
              <a:t>Se aplican en la atención de TODOS los pacientes</a:t>
            </a:r>
          </a:p>
          <a:p>
            <a:pPr eaLnBrk="1" hangingPunct="1">
              <a:lnSpc>
                <a:spcPct val="90000"/>
              </a:lnSpc>
            </a:pPr>
            <a:endParaRPr lang="es-MX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  <a:cs typeface="ＭＳ Ｐゴシック" charset="0"/>
              </a:rPr>
              <a:t>Espec</a:t>
            </a:r>
            <a:r>
              <a:rPr lang="es-MX" altLang="ja-JP" dirty="0">
                <a:ea typeface="ＭＳ Ｐゴシック" charset="0"/>
                <a:cs typeface="ＭＳ Ｐゴシック" charset="0"/>
              </a:rPr>
              <a:t>íficas</a:t>
            </a:r>
            <a:r>
              <a:rPr lang="es-MX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</a:rPr>
              <a:t>Se aplican en pacientes seleccionados.</a:t>
            </a:r>
          </a:p>
          <a:p>
            <a:pPr lvl="1"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</a:rPr>
              <a:t>Se basan en vías de transmisión</a:t>
            </a:r>
          </a:p>
          <a:p>
            <a:pPr eaLnBrk="1" hangingPunct="1">
              <a:lnSpc>
                <a:spcPct val="90000"/>
              </a:lnSpc>
            </a:pPr>
            <a:endParaRPr lang="es-MX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44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MX" sz="4000" dirty="0">
                <a:ea typeface="ＭＳ Ｐゴシック" charset="0"/>
                <a:cs typeface="ＭＳ Ｐゴシック" charset="0"/>
              </a:rPr>
              <a:t>Precauciones estándar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4196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  <a:cs typeface="ＭＳ Ｐゴシック" charset="0"/>
              </a:rPr>
              <a:t>Uso de elementos de protección </a:t>
            </a:r>
            <a:r>
              <a:rPr lang="es-MX" sz="1600" dirty="0">
                <a:ea typeface="ＭＳ Ｐゴシック" charset="0"/>
                <a:cs typeface="ＭＳ Ｐゴシック" charset="0"/>
              </a:rPr>
              <a:t>(guantes, mascarilla, delantal, antiparras, escudo facial)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sz="2400" dirty="0">
                <a:ea typeface="ＭＳ Ｐゴシック" charset="0"/>
                <a:cs typeface="ＭＳ Ｐゴシック" charset="0"/>
              </a:rPr>
              <a:t>       - Riesgo de contacto con sangre o fluídos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sz="2400" dirty="0">
                <a:ea typeface="ＭＳ Ｐゴシック" charset="0"/>
                <a:cs typeface="ＭＳ Ｐゴシック" charset="0"/>
              </a:rPr>
              <a:t>       - Material contaminado.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sz="2400" dirty="0">
                <a:ea typeface="ＭＳ Ｐゴシック" charset="0"/>
                <a:cs typeface="ＭＳ Ｐゴシック" charset="0"/>
              </a:rPr>
              <a:t>       - Contacto con mucosas.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sz="2400" dirty="0">
                <a:ea typeface="ＭＳ Ｐゴシック" charset="0"/>
                <a:cs typeface="ＭＳ Ｐゴシック" charset="0"/>
              </a:rPr>
              <a:t>       - Contacto con piel no intacta</a:t>
            </a:r>
            <a:endParaRPr lang="es-ES" sz="24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  <a:cs typeface="ＭＳ Ｐゴシック" charset="0"/>
              </a:rPr>
              <a:t>Manejo de material cortopunzante.</a:t>
            </a:r>
          </a:p>
          <a:p>
            <a:pPr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  <a:cs typeface="ＭＳ Ｐゴシック" charset="0"/>
              </a:rPr>
              <a:t>Manejo y transporte de sangre, fluidos y muestras orgánicas en laboratorios.</a:t>
            </a:r>
          </a:p>
          <a:p>
            <a:pPr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  <a:cs typeface="ＭＳ Ｐゴシック" charset="0"/>
              </a:rPr>
              <a:t>Manejo de material contaminado.</a:t>
            </a:r>
          </a:p>
          <a:p>
            <a:pPr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  <a:cs typeface="ＭＳ Ｐゴシック" charset="0"/>
              </a:rPr>
              <a:t>Eliminación de materia orgánica.</a:t>
            </a:r>
            <a:endParaRPr lang="es-ES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28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5760"/>
            <a:ext cx="8458200" cy="11430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3600" dirty="0" err="1">
                <a:ea typeface="ＭＳ Ｐゴシック" charset="0"/>
                <a:cs typeface="ＭＳ Ｐゴシック" charset="0"/>
              </a:rPr>
              <a:t>Eficacia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 de los </a:t>
            </a:r>
            <a:r>
              <a:rPr lang="en-US" sz="3600" dirty="0" err="1">
                <a:ea typeface="ＭＳ Ｐゴシック" charset="0"/>
                <a:cs typeface="ＭＳ Ｐゴシック" charset="0"/>
              </a:rPr>
              <a:t>preparados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ea typeface="ＭＳ Ｐゴシック" charset="0"/>
                <a:cs typeface="ＭＳ Ｐゴシック" charset="0"/>
              </a:rPr>
              <a:t>para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ea typeface="ＭＳ Ｐゴシック" charset="0"/>
                <a:cs typeface="ＭＳ Ｐゴシック" charset="0"/>
              </a:rPr>
              <a:t>higiene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 de </a:t>
            </a:r>
            <a:r>
              <a:rPr lang="en-US" sz="3600" dirty="0" err="1">
                <a:ea typeface="ＭＳ Ｐゴシック" charset="0"/>
                <a:cs typeface="ＭＳ Ｐゴシック" charset="0"/>
              </a:rPr>
              <a:t>manos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 en </a:t>
            </a:r>
            <a:r>
              <a:rPr lang="en-US" sz="3600" dirty="0" err="1">
                <a:ea typeface="ＭＳ Ｐゴシック" charset="0"/>
                <a:cs typeface="ＭＳ Ｐゴシック" charset="0"/>
              </a:rPr>
              <a:t>muerte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ea typeface="ＭＳ Ｐゴシック" charset="0"/>
                <a:cs typeface="ＭＳ Ｐゴシック" charset="0"/>
              </a:rPr>
              <a:t>bacteriana</a:t>
            </a:r>
            <a:endParaRPr lang="en-US" sz="4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39267" name="AutoShape 3"/>
          <p:cNvSpPr>
            <a:spLocks noChangeArrowheads="1"/>
          </p:cNvSpPr>
          <p:nvPr/>
        </p:nvSpPr>
        <p:spPr bwMode="auto">
          <a:xfrm>
            <a:off x="4427984" y="3452813"/>
            <a:ext cx="4125466" cy="822325"/>
          </a:xfrm>
          <a:prstGeom prst="leftRightArrow">
            <a:avLst>
              <a:gd name="adj1" fmla="val 50000"/>
              <a:gd name="adj2" fmla="val 193668"/>
            </a:avLst>
          </a:prstGeom>
          <a:gradFill rotWithShape="0">
            <a:gsLst>
              <a:gs pos="0">
                <a:srgbClr val="CCFFFF"/>
              </a:gs>
              <a:gs pos="100000">
                <a:srgbClr val="33CC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4497640" y="2718036"/>
            <a:ext cx="841445" cy="30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Good</a:t>
            </a:r>
          </a:p>
        </p:txBody>
      </p:sp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5972398" y="2718036"/>
            <a:ext cx="1127125" cy="33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Better</a:t>
            </a: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7458293" y="2686069"/>
            <a:ext cx="930131" cy="33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Best</a:t>
            </a:r>
          </a:p>
        </p:txBody>
      </p:sp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4497640" y="4872696"/>
            <a:ext cx="1025500" cy="26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Plain Soap</a:t>
            </a:r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5809626" y="4840116"/>
            <a:ext cx="1362180" cy="42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Antimicrobial soap</a:t>
            </a:r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7458292" y="4759325"/>
            <a:ext cx="1362180" cy="58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Alcohol-based </a:t>
            </a:r>
            <a:r>
              <a:rPr lang="en-US" sz="1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handrub</a:t>
            </a:r>
            <a:endParaRPr lang="en-US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7F83E05-2D37-6043-9EEE-71D3864F5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2"/>
          <a:stretch>
            <a:fillRect/>
          </a:stretch>
        </p:blipFill>
        <p:spPr bwMode="auto">
          <a:xfrm>
            <a:off x="466923" y="1990174"/>
            <a:ext cx="3397404" cy="403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326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Verdadero</a:t>
            </a:r>
            <a:r>
              <a:rPr lang="en-US" dirty="0"/>
              <a:t> o </a:t>
            </a:r>
            <a:r>
              <a:rPr lang="en-US" dirty="0" err="1"/>
              <a:t>falso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 </a:t>
            </a:r>
            <a:r>
              <a:rPr lang="en-US" dirty="0" err="1"/>
              <a:t>caso</a:t>
            </a:r>
            <a:r>
              <a:rPr lang="en-US" dirty="0"/>
              <a:t> de </a:t>
            </a:r>
            <a:r>
              <a:rPr lang="en-US" dirty="0" err="1"/>
              <a:t>brotes</a:t>
            </a:r>
            <a:r>
              <a:rPr lang="en-US" dirty="0"/>
              <a:t> de </a:t>
            </a:r>
            <a:r>
              <a:rPr lang="en-US" dirty="0" err="1"/>
              <a:t>diarrea</a:t>
            </a:r>
            <a:r>
              <a:rPr lang="en-US" dirty="0"/>
              <a:t> el </a:t>
            </a:r>
            <a:r>
              <a:rPr lang="en-US" dirty="0" err="1"/>
              <a:t>lavado</a:t>
            </a:r>
            <a:r>
              <a:rPr lang="en-US" dirty="0"/>
              <a:t> de </a:t>
            </a:r>
            <a:r>
              <a:rPr lang="en-US" dirty="0" err="1"/>
              <a:t>manos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de </a:t>
            </a:r>
            <a:r>
              <a:rPr lang="en-US" dirty="0" err="1"/>
              <a:t>preferencia</a:t>
            </a:r>
            <a:r>
              <a:rPr lang="en-US" dirty="0"/>
              <a:t> con </a:t>
            </a:r>
            <a:r>
              <a:rPr lang="en-US" dirty="0" err="1"/>
              <a:t>agua</a:t>
            </a:r>
            <a:r>
              <a:rPr lang="en-US" dirty="0"/>
              <a:t> y </a:t>
            </a:r>
            <a:r>
              <a:rPr lang="en-US" dirty="0" err="1"/>
              <a:t>jabón</a:t>
            </a:r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Verdadero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/>
              <a:t>El </a:t>
            </a:r>
            <a:r>
              <a:rPr lang="en-US" dirty="0" err="1"/>
              <a:t>uso</a:t>
            </a:r>
            <a:r>
              <a:rPr lang="en-US" dirty="0"/>
              <a:t> de alcohol gel en </a:t>
            </a:r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circunstancias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de inferior </a:t>
            </a:r>
            <a:r>
              <a:rPr lang="en-US" dirty="0" err="1"/>
              <a:t>resultado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eliminar</a:t>
            </a:r>
            <a:r>
              <a:rPr lang="en-US" dirty="0"/>
              <a:t> </a:t>
            </a:r>
            <a:r>
              <a:rPr lang="en-US" dirty="0" err="1"/>
              <a:t>bacterias</a:t>
            </a:r>
            <a:r>
              <a:rPr lang="en-US" dirty="0"/>
              <a:t> y </a:t>
            </a:r>
            <a:r>
              <a:rPr lang="en-US" dirty="0" err="1"/>
              <a:t>esporas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manos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2400"/>
            <a:ext cx="8686800" cy="1251062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FFFFF"/>
                </a:solidFill>
              </a:rPr>
              <a:t>Infección</a:t>
            </a:r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3600" b="1" dirty="0" err="1">
                <a:solidFill>
                  <a:srgbClr val="FFFFFF"/>
                </a:solidFill>
              </a:rPr>
              <a:t>por</a:t>
            </a:r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3600" b="1" i="1" dirty="0">
                <a:solidFill>
                  <a:srgbClr val="FFFFFF"/>
                </a:solidFill>
              </a:rPr>
              <a:t>C. </a:t>
            </a:r>
            <a:r>
              <a:rPr lang="en-US" sz="3600" b="1" i="1" dirty="0" err="1">
                <a:solidFill>
                  <a:srgbClr val="FFFFFF"/>
                </a:solidFill>
              </a:rPr>
              <a:t>difficile</a:t>
            </a:r>
            <a:r>
              <a:rPr lang="en-US" sz="3600" b="1" i="1" dirty="0">
                <a:solidFill>
                  <a:srgbClr val="FFFFFF"/>
                </a:solidFill>
              </a:rPr>
              <a:t>: </a:t>
            </a:r>
            <a:r>
              <a:rPr lang="en-US" sz="3600" b="1" dirty="0">
                <a:solidFill>
                  <a:srgbClr val="FFFFFF"/>
                </a:solidFill>
              </a:rPr>
              <a:t>use </a:t>
            </a:r>
            <a:r>
              <a:rPr lang="en-US" sz="3600" b="1" dirty="0" err="1">
                <a:solidFill>
                  <a:srgbClr val="FFFFFF"/>
                </a:solidFill>
              </a:rPr>
              <a:t>agua</a:t>
            </a:r>
            <a:r>
              <a:rPr lang="en-US" sz="3600" b="1" dirty="0">
                <a:solidFill>
                  <a:srgbClr val="FFFFFF"/>
                </a:solidFill>
              </a:rPr>
              <a:t> y </a:t>
            </a:r>
            <a:r>
              <a:rPr lang="en-US" sz="3600" b="1" dirty="0" err="1">
                <a:solidFill>
                  <a:srgbClr val="FFFFFF"/>
                </a:solidFill>
              </a:rPr>
              <a:t>jabón</a:t>
            </a:r>
            <a:r>
              <a:rPr lang="en-US" sz="3600" b="1" dirty="0">
                <a:solidFill>
                  <a:srgbClr val="FFFFFF"/>
                </a:solidFill>
              </a:rPr>
              <a:t>!!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 t="2040"/>
          <a:stretch>
            <a:fillRect/>
          </a:stretch>
        </p:blipFill>
        <p:spPr bwMode="auto">
          <a:xfrm>
            <a:off x="457200" y="1752600"/>
            <a:ext cx="8229600" cy="4208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500371" y="6436568"/>
            <a:ext cx="40878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200" dirty="0" err="1">
                <a:solidFill>
                  <a:srgbClr val="95B3D7"/>
                </a:solidFill>
              </a:rPr>
              <a:t>Oughton</a:t>
            </a:r>
            <a:r>
              <a:rPr lang="en-US" sz="1200" dirty="0">
                <a:solidFill>
                  <a:srgbClr val="95B3D7"/>
                </a:solidFill>
              </a:rPr>
              <a:t> et al.</a:t>
            </a:r>
            <a:r>
              <a:rPr lang="en-US" sz="1200" i="1" dirty="0">
                <a:solidFill>
                  <a:srgbClr val="95B3D7"/>
                </a:solidFill>
              </a:rPr>
              <a:t> </a:t>
            </a:r>
            <a:r>
              <a:rPr lang="en-US" sz="1200" dirty="0">
                <a:solidFill>
                  <a:srgbClr val="95B3D7"/>
                </a:solidFill>
              </a:rPr>
              <a:t>Infect Control </a:t>
            </a:r>
            <a:r>
              <a:rPr lang="en-US" sz="1200" dirty="0" err="1">
                <a:solidFill>
                  <a:srgbClr val="95B3D7"/>
                </a:solidFill>
              </a:rPr>
              <a:t>Hosp</a:t>
            </a:r>
            <a:r>
              <a:rPr lang="en-US" sz="1200" dirty="0">
                <a:solidFill>
                  <a:srgbClr val="95B3D7"/>
                </a:solidFill>
              </a:rPr>
              <a:t> </a:t>
            </a:r>
            <a:r>
              <a:rPr lang="en-US" sz="1200" dirty="0" err="1">
                <a:solidFill>
                  <a:srgbClr val="95B3D7"/>
                </a:solidFill>
              </a:rPr>
              <a:t>Epidemiol</a:t>
            </a:r>
            <a:r>
              <a:rPr lang="en-US" sz="1200" i="1" dirty="0">
                <a:solidFill>
                  <a:srgbClr val="95B3D7"/>
                </a:solidFill>
              </a:rPr>
              <a:t> </a:t>
            </a:r>
            <a:r>
              <a:rPr lang="en-US" sz="1200" dirty="0">
                <a:solidFill>
                  <a:srgbClr val="95B3D7"/>
                </a:solidFill>
              </a:rPr>
              <a:t>2009;30:939-44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81000" y="5638800"/>
            <a:ext cx="8305800" cy="304800"/>
          </a:xfrm>
          <a:prstGeom prst="rect">
            <a:avLst/>
          </a:prstGeom>
          <a:noFill/>
          <a:ln w="25400" algn="ctr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381000" y="2438400"/>
            <a:ext cx="8305800" cy="304800"/>
          </a:xfrm>
          <a:prstGeom prst="rect">
            <a:avLst/>
          </a:prstGeom>
          <a:noFill/>
          <a:ln w="25400" algn="ctr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3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323528" y="1196752"/>
            <a:ext cx="8305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endParaRPr lang="en-US" sz="4000" b="1" dirty="0">
              <a:solidFill>
                <a:schemeClr val="tx2"/>
              </a:solidFill>
              <a:latin typeface="Arial Narrow" charset="0"/>
            </a:endParaRP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2622890" y="6496050"/>
            <a:ext cx="31732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Hosp</a:t>
            </a:r>
            <a:r>
              <a:rPr lang="en-US" sz="1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Epidemiol</a:t>
            </a:r>
            <a:r>
              <a:rPr lang="en-US" sz="1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Infect Control</a:t>
            </a:r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2</a:t>
            </a:r>
            <a:r>
              <a:rPr lang="en-US" sz="12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nd</a:t>
            </a:r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Edition, 1999.  </a:t>
            </a:r>
          </a:p>
        </p:txBody>
      </p:sp>
      <p:grpSp>
        <p:nvGrpSpPr>
          <p:cNvPr id="35843" name="Group 4"/>
          <p:cNvGrpSpPr>
            <a:grpSpLocks/>
          </p:cNvGrpSpPr>
          <p:nvPr/>
        </p:nvGrpSpPr>
        <p:grpSpPr bwMode="auto">
          <a:xfrm>
            <a:off x="1017588" y="1682750"/>
            <a:ext cx="7108825" cy="4718050"/>
            <a:chOff x="641" y="1060"/>
            <a:chExt cx="4478" cy="2972"/>
          </a:xfrm>
        </p:grpSpPr>
        <p:sp>
          <p:nvSpPr>
            <p:cNvPr id="35844" name="Line 5"/>
            <p:cNvSpPr>
              <a:spLocks noChangeShapeType="1"/>
            </p:cNvSpPr>
            <p:nvPr/>
          </p:nvSpPr>
          <p:spPr bwMode="auto">
            <a:xfrm>
              <a:off x="1817" y="1553"/>
              <a:ext cx="1633" cy="1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5" name="Rectangle 6"/>
            <p:cNvSpPr>
              <a:spLocks noChangeArrowheads="1"/>
            </p:cNvSpPr>
            <p:nvPr/>
          </p:nvSpPr>
          <p:spPr bwMode="auto">
            <a:xfrm>
              <a:off x="1817" y="1553"/>
              <a:ext cx="1633" cy="217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6" name="Line 7"/>
            <p:cNvSpPr>
              <a:spLocks noChangeShapeType="1"/>
            </p:cNvSpPr>
            <p:nvPr/>
          </p:nvSpPr>
          <p:spPr bwMode="auto">
            <a:xfrm>
              <a:off x="1817" y="1553"/>
              <a:ext cx="1" cy="21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7" name="Line 8"/>
            <p:cNvSpPr>
              <a:spLocks noChangeShapeType="1"/>
            </p:cNvSpPr>
            <p:nvPr/>
          </p:nvSpPr>
          <p:spPr bwMode="auto">
            <a:xfrm>
              <a:off x="1817" y="3725"/>
              <a:ext cx="163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8" name="Freeform 9"/>
            <p:cNvSpPr>
              <a:spLocks/>
            </p:cNvSpPr>
            <p:nvPr/>
          </p:nvSpPr>
          <p:spPr bwMode="auto">
            <a:xfrm>
              <a:off x="1979" y="1983"/>
              <a:ext cx="1309" cy="1742"/>
            </a:xfrm>
            <a:custGeom>
              <a:avLst/>
              <a:gdLst>
                <a:gd name="T0" fmla="*/ 0 w 1309"/>
                <a:gd name="T1" fmla="*/ 1742 h 1742"/>
                <a:gd name="T2" fmla="*/ 328 w 1309"/>
                <a:gd name="T3" fmla="*/ 0 h 1742"/>
                <a:gd name="T4" fmla="*/ 1309 w 1309"/>
                <a:gd name="T5" fmla="*/ 402 h 174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9" h="1742">
                  <a:moveTo>
                    <a:pt x="0" y="1742"/>
                  </a:moveTo>
                  <a:lnTo>
                    <a:pt x="328" y="0"/>
                  </a:lnTo>
                  <a:lnTo>
                    <a:pt x="1309" y="402"/>
                  </a:lnTo>
                </a:path>
              </a:pathLst>
            </a:custGeom>
            <a:noFill/>
            <a:ln w="38100" cmpd="sng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9" name="Freeform 10"/>
            <p:cNvSpPr>
              <a:spLocks/>
            </p:cNvSpPr>
            <p:nvPr/>
          </p:nvSpPr>
          <p:spPr bwMode="auto">
            <a:xfrm>
              <a:off x="1979" y="3174"/>
              <a:ext cx="1309" cy="552"/>
            </a:xfrm>
            <a:custGeom>
              <a:avLst/>
              <a:gdLst>
                <a:gd name="T0" fmla="*/ 0 w 1309"/>
                <a:gd name="T1" fmla="*/ 552 h 552"/>
                <a:gd name="T2" fmla="*/ 331 w 1309"/>
                <a:gd name="T3" fmla="*/ 0 h 552"/>
                <a:gd name="T4" fmla="*/ 1309 w 1309"/>
                <a:gd name="T5" fmla="*/ 12 h 5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9" h="552">
                  <a:moveTo>
                    <a:pt x="0" y="552"/>
                  </a:moveTo>
                  <a:lnTo>
                    <a:pt x="331" y="0"/>
                  </a:lnTo>
                  <a:lnTo>
                    <a:pt x="1309" y="12"/>
                  </a:lnTo>
                </a:path>
              </a:pathLst>
            </a:custGeom>
            <a:noFill/>
            <a:ln w="38100" cmpd="sng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0" name="Freeform 11"/>
            <p:cNvSpPr>
              <a:spLocks/>
            </p:cNvSpPr>
            <p:nvPr/>
          </p:nvSpPr>
          <p:spPr bwMode="auto">
            <a:xfrm>
              <a:off x="1979" y="3411"/>
              <a:ext cx="1312" cy="393"/>
            </a:xfrm>
            <a:custGeom>
              <a:avLst/>
              <a:gdLst>
                <a:gd name="T0" fmla="*/ 0 w 1312"/>
                <a:gd name="T1" fmla="*/ 315 h 393"/>
                <a:gd name="T2" fmla="*/ 331 w 1312"/>
                <a:gd name="T3" fmla="*/ 0 h 393"/>
                <a:gd name="T4" fmla="*/ 1312 w 1312"/>
                <a:gd name="T5" fmla="*/ 393 h 3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12" h="393">
                  <a:moveTo>
                    <a:pt x="0" y="315"/>
                  </a:moveTo>
                  <a:lnTo>
                    <a:pt x="331" y="0"/>
                  </a:lnTo>
                  <a:lnTo>
                    <a:pt x="1312" y="393"/>
                  </a:lnTo>
                </a:path>
              </a:pathLst>
            </a:custGeom>
            <a:noFill/>
            <a:ln w="38100" cmpd="sng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1" name="Freeform 12"/>
            <p:cNvSpPr>
              <a:spLocks/>
            </p:cNvSpPr>
            <p:nvPr/>
          </p:nvSpPr>
          <p:spPr bwMode="auto">
            <a:xfrm>
              <a:off x="2291" y="1966"/>
              <a:ext cx="36" cy="37"/>
            </a:xfrm>
            <a:custGeom>
              <a:avLst/>
              <a:gdLst>
                <a:gd name="T0" fmla="*/ 18 w 36"/>
                <a:gd name="T1" fmla="*/ 0 h 37"/>
                <a:gd name="T2" fmla="*/ 36 w 36"/>
                <a:gd name="T3" fmla="*/ 19 h 37"/>
                <a:gd name="T4" fmla="*/ 18 w 36"/>
                <a:gd name="T5" fmla="*/ 37 h 37"/>
                <a:gd name="T6" fmla="*/ 0 w 36"/>
                <a:gd name="T7" fmla="*/ 19 h 37"/>
                <a:gd name="T8" fmla="*/ 18 w 36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lnTo>
                    <a:pt x="36" y="19"/>
                  </a:lnTo>
                  <a:lnTo>
                    <a:pt x="18" y="37"/>
                  </a:lnTo>
                  <a:lnTo>
                    <a:pt x="0" y="1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2" name="Freeform 13"/>
            <p:cNvSpPr>
              <a:spLocks/>
            </p:cNvSpPr>
            <p:nvPr/>
          </p:nvSpPr>
          <p:spPr bwMode="auto">
            <a:xfrm>
              <a:off x="3270" y="2367"/>
              <a:ext cx="36" cy="37"/>
            </a:xfrm>
            <a:custGeom>
              <a:avLst/>
              <a:gdLst>
                <a:gd name="T0" fmla="*/ 18 w 36"/>
                <a:gd name="T1" fmla="*/ 0 h 37"/>
                <a:gd name="T2" fmla="*/ 36 w 36"/>
                <a:gd name="T3" fmla="*/ 19 h 37"/>
                <a:gd name="T4" fmla="*/ 18 w 36"/>
                <a:gd name="T5" fmla="*/ 37 h 37"/>
                <a:gd name="T6" fmla="*/ 0 w 36"/>
                <a:gd name="T7" fmla="*/ 19 h 37"/>
                <a:gd name="T8" fmla="*/ 18 w 36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lnTo>
                    <a:pt x="36" y="19"/>
                  </a:lnTo>
                  <a:lnTo>
                    <a:pt x="18" y="37"/>
                  </a:lnTo>
                  <a:lnTo>
                    <a:pt x="0" y="1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3" name="Rectangle 14"/>
            <p:cNvSpPr>
              <a:spLocks noChangeArrowheads="1"/>
            </p:cNvSpPr>
            <p:nvPr/>
          </p:nvSpPr>
          <p:spPr bwMode="auto">
            <a:xfrm>
              <a:off x="1532" y="3571"/>
              <a:ext cx="2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/>
                <a:t>0.0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54" name="Rectangle 15"/>
            <p:cNvSpPr>
              <a:spLocks noChangeArrowheads="1"/>
            </p:cNvSpPr>
            <p:nvPr/>
          </p:nvSpPr>
          <p:spPr bwMode="auto">
            <a:xfrm>
              <a:off x="1532" y="2849"/>
              <a:ext cx="2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/>
                <a:t>1.0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55" name="Rectangle 16"/>
            <p:cNvSpPr>
              <a:spLocks noChangeArrowheads="1"/>
            </p:cNvSpPr>
            <p:nvPr/>
          </p:nvSpPr>
          <p:spPr bwMode="auto">
            <a:xfrm>
              <a:off x="1532" y="2120"/>
              <a:ext cx="2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/>
                <a:t>2.0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56" name="Rectangle 17"/>
            <p:cNvSpPr>
              <a:spLocks noChangeArrowheads="1"/>
            </p:cNvSpPr>
            <p:nvPr/>
          </p:nvSpPr>
          <p:spPr bwMode="auto">
            <a:xfrm>
              <a:off x="1532" y="1398"/>
              <a:ext cx="2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/>
                <a:t>3.0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57" name="Line 18"/>
            <p:cNvSpPr>
              <a:spLocks noChangeShapeType="1"/>
            </p:cNvSpPr>
            <p:nvPr/>
          </p:nvSpPr>
          <p:spPr bwMode="auto">
            <a:xfrm flipV="1">
              <a:off x="2308" y="1504"/>
              <a:ext cx="1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8" name="Line 19"/>
            <p:cNvSpPr>
              <a:spLocks noChangeShapeType="1"/>
            </p:cNvSpPr>
            <p:nvPr/>
          </p:nvSpPr>
          <p:spPr bwMode="auto">
            <a:xfrm flipV="1">
              <a:off x="2631" y="1504"/>
              <a:ext cx="1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9" name="Line 20"/>
            <p:cNvSpPr>
              <a:spLocks noChangeShapeType="1"/>
            </p:cNvSpPr>
            <p:nvPr/>
          </p:nvSpPr>
          <p:spPr bwMode="auto">
            <a:xfrm flipV="1">
              <a:off x="3287" y="1504"/>
              <a:ext cx="1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0" name="Rectangle 21"/>
            <p:cNvSpPr>
              <a:spLocks noChangeArrowheads="1"/>
            </p:cNvSpPr>
            <p:nvPr/>
          </p:nvSpPr>
          <p:spPr bwMode="auto">
            <a:xfrm>
              <a:off x="2264" y="1312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en-US" sz="2000"/>
                <a:t>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61" name="Rectangle 22"/>
            <p:cNvSpPr>
              <a:spLocks noChangeArrowheads="1"/>
            </p:cNvSpPr>
            <p:nvPr/>
          </p:nvSpPr>
          <p:spPr bwMode="auto">
            <a:xfrm>
              <a:off x="2546" y="1312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en-US" sz="2000"/>
                <a:t>60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62" name="Rectangle 23"/>
            <p:cNvSpPr>
              <a:spLocks noChangeArrowheads="1"/>
            </p:cNvSpPr>
            <p:nvPr/>
          </p:nvSpPr>
          <p:spPr bwMode="auto">
            <a:xfrm>
              <a:off x="3154" y="1312"/>
              <a:ext cx="2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en-US" sz="2000"/>
                <a:t>180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63" name="Freeform 24"/>
            <p:cNvSpPr>
              <a:spLocks/>
            </p:cNvSpPr>
            <p:nvPr/>
          </p:nvSpPr>
          <p:spPr bwMode="auto">
            <a:xfrm>
              <a:off x="3269" y="3168"/>
              <a:ext cx="36" cy="37"/>
            </a:xfrm>
            <a:custGeom>
              <a:avLst/>
              <a:gdLst>
                <a:gd name="T0" fmla="*/ 18 w 36"/>
                <a:gd name="T1" fmla="*/ 0 h 37"/>
                <a:gd name="T2" fmla="*/ 36 w 36"/>
                <a:gd name="T3" fmla="*/ 19 h 37"/>
                <a:gd name="T4" fmla="*/ 18 w 36"/>
                <a:gd name="T5" fmla="*/ 37 h 37"/>
                <a:gd name="T6" fmla="*/ 0 w 36"/>
                <a:gd name="T7" fmla="*/ 19 h 37"/>
                <a:gd name="T8" fmla="*/ 18 w 36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lnTo>
                    <a:pt x="36" y="19"/>
                  </a:lnTo>
                  <a:lnTo>
                    <a:pt x="18" y="37"/>
                  </a:lnTo>
                  <a:lnTo>
                    <a:pt x="0" y="1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Freeform 25"/>
            <p:cNvSpPr>
              <a:spLocks/>
            </p:cNvSpPr>
            <p:nvPr/>
          </p:nvSpPr>
          <p:spPr bwMode="auto">
            <a:xfrm>
              <a:off x="3270" y="3786"/>
              <a:ext cx="36" cy="37"/>
            </a:xfrm>
            <a:custGeom>
              <a:avLst/>
              <a:gdLst>
                <a:gd name="T0" fmla="*/ 18 w 36"/>
                <a:gd name="T1" fmla="*/ 0 h 37"/>
                <a:gd name="T2" fmla="*/ 36 w 36"/>
                <a:gd name="T3" fmla="*/ 19 h 37"/>
                <a:gd name="T4" fmla="*/ 18 w 36"/>
                <a:gd name="T5" fmla="*/ 37 h 37"/>
                <a:gd name="T6" fmla="*/ 0 w 36"/>
                <a:gd name="T7" fmla="*/ 19 h 37"/>
                <a:gd name="T8" fmla="*/ 18 w 36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lnTo>
                    <a:pt x="36" y="19"/>
                  </a:lnTo>
                  <a:lnTo>
                    <a:pt x="18" y="37"/>
                  </a:lnTo>
                  <a:lnTo>
                    <a:pt x="0" y="1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5" name="Freeform 26"/>
            <p:cNvSpPr>
              <a:spLocks/>
            </p:cNvSpPr>
            <p:nvPr/>
          </p:nvSpPr>
          <p:spPr bwMode="auto">
            <a:xfrm>
              <a:off x="2291" y="3153"/>
              <a:ext cx="36" cy="37"/>
            </a:xfrm>
            <a:custGeom>
              <a:avLst/>
              <a:gdLst>
                <a:gd name="T0" fmla="*/ 18 w 36"/>
                <a:gd name="T1" fmla="*/ 0 h 37"/>
                <a:gd name="T2" fmla="*/ 36 w 36"/>
                <a:gd name="T3" fmla="*/ 19 h 37"/>
                <a:gd name="T4" fmla="*/ 18 w 36"/>
                <a:gd name="T5" fmla="*/ 37 h 37"/>
                <a:gd name="T6" fmla="*/ 0 w 36"/>
                <a:gd name="T7" fmla="*/ 19 h 37"/>
                <a:gd name="T8" fmla="*/ 18 w 36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lnTo>
                    <a:pt x="36" y="19"/>
                  </a:lnTo>
                  <a:lnTo>
                    <a:pt x="18" y="37"/>
                  </a:lnTo>
                  <a:lnTo>
                    <a:pt x="0" y="1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6" name="Freeform 27"/>
            <p:cNvSpPr>
              <a:spLocks/>
            </p:cNvSpPr>
            <p:nvPr/>
          </p:nvSpPr>
          <p:spPr bwMode="auto">
            <a:xfrm>
              <a:off x="2291" y="3393"/>
              <a:ext cx="36" cy="37"/>
            </a:xfrm>
            <a:custGeom>
              <a:avLst/>
              <a:gdLst>
                <a:gd name="T0" fmla="*/ 18 w 36"/>
                <a:gd name="T1" fmla="*/ 0 h 37"/>
                <a:gd name="T2" fmla="*/ 36 w 36"/>
                <a:gd name="T3" fmla="*/ 19 h 37"/>
                <a:gd name="T4" fmla="*/ 18 w 36"/>
                <a:gd name="T5" fmla="*/ 37 h 37"/>
                <a:gd name="T6" fmla="*/ 0 w 36"/>
                <a:gd name="T7" fmla="*/ 19 h 37"/>
                <a:gd name="T8" fmla="*/ 18 w 36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lnTo>
                    <a:pt x="36" y="19"/>
                  </a:lnTo>
                  <a:lnTo>
                    <a:pt x="18" y="37"/>
                  </a:lnTo>
                  <a:lnTo>
                    <a:pt x="0" y="1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40" name="Line 28"/>
            <p:cNvSpPr>
              <a:spLocks noChangeShapeType="1"/>
            </p:cNvSpPr>
            <p:nvPr/>
          </p:nvSpPr>
          <p:spPr bwMode="auto">
            <a:xfrm flipH="1">
              <a:off x="1767" y="3726"/>
              <a:ext cx="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341" name="Line 29"/>
            <p:cNvSpPr>
              <a:spLocks noChangeShapeType="1"/>
            </p:cNvSpPr>
            <p:nvPr/>
          </p:nvSpPr>
          <p:spPr bwMode="auto">
            <a:xfrm flipH="1">
              <a:off x="1767" y="2995"/>
              <a:ext cx="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342" name="Line 30"/>
            <p:cNvSpPr>
              <a:spLocks noChangeShapeType="1"/>
            </p:cNvSpPr>
            <p:nvPr/>
          </p:nvSpPr>
          <p:spPr bwMode="auto">
            <a:xfrm flipH="1">
              <a:off x="1767" y="2265"/>
              <a:ext cx="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343" name="Line 31"/>
            <p:cNvSpPr>
              <a:spLocks noChangeShapeType="1"/>
            </p:cNvSpPr>
            <p:nvPr/>
          </p:nvSpPr>
          <p:spPr bwMode="auto">
            <a:xfrm flipH="1">
              <a:off x="1767" y="1535"/>
              <a:ext cx="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344" name="Line 32"/>
            <p:cNvSpPr>
              <a:spLocks noChangeShapeType="1"/>
            </p:cNvSpPr>
            <p:nvPr/>
          </p:nvSpPr>
          <p:spPr bwMode="auto">
            <a:xfrm flipH="1">
              <a:off x="1767" y="3360"/>
              <a:ext cx="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345" name="Line 33"/>
            <p:cNvSpPr>
              <a:spLocks noChangeShapeType="1"/>
            </p:cNvSpPr>
            <p:nvPr/>
          </p:nvSpPr>
          <p:spPr bwMode="auto">
            <a:xfrm flipH="1">
              <a:off x="1767" y="2630"/>
              <a:ext cx="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346" name="Line 34"/>
            <p:cNvSpPr>
              <a:spLocks noChangeShapeType="1"/>
            </p:cNvSpPr>
            <p:nvPr/>
          </p:nvSpPr>
          <p:spPr bwMode="auto">
            <a:xfrm flipH="1">
              <a:off x="1767" y="1900"/>
              <a:ext cx="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74" name="Rectangle 35"/>
            <p:cNvSpPr>
              <a:spLocks noChangeArrowheads="1"/>
            </p:cNvSpPr>
            <p:nvPr/>
          </p:nvSpPr>
          <p:spPr bwMode="auto">
            <a:xfrm>
              <a:off x="3454" y="1312"/>
              <a:ext cx="5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/>
                <a:t>minutes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75" name="Rectangle 36"/>
            <p:cNvSpPr>
              <a:spLocks noChangeArrowheads="1"/>
            </p:cNvSpPr>
            <p:nvPr/>
          </p:nvSpPr>
          <p:spPr bwMode="auto">
            <a:xfrm>
              <a:off x="1127" y="3571"/>
              <a:ext cx="2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/>
                <a:t>0.0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76" name="Rectangle 37"/>
            <p:cNvSpPr>
              <a:spLocks noChangeArrowheads="1"/>
            </p:cNvSpPr>
            <p:nvPr/>
          </p:nvSpPr>
          <p:spPr bwMode="auto">
            <a:xfrm>
              <a:off x="1038" y="2849"/>
              <a:ext cx="3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/>
                <a:t>90.0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77" name="Rectangle 38"/>
            <p:cNvSpPr>
              <a:spLocks noChangeArrowheads="1"/>
            </p:cNvSpPr>
            <p:nvPr/>
          </p:nvSpPr>
          <p:spPr bwMode="auto">
            <a:xfrm>
              <a:off x="1038" y="2120"/>
              <a:ext cx="3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/>
                <a:t>99.0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78" name="Rectangle 39"/>
            <p:cNvSpPr>
              <a:spLocks noChangeArrowheads="1"/>
            </p:cNvSpPr>
            <p:nvPr/>
          </p:nvSpPr>
          <p:spPr bwMode="auto">
            <a:xfrm>
              <a:off x="1038" y="1398"/>
              <a:ext cx="3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/>
                <a:t>99.9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79" name="Rectangle 40"/>
            <p:cNvSpPr>
              <a:spLocks noChangeArrowheads="1"/>
            </p:cNvSpPr>
            <p:nvPr/>
          </p:nvSpPr>
          <p:spPr bwMode="auto">
            <a:xfrm>
              <a:off x="1514" y="1191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 b="1"/>
                <a:t>log</a:t>
              </a:r>
              <a:endParaRPr lang="en-US" sz="2000" b="1">
                <a:latin typeface="Times New Roman" charset="0"/>
              </a:endParaRPr>
            </a:p>
          </p:txBody>
        </p:sp>
        <p:sp>
          <p:nvSpPr>
            <p:cNvPr id="35880" name="Rectangle 41"/>
            <p:cNvSpPr>
              <a:spLocks noChangeArrowheads="1"/>
            </p:cNvSpPr>
            <p:nvPr/>
          </p:nvSpPr>
          <p:spPr bwMode="auto">
            <a:xfrm>
              <a:off x="1126" y="1191"/>
              <a:ext cx="14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eaLnBrk="1" hangingPunct="1"/>
              <a:r>
                <a:rPr lang="en-US" sz="2000" b="1"/>
                <a:t>%</a:t>
              </a:r>
              <a:endParaRPr lang="en-US" sz="2000" b="1">
                <a:latin typeface="Times New Roman" charset="0"/>
              </a:endParaRPr>
            </a:p>
          </p:txBody>
        </p:sp>
        <p:sp>
          <p:nvSpPr>
            <p:cNvPr id="35881" name="Rectangle 42"/>
            <p:cNvSpPr>
              <a:spLocks noChangeArrowheads="1"/>
            </p:cNvSpPr>
            <p:nvPr/>
          </p:nvSpPr>
          <p:spPr bwMode="auto">
            <a:xfrm rot="-5400000">
              <a:off x="-15" y="2563"/>
              <a:ext cx="15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en-US" sz="2000" b="1"/>
                <a:t>Bacterial Reduction</a:t>
              </a:r>
              <a:endParaRPr lang="en-US" sz="2000" b="1">
                <a:latin typeface="Times New Roman" charset="0"/>
              </a:endParaRPr>
            </a:p>
          </p:txBody>
        </p:sp>
        <p:sp>
          <p:nvSpPr>
            <p:cNvPr id="35882" name="Rectangle 43"/>
            <p:cNvSpPr>
              <a:spLocks noChangeArrowheads="1"/>
            </p:cNvSpPr>
            <p:nvPr/>
          </p:nvSpPr>
          <p:spPr bwMode="auto">
            <a:xfrm>
              <a:off x="3473" y="2192"/>
              <a:ext cx="164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/>
                <a:t>Alcohol-based handrub</a:t>
              </a:r>
            </a:p>
            <a:p>
              <a:pPr eaLnBrk="1" hangingPunct="1"/>
              <a:r>
                <a:rPr lang="en-US" sz="2000"/>
                <a:t>(70% Isopropanol)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83" name="Rectangle 44"/>
            <p:cNvSpPr>
              <a:spLocks noChangeArrowheads="1"/>
            </p:cNvSpPr>
            <p:nvPr/>
          </p:nvSpPr>
          <p:spPr bwMode="auto">
            <a:xfrm>
              <a:off x="3473" y="2993"/>
              <a:ext cx="1361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/>
                <a:t>Antimicrobial soap</a:t>
              </a:r>
            </a:p>
            <a:p>
              <a:pPr eaLnBrk="1" hangingPunct="1"/>
              <a:r>
                <a:rPr lang="en-US" sz="2000"/>
                <a:t>(4% Chlorhexidine)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35884" name="Rectangle 45"/>
            <p:cNvSpPr>
              <a:spLocks noChangeArrowheads="1"/>
            </p:cNvSpPr>
            <p:nvPr/>
          </p:nvSpPr>
          <p:spPr bwMode="auto">
            <a:xfrm>
              <a:off x="3473" y="3707"/>
              <a:ext cx="74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/>
                <a:t>Plain soap</a:t>
              </a:r>
            </a:p>
          </p:txBody>
        </p:sp>
        <p:sp>
          <p:nvSpPr>
            <p:cNvPr id="35885" name="Rectangle 46"/>
            <p:cNvSpPr>
              <a:spLocks noChangeArrowheads="1"/>
            </p:cNvSpPr>
            <p:nvPr/>
          </p:nvSpPr>
          <p:spPr bwMode="auto">
            <a:xfrm>
              <a:off x="1740" y="1060"/>
              <a:ext cx="175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en-US" sz="2000" b="1"/>
                <a:t>Time After Disinfection</a:t>
              </a:r>
              <a:endParaRPr lang="en-US" sz="2000" b="1">
                <a:latin typeface="Times New Roman" charset="0"/>
              </a:endParaRPr>
            </a:p>
          </p:txBody>
        </p:sp>
        <p:sp>
          <p:nvSpPr>
            <p:cNvPr id="35886" name="Rectangle 47"/>
            <p:cNvSpPr>
              <a:spLocks noChangeArrowheads="1"/>
            </p:cNvSpPr>
            <p:nvPr/>
          </p:nvSpPr>
          <p:spPr bwMode="auto">
            <a:xfrm>
              <a:off x="2013" y="3840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/>
                <a:t>Baseline</a:t>
              </a:r>
            </a:p>
          </p:txBody>
        </p:sp>
        <p:sp>
          <p:nvSpPr>
            <p:cNvPr id="141360" name="Line 48"/>
            <p:cNvSpPr>
              <a:spLocks noChangeShapeType="1"/>
            </p:cNvSpPr>
            <p:nvPr/>
          </p:nvSpPr>
          <p:spPr bwMode="auto">
            <a:xfrm flipH="1" flipV="1">
              <a:off x="1872" y="3726"/>
              <a:ext cx="138" cy="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err="1"/>
              <a:t>Capacidad</a:t>
            </a:r>
            <a:r>
              <a:rPr lang="en-US" sz="4000" dirty="0"/>
              <a:t> de </a:t>
            </a:r>
            <a:r>
              <a:rPr lang="en-US" sz="4000" dirty="0" err="1"/>
              <a:t>agentes</a:t>
            </a:r>
            <a:r>
              <a:rPr lang="en-US" sz="4000" dirty="0"/>
              <a:t> </a:t>
            </a:r>
            <a:r>
              <a:rPr lang="en-US" sz="4000" dirty="0" err="1"/>
              <a:t>para</a:t>
            </a:r>
            <a:r>
              <a:rPr lang="en-US" sz="4000" dirty="0"/>
              <a:t> </a:t>
            </a:r>
            <a:r>
              <a:rPr lang="en-US" sz="4000" dirty="0" err="1"/>
              <a:t>higiene</a:t>
            </a:r>
            <a:r>
              <a:rPr lang="en-US" sz="4000" dirty="0"/>
              <a:t> de </a:t>
            </a:r>
            <a:r>
              <a:rPr lang="en-US" sz="4000" dirty="0" err="1"/>
              <a:t>manos</a:t>
            </a:r>
            <a:r>
              <a:rPr lang="en-US" sz="4000" dirty="0"/>
              <a:t> en </a:t>
            </a:r>
            <a:r>
              <a:rPr lang="en-US" sz="4000" dirty="0" err="1"/>
              <a:t>reducir</a:t>
            </a:r>
            <a:r>
              <a:rPr lang="en-US" sz="4000" dirty="0"/>
              <a:t> </a:t>
            </a:r>
            <a:r>
              <a:rPr lang="en-US" sz="4000" dirty="0" err="1"/>
              <a:t>bacterias</a:t>
            </a:r>
            <a:r>
              <a:rPr lang="en-US" sz="4000" dirty="0"/>
              <a:t> en </a:t>
            </a:r>
            <a:r>
              <a:rPr lang="en-US" sz="4000" dirty="0" err="1"/>
              <a:t>manos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18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IAAS HEGC 1998 - 2018</a:t>
            </a:r>
          </a:p>
        </p:txBody>
      </p:sp>
      <p:graphicFrame>
        <p:nvGraphicFramePr>
          <p:cNvPr id="4" name="Gráfico 28">
            <a:extLst>
              <a:ext uri="{FF2B5EF4-FFF2-40B4-BE49-F238E27FC236}">
                <a16:creationId xmlns:a16="http://schemas.microsoft.com/office/drawing/2014/main" id="{8DE85982-C17C-4B5E-85B5-F39D748322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9873776"/>
              </p:ext>
            </p:extLst>
          </p:nvPr>
        </p:nvGraphicFramePr>
        <p:xfrm>
          <a:off x="1081087" y="1638300"/>
          <a:ext cx="6981825" cy="4887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6206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Unidades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9075" y="1772816"/>
            <a:ext cx="6167438" cy="4625975"/>
          </a:xfrm>
        </p:spPr>
      </p:pic>
    </p:spTree>
    <p:extLst>
      <p:ext uri="{BB962C8B-B14F-4D97-AF65-F5344CB8AC3E}">
        <p14:creationId xmlns:p14="http://schemas.microsoft.com/office/powerpoint/2010/main" val="207876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5760"/>
            <a:ext cx="8382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MX" sz="4000" dirty="0">
                <a:ea typeface="ＭＳ Ｐゴシック" charset="0"/>
                <a:cs typeface="ＭＳ Ｐゴシック" charset="0"/>
              </a:rPr>
              <a:t>Precauciones específicas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41512"/>
            <a:ext cx="8001000" cy="4495800"/>
          </a:xfrm>
        </p:spPr>
        <p:txBody>
          <a:bodyPr/>
          <a:lstStyle/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Interrumpir el mecanismo de transmisión del agente infeccioso.</a:t>
            </a:r>
          </a:p>
          <a:p>
            <a:pPr eaLnBrk="1" hangingPunct="1">
              <a:buFontTx/>
              <a:buNone/>
            </a:pPr>
            <a:endParaRPr lang="es-MX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Pacientes seleccionados con sospecha o evidencia de alguna enfermedad transmisible.</a:t>
            </a:r>
            <a:r>
              <a:rPr lang="es-MX" dirty="0">
                <a:solidFill>
                  <a:srgbClr val="000099"/>
                </a:solidFill>
                <a:ea typeface="ＭＳ Ｐゴシック" charset="0"/>
                <a:cs typeface="ＭＳ Ｐゴシック" charset="0"/>
              </a:rPr>
              <a:t> </a:t>
            </a:r>
            <a:endParaRPr lang="es-ES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445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97768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MX" sz="4000" dirty="0">
                <a:ea typeface="ＭＳ Ｐゴシック" charset="0"/>
                <a:cs typeface="ＭＳ Ｐゴシック" charset="0"/>
              </a:rPr>
              <a:t>Vías de transmisión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209800"/>
            <a:ext cx="7696200" cy="3886200"/>
          </a:xfrm>
        </p:spPr>
        <p:txBody>
          <a:bodyPr/>
          <a:lstStyle/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Por contacto.</a:t>
            </a:r>
          </a:p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Por gotitas.</a:t>
            </a:r>
          </a:p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Por vía aérea (aerosoles).</a:t>
            </a:r>
            <a:endParaRPr lang="es-MX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s-ES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539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Verdadero</a:t>
            </a:r>
            <a:r>
              <a:rPr lang="en-US" dirty="0"/>
              <a:t> o </a:t>
            </a:r>
            <a:r>
              <a:rPr lang="en-US" dirty="0" err="1"/>
              <a:t>falso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Si </a:t>
            </a:r>
            <a:r>
              <a:rPr lang="es-ES_tradnl" dirty="0" err="1"/>
              <a:t>ud</a:t>
            </a:r>
            <a:r>
              <a:rPr lang="es-ES_tradnl" dirty="0"/>
              <a:t> debe retirar la basura de un paciente </a:t>
            </a:r>
            <a:r>
              <a:rPr lang="es-ES_tradnl" dirty="0" err="1"/>
              <a:t>bacilífero</a:t>
            </a:r>
            <a:r>
              <a:rPr lang="es-ES_tradnl" dirty="0"/>
              <a:t> debe ponerse mascarilla N95 previo a ingresar al aislado</a:t>
            </a:r>
          </a:p>
          <a:p>
            <a:endParaRPr lang="es-ES_tradnl" dirty="0"/>
          </a:p>
          <a:p>
            <a:r>
              <a:rPr lang="es-ES_tradnl" dirty="0">
                <a:solidFill>
                  <a:srgbClr val="FF0000"/>
                </a:solidFill>
              </a:rPr>
              <a:t>VERDADERO</a:t>
            </a:r>
          </a:p>
          <a:p>
            <a:endParaRPr lang="es-ES_tradnl" dirty="0"/>
          </a:p>
          <a:p>
            <a:r>
              <a:rPr lang="es-ES_tradnl" dirty="0"/>
              <a:t>Requiere precauciones aéreas</a:t>
            </a:r>
          </a:p>
          <a:p>
            <a:r>
              <a:rPr lang="es-ES_tradnl" dirty="0"/>
              <a:t>Mascarillas quirúrgicas son insuficiente protección para el personal de salud</a:t>
            </a:r>
          </a:p>
          <a:p>
            <a:endParaRPr lang="es-ES_tradn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39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MX" sz="4000" dirty="0">
                <a:ea typeface="ＭＳ Ｐゴシック" charset="0"/>
                <a:cs typeface="ＭＳ Ｐゴシック" charset="0"/>
              </a:rPr>
              <a:t>Precauciones por vía aérea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7924800" cy="4419600"/>
          </a:xfrm>
        </p:spPr>
        <p:txBody>
          <a:bodyPr>
            <a:normAutofit/>
          </a:bodyPr>
          <a:lstStyle/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Transmisión a través de partículas pequeñas &lt; 5 micras y que pueden permanecer en el aire por largos períodos de tiempo.</a:t>
            </a:r>
          </a:p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Húmedas </a:t>
            </a:r>
            <a:r>
              <a:rPr lang="es-MX" sz="1600" dirty="0">
                <a:ea typeface="ＭＳ Ｐゴシック" charset="0"/>
                <a:cs typeface="ＭＳ Ｐゴシック" charset="0"/>
              </a:rPr>
              <a:t>(aerosoles)</a:t>
            </a:r>
            <a:r>
              <a:rPr lang="es-MX" dirty="0">
                <a:ea typeface="ＭＳ Ｐゴシック" charset="0"/>
                <a:cs typeface="ＭＳ Ｐゴシック" charset="0"/>
              </a:rPr>
              <a:t> o secas </a:t>
            </a:r>
            <a:r>
              <a:rPr lang="es-MX" sz="1600" dirty="0">
                <a:ea typeface="ＭＳ Ｐゴシック" charset="0"/>
                <a:cs typeface="ＭＳ Ｐゴシック" charset="0"/>
              </a:rPr>
              <a:t>(polvo).</a:t>
            </a:r>
            <a:endParaRPr lang="es-MX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Pueden dispersarse por corrientes de aire más allá de la habitación del paciente.</a:t>
            </a:r>
            <a:endParaRPr lang="es-MX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549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ES_tradnl" sz="4000" dirty="0">
                <a:ea typeface="ＭＳ Ｐゴシック" charset="0"/>
                <a:cs typeface="ＭＳ Ｐゴシック" charset="0"/>
              </a:rPr>
              <a:t>Precauciones por vía aérea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5191"/>
            <a:ext cx="4762872" cy="4625609"/>
          </a:xfrm>
        </p:spPr>
        <p:txBody>
          <a:bodyPr>
            <a:normAutofit/>
          </a:bodyPr>
          <a:lstStyle/>
          <a:p>
            <a:pPr eaLnBrk="1" hangingPunct="1"/>
            <a:r>
              <a:rPr lang="es-MX" sz="2400" dirty="0">
                <a:ea typeface="ＭＳ Ｐゴシック" charset="0"/>
                <a:cs typeface="ＭＳ Ｐゴシック" charset="0"/>
              </a:rPr>
              <a:t>Habitación individual con presión negativa, puerta cerrada.</a:t>
            </a:r>
          </a:p>
          <a:p>
            <a:pPr eaLnBrk="1" hangingPunct="1"/>
            <a:r>
              <a:rPr lang="es-MX" sz="2400" dirty="0">
                <a:ea typeface="ＭＳ Ｐゴシック" charset="0"/>
                <a:cs typeface="ＭＳ Ｐゴシック" charset="0"/>
              </a:rPr>
              <a:t>Compartir sala sólo pacientes con igual agente etiológico y resistencia.</a:t>
            </a:r>
          </a:p>
          <a:p>
            <a:pPr eaLnBrk="1" hangingPunct="1"/>
            <a:r>
              <a:rPr lang="es-MX" sz="2400" dirty="0">
                <a:ea typeface="ＭＳ Ｐゴシック" charset="0"/>
                <a:cs typeface="ＭＳ Ｐゴシック" charset="0"/>
              </a:rPr>
              <a:t>Uso de mascarilla al entrar a la habitación.</a:t>
            </a:r>
          </a:p>
          <a:p>
            <a:pPr eaLnBrk="1" hangingPunct="1"/>
            <a:r>
              <a:rPr lang="es-MX" sz="2400" dirty="0">
                <a:ea typeface="ＭＳ Ｐゴシック" charset="0"/>
                <a:cs typeface="ＭＳ Ｐゴシック" charset="0"/>
              </a:rPr>
              <a:t>LAVADO DE MANOS</a:t>
            </a:r>
          </a:p>
          <a:p>
            <a:pPr eaLnBrk="1" hangingPunct="1"/>
            <a:r>
              <a:rPr lang="es-MX" sz="2400" dirty="0">
                <a:ea typeface="ＭＳ Ｐゴシック" charset="0"/>
                <a:cs typeface="ＭＳ Ｐゴシック" charset="0"/>
              </a:rPr>
              <a:t>Evitar entrada de personal susceptible.</a:t>
            </a:r>
          </a:p>
          <a:p>
            <a:pPr eaLnBrk="1" hangingPunct="1"/>
            <a:r>
              <a:rPr lang="es-MX" sz="2400" dirty="0">
                <a:ea typeface="ＭＳ Ｐゴシック" charset="0"/>
                <a:cs typeface="ＭＳ Ｐゴシック" charset="0"/>
              </a:rPr>
              <a:t>Traslado de paciente con mascarilla.</a:t>
            </a:r>
            <a:endParaRPr lang="es-MX" sz="24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s-ES" sz="2400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47116-69CA-0A48-BB0E-3410A2D63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012234"/>
            <a:ext cx="348285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38"/>
    </mc:Choice>
    <mc:Fallback xmlns="">
      <p:transition spd="slow" advTm="5413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7F800-6CE3-684B-8856-94F709D9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Infecciones</a:t>
            </a:r>
            <a:r>
              <a:rPr lang="en-US" dirty="0"/>
              <a:t> </a:t>
            </a:r>
            <a:r>
              <a:rPr lang="en-US" dirty="0" err="1"/>
              <a:t>transmitidas</a:t>
            </a:r>
            <a:r>
              <a:rPr lang="en-US" dirty="0"/>
              <a:t> por </a:t>
            </a:r>
            <a:r>
              <a:rPr lang="en-US" dirty="0" err="1"/>
              <a:t>vía</a:t>
            </a:r>
            <a:r>
              <a:rPr lang="en-US" dirty="0"/>
              <a:t> </a:t>
            </a:r>
            <a:r>
              <a:rPr lang="en-US" dirty="0" err="1"/>
              <a:t>aérea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63F1A-7373-0C43-821A-38D9C6B06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Varicela</a:t>
            </a:r>
            <a:endParaRPr lang="en-US" dirty="0"/>
          </a:p>
          <a:p>
            <a:r>
              <a:rPr lang="en-US" dirty="0" err="1"/>
              <a:t>Sarampión</a:t>
            </a:r>
            <a:endParaRPr lang="en-US" dirty="0"/>
          </a:p>
          <a:p>
            <a:r>
              <a:rPr lang="en-US" dirty="0"/>
              <a:t>Tuberculosis </a:t>
            </a:r>
            <a:r>
              <a:rPr lang="en-US" dirty="0" err="1"/>
              <a:t>bacilífera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15B004-99D9-474E-B27B-B9C00F778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0"/>
    </mc:Choice>
    <mc:Fallback xmlns="">
      <p:transition spd="slow" advTm="11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Verdadero</a:t>
            </a:r>
            <a:r>
              <a:rPr lang="en-US" dirty="0"/>
              <a:t> o </a:t>
            </a:r>
            <a:r>
              <a:rPr lang="en-US" dirty="0" err="1"/>
              <a:t>falso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/>
              <a:t>La influenza tiene las mismas medidas precautorias de diseminación que el coqueluche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VERDADERO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/>
              <a:t>Precauciones</a:t>
            </a:r>
            <a:r>
              <a:rPr lang="en-US" dirty="0"/>
              <a:t> de </a:t>
            </a:r>
            <a:r>
              <a:rPr lang="en-US" dirty="0" err="1"/>
              <a:t>gotitas</a:t>
            </a:r>
            <a:endParaRPr lang="en-US" dirty="0"/>
          </a:p>
          <a:p>
            <a:r>
              <a:rPr lang="en-US" dirty="0"/>
              <a:t>Las </a:t>
            </a:r>
            <a:r>
              <a:rPr lang="en-US" dirty="0" err="1"/>
              <a:t>precauciones</a:t>
            </a:r>
            <a:r>
              <a:rPr lang="en-US" dirty="0"/>
              <a:t>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considerarse</a:t>
            </a:r>
            <a:r>
              <a:rPr lang="en-US" dirty="0"/>
              <a:t> </a:t>
            </a:r>
            <a:r>
              <a:rPr lang="en-US" dirty="0" err="1"/>
              <a:t>clínicamente</a:t>
            </a:r>
            <a:r>
              <a:rPr lang="en-US" dirty="0"/>
              <a:t>, con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impacto</a:t>
            </a:r>
            <a:r>
              <a:rPr lang="en-US" dirty="0"/>
              <a:t> y </a:t>
            </a:r>
            <a:r>
              <a:rPr lang="en-US" dirty="0" err="1"/>
              <a:t>conformación</a:t>
            </a:r>
            <a:r>
              <a:rPr lang="en-US" dirty="0"/>
              <a:t> </a:t>
            </a:r>
            <a:r>
              <a:rPr lang="en-US" dirty="0" err="1"/>
              <a:t>etiológica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4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MX" sz="4000" dirty="0">
                <a:ea typeface="ＭＳ Ｐゴシック" charset="0"/>
                <a:cs typeface="ＭＳ Ｐゴシック" charset="0"/>
              </a:rPr>
              <a:t>Precauciones por gotitas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624" y="1676400"/>
            <a:ext cx="4343400" cy="4800600"/>
          </a:xfrm>
        </p:spPr>
        <p:txBody>
          <a:bodyPr>
            <a:normAutofit/>
          </a:bodyPr>
          <a:lstStyle/>
          <a:p>
            <a:pPr eaLnBrk="1" hangingPunct="1"/>
            <a:r>
              <a:rPr lang="es-MX" sz="2800" dirty="0">
                <a:latin typeface="+mj-lt"/>
                <a:ea typeface="ＭＳ Ｐゴシック" charset="0"/>
                <a:cs typeface="ＭＳ Ｐゴシック" charset="0"/>
              </a:rPr>
              <a:t>Transmisión por exposición de conjuntiva  o mucosa nasal u oral a partículas  &gt; 5 micras</a:t>
            </a:r>
          </a:p>
          <a:p>
            <a:pPr lvl="1"/>
            <a:r>
              <a:rPr lang="es-MX" sz="2400" dirty="0">
                <a:latin typeface="+mj-lt"/>
                <a:ea typeface="ＭＳ Ｐゴシック" charset="0"/>
                <a:cs typeface="ＭＳ Ｐゴシック" charset="0"/>
              </a:rPr>
              <a:t>Se expelen al toser, estornudar, hablar.</a:t>
            </a:r>
          </a:p>
          <a:p>
            <a:pPr eaLnBrk="1" hangingPunct="1"/>
            <a:r>
              <a:rPr lang="es-MX" sz="2800" dirty="0">
                <a:latin typeface="+mj-lt"/>
                <a:ea typeface="ＭＳ Ｐゴシック" charset="0"/>
                <a:cs typeface="ＭＳ Ｐゴシック" charset="0"/>
              </a:rPr>
              <a:t>Requiere contacto estrecho </a:t>
            </a:r>
          </a:p>
          <a:p>
            <a:pPr lvl="1"/>
            <a:r>
              <a:rPr lang="es-MX" sz="2400" dirty="0">
                <a:latin typeface="+mj-lt"/>
                <a:ea typeface="ＭＳ Ｐゴシック" charset="0"/>
                <a:cs typeface="ＭＳ Ｐゴシック" charset="0"/>
              </a:rPr>
              <a:t>Gotitas no alcanzan más  de 1 metro de distancia.</a:t>
            </a:r>
            <a:r>
              <a:rPr lang="es-MX" sz="2400" dirty="0">
                <a:solidFill>
                  <a:srgbClr val="000099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buFontTx/>
              <a:buNone/>
            </a:pPr>
            <a:endParaRPr lang="es-MX" sz="2400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8371" name="Picture 4" descr="snee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800"/>
            <a:ext cx="2034952" cy="149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ropletNucleiTrans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65" y="3645024"/>
            <a:ext cx="4570031" cy="251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752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ES_tradnl" sz="4000" dirty="0">
                <a:ea typeface="ＭＳ Ｐゴシック" charset="0"/>
                <a:cs typeface="ＭＳ Ｐゴシック" charset="0"/>
              </a:rPr>
              <a:t>Precauciones por gotitas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074" y="2012234"/>
            <a:ext cx="4534272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LAVADO DE MANOS.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Habitación individual o separación de 1 – 1.5 mts entre pacientes </a:t>
            </a:r>
            <a:r>
              <a:rPr lang="es-MX" sz="1600" dirty="0">
                <a:ea typeface="ＭＳ Ｐゴシック" charset="0"/>
                <a:cs typeface="ＭＳ Ｐゴシック" charset="0"/>
              </a:rPr>
              <a:t>(toda la unidad)</a:t>
            </a:r>
            <a:endParaRPr lang="es-MX" sz="28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Mascarilla quirúrgica: a menos de 1 metro del paciente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Antiparras/Escudo facial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Traslado de pacientes con mascarilla quir</a:t>
            </a:r>
            <a:r>
              <a:rPr lang="es-MX" altLang="ja-JP" sz="2800" dirty="0">
                <a:ea typeface="ＭＳ Ｐゴシック" charset="0"/>
                <a:cs typeface="ＭＳ Ｐゴシック" charset="0"/>
              </a:rPr>
              <a:t>úrgica</a:t>
            </a:r>
            <a:endParaRPr lang="es-MX" sz="28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s-ES" sz="2800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s-ES" sz="2800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87A02-D559-3B48-AF05-DB52ECFC5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916832"/>
            <a:ext cx="374441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2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8"/>
    </mc:Choice>
    <mc:Fallback xmlns="">
      <p:transition spd="slow" advTm="2186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55448"/>
            <a:ext cx="8219256" cy="1252728"/>
          </a:xfrm>
        </p:spPr>
        <p:txBody>
          <a:bodyPr>
            <a:noAutofit/>
          </a:bodyPr>
          <a:lstStyle/>
          <a:p>
            <a:r>
              <a:rPr lang="en-US" sz="4800" dirty="0">
                <a:ea typeface="ＭＳ Ｐゴシック" charset="0"/>
                <a:cs typeface="ＭＳ Ｐゴシック" charset="0"/>
              </a:rPr>
              <a:t>IAAS: Para </a:t>
            </a:r>
            <a:r>
              <a:rPr lang="en-US" sz="4800" dirty="0" err="1">
                <a:ea typeface="ＭＳ Ｐゴシック" charset="0"/>
                <a:cs typeface="ＭＳ Ｐゴシック" charset="0"/>
              </a:rPr>
              <a:t>qué</a:t>
            </a:r>
            <a:r>
              <a:rPr lang="en-US" sz="4800" dirty="0">
                <a:ea typeface="ＭＳ Ｐゴシック" charset="0"/>
                <a:cs typeface="ＭＳ Ｐゴシック" charset="0"/>
              </a:rPr>
              <a:t>?</a:t>
            </a:r>
            <a:br>
              <a:rPr lang="en-US" sz="4800" dirty="0">
                <a:ea typeface="ＭＳ Ｐゴシック" charset="0"/>
                <a:cs typeface="ＭＳ Ｐゴシック" charset="0"/>
              </a:rPr>
            </a:br>
            <a:r>
              <a:rPr lang="en-US" sz="4000" dirty="0" err="1">
                <a:ea typeface="ＭＳ Ｐゴシック" charset="0"/>
                <a:cs typeface="ＭＳ Ｐゴシック" charset="0"/>
              </a:rPr>
              <a:t>Refleja</a:t>
            </a:r>
            <a:r>
              <a:rPr lang="en-US" sz="40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>
                <a:ea typeface="ＭＳ Ｐゴシック" charset="0"/>
                <a:cs typeface="ＭＳ Ｐゴシック" charset="0"/>
              </a:rPr>
              <a:t>calidad</a:t>
            </a:r>
            <a:r>
              <a:rPr lang="en-US" sz="4000" dirty="0">
                <a:ea typeface="ＭＳ Ｐゴシック" charset="0"/>
                <a:cs typeface="ＭＳ Ｐゴシック" charset="0"/>
              </a:rPr>
              <a:t> en la </a:t>
            </a:r>
            <a:r>
              <a:rPr lang="en-US" sz="4000" dirty="0" err="1">
                <a:ea typeface="ＭＳ Ｐゴシック" charset="0"/>
                <a:cs typeface="ＭＳ Ｐゴシック" charset="0"/>
              </a:rPr>
              <a:t>prestación</a:t>
            </a:r>
            <a:r>
              <a:rPr lang="en-US" sz="4000" dirty="0">
                <a:ea typeface="ＭＳ Ｐゴシック" charset="0"/>
                <a:cs typeface="ＭＳ Ｐゴシック" charset="0"/>
              </a:rPr>
              <a:t>!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41196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es-ES" sz="2800" dirty="0"/>
              <a:t>Complicaciones frecuentes y severas de la atención hospitalaria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es-ES" sz="2800" dirty="0"/>
              <a:t>Incidencia: 5-10%</a:t>
            </a:r>
          </a:p>
          <a:p>
            <a:r>
              <a:rPr lang="es-ES" sz="2800" dirty="0"/>
              <a:t>Letalidad: asociada: 3 - 8%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es-ES" sz="2800" dirty="0"/>
              <a:t>Aumenta costo de atención hospitalaria 4 veces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es-ES" sz="2800" u="sng" dirty="0"/>
              <a:t>Implicancias legales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8857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582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MX" sz="4000" dirty="0">
                <a:ea typeface="ＭＳ Ｐゴシック" charset="0"/>
                <a:cs typeface="ＭＳ Ｐゴシック" charset="0"/>
              </a:rPr>
              <a:t>Infecciones transmitidas por gotitas.</a:t>
            </a:r>
            <a:endParaRPr lang="es-ES" sz="48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620000" cy="4114800"/>
          </a:xfrm>
        </p:spPr>
        <p:txBody>
          <a:bodyPr/>
          <a:lstStyle/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ADV.</a:t>
            </a:r>
          </a:p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Influenza.</a:t>
            </a:r>
          </a:p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Enfermedad meningocócica.</a:t>
            </a:r>
          </a:p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Coqueluche</a:t>
            </a:r>
          </a:p>
          <a:p>
            <a:pPr eaLnBrk="1" hangingPunct="1"/>
            <a:r>
              <a:rPr lang="es-MX" dirty="0">
                <a:ea typeface="ＭＳ Ｐゴシック" charset="0"/>
                <a:cs typeface="ＭＳ Ｐゴシック" charset="0"/>
              </a:rPr>
              <a:t>SARS-CoV-2 (Covid-19) </a:t>
            </a:r>
          </a:p>
          <a:p>
            <a:pPr eaLnBrk="1" hangingPunct="1"/>
            <a:endParaRPr lang="es-ES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9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8"/>
    </mc:Choice>
    <mc:Fallback xmlns="">
      <p:transition spd="slow" advTm="16588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Cuánto</a:t>
            </a:r>
            <a:r>
              <a:rPr lang="en-US" dirty="0"/>
              <a:t> </a:t>
            </a:r>
            <a:r>
              <a:rPr lang="en-US" dirty="0" err="1"/>
              <a:t>sabe</a:t>
            </a:r>
            <a:r>
              <a:rPr lang="en-US" dirty="0"/>
              <a:t> </a:t>
            </a:r>
            <a:r>
              <a:rPr lang="en-US" dirty="0" err="1"/>
              <a:t>ud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/>
              <a:t>La(s) mejor(es) precaución(es) para evitar la diseminación del virus respiratorio </a:t>
            </a:r>
            <a:r>
              <a:rPr lang="es-ES_tradnl" dirty="0" err="1"/>
              <a:t>sincicial</a:t>
            </a:r>
            <a:r>
              <a:rPr lang="es-ES_tradnl" dirty="0"/>
              <a:t> es:</a:t>
            </a:r>
          </a:p>
          <a:p>
            <a:endParaRPr lang="es-ES_tradnl" dirty="0"/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Precauciones de contacto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Precauciones aéreas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Precauciones respiratorias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Precauciones estándar SOS y aéreas siempre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Precauciones de contacto y estándar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520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Cuánto</a:t>
            </a:r>
            <a:r>
              <a:rPr lang="en-US" dirty="0"/>
              <a:t> </a:t>
            </a:r>
            <a:r>
              <a:rPr lang="en-US" dirty="0" err="1"/>
              <a:t>sabe</a:t>
            </a:r>
            <a:r>
              <a:rPr lang="en-US" dirty="0"/>
              <a:t> </a:t>
            </a:r>
            <a:r>
              <a:rPr lang="en-US" dirty="0" err="1"/>
              <a:t>ud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/>
              <a:t>La(s) mejor(es) precaución(es) para evitar la diseminación del virus respiratorio </a:t>
            </a:r>
            <a:r>
              <a:rPr lang="es-ES_tradnl" dirty="0" err="1"/>
              <a:t>sincicial</a:t>
            </a:r>
            <a:r>
              <a:rPr lang="es-ES_tradnl" dirty="0"/>
              <a:t> es:</a:t>
            </a:r>
          </a:p>
          <a:p>
            <a:endParaRPr lang="es-ES_tradnl" dirty="0"/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Precauciones de contacto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Precauciones aéreas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Precauciones respiratorias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Precauciones estándar SOS y aéreas siempre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>
                <a:solidFill>
                  <a:srgbClr val="FF0000"/>
                </a:solidFill>
              </a:rPr>
              <a:t>Precauciones de contacto y estándar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94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MX" sz="4000" dirty="0">
                <a:ea typeface="ＭＳ Ｐゴシック" charset="0"/>
                <a:cs typeface="ＭＳ Ｐゴシック" charset="0"/>
              </a:rPr>
              <a:t>Precauciones por contacto.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153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  <a:cs typeface="ＭＳ Ｐゴシック" charset="0"/>
              </a:rPr>
              <a:t>Evitar transmisión por contacto directo de mics que se encuentran en la piel, mucosas o secreciones del paciente infectado o colonizado con el huésped susceptible.</a:t>
            </a:r>
          </a:p>
          <a:p>
            <a:pPr eaLnBrk="1" hangingPunct="1">
              <a:lnSpc>
                <a:spcPct val="90000"/>
              </a:lnSpc>
            </a:pPr>
            <a:r>
              <a:rPr lang="es-MX" dirty="0">
                <a:ea typeface="ＭＳ Ｐゴシック" charset="0"/>
                <a:cs typeface="ＭＳ Ｐゴシック" charset="0"/>
              </a:rPr>
              <a:t>Evitar la transmisión a través de objetos contaminados.</a:t>
            </a:r>
            <a:endParaRPr lang="es-MX" sz="24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2400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s-ES" sz="2400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5122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ES_tradnl" sz="4000" dirty="0">
                <a:ea typeface="ＭＳ Ｐゴシック" charset="0"/>
                <a:cs typeface="ＭＳ Ｐゴシック" charset="0"/>
              </a:rPr>
              <a:t>Precauciones por contacto</a:t>
            </a:r>
            <a:endParaRPr lang="es-ES" sz="40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5191"/>
            <a:ext cx="4690864" cy="462560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  <a:cs typeface="ＭＳ Ｐゴシック" charset="0"/>
              </a:rPr>
              <a:t>LAVADO DE MANOS</a:t>
            </a:r>
          </a:p>
          <a:p>
            <a:pPr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  <a:cs typeface="ＭＳ Ｐゴシック" charset="0"/>
              </a:rPr>
              <a:t>Uso de guantes, delantal al entrar en contacto con el paciente o secreciones.</a:t>
            </a:r>
          </a:p>
          <a:p>
            <a:pPr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  <a:cs typeface="ＭＳ Ｐゴシック" charset="0"/>
              </a:rPr>
              <a:t>Uso de equipos no críticos individuales o desinfectados entre pacientes (termómetros, fonendoscopios)</a:t>
            </a:r>
          </a:p>
          <a:p>
            <a:pPr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  <a:cs typeface="ＭＳ Ｐゴシック" charset="0"/>
              </a:rPr>
              <a:t>Mantener unidad del paciente completa con precauciones de contacto.</a:t>
            </a:r>
          </a:p>
          <a:p>
            <a:pPr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  <a:cs typeface="ＭＳ Ｐゴシック" charset="0"/>
              </a:rPr>
              <a:t>Mantener precauciones durante traslados.</a:t>
            </a:r>
            <a:endParaRPr lang="es-MX" sz="24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s-ES" sz="2000" dirty="0">
              <a:solidFill>
                <a:srgbClr val="000099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8A8B46-7317-C947-AA6C-E3371F22B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916832"/>
            <a:ext cx="3250704" cy="387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2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27"/>
    </mc:Choice>
    <mc:Fallback xmlns="">
      <p:transition spd="slow" advTm="32427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610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MX" sz="4000" dirty="0">
                <a:ea typeface="ＭＳ Ｐゴシック" charset="0"/>
                <a:cs typeface="ＭＳ Ｐゴシック" charset="0"/>
              </a:rPr>
              <a:t>Infecciones transmitidas por contacto</a:t>
            </a:r>
            <a:endParaRPr lang="es-ES" sz="4800" dirty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0010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Infección o colonización por bacterias multiresistente</a:t>
            </a:r>
          </a:p>
          <a:p>
            <a:pPr lvl="1"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</a:rPr>
              <a:t>SAMR, ERV, </a:t>
            </a:r>
            <a:r>
              <a:rPr lang="es-MX" sz="2400" i="1" dirty="0">
                <a:ea typeface="ＭＳ Ｐゴシック" charset="0"/>
              </a:rPr>
              <a:t>Pseudomonas</a:t>
            </a:r>
            <a:r>
              <a:rPr lang="es-MX" sz="2400" dirty="0">
                <a:ea typeface="ＭＳ Ｐゴシック" charset="0"/>
              </a:rPr>
              <a:t>, </a:t>
            </a:r>
            <a:r>
              <a:rPr lang="es-MX" sz="2400" i="1" dirty="0">
                <a:ea typeface="ＭＳ Ｐゴシック" charset="0"/>
              </a:rPr>
              <a:t>Acinetobacter</a:t>
            </a:r>
            <a:r>
              <a:rPr lang="es-MX" sz="2400" dirty="0">
                <a:ea typeface="ＭＳ Ｐゴシック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Infecciones entéricas</a:t>
            </a:r>
          </a:p>
          <a:p>
            <a:pPr lvl="1"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</a:rPr>
              <a:t>Rotavirus, VHA, </a:t>
            </a:r>
            <a:r>
              <a:rPr lang="es-MX" sz="2400" i="1" dirty="0">
                <a:ea typeface="ＭＳ Ｐゴシック" charset="0"/>
              </a:rPr>
              <a:t>Clostridium difficile</a:t>
            </a:r>
            <a:r>
              <a:rPr lang="es-MX" sz="2400" dirty="0">
                <a:ea typeface="ＭＳ Ｐゴシック" charset="0"/>
              </a:rPr>
              <a:t>, </a:t>
            </a:r>
            <a:r>
              <a:rPr lang="es-MX" sz="2400" i="1" dirty="0">
                <a:ea typeface="ＭＳ Ｐゴシック" charset="0"/>
              </a:rPr>
              <a:t>Shigella sp, Salmonella sp, E. coli.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Infecciones respiratorias</a:t>
            </a:r>
          </a:p>
          <a:p>
            <a:pPr lvl="1"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</a:rPr>
              <a:t>VRS, VPI.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>
                <a:ea typeface="ＭＳ Ｐゴシック" charset="0"/>
                <a:cs typeface="ＭＳ Ｐゴシック" charset="0"/>
              </a:rPr>
              <a:t>Infecciones de piel y mucosas</a:t>
            </a:r>
          </a:p>
          <a:p>
            <a:pPr lvl="1" eaLnBrk="1" hangingPunct="1">
              <a:lnSpc>
                <a:spcPct val="90000"/>
              </a:lnSpc>
            </a:pPr>
            <a:r>
              <a:rPr lang="es-MX" sz="2400" dirty="0">
                <a:ea typeface="ＭＳ Ｐゴシック" charset="0"/>
              </a:rPr>
              <a:t>Impétigo, lesiones herpéticas.</a:t>
            </a:r>
            <a:endParaRPr lang="es-ES" dirty="0">
              <a:solidFill>
                <a:srgbClr val="000099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1439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4499992" y="836712"/>
            <a:ext cx="4392488" cy="864096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bg1"/>
                </a:solidFill>
              </a:rPr>
              <a:t>Contaminated surfaces increase cross-transmission</a:t>
            </a:r>
            <a:endParaRPr lang="en-US" sz="24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4067944" y="228600"/>
            <a:ext cx="4896544" cy="4693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dirty="0">
                <a:solidFill>
                  <a:srgbClr val="00FF00"/>
                </a:solidFill>
              </a:rPr>
              <a:t>X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200" b="1" dirty="0"/>
              <a:t>represents VRE culture positive sites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7109" y="6203978"/>
            <a:ext cx="6670366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Abstract: The Risk of Hand and Glove Contamination after Contact with a VRE (+) Patient Environment.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Hayden M, ICAAC, 2001, Chicago, IL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95954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Cuánto</a:t>
            </a:r>
            <a:r>
              <a:rPr lang="en-US" dirty="0"/>
              <a:t> </a:t>
            </a:r>
            <a:r>
              <a:rPr lang="en-US" dirty="0" err="1"/>
              <a:t>sabe</a:t>
            </a:r>
            <a:r>
              <a:rPr lang="en-US" dirty="0"/>
              <a:t> </a:t>
            </a:r>
            <a:r>
              <a:rPr lang="en-US" dirty="0" err="1"/>
              <a:t>ud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/>
              <a:t>La indicación de precauciones para paciente </a:t>
            </a:r>
            <a:r>
              <a:rPr lang="es-ES_tradnl" dirty="0" err="1"/>
              <a:t>transplantado</a:t>
            </a:r>
            <a:r>
              <a:rPr lang="es-ES_tradnl" dirty="0"/>
              <a:t> de riñón durante un pulso de ATG es:</a:t>
            </a:r>
          </a:p>
          <a:p>
            <a:endParaRPr lang="es-ES_tradnl" dirty="0"/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Aislamiento protector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Aislado con presión negativa y aislamiento protector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Aislado con presión positiva y aislamiento protector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Precauciones estándar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Ambiente protegido y precauciones de contacto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811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Cuánto</a:t>
            </a:r>
            <a:r>
              <a:rPr lang="en-US" dirty="0"/>
              <a:t> </a:t>
            </a:r>
            <a:r>
              <a:rPr lang="en-US" dirty="0" err="1"/>
              <a:t>sabe</a:t>
            </a:r>
            <a:r>
              <a:rPr lang="en-US" dirty="0"/>
              <a:t> </a:t>
            </a:r>
            <a:r>
              <a:rPr lang="en-US" dirty="0" err="1"/>
              <a:t>ud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/>
              <a:t>La indicación de precauciones para paciente </a:t>
            </a:r>
            <a:r>
              <a:rPr lang="es-ES_tradnl" dirty="0" err="1"/>
              <a:t>transplantado</a:t>
            </a:r>
            <a:r>
              <a:rPr lang="es-ES_tradnl" dirty="0"/>
              <a:t> de riñón durante un pulso de ATG es:</a:t>
            </a:r>
          </a:p>
          <a:p>
            <a:endParaRPr lang="es-ES_tradnl" dirty="0"/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Aislamiento protector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Aislado con presión negativa y aislamiento protector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Aislado con presión positiva y aislamiento protector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>
                <a:solidFill>
                  <a:srgbClr val="FF0000"/>
                </a:solidFill>
              </a:rPr>
              <a:t>Precauciones estándar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Ambiente protegido y precauciones de contacto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1195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Cuánto</a:t>
            </a:r>
            <a:r>
              <a:rPr lang="en-US" dirty="0"/>
              <a:t> </a:t>
            </a:r>
            <a:r>
              <a:rPr lang="en-US" dirty="0" err="1"/>
              <a:t>sabe</a:t>
            </a:r>
            <a:r>
              <a:rPr lang="en-US" dirty="0"/>
              <a:t> </a:t>
            </a:r>
            <a:r>
              <a:rPr lang="en-US" dirty="0" err="1"/>
              <a:t>ud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/>
              <a:t>La indicación de precauciones para paciente con leucemia </a:t>
            </a:r>
            <a:r>
              <a:rPr lang="es-ES_tradnl" dirty="0" err="1"/>
              <a:t>mieloblástica</a:t>
            </a:r>
            <a:r>
              <a:rPr lang="es-ES_tradnl" dirty="0"/>
              <a:t> aguda durante episodio de neutropenia febril es:</a:t>
            </a:r>
          </a:p>
          <a:p>
            <a:endParaRPr lang="es-ES_tradnl" dirty="0"/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Aislamiento protector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Aislado con presión negativa y aislamiento protector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Aislado con presión positiva y aislamiento protector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Precauciones estándar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Ambiente protegido y precauciones de contacto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676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1043608" y="5787261"/>
            <a:ext cx="2880320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dirty="0">
                <a:solidFill>
                  <a:srgbClr val="FFFFFF"/>
                </a:solidFill>
                <a:latin typeface="+mn-lt"/>
              </a:rPr>
              <a:t>Importantes. </a:t>
            </a:r>
          </a:p>
          <a:p>
            <a:pPr algn="ctr" eaLnBrk="1" hangingPunct="1"/>
            <a:r>
              <a:rPr lang="es-ES" dirty="0">
                <a:solidFill>
                  <a:srgbClr val="FFFFFF"/>
                </a:solidFill>
                <a:latin typeface="+mn-lt"/>
              </a:rPr>
              <a:t>Poco modificables</a:t>
            </a:r>
            <a:endParaRPr lang="es-CL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70806"/>
          </a:xfrm>
        </p:spPr>
        <p:txBody>
          <a:bodyPr>
            <a:normAutofit/>
          </a:bodyPr>
          <a:lstStyle/>
          <a:p>
            <a:r>
              <a:rPr lang="en-US" sz="4000" dirty="0" err="1"/>
              <a:t>Factores</a:t>
            </a:r>
            <a:r>
              <a:rPr lang="en-US" sz="4000" dirty="0"/>
              <a:t> de </a:t>
            </a:r>
            <a:r>
              <a:rPr lang="en-US" sz="4000" dirty="0" err="1"/>
              <a:t>riesgo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56792"/>
            <a:ext cx="4040188" cy="715355"/>
          </a:xfrm>
        </p:spPr>
        <p:txBody>
          <a:bodyPr/>
          <a:lstStyle/>
          <a:p>
            <a:r>
              <a:rPr lang="en-US" dirty="0" err="1"/>
              <a:t>Hospedero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56792"/>
            <a:ext cx="4041775" cy="715355"/>
          </a:xfrm>
        </p:spPr>
        <p:txBody>
          <a:bodyPr/>
          <a:lstStyle/>
          <a:p>
            <a:r>
              <a:rPr lang="en-US" dirty="0" err="1"/>
              <a:t>Ambiente</a:t>
            </a:r>
            <a:r>
              <a:rPr lang="en-US" dirty="0"/>
              <a:t> </a:t>
            </a:r>
            <a:r>
              <a:rPr lang="en-US" dirty="0" err="1"/>
              <a:t>físico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48880"/>
            <a:ext cx="4041775" cy="3951288"/>
          </a:xfrm>
        </p:spPr>
        <p:txBody>
          <a:bodyPr>
            <a:normAutofit/>
          </a:bodyPr>
          <a:lstStyle/>
          <a:p>
            <a:r>
              <a:rPr lang="en-US" dirty="0" err="1"/>
              <a:t>Aire</a:t>
            </a:r>
            <a:endParaRPr lang="en-US" dirty="0"/>
          </a:p>
          <a:p>
            <a:pPr lvl="1"/>
            <a:r>
              <a:rPr lang="en-US" dirty="0" err="1"/>
              <a:t>Pabellones</a:t>
            </a:r>
            <a:endParaRPr lang="en-US" dirty="0"/>
          </a:p>
          <a:p>
            <a:pPr lvl="1"/>
            <a:r>
              <a:rPr lang="en-US" dirty="0" err="1"/>
              <a:t>Áreas</a:t>
            </a:r>
            <a:r>
              <a:rPr lang="en-US" dirty="0"/>
              <a:t> </a:t>
            </a:r>
            <a:r>
              <a:rPr lang="en-US" dirty="0" err="1"/>
              <a:t>fluidos</a:t>
            </a:r>
            <a:r>
              <a:rPr lang="en-US" dirty="0"/>
              <a:t> </a:t>
            </a:r>
            <a:r>
              <a:rPr lang="en-US" dirty="0" err="1"/>
              <a:t>estériles</a:t>
            </a:r>
            <a:endParaRPr lang="en-US" dirty="0"/>
          </a:p>
          <a:p>
            <a:r>
              <a:rPr lang="en-US" dirty="0"/>
              <a:t>Agua</a:t>
            </a:r>
          </a:p>
          <a:p>
            <a:pPr lvl="1"/>
            <a:r>
              <a:rPr lang="en-US" dirty="0" err="1"/>
              <a:t>Fluidos</a:t>
            </a:r>
            <a:r>
              <a:rPr lang="en-US" dirty="0"/>
              <a:t> </a:t>
            </a:r>
            <a:r>
              <a:rPr lang="en-US" dirty="0" err="1"/>
              <a:t>estériles</a:t>
            </a:r>
            <a:r>
              <a:rPr lang="en-US" dirty="0"/>
              <a:t> IV, </a:t>
            </a:r>
            <a:r>
              <a:rPr lang="en-US" dirty="0" err="1"/>
              <a:t>hemodiálisis</a:t>
            </a:r>
            <a:endParaRPr lang="en-US" dirty="0"/>
          </a:p>
          <a:p>
            <a:pPr lvl="1"/>
            <a:r>
              <a:rPr lang="en-US" dirty="0" err="1"/>
              <a:t>Humidificadores</a:t>
            </a:r>
            <a:endParaRPr lang="en-US" dirty="0"/>
          </a:p>
          <a:p>
            <a:r>
              <a:rPr lang="en-US" dirty="0" err="1"/>
              <a:t>Objetos</a:t>
            </a:r>
            <a:r>
              <a:rPr lang="en-US" dirty="0"/>
              <a:t> y superficies</a:t>
            </a:r>
          </a:p>
          <a:p>
            <a:r>
              <a:rPr lang="en-US" dirty="0" err="1"/>
              <a:t>Animales</a:t>
            </a:r>
            <a:endParaRPr lang="en-US" dirty="0"/>
          </a:p>
          <a:p>
            <a:pPr marL="342900" indent="-342900">
              <a:spcBef>
                <a:spcPct val="20000"/>
              </a:spcBef>
              <a:buClr>
                <a:srgbClr val="C00000"/>
              </a:buClr>
              <a:buSzPct val="70000"/>
              <a:buFont typeface="Wingdings" charset="0"/>
              <a:buChar char="v"/>
            </a:pPr>
            <a:endParaRPr lang="es-ES_tradnl" sz="3200" dirty="0">
              <a:latin typeface="Comic Sans MS" charset="0"/>
            </a:endParaRPr>
          </a:p>
          <a:p>
            <a:pPr marL="342900" indent="-342900">
              <a:spcBef>
                <a:spcPct val="20000"/>
              </a:spcBef>
              <a:buClr>
                <a:srgbClr val="C00000"/>
              </a:buClr>
              <a:buSzPct val="70000"/>
              <a:buFont typeface="Wingdings" charset="0"/>
              <a:buChar char="v"/>
            </a:pPr>
            <a:endParaRPr lang="es-ES_tradnl" sz="3200" dirty="0">
              <a:latin typeface="Comic Sans MS" charset="0"/>
            </a:endParaRPr>
          </a:p>
          <a:p>
            <a:endParaRPr lang="en-US" dirty="0"/>
          </a:p>
        </p:txBody>
      </p:sp>
      <p:sp>
        <p:nvSpPr>
          <p:cNvPr id="11" name="Content Placeholder 19"/>
          <p:cNvSpPr>
            <a:spLocks noGrp="1"/>
          </p:cNvSpPr>
          <p:nvPr>
            <p:ph sz="half" idx="2"/>
          </p:nvPr>
        </p:nvSpPr>
        <p:spPr>
          <a:xfrm>
            <a:off x="468313" y="2276872"/>
            <a:ext cx="4040187" cy="3951287"/>
          </a:xfrm>
        </p:spPr>
        <p:txBody>
          <a:bodyPr>
            <a:normAutofit/>
          </a:bodyPr>
          <a:lstStyle/>
          <a:p>
            <a:r>
              <a:rPr lang="es-ES_tradnl" sz="2800" dirty="0"/>
              <a:t>Edad</a:t>
            </a:r>
          </a:p>
          <a:p>
            <a:r>
              <a:rPr lang="es-ES_tradnl" sz="2800" dirty="0"/>
              <a:t>Género</a:t>
            </a:r>
          </a:p>
          <a:p>
            <a:r>
              <a:rPr lang="es-ES_tradnl" sz="2800" dirty="0"/>
              <a:t>Patología basal</a:t>
            </a:r>
          </a:p>
          <a:p>
            <a:r>
              <a:rPr lang="es-ES_tradnl" sz="2800" dirty="0"/>
              <a:t>Inmunidad</a:t>
            </a:r>
          </a:p>
          <a:p>
            <a:r>
              <a:rPr lang="es-ES_tradnl" sz="2800" dirty="0"/>
              <a:t>Estado nutricional</a:t>
            </a:r>
            <a:endParaRPr lang="es-ES_tradnl" sz="1800" dirty="0"/>
          </a:p>
          <a:p>
            <a:endParaRPr lang="en-US" sz="18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147090" y="5805264"/>
            <a:ext cx="2953302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b="1" dirty="0">
                <a:latin typeface="+mn-lt"/>
              </a:rPr>
              <a:t>Importancia relativa. </a:t>
            </a:r>
          </a:p>
          <a:p>
            <a:pPr algn="ctr" eaLnBrk="1" hangingPunct="1"/>
            <a:r>
              <a:rPr lang="es-ES" b="1" dirty="0">
                <a:latin typeface="+mn-lt"/>
              </a:rPr>
              <a:t>Muy modificables</a:t>
            </a:r>
            <a:endParaRPr lang="es-CL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4765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Cuánto</a:t>
            </a:r>
            <a:r>
              <a:rPr lang="en-US" dirty="0"/>
              <a:t> </a:t>
            </a:r>
            <a:r>
              <a:rPr lang="en-US" dirty="0" err="1"/>
              <a:t>sabe</a:t>
            </a:r>
            <a:r>
              <a:rPr lang="en-US" dirty="0"/>
              <a:t> </a:t>
            </a:r>
            <a:r>
              <a:rPr lang="en-US" dirty="0" err="1"/>
              <a:t>ud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/>
              <a:t>La indicación de precauciones para paciente con leucemia </a:t>
            </a:r>
            <a:r>
              <a:rPr lang="es-ES_tradnl" dirty="0" err="1"/>
              <a:t>mieloblástica</a:t>
            </a:r>
            <a:r>
              <a:rPr lang="es-ES_tradnl" dirty="0"/>
              <a:t> aguda durante episodio de neutropenia febril es:</a:t>
            </a:r>
          </a:p>
          <a:p>
            <a:endParaRPr lang="es-ES_tradnl" dirty="0"/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Aislamiento protector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Aislado con presión negativa y aislamiento protector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Aislado con presión positiva y aislamiento protector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>
                <a:solidFill>
                  <a:srgbClr val="FF0000"/>
                </a:solidFill>
              </a:rPr>
              <a:t>Precauciones estándar</a:t>
            </a:r>
          </a:p>
          <a:p>
            <a:pPr marL="633222" lvl="0" indent="-514350">
              <a:buFont typeface="+mj-lt"/>
              <a:buAutoNum type="arabicPeriod"/>
            </a:pPr>
            <a:r>
              <a:rPr lang="es-ES_tradnl" dirty="0"/>
              <a:t>Ambiente protegido y precauciones de contacto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36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Aislamiento</a:t>
            </a:r>
            <a:r>
              <a:rPr lang="en-US" dirty="0"/>
              <a:t> protector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¡NO EXISTE!!!!!</a:t>
            </a:r>
          </a:p>
          <a:p>
            <a:r>
              <a:rPr lang="en-US" dirty="0"/>
              <a:t>Si </a:t>
            </a:r>
            <a:r>
              <a:rPr lang="en-US" dirty="0" err="1"/>
              <a:t>ud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enfermo</a:t>
            </a:r>
            <a:r>
              <a:rPr lang="en-US" dirty="0"/>
              <a:t> o </a:t>
            </a:r>
            <a:r>
              <a:rPr lang="en-US" dirty="0" err="1"/>
              <a:t>sospecha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enfermo</a:t>
            </a:r>
            <a:r>
              <a:rPr lang="en-US" dirty="0"/>
              <a:t>: NO PUEDE ATENDER PACIENTES INMUNOCOMPROMETIDOS</a:t>
            </a:r>
          </a:p>
          <a:p>
            <a:r>
              <a:rPr lang="es-CL" dirty="0"/>
              <a:t>S</a:t>
            </a:r>
            <a:r>
              <a:rPr lang="es-CL" dirty="0">
                <a:cs typeface="Arial" charset="0"/>
              </a:rPr>
              <a:t>ó</a:t>
            </a:r>
            <a:r>
              <a:rPr lang="es-CL" dirty="0"/>
              <a:t>lo una fracci</a:t>
            </a:r>
            <a:r>
              <a:rPr lang="es-CL" dirty="0">
                <a:cs typeface="Arial" charset="0"/>
              </a:rPr>
              <a:t>ó</a:t>
            </a:r>
            <a:r>
              <a:rPr lang="es-CL" dirty="0"/>
              <a:t>n de los microorganismos son transmitidos por aerosoles </a:t>
            </a:r>
          </a:p>
          <a:p>
            <a:r>
              <a:rPr lang="en-US" dirty="0"/>
              <a:t>LAVADO DE MANOS!!!</a:t>
            </a:r>
          </a:p>
        </p:txBody>
      </p:sp>
    </p:spTree>
    <p:extLst>
      <p:ext uri="{BB962C8B-B14F-4D97-AF65-F5344CB8AC3E}">
        <p14:creationId xmlns:p14="http://schemas.microsoft.com/office/powerpoint/2010/main" val="41926725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es-ES_tradnl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Exposición laboral a sangre y fluidos corporales</a:t>
            </a:r>
            <a:br>
              <a:rPr kumimoji="1" lang="es-ES_tradnl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88840"/>
            <a:ext cx="8077200" cy="133957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724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Verdadero</a:t>
            </a:r>
            <a:r>
              <a:rPr lang="en-US" dirty="0"/>
              <a:t> o </a:t>
            </a:r>
            <a:r>
              <a:rPr lang="en-US" dirty="0" err="1"/>
              <a:t>falso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 </a:t>
            </a:r>
            <a:r>
              <a:rPr lang="en-US" dirty="0" err="1"/>
              <a:t>ud</a:t>
            </a:r>
            <a:r>
              <a:rPr lang="en-US" dirty="0"/>
              <a:t> </a:t>
            </a:r>
            <a:r>
              <a:rPr lang="en-US" dirty="0" err="1"/>
              <a:t>tiene</a:t>
            </a:r>
            <a:r>
              <a:rPr lang="en-US" dirty="0"/>
              <a:t> un </a:t>
            </a:r>
            <a:r>
              <a:rPr lang="en-US" dirty="0" err="1"/>
              <a:t>accidente</a:t>
            </a:r>
            <a:r>
              <a:rPr lang="en-US" dirty="0"/>
              <a:t> </a:t>
            </a:r>
            <a:r>
              <a:rPr lang="en-US" dirty="0" err="1"/>
              <a:t>laboral</a:t>
            </a:r>
            <a:r>
              <a:rPr lang="en-US" dirty="0"/>
              <a:t> </a:t>
            </a:r>
            <a:r>
              <a:rPr lang="en-US" dirty="0" err="1"/>
              <a:t>cortopunzante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actuar</a:t>
            </a:r>
            <a:r>
              <a:rPr lang="en-US" dirty="0"/>
              <a:t> con </a:t>
            </a:r>
            <a:r>
              <a:rPr lang="en-US" dirty="0" err="1"/>
              <a:t>celeridad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asigne</a:t>
            </a:r>
            <a:r>
              <a:rPr lang="en-US" dirty="0"/>
              <a:t> el </a:t>
            </a:r>
            <a:r>
              <a:rPr lang="en-US" dirty="0" err="1"/>
              <a:t>riesgo</a:t>
            </a:r>
            <a:r>
              <a:rPr lang="en-US" dirty="0"/>
              <a:t> y se </a:t>
            </a:r>
            <a:r>
              <a:rPr lang="en-US" dirty="0" err="1"/>
              <a:t>inicie</a:t>
            </a:r>
            <a:r>
              <a:rPr lang="en-US" dirty="0"/>
              <a:t> el </a:t>
            </a:r>
            <a:r>
              <a:rPr lang="en-US" dirty="0" err="1"/>
              <a:t>manejo</a:t>
            </a:r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Verdadero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err="1"/>
              <a:t>Ud</a:t>
            </a:r>
            <a:r>
              <a:rPr lang="en-US" dirty="0"/>
              <a:t> dispone de 2 </a:t>
            </a:r>
            <a:r>
              <a:rPr lang="en-US" dirty="0" err="1"/>
              <a:t>hrs</a:t>
            </a:r>
            <a:r>
              <a:rPr lang="en-US" dirty="0"/>
              <a:t> para </a:t>
            </a:r>
            <a:r>
              <a:rPr lang="en-US" dirty="0" err="1"/>
              <a:t>iniciar</a:t>
            </a:r>
            <a:r>
              <a:rPr lang="en-US" dirty="0"/>
              <a:t> </a:t>
            </a:r>
            <a:r>
              <a:rPr lang="en-US" dirty="0" err="1"/>
              <a:t>profilaxis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lo </a:t>
            </a:r>
            <a:r>
              <a:rPr lang="en-US" dirty="0" err="1"/>
              <a:t>requiere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06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Verdadero</a:t>
            </a:r>
            <a:r>
              <a:rPr lang="en-US" dirty="0"/>
              <a:t> o </a:t>
            </a:r>
            <a:r>
              <a:rPr lang="en-US" dirty="0" err="1"/>
              <a:t>falso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 </a:t>
            </a:r>
            <a:r>
              <a:rPr lang="en-US" dirty="0" err="1"/>
              <a:t>ud</a:t>
            </a:r>
            <a:r>
              <a:rPr lang="en-US" dirty="0"/>
              <a:t> se “</a:t>
            </a:r>
            <a:r>
              <a:rPr lang="en-US" dirty="0" err="1"/>
              <a:t>pincha</a:t>
            </a:r>
            <a:r>
              <a:rPr lang="en-US" dirty="0"/>
              <a:t>” </a:t>
            </a:r>
            <a:r>
              <a:rPr lang="en-US" dirty="0" err="1"/>
              <a:t>mientras</a:t>
            </a:r>
            <a:r>
              <a:rPr lang="en-US" dirty="0"/>
              <a:t> </a:t>
            </a:r>
            <a:r>
              <a:rPr lang="en-US" dirty="0" err="1"/>
              <a:t>prepara</a:t>
            </a:r>
            <a:r>
              <a:rPr lang="en-US" dirty="0"/>
              <a:t> un </a:t>
            </a:r>
            <a:r>
              <a:rPr lang="en-US" dirty="0" err="1"/>
              <a:t>tratamiento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pacientes</a:t>
            </a:r>
            <a:r>
              <a:rPr lang="en-US" dirty="0"/>
              <a:t> no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notificarlo</a:t>
            </a:r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Falso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err="1"/>
              <a:t>Todos</a:t>
            </a:r>
            <a:r>
              <a:rPr lang="en-US" dirty="0"/>
              <a:t> los </a:t>
            </a:r>
            <a:r>
              <a:rPr lang="en-US" dirty="0" err="1"/>
              <a:t>accidentes</a:t>
            </a:r>
            <a:r>
              <a:rPr lang="en-US" dirty="0"/>
              <a:t> </a:t>
            </a:r>
            <a:r>
              <a:rPr lang="en-US" dirty="0" err="1"/>
              <a:t>cortopunzantes</a:t>
            </a:r>
            <a:r>
              <a:rPr lang="en-US" dirty="0"/>
              <a:t>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notificarse</a:t>
            </a:r>
            <a:r>
              <a:rPr lang="en-US" dirty="0"/>
              <a:t>, </a:t>
            </a:r>
            <a:r>
              <a:rPr lang="en-US" dirty="0" err="1"/>
              <a:t>independiente</a:t>
            </a:r>
            <a:r>
              <a:rPr lang="en-US" dirty="0"/>
              <a:t> del </a:t>
            </a:r>
            <a:r>
              <a:rPr lang="en-US" dirty="0" err="1"/>
              <a:t>riesgo</a:t>
            </a:r>
            <a:r>
              <a:rPr lang="en-US" dirty="0"/>
              <a:t> del </a:t>
            </a:r>
            <a:r>
              <a:rPr lang="en-US" dirty="0" err="1"/>
              <a:t>accidente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6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7643192" cy="1252728"/>
          </a:xfrm>
        </p:spPr>
        <p:txBody>
          <a:bodyPr>
            <a:normAutofit/>
          </a:bodyPr>
          <a:lstStyle/>
          <a:p>
            <a:r>
              <a:rPr kumimoji="1" lang="es-ES_tradnl" sz="4000" dirty="0">
                <a:solidFill>
                  <a:srgbClr val="FFFFFF"/>
                </a:solidFill>
              </a:rPr>
              <a:t>Exposición laboral: Sin riesgo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775191"/>
            <a:ext cx="7848872" cy="4625609"/>
          </a:xfrm>
        </p:spPr>
        <p:txBody>
          <a:bodyPr>
            <a:normAutofit/>
          </a:bodyPr>
          <a:lstStyle/>
          <a:p>
            <a:r>
              <a:rPr lang="en-US" sz="2800" dirty="0" err="1"/>
              <a:t>Herida</a:t>
            </a:r>
            <a:r>
              <a:rPr lang="en-US" sz="2800" dirty="0"/>
              <a:t> </a:t>
            </a:r>
            <a:r>
              <a:rPr kumimoji="1" lang="es-ES_tradnl" sz="2800" dirty="0"/>
              <a:t>superficial sin sangramiento, escarificación</a:t>
            </a:r>
          </a:p>
          <a:p>
            <a:r>
              <a:rPr kumimoji="1" lang="es-ES_tradnl" sz="2800" dirty="0"/>
              <a:t>Herida con instrumento que a simple vista no está contaminado con sangre o fluido corporal de riesgo</a:t>
            </a:r>
          </a:p>
          <a:p>
            <a:r>
              <a:rPr kumimoji="1" lang="es-ES_tradnl" sz="2800" dirty="0"/>
              <a:t>Exposición de piel intacta o sana con sangre o fluido corporal de cualquier tipo</a:t>
            </a:r>
          </a:p>
          <a:p>
            <a:r>
              <a:rPr kumimoji="1" lang="es-ES_tradnl" sz="2800" dirty="0"/>
              <a:t>Exposición a fluidos de bajo riesgo o sin riesgo conocido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58955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Verdadero</a:t>
            </a:r>
            <a:r>
              <a:rPr lang="en-US" dirty="0"/>
              <a:t> o </a:t>
            </a:r>
            <a:r>
              <a:rPr lang="en-US" dirty="0" err="1"/>
              <a:t>falso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que</a:t>
            </a:r>
            <a:r>
              <a:rPr lang="en-US" dirty="0"/>
              <a:t> sea </a:t>
            </a:r>
            <a:r>
              <a:rPr lang="en-US" dirty="0" err="1"/>
              <a:t>catalogado</a:t>
            </a:r>
            <a:r>
              <a:rPr lang="en-US" dirty="0"/>
              <a:t> de </a:t>
            </a:r>
            <a:r>
              <a:rPr lang="en-US" dirty="0" err="1"/>
              <a:t>riesgo</a:t>
            </a:r>
            <a:r>
              <a:rPr lang="en-US" dirty="0"/>
              <a:t> </a:t>
            </a:r>
            <a:r>
              <a:rPr lang="en-US" dirty="0" err="1"/>
              <a:t>basta</a:t>
            </a:r>
            <a:r>
              <a:rPr lang="en-US" dirty="0"/>
              <a:t> con </a:t>
            </a:r>
            <a:r>
              <a:rPr lang="en-US" dirty="0" err="1"/>
              <a:t>que</a:t>
            </a:r>
            <a:r>
              <a:rPr lang="en-US" dirty="0"/>
              <a:t> sea un </a:t>
            </a:r>
            <a:r>
              <a:rPr lang="en-US" dirty="0" err="1"/>
              <a:t>elemento</a:t>
            </a:r>
            <a:r>
              <a:rPr lang="en-US" dirty="0"/>
              <a:t> </a:t>
            </a:r>
            <a:r>
              <a:rPr lang="en-US" dirty="0" err="1"/>
              <a:t>contaminado</a:t>
            </a:r>
            <a:r>
              <a:rPr lang="en-US" dirty="0"/>
              <a:t> con </a:t>
            </a:r>
            <a:r>
              <a:rPr lang="en-US" dirty="0" err="1"/>
              <a:t>sangre</a:t>
            </a:r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Falso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err="1"/>
              <a:t>Requiere</a:t>
            </a:r>
            <a:r>
              <a:rPr lang="en-US" dirty="0"/>
              <a:t> </a:t>
            </a:r>
            <a:r>
              <a:rPr lang="en-US" dirty="0" err="1"/>
              <a:t>además</a:t>
            </a:r>
            <a:r>
              <a:rPr lang="en-US" dirty="0"/>
              <a:t> </a:t>
            </a:r>
            <a:r>
              <a:rPr lang="en-US" dirty="0" err="1"/>
              <a:t>exposición</a:t>
            </a:r>
            <a:r>
              <a:rPr lang="en-US" dirty="0"/>
              <a:t> </a:t>
            </a:r>
            <a:r>
              <a:rPr lang="en-US" dirty="0" err="1"/>
              <a:t>profunda</a:t>
            </a:r>
            <a:r>
              <a:rPr lang="en-US" dirty="0"/>
              <a:t>, con </a:t>
            </a:r>
            <a:r>
              <a:rPr lang="en-US" dirty="0" err="1"/>
              <a:t>sangrado</a:t>
            </a:r>
            <a:r>
              <a:rPr lang="en-US" dirty="0"/>
              <a:t> o de </a:t>
            </a:r>
            <a:r>
              <a:rPr lang="en-US" dirty="0" err="1"/>
              <a:t>mucosas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24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273925" cy="107950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1" lang="es-ES_tradnl" sz="4000" dirty="0">
                <a:solidFill>
                  <a:srgbClr val="FFFFFF"/>
                </a:solidFill>
              </a:rPr>
              <a:t>Exposición laboral: </a:t>
            </a:r>
            <a:r>
              <a:rPr lang="en-US" sz="4000" dirty="0"/>
              <a:t>Con </a:t>
            </a:r>
            <a:r>
              <a:rPr lang="en-US" sz="4000" dirty="0" err="1"/>
              <a:t>riesgo</a:t>
            </a:r>
            <a:endParaRPr lang="en-US" sz="3100" dirty="0">
              <a:solidFill>
                <a:srgbClr val="FFFFFF"/>
              </a:solidFill>
            </a:endParaRPr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713288"/>
          </a:xfrm>
        </p:spPr>
        <p:txBody>
          <a:bodyPr>
            <a:normAutofit/>
          </a:bodyPr>
          <a:lstStyle/>
          <a:p>
            <a:r>
              <a:rPr kumimoji="1" lang="es-ES_tradnl" sz="2800" dirty="0">
                <a:ea typeface="ＭＳ Ｐゴシック" charset="0"/>
                <a:cs typeface="ＭＳ Ｐゴシック" charset="0"/>
              </a:rPr>
              <a:t>Herida profunda, provocada por instrumento con lumen, con evidente fluido corporal de riesgo</a:t>
            </a:r>
          </a:p>
          <a:p>
            <a:pPr lvl="1"/>
            <a:r>
              <a:rPr kumimoji="1" lang="es-ES_tradnl" sz="2400" dirty="0">
                <a:ea typeface="ＭＳ Ｐゴシック" charset="0"/>
              </a:rPr>
              <a:t>Causa sangrado </a:t>
            </a:r>
          </a:p>
          <a:p>
            <a:r>
              <a:rPr kumimoji="1" lang="es-ES_tradnl" sz="2800" dirty="0">
                <a:ea typeface="ＭＳ Ｐゴシック" charset="0"/>
                <a:cs typeface="ＭＳ Ｐゴシック" charset="0"/>
              </a:rPr>
              <a:t>Exposición de mucosas o heridas a sangre o fluido corporal a simple vista contaminado con sangre</a:t>
            </a:r>
          </a:p>
          <a:p>
            <a:r>
              <a:rPr kumimoji="1" lang="es-ES_tradnl" sz="2800" dirty="0">
                <a:ea typeface="ＭＳ Ｐゴシック" charset="0"/>
                <a:cs typeface="ＭＳ Ｐゴシック" charset="0"/>
              </a:rPr>
              <a:t>Derrame de sangre o fluido corporal de riesgo en una solución de continuidad como herida, dermatosis o eczema</a:t>
            </a:r>
          </a:p>
          <a:p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just">
              <a:buClr>
                <a:srgbClr val="C00000"/>
              </a:buClr>
              <a:buFont typeface="Wingdings" charset="0"/>
              <a:buChar char="Ø"/>
            </a:pPr>
            <a:endParaRPr kumimoji="1" lang="es-ES_tradnl" sz="2800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just">
              <a:buClr>
                <a:srgbClr val="C00000"/>
              </a:buClr>
              <a:buFont typeface="Wingdings" charset="0"/>
              <a:buChar char="Ø"/>
            </a:pPr>
            <a:endParaRPr kumimoji="1" lang="es-ES_tradnl" sz="2800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510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</a:t>
            </a:r>
            <a:r>
              <a:rPr lang="en-US" dirty="0" err="1"/>
              <a:t>olvide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err="1"/>
              <a:t>Vigilancia</a:t>
            </a:r>
            <a:r>
              <a:rPr lang="en-US" sz="2600" dirty="0"/>
              <a:t> de IAAS </a:t>
            </a:r>
            <a:r>
              <a:rPr lang="en-US" sz="2600" dirty="0" err="1"/>
              <a:t>demuestra</a:t>
            </a:r>
            <a:r>
              <a:rPr lang="en-US" sz="2600" dirty="0"/>
              <a:t> la </a:t>
            </a:r>
            <a:r>
              <a:rPr lang="en-US" sz="2600" dirty="0" err="1"/>
              <a:t>calidad</a:t>
            </a:r>
            <a:r>
              <a:rPr lang="en-US" sz="2600" dirty="0"/>
              <a:t> de </a:t>
            </a:r>
            <a:r>
              <a:rPr lang="en-US" sz="2600" dirty="0" err="1"/>
              <a:t>nuestro</a:t>
            </a:r>
            <a:r>
              <a:rPr lang="en-US" sz="2600" dirty="0"/>
              <a:t> </a:t>
            </a:r>
            <a:r>
              <a:rPr lang="en-US" sz="2600" dirty="0" err="1"/>
              <a:t>trabajo</a:t>
            </a:r>
            <a:endParaRPr lang="en-US" sz="2600" dirty="0"/>
          </a:p>
          <a:p>
            <a:r>
              <a:rPr lang="en-US" sz="2600" dirty="0" err="1"/>
              <a:t>Prevención</a:t>
            </a:r>
            <a:r>
              <a:rPr lang="en-US" sz="2600" dirty="0"/>
              <a:t> </a:t>
            </a:r>
            <a:r>
              <a:rPr lang="en-US" sz="2600" dirty="0" err="1"/>
              <a:t>es</a:t>
            </a:r>
            <a:r>
              <a:rPr lang="en-US" sz="2600" dirty="0"/>
              <a:t> </a:t>
            </a:r>
            <a:r>
              <a:rPr lang="en-US" sz="2600" dirty="0" err="1"/>
              <a:t>costo</a:t>
            </a:r>
            <a:r>
              <a:rPr lang="en-US" sz="2600" dirty="0"/>
              <a:t> – </a:t>
            </a:r>
            <a:r>
              <a:rPr lang="en-US" sz="2600" dirty="0" err="1"/>
              <a:t>efectiva</a:t>
            </a:r>
            <a:endParaRPr lang="en-US" sz="2600" dirty="0"/>
          </a:p>
          <a:p>
            <a:pPr lvl="1"/>
            <a:r>
              <a:rPr lang="en-US" sz="2200" dirty="0" err="1"/>
              <a:t>Higiene</a:t>
            </a:r>
            <a:r>
              <a:rPr lang="en-US" sz="2200" dirty="0"/>
              <a:t> de </a:t>
            </a:r>
            <a:r>
              <a:rPr lang="en-US" sz="2200" dirty="0" err="1"/>
              <a:t>manos</a:t>
            </a:r>
            <a:endParaRPr lang="en-US" sz="2200" dirty="0"/>
          </a:p>
          <a:p>
            <a:pPr lvl="1"/>
            <a:r>
              <a:rPr lang="en-US" sz="2200" dirty="0" err="1"/>
              <a:t>Esterilización</a:t>
            </a:r>
            <a:endParaRPr lang="en-US" sz="2200" dirty="0"/>
          </a:p>
          <a:p>
            <a:pPr lvl="1"/>
            <a:r>
              <a:rPr lang="en-US" sz="2200" dirty="0" err="1"/>
              <a:t>Técnica</a:t>
            </a:r>
            <a:r>
              <a:rPr lang="en-US" sz="2200" dirty="0"/>
              <a:t> </a:t>
            </a:r>
            <a:r>
              <a:rPr lang="en-US" sz="2200" dirty="0" err="1"/>
              <a:t>aséptica</a:t>
            </a:r>
            <a:r>
              <a:rPr lang="en-US" sz="2200" dirty="0"/>
              <a:t> en </a:t>
            </a:r>
            <a:r>
              <a:rPr lang="en-US" sz="2200" dirty="0" err="1"/>
              <a:t>procedimientos</a:t>
            </a:r>
            <a:r>
              <a:rPr lang="en-US" sz="2200" dirty="0"/>
              <a:t> </a:t>
            </a:r>
            <a:r>
              <a:rPr lang="en-US" sz="2200" dirty="0" err="1"/>
              <a:t>invasivos</a:t>
            </a:r>
            <a:endParaRPr lang="en-US" sz="2200" dirty="0"/>
          </a:p>
          <a:p>
            <a:pPr lvl="1"/>
            <a:r>
              <a:rPr lang="en-US" sz="2200" dirty="0" err="1"/>
              <a:t>Segregación</a:t>
            </a:r>
            <a:r>
              <a:rPr lang="en-US" sz="2200" dirty="0"/>
              <a:t> y </a:t>
            </a:r>
            <a:r>
              <a:rPr lang="en-US" sz="2200" dirty="0" err="1"/>
              <a:t>precauciones</a:t>
            </a:r>
            <a:r>
              <a:rPr lang="en-US" sz="2200" dirty="0"/>
              <a:t> </a:t>
            </a:r>
          </a:p>
          <a:p>
            <a:pPr lvl="1"/>
            <a:r>
              <a:rPr lang="en-US" sz="2200" dirty="0" err="1"/>
              <a:t>Uso</a:t>
            </a:r>
            <a:r>
              <a:rPr lang="en-US" sz="2200" dirty="0"/>
              <a:t> </a:t>
            </a:r>
            <a:r>
              <a:rPr lang="en-US" sz="2200" dirty="0" err="1"/>
              <a:t>racional</a:t>
            </a:r>
            <a:r>
              <a:rPr lang="en-US" sz="2200" dirty="0"/>
              <a:t> de AMB</a:t>
            </a:r>
          </a:p>
          <a:p>
            <a:r>
              <a:rPr lang="en-US" sz="2600" dirty="0" err="1"/>
              <a:t>Capacitación</a:t>
            </a:r>
            <a:r>
              <a:rPr lang="en-US" sz="2600" dirty="0"/>
              <a:t> </a:t>
            </a:r>
            <a:r>
              <a:rPr lang="en-US" sz="2600"/>
              <a:t>contínua</a:t>
            </a:r>
          </a:p>
          <a:p>
            <a:r>
              <a:rPr lang="en-US" sz="2600" dirty="0" err="1"/>
              <a:t>Trabajo</a:t>
            </a:r>
            <a:r>
              <a:rPr lang="en-US" sz="2600" dirty="0"/>
              <a:t> en </a:t>
            </a:r>
            <a:r>
              <a:rPr lang="en-US" sz="2600" dirty="0" err="1"/>
              <a:t>equipo</a:t>
            </a:r>
            <a:r>
              <a:rPr lang="en-US" sz="2600" dirty="0"/>
              <a:t>!!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591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132856"/>
            <a:ext cx="7982272" cy="1600944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s-ES_tradnl" sz="5400" dirty="0">
                <a:solidFill>
                  <a:schemeClr val="accent1"/>
                </a:solidFill>
                <a:latin typeface="Tahoma" pitchFamily="-112" charset="0"/>
              </a:rPr>
              <a:t>GRACIAS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1043608" y="3789040"/>
            <a:ext cx="6336704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800" dirty="0">
                <a:solidFill>
                  <a:srgbClr val="FFFFFF"/>
                </a:solidFill>
                <a:latin typeface="+mn-lt"/>
              </a:rPr>
              <a:t>MUY IMPORTANTES. </a:t>
            </a:r>
          </a:p>
          <a:p>
            <a:pPr algn="ctr" eaLnBrk="1" hangingPunct="1"/>
            <a:r>
              <a:rPr lang="es-ES" sz="2800" dirty="0">
                <a:solidFill>
                  <a:srgbClr val="FFFFFF"/>
                </a:solidFill>
                <a:latin typeface="+mn-lt"/>
              </a:rPr>
              <a:t>MODIFICABLES</a:t>
            </a:r>
            <a:endParaRPr lang="es-CL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70806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Factores</a:t>
            </a:r>
            <a:r>
              <a:rPr lang="en-US" sz="4000" dirty="0"/>
              <a:t> de </a:t>
            </a:r>
            <a:r>
              <a:rPr lang="en-US" sz="4000" dirty="0" err="1"/>
              <a:t>riesgo</a:t>
            </a:r>
            <a:r>
              <a:rPr lang="en-US" sz="4000" dirty="0"/>
              <a:t>: </a:t>
            </a:r>
            <a:r>
              <a:rPr lang="en-US" sz="4000" dirty="0" err="1"/>
              <a:t>Atención</a:t>
            </a:r>
            <a:r>
              <a:rPr lang="en-US" sz="4000" dirty="0"/>
              <a:t> </a:t>
            </a:r>
            <a:r>
              <a:rPr lang="en-US" sz="4000" dirty="0" err="1"/>
              <a:t>hospitalaria</a:t>
            </a:r>
            <a:endParaRPr lang="en-US" sz="4000" dirty="0"/>
          </a:p>
        </p:txBody>
      </p:sp>
      <p:sp>
        <p:nvSpPr>
          <p:cNvPr id="11" name="Content Placeholder 19"/>
          <p:cNvSpPr>
            <a:spLocks noGrp="1"/>
          </p:cNvSpPr>
          <p:nvPr>
            <p:ph sz="half" idx="2"/>
          </p:nvPr>
        </p:nvSpPr>
        <p:spPr>
          <a:xfrm>
            <a:off x="468313" y="1916832"/>
            <a:ext cx="7992119" cy="3951287"/>
          </a:xfrm>
        </p:spPr>
        <p:txBody>
          <a:bodyPr>
            <a:normAutofit/>
          </a:bodyPr>
          <a:lstStyle/>
          <a:p>
            <a:r>
              <a:rPr lang="es-ES_tradnl" sz="2800" dirty="0"/>
              <a:t>Múltiples y variados</a:t>
            </a:r>
          </a:p>
          <a:p>
            <a:r>
              <a:rPr lang="es-ES_tradnl" sz="2800" dirty="0"/>
              <a:t>Propios de cada procedimiento y localización</a:t>
            </a:r>
          </a:p>
          <a:p>
            <a:endParaRPr lang="es-ES_tradnl" sz="2800" dirty="0"/>
          </a:p>
          <a:p>
            <a:pPr marL="118872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60363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Verdadero</a:t>
            </a:r>
            <a:r>
              <a:rPr lang="en-US" dirty="0"/>
              <a:t> o </a:t>
            </a:r>
            <a:r>
              <a:rPr lang="en-US" dirty="0" err="1"/>
              <a:t>falso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 </a:t>
            </a:r>
            <a:r>
              <a:rPr lang="en-US" dirty="0" err="1"/>
              <a:t>medidas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prevenir</a:t>
            </a:r>
            <a:r>
              <a:rPr lang="en-US" dirty="0"/>
              <a:t> IAAS </a:t>
            </a:r>
            <a:r>
              <a:rPr lang="en-US" dirty="0" err="1"/>
              <a:t>suelen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costosas</a:t>
            </a:r>
            <a:r>
              <a:rPr lang="en-US" dirty="0"/>
              <a:t> y </a:t>
            </a:r>
            <a:r>
              <a:rPr lang="en-US" dirty="0" err="1"/>
              <a:t>complejas</a:t>
            </a:r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Falso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525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>
                <a:latin typeface="Arial" charset="0"/>
                <a:ea typeface="ＭＳ Ｐゴシック" charset="0"/>
                <a:cs typeface="ＭＳ Ｐゴシック" charset="0"/>
              </a:rPr>
              <a:t>Una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 ITS/CVC en hospital </a:t>
            </a:r>
            <a:r>
              <a:rPr lang="en-US" sz="3600" dirty="0" err="1">
                <a:latin typeface="Arial" charset="0"/>
                <a:ea typeface="ＭＳ Ｐゴシック" charset="0"/>
                <a:cs typeface="ＭＳ Ｐゴシック" charset="0"/>
              </a:rPr>
              <a:t>público</a:t>
            </a:r>
            <a:b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Exceso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de 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costo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más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de 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medio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millón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de pesos!!</a:t>
            </a:r>
          </a:p>
        </p:txBody>
      </p:sp>
      <p:pic>
        <p:nvPicPr>
          <p:cNvPr id="225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8"/>
          <a:stretch>
            <a:fillRect/>
          </a:stretch>
        </p:blipFill>
        <p:spPr bwMode="auto">
          <a:xfrm>
            <a:off x="0" y="3573463"/>
            <a:ext cx="91440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9"/>
          <a:stretch>
            <a:fillRect/>
          </a:stretch>
        </p:blipFill>
        <p:spPr bwMode="auto">
          <a:xfrm>
            <a:off x="0" y="1628775"/>
            <a:ext cx="914400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403225" y="6381750"/>
            <a:ext cx="8272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400">
                <a:solidFill>
                  <a:srgbClr val="3C8C93"/>
                </a:solidFill>
                <a:ea typeface="ＭＳ Ｐゴシック" charset="0"/>
                <a:cs typeface="ＭＳ Ｐゴシック" charset="0"/>
              </a:rPr>
              <a:t>Videla D. “</a:t>
            </a:r>
            <a:r>
              <a:rPr lang="en-US" altLang="ja-JP" sz="1400">
                <a:solidFill>
                  <a:srgbClr val="3C8C93"/>
                </a:solidFill>
                <a:ea typeface="ＭＳ Ｐゴシック" charset="0"/>
                <a:cs typeface="ＭＳ Ｐゴシック" charset="0"/>
              </a:rPr>
              <a:t>Estudio de costos de la bacteriemia asociada a cateter venoso central en pacientes pediátricos del hospital de niños Dr. Exequiel González Cortés</a:t>
            </a:r>
            <a:r>
              <a:rPr lang="en-US" sz="1400">
                <a:solidFill>
                  <a:srgbClr val="3C8C93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400">
                <a:solidFill>
                  <a:srgbClr val="3C8C93"/>
                </a:solidFill>
                <a:ea typeface="ＭＳ Ｐゴシック" charset="0"/>
                <a:cs typeface="ＭＳ Ｐゴシック" charset="0"/>
              </a:rPr>
              <a:t>  Feb 2012</a:t>
            </a:r>
            <a:endParaRPr lang="en-US" sz="1400">
              <a:solidFill>
                <a:srgbClr val="3C8C93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2533" name="Rounded Rectangle 5"/>
          <p:cNvSpPr>
            <a:spLocks noChangeArrowheads="1"/>
          </p:cNvSpPr>
          <p:nvPr/>
        </p:nvSpPr>
        <p:spPr bwMode="auto">
          <a:xfrm>
            <a:off x="5436096" y="5157192"/>
            <a:ext cx="1296987" cy="4318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Rounded Rectangle 6"/>
          <p:cNvSpPr>
            <a:spLocks noChangeArrowheads="1"/>
          </p:cNvSpPr>
          <p:nvPr/>
        </p:nvSpPr>
        <p:spPr bwMode="auto">
          <a:xfrm>
            <a:off x="3635375" y="2349500"/>
            <a:ext cx="1152525" cy="10080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 bwMode="auto">
          <a:xfrm>
            <a:off x="5580063" y="2349500"/>
            <a:ext cx="1079500" cy="1008063"/>
          </a:xfrm>
          <a:prstGeom prst="roundRect">
            <a:avLst/>
          </a:prstGeom>
          <a:noFill/>
          <a:ln w="571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874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1 Título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40080" cy="1044352"/>
          </a:xfrm>
        </p:spPr>
        <p:txBody>
          <a:bodyPr>
            <a:noAutofit/>
          </a:bodyPr>
          <a:lstStyle/>
          <a:p>
            <a:pPr algn="ctr"/>
            <a:r>
              <a:rPr lang="es-ES_tradnl" sz="3600" dirty="0">
                <a:ea typeface="ヒラギノ角ゴ Pro W3" charset="0"/>
              </a:rPr>
              <a:t>NAVM: </a:t>
            </a:r>
            <a:r>
              <a:rPr lang="es-ES_tradnl" sz="2800" dirty="0">
                <a:ea typeface="ヒラギノ角ゴ Pro W3" charset="0"/>
              </a:rPr>
              <a:t>técnica adecuada de aspiración y manejo de bolsa de ventilación </a:t>
            </a:r>
            <a:r>
              <a:rPr lang="en-US" sz="2800" dirty="0"/>
              <a:t>… </a:t>
            </a:r>
            <a:r>
              <a:rPr lang="en-US" sz="2800" dirty="0" err="1"/>
              <a:t>campaña</a:t>
            </a:r>
            <a:r>
              <a:rPr lang="en-US" sz="2800" dirty="0"/>
              <a:t> de </a:t>
            </a:r>
            <a:r>
              <a:rPr lang="en-US" sz="2800" dirty="0" err="1"/>
              <a:t>higiene</a:t>
            </a:r>
            <a:r>
              <a:rPr lang="en-US" sz="2800" dirty="0"/>
              <a:t> de </a:t>
            </a:r>
            <a:r>
              <a:rPr lang="en-US" sz="2800" dirty="0" err="1"/>
              <a:t>manos</a:t>
            </a:r>
            <a:endParaRPr lang="es-CL" sz="2800" dirty="0">
              <a:ea typeface="ヒラギノ角ゴ Pro W3" charset="0"/>
            </a:endParaRPr>
          </a:p>
        </p:txBody>
      </p:sp>
      <p:sp>
        <p:nvSpPr>
          <p:cNvPr id="35842" name="2 Marcador de contenido"/>
          <p:cNvSpPr>
            <a:spLocks noGrp="1"/>
          </p:cNvSpPr>
          <p:nvPr>
            <p:ph idx="1"/>
          </p:nvPr>
        </p:nvSpPr>
        <p:spPr>
          <a:xfrm>
            <a:off x="539552" y="1772816"/>
            <a:ext cx="7637661" cy="3240956"/>
          </a:xfrm>
        </p:spPr>
        <p:txBody>
          <a:bodyPr/>
          <a:lstStyle/>
          <a:p>
            <a:r>
              <a:rPr lang="es-ES_tradnl" sz="2400" dirty="0">
                <a:ea typeface="ヒラギノ角ゴ Pro W3" charset="0"/>
                <a:cs typeface="ヒラギノ角ゴ Pro W3" charset="0"/>
              </a:rPr>
              <a:t>Tasas bajo estándar </a:t>
            </a:r>
            <a:r>
              <a:rPr lang="es-ES_tradnl" sz="2400" dirty="0" err="1">
                <a:ea typeface="ヒラギノ角ゴ Pro W3" charset="0"/>
                <a:cs typeface="ヒラギノ角ゴ Pro W3" charset="0"/>
              </a:rPr>
              <a:t>Minsal</a:t>
            </a:r>
            <a:r>
              <a:rPr lang="es-ES_tradnl" sz="2400" dirty="0">
                <a:ea typeface="ヒラギノ角ゴ Pro W3" charset="0"/>
                <a:cs typeface="ヒラギノ角ゴ Pro W3" charset="0"/>
              </a:rPr>
              <a:t> (6,1 x 1000 días VM) … y más bajas que hospitales comparables!!</a:t>
            </a:r>
          </a:p>
          <a:p>
            <a:r>
              <a:rPr lang="es-ES_tradnl" sz="2400" dirty="0">
                <a:ea typeface="ヒラギノ角ゴ Pro W3" charset="0"/>
                <a:cs typeface="ヒラギノ角ゴ Pro W3" charset="0"/>
              </a:rPr>
              <a:t>4% de las NAVM nacionales</a:t>
            </a:r>
          </a:p>
          <a:p>
            <a:pPr marL="118872" indent="0">
              <a:buNone/>
            </a:pPr>
            <a:endParaRPr lang="es-CL" sz="2400" dirty="0">
              <a:ea typeface="ヒラギノ角ゴ Pro W3" charset="0"/>
              <a:cs typeface="ヒラギノ角ゴ Pro W3" charset="0"/>
            </a:endParaRPr>
          </a:p>
        </p:txBody>
      </p:sp>
      <p:graphicFrame>
        <p:nvGraphicFramePr>
          <p:cNvPr id="6" name="Gráfico 25">
            <a:extLst>
              <a:ext uri="{FF2B5EF4-FFF2-40B4-BE49-F238E27FC236}">
                <a16:creationId xmlns:a16="http://schemas.microsoft.com/office/drawing/2014/main" id="{641DFD04-535E-4387-9AC2-2440D328AA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2725562"/>
              </p:ext>
            </p:extLst>
          </p:nvPr>
        </p:nvGraphicFramePr>
        <p:xfrm>
          <a:off x="539552" y="3284984"/>
          <a:ext cx="7416824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Down Arrow 1"/>
          <p:cNvSpPr/>
          <p:nvPr/>
        </p:nvSpPr>
        <p:spPr>
          <a:xfrm>
            <a:off x="3851920" y="3861048"/>
            <a:ext cx="288032" cy="4320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453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4972</TotalTime>
  <Words>2402</Words>
  <Application>Microsoft Macintosh PowerPoint</Application>
  <PresentationFormat>On-screen Show (4:3)</PresentationFormat>
  <Paragraphs>393</Paragraphs>
  <Slides>59</Slides>
  <Notes>20</Notes>
  <HiddenSlides>2</HiddenSlides>
  <MMClips>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3" baseType="lpstr">
      <vt:lpstr>Arial Unicode MS</vt:lpstr>
      <vt:lpstr>Arial</vt:lpstr>
      <vt:lpstr>Arial Narrow</vt:lpstr>
      <vt:lpstr>Calibri</vt:lpstr>
      <vt:lpstr>Comic Sans MS</vt:lpstr>
      <vt:lpstr>Corbel</vt:lpstr>
      <vt:lpstr>Courier New</vt:lpstr>
      <vt:lpstr>Tahoma</vt:lpstr>
      <vt:lpstr>Times New Roman</vt:lpstr>
      <vt:lpstr>Wingdings</vt:lpstr>
      <vt:lpstr>Wingdings 2</vt:lpstr>
      <vt:lpstr>Wingdings 3</vt:lpstr>
      <vt:lpstr>Module</vt:lpstr>
      <vt:lpstr>Chart</vt:lpstr>
      <vt:lpstr>Infecciones asociadas a la atención de salud</vt:lpstr>
      <vt:lpstr>Definición IAAS Incluye procedimientos ambulatorios y dentales</vt:lpstr>
      <vt:lpstr>IAAS HEGC 1998 - 2018</vt:lpstr>
      <vt:lpstr>IAAS: Para qué? Refleja calidad en la prestación!</vt:lpstr>
      <vt:lpstr>Factores de riesgo</vt:lpstr>
      <vt:lpstr>Factores de riesgo: Atención hospitalaria</vt:lpstr>
      <vt:lpstr>Verdadero o falso</vt:lpstr>
      <vt:lpstr>Una ITS/CVC en hospital público Exceso de costo: más de medio millón de pesos!!</vt:lpstr>
      <vt:lpstr>NAVM: técnica adecuada de aspiración y manejo de bolsa de ventilación … campaña de higiene de manos</vt:lpstr>
      <vt:lpstr>ITS/CVC asociado a NPT Reuniones contínuas multidisciplinarias … incorporar a los equipos tratantes … campaña de higiene de manos</vt:lpstr>
      <vt:lpstr>ITS/CVC: revisar indicación de uso y fármacos; OH 70% exclusivo … campaña de higiene de manos</vt:lpstr>
      <vt:lpstr>IRA viral: Foco en higiene de manos y precauciones específicas</vt:lpstr>
      <vt:lpstr>Normas básicas en control de IAAS</vt:lpstr>
      <vt:lpstr>Hand Hygiene:  Not a New Concept</vt:lpstr>
      <vt:lpstr>Modelo MBE del rol de la transmisión mano-portada de MOs durante la atención de pacientes</vt:lpstr>
      <vt:lpstr>Campaña de higiene de manos HEGC Educar con el ejemplo?? </vt:lpstr>
      <vt:lpstr>Las mismas razones de siempre!!</vt:lpstr>
      <vt:lpstr>Procedimiento de vigilancia IAAS</vt:lpstr>
      <vt:lpstr>Cuánto sabe ud?</vt:lpstr>
      <vt:lpstr>Cuánto sabe ud?</vt:lpstr>
      <vt:lpstr>Indicaciones para higiene de manos</vt:lpstr>
      <vt:lpstr>Técnica es importante!!</vt:lpstr>
      <vt:lpstr>Verdadero o falso</vt:lpstr>
      <vt:lpstr>Precauciones</vt:lpstr>
      <vt:lpstr>Precauciones estándar</vt:lpstr>
      <vt:lpstr>Eficacia de los preparados para higiene de manos en muerte bacteriana</vt:lpstr>
      <vt:lpstr>Verdadero o falso</vt:lpstr>
      <vt:lpstr>Infección por C. difficile: use agua y jabón!!</vt:lpstr>
      <vt:lpstr>Capacidad de agentes para higiene de manos en reducir bacterias en manos</vt:lpstr>
      <vt:lpstr>PowerPoint Presentation</vt:lpstr>
      <vt:lpstr>Precauciones específicas</vt:lpstr>
      <vt:lpstr>Vías de transmisión</vt:lpstr>
      <vt:lpstr>Verdadero o falso</vt:lpstr>
      <vt:lpstr>Precauciones por vía aérea</vt:lpstr>
      <vt:lpstr>Precauciones por vía aérea</vt:lpstr>
      <vt:lpstr>Infecciones transmitidas por vía aérea</vt:lpstr>
      <vt:lpstr>Verdadero o falso</vt:lpstr>
      <vt:lpstr>Precauciones por gotitas</vt:lpstr>
      <vt:lpstr>Precauciones por gotitas</vt:lpstr>
      <vt:lpstr>Infecciones transmitidas por gotitas.</vt:lpstr>
      <vt:lpstr>¿Cuánto sabe ud?</vt:lpstr>
      <vt:lpstr>¿Cuánto sabe ud?</vt:lpstr>
      <vt:lpstr>Precauciones por contacto.</vt:lpstr>
      <vt:lpstr>Precauciones por contacto</vt:lpstr>
      <vt:lpstr>Infecciones transmitidas por contacto</vt:lpstr>
      <vt:lpstr>PowerPoint Presentation</vt:lpstr>
      <vt:lpstr>¿Cuánto sabe ud?</vt:lpstr>
      <vt:lpstr>¿Cuánto sabe ud?</vt:lpstr>
      <vt:lpstr>¿Cuánto sabe ud?</vt:lpstr>
      <vt:lpstr>¿Cuánto sabe ud?</vt:lpstr>
      <vt:lpstr>Aislamiento protector</vt:lpstr>
      <vt:lpstr>Exposición laboral a sangre y fluidos corporales </vt:lpstr>
      <vt:lpstr>Verdadero o falso</vt:lpstr>
      <vt:lpstr>Verdadero o falso</vt:lpstr>
      <vt:lpstr>Exposición laboral: Sin riesgo</vt:lpstr>
      <vt:lpstr>Verdadero o falso</vt:lpstr>
      <vt:lpstr>Exposición laboral: Con riesgo</vt:lpstr>
      <vt:lpstr>No olvide que …</vt:lpstr>
      <vt:lpstr>GRACIAS</vt:lpstr>
    </vt:vector>
  </TitlesOfParts>
  <Company>GlaxoSmithKline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MGV61406</dc:creator>
  <cp:lastModifiedBy>Rodolfo Villena</cp:lastModifiedBy>
  <cp:revision>244</cp:revision>
  <dcterms:created xsi:type="dcterms:W3CDTF">2011-07-03T17:31:05Z</dcterms:created>
  <dcterms:modified xsi:type="dcterms:W3CDTF">2020-04-10T16:08:26Z</dcterms:modified>
</cp:coreProperties>
</file>