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0"/>
  </p:notesMasterIdLst>
  <p:sldIdLst>
    <p:sldId id="366" r:id="rId2"/>
    <p:sldId id="404" r:id="rId3"/>
    <p:sldId id="258" r:id="rId4"/>
    <p:sldId id="413" r:id="rId5"/>
    <p:sldId id="345" r:id="rId6"/>
    <p:sldId id="402" r:id="rId7"/>
    <p:sldId id="415" r:id="rId8"/>
    <p:sldId id="397" r:id="rId9"/>
    <p:sldId id="347" r:id="rId10"/>
    <p:sldId id="407" r:id="rId11"/>
    <p:sldId id="406" r:id="rId12"/>
    <p:sldId id="409" r:id="rId13"/>
    <p:sldId id="408" r:id="rId14"/>
    <p:sldId id="416" r:id="rId15"/>
    <p:sldId id="429" r:id="rId16"/>
    <p:sldId id="417" r:id="rId17"/>
    <p:sldId id="405" r:id="rId18"/>
    <p:sldId id="422" r:id="rId19"/>
    <p:sldId id="423" r:id="rId20"/>
    <p:sldId id="418" r:id="rId21"/>
    <p:sldId id="348" r:id="rId22"/>
    <p:sldId id="350" r:id="rId23"/>
    <p:sldId id="351" r:id="rId24"/>
    <p:sldId id="352" r:id="rId25"/>
    <p:sldId id="353" r:id="rId26"/>
    <p:sldId id="354" r:id="rId27"/>
    <p:sldId id="355" r:id="rId28"/>
    <p:sldId id="393" r:id="rId29"/>
    <p:sldId id="358" r:id="rId30"/>
    <p:sldId id="399" r:id="rId31"/>
    <p:sldId id="398" r:id="rId32"/>
    <p:sldId id="400" r:id="rId33"/>
    <p:sldId id="410" r:id="rId34"/>
    <p:sldId id="419" r:id="rId35"/>
    <p:sldId id="424" r:id="rId36"/>
    <p:sldId id="363" r:id="rId37"/>
    <p:sldId id="411" r:id="rId38"/>
    <p:sldId id="425" r:id="rId39"/>
    <p:sldId id="426" r:id="rId40"/>
    <p:sldId id="368" r:id="rId41"/>
    <p:sldId id="371" r:id="rId42"/>
    <p:sldId id="427" r:id="rId43"/>
    <p:sldId id="401" r:id="rId44"/>
    <p:sldId id="377" r:id="rId45"/>
    <p:sldId id="372" r:id="rId46"/>
    <p:sldId id="379" r:id="rId47"/>
    <p:sldId id="380" r:id="rId48"/>
    <p:sldId id="381" r:id="rId49"/>
    <p:sldId id="382" r:id="rId50"/>
    <p:sldId id="383" r:id="rId51"/>
    <p:sldId id="384" r:id="rId52"/>
    <p:sldId id="385" r:id="rId53"/>
    <p:sldId id="386" r:id="rId54"/>
    <p:sldId id="387" r:id="rId55"/>
    <p:sldId id="388" r:id="rId56"/>
    <p:sldId id="389" r:id="rId57"/>
    <p:sldId id="390" r:id="rId58"/>
    <p:sldId id="428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27" autoAdjust="0"/>
    <p:restoredTop sz="94660"/>
  </p:normalViewPr>
  <p:slideViewPr>
    <p:cSldViewPr snapToGrid="0">
      <p:cViewPr varScale="1">
        <p:scale>
          <a:sx n="59" d="100"/>
          <a:sy n="59" d="100"/>
        </p:scale>
        <p:origin x="90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908296-62F3-574F-A17F-FA7C958E09A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7E7A9DA-5018-B541-B38A-35AF3C15152A}">
      <dgm:prSet/>
      <dgm:spPr/>
      <dgm:t>
        <a:bodyPr/>
        <a:lstStyle/>
        <a:p>
          <a:pPr algn="ctr"/>
          <a:r>
            <a:rPr lang="es-ES_tradnl" b="1" dirty="0"/>
            <a:t>6 años: S Febril 12 días, CEG, Bazo palpable </a:t>
          </a:r>
        </a:p>
        <a:p>
          <a:pPr algn="ctr"/>
          <a:r>
            <a:rPr lang="es-ES_tradnl" dirty="0"/>
            <a:t>Hemograma: </a:t>
          </a:r>
          <a:r>
            <a:rPr lang="es-ES_tradnl" dirty="0" err="1"/>
            <a:t>Hto</a:t>
          </a:r>
          <a:r>
            <a:rPr lang="es-ES_tradnl" dirty="0"/>
            <a:t> : 32%   </a:t>
          </a:r>
          <a:r>
            <a:rPr lang="es-ES_tradnl" dirty="0" err="1"/>
            <a:t>Hb</a:t>
          </a:r>
          <a:r>
            <a:rPr lang="es-ES_tradnl" dirty="0"/>
            <a:t>: 10,8 g/dl </a:t>
          </a:r>
          <a:r>
            <a:rPr lang="es-ES_tradnl" dirty="0" err="1"/>
            <a:t>Retic</a:t>
          </a:r>
          <a:r>
            <a:rPr lang="es-ES_tradnl" dirty="0"/>
            <a:t>: 1%</a:t>
          </a:r>
        </a:p>
        <a:p>
          <a:pPr algn="ctr"/>
          <a:r>
            <a:rPr lang="es-ES_tradnl" dirty="0"/>
            <a:t>Leucocitos: 3200/ mm3       Plaquetas 300.000/mm3</a:t>
          </a:r>
          <a:endParaRPr lang="es-CL" dirty="0"/>
        </a:p>
      </dgm:t>
    </dgm:pt>
    <dgm:pt modelId="{74FDBA4B-AD7F-A04A-886E-C3865EF520AA}" type="parTrans" cxnId="{C7F247EB-01A6-B648-B110-4D515089AD13}">
      <dgm:prSet/>
      <dgm:spPr/>
      <dgm:t>
        <a:bodyPr/>
        <a:lstStyle/>
        <a:p>
          <a:endParaRPr lang="es-ES"/>
        </a:p>
      </dgm:t>
    </dgm:pt>
    <dgm:pt modelId="{BE5181B9-77BC-474E-8D53-A49EFD176B89}" type="sibTrans" cxnId="{C7F247EB-01A6-B648-B110-4D515089AD13}">
      <dgm:prSet/>
      <dgm:spPr/>
      <dgm:t>
        <a:bodyPr/>
        <a:lstStyle/>
        <a:p>
          <a:endParaRPr lang="es-ES"/>
        </a:p>
      </dgm:t>
    </dgm:pt>
    <dgm:pt modelId="{802EB5D7-3E4E-E04C-AE44-49375512C35D}" type="pres">
      <dgm:prSet presAssocID="{72908296-62F3-574F-A17F-FA7C958E09A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0B4CC7F-E23A-5E4A-8BA2-093487C95E8D}" type="pres">
      <dgm:prSet presAssocID="{B7E7A9DA-5018-B541-B38A-35AF3C15152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0D388A8-1E93-B84F-9F60-BB239B142C66}" type="presOf" srcId="{B7E7A9DA-5018-B541-B38A-35AF3C15152A}" destId="{90B4CC7F-E23A-5E4A-8BA2-093487C95E8D}" srcOrd="0" destOrd="0" presId="urn:microsoft.com/office/officeart/2005/8/layout/vList2"/>
    <dgm:cxn modelId="{96329E43-27D5-A44D-B961-C9B4481F628E}" type="presOf" srcId="{72908296-62F3-574F-A17F-FA7C958E09A3}" destId="{802EB5D7-3E4E-E04C-AE44-49375512C35D}" srcOrd="0" destOrd="0" presId="urn:microsoft.com/office/officeart/2005/8/layout/vList2"/>
    <dgm:cxn modelId="{C7F247EB-01A6-B648-B110-4D515089AD13}" srcId="{72908296-62F3-574F-A17F-FA7C958E09A3}" destId="{B7E7A9DA-5018-B541-B38A-35AF3C15152A}" srcOrd="0" destOrd="0" parTransId="{74FDBA4B-AD7F-A04A-886E-C3865EF520AA}" sibTransId="{BE5181B9-77BC-474E-8D53-A49EFD176B89}"/>
    <dgm:cxn modelId="{1A3E3263-514E-5648-B95D-7246822CC5A9}" type="presParOf" srcId="{802EB5D7-3E4E-E04C-AE44-49375512C35D}" destId="{90B4CC7F-E23A-5E4A-8BA2-093487C95E8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CF503E-1E2B-EF4F-BC90-649F7626146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s-ES"/>
        </a:p>
      </dgm:t>
    </dgm:pt>
    <dgm:pt modelId="{5C6CE47B-4248-5D40-8EB0-26759D3EDD8F}">
      <dgm:prSet/>
      <dgm:spPr/>
      <dgm:t>
        <a:bodyPr/>
        <a:lstStyle/>
        <a:p>
          <a:pPr algn="ctr"/>
          <a:r>
            <a:rPr lang="es-ES_tradnl" b="1"/>
            <a:t>1 año 4 meses: Lesiones maculoeritematosas en tronco y extremidades, adenopatías retroauriculares, fiebre 48 hrs</a:t>
          </a:r>
          <a:br>
            <a:rPr lang="es-ES_tradnl" b="1"/>
          </a:br>
          <a:r>
            <a:rPr lang="es-ES_tradnl" b="1"/>
            <a:t/>
          </a:r>
          <a:br>
            <a:rPr lang="es-ES_tradnl" b="1"/>
          </a:br>
          <a:r>
            <a:rPr lang="es-ES_tradnl" b="1"/>
            <a:t> Hemograma     Hto : 32%        Hb:11 g/dl   Retic:  0,9%</a:t>
          </a:r>
          <a:br>
            <a:rPr lang="es-ES_tradnl" b="1"/>
          </a:br>
          <a:r>
            <a:rPr lang="es-ES_tradnl" b="1"/>
            <a:t>     VCM : 75</a:t>
          </a:r>
          <a:br>
            <a:rPr lang="es-ES_tradnl" b="1"/>
          </a:br>
          <a:r>
            <a:rPr lang="es-ES_tradnl" b="1"/>
            <a:t>     Leucocitos :     4000/ mm3       Plaquetas 280.000/mm3</a:t>
          </a:r>
          <a:endParaRPr lang="es-CL" b="1"/>
        </a:p>
      </dgm:t>
    </dgm:pt>
    <dgm:pt modelId="{6773CC0B-88BF-E044-A945-C218C6094782}" type="parTrans" cxnId="{847AE22C-4958-8F43-9E2F-5461CAACDE3B}">
      <dgm:prSet/>
      <dgm:spPr/>
      <dgm:t>
        <a:bodyPr/>
        <a:lstStyle/>
        <a:p>
          <a:pPr algn="ctr"/>
          <a:endParaRPr lang="es-ES" b="1"/>
        </a:p>
      </dgm:t>
    </dgm:pt>
    <dgm:pt modelId="{B23FD962-0EFC-3C43-804D-D6E71108D039}" type="sibTrans" cxnId="{847AE22C-4958-8F43-9E2F-5461CAACDE3B}">
      <dgm:prSet/>
      <dgm:spPr/>
      <dgm:t>
        <a:bodyPr/>
        <a:lstStyle/>
        <a:p>
          <a:pPr algn="ctr"/>
          <a:endParaRPr lang="es-ES" b="1"/>
        </a:p>
      </dgm:t>
    </dgm:pt>
    <dgm:pt modelId="{9B0D4D3E-0D63-CB4E-BDBA-1C972B2CA5E7}" type="pres">
      <dgm:prSet presAssocID="{E0CF503E-1E2B-EF4F-BC90-649F7626146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F76E0B3-CDBA-6648-A05E-EE32C1A62BF4}" type="pres">
      <dgm:prSet presAssocID="{5C6CE47B-4248-5D40-8EB0-26759D3EDD8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5A3B809-1422-0D41-B77B-43691F7F42E8}" type="presOf" srcId="{E0CF503E-1E2B-EF4F-BC90-649F76261466}" destId="{9B0D4D3E-0D63-CB4E-BDBA-1C972B2CA5E7}" srcOrd="0" destOrd="0" presId="urn:microsoft.com/office/officeart/2005/8/layout/vList2"/>
    <dgm:cxn modelId="{847AE22C-4958-8F43-9E2F-5461CAACDE3B}" srcId="{E0CF503E-1E2B-EF4F-BC90-649F76261466}" destId="{5C6CE47B-4248-5D40-8EB0-26759D3EDD8F}" srcOrd="0" destOrd="0" parTransId="{6773CC0B-88BF-E044-A945-C218C6094782}" sibTransId="{B23FD962-0EFC-3C43-804D-D6E71108D039}"/>
    <dgm:cxn modelId="{DB04CA0E-AEF4-D34A-AD44-B28A41817C75}" type="presOf" srcId="{5C6CE47B-4248-5D40-8EB0-26759D3EDD8F}" destId="{EF76E0B3-CDBA-6648-A05E-EE32C1A62BF4}" srcOrd="0" destOrd="0" presId="urn:microsoft.com/office/officeart/2005/8/layout/vList2"/>
    <dgm:cxn modelId="{4B19683B-FAA5-B54D-BD6F-A025FA21F6EE}" type="presParOf" srcId="{9B0D4D3E-0D63-CB4E-BDBA-1C972B2CA5E7}" destId="{EF76E0B3-CDBA-6648-A05E-EE32C1A62BF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97FBA20-3765-B940-8860-6774F1C6099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s-ES"/>
        </a:p>
      </dgm:t>
    </dgm:pt>
    <dgm:pt modelId="{473F83C6-2A59-D84B-883F-B225FA63BA1E}">
      <dgm:prSet/>
      <dgm:spPr/>
      <dgm:t>
        <a:bodyPr/>
        <a:lstStyle/>
        <a:p>
          <a:pPr algn="ctr"/>
          <a:r>
            <a:rPr lang="es-ES_tradnl" b="1"/>
            <a:t>Paciente 9 años : decaimiento, vómitos,  dolor  </a:t>
          </a:r>
          <a:br>
            <a:rPr lang="es-ES_tradnl" b="1"/>
          </a:br>
          <a:r>
            <a:rPr lang="es-ES_tradnl" b="1"/>
            <a:t>      abdominal,  ictericia </a:t>
          </a:r>
          <a:br>
            <a:rPr lang="es-ES_tradnl" b="1"/>
          </a:br>
          <a:r>
            <a:rPr lang="es-ES_tradnl" b="1"/>
            <a:t/>
          </a:r>
          <a:br>
            <a:rPr lang="es-ES_tradnl" b="1"/>
          </a:br>
          <a:r>
            <a:rPr lang="es-ES_tradnl" b="1"/>
            <a:t>Hemograma     Hto : 37%        Hb:13 g/dl   Retic:  1,0%</a:t>
          </a:r>
          <a:br>
            <a:rPr lang="es-ES_tradnl" b="1"/>
          </a:br>
          <a:r>
            <a:rPr lang="es-ES_tradnl" b="1"/>
            <a:t>     VCM : 89                Indice ictérico : 10    </a:t>
          </a:r>
          <a:br>
            <a:rPr lang="es-ES_tradnl" b="1"/>
          </a:br>
          <a:r>
            <a:rPr lang="es-ES_tradnl" b="1"/>
            <a:t>  Leucocitos :     4000/ mm3       Plaquetas 400.000/mm3</a:t>
          </a:r>
          <a:endParaRPr lang="es-CL" b="1"/>
        </a:p>
      </dgm:t>
    </dgm:pt>
    <dgm:pt modelId="{B7DA8B65-C0BB-B94E-BF0D-1FA0A38AB761}" type="parTrans" cxnId="{30CFDDC6-1976-5848-9BA6-316086319104}">
      <dgm:prSet/>
      <dgm:spPr/>
      <dgm:t>
        <a:bodyPr/>
        <a:lstStyle/>
        <a:p>
          <a:endParaRPr lang="es-ES" b="1"/>
        </a:p>
      </dgm:t>
    </dgm:pt>
    <dgm:pt modelId="{7DE4EB4E-5FF9-7642-8DB0-72F671089504}" type="sibTrans" cxnId="{30CFDDC6-1976-5848-9BA6-316086319104}">
      <dgm:prSet/>
      <dgm:spPr/>
      <dgm:t>
        <a:bodyPr/>
        <a:lstStyle/>
        <a:p>
          <a:endParaRPr lang="es-ES" b="1"/>
        </a:p>
      </dgm:t>
    </dgm:pt>
    <dgm:pt modelId="{08336FA8-668F-1340-89CD-EB0635DE40D1}" type="pres">
      <dgm:prSet presAssocID="{F97FBA20-3765-B940-8860-6774F1C6099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42BA5B4-BC1A-6245-B488-EF9E2B90CC67}" type="pres">
      <dgm:prSet presAssocID="{473F83C6-2A59-D84B-883F-B225FA63BA1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945A627-3DEC-7744-9DB6-51FB3391040B}" type="presOf" srcId="{F97FBA20-3765-B940-8860-6774F1C60996}" destId="{08336FA8-668F-1340-89CD-EB0635DE40D1}" srcOrd="0" destOrd="0" presId="urn:microsoft.com/office/officeart/2005/8/layout/vList2"/>
    <dgm:cxn modelId="{A76EA07C-1767-5A43-B169-16851D9320C6}" type="presOf" srcId="{473F83C6-2A59-D84B-883F-B225FA63BA1E}" destId="{242BA5B4-BC1A-6245-B488-EF9E2B90CC67}" srcOrd="0" destOrd="0" presId="urn:microsoft.com/office/officeart/2005/8/layout/vList2"/>
    <dgm:cxn modelId="{30CFDDC6-1976-5848-9BA6-316086319104}" srcId="{F97FBA20-3765-B940-8860-6774F1C60996}" destId="{473F83C6-2A59-D84B-883F-B225FA63BA1E}" srcOrd="0" destOrd="0" parTransId="{B7DA8B65-C0BB-B94E-BF0D-1FA0A38AB761}" sibTransId="{7DE4EB4E-5FF9-7642-8DB0-72F671089504}"/>
    <dgm:cxn modelId="{EB8A5AF4-FD78-7B46-9969-2DFB3611C857}" type="presParOf" srcId="{08336FA8-668F-1340-89CD-EB0635DE40D1}" destId="{242BA5B4-BC1A-6245-B488-EF9E2B90CC6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8D10965-6D50-8A4D-BE5E-F2BAC8DE0C6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s-ES"/>
        </a:p>
      </dgm:t>
    </dgm:pt>
    <dgm:pt modelId="{E0C4DABB-C86A-844E-ACEB-61E7B1602F1A}">
      <dgm:prSet/>
      <dgm:spPr/>
      <dgm:t>
        <a:bodyPr/>
        <a:lstStyle/>
        <a:p>
          <a:pPr algn="ctr"/>
          <a:r>
            <a:rPr lang="es-ES_tradnl" b="1"/>
            <a:t>Paciente 2 meses : fiebre 48 hrs, tos,  quejido,  </a:t>
          </a:r>
          <a:br>
            <a:rPr lang="es-ES_tradnl" b="1"/>
          </a:br>
          <a:r>
            <a:rPr lang="es-ES_tradnl" b="1"/>
            <a:t>      SBO, crépitos bilaterales </a:t>
          </a:r>
          <a:br>
            <a:rPr lang="es-ES_tradnl" b="1"/>
          </a:br>
          <a:r>
            <a:rPr lang="es-ES_tradnl" b="1"/>
            <a:t/>
          </a:r>
          <a:br>
            <a:rPr lang="es-ES_tradnl" b="1"/>
          </a:br>
          <a:r>
            <a:rPr lang="es-ES_tradnl" b="1"/>
            <a:t>   Hemograma     Hto : 32%        Hb:10,5 g/dl     Retic:  0,5%</a:t>
          </a:r>
          <a:br>
            <a:rPr lang="es-ES_tradnl" b="1"/>
          </a:br>
          <a:r>
            <a:rPr lang="es-ES_tradnl" b="1"/>
            <a:t>     VCM : 76    </a:t>
          </a:r>
          <a:br>
            <a:rPr lang="es-ES_tradnl" b="1"/>
          </a:br>
          <a:r>
            <a:rPr lang="es-ES_tradnl" b="1"/>
            <a:t>      Leucocitos :     11.200/ mm3       Plaquetas 300.000/mm3</a:t>
          </a:r>
          <a:endParaRPr lang="es-CL" b="1"/>
        </a:p>
      </dgm:t>
    </dgm:pt>
    <dgm:pt modelId="{F365FD0D-3F70-A64D-BDA4-FBBB6412A2D2}" type="parTrans" cxnId="{3D19455E-D1CE-6E4F-9DD9-D7D80C912718}">
      <dgm:prSet/>
      <dgm:spPr/>
      <dgm:t>
        <a:bodyPr/>
        <a:lstStyle/>
        <a:p>
          <a:pPr algn="ctr"/>
          <a:endParaRPr lang="es-ES" b="1"/>
        </a:p>
      </dgm:t>
    </dgm:pt>
    <dgm:pt modelId="{799F25DA-D176-2246-9C7D-6CB8995A7BA8}" type="sibTrans" cxnId="{3D19455E-D1CE-6E4F-9DD9-D7D80C912718}">
      <dgm:prSet/>
      <dgm:spPr/>
      <dgm:t>
        <a:bodyPr/>
        <a:lstStyle/>
        <a:p>
          <a:pPr algn="ctr"/>
          <a:endParaRPr lang="es-ES" b="1"/>
        </a:p>
      </dgm:t>
    </dgm:pt>
    <dgm:pt modelId="{02DE76BB-B4DE-E14B-BF12-950B02C98B83}" type="pres">
      <dgm:prSet presAssocID="{A8D10965-6D50-8A4D-BE5E-F2BAC8DE0C6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9CDDFD3-6B50-8648-A35F-AFFA1B09F7D6}" type="pres">
      <dgm:prSet presAssocID="{E0C4DABB-C86A-844E-ACEB-61E7B1602F1A}" presName="parentText" presStyleLbl="node1" presStyleIdx="0" presStyleCnt="1" custLinFactY="-40323" custLinFactNeighborX="100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7C6CFAE-9065-2443-857A-5060D81BAF69}" type="presOf" srcId="{E0C4DABB-C86A-844E-ACEB-61E7B1602F1A}" destId="{29CDDFD3-6B50-8648-A35F-AFFA1B09F7D6}" srcOrd="0" destOrd="0" presId="urn:microsoft.com/office/officeart/2005/8/layout/vList2"/>
    <dgm:cxn modelId="{3D19455E-D1CE-6E4F-9DD9-D7D80C912718}" srcId="{A8D10965-6D50-8A4D-BE5E-F2BAC8DE0C6A}" destId="{E0C4DABB-C86A-844E-ACEB-61E7B1602F1A}" srcOrd="0" destOrd="0" parTransId="{F365FD0D-3F70-A64D-BDA4-FBBB6412A2D2}" sibTransId="{799F25DA-D176-2246-9C7D-6CB8995A7BA8}"/>
    <dgm:cxn modelId="{292AA8AE-CF15-B444-A8EB-48BD0C90C116}" type="presOf" srcId="{A8D10965-6D50-8A4D-BE5E-F2BAC8DE0C6A}" destId="{02DE76BB-B4DE-E14B-BF12-950B02C98B83}" srcOrd="0" destOrd="0" presId="urn:microsoft.com/office/officeart/2005/8/layout/vList2"/>
    <dgm:cxn modelId="{DEEDDE80-89DD-9A4D-BB78-5D57149F4F88}" type="presParOf" srcId="{02DE76BB-B4DE-E14B-BF12-950B02C98B83}" destId="{29CDDFD3-6B50-8648-A35F-AFFA1B09F7D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3F3160E-2DA8-6D48-BD65-6BF6E8EFAAE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s-ES"/>
        </a:p>
      </dgm:t>
    </dgm:pt>
    <dgm:pt modelId="{EFC86A8A-52CF-0241-9881-107F5DDC367C}">
      <dgm:prSet/>
      <dgm:spPr/>
      <dgm:t>
        <a:bodyPr/>
        <a:lstStyle/>
        <a:p>
          <a:pPr algn="ctr"/>
          <a:r>
            <a:rPr lang="es-ES_tradnl" b="1"/>
            <a:t>Paciente 10 años : S febril 2 semanas, dolores </a:t>
          </a:r>
          <a:br>
            <a:rPr lang="es-ES_tradnl" b="1"/>
          </a:br>
          <a:r>
            <a:rPr lang="es-ES_tradnl" b="1"/>
            <a:t>     óseos, aumento volumen inflamatorio ambos </a:t>
          </a:r>
          <a:br>
            <a:rPr lang="es-ES_tradnl" b="1"/>
          </a:br>
          <a:r>
            <a:rPr lang="es-ES_tradnl" b="1"/>
            <a:t>      tobillos </a:t>
          </a:r>
          <a:br>
            <a:rPr lang="es-ES_tradnl" b="1"/>
          </a:br>
          <a:r>
            <a:rPr lang="es-ES_tradnl" b="1"/>
            <a:t/>
          </a:r>
          <a:br>
            <a:rPr lang="es-ES_tradnl" b="1"/>
          </a:br>
          <a:r>
            <a:rPr lang="es-ES_tradnl" b="1"/>
            <a:t>Hemograma     Hto : 38%        Hb:13 g/dl     Retic:  2,5%</a:t>
          </a:r>
          <a:br>
            <a:rPr lang="es-ES_tradnl" b="1"/>
          </a:br>
          <a:r>
            <a:rPr lang="es-ES_tradnl" b="1"/>
            <a:t>     VCM : 89                    </a:t>
          </a:r>
          <a:br>
            <a:rPr lang="es-ES_tradnl" b="1"/>
          </a:br>
          <a:r>
            <a:rPr lang="es-ES_tradnl" b="1"/>
            <a:t>  Leucocitos :     55.000/ mm3       Plaquetas 155.000/mm3</a:t>
          </a:r>
          <a:endParaRPr lang="es-CL" b="1"/>
        </a:p>
      </dgm:t>
    </dgm:pt>
    <dgm:pt modelId="{A5EA9610-EDD1-944A-B3A2-F82A81000B91}" type="parTrans" cxnId="{B7815E0D-CEFF-DE43-BA9D-918E6561F760}">
      <dgm:prSet/>
      <dgm:spPr/>
      <dgm:t>
        <a:bodyPr/>
        <a:lstStyle/>
        <a:p>
          <a:pPr algn="ctr"/>
          <a:endParaRPr lang="es-ES" b="1"/>
        </a:p>
      </dgm:t>
    </dgm:pt>
    <dgm:pt modelId="{9D521BFD-D349-5348-B9F3-EC17AD586833}" type="sibTrans" cxnId="{B7815E0D-CEFF-DE43-BA9D-918E6561F760}">
      <dgm:prSet/>
      <dgm:spPr/>
      <dgm:t>
        <a:bodyPr/>
        <a:lstStyle/>
        <a:p>
          <a:pPr algn="ctr"/>
          <a:endParaRPr lang="es-ES" b="1"/>
        </a:p>
      </dgm:t>
    </dgm:pt>
    <dgm:pt modelId="{1CB5CBF1-7004-E746-9B07-C3772550A249}" type="pres">
      <dgm:prSet presAssocID="{53F3160E-2DA8-6D48-BD65-6BF6E8EFAAE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64812E4-7B9D-5243-BD99-24DD005E7258}" type="pres">
      <dgm:prSet presAssocID="{EFC86A8A-52CF-0241-9881-107F5DDC367C}" presName="parentText" presStyleLbl="node1" presStyleIdx="0" presStyleCnt="1" custLinFactNeighborY="-146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B89516D-6971-1049-88E5-E44C1253BA51}" type="presOf" srcId="{53F3160E-2DA8-6D48-BD65-6BF6E8EFAAEF}" destId="{1CB5CBF1-7004-E746-9B07-C3772550A249}" srcOrd="0" destOrd="0" presId="urn:microsoft.com/office/officeart/2005/8/layout/vList2"/>
    <dgm:cxn modelId="{B7815E0D-CEFF-DE43-BA9D-918E6561F760}" srcId="{53F3160E-2DA8-6D48-BD65-6BF6E8EFAAEF}" destId="{EFC86A8A-52CF-0241-9881-107F5DDC367C}" srcOrd="0" destOrd="0" parTransId="{A5EA9610-EDD1-944A-B3A2-F82A81000B91}" sibTransId="{9D521BFD-D349-5348-B9F3-EC17AD586833}"/>
    <dgm:cxn modelId="{0F874C8F-E6D7-6C4F-B053-7F0733BBF28F}" type="presOf" srcId="{EFC86A8A-52CF-0241-9881-107F5DDC367C}" destId="{F64812E4-7B9D-5243-BD99-24DD005E7258}" srcOrd="0" destOrd="0" presId="urn:microsoft.com/office/officeart/2005/8/layout/vList2"/>
    <dgm:cxn modelId="{30FE759A-8957-BD43-AFAE-53EF3AB9530B}" type="presParOf" srcId="{1CB5CBF1-7004-E746-9B07-C3772550A249}" destId="{F64812E4-7B9D-5243-BD99-24DD005E725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C473E19-347E-624B-9BBD-7C2EC47F119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s-ES"/>
        </a:p>
      </dgm:t>
    </dgm:pt>
    <dgm:pt modelId="{E9EF35AB-89A2-1C43-8D22-10CA76656026}">
      <dgm:prSet/>
      <dgm:spPr/>
      <dgm:t>
        <a:bodyPr/>
        <a:lstStyle/>
        <a:p>
          <a:pPr algn="ctr"/>
          <a:r>
            <a:rPr lang="es-ES_tradnl" b="1"/>
            <a:t>Paciente 3 años : Fiebre , CEG, vómitos , </a:t>
          </a:r>
          <a:br>
            <a:rPr lang="es-ES_tradnl" b="1"/>
          </a:br>
          <a:r>
            <a:rPr lang="es-ES_tradnl" b="1"/>
            <a:t>      cefalea, signos meningeos (+) </a:t>
          </a:r>
          <a:br>
            <a:rPr lang="es-ES_tradnl" b="1"/>
          </a:br>
          <a:r>
            <a:rPr lang="es-ES_tradnl" b="1"/>
            <a:t/>
          </a:r>
          <a:br>
            <a:rPr lang="es-ES_tradnl" b="1"/>
          </a:br>
          <a:r>
            <a:rPr lang="es-ES_tradnl" b="1"/>
            <a:t>      Hemograma   Hto 32%%      Hb:9,8 g/dl     Retic:  0,7%</a:t>
          </a:r>
          <a:br>
            <a:rPr lang="es-ES_tradnl" b="1"/>
          </a:br>
          <a:r>
            <a:rPr lang="es-ES_tradnl" b="1"/>
            <a:t>     VCM : 80                    </a:t>
          </a:r>
          <a:br>
            <a:rPr lang="es-ES_tradnl" b="1"/>
          </a:br>
          <a:r>
            <a:rPr lang="es-ES_tradnl" b="1"/>
            <a:t>  Leucocitos :     30.000/ mm3       Plaquetas 700.000/mm3</a:t>
          </a:r>
          <a:endParaRPr lang="es-CL" b="1"/>
        </a:p>
      </dgm:t>
    </dgm:pt>
    <dgm:pt modelId="{F8AEAEDF-4D58-674B-B9C7-934D8D993CDF}" type="parTrans" cxnId="{F958716E-B447-C94B-80EA-A9E9851C9636}">
      <dgm:prSet/>
      <dgm:spPr/>
      <dgm:t>
        <a:bodyPr/>
        <a:lstStyle/>
        <a:p>
          <a:pPr algn="ctr"/>
          <a:endParaRPr lang="es-ES" b="1"/>
        </a:p>
      </dgm:t>
    </dgm:pt>
    <dgm:pt modelId="{4801BA29-05F2-B94D-9ADC-0DDF78E72D80}" type="sibTrans" cxnId="{F958716E-B447-C94B-80EA-A9E9851C9636}">
      <dgm:prSet/>
      <dgm:spPr/>
      <dgm:t>
        <a:bodyPr/>
        <a:lstStyle/>
        <a:p>
          <a:pPr algn="ctr"/>
          <a:endParaRPr lang="es-ES" b="1"/>
        </a:p>
      </dgm:t>
    </dgm:pt>
    <dgm:pt modelId="{956B7D6A-1A95-DF4D-BEBA-0D32DBDA07BC}" type="pres">
      <dgm:prSet presAssocID="{0C473E19-347E-624B-9BBD-7C2EC47F119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6C4A6FF-76CD-9B43-8CD8-54BFB39DF24B}" type="pres">
      <dgm:prSet presAssocID="{E9EF35AB-89A2-1C43-8D22-10CA76656026}" presName="parentText" presStyleLbl="node1" presStyleIdx="0" presStyleCnt="1" custLinFactNeighborX="802" custLinFactNeighborY="-169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958716E-B447-C94B-80EA-A9E9851C9636}" srcId="{0C473E19-347E-624B-9BBD-7C2EC47F119F}" destId="{E9EF35AB-89A2-1C43-8D22-10CA76656026}" srcOrd="0" destOrd="0" parTransId="{F8AEAEDF-4D58-674B-B9C7-934D8D993CDF}" sibTransId="{4801BA29-05F2-B94D-9ADC-0DDF78E72D80}"/>
    <dgm:cxn modelId="{8B150986-A34C-3F4B-BD39-04C4BF1FA9CC}" type="presOf" srcId="{0C473E19-347E-624B-9BBD-7C2EC47F119F}" destId="{956B7D6A-1A95-DF4D-BEBA-0D32DBDA07BC}" srcOrd="0" destOrd="0" presId="urn:microsoft.com/office/officeart/2005/8/layout/vList2"/>
    <dgm:cxn modelId="{96D6ABDB-FA82-C147-8952-A8B9C2BA667F}" type="presOf" srcId="{E9EF35AB-89A2-1C43-8D22-10CA76656026}" destId="{86C4A6FF-76CD-9B43-8CD8-54BFB39DF24B}" srcOrd="0" destOrd="0" presId="urn:microsoft.com/office/officeart/2005/8/layout/vList2"/>
    <dgm:cxn modelId="{76054CA8-392B-4144-B5D0-EE2009872D86}" type="presParOf" srcId="{956B7D6A-1A95-DF4D-BEBA-0D32DBDA07BC}" destId="{86C4A6FF-76CD-9B43-8CD8-54BFB39DF24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3CB0C24-7A59-214F-A65F-65C388AF7BC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C098195-A1A3-BD4C-AA95-311169CFEBD1}">
      <dgm:prSet custT="1"/>
      <dgm:spPr/>
      <dgm:t>
        <a:bodyPr/>
        <a:lstStyle/>
        <a:p>
          <a:pPr algn="ctr">
            <a:lnSpc>
              <a:spcPct val="150000"/>
            </a:lnSpc>
          </a:pPr>
          <a:r>
            <a:rPr lang="es-ES_tradnl" sz="2000" b="1" dirty="0"/>
            <a:t>Paciente 4 años : tos, fiebre 72 </a:t>
          </a:r>
          <a:r>
            <a:rPr lang="es-ES_tradnl" sz="2000" b="1" dirty="0" err="1"/>
            <a:t>hrs</a:t>
          </a:r>
          <a:r>
            <a:rPr lang="es-ES_tradnl" sz="2000" b="1" dirty="0"/>
            <a:t> , dificultad respiratoria ,  clínica y </a:t>
          </a:r>
          <a:r>
            <a:rPr lang="es-ES_tradnl" sz="2000" b="1" dirty="0" err="1"/>
            <a:t>Rx</a:t>
          </a:r>
          <a:r>
            <a:rPr lang="es-ES_tradnl" sz="2000" b="1" dirty="0"/>
            <a:t> tórax: condensación 2/3 superiores LPD</a:t>
          </a:r>
          <a:br>
            <a:rPr lang="es-ES_tradnl" sz="2000" b="1" dirty="0"/>
          </a:br>
          <a:r>
            <a:rPr lang="es-ES_tradnl" sz="2000" b="1" dirty="0"/>
            <a:t>      Hemograma   </a:t>
          </a:r>
          <a:r>
            <a:rPr lang="es-ES_tradnl" sz="2000" b="1" dirty="0" err="1"/>
            <a:t>Hto</a:t>
          </a:r>
          <a:r>
            <a:rPr lang="es-ES_tradnl" sz="2000" b="1" dirty="0"/>
            <a:t> 34%     </a:t>
          </a:r>
          <a:r>
            <a:rPr lang="es-ES_tradnl" sz="2000" b="1" dirty="0" err="1"/>
            <a:t>Hb</a:t>
          </a:r>
          <a:r>
            <a:rPr lang="es-ES_tradnl" sz="2000" b="1" dirty="0"/>
            <a:t>: 11 g/dl     </a:t>
          </a:r>
          <a:r>
            <a:rPr lang="es-ES_tradnl" sz="2000" b="1" dirty="0" err="1"/>
            <a:t>Retic</a:t>
          </a:r>
          <a:r>
            <a:rPr lang="es-ES_tradnl" sz="2000" b="1" dirty="0"/>
            <a:t>:  0,8%</a:t>
          </a:r>
          <a:br>
            <a:rPr lang="es-ES_tradnl" sz="2000" b="1" dirty="0"/>
          </a:br>
          <a:r>
            <a:rPr lang="es-ES_tradnl" sz="2000" b="1" dirty="0"/>
            <a:t>       VCM : 80                    </a:t>
          </a:r>
          <a:br>
            <a:rPr lang="es-ES_tradnl" sz="2000" b="1" dirty="0"/>
          </a:br>
          <a:r>
            <a:rPr lang="es-ES_tradnl" sz="2000" b="1" dirty="0"/>
            <a:t>      Leucocitos :     25.000/ mm3       Plaquetas 250.000/mm3</a:t>
          </a:r>
          <a:endParaRPr lang="es-CL" sz="2000" b="1" dirty="0"/>
        </a:p>
      </dgm:t>
    </dgm:pt>
    <dgm:pt modelId="{7C270E78-9EBF-F84E-94FD-95FE37354258}" type="parTrans" cxnId="{0E79F8E9-78D1-D647-A91D-5464EE00AA9B}">
      <dgm:prSet/>
      <dgm:spPr/>
      <dgm:t>
        <a:bodyPr/>
        <a:lstStyle/>
        <a:p>
          <a:pPr algn="ctr">
            <a:lnSpc>
              <a:spcPct val="150000"/>
            </a:lnSpc>
          </a:pPr>
          <a:endParaRPr lang="es-ES" sz="2000" b="1"/>
        </a:p>
      </dgm:t>
    </dgm:pt>
    <dgm:pt modelId="{71B8EDBA-8D09-794D-8F31-CCBD1469E103}" type="sibTrans" cxnId="{0E79F8E9-78D1-D647-A91D-5464EE00AA9B}">
      <dgm:prSet/>
      <dgm:spPr/>
      <dgm:t>
        <a:bodyPr/>
        <a:lstStyle/>
        <a:p>
          <a:pPr algn="ctr">
            <a:lnSpc>
              <a:spcPct val="150000"/>
            </a:lnSpc>
          </a:pPr>
          <a:endParaRPr lang="es-ES" sz="2000" b="1"/>
        </a:p>
      </dgm:t>
    </dgm:pt>
    <dgm:pt modelId="{ECCD8795-0732-5C45-898A-51ECF9211D39}" type="pres">
      <dgm:prSet presAssocID="{33CB0C24-7A59-214F-A65F-65C388AF7BC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14D7CC7-2F1B-CE46-A535-75B31694A1F0}" type="pres">
      <dgm:prSet presAssocID="{BC098195-A1A3-BD4C-AA95-311169CFEBD1}" presName="parentText" presStyleLbl="node1" presStyleIdx="0" presStyleCnt="1" custScaleY="100056" custLinFactNeighborX="1519" custLinFactNeighborY="2595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E79F8E9-78D1-D647-A91D-5464EE00AA9B}" srcId="{33CB0C24-7A59-214F-A65F-65C388AF7BC5}" destId="{BC098195-A1A3-BD4C-AA95-311169CFEBD1}" srcOrd="0" destOrd="0" parTransId="{7C270E78-9EBF-F84E-94FD-95FE37354258}" sibTransId="{71B8EDBA-8D09-794D-8F31-CCBD1469E103}"/>
    <dgm:cxn modelId="{6665D52F-08F0-ED41-A2F9-288325CB5EE0}" type="presOf" srcId="{33CB0C24-7A59-214F-A65F-65C388AF7BC5}" destId="{ECCD8795-0732-5C45-898A-51ECF9211D39}" srcOrd="0" destOrd="0" presId="urn:microsoft.com/office/officeart/2005/8/layout/vList2"/>
    <dgm:cxn modelId="{C58A1533-8BA1-3B4D-8506-7EEABD1FBADD}" type="presOf" srcId="{BC098195-A1A3-BD4C-AA95-311169CFEBD1}" destId="{214D7CC7-2F1B-CE46-A535-75B31694A1F0}" srcOrd="0" destOrd="0" presId="urn:microsoft.com/office/officeart/2005/8/layout/vList2"/>
    <dgm:cxn modelId="{2541D18E-5D01-9F4E-A7FC-770F0BE1182A}" type="presParOf" srcId="{ECCD8795-0732-5C45-898A-51ECF9211D39}" destId="{214D7CC7-2F1B-CE46-A535-75B31694A1F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D488A-065F-413C-B697-45C618B7D53D}" type="datetimeFigureOut">
              <a:rPr lang="en-US" smtClean="0"/>
              <a:t>5/17/2020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BC591D-389B-4CC3-8CF1-0994C722131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638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1797692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2860948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5495349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9701547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22721373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17963085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26338671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29898238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36184434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17944251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4003599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26314472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3423930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5551947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22953590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26959306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38284677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4238228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22625179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14156582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23705805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813669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8709033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38389992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996607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2698786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9288904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3439613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14014367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6182682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3923059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AC415-F666-4031-9F37-5BABEB26A033}" type="datetimeFigureOut">
              <a:rPr lang="es-CL" smtClean="0"/>
              <a:t>17-05-2020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217F-EA69-434A-8AF0-FB68E4B9AC3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99324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AC415-F666-4031-9F37-5BABEB26A033}" type="datetimeFigureOut">
              <a:rPr lang="es-CL" smtClean="0"/>
              <a:t>17-05-2020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217F-EA69-434A-8AF0-FB68E4B9AC3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68330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AC415-F666-4031-9F37-5BABEB26A033}" type="datetimeFigureOut">
              <a:rPr lang="es-CL" smtClean="0"/>
              <a:t>17-05-2020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217F-EA69-434A-8AF0-FB68E4B9AC3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00439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704850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609600" y="1935164"/>
            <a:ext cx="10972800" cy="4389437"/>
          </a:xfrm>
        </p:spPr>
        <p:txBody>
          <a:bodyPr/>
          <a:lstStyle/>
          <a:p>
            <a:pPr lvl="0"/>
            <a:endParaRPr lang="es-CL" noProof="0"/>
          </a:p>
        </p:txBody>
      </p:sp>
      <p:sp>
        <p:nvSpPr>
          <p:cNvPr id="4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2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1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08F2E-923F-41CF-983D-0455E0E427E1}" type="slidenum">
              <a:rPr lang="es-ES" altLang="es-CL"/>
              <a:pPr>
                <a:defRPr/>
              </a:pPr>
              <a:t>‹Nº›</a:t>
            </a:fld>
            <a:endParaRPr lang="es-ES" altLang="es-CL"/>
          </a:p>
        </p:txBody>
      </p:sp>
    </p:spTree>
    <p:extLst>
      <p:ext uri="{BB962C8B-B14F-4D97-AF65-F5344CB8AC3E}">
        <p14:creationId xmlns:p14="http://schemas.microsoft.com/office/powerpoint/2010/main" val="3649113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AC415-F666-4031-9F37-5BABEB26A033}" type="datetimeFigureOut">
              <a:rPr lang="es-CL" smtClean="0"/>
              <a:t>17-05-2020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217F-EA69-434A-8AF0-FB68E4B9AC3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0652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AC415-F666-4031-9F37-5BABEB26A033}" type="datetimeFigureOut">
              <a:rPr lang="es-CL" smtClean="0"/>
              <a:t>17-05-2020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217F-EA69-434A-8AF0-FB68E4B9AC3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97057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AC415-F666-4031-9F37-5BABEB26A033}" type="datetimeFigureOut">
              <a:rPr lang="es-CL" smtClean="0"/>
              <a:t>17-05-2020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217F-EA69-434A-8AF0-FB68E4B9AC3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03704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AC415-F666-4031-9F37-5BABEB26A033}" type="datetimeFigureOut">
              <a:rPr lang="es-CL" smtClean="0"/>
              <a:t>17-05-2020</a:t>
            </a:fld>
            <a:endParaRPr lang="es-C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217F-EA69-434A-8AF0-FB68E4B9AC3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32934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AC415-F666-4031-9F37-5BABEB26A033}" type="datetimeFigureOut">
              <a:rPr lang="es-CL" smtClean="0"/>
              <a:t>17-05-2020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217F-EA69-434A-8AF0-FB68E4B9AC3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16608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AC415-F666-4031-9F37-5BABEB26A033}" type="datetimeFigureOut">
              <a:rPr lang="es-CL" smtClean="0"/>
              <a:t>17-05-2020</a:t>
            </a:fld>
            <a:endParaRPr lang="es-C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217F-EA69-434A-8AF0-FB68E4B9AC3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56569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AC415-F666-4031-9F37-5BABEB26A033}" type="datetimeFigureOut">
              <a:rPr lang="es-CL" smtClean="0"/>
              <a:t>17-05-2020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217F-EA69-434A-8AF0-FB68E4B9AC3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46181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AC415-F666-4031-9F37-5BABEB26A033}" type="datetimeFigureOut">
              <a:rPr lang="es-CL" smtClean="0"/>
              <a:t>17-05-2020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217F-EA69-434A-8AF0-FB68E4B9AC3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01295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AC415-F666-4031-9F37-5BABEB26A033}" type="datetimeFigureOut">
              <a:rPr lang="es-CL" smtClean="0"/>
              <a:t>17-05-2020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C217F-EA69-434A-8AF0-FB68E4B9AC3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23748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436202" y="2524986"/>
            <a:ext cx="8551499" cy="1254516"/>
          </a:xfrm>
        </p:spPr>
        <p:txBody>
          <a:bodyPr>
            <a:normAutofit/>
          </a:bodyPr>
          <a:lstStyle/>
          <a:p>
            <a:r>
              <a:rPr lang="es-CL" sz="40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Interpretación </a:t>
            </a:r>
            <a:r>
              <a:rPr lang="es-CL" sz="4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 Hemograma en Pediatría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434363" y="5293501"/>
            <a:ext cx="6863807" cy="1224136"/>
          </a:xfrm>
        </p:spPr>
        <p:txBody>
          <a:bodyPr>
            <a:normAutofit/>
          </a:bodyPr>
          <a:lstStyle/>
          <a:p>
            <a:r>
              <a:rPr lang="es-CL" sz="2800" b="1" dirty="0"/>
              <a:t>Dra. Carmen Salgado M.</a:t>
            </a:r>
          </a:p>
          <a:p>
            <a:r>
              <a:rPr lang="es-CL" sz="1800" b="1" dirty="0" smtClean="0"/>
              <a:t>Profesor asistente </a:t>
            </a:r>
            <a:endParaRPr lang="es-CL" sz="1800" b="1" dirty="0"/>
          </a:p>
          <a:p>
            <a:pPr>
              <a:spcBef>
                <a:spcPts val="0"/>
              </a:spcBef>
            </a:pPr>
            <a:r>
              <a:rPr lang="es-CL" dirty="0">
                <a:hlinkClick r:id="rId2"/>
              </a:rPr>
              <a:t>correo@uchile.cl</a:t>
            </a:r>
            <a:endParaRPr lang="es-CL" dirty="0"/>
          </a:p>
          <a:p>
            <a:pPr>
              <a:spcBef>
                <a:spcPts val="0"/>
              </a:spcBef>
            </a:pPr>
            <a:endParaRPr lang="es-CL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C09DA66-B7FB-E44C-A6EE-36054B22062C}"/>
              </a:ext>
            </a:extLst>
          </p:cNvPr>
          <p:cNvSpPr txBox="1"/>
          <p:nvPr/>
        </p:nvSpPr>
        <p:spPr>
          <a:xfrm>
            <a:off x="359229" y="622662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/>
              <a:t>Fecha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24D9237-AC4F-8448-968B-0741C2A44390}"/>
              </a:ext>
            </a:extLst>
          </p:cNvPr>
          <p:cNvSpPr txBox="1"/>
          <p:nvPr/>
        </p:nvSpPr>
        <p:spPr>
          <a:xfrm>
            <a:off x="3679372" y="155697"/>
            <a:ext cx="4224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b="1" dirty="0"/>
              <a:t>Curso </a:t>
            </a:r>
            <a:r>
              <a:rPr lang="es-CL" b="1" dirty="0" smtClean="0"/>
              <a:t>pediatría 5to año de medicina </a:t>
            </a:r>
            <a:endParaRPr lang="x-none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393" y="740538"/>
            <a:ext cx="2234273" cy="178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2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1"/>
    </mc:Choice>
    <mc:Fallback xmlns="">
      <p:transition spd="slow" advTm="558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ítulo 3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2192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s-CL" altLang="es-CL" sz="2800" b="1"/>
              <a:t>Hemoglobina corpuscular media ( HCM)</a:t>
            </a:r>
            <a:br>
              <a:rPr lang="es-CL" altLang="es-CL" sz="2800" b="1"/>
            </a:br>
            <a:r>
              <a:rPr lang="es-CL" altLang="es-CL" sz="2800" b="1"/>
              <a:t>Concentración &lt;hb corpuscular media (CHCM)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s-CL" b="1" dirty="0"/>
              <a:t>HCM :  </a:t>
            </a:r>
            <a:r>
              <a:rPr lang="es-CL" b="1" dirty="0" smtClean="0"/>
              <a:t>es el contenido medio de </a:t>
            </a:r>
            <a:r>
              <a:rPr lang="es-CL" b="1" dirty="0" err="1" smtClean="0"/>
              <a:t>Hb</a:t>
            </a:r>
            <a:r>
              <a:rPr lang="es-CL" b="1" dirty="0" smtClean="0"/>
              <a:t> de cada hematíe .</a:t>
            </a:r>
            <a:endParaRPr lang="es-CL" b="1" dirty="0"/>
          </a:p>
          <a:p>
            <a:pPr marL="0" indent="0">
              <a:buNone/>
              <a:defRPr/>
            </a:pPr>
            <a:r>
              <a:rPr lang="es-CL" b="1" dirty="0"/>
              <a:t> </a:t>
            </a:r>
          </a:p>
          <a:p>
            <a:pPr>
              <a:lnSpc>
                <a:spcPct val="90000"/>
              </a:lnSpc>
              <a:defRPr/>
            </a:pPr>
            <a:r>
              <a:rPr lang="es-CL" b="1" dirty="0"/>
              <a:t>CHCM  : expresa la concentración de </a:t>
            </a:r>
            <a:r>
              <a:rPr lang="es-CL" b="1" dirty="0" err="1" smtClean="0"/>
              <a:t>Hb</a:t>
            </a:r>
            <a:r>
              <a:rPr lang="es-CL" b="1" dirty="0" smtClean="0"/>
              <a:t> por el total de la masa de </a:t>
            </a:r>
            <a:r>
              <a:rPr lang="es-CL" b="1" dirty="0" err="1" smtClean="0"/>
              <a:t>hematies</a:t>
            </a:r>
            <a:r>
              <a:rPr lang="es-CL" b="1" dirty="0" smtClean="0"/>
              <a:t> . </a:t>
            </a:r>
            <a:r>
              <a:rPr lang="es-CL" b="1" dirty="0"/>
              <a:t>VN 31-35 gr/dl</a:t>
            </a:r>
          </a:p>
          <a:p>
            <a:pPr>
              <a:lnSpc>
                <a:spcPct val="90000"/>
              </a:lnSpc>
              <a:defRPr/>
            </a:pPr>
            <a:endParaRPr lang="es-CL" b="1" dirty="0"/>
          </a:p>
          <a:p>
            <a:pPr>
              <a:lnSpc>
                <a:spcPct val="90000"/>
              </a:lnSpc>
              <a:defRPr/>
            </a:pPr>
            <a:r>
              <a:rPr lang="es-CL" b="1" dirty="0"/>
              <a:t>Se correlaciona con el VCM : </a:t>
            </a:r>
            <a:r>
              <a:rPr lang="es-CL" b="1" dirty="0" err="1" smtClean="0"/>
              <a:t>Hipocromas</a:t>
            </a:r>
            <a:r>
              <a:rPr lang="es-CL" b="1" dirty="0" smtClean="0"/>
              <a:t>/</a:t>
            </a:r>
            <a:r>
              <a:rPr lang="es-CL" b="1" dirty="0" err="1" smtClean="0"/>
              <a:t>hipercromas</a:t>
            </a:r>
            <a:endParaRPr lang="es-CL" b="1" dirty="0"/>
          </a:p>
          <a:p>
            <a:pPr marL="0" indent="0">
              <a:buNone/>
              <a:defRPr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25472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ítulo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219200"/>
          </a:xfrm>
          <a:prstGeom prst="rect">
            <a:avLst/>
          </a:prstGeom>
        </p:spPr>
        <p:txBody>
          <a:bodyPr anchor="ctr">
            <a:normAutofit fontScale="90000"/>
          </a:bodyPr>
          <a:lstStyle/>
          <a:p>
            <a:r>
              <a:rPr lang="es-CL" altLang="es-CL" b="1"/>
              <a:t>Amplitud de distribución eritrocitaria (RDW-ADE) </a:t>
            </a:r>
          </a:p>
        </p:txBody>
      </p:sp>
      <p:sp>
        <p:nvSpPr>
          <p:cNvPr id="24579" name="Marcador de contenido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CL" altLang="es-CL" sz="2700" b="1" dirty="0"/>
              <a:t>Es la variabilidad de tamaño de gl. </a:t>
            </a:r>
            <a:r>
              <a:rPr lang="es-CL" altLang="es-CL" sz="2700" b="1" dirty="0" smtClean="0"/>
              <a:t>rojos.(anisocitosis)</a:t>
            </a:r>
            <a:endParaRPr lang="es-CL" altLang="es-CL" sz="2700" b="1" dirty="0"/>
          </a:p>
          <a:p>
            <a:pPr>
              <a:lnSpc>
                <a:spcPct val="90000"/>
              </a:lnSpc>
            </a:pPr>
            <a:endParaRPr lang="es-CL" altLang="es-CL" sz="2700" b="1" dirty="0"/>
          </a:p>
          <a:p>
            <a:pPr>
              <a:lnSpc>
                <a:spcPct val="90000"/>
              </a:lnSpc>
            </a:pPr>
            <a:r>
              <a:rPr lang="es-CL" altLang="es-CL" sz="2700" b="1" dirty="0"/>
              <a:t>Es constante durante los años (%): 11.5 -14,5 </a:t>
            </a:r>
          </a:p>
          <a:p>
            <a:pPr>
              <a:lnSpc>
                <a:spcPct val="90000"/>
              </a:lnSpc>
            </a:pPr>
            <a:endParaRPr lang="es-CL" altLang="es-CL" sz="2700" b="1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4342354"/>
              </p:ext>
            </p:extLst>
          </p:nvPr>
        </p:nvGraphicFramePr>
        <p:xfrm>
          <a:off x="1817511" y="3859672"/>
          <a:ext cx="8127999" cy="110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/>
                <a:gridCol w="2709333"/>
                <a:gridCol w="2709333"/>
              </a:tblGrid>
              <a:tr h="370840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  </a:t>
                      </a:r>
                      <a:r>
                        <a:rPr lang="es-CL" dirty="0" err="1" smtClean="0"/>
                        <a:t>Microcitosis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 </a:t>
                      </a:r>
                      <a:r>
                        <a:rPr lang="es-CL" dirty="0" err="1" smtClean="0"/>
                        <a:t>Macrocitosis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 smtClean="0"/>
                        <a:t>      ADE normal 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 Talasemias 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 Anemias </a:t>
                      </a:r>
                      <a:r>
                        <a:rPr lang="es-CL" dirty="0" err="1" smtClean="0"/>
                        <a:t>aplásticas</a:t>
                      </a:r>
                      <a:r>
                        <a:rPr lang="es-CL" dirty="0" smtClean="0"/>
                        <a:t> </a:t>
                      </a:r>
                      <a:endParaRPr lang="es-ES" dirty="0"/>
                    </a:p>
                  </a:txBody>
                  <a:tcPr/>
                </a:tc>
              </a:tr>
              <a:tr h="231987">
                <a:tc>
                  <a:txBody>
                    <a:bodyPr/>
                    <a:lstStyle/>
                    <a:p>
                      <a:r>
                        <a:rPr lang="es-CL" dirty="0" smtClean="0"/>
                        <a:t>     </a:t>
                      </a:r>
                      <a:r>
                        <a:rPr lang="es-CL" baseline="0" dirty="0" smtClean="0"/>
                        <a:t> </a:t>
                      </a:r>
                      <a:r>
                        <a:rPr lang="es-CL" dirty="0" smtClean="0"/>
                        <a:t>ADE </a:t>
                      </a:r>
                      <a:r>
                        <a:rPr lang="es-ES" baseline="0" dirty="0" smtClean="0"/>
                        <a:t> ↑  ( &gt; 15%)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 Ferropenias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A </a:t>
                      </a:r>
                      <a:r>
                        <a:rPr lang="es-CL" dirty="0" err="1" smtClean="0"/>
                        <a:t>megaloblástica</a:t>
                      </a:r>
                      <a:endParaRPr lang="es-E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052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ítulo 2"/>
          <p:cNvSpPr>
            <a:spLocks noGrp="1"/>
          </p:cNvSpPr>
          <p:nvPr>
            <p:ph type="title"/>
          </p:nvPr>
        </p:nvSpPr>
        <p:spPr>
          <a:xfrm>
            <a:off x="1775520" y="116632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s-CL" altLang="es-CL" sz="3600" b="1" dirty="0"/>
              <a:t>Hemoglobina Reticulocitaria</a:t>
            </a:r>
            <a:r>
              <a:rPr lang="es-CL" altLang="es-CL" b="1" dirty="0"/>
              <a:t> </a:t>
            </a:r>
            <a:r>
              <a:rPr lang="es-CL" altLang="es-CL" sz="3600" b="1" dirty="0"/>
              <a:t>( Ret-He)</a:t>
            </a:r>
          </a:p>
        </p:txBody>
      </p:sp>
      <p:sp>
        <p:nvSpPr>
          <p:cNvPr id="46083" name="Marcador de contenido 3"/>
          <p:cNvSpPr>
            <a:spLocks noGrp="1"/>
          </p:cNvSpPr>
          <p:nvPr>
            <p:ph idx="1"/>
          </p:nvPr>
        </p:nvSpPr>
        <p:spPr>
          <a:xfrm>
            <a:off x="1981200" y="1988841"/>
            <a:ext cx="8229600" cy="4389437"/>
          </a:xfrm>
        </p:spPr>
        <p:txBody>
          <a:bodyPr>
            <a:normAutofit fontScale="92500" lnSpcReduction="10000"/>
          </a:bodyPr>
          <a:lstStyle/>
          <a:p>
            <a:r>
              <a:rPr lang="es-CL" altLang="es-CL" dirty="0"/>
              <a:t> </a:t>
            </a:r>
            <a:r>
              <a:rPr lang="es-CL" altLang="es-CL" b="1" dirty="0"/>
              <a:t>Es la </a:t>
            </a:r>
            <a:r>
              <a:rPr lang="es-CL" altLang="es-CL" b="1" dirty="0" err="1"/>
              <a:t>Hb</a:t>
            </a:r>
            <a:r>
              <a:rPr lang="es-CL" altLang="es-CL" b="1" dirty="0"/>
              <a:t> que contiene el </a:t>
            </a:r>
            <a:r>
              <a:rPr lang="es-CL" altLang="es-CL" b="1" dirty="0" err="1"/>
              <a:t>reticulocito</a:t>
            </a:r>
            <a:r>
              <a:rPr lang="es-CL" altLang="es-CL" b="1" dirty="0"/>
              <a:t>   VN &gt; 24 </a:t>
            </a:r>
            <a:r>
              <a:rPr lang="es-CL" altLang="es-CL" b="1" dirty="0" err="1"/>
              <a:t>pg</a:t>
            </a:r>
            <a:endParaRPr lang="es-CL" altLang="es-CL" b="1" dirty="0"/>
          </a:p>
          <a:p>
            <a:endParaRPr lang="es-CL" altLang="es-CL" b="1" dirty="0"/>
          </a:p>
          <a:p>
            <a:r>
              <a:rPr lang="es-CL" altLang="es-CL" b="1" dirty="0"/>
              <a:t>Permite detectar la ferropenia antes de que se produzca la anemia. ( &lt; 25 sospecha de ferropenia .- </a:t>
            </a:r>
          </a:p>
          <a:p>
            <a:endParaRPr lang="es-CL" altLang="es-CL" b="1" dirty="0"/>
          </a:p>
          <a:p>
            <a:r>
              <a:rPr lang="es-CL" altLang="es-CL" b="1" dirty="0"/>
              <a:t> Es uno de los parámetros recomendados para el control de la anemia en la I. renal crónica, junto con el porcentaje de hematíes </a:t>
            </a:r>
            <a:r>
              <a:rPr lang="es-CL" altLang="es-CL" b="1" dirty="0" err="1"/>
              <a:t>hipocromos</a:t>
            </a:r>
            <a:r>
              <a:rPr lang="es-CL" altLang="es-CL" b="1" dirty="0"/>
              <a:t>. Permite regular la demanda y dosificación de hierro y eritropoyetina a estos pacientes. </a:t>
            </a:r>
          </a:p>
        </p:txBody>
      </p:sp>
    </p:spTree>
    <p:extLst>
      <p:ext uri="{BB962C8B-B14F-4D97-AF65-F5344CB8AC3E}">
        <p14:creationId xmlns:p14="http://schemas.microsoft.com/office/powerpoint/2010/main" val="336457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ítulo 3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219200"/>
          </a:xfrm>
          <a:prstGeom prst="rect">
            <a:avLst/>
          </a:prstGeom>
        </p:spPr>
        <p:txBody>
          <a:bodyPr anchor="ctr">
            <a:normAutofit fontScale="90000"/>
          </a:bodyPr>
          <a:lstStyle/>
          <a:p>
            <a:r>
              <a:rPr lang="es-CL" altLang="es-CL" b="1" dirty="0"/>
              <a:t>        Recuento de </a:t>
            </a:r>
            <a:r>
              <a:rPr lang="es-CL" altLang="es-CL" b="1" dirty="0" err="1" smtClean="0"/>
              <a:t>reticulocitos</a:t>
            </a:r>
            <a:endParaRPr lang="es-CL" altLang="es-CL" b="1" dirty="0"/>
          </a:p>
        </p:txBody>
      </p:sp>
      <p:sp>
        <p:nvSpPr>
          <p:cNvPr id="40963" name="Marcador de contenido 4"/>
          <p:cNvSpPr>
            <a:spLocks noGrp="1"/>
          </p:cNvSpPr>
          <p:nvPr>
            <p:ph sz="half" idx="1"/>
          </p:nvPr>
        </p:nvSpPr>
        <p:spPr>
          <a:xfrm>
            <a:off x="1981200" y="1600201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CL" altLang="es-CL" sz="1800" b="1" dirty="0" smtClean="0"/>
              <a:t>Informa de la capacidad </a:t>
            </a:r>
            <a:r>
              <a:rPr lang="es-CL" altLang="es-CL" sz="1800" b="1" dirty="0" err="1" smtClean="0"/>
              <a:t>eritropoyética</a:t>
            </a:r>
            <a:r>
              <a:rPr lang="es-CL" altLang="es-CL" sz="1800" b="1" dirty="0" smtClean="0"/>
              <a:t> de la médula ósea  </a:t>
            </a:r>
            <a:r>
              <a:rPr lang="es-CL" altLang="es-CL" sz="1200" b="1" dirty="0"/>
              <a:t>(Son los hematíes inmaduros en los que todavía persisten algunas organelas citoplásmicas.)</a:t>
            </a:r>
          </a:p>
          <a:p>
            <a:pPr>
              <a:lnSpc>
                <a:spcPct val="90000"/>
              </a:lnSpc>
            </a:pPr>
            <a:r>
              <a:rPr lang="es-CL" altLang="es-CL" sz="1800" b="1" dirty="0"/>
              <a:t>Se expresa como porcentaje de reticulocitos circulantes .El rango normal es de 1,5 +/- 0,5</a:t>
            </a:r>
          </a:p>
          <a:p>
            <a:pPr>
              <a:lnSpc>
                <a:spcPct val="90000"/>
              </a:lnSpc>
            </a:pPr>
            <a:r>
              <a:rPr lang="es-CL" altLang="es-CL" sz="1800" b="1" dirty="0"/>
              <a:t> Los reticulocitos en condiciones normales viven 24 horas en la sangre periférica.</a:t>
            </a:r>
          </a:p>
          <a:p>
            <a:pPr>
              <a:lnSpc>
                <a:spcPct val="90000"/>
              </a:lnSpc>
            </a:pPr>
            <a:r>
              <a:rPr lang="es-CL" altLang="es-CL" sz="1800" b="1" dirty="0"/>
              <a:t> </a:t>
            </a:r>
            <a:r>
              <a:rPr lang="es-CL" altLang="es-CL" sz="1800" b="1" dirty="0" smtClean="0"/>
              <a:t>No toma en cuenta la salida prematura de los </a:t>
            </a:r>
            <a:r>
              <a:rPr lang="es-CL" altLang="es-CL" sz="1800" b="1" dirty="0" err="1" smtClean="0"/>
              <a:t>reticulocitos</a:t>
            </a:r>
            <a:r>
              <a:rPr lang="es-CL" altLang="es-CL" sz="1800" b="1" dirty="0" smtClean="0"/>
              <a:t> de M </a:t>
            </a:r>
            <a:r>
              <a:rPr lang="es-CL" altLang="es-CL" sz="1800" b="1" dirty="0" err="1" smtClean="0"/>
              <a:t>ösea</a:t>
            </a:r>
            <a:r>
              <a:rPr lang="es-CL" altLang="es-CL" sz="1800" b="1" dirty="0" smtClean="0"/>
              <a:t> como sucede en la anemia en que disminuye el periodo de maduración intramedular y se alarga en la periferia  </a:t>
            </a:r>
            <a:r>
              <a:rPr lang="es-CL" altLang="es-CL" sz="1800" b="1" dirty="0"/>
              <a:t>. 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0804" r="20489" b="2"/>
          <a:stretch/>
        </p:blipFill>
        <p:spPr>
          <a:xfrm>
            <a:off x="6172200" y="1600201"/>
            <a:ext cx="40386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762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51512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      INDICE  RETICULOCITARIO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135560" y="1988841"/>
            <a:ext cx="8229600" cy="438943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es-ES" b="1" dirty="0"/>
              <a:t>Corrige el recto de </a:t>
            </a:r>
            <a:r>
              <a:rPr lang="es-ES" b="1" dirty="0" err="1"/>
              <a:t>reticulocitos</a:t>
            </a:r>
            <a:r>
              <a:rPr lang="es-ES" b="1" dirty="0"/>
              <a:t> de acuerdo a la anemia y al tiempo de maduración de los </a:t>
            </a:r>
            <a:r>
              <a:rPr lang="es-ES" b="1" dirty="0" err="1" smtClean="0"/>
              <a:t>reticulocitos</a:t>
            </a:r>
            <a:r>
              <a:rPr lang="es-ES" b="1" dirty="0" smtClean="0"/>
              <a:t> en la periferia  </a:t>
            </a:r>
            <a:endParaRPr lang="es-ES" b="1" dirty="0"/>
          </a:p>
          <a:p>
            <a:endParaRPr lang="es-ES" b="1" dirty="0"/>
          </a:p>
          <a:p>
            <a:pPr marL="0" indent="0">
              <a:buNone/>
            </a:pPr>
            <a:r>
              <a:rPr lang="es-ES" sz="2400" b="1" u="sng" dirty="0"/>
              <a:t> </a:t>
            </a:r>
            <a:r>
              <a:rPr lang="es-ES" sz="2400" b="1" dirty="0"/>
              <a:t>    </a:t>
            </a:r>
            <a:r>
              <a:rPr lang="es-ES" sz="2400" b="1" dirty="0" err="1"/>
              <a:t>Hto</a:t>
            </a:r>
            <a:r>
              <a:rPr lang="es-ES" sz="2400" b="1" dirty="0"/>
              <a:t> real / </a:t>
            </a:r>
            <a:r>
              <a:rPr lang="es-ES" sz="2400" b="1" dirty="0" err="1"/>
              <a:t>Hto</a:t>
            </a:r>
            <a:r>
              <a:rPr lang="es-ES" sz="2400" b="1" dirty="0"/>
              <a:t> ideal(45%)   X  % </a:t>
            </a:r>
            <a:r>
              <a:rPr lang="es-ES" sz="2400" b="1" dirty="0" err="1"/>
              <a:t>reticulocitos</a:t>
            </a:r>
            <a:endParaRPr lang="es-ES" sz="2400" b="1" dirty="0"/>
          </a:p>
          <a:p>
            <a:pPr marL="0" indent="0">
              <a:buNone/>
            </a:pPr>
            <a:r>
              <a:rPr lang="es-ES" sz="2400" b="1" u="sng" dirty="0"/>
              <a:t>_____________________________________________</a:t>
            </a:r>
          </a:p>
          <a:p>
            <a:pPr marL="0" indent="0">
              <a:buNone/>
            </a:pPr>
            <a:r>
              <a:rPr lang="es-ES" sz="2400" dirty="0"/>
              <a:t>                    </a:t>
            </a:r>
            <a:r>
              <a:rPr lang="es-ES" sz="2400" b="1" dirty="0"/>
              <a:t>Vida media de </a:t>
            </a:r>
            <a:r>
              <a:rPr lang="es-ES" sz="2400" b="1" dirty="0" err="1"/>
              <a:t>reticulocitos</a:t>
            </a:r>
            <a:r>
              <a:rPr lang="es-ES" sz="2400" b="1" dirty="0"/>
              <a:t> </a:t>
            </a:r>
          </a:p>
          <a:p>
            <a:pPr marL="0" indent="0">
              <a:buNone/>
            </a:pPr>
            <a:r>
              <a:rPr lang="es-ES" sz="2400" b="1" dirty="0"/>
              <a:t>      </a:t>
            </a:r>
            <a:r>
              <a:rPr lang="es-ES" sz="1800" b="1" dirty="0"/>
              <a:t>vida media </a:t>
            </a:r>
            <a:r>
              <a:rPr lang="es-ES" sz="1800" b="1" dirty="0" err="1"/>
              <a:t>reticulocitos</a:t>
            </a:r>
            <a:r>
              <a:rPr lang="es-ES" sz="1800" b="1" dirty="0"/>
              <a:t>      </a:t>
            </a:r>
            <a:r>
              <a:rPr lang="es-ES" sz="1800" b="1" dirty="0" err="1"/>
              <a:t>Hto</a:t>
            </a:r>
            <a:r>
              <a:rPr lang="es-ES" sz="1800" b="1" dirty="0"/>
              <a:t> 45% 1 </a:t>
            </a:r>
            <a:r>
              <a:rPr lang="es-ES" sz="1800" b="1" dirty="0" err="1"/>
              <a:t>dia</a:t>
            </a:r>
            <a:r>
              <a:rPr lang="es-ES" sz="1800" b="1" dirty="0"/>
              <a:t> </a:t>
            </a:r>
          </a:p>
          <a:p>
            <a:pPr marL="0" indent="0">
              <a:buNone/>
            </a:pPr>
            <a:r>
              <a:rPr lang="es-ES" sz="1800" b="1" dirty="0"/>
              <a:t>                                                               35%  1,5 días </a:t>
            </a:r>
          </a:p>
          <a:p>
            <a:pPr marL="0" indent="0">
              <a:buNone/>
            </a:pPr>
            <a:r>
              <a:rPr lang="es-ES" sz="1800" b="1" dirty="0"/>
              <a:t>                                                               25%   2 días </a:t>
            </a:r>
          </a:p>
          <a:p>
            <a:pPr marL="0" indent="0">
              <a:buNone/>
            </a:pPr>
            <a:r>
              <a:rPr lang="es-ES" sz="1800" b="1" dirty="0"/>
              <a:t>                                                               15%  2,5 días </a:t>
            </a:r>
          </a:p>
          <a:p>
            <a:pPr marL="0" indent="0">
              <a:buNone/>
            </a:pPr>
            <a:r>
              <a:rPr lang="es-ES" sz="1800" b="1" dirty="0"/>
              <a:t> &lt; </a:t>
            </a:r>
            <a:r>
              <a:rPr lang="es-ES" sz="1800" b="1" dirty="0" smtClean="0"/>
              <a:t>2 </a:t>
            </a:r>
            <a:r>
              <a:rPr lang="es-ES" sz="1800" b="1" dirty="0"/>
              <a:t>: </a:t>
            </a:r>
            <a:r>
              <a:rPr lang="es-ES" sz="1800" b="1" dirty="0" err="1"/>
              <a:t>hiporegenerativo</a:t>
            </a:r>
            <a:r>
              <a:rPr lang="es-ES" sz="1800" b="1" dirty="0"/>
              <a:t>           &gt; 3   Regenerativo o hemólisis          </a:t>
            </a:r>
          </a:p>
          <a:p>
            <a:pPr marL="0" indent="0">
              <a:buNone/>
            </a:pPr>
            <a:endParaRPr lang="es-ES" sz="2400" b="1" u="sng" dirty="0"/>
          </a:p>
          <a:p>
            <a:pPr marL="0" indent="0">
              <a:buNone/>
            </a:pPr>
            <a:endParaRPr lang="es-ES" sz="1800" b="1" u="sng" dirty="0"/>
          </a:p>
        </p:txBody>
      </p:sp>
    </p:spTree>
    <p:extLst>
      <p:ext uri="{BB962C8B-B14F-4D97-AF65-F5344CB8AC3E}">
        <p14:creationId xmlns:p14="http://schemas.microsoft.com/office/powerpoint/2010/main" val="265458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Indice</a:t>
            </a:r>
            <a:r>
              <a:rPr lang="es-CL" dirty="0" smtClean="0"/>
              <a:t> de </a:t>
            </a:r>
            <a:r>
              <a:rPr lang="es-CL" dirty="0" err="1"/>
              <a:t>M</a:t>
            </a:r>
            <a:r>
              <a:rPr lang="es-CL" dirty="0" err="1" smtClean="0"/>
              <a:t>entzer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sz="1800" b="1" dirty="0" smtClean="0"/>
              <a:t>Es uno de </a:t>
            </a:r>
            <a:r>
              <a:rPr lang="es-CL" sz="1800" b="1" dirty="0"/>
              <a:t>los índices para discriminar entre </a:t>
            </a:r>
            <a:r>
              <a:rPr lang="es-CL" sz="1800" b="1" dirty="0" smtClean="0"/>
              <a:t>ferropenia y </a:t>
            </a:r>
            <a:r>
              <a:rPr lang="es-CL" sz="1800" b="1" dirty="0"/>
              <a:t>beta-talasemia </a:t>
            </a:r>
            <a:r>
              <a:rPr lang="es-CL" sz="1800" b="1" dirty="0" err="1"/>
              <a:t>minor</a:t>
            </a:r>
            <a:r>
              <a:rPr lang="es-CL" sz="1800" b="1" dirty="0" smtClean="0"/>
              <a:t>.</a:t>
            </a:r>
          </a:p>
          <a:p>
            <a:pPr marL="0" indent="0">
              <a:buNone/>
            </a:pPr>
            <a:endParaRPr lang="es-CL" sz="1800" b="1" dirty="0" smtClean="0"/>
          </a:p>
          <a:p>
            <a:r>
              <a:rPr lang="es-CL" sz="1800" b="1" dirty="0" smtClean="0"/>
              <a:t> </a:t>
            </a:r>
            <a:r>
              <a:rPr lang="es-CL" sz="1800" b="1" dirty="0"/>
              <a:t>En general no permiten </a:t>
            </a:r>
            <a:r>
              <a:rPr lang="es-CL" sz="1800" b="1" dirty="0" smtClean="0"/>
              <a:t>obviar el </a:t>
            </a:r>
            <a:r>
              <a:rPr lang="es-CL" sz="1800" b="1" dirty="0"/>
              <a:t>estudio del metabolismo del hierro ni la </a:t>
            </a:r>
            <a:r>
              <a:rPr lang="es-CL" sz="1800" b="1" dirty="0" smtClean="0"/>
              <a:t>cuantificación de </a:t>
            </a:r>
            <a:r>
              <a:rPr lang="es-CL" sz="1800" b="1" dirty="0"/>
              <a:t>hemoglobina A2, pero pueden dar una </a:t>
            </a:r>
            <a:r>
              <a:rPr lang="es-CL" sz="1800" b="1" dirty="0" smtClean="0"/>
              <a:t>aproximación inicial </a:t>
            </a:r>
            <a:r>
              <a:rPr lang="es-CL" sz="1800" b="1" dirty="0"/>
              <a:t>con una buena especificidad (E) y </a:t>
            </a:r>
            <a:r>
              <a:rPr lang="es-CL" sz="1800" b="1" dirty="0" smtClean="0"/>
              <a:t>valor predictivo </a:t>
            </a:r>
            <a:r>
              <a:rPr lang="es-CL" sz="1800" b="1" dirty="0"/>
              <a:t>positivo (VPP), así como una </a:t>
            </a:r>
            <a:r>
              <a:rPr lang="es-CL" sz="1800" b="1" dirty="0" smtClean="0"/>
              <a:t>moderada sensibilidad </a:t>
            </a:r>
            <a:r>
              <a:rPr lang="es-CL" sz="1800" b="1" dirty="0"/>
              <a:t>(S) y </a:t>
            </a:r>
            <a:r>
              <a:rPr lang="es-CL" sz="1800" b="1" dirty="0" smtClean="0"/>
              <a:t>valor </a:t>
            </a:r>
            <a:r>
              <a:rPr lang="es-CL" sz="1800" b="1" dirty="0"/>
              <a:t>predictivo negativo (VPN</a:t>
            </a:r>
            <a:r>
              <a:rPr lang="es-CL" sz="1800" b="1" dirty="0" smtClean="0"/>
              <a:t>):</a:t>
            </a:r>
          </a:p>
          <a:p>
            <a:endParaRPr lang="es-CL" sz="1800" dirty="0"/>
          </a:p>
          <a:p>
            <a:endParaRPr lang="es-CL" sz="1400" dirty="0" smtClean="0"/>
          </a:p>
          <a:p>
            <a:r>
              <a:rPr lang="es-CL" b="1" dirty="0"/>
              <a:t>Índice de </a:t>
            </a:r>
            <a:r>
              <a:rPr lang="es-CL" b="1" dirty="0" err="1"/>
              <a:t>Mentzer</a:t>
            </a:r>
            <a:r>
              <a:rPr lang="es-CL" b="1" dirty="0"/>
              <a:t> = VCM / n.º de hematíes (</a:t>
            </a:r>
            <a:r>
              <a:rPr lang="es-CL" b="1" dirty="0" smtClean="0"/>
              <a:t>en millones).</a:t>
            </a:r>
          </a:p>
          <a:p>
            <a:pPr marL="0" indent="0">
              <a:buNone/>
            </a:pPr>
            <a:r>
              <a:rPr lang="es-CL" b="1" dirty="0" smtClean="0"/>
              <a:t>     </a:t>
            </a:r>
            <a:r>
              <a:rPr lang="es-CL" b="1" dirty="0"/>
              <a:t>Beta-talasemia &lt;13</a:t>
            </a:r>
            <a:r>
              <a:rPr lang="es-CL" b="1" dirty="0" smtClean="0"/>
              <a:t>,             Ferropenia </a:t>
            </a:r>
            <a:r>
              <a:rPr lang="es-CL" b="1" dirty="0"/>
              <a:t>&gt;13.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863223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2192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s-ES" dirty="0"/>
              <a:t>             </a:t>
            </a:r>
            <a:r>
              <a:rPr lang="es-ES" b="1" dirty="0"/>
              <a:t>ANEMIA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981200" y="1600201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ES" sz="2600" b="1" dirty="0"/>
              <a:t>Se ha definido como anemia los valores de </a:t>
            </a:r>
            <a:r>
              <a:rPr lang="es-ES" sz="2600" b="1" dirty="0" err="1"/>
              <a:t>Hb</a:t>
            </a:r>
            <a:r>
              <a:rPr lang="es-ES" sz="2600" b="1" dirty="0"/>
              <a:t> que se encuentran bajo 2</a:t>
            </a:r>
            <a:r>
              <a:rPr lang="es-ES" sz="2600" b="1" dirty="0" smtClean="0"/>
              <a:t> </a:t>
            </a:r>
            <a:r>
              <a:rPr lang="es-ES" sz="2600" b="1" dirty="0"/>
              <a:t>desviaciones standard de los valores promedios de la población normal .-</a:t>
            </a:r>
          </a:p>
          <a:p>
            <a:pPr>
              <a:lnSpc>
                <a:spcPct val="90000"/>
              </a:lnSpc>
            </a:pPr>
            <a:endParaRPr lang="es-ES" sz="2600" b="1" dirty="0"/>
          </a:p>
          <a:p>
            <a:pPr>
              <a:lnSpc>
                <a:spcPct val="90000"/>
              </a:lnSpc>
            </a:pPr>
            <a:r>
              <a:rPr lang="es-ES" sz="2600" b="1" dirty="0"/>
              <a:t> Dependerá  de la edad , sexo , altura sobre el nivel de edad </a:t>
            </a:r>
            <a:r>
              <a:rPr lang="es-ES" sz="2600" b="1" dirty="0" err="1"/>
              <a:t>etc</a:t>
            </a:r>
            <a:r>
              <a:rPr lang="es-ES" sz="2600" b="1" dirty="0"/>
              <a:t>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5325" b="1"/>
          <a:stretch/>
        </p:blipFill>
        <p:spPr>
          <a:xfrm>
            <a:off x="6172200" y="1600201"/>
            <a:ext cx="40386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498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CuadroTexto 2"/>
          <p:cNvSpPr txBox="1">
            <a:spLocks noChangeArrowheads="1"/>
          </p:cNvSpPr>
          <p:nvPr/>
        </p:nvSpPr>
        <p:spPr bwMode="auto">
          <a:xfrm>
            <a:off x="1924756" y="268111"/>
            <a:ext cx="8201377" cy="1219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s-CL" altLang="es-CL" sz="3600" b="1" dirty="0" smtClean="0">
                <a:latin typeface="Microsoft Sans Serif" pitchFamily="34" charset="0"/>
                <a:ea typeface="+mj-ea"/>
                <a:cs typeface="Microsoft Sans Serif" pitchFamily="34" charset="0"/>
              </a:rPr>
              <a:t>Descenso fisiológico de hemoglobina </a:t>
            </a:r>
            <a:endParaRPr lang="es-CL" altLang="es-CL" sz="3600" b="1" dirty="0">
              <a:latin typeface="Microsoft Sans Serif" pitchFamily="34" charset="0"/>
              <a:ea typeface="+mj-ea"/>
              <a:cs typeface="Microsoft Sans Serif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121498" y="1677027"/>
            <a:ext cx="8229600" cy="45259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CL" sz="2000" b="1" dirty="0">
                <a:latin typeface="Microsoft Sans Serif" pitchFamily="34" charset="0"/>
                <a:cs typeface="Microsoft Sans Serif" pitchFamily="34" charset="0"/>
              </a:rPr>
              <a:t>Feto vive en condición de hipoxia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defRPr/>
            </a:pPr>
            <a:endParaRPr lang="es-CL" sz="2000" b="1" dirty="0">
              <a:latin typeface="Microsoft Sans Serif" pitchFamily="34" charset="0"/>
              <a:cs typeface="Microsoft Sans Serif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CL" sz="2000" b="1" dirty="0">
                <a:latin typeface="Microsoft Sans Serif" pitchFamily="34" charset="0"/>
                <a:cs typeface="Microsoft Sans Serif" pitchFamily="34" charset="0"/>
              </a:rPr>
              <a:t>RN descenso rápido de eritropoyesis con disminución producción de eritropoyetina lo que condiciona una disminución de Hb 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defRPr/>
            </a:pPr>
            <a:endParaRPr lang="es-CL" sz="2000" b="1" dirty="0">
              <a:latin typeface="Microsoft Sans Serif" pitchFamily="34" charset="0"/>
              <a:cs typeface="Microsoft Sans Serif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CL" sz="2000" b="1" dirty="0">
                <a:latin typeface="Microsoft Sans Serif" pitchFamily="34" charset="0"/>
                <a:cs typeface="Microsoft Sans Serif" pitchFamily="34" charset="0"/>
              </a:rPr>
              <a:t>Causa : por el paso de la oxigenación materna al Oxígeno ambiental con aumento de la oferta al O2 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defRPr/>
            </a:pPr>
            <a:endParaRPr lang="es-CL" sz="2000" b="1" dirty="0">
              <a:latin typeface="Microsoft Sans Serif" pitchFamily="34" charset="0"/>
              <a:cs typeface="Microsoft Sans Serif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CL" sz="2000" b="1" dirty="0">
                <a:latin typeface="Microsoft Sans Serif" pitchFamily="34" charset="0"/>
                <a:cs typeface="Microsoft Sans Serif" pitchFamily="34" charset="0"/>
              </a:rPr>
              <a:t>Vida media más corta de los eritrocitos fetales 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s-CL" sz="2000" b="1" dirty="0">
              <a:latin typeface="Microsoft Sans Serif" pitchFamily="34" charset="0"/>
              <a:cs typeface="Microsoft Sans Serif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CL" sz="2000" b="1" dirty="0">
                <a:latin typeface="Microsoft Sans Serif" pitchFamily="34" charset="0"/>
                <a:cs typeface="Microsoft Sans Serif" pitchFamily="34" charset="0"/>
              </a:rPr>
              <a:t>Hay un cambio de hb fetal ( gran afinidad al O2) a Hb adulta( poca afinidad al O2)</a:t>
            </a:r>
          </a:p>
        </p:txBody>
      </p:sp>
    </p:spTree>
    <p:extLst>
      <p:ext uri="{BB962C8B-B14F-4D97-AF65-F5344CB8AC3E}">
        <p14:creationId xmlns:p14="http://schemas.microsoft.com/office/powerpoint/2010/main" val="317585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b="1" dirty="0"/>
              <a:t>Valores normales de </a:t>
            </a:r>
            <a:r>
              <a:rPr lang="es-ES" sz="3600" b="1" dirty="0" err="1"/>
              <a:t>Hb</a:t>
            </a:r>
            <a:r>
              <a:rPr lang="es-ES" sz="3600" b="1" dirty="0"/>
              <a:t> en lactantes de término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034639" y="2060849"/>
            <a:ext cx="8229600" cy="438943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dirty="0"/>
              <a:t>   </a:t>
            </a:r>
            <a:r>
              <a:rPr lang="es-ES" b="1" dirty="0"/>
              <a:t>Edad ( meses)               Hemoglobina ( gr/dl)</a:t>
            </a:r>
          </a:p>
          <a:p>
            <a:pPr marL="0" indent="0">
              <a:buNone/>
            </a:pPr>
            <a:r>
              <a:rPr lang="es-ES" b="1" dirty="0"/>
              <a:t>                                      mediana          Limite inferior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b="1" dirty="0"/>
              <a:t>     </a:t>
            </a:r>
            <a:r>
              <a:rPr lang="es-ES" b="1" dirty="0" smtClean="0"/>
              <a:t>0,5                                </a:t>
            </a:r>
            <a:r>
              <a:rPr lang="es-ES" b="1" dirty="0"/>
              <a:t>16,6                  13,4</a:t>
            </a:r>
          </a:p>
          <a:p>
            <a:pPr marL="0" indent="0">
              <a:buNone/>
            </a:pPr>
            <a:r>
              <a:rPr lang="es-ES" b="1" dirty="0"/>
              <a:t>      </a:t>
            </a:r>
            <a:r>
              <a:rPr lang="es-ES" b="1" dirty="0" smtClean="0"/>
              <a:t>1                                  </a:t>
            </a:r>
            <a:r>
              <a:rPr lang="es-ES" b="1" dirty="0"/>
              <a:t>13,9                  10,7</a:t>
            </a:r>
          </a:p>
          <a:p>
            <a:pPr marL="0" indent="0">
              <a:buNone/>
            </a:pPr>
            <a:r>
              <a:rPr lang="es-ES" b="1" dirty="0"/>
              <a:t>      2                                  11,2                    9,4</a:t>
            </a:r>
          </a:p>
          <a:p>
            <a:pPr marL="0" indent="0">
              <a:buNone/>
            </a:pPr>
            <a:r>
              <a:rPr lang="es-ES" b="1" dirty="0"/>
              <a:t>      3                                  11,3                    9,5</a:t>
            </a:r>
          </a:p>
          <a:p>
            <a:pPr marL="0" indent="0">
              <a:buNone/>
            </a:pPr>
            <a:r>
              <a:rPr lang="es-ES" b="1" dirty="0"/>
              <a:t>      6                                  12,5                  11,0             </a:t>
            </a:r>
          </a:p>
        </p:txBody>
      </p:sp>
    </p:spTree>
    <p:extLst>
      <p:ext uri="{BB962C8B-B14F-4D97-AF65-F5344CB8AC3E}">
        <p14:creationId xmlns:p14="http://schemas.microsoft.com/office/powerpoint/2010/main" val="420725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34639" y="32618"/>
            <a:ext cx="8229600" cy="1143000"/>
          </a:xfrm>
        </p:spPr>
        <p:txBody>
          <a:bodyPr/>
          <a:lstStyle/>
          <a:p>
            <a:r>
              <a:rPr lang="es-ES" sz="2400" b="1" dirty="0"/>
              <a:t>Valores normales de </a:t>
            </a:r>
            <a:r>
              <a:rPr lang="es-ES" sz="2400" b="1" dirty="0" err="1"/>
              <a:t>Hb</a:t>
            </a:r>
            <a:r>
              <a:rPr lang="es-ES" sz="2400" b="1" dirty="0"/>
              <a:t> en lactantes de bajo peso nacimiento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056368" y="2132857"/>
            <a:ext cx="8229600" cy="438943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dirty="0"/>
              <a:t>   </a:t>
            </a:r>
            <a:r>
              <a:rPr lang="es-ES" b="1" dirty="0"/>
              <a:t>Edad ( meses)               Hemoglobina ( gr/dl)</a:t>
            </a:r>
          </a:p>
          <a:p>
            <a:pPr marL="0" indent="0">
              <a:buNone/>
            </a:pPr>
            <a:r>
              <a:rPr lang="es-ES" b="1" dirty="0"/>
              <a:t>                           mediana          Limite inferior</a:t>
            </a:r>
          </a:p>
          <a:p>
            <a:pPr marL="0" indent="0">
              <a:buNone/>
            </a:pPr>
            <a:r>
              <a:rPr lang="es-ES" b="1" dirty="0"/>
              <a:t>    0,5                12,3*     14,8**          11,7*     11,8**                                                 </a:t>
            </a:r>
          </a:p>
          <a:p>
            <a:pPr marL="0" indent="0">
              <a:buNone/>
            </a:pPr>
            <a:r>
              <a:rPr lang="es-ES" b="1" dirty="0"/>
              <a:t>      </a:t>
            </a:r>
            <a:r>
              <a:rPr lang="es-ES" b="1" dirty="0" smtClean="0"/>
              <a:t>1                 </a:t>
            </a:r>
            <a:r>
              <a:rPr lang="es-ES" b="1" dirty="0"/>
              <a:t>10,9*      11,5**           8,7*     8.2**                                            </a:t>
            </a:r>
          </a:p>
          <a:p>
            <a:pPr marL="0" indent="0">
              <a:buNone/>
            </a:pPr>
            <a:r>
              <a:rPr lang="es-ES" b="1" dirty="0"/>
              <a:t>      2                  8,8*       9.4**          </a:t>
            </a:r>
            <a:r>
              <a:rPr lang="es-ES" b="1" dirty="0" smtClean="0"/>
              <a:t>  7,1</a:t>
            </a:r>
            <a:r>
              <a:rPr lang="es-ES" b="1" dirty="0"/>
              <a:t>*     8.0**</a:t>
            </a:r>
          </a:p>
          <a:p>
            <a:pPr marL="0" indent="0">
              <a:buNone/>
            </a:pPr>
            <a:r>
              <a:rPr lang="es-ES" b="1" dirty="0"/>
              <a:t>      3                       10,6                          8,5                                                               </a:t>
            </a:r>
          </a:p>
          <a:p>
            <a:pPr marL="0" indent="0">
              <a:buNone/>
            </a:pPr>
            <a:r>
              <a:rPr lang="es-ES" b="1" dirty="0"/>
              <a:t>      6                       12,2                         10,6</a:t>
            </a:r>
          </a:p>
          <a:p>
            <a:pPr marL="0" indent="0">
              <a:buNone/>
            </a:pPr>
            <a:r>
              <a:rPr lang="es-ES" b="1" dirty="0"/>
              <a:t>      9                       12,5                         11,0</a:t>
            </a:r>
          </a:p>
          <a:p>
            <a:pPr marL="0" indent="0">
              <a:buNone/>
            </a:pPr>
            <a:r>
              <a:rPr lang="es-ES" b="1" dirty="0"/>
              <a:t> </a:t>
            </a:r>
            <a:r>
              <a:rPr lang="es-ES" sz="2000" b="1" dirty="0"/>
              <a:t>* Peso RN 1000-1500 gr                    ** Peso </a:t>
            </a:r>
            <a:r>
              <a:rPr lang="es-ES" sz="2000" b="1" dirty="0" err="1"/>
              <a:t>rN</a:t>
            </a:r>
            <a:r>
              <a:rPr lang="es-ES" sz="2000" b="1" dirty="0"/>
              <a:t> 1501 a 2000 gr </a:t>
            </a:r>
            <a:r>
              <a:rPr lang="es-ES" b="1" dirty="0"/>
              <a:t>      </a:t>
            </a:r>
            <a:r>
              <a:rPr lang="es-ES" dirty="0"/>
              <a:t>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37924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06A98605-6CA4-4C17-9C82-18B26756C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219200"/>
          </a:xfrm>
        </p:spPr>
        <p:txBody>
          <a:bodyPr/>
          <a:lstStyle/>
          <a:p>
            <a:r>
              <a:rPr lang="en-US" dirty="0" err="1"/>
              <a:t>Hemograma</a:t>
            </a:r>
            <a:endParaRPr lang="en-US" dirty="0"/>
          </a:p>
        </p:txBody>
      </p:sp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AFA96DC1-5DF1-DC4B-9330-250930F0D4AB}"/>
              </a:ext>
            </a:extLst>
          </p:cNvPr>
          <p:cNvSpPr txBox="1"/>
          <p:nvPr/>
        </p:nvSpPr>
        <p:spPr>
          <a:xfrm>
            <a:off x="1981200" y="199938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s-CL" sz="2200" b="1" dirty="0">
                <a:latin typeface="Microsoft Sans Serif" pitchFamily="34" charset="0"/>
                <a:cs typeface="Microsoft Sans Serif" pitchFamily="34" charset="0"/>
              </a:rPr>
              <a:t>Es uno de los ex. más solicitados para ayudar al Dg médico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s-CL" sz="2200" b="1" dirty="0">
                <a:latin typeface="Microsoft Sans Serif" pitchFamily="34" charset="0"/>
                <a:cs typeface="Microsoft Sans Serif" pitchFamily="34" charset="0"/>
              </a:rPr>
              <a:t>Analiza las variaciones cuantitativas y morfológicas de los diferentes elementos que constituyen la sangre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s-CL" sz="2200" b="1" dirty="0">
                <a:latin typeface="Microsoft Sans Serif" pitchFamily="34" charset="0"/>
                <a:cs typeface="Microsoft Sans Serif" pitchFamily="34" charset="0"/>
              </a:rPr>
              <a:t>Refleja el funcionamiento de la médula ósea en el momento de analizarlo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s-CL" sz="2200" b="1" dirty="0">
                <a:latin typeface="Microsoft Sans Serif" pitchFamily="34" charset="0"/>
                <a:cs typeface="Microsoft Sans Serif" pitchFamily="34" charset="0"/>
              </a:rPr>
              <a:t>Ayuda para el diagnóstico de cientas patologías, sobre todo hematológicas infecciosas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s-CL" sz="2200" b="1" dirty="0">
                <a:latin typeface="Microsoft Sans Serif" pitchFamily="34" charset="0"/>
                <a:cs typeface="Microsoft Sans Serif" pitchFamily="34" charset="0"/>
              </a:rPr>
              <a:t>Refleja la capacidad del organismo para reaccionar frente a la enfermedad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s-CL" sz="2200" b="1" dirty="0">
                <a:latin typeface="Microsoft Sans Serif" pitchFamily="34" charset="0"/>
                <a:cs typeface="Microsoft Sans Serif" pitchFamily="34" charset="0"/>
              </a:rPr>
              <a:t>Sirve de indicador de los progresos del paciente en algunos estados patológicos, como la infección, la anemia…</a:t>
            </a:r>
          </a:p>
        </p:txBody>
      </p:sp>
    </p:spTree>
    <p:extLst>
      <p:ext uri="{BB962C8B-B14F-4D97-AF65-F5344CB8AC3E}">
        <p14:creationId xmlns:p14="http://schemas.microsoft.com/office/powerpoint/2010/main" val="156369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5" y="601528"/>
            <a:ext cx="11881319" cy="64278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452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1405" name="Group 45"/>
          <p:cNvGraphicFramePr>
            <a:graphicFrameLocks noGrp="1"/>
          </p:cNvGraphicFramePr>
          <p:nvPr/>
        </p:nvGraphicFramePr>
        <p:xfrm>
          <a:off x="2133600" y="1458913"/>
          <a:ext cx="7772400" cy="43751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2590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908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5908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2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Edad            </a:t>
                      </a:r>
                      <a:endParaRPr kumimoji="0" lang="es-E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2200" b="1" u="none" strike="noStrike" cap="none" normalizeH="0" baseline="0">
                          <a:ln>
                            <a:noFill/>
                          </a:ln>
                          <a:effectLst/>
                        </a:rPr>
                        <a:t>Hb  g/dl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1800" b="1" u="none" strike="noStrike" cap="none" normalizeH="0" baseline="0">
                          <a:ln>
                            <a:noFill/>
                          </a:ln>
                          <a:effectLst/>
                        </a:rPr>
                        <a:t>Promedio ± 2DE</a:t>
                      </a:r>
                      <a:endParaRPr kumimoji="0" lang="es-ES" sz="18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Anemia (&lt;2DS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  </a:t>
                      </a:r>
                      <a:r>
                        <a:rPr kumimoji="0" lang="es-ES_tradnl" sz="20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Hb</a:t>
                      </a:r>
                      <a:r>
                        <a:rPr kumimoji="0" lang="es-ES_tradnl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/dl</a:t>
                      </a:r>
                      <a:endParaRPr kumimoji="0" lang="es-E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2200" b="1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RN</a:t>
                      </a:r>
                      <a:endParaRPr kumimoji="0" lang="es-ES" sz="2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2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 17 ±  2</a:t>
                      </a:r>
                      <a:endParaRPr kumimoji="0" lang="es-E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2200" b="1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  &lt; 15</a:t>
                      </a:r>
                      <a:endParaRPr kumimoji="0" lang="es-ES" sz="2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2200" b="1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2m-3m</a:t>
                      </a:r>
                      <a:endParaRPr kumimoji="0" lang="es-ES" sz="2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2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 11 </a:t>
                      </a:r>
                      <a:r>
                        <a:rPr kumimoji="0" lang="es-ES_tradnl" sz="2200" b="1" u="none" strike="noStrike" cap="none" normalizeH="0" baseline="0" dirty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 1,5</a:t>
                      </a:r>
                      <a:endParaRPr kumimoji="0" lang="es-E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2200" b="1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  &lt; 9,5</a:t>
                      </a:r>
                      <a:endParaRPr kumimoji="0" lang="es-ES" sz="2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2000" b="1" u="none" strike="noStrike" cap="none" normalizeH="0" baseline="0">
                          <a:ln>
                            <a:noFill/>
                          </a:ln>
                          <a:effectLst/>
                        </a:rPr>
                        <a:t>prematuro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2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   9 </a:t>
                      </a:r>
                      <a:r>
                        <a:rPr kumimoji="0" lang="es-ES_tradnl" sz="2200" b="1" u="none" strike="noStrike" cap="none" normalizeH="0" baseline="0" dirty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 2</a:t>
                      </a:r>
                      <a:endParaRPr kumimoji="0" lang="es-E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2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 &lt; 7,0</a:t>
                      </a:r>
                      <a:endParaRPr kumimoji="0" lang="es-E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2200" b="1" u="none" strike="noStrike" cap="none" normalizeH="0" baseline="0">
                          <a:ln>
                            <a:noFill/>
                          </a:ln>
                          <a:effectLst/>
                        </a:rPr>
                        <a:t>5 m- 2años</a:t>
                      </a:r>
                      <a:endParaRPr kumimoji="0" lang="es-ES" sz="2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2200" b="1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 12,5</a:t>
                      </a:r>
                      <a:r>
                        <a:rPr kumimoji="0" lang="es-ES_tradnl" sz="2200" b="1" u="none" strike="noStrike" cap="none" normalizeH="0" baseline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 1,5</a:t>
                      </a:r>
                      <a:endParaRPr kumimoji="0" lang="es-ES" sz="2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2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 &lt; 11,0</a:t>
                      </a:r>
                      <a:endParaRPr kumimoji="0" lang="es-E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2200" b="1" u="none" strike="noStrike" cap="none" normalizeH="0" baseline="0">
                          <a:ln>
                            <a:noFill/>
                          </a:ln>
                          <a:effectLst/>
                        </a:rPr>
                        <a:t>Preescolar</a:t>
                      </a:r>
                      <a:endParaRPr kumimoji="0" lang="es-ES" sz="2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2200" b="1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 12,5 </a:t>
                      </a:r>
                      <a:r>
                        <a:rPr kumimoji="0" lang="es-ES_tradnl" sz="2200" b="1" u="none" strike="noStrike" cap="none" normalizeH="0" baseline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  1,5</a:t>
                      </a:r>
                      <a:endParaRPr kumimoji="0" lang="es-ES" sz="2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2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 &lt; 11,0</a:t>
                      </a:r>
                      <a:endParaRPr kumimoji="0" lang="es-E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2200" b="1" u="none" strike="noStrike" cap="none" normalizeH="0" baseline="0">
                          <a:ln>
                            <a:noFill/>
                          </a:ln>
                          <a:effectLst/>
                        </a:rPr>
                        <a:t>Escolar 5-9 a</a:t>
                      </a:r>
                      <a:endParaRPr kumimoji="0" lang="es-ES" sz="2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2200" b="1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13</a:t>
                      </a:r>
                      <a:r>
                        <a:rPr kumimoji="0" lang="es-ES_tradnl" sz="2200" b="1" u="none" strike="noStrike" cap="none" normalizeH="0" baseline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 1,5</a:t>
                      </a:r>
                      <a:endParaRPr kumimoji="0" lang="es-ES" sz="2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2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 &lt; 12,0</a:t>
                      </a:r>
                      <a:endParaRPr kumimoji="0" lang="es-E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2200" b="1" u="none" strike="noStrike" cap="none" normalizeH="0" baseline="0">
                          <a:ln>
                            <a:noFill/>
                          </a:ln>
                          <a:effectLst/>
                        </a:rPr>
                        <a:t>Escolar 9-12 a</a:t>
                      </a:r>
                      <a:endParaRPr kumimoji="0" lang="es-ES" sz="2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2200" b="1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 13,5 </a:t>
                      </a:r>
                      <a:r>
                        <a:rPr kumimoji="0" lang="es-ES_tradnl" sz="2200" b="1" u="none" strike="noStrike" cap="none" normalizeH="0" baseline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 1,5</a:t>
                      </a:r>
                      <a:endParaRPr kumimoji="0" lang="es-ES" sz="2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2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 &lt; 12,0</a:t>
                      </a:r>
                      <a:endParaRPr kumimoji="0" lang="es-E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2200" b="1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12-14 años</a:t>
                      </a:r>
                      <a:endParaRPr kumimoji="0" lang="es-ES" sz="2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2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 14,0 </a:t>
                      </a:r>
                      <a:r>
                        <a:rPr kumimoji="0" lang="es-ES_tradnl" sz="2200" b="1" u="none" strike="noStrike" cap="none" normalizeH="0" baseline="0" dirty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 1,5</a:t>
                      </a:r>
                      <a:endParaRPr kumimoji="0" lang="es-E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2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 &lt; 12,5</a:t>
                      </a:r>
                      <a:endParaRPr kumimoji="0" lang="es-E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8476" name="Text Box 44"/>
          <p:cNvSpPr txBox="1">
            <a:spLocks noChangeArrowheads="1"/>
          </p:cNvSpPr>
          <p:nvPr/>
        </p:nvSpPr>
        <p:spPr bwMode="auto">
          <a:xfrm>
            <a:off x="2133600" y="404664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s-ES_tradnl" altLang="es-CL" sz="2400" b="1" dirty="0">
                <a:latin typeface="+mj-lt"/>
              </a:rPr>
              <a:t>VALORES DE HEMOGLOBINA EN LA INFANCIA</a:t>
            </a:r>
            <a:endParaRPr lang="es-ES" altLang="es-CL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9127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5496" name="Group 40"/>
          <p:cNvGraphicFramePr>
            <a:graphicFrameLocks noGrp="1"/>
          </p:cNvGraphicFramePr>
          <p:nvPr/>
        </p:nvGraphicFramePr>
        <p:xfrm>
          <a:off x="1600200" y="1700809"/>
          <a:ext cx="9067800" cy="4504731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22637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605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58603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1185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20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Microcítico</a:t>
                      </a:r>
                      <a:endParaRPr kumimoji="0" lang="es-ES_tradnl" sz="2000" b="1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20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Hipocromo</a:t>
                      </a:r>
                      <a:endParaRPr kumimoji="0" lang="es-E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20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Macrocítico</a:t>
                      </a:r>
                      <a:endParaRPr kumimoji="0" lang="es-E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20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Normocítico</a:t>
                      </a:r>
                      <a:endParaRPr kumimoji="0" lang="es-ES_tradnl" sz="2000" b="1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20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Normocromo</a:t>
                      </a:r>
                      <a:endParaRPr kumimoji="0" lang="es-E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2000" b="1" u="none" strike="noStrike" cap="none" normalizeH="0" baseline="0">
                          <a:ln>
                            <a:noFill/>
                          </a:ln>
                          <a:effectLst/>
                        </a:rPr>
                        <a:t>Alteración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2000" b="1" u="none" strike="noStrike" cap="none" normalizeH="0" baseline="0">
                          <a:ln>
                            <a:noFill/>
                          </a:ln>
                          <a:effectLst/>
                        </a:rPr>
                        <a:t>Morfológica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1800" b="1" u="none" strike="noStrike" cap="none" normalizeH="0" baseline="0">
                          <a:ln>
                            <a:noFill/>
                          </a:ln>
                          <a:effectLst/>
                        </a:rPr>
                        <a:t>A déficit fierro</a:t>
                      </a:r>
                      <a:endParaRPr kumimoji="0" lang="es-E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1800" b="1" u="none" strike="noStrike" cap="none" normalizeH="0" baseline="0">
                          <a:ln>
                            <a:noFill/>
                          </a:ln>
                          <a:effectLst/>
                        </a:rPr>
                        <a:t>AMegaloblástica</a:t>
                      </a:r>
                      <a:endParaRPr kumimoji="0" lang="es-E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Pérdida </a:t>
                      </a:r>
                      <a:r>
                        <a:rPr kumimoji="0" lang="es-ES_tradnl" sz="18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ag</a:t>
                      </a:r>
                      <a:r>
                        <a:rPr kumimoji="0" lang="es-ES_tradnl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sangre</a:t>
                      </a:r>
                      <a:endParaRPr kumimoji="0" lang="es-E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18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Esferocitos</a:t>
                      </a:r>
                      <a:endParaRPr kumimoji="0" lang="es-E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77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1800" b="1" u="none" strike="noStrike" cap="none" normalizeH="0" baseline="0">
                          <a:ln>
                            <a:noFill/>
                          </a:ln>
                          <a:effectLst/>
                        </a:rPr>
                        <a:t>Talasemia</a:t>
                      </a:r>
                      <a:endParaRPr kumimoji="0" lang="es-E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1800" b="1" u="none" strike="noStrike" cap="none" normalizeH="0" baseline="0">
                          <a:ln>
                            <a:noFill/>
                          </a:ln>
                          <a:effectLst/>
                        </a:rPr>
                        <a:t>A Aplástica</a:t>
                      </a:r>
                      <a:endParaRPr kumimoji="0" lang="es-E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1800" b="1" u="none" strike="noStrike" cap="none" normalizeH="0" baseline="0">
                          <a:ln>
                            <a:noFill/>
                          </a:ln>
                          <a:effectLst/>
                        </a:rPr>
                        <a:t>Infecciones</a:t>
                      </a:r>
                      <a:endParaRPr kumimoji="0" lang="es-E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18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Ovalocitos</a:t>
                      </a:r>
                      <a:endParaRPr kumimoji="0" lang="es-E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77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1800" b="1" u="none" strike="noStrike" cap="none" normalizeH="0" baseline="0">
                          <a:ln>
                            <a:noFill/>
                          </a:ln>
                          <a:effectLst/>
                        </a:rPr>
                        <a:t>A Sideroblástica</a:t>
                      </a:r>
                      <a:endParaRPr kumimoji="0" lang="es-E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1800" b="1" u="none" strike="noStrike" cap="none" normalizeH="0" baseline="0">
                          <a:ln>
                            <a:noFill/>
                          </a:ln>
                          <a:effectLst/>
                        </a:rPr>
                        <a:t>Leucemia</a:t>
                      </a:r>
                      <a:endParaRPr kumimoji="0" lang="es-E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1800" b="1" u="none" strike="noStrike" cap="none" normalizeH="0" baseline="0">
                          <a:ln>
                            <a:noFill/>
                          </a:ln>
                          <a:effectLst/>
                        </a:rPr>
                        <a:t>Inflamaciones Cr</a:t>
                      </a:r>
                      <a:endParaRPr kumimoji="0" lang="es-E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18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Estomatocitos</a:t>
                      </a:r>
                      <a:endParaRPr kumimoji="0" lang="es-E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1800" b="1" u="none" strike="noStrike" cap="none" normalizeH="0" baseline="0">
                          <a:ln>
                            <a:noFill/>
                          </a:ln>
                          <a:effectLst/>
                        </a:rPr>
                        <a:t>Intoxicación por Pb</a:t>
                      </a:r>
                      <a:endParaRPr kumimoji="0" lang="es-E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1800" b="1" u="none" strike="noStrike" cap="none" normalizeH="0" baseline="0">
                          <a:ln>
                            <a:noFill/>
                          </a:ln>
                          <a:effectLst/>
                        </a:rPr>
                        <a:t>Drogas</a:t>
                      </a:r>
                      <a:endParaRPr kumimoji="0" lang="es-E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1800" b="1" u="none" strike="noStrike" cap="none" normalizeH="0" baseline="0">
                          <a:ln>
                            <a:noFill/>
                          </a:ln>
                          <a:effectLst/>
                        </a:rPr>
                        <a:t>Enf renal Cr</a:t>
                      </a:r>
                      <a:endParaRPr kumimoji="0" lang="es-E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1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 Falciformes</a:t>
                      </a:r>
                      <a:endParaRPr kumimoji="0" lang="es-E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77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CL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CL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1800" b="1" u="none" strike="noStrike" cap="none" normalizeH="0" baseline="0">
                          <a:ln>
                            <a:noFill/>
                          </a:ln>
                          <a:effectLst/>
                        </a:rPr>
                        <a:t>Enf Malignas</a:t>
                      </a:r>
                      <a:endParaRPr kumimoji="0" lang="es-E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18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Esquistocitos</a:t>
                      </a:r>
                      <a:endParaRPr kumimoji="0" lang="es-E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6663" name="Text Box 39"/>
          <p:cNvSpPr txBox="1">
            <a:spLocks noChangeArrowheads="1"/>
          </p:cNvSpPr>
          <p:nvPr/>
        </p:nvSpPr>
        <p:spPr bwMode="auto">
          <a:xfrm>
            <a:off x="2135560" y="179386"/>
            <a:ext cx="8229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s-ES_tradnl" altLang="es-CL" sz="2800" b="1" dirty="0">
                <a:latin typeface="+mj-lt"/>
              </a:rPr>
              <a:t>APROXIMACIÓN  DIAGNÓSTICA  DE  ANEMIAS BASADAS  EN  VCM  Y  FROTIS</a:t>
            </a:r>
            <a:endParaRPr lang="es-ES" altLang="es-CL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19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1981200" y="76200"/>
            <a:ext cx="8229600" cy="1219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r>
              <a:rPr lang="es-ES_tradnl" altLang="es-CL" sz="3600" dirty="0">
                <a:latin typeface="Microsoft Sans Serif" pitchFamily="34" charset="0"/>
                <a:ea typeface="+mj-ea"/>
                <a:cs typeface="Microsoft Sans Serif" pitchFamily="34" charset="0"/>
              </a:rPr>
              <a:t>          </a:t>
            </a:r>
            <a:r>
              <a:rPr lang="es-ES_tradnl" altLang="es-CL" sz="3600" b="1" dirty="0">
                <a:latin typeface="Microsoft Sans Serif" pitchFamily="34" charset="0"/>
                <a:ea typeface="+mj-ea"/>
                <a:cs typeface="Microsoft Sans Serif" pitchFamily="34" charset="0"/>
              </a:rPr>
              <a:t>SERIE ROJA  FROTIS    NORMAL</a:t>
            </a:r>
            <a:endParaRPr lang="es-ES" altLang="es-CL" sz="3600" b="1" dirty="0">
              <a:latin typeface="Microsoft Sans Serif" pitchFamily="34" charset="0"/>
              <a:ea typeface="+mj-ea"/>
              <a:cs typeface="Microsoft Sans Serif" pitchFamily="34" charset="0"/>
            </a:endParaRPr>
          </a:p>
        </p:txBody>
      </p:sp>
      <p:pic>
        <p:nvPicPr>
          <p:cNvPr id="28674" name="Picture 2" descr="frotis norma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1" b="3584"/>
          <a:stretch/>
        </p:blipFill>
        <p:spPr bwMode="auto">
          <a:xfrm>
            <a:off x="1981200" y="1600201"/>
            <a:ext cx="8229600" cy="45259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37777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anemia ferropriv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00200"/>
            <a:ext cx="4343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 descr="B talasem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600200"/>
            <a:ext cx="46482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2171700" y="419100"/>
            <a:ext cx="784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s-ES_tradnl" altLang="es-CL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  </a:t>
            </a:r>
            <a:r>
              <a:rPr lang="es-ES_tradnl" altLang="es-CL" sz="2400" b="1" dirty="0">
                <a:latin typeface="Comic Sans MS" panose="030F0702030302020204" pitchFamily="66" charset="0"/>
              </a:rPr>
              <a:t>ANEMIAS MICROCITICAS HIPOCROMAS </a:t>
            </a:r>
            <a:endParaRPr lang="es-ES" altLang="es-CL" sz="2400" b="1" dirty="0">
              <a:latin typeface="Comic Sans MS" panose="030F0702030302020204" pitchFamily="66" charset="0"/>
            </a:endParaRP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1752600" y="5562600"/>
            <a:ext cx="381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s-ES_tradnl" altLang="es-CL" sz="2400" dirty="0">
                <a:latin typeface="Comic Sans MS" panose="030F0702030302020204" pitchFamily="66" charset="0"/>
              </a:rPr>
              <a:t>     </a:t>
            </a:r>
            <a:r>
              <a:rPr lang="es-ES_tradnl" altLang="es-CL" sz="2400" b="1" dirty="0">
                <a:latin typeface="Comic Sans MS" panose="030F0702030302020204" pitchFamily="66" charset="0"/>
              </a:rPr>
              <a:t>Carencia de hierro</a:t>
            </a:r>
            <a:endParaRPr lang="es-ES" altLang="es-CL" sz="2400" b="1" dirty="0">
              <a:latin typeface="Comic Sans MS" panose="030F0702030302020204" pitchFamily="66" charset="0"/>
            </a:endParaRP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2286000" y="533400"/>
            <a:ext cx="746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s-ES_tradnl" altLang="es-CL" sz="2400">
                <a:latin typeface="Comic Sans MS" panose="030F0702030302020204" pitchFamily="66" charset="0"/>
              </a:rPr>
              <a:t> </a:t>
            </a:r>
            <a:endParaRPr lang="es-ES" altLang="es-CL" sz="2400">
              <a:latin typeface="Comic Sans MS" panose="030F0702030302020204" pitchFamily="66" charset="0"/>
            </a:endParaRP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6400800" y="5638800"/>
            <a:ext cx="373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s-ES_tradnl" altLang="es-CL" sz="2400" dirty="0">
                <a:latin typeface="Comic Sans MS" panose="030F0702030302020204" pitchFamily="66" charset="0"/>
              </a:rPr>
              <a:t>         </a:t>
            </a:r>
            <a:r>
              <a:rPr lang="es-ES_tradnl" altLang="es-CL" sz="2400" b="1" dirty="0">
                <a:latin typeface="Comic Sans MS" panose="030F0702030302020204" pitchFamily="66" charset="0"/>
              </a:rPr>
              <a:t>Talasemia</a:t>
            </a:r>
            <a:endParaRPr lang="es-ES" altLang="es-CL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6543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981200" y="76200"/>
            <a:ext cx="8229600" cy="1219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r>
              <a:rPr lang="es-ES_tradnl" altLang="es-CL" sz="3600" dirty="0">
                <a:solidFill>
                  <a:schemeClr val="bg1"/>
                </a:solidFill>
                <a:latin typeface="Microsoft Sans Serif" pitchFamily="34" charset="0"/>
                <a:ea typeface="+mj-ea"/>
                <a:cs typeface="Microsoft Sans Serif" pitchFamily="34" charset="0"/>
              </a:rPr>
              <a:t>        </a:t>
            </a:r>
            <a:r>
              <a:rPr lang="es-ES_tradnl" altLang="es-CL" sz="3600" b="1" dirty="0">
                <a:latin typeface="Microsoft Sans Serif" pitchFamily="34" charset="0"/>
                <a:ea typeface="+mj-ea"/>
                <a:cs typeface="Microsoft Sans Serif" pitchFamily="34" charset="0"/>
              </a:rPr>
              <a:t>ANEMIA  MEGALOBLÁSTICA</a:t>
            </a:r>
            <a:endParaRPr lang="es-ES" altLang="es-CL" sz="3600" b="1" dirty="0">
              <a:latin typeface="Microsoft Sans Serif" pitchFamily="34" charset="0"/>
              <a:ea typeface="+mj-ea"/>
              <a:cs typeface="Microsoft Sans Serif" pitchFamily="34" charset="0"/>
            </a:endParaRPr>
          </a:p>
        </p:txBody>
      </p:sp>
      <p:pic>
        <p:nvPicPr>
          <p:cNvPr id="32770" name="Picture 2" descr="anemia megaloblast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18416" y="1600201"/>
            <a:ext cx="6755168" cy="45259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7910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1981200" y="76200"/>
            <a:ext cx="8229600" cy="1219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r>
              <a:rPr lang="es-ES_tradnl" altLang="es-CL" sz="3600" dirty="0">
                <a:latin typeface="Microsoft Sans Serif" pitchFamily="34" charset="0"/>
                <a:ea typeface="+mj-ea"/>
                <a:cs typeface="Microsoft Sans Serif" pitchFamily="34" charset="0"/>
              </a:rPr>
              <a:t>                 </a:t>
            </a:r>
            <a:r>
              <a:rPr lang="es-ES_tradnl" altLang="es-CL" sz="3600" b="1" dirty="0">
                <a:latin typeface="Microsoft Sans Serif" pitchFamily="34" charset="0"/>
                <a:ea typeface="+mj-ea"/>
                <a:cs typeface="Microsoft Sans Serif" pitchFamily="34" charset="0"/>
              </a:rPr>
              <a:t>MICROESFEROCITOSIS</a:t>
            </a:r>
            <a:endParaRPr lang="es-ES" altLang="es-CL" sz="3600" b="1" dirty="0">
              <a:latin typeface="Microsoft Sans Serif" pitchFamily="34" charset="0"/>
              <a:ea typeface="+mj-ea"/>
              <a:cs typeface="Microsoft Sans Serif" pitchFamily="34" charset="0"/>
            </a:endParaRPr>
          </a:p>
        </p:txBody>
      </p:sp>
      <p:pic>
        <p:nvPicPr>
          <p:cNvPr id="34818" name="Picture 2" descr="Microesferocitosi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37"/>
          <a:stretch/>
        </p:blipFill>
        <p:spPr bwMode="auto">
          <a:xfrm>
            <a:off x="1981200" y="1600201"/>
            <a:ext cx="8229600" cy="45259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85672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981200" y="76200"/>
            <a:ext cx="8229600" cy="1219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ClrTx/>
              <a:buSzTx/>
              <a:buNone/>
            </a:pPr>
            <a:r>
              <a:rPr lang="es-ES_tradnl" altLang="es-CL" sz="3600" dirty="0">
                <a:solidFill>
                  <a:schemeClr val="bg1"/>
                </a:solidFill>
                <a:latin typeface="Microsoft Sans Serif" pitchFamily="34" charset="0"/>
                <a:ea typeface="+mj-ea"/>
                <a:cs typeface="Microsoft Sans Serif" pitchFamily="34" charset="0"/>
              </a:rPr>
              <a:t>  </a:t>
            </a:r>
            <a:r>
              <a:rPr lang="es-ES_tradnl" altLang="es-CL" sz="3600" b="1" dirty="0">
                <a:latin typeface="Microsoft Sans Serif" pitchFamily="34" charset="0"/>
                <a:ea typeface="+mj-ea"/>
                <a:cs typeface="Microsoft Sans Serif" pitchFamily="34" charset="0"/>
              </a:rPr>
              <a:t>Anemia hemolítica </a:t>
            </a:r>
            <a:r>
              <a:rPr lang="es-ES_tradnl" altLang="es-CL" sz="3600" b="1" dirty="0" err="1">
                <a:latin typeface="Microsoft Sans Serif" pitchFamily="34" charset="0"/>
                <a:ea typeface="+mj-ea"/>
                <a:cs typeface="Microsoft Sans Serif" pitchFamily="34" charset="0"/>
              </a:rPr>
              <a:t>microangiopática</a:t>
            </a:r>
            <a:r>
              <a:rPr lang="es-ES_tradnl" altLang="es-CL" sz="3600" b="1" dirty="0">
                <a:latin typeface="Microsoft Sans Serif" pitchFamily="34" charset="0"/>
                <a:ea typeface="+mj-ea"/>
                <a:cs typeface="Microsoft Sans Serif" pitchFamily="34" charset="0"/>
              </a:rPr>
              <a:t>           </a:t>
            </a:r>
            <a:r>
              <a:rPr lang="es-ES_tradnl" altLang="es-CL" sz="3600" b="1" dirty="0" err="1">
                <a:latin typeface="Microsoft Sans Serif" pitchFamily="34" charset="0"/>
                <a:ea typeface="+mj-ea"/>
                <a:cs typeface="Microsoft Sans Serif" pitchFamily="34" charset="0"/>
              </a:rPr>
              <a:t>Sindrome</a:t>
            </a:r>
            <a:r>
              <a:rPr lang="es-ES_tradnl" altLang="es-CL" sz="3600" b="1" dirty="0">
                <a:latin typeface="Microsoft Sans Serif" pitchFamily="34" charset="0"/>
                <a:ea typeface="+mj-ea"/>
                <a:cs typeface="Microsoft Sans Serif" pitchFamily="34" charset="0"/>
              </a:rPr>
              <a:t>  Hemolítico  </a:t>
            </a:r>
            <a:r>
              <a:rPr lang="es-ES_tradnl" altLang="es-CL" sz="3600" dirty="0">
                <a:solidFill>
                  <a:schemeClr val="bg1"/>
                </a:solidFill>
                <a:latin typeface="Microsoft Sans Serif" pitchFamily="34" charset="0"/>
                <a:ea typeface="+mj-ea"/>
                <a:cs typeface="Microsoft Sans Serif" pitchFamily="34" charset="0"/>
              </a:rPr>
              <a:t>urémico</a:t>
            </a:r>
            <a:endParaRPr lang="es-ES" altLang="es-CL" sz="3600" dirty="0">
              <a:solidFill>
                <a:schemeClr val="bg1"/>
              </a:solidFill>
              <a:latin typeface="Microsoft Sans Serif" pitchFamily="34" charset="0"/>
              <a:ea typeface="+mj-ea"/>
              <a:cs typeface="Microsoft Sans Serif" pitchFamily="34" charset="0"/>
            </a:endParaRPr>
          </a:p>
        </p:txBody>
      </p:sp>
      <p:pic>
        <p:nvPicPr>
          <p:cNvPr id="36866" name="Picture 2" descr="isindrome hemolitico uremi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05766" y="1600201"/>
            <a:ext cx="6780468" cy="45259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66975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8" name="Rectangle 4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219200"/>
          </a:xfrm>
          <a:prstGeom prst="rect">
            <a:avLst/>
          </a:prstGeom>
        </p:spPr>
        <p:txBody>
          <a:bodyPr anchor="ctr">
            <a:normAutofit fontScale="90000"/>
          </a:bodyPr>
          <a:lstStyle/>
          <a:p>
            <a:pPr eaLnBrk="1" hangingPunct="1">
              <a:defRPr/>
            </a:pPr>
            <a:r>
              <a:rPr lang="es-ES"/>
              <a:t> </a:t>
            </a:r>
            <a:r>
              <a:rPr lang="es-ES" b="1"/>
              <a:t>ANEMIA CÉLULAS FALCIFORMES</a:t>
            </a:r>
            <a:r>
              <a:rPr lang="es-ES"/>
              <a:t> </a:t>
            </a:r>
          </a:p>
        </p:txBody>
      </p:sp>
      <p:pic>
        <p:nvPicPr>
          <p:cNvPr id="38915" name="Picture 5" descr="12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31964" y="1600201"/>
            <a:ext cx="6128073" cy="45259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0738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1875" name="Group 35"/>
          <p:cNvGraphicFramePr>
            <a:graphicFrameLocks noGrp="1"/>
          </p:cNvGraphicFramePr>
          <p:nvPr/>
        </p:nvGraphicFramePr>
        <p:xfrm>
          <a:off x="1676400" y="1371600"/>
          <a:ext cx="8839200" cy="496729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4267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20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Reticulocitos</a:t>
                      </a:r>
                      <a:r>
                        <a:rPr kumimoji="0" lang="es-ES_tradnl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aumentados</a:t>
                      </a:r>
                      <a:endParaRPr kumimoji="0" lang="es-E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20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Reticulocitos</a:t>
                      </a:r>
                      <a:r>
                        <a:rPr kumimoji="0" lang="es-ES_tradnl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normales o disminuidos</a:t>
                      </a:r>
                      <a:endParaRPr kumimoji="0" lang="es-E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  A Hemolíticas</a:t>
                      </a:r>
                      <a:endParaRPr kumimoji="0" lang="es-E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 Déficit nutrientes</a:t>
                      </a:r>
                      <a:endParaRPr kumimoji="0" lang="es-E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42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 a: Corpusculares</a:t>
                      </a:r>
                      <a:endParaRPr kumimoji="0" lang="es-E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II Infecciones o inflamaciones</a:t>
                      </a:r>
                      <a:endParaRPr kumimoji="0" lang="es-E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2000" b="1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     Defecto membrana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III Enfermedades crónicas</a:t>
                      </a:r>
                      <a:endParaRPr kumimoji="0" lang="es-E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2000" b="1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    Alt enzimáticas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IV Invasión medular</a:t>
                      </a:r>
                      <a:endParaRPr kumimoji="0" lang="es-E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2000" b="1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    Hemoglobinopatías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C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2000" b="1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b: Extracorpusculares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C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2000" b="1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      Test Coombs(+) (-)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C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_tradnl" sz="2000" b="1" u="none" strike="noStrike" cap="none" normalizeH="0" baseline="0">
                          <a:ln>
                            <a:noFill/>
                          </a:ln>
                          <a:effectLst/>
                        </a:rPr>
                        <a:t>II Hemorragias agudas</a:t>
                      </a:r>
                      <a:endParaRPr kumimoji="0" lang="es-E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C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7138" name="Text Box 34"/>
          <p:cNvSpPr txBox="1">
            <a:spLocks noChangeArrowheads="1"/>
          </p:cNvSpPr>
          <p:nvPr/>
        </p:nvSpPr>
        <p:spPr bwMode="auto">
          <a:xfrm>
            <a:off x="1851378" y="316090"/>
            <a:ext cx="8305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s-ES_tradnl" altLang="es-CL" sz="2400" dirty="0">
                <a:latin typeface="Comic Sans MS" panose="030F0702030302020204" pitchFamily="66" charset="0"/>
              </a:rPr>
              <a:t> </a:t>
            </a:r>
            <a:r>
              <a:rPr lang="es-ES_tradnl" altLang="es-CL" sz="2400" b="1" dirty="0">
                <a:latin typeface="Comic Sans MS" panose="030F0702030302020204" pitchFamily="66" charset="0"/>
              </a:rPr>
              <a:t>APROXIMACIÓN DIAGNÓSTICA BASADA RCTO RETICULOCITOS</a:t>
            </a:r>
            <a:endParaRPr lang="es-ES" altLang="es-CL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42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27648" y="2985531"/>
            <a:ext cx="7488832" cy="6673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 dirty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2927648" y="4039673"/>
            <a:ext cx="7488832" cy="6673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 dirty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2927648" y="5085382"/>
            <a:ext cx="7488832" cy="6673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 dirty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27648" y="1914522"/>
            <a:ext cx="7488832" cy="6673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 dirty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27648" y="1916833"/>
            <a:ext cx="7488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/>
              <a:t>Los valores de referencia son diferentes a los del adulto y varian con la edad y sexo y corresponden al 95% población normal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="" xmlns:a16="http://schemas.microsoft.com/office/drawing/2014/main" id="{4B46CC2D-0900-544B-BDB9-4E26F8E3B8A4}"/>
              </a:ext>
            </a:extLst>
          </p:cNvPr>
          <p:cNvGrpSpPr/>
          <p:nvPr/>
        </p:nvGrpSpPr>
        <p:grpSpPr>
          <a:xfrm>
            <a:off x="1919536" y="1905003"/>
            <a:ext cx="799892" cy="3857683"/>
            <a:chOff x="1219200" y="1905002"/>
            <a:chExt cx="799892" cy="3857683"/>
          </a:xfrm>
        </p:grpSpPr>
        <p:sp>
          <p:nvSpPr>
            <p:cNvPr id="5" name="Rectangle 4"/>
            <p:cNvSpPr/>
            <p:nvPr/>
          </p:nvSpPr>
          <p:spPr>
            <a:xfrm>
              <a:off x="1219200" y="2976011"/>
              <a:ext cx="792272" cy="68682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1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2400" b="1" kern="0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219200" y="4030153"/>
              <a:ext cx="792272" cy="68682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1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2400" b="1" kern="0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219200" y="5075862"/>
              <a:ext cx="792272" cy="68682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1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2400" b="1" kern="0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226820" y="1905002"/>
              <a:ext cx="792272" cy="68682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1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ru-RU" sz="2400" b="1" kern="0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2400" b="1" kern="0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927648" y="3069778"/>
            <a:ext cx="7488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/>
              <a:t>Valores fuera de este rango no necesariamente son patológicos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27649" y="5085184"/>
            <a:ext cx="7488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/>
              <a:t>Si hay discrepancia repetir y analizar la rigurosidad del procedimiento y análisis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27648" y="4005064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/>
              <a:t>Valorar datos a través adecuada anamnesis y exploración física del paciente</a:t>
            </a:r>
          </a:p>
        </p:txBody>
      </p:sp>
      <p:sp>
        <p:nvSpPr>
          <p:cNvPr id="17" name="Título 1">
            <a:extLst>
              <a:ext uri="{FF2B5EF4-FFF2-40B4-BE49-F238E27FC236}">
                <a16:creationId xmlns="" xmlns:a16="http://schemas.microsoft.com/office/drawing/2014/main" id="{495E7D50-E336-8347-B72F-0A17B0058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Consideraciones previas</a:t>
            </a:r>
          </a:p>
        </p:txBody>
      </p:sp>
    </p:spTree>
    <p:extLst>
      <p:ext uri="{BB962C8B-B14F-4D97-AF65-F5344CB8AC3E}">
        <p14:creationId xmlns:p14="http://schemas.microsoft.com/office/powerpoint/2010/main" val="51710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2192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hangingPunct="1"/>
            <a:r>
              <a:rPr lang="es-ES" altLang="es-CL" b="1" dirty="0"/>
              <a:t>      SERIE BLANCA</a:t>
            </a:r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52971" y="1600201"/>
            <a:ext cx="628605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96071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75" y="657226"/>
            <a:ext cx="7486650" cy="554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04510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Título"/>
          <p:cNvSpPr>
            <a:spLocks noGrp="1"/>
          </p:cNvSpPr>
          <p:nvPr>
            <p:ph type="title"/>
          </p:nvPr>
        </p:nvSpPr>
        <p:spPr>
          <a:xfrm>
            <a:off x="2161084" y="203201"/>
            <a:ext cx="8229600" cy="852487"/>
          </a:xfrm>
        </p:spPr>
        <p:txBody>
          <a:bodyPr/>
          <a:lstStyle/>
          <a:p>
            <a:r>
              <a:rPr lang="es-CL" altLang="es-CL" b="1"/>
              <a:t>  Leucocitos</a:t>
            </a:r>
          </a:p>
        </p:txBody>
      </p:sp>
      <p:sp>
        <p:nvSpPr>
          <p:cNvPr id="52227" name="2 Marcador de contenido"/>
          <p:cNvSpPr>
            <a:spLocks noGrp="1"/>
          </p:cNvSpPr>
          <p:nvPr>
            <p:ph idx="1"/>
          </p:nvPr>
        </p:nvSpPr>
        <p:spPr>
          <a:xfrm>
            <a:off x="1919289" y="1412875"/>
            <a:ext cx="8435975" cy="4389438"/>
          </a:xfrm>
        </p:spPr>
        <p:txBody>
          <a:bodyPr/>
          <a:lstStyle/>
          <a:p>
            <a:r>
              <a:rPr lang="es-CL" altLang="es-CL" sz="2400" b="1" dirty="0"/>
              <a:t>Defensa organismo frente a las agresiones medio externo</a:t>
            </a:r>
          </a:p>
          <a:p>
            <a:r>
              <a:rPr lang="es-CL" altLang="es-CL" sz="2400" b="1" dirty="0"/>
              <a:t>Unos intervienen directamente en fagocitosis ( neutrófilos y monocitos) y otros en la respuesta </a:t>
            </a:r>
            <a:r>
              <a:rPr lang="es-CL" altLang="es-CL" sz="2400" b="1" dirty="0" err="1"/>
              <a:t>inminológica</a:t>
            </a:r>
            <a:r>
              <a:rPr lang="es-CL" altLang="es-CL" sz="2400" b="1" dirty="0"/>
              <a:t> ( Linfocitos, </a:t>
            </a:r>
            <a:r>
              <a:rPr lang="es-CL" altLang="es-CL" sz="2400" b="1" dirty="0" err="1"/>
              <a:t>cels</a:t>
            </a:r>
            <a:r>
              <a:rPr lang="es-CL" altLang="es-CL" sz="2400" b="1" dirty="0"/>
              <a:t> plasmáticas y monocitos)</a:t>
            </a:r>
          </a:p>
          <a:p>
            <a:r>
              <a:rPr lang="es-CL" altLang="es-CL" sz="2400" b="1" dirty="0"/>
              <a:t>Los granulocitos según el tipo de gránulos del citoplasma serán </a:t>
            </a:r>
            <a:r>
              <a:rPr lang="es-CL" altLang="es-CL" sz="2400" b="1" dirty="0" err="1"/>
              <a:t>eosinófilos</a:t>
            </a:r>
            <a:r>
              <a:rPr lang="es-CL" altLang="es-CL" sz="2400" b="1" dirty="0"/>
              <a:t>, basófilos o neutrófilos</a:t>
            </a:r>
          </a:p>
          <a:p>
            <a:r>
              <a:rPr lang="es-CL" altLang="es-CL" sz="2400" b="1" dirty="0"/>
              <a:t>Los linfocitos y monocitos son células nucleadas sin granulación   </a:t>
            </a:r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726" y="4724401"/>
            <a:ext cx="7699375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4467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ítulo 1"/>
          <p:cNvSpPr>
            <a:spLocks noGrp="1"/>
          </p:cNvSpPr>
          <p:nvPr>
            <p:ph type="title"/>
          </p:nvPr>
        </p:nvSpPr>
        <p:spPr>
          <a:xfrm>
            <a:off x="1703512" y="199181"/>
            <a:ext cx="8229600" cy="1143000"/>
          </a:xfrm>
        </p:spPr>
        <p:txBody>
          <a:bodyPr/>
          <a:lstStyle/>
          <a:p>
            <a:r>
              <a:rPr lang="es-CL" altLang="es-CL" sz="3200" b="1" dirty="0"/>
              <a:t>Peculiaridades en edad pediátrica </a:t>
            </a:r>
          </a:p>
        </p:txBody>
      </p:sp>
      <p:sp>
        <p:nvSpPr>
          <p:cNvPr id="53251" name="Marcador de contenido 2"/>
          <p:cNvSpPr>
            <a:spLocks noGrp="1"/>
          </p:cNvSpPr>
          <p:nvPr>
            <p:ph idx="1"/>
          </p:nvPr>
        </p:nvSpPr>
        <p:spPr>
          <a:xfrm>
            <a:off x="1981200" y="2132857"/>
            <a:ext cx="8229600" cy="4525963"/>
          </a:xfrm>
        </p:spPr>
        <p:txBody>
          <a:bodyPr/>
          <a:lstStyle/>
          <a:p>
            <a:r>
              <a:rPr lang="es-CL" altLang="es-CL" sz="2000" b="1" dirty="0"/>
              <a:t>El número de leucocitos es alto al nacimiento con un aumento en las primeras 12 horas de vida. </a:t>
            </a:r>
          </a:p>
          <a:p>
            <a:r>
              <a:rPr lang="es-CL" altLang="es-CL" sz="2000" b="1" dirty="0"/>
              <a:t> Sigue de un descenso rápido hacia el final de la primera semana de vida. </a:t>
            </a:r>
          </a:p>
          <a:p>
            <a:r>
              <a:rPr lang="es-CL" altLang="es-CL" sz="2000" b="1" dirty="0"/>
              <a:t> Se mantienen estables durante el 1º año de vida para luego seguir un descenso paulatino a lo largo de la infancia hasta llegar a las cifras del adulto</a:t>
            </a:r>
          </a:p>
          <a:p>
            <a:r>
              <a:rPr lang="es-CL" altLang="es-CL" sz="2000" b="1" dirty="0"/>
              <a:t> Los neutrófilos representan el 50 % de los leucocitos al nacimiento y hay un aumento transitorio en las primeras horas de vida. </a:t>
            </a:r>
          </a:p>
          <a:p>
            <a:r>
              <a:rPr lang="es-CL" altLang="es-CL" sz="2000" b="1" dirty="0"/>
              <a:t> Los linfocitos aumentan rápidamente durante el 1º mes de vida y se mantienen entre el 60 y 70% del total de leucocitos hasta los 2 años. </a:t>
            </a:r>
          </a:p>
        </p:txBody>
      </p:sp>
    </p:spTree>
    <p:extLst>
      <p:ext uri="{BB962C8B-B14F-4D97-AF65-F5344CB8AC3E}">
        <p14:creationId xmlns:p14="http://schemas.microsoft.com/office/powerpoint/2010/main" val="36417122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509" y="188640"/>
            <a:ext cx="8736970" cy="65527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81962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51584" y="-171400"/>
            <a:ext cx="8229600" cy="1143000"/>
          </a:xfrm>
        </p:spPr>
        <p:txBody>
          <a:bodyPr/>
          <a:lstStyle/>
          <a:p>
            <a:r>
              <a:rPr lang="es-ES" sz="2800" b="1" dirty="0"/>
              <a:t>Recuento diferencial leucocitos según edad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828751" y="971600"/>
            <a:ext cx="6984776" cy="577259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" dirty="0"/>
              <a:t>                   </a:t>
            </a:r>
            <a:r>
              <a:rPr lang="es-ES" sz="2000" b="1" dirty="0"/>
              <a:t>Edad (años)         </a:t>
            </a:r>
            <a:r>
              <a:rPr lang="es-ES" sz="2000" b="1" dirty="0" err="1"/>
              <a:t>Rcto</a:t>
            </a:r>
            <a:r>
              <a:rPr lang="es-ES" sz="2000" b="1" dirty="0"/>
              <a:t> ( mm3)            %</a:t>
            </a:r>
          </a:p>
          <a:p>
            <a:pPr marL="0" indent="0">
              <a:buNone/>
            </a:pPr>
            <a:r>
              <a:rPr lang="es-ES" b="1" dirty="0"/>
              <a:t>  </a:t>
            </a:r>
            <a:r>
              <a:rPr lang="es-ES" sz="1400" b="1" dirty="0"/>
              <a:t>Leucocitos                     0,5 a 2                                 5.500   -  17.000</a:t>
            </a:r>
          </a:p>
          <a:p>
            <a:pPr marL="0" indent="0">
              <a:buNone/>
            </a:pPr>
            <a:r>
              <a:rPr lang="es-ES" sz="1400" b="1" dirty="0"/>
              <a:t>                                             3   a 7                                5,000  -  15.000</a:t>
            </a:r>
          </a:p>
          <a:p>
            <a:pPr marL="0" indent="0">
              <a:buNone/>
            </a:pPr>
            <a:r>
              <a:rPr lang="es-ES" sz="1400" b="1" dirty="0"/>
              <a:t>                                             8  a 16                               4500   -  8.000  </a:t>
            </a:r>
          </a:p>
          <a:p>
            <a:pPr marL="0" indent="0">
              <a:buNone/>
            </a:pPr>
            <a:endParaRPr lang="es-ES" sz="1400" b="1" dirty="0"/>
          </a:p>
          <a:p>
            <a:pPr marL="0" indent="0">
              <a:buNone/>
            </a:pPr>
            <a:r>
              <a:rPr lang="es-ES" sz="1400" b="1" dirty="0"/>
              <a:t>    Neutrófilos                   0,2 a 16                                1.500 – 8.000                    </a:t>
            </a:r>
            <a:r>
              <a:rPr lang="es-ES" sz="1800" b="1" dirty="0"/>
              <a:t>30-60</a:t>
            </a:r>
          </a:p>
          <a:p>
            <a:pPr marL="0" indent="0">
              <a:buNone/>
            </a:pPr>
            <a:r>
              <a:rPr lang="es-ES" sz="1400" b="1" dirty="0"/>
              <a:t>    baciliformes                0,2  a 16                               &lt; 500                                     </a:t>
            </a:r>
            <a:r>
              <a:rPr lang="es-ES" sz="1600" b="1" dirty="0"/>
              <a:t>&lt; 6 </a:t>
            </a:r>
          </a:p>
          <a:p>
            <a:pPr marL="0" indent="0">
              <a:buNone/>
            </a:pPr>
            <a:endParaRPr lang="es-ES" sz="1400" b="1" dirty="0"/>
          </a:p>
          <a:p>
            <a:pPr marL="0" indent="0">
              <a:buNone/>
            </a:pPr>
            <a:endParaRPr lang="es-ES" sz="1400" b="1" dirty="0"/>
          </a:p>
          <a:p>
            <a:pPr marL="0" indent="0">
              <a:buNone/>
            </a:pPr>
            <a:r>
              <a:rPr lang="es-ES" sz="1400" b="1" dirty="0"/>
              <a:t>  Linfocitos                          1                                    4.000 – 10.000                       </a:t>
            </a:r>
            <a:r>
              <a:rPr lang="es-ES" sz="1600" b="1" dirty="0"/>
              <a:t>60</a:t>
            </a:r>
          </a:p>
          <a:p>
            <a:pPr marL="0" indent="0">
              <a:buNone/>
            </a:pPr>
            <a:r>
              <a:rPr lang="es-ES" sz="1400" b="1" dirty="0"/>
              <a:t>                                          2 a 3                                 3.000 – 9.000 </a:t>
            </a:r>
          </a:p>
          <a:p>
            <a:pPr marL="0" indent="0">
              <a:buNone/>
            </a:pPr>
            <a:r>
              <a:rPr lang="es-ES" sz="1400" b="1" dirty="0"/>
              <a:t>                                          4 a 5                                2.000 – 8.000</a:t>
            </a:r>
          </a:p>
          <a:p>
            <a:pPr marL="0" indent="0">
              <a:buNone/>
            </a:pPr>
            <a:r>
              <a:rPr lang="es-ES" sz="1400" b="1" dirty="0"/>
              <a:t>                                           6 a 16                              1.500 – 7.000                            </a:t>
            </a:r>
            <a:r>
              <a:rPr lang="es-ES" sz="1600" b="1" dirty="0"/>
              <a:t>35</a:t>
            </a:r>
          </a:p>
          <a:p>
            <a:pPr marL="0" indent="0">
              <a:buNone/>
            </a:pPr>
            <a:r>
              <a:rPr lang="es-ES" sz="1400" b="1" dirty="0"/>
              <a:t>                                           </a:t>
            </a:r>
          </a:p>
          <a:p>
            <a:pPr marL="0" indent="0">
              <a:buNone/>
            </a:pPr>
            <a:r>
              <a:rPr lang="es-ES" sz="1400" b="1" dirty="0"/>
              <a:t>  Monocitos                     0,2 a 16                             &lt; 1.000                                  </a:t>
            </a:r>
            <a:r>
              <a:rPr lang="es-ES" sz="1600" b="1" dirty="0"/>
              <a:t>1 a 10</a:t>
            </a:r>
          </a:p>
          <a:p>
            <a:pPr marL="0" indent="0">
              <a:buNone/>
            </a:pPr>
            <a:endParaRPr lang="es-ES" sz="1400" b="1" dirty="0"/>
          </a:p>
          <a:p>
            <a:pPr marL="0" indent="0">
              <a:buNone/>
            </a:pPr>
            <a:endParaRPr lang="es-ES" sz="1400" b="1" dirty="0"/>
          </a:p>
          <a:p>
            <a:pPr marL="0" indent="0">
              <a:buNone/>
            </a:pPr>
            <a:r>
              <a:rPr lang="es-ES" sz="1400" b="1" dirty="0"/>
              <a:t> </a:t>
            </a:r>
            <a:r>
              <a:rPr lang="es-ES" sz="1400" b="1" dirty="0" err="1"/>
              <a:t>Eosinófilos</a:t>
            </a:r>
            <a:r>
              <a:rPr lang="es-ES" sz="1400" b="1" dirty="0"/>
              <a:t>                     0,2 a 16                             &lt; 500                                       </a:t>
            </a:r>
            <a:r>
              <a:rPr lang="es-ES" sz="1600" b="1" dirty="0"/>
              <a:t>1 a 3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9536526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/>
          </p:cNvSpPr>
          <p:nvPr>
            <p:ph type="title"/>
          </p:nvPr>
        </p:nvSpPr>
        <p:spPr>
          <a:xfrm>
            <a:off x="1693333" y="50547"/>
            <a:ext cx="8229600" cy="12192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hangingPunct="1"/>
            <a:r>
              <a:rPr lang="es-CL" altLang="es-CL" b="1" dirty="0" smtClean="0"/>
              <a:t>Causas  de leucocitosis</a:t>
            </a:r>
            <a:endParaRPr lang="es-ES" altLang="es-CL" b="1" dirty="0"/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1981200" y="1032588"/>
            <a:ext cx="4038600" cy="89269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77500" lnSpcReduction="20000"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s-ES" altLang="es-CL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s-ES" altLang="es-CL" sz="2800" b="1" dirty="0" err="1" smtClean="0">
                <a:solidFill>
                  <a:schemeClr val="bg1"/>
                </a:solidFill>
                <a:latin typeface="+mj-lt"/>
              </a:rPr>
              <a:t>LEleucocitosisUCOCITOSIS</a:t>
            </a:r>
            <a:endParaRPr lang="es-ES" altLang="es-CL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9395" name="Rectangle 3"/>
          <p:cNvSpPr>
            <a:spLocks noGrp="1"/>
          </p:cNvSpPr>
          <p:nvPr>
            <p:ph sz="half" idx="2"/>
          </p:nvPr>
        </p:nvSpPr>
        <p:spPr>
          <a:xfrm>
            <a:off x="2288822" y="1269746"/>
            <a:ext cx="7634111" cy="4096985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1" hangingPunct="1">
              <a:lnSpc>
                <a:spcPct val="150000"/>
              </a:lnSpc>
              <a:buFont typeface="Wingdings 2" panose="05020102010507070707" pitchFamily="18" charset="2"/>
              <a:buNone/>
            </a:pPr>
            <a:r>
              <a:rPr lang="es-ES_tradnl" altLang="es-CL" sz="1800" b="1" u="sng" dirty="0"/>
              <a:t> </a:t>
            </a:r>
            <a:r>
              <a:rPr lang="es-ES_tradnl" altLang="es-CL" sz="1800" b="1" u="sng" dirty="0" smtClean="0"/>
              <a:t>  </a:t>
            </a:r>
            <a:r>
              <a:rPr lang="es-ES_tradnl" altLang="es-CL" sz="1800" dirty="0" smtClean="0"/>
              <a:t> </a:t>
            </a:r>
            <a:r>
              <a:rPr lang="es-ES_tradnl" altLang="es-CL" sz="1800" b="1" dirty="0"/>
              <a:t>- Fisiológicas: RN ( hasta 30.000 mm3)</a:t>
            </a:r>
          </a:p>
          <a:p>
            <a:pPr eaLnBrk="1" hangingPunct="1">
              <a:lnSpc>
                <a:spcPct val="150000"/>
              </a:lnSpc>
              <a:buFont typeface="Wingdings 2" panose="05020102010507070707" pitchFamily="18" charset="2"/>
              <a:buNone/>
            </a:pPr>
            <a:r>
              <a:rPr lang="es-ES_tradnl" altLang="es-CL" sz="1800" b="1" dirty="0"/>
              <a:t>   - Secundarias a ejercicios</a:t>
            </a:r>
          </a:p>
          <a:p>
            <a:pPr eaLnBrk="1" hangingPunct="1">
              <a:lnSpc>
                <a:spcPct val="150000"/>
              </a:lnSpc>
              <a:buFont typeface="Wingdings 2" panose="05020102010507070707" pitchFamily="18" charset="2"/>
              <a:buNone/>
            </a:pPr>
            <a:r>
              <a:rPr lang="es-ES_tradnl" altLang="es-CL" sz="1800" b="1" dirty="0"/>
              <a:t>   - alteraciones emocionales: </a:t>
            </a:r>
            <a:r>
              <a:rPr lang="es-ES_tradnl" altLang="es-CL" sz="1800" b="1" dirty="0" err="1"/>
              <a:t>miedo,agitación</a:t>
            </a:r>
            <a:endParaRPr lang="es-ES_tradnl" altLang="es-CL" sz="1800" b="1" dirty="0"/>
          </a:p>
          <a:p>
            <a:pPr eaLnBrk="1" hangingPunct="1">
              <a:lnSpc>
                <a:spcPct val="150000"/>
              </a:lnSpc>
              <a:buFont typeface="Wingdings 2" panose="05020102010507070707" pitchFamily="18" charset="2"/>
              <a:buNone/>
            </a:pPr>
            <a:r>
              <a:rPr lang="es-ES_tradnl" altLang="es-CL" sz="1800" b="1" dirty="0"/>
              <a:t>   - ovulación /Embarazo</a:t>
            </a:r>
          </a:p>
          <a:p>
            <a:pPr eaLnBrk="1" hangingPunct="1">
              <a:lnSpc>
                <a:spcPct val="150000"/>
              </a:lnSpc>
              <a:buFont typeface="Wingdings 2" panose="05020102010507070707" pitchFamily="18" charset="2"/>
              <a:buNone/>
            </a:pPr>
            <a:r>
              <a:rPr lang="es-ES_tradnl" altLang="es-CL" sz="1800" b="1" dirty="0"/>
              <a:t>   - Inflamación: enfermedades infecciosas,</a:t>
            </a:r>
          </a:p>
          <a:p>
            <a:pPr eaLnBrk="1" hangingPunct="1">
              <a:lnSpc>
                <a:spcPct val="150000"/>
              </a:lnSpc>
              <a:buFont typeface="Wingdings 2" panose="05020102010507070707" pitchFamily="18" charset="2"/>
              <a:buNone/>
            </a:pPr>
            <a:r>
              <a:rPr lang="es-ES_tradnl" altLang="es-CL" sz="1800" b="1" dirty="0"/>
              <a:t>   - Neoplasias</a:t>
            </a:r>
          </a:p>
          <a:p>
            <a:pPr eaLnBrk="1" hangingPunct="1">
              <a:lnSpc>
                <a:spcPct val="150000"/>
              </a:lnSpc>
              <a:buFont typeface="Wingdings 2" panose="05020102010507070707" pitchFamily="18" charset="2"/>
              <a:buNone/>
            </a:pPr>
            <a:r>
              <a:rPr lang="es-ES_tradnl" altLang="es-CL" sz="1800" b="1" dirty="0"/>
              <a:t>   - Estados de estrés metabólico</a:t>
            </a:r>
          </a:p>
          <a:p>
            <a:pPr eaLnBrk="1" hangingPunct="1">
              <a:lnSpc>
                <a:spcPct val="150000"/>
              </a:lnSpc>
              <a:buFont typeface="Wingdings 2" panose="05020102010507070707" pitchFamily="18" charset="2"/>
              <a:buNone/>
            </a:pPr>
            <a:r>
              <a:rPr lang="es-ES_tradnl" altLang="es-CL" sz="1800" b="1" dirty="0"/>
              <a:t>       ( acidosis, anoxia, convulsiones) ,</a:t>
            </a:r>
          </a:p>
          <a:p>
            <a:pPr eaLnBrk="1" hangingPunct="1">
              <a:lnSpc>
                <a:spcPct val="150000"/>
              </a:lnSpc>
              <a:buFont typeface="Wingdings 2" panose="05020102010507070707" pitchFamily="18" charset="2"/>
              <a:buNone/>
            </a:pPr>
            <a:r>
              <a:rPr lang="es-ES_tradnl" altLang="es-CL" sz="1800" b="1" dirty="0"/>
              <a:t>   -Hemorragias agudas</a:t>
            </a:r>
          </a:p>
          <a:p>
            <a:pPr eaLnBrk="1" hangingPunct="1">
              <a:lnSpc>
                <a:spcPct val="150000"/>
              </a:lnSpc>
              <a:buFont typeface="Wingdings 2" panose="05020102010507070707" pitchFamily="18" charset="2"/>
              <a:buNone/>
            </a:pPr>
            <a:r>
              <a:rPr lang="es-ES_tradnl" altLang="es-CL" sz="1800" b="1" dirty="0"/>
              <a:t>   - Enfermedades hematológicas</a:t>
            </a:r>
          </a:p>
          <a:p>
            <a:pPr eaLnBrk="1" hangingPunct="1">
              <a:lnSpc>
                <a:spcPct val="150000"/>
              </a:lnSpc>
              <a:buFont typeface="Wingdings 2" panose="05020102010507070707" pitchFamily="18" charset="2"/>
              <a:buNone/>
            </a:pPr>
            <a:r>
              <a:rPr lang="es-ES_tradnl" altLang="es-CL" sz="1800" b="1" dirty="0"/>
              <a:t>       </a:t>
            </a:r>
            <a:endParaRPr lang="es-ES" altLang="es-CL" sz="1800" b="1" dirty="0"/>
          </a:p>
        </p:txBody>
      </p:sp>
    </p:spTree>
    <p:extLst>
      <p:ext uri="{BB962C8B-B14F-4D97-AF65-F5344CB8AC3E}">
        <p14:creationId xmlns:p14="http://schemas.microsoft.com/office/powerpoint/2010/main" val="22467012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ítulo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219200"/>
          </a:xfrm>
          <a:prstGeom prst="rect">
            <a:avLst/>
          </a:prstGeom>
        </p:spPr>
        <p:txBody>
          <a:bodyPr anchor="ctr">
            <a:normAutofit fontScale="90000"/>
          </a:bodyPr>
          <a:lstStyle/>
          <a:p>
            <a:r>
              <a:rPr lang="es-CL" altLang="es-CL" b="1"/>
              <a:t>Alteraciones fórmula leucocitaria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defRPr/>
            </a:pPr>
            <a:r>
              <a:rPr lang="es-CL" sz="2700" b="1" dirty="0"/>
              <a:t>Reacción leucemoide : presencia en sangre periférica de un 5% o más de células con capacidad de mitosis,mielocitos, promielocitos asociado a recto leucocitos sobre 50.000 /mm3</a:t>
            </a:r>
          </a:p>
          <a:p>
            <a:pPr marL="0" indent="0">
              <a:buNone/>
              <a:defRPr/>
            </a:pPr>
            <a:endParaRPr lang="es-CL" sz="2700" b="1" dirty="0"/>
          </a:p>
          <a:p>
            <a:pPr>
              <a:lnSpc>
                <a:spcPct val="90000"/>
              </a:lnSpc>
              <a:defRPr/>
            </a:pPr>
            <a:r>
              <a:rPr lang="es-CL" sz="2700" b="1" dirty="0"/>
              <a:t>Leucopenia : se asocia a una gran cantidad de infecciones virales y menos bacterianas </a:t>
            </a:r>
          </a:p>
          <a:p>
            <a:pPr>
              <a:lnSpc>
                <a:spcPct val="90000"/>
              </a:lnSpc>
              <a:defRPr/>
            </a:pPr>
            <a:endParaRPr lang="es-CL" sz="2700" b="1" dirty="0"/>
          </a:p>
          <a:p>
            <a:pPr>
              <a:lnSpc>
                <a:spcPct val="90000"/>
              </a:lnSpc>
              <a:defRPr/>
            </a:pPr>
            <a:r>
              <a:rPr lang="es-CL" sz="2700" b="1" dirty="0"/>
              <a:t>En una infección viral ,los cambios se notan días después de la infección  y pueden persistir por varias semanas </a:t>
            </a:r>
          </a:p>
        </p:txBody>
      </p:sp>
    </p:spTree>
    <p:extLst>
      <p:ext uri="{BB962C8B-B14F-4D97-AF65-F5344CB8AC3E}">
        <p14:creationId xmlns:p14="http://schemas.microsoft.com/office/powerpoint/2010/main" val="32001742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2192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hangingPunct="1"/>
            <a:r>
              <a:rPr lang="es-ES" altLang="es-CL" b="1" dirty="0"/>
              <a:t>NEUTRÓFILOS</a:t>
            </a:r>
          </a:p>
        </p:txBody>
      </p:sp>
      <p:sp>
        <p:nvSpPr>
          <p:cNvPr id="63491" name="Rectangle 3"/>
          <p:cNvSpPr>
            <a:spLocks noGrp="1"/>
          </p:cNvSpPr>
          <p:nvPr>
            <p:ph sz="half" idx="1"/>
          </p:nvPr>
        </p:nvSpPr>
        <p:spPr>
          <a:xfrm>
            <a:off x="1764232" y="1049123"/>
            <a:ext cx="4038600" cy="4525963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s-CL" altLang="es-CL" sz="1800" b="1" dirty="0"/>
              <a:t>El  Nª neutrófilos en el niño está entre 1.5000 yn 8.000 /mm3</a:t>
            </a:r>
          </a:p>
          <a:p>
            <a:pPr eaLnBrk="1" hangingPunct="1">
              <a:lnSpc>
                <a:spcPct val="90000"/>
              </a:lnSpc>
            </a:pPr>
            <a:endParaRPr lang="es-CL" altLang="es-CL" sz="1800" b="1" dirty="0"/>
          </a:p>
          <a:p>
            <a:pPr eaLnBrk="1" hangingPunct="1">
              <a:lnSpc>
                <a:spcPct val="90000"/>
              </a:lnSpc>
            </a:pPr>
            <a:r>
              <a:rPr lang="es-CL" altLang="es-CL" sz="1800" b="1" dirty="0"/>
              <a:t>Menos de 1500 en neutropenia y &gt; 8000 es neutrofilia</a:t>
            </a:r>
          </a:p>
          <a:p>
            <a:pPr eaLnBrk="1" hangingPunct="1">
              <a:lnSpc>
                <a:spcPct val="90000"/>
              </a:lnSpc>
            </a:pPr>
            <a:endParaRPr lang="es-CL" altLang="es-CL" sz="1800" b="1" dirty="0"/>
          </a:p>
          <a:p>
            <a:pPr eaLnBrk="1" hangingPunct="1">
              <a:lnSpc>
                <a:spcPct val="90000"/>
              </a:lnSpc>
            </a:pPr>
            <a:r>
              <a:rPr lang="es-CL" altLang="es-CL" sz="1800" b="1" dirty="0"/>
              <a:t>50% de los neutrófilos en circulación están adheridos al endotelio vascular </a:t>
            </a:r>
          </a:p>
          <a:p>
            <a:pPr eaLnBrk="1" hangingPunct="1">
              <a:lnSpc>
                <a:spcPct val="90000"/>
              </a:lnSpc>
            </a:pPr>
            <a:endParaRPr lang="es-CL" altLang="es-CL" sz="1800" b="1" dirty="0"/>
          </a:p>
          <a:p>
            <a:pPr eaLnBrk="1" hangingPunct="1">
              <a:lnSpc>
                <a:spcPct val="90000"/>
              </a:lnSpc>
            </a:pPr>
            <a:r>
              <a:rPr lang="es-CL" altLang="es-CL" sz="1800" b="1" dirty="0"/>
              <a:t>RAN ( recto absoluto neutrófilos) = </a:t>
            </a:r>
          </a:p>
          <a:p>
            <a:pPr marL="0" indent="0">
              <a:buNone/>
            </a:pPr>
            <a:r>
              <a:rPr lang="es-CL" altLang="es-CL" sz="1800" b="1" dirty="0"/>
              <a:t>      Recto de leucocitos  x % segmentados + baciliformes </a:t>
            </a:r>
          </a:p>
          <a:p>
            <a:pPr marL="0" indent="0">
              <a:buNone/>
            </a:pPr>
            <a:r>
              <a:rPr lang="es-CL" altLang="es-CL" sz="1800" b="1" dirty="0"/>
              <a:t>           &lt; 1500 0 neutropenia </a:t>
            </a:r>
          </a:p>
          <a:p>
            <a:pPr marL="0" indent="0">
              <a:buNone/>
            </a:pPr>
            <a:r>
              <a:rPr lang="es-CL" altLang="es-CL" sz="1800" b="1" dirty="0"/>
              <a:t>           &lt; 500 neutropenia severa </a:t>
            </a:r>
            <a:r>
              <a:rPr lang="es-CL" altLang="es-CL" sz="1800" b="1" dirty="0" smtClean="0"/>
              <a:t> </a:t>
            </a:r>
          </a:p>
          <a:p>
            <a:pPr marL="0" indent="0">
              <a:buNone/>
            </a:pPr>
            <a:r>
              <a:rPr lang="es-CL" altLang="es-CL" sz="1800" b="1" dirty="0"/>
              <a:t> </a:t>
            </a:r>
            <a:r>
              <a:rPr lang="es-CL" altLang="es-CL" sz="1800" b="1" dirty="0" smtClean="0"/>
              <a:t>         &lt; </a:t>
            </a:r>
            <a:r>
              <a:rPr lang="es-CL" altLang="es-CL" sz="1800" b="1" dirty="0"/>
              <a:t>200 neutropenia grave </a:t>
            </a:r>
          </a:p>
        </p:txBody>
      </p:sp>
      <p:pic>
        <p:nvPicPr>
          <p:cNvPr id="63492" name="Picture 4" descr="neutrofil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2708921"/>
            <a:ext cx="4038600" cy="2700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45300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55749" y="160337"/>
            <a:ext cx="8229600" cy="1143000"/>
          </a:xfrm>
        </p:spPr>
        <p:txBody>
          <a:bodyPr/>
          <a:lstStyle/>
          <a:p>
            <a:r>
              <a:rPr lang="es-ES" sz="3200" b="1" dirty="0"/>
              <a:t>Alteración morfológica de los neutrófilos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03512" y="1916833"/>
            <a:ext cx="6192688" cy="4525963"/>
          </a:xfrm>
        </p:spPr>
        <p:txBody>
          <a:bodyPr>
            <a:normAutofit/>
          </a:bodyPr>
          <a:lstStyle/>
          <a:p>
            <a:r>
              <a:rPr lang="es-ES" b="1" dirty="0"/>
              <a:t>Granulación patológica descrita con mayor frecuencia </a:t>
            </a:r>
          </a:p>
          <a:p>
            <a:endParaRPr lang="es-ES" b="1" dirty="0"/>
          </a:p>
          <a:p>
            <a:r>
              <a:rPr lang="es-ES" sz="2000" b="1" dirty="0"/>
              <a:t>Es un aumento de gránulos normales de neutrófilos por una </a:t>
            </a:r>
            <a:r>
              <a:rPr lang="es-ES" sz="2000" b="1" dirty="0" err="1"/>
              <a:t>granulopoyesis</a:t>
            </a:r>
            <a:r>
              <a:rPr lang="es-ES" sz="2000" b="1" dirty="0"/>
              <a:t> de stress (infección bacteriana)</a:t>
            </a:r>
          </a:p>
          <a:p>
            <a:endParaRPr lang="es-ES" sz="2000" b="1" dirty="0"/>
          </a:p>
          <a:p>
            <a:endParaRPr lang="es-ES" sz="2000" b="1" dirty="0"/>
          </a:p>
          <a:p>
            <a:r>
              <a:rPr lang="es-ES" sz="2400" b="1" dirty="0"/>
              <a:t>El mismo significado tienen las </a:t>
            </a:r>
            <a:r>
              <a:rPr lang="es-ES" sz="2400" b="1" dirty="0" err="1"/>
              <a:t>vacuolizaciones</a:t>
            </a:r>
            <a:r>
              <a:rPr lang="es-ES" sz="2400" b="1" dirty="0"/>
              <a:t> citoplasmáticas y los cuerpos de </a:t>
            </a:r>
            <a:r>
              <a:rPr lang="es-ES" sz="2400" b="1" dirty="0" err="1"/>
              <a:t>Doehle</a:t>
            </a:r>
            <a:r>
              <a:rPr lang="es-ES" sz="2400" b="1" dirty="0"/>
              <a:t>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4232" y="4939742"/>
            <a:ext cx="2304256" cy="180162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9A68D9FD-197F-4C4B-8F9B-75BE01C73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198" y="3284984"/>
            <a:ext cx="2626803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535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Metódica de  interpretación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81200" y="2276873"/>
            <a:ext cx="8229600" cy="4389437"/>
          </a:xfrm>
        </p:spPr>
        <p:txBody>
          <a:bodyPr/>
          <a:lstStyle/>
          <a:p>
            <a:r>
              <a:rPr lang="es-CL" sz="2400" b="1" dirty="0"/>
              <a:t>En primer lugar analizar cada compartimento por separado</a:t>
            </a:r>
          </a:p>
          <a:p>
            <a:endParaRPr lang="es-CL" sz="2400" b="1" dirty="0"/>
          </a:p>
          <a:p>
            <a:pPr marL="0" indent="0">
              <a:buNone/>
            </a:pPr>
            <a:r>
              <a:rPr lang="es-CL" sz="2400" b="1" dirty="0"/>
              <a:t>      1° serie roja con sus constantes hematológicas</a:t>
            </a:r>
          </a:p>
          <a:p>
            <a:pPr marL="0" indent="0">
              <a:buNone/>
            </a:pPr>
            <a:r>
              <a:rPr lang="es-CL" sz="2400" b="1" dirty="0"/>
              <a:t>      2° serie blanca recuento y fórmula diferencial</a:t>
            </a:r>
          </a:p>
          <a:p>
            <a:pPr marL="0" indent="0">
              <a:buNone/>
            </a:pPr>
            <a:r>
              <a:rPr lang="es-CL" sz="2400" b="1" dirty="0"/>
              <a:t>      3° Plaquetas valores y características</a:t>
            </a:r>
          </a:p>
          <a:p>
            <a:endParaRPr lang="es-CL" sz="2400" b="1" dirty="0"/>
          </a:p>
          <a:p>
            <a:r>
              <a:rPr lang="es-CL" sz="2400" b="1" dirty="0"/>
              <a:t>Finalmente se integran las conclusiones obtenidas de cada serie </a:t>
            </a:r>
          </a:p>
        </p:txBody>
      </p:sp>
    </p:spTree>
    <p:extLst>
      <p:ext uri="{BB962C8B-B14F-4D97-AF65-F5344CB8AC3E}">
        <p14:creationId xmlns:p14="http://schemas.microsoft.com/office/powerpoint/2010/main" val="358452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219200"/>
          </a:xfrm>
          <a:prstGeom prst="rect">
            <a:avLst/>
          </a:prstGeom>
        </p:spPr>
        <p:txBody>
          <a:bodyPr anchor="ctr">
            <a:normAutofit fontScale="90000"/>
          </a:bodyPr>
          <a:lstStyle/>
          <a:p>
            <a:pPr eaLnBrk="1" hangingPunct="1"/>
            <a:r>
              <a:rPr lang="es-ES_tradnl" altLang="es-CL" b="1" dirty="0" smtClean="0"/>
              <a:t>CAUSAS  NEUTROFILIA</a:t>
            </a:r>
            <a:r>
              <a:rPr lang="es-ES_tradnl" altLang="es-CL" b="1" dirty="0"/>
              <a:t/>
            </a:r>
            <a:br>
              <a:rPr lang="es-ES_tradnl" altLang="es-CL" b="1" dirty="0"/>
            </a:br>
            <a:endParaRPr lang="es-ES" altLang="es-CL" dirty="0"/>
          </a:p>
        </p:txBody>
      </p:sp>
      <p:sp>
        <p:nvSpPr>
          <p:cNvPr id="312323" name="Rectangle 3"/>
          <p:cNvSpPr>
            <a:spLocks noGrp="1"/>
          </p:cNvSpPr>
          <p:nvPr>
            <p:ph sz="half" idx="1"/>
          </p:nvPr>
        </p:nvSpPr>
        <p:spPr>
          <a:xfrm>
            <a:off x="1981200" y="1600201"/>
            <a:ext cx="4038600" cy="452596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s-ES_tradnl" altLang="es-CL" sz="2400" b="1" dirty="0"/>
              <a:t>Infecciones bacterianas agudas</a:t>
            </a:r>
          </a:p>
          <a:p>
            <a:pPr eaLnBrk="1" hangingPunct="1">
              <a:lnSpc>
                <a:spcPct val="90000"/>
              </a:lnSpc>
            </a:pPr>
            <a:r>
              <a:rPr lang="es-ES_tradnl" altLang="es-CL" sz="2400" b="1" dirty="0"/>
              <a:t>En el inicio de infecciones virales</a:t>
            </a:r>
          </a:p>
          <a:p>
            <a:pPr eaLnBrk="1" hangingPunct="1">
              <a:lnSpc>
                <a:spcPct val="90000"/>
              </a:lnSpc>
            </a:pPr>
            <a:r>
              <a:rPr lang="es-ES_tradnl" altLang="es-CL" sz="2400" b="1" dirty="0" err="1"/>
              <a:t>Cirugias</a:t>
            </a:r>
            <a:endParaRPr lang="es-ES_tradnl" altLang="es-CL" sz="2400" b="1" dirty="0"/>
          </a:p>
          <a:p>
            <a:pPr eaLnBrk="1" hangingPunct="1">
              <a:lnSpc>
                <a:spcPct val="90000"/>
              </a:lnSpc>
            </a:pPr>
            <a:r>
              <a:rPr lang="es-ES_tradnl" altLang="es-CL" sz="2400" b="1" dirty="0"/>
              <a:t>Stress</a:t>
            </a:r>
          </a:p>
          <a:p>
            <a:pPr eaLnBrk="1" hangingPunct="1">
              <a:lnSpc>
                <a:spcPct val="90000"/>
              </a:lnSpc>
            </a:pPr>
            <a:r>
              <a:rPr lang="es-ES_tradnl" altLang="es-CL" sz="2400" b="1" dirty="0"/>
              <a:t> Quemaduras</a:t>
            </a:r>
          </a:p>
          <a:p>
            <a:pPr eaLnBrk="1" hangingPunct="1">
              <a:lnSpc>
                <a:spcPct val="90000"/>
              </a:lnSpc>
            </a:pPr>
            <a:r>
              <a:rPr lang="es-ES_tradnl" altLang="es-CL" sz="2400" b="1" dirty="0"/>
              <a:t>Enfermedades inmunes </a:t>
            </a:r>
          </a:p>
          <a:p>
            <a:pPr eaLnBrk="1" hangingPunct="1">
              <a:lnSpc>
                <a:spcPct val="90000"/>
              </a:lnSpc>
            </a:pPr>
            <a:r>
              <a:rPr lang="es-ES_tradnl" altLang="es-CL" sz="2400" b="1" dirty="0" err="1"/>
              <a:t>Sindromes</a:t>
            </a:r>
            <a:r>
              <a:rPr lang="es-ES_tradnl" altLang="es-CL" sz="2400" b="1" dirty="0"/>
              <a:t> </a:t>
            </a:r>
            <a:r>
              <a:rPr lang="es-ES_tradnl" altLang="es-CL" sz="2400" b="1" dirty="0" err="1"/>
              <a:t>mieloproliferativos</a:t>
            </a:r>
            <a:endParaRPr lang="es-ES_tradnl" altLang="es-CL" sz="2400" b="1" dirty="0"/>
          </a:p>
          <a:p>
            <a:pPr eaLnBrk="1" hangingPunct="1">
              <a:lnSpc>
                <a:spcPct val="90000"/>
              </a:lnSpc>
            </a:pPr>
            <a:r>
              <a:rPr lang="es-ES_tradnl" altLang="es-CL" sz="2400" b="1" dirty="0"/>
              <a:t>Hemorragias agudas </a:t>
            </a:r>
          </a:p>
          <a:p>
            <a:pPr eaLnBrk="1" hangingPunct="1">
              <a:lnSpc>
                <a:spcPct val="90000"/>
              </a:lnSpc>
            </a:pPr>
            <a:endParaRPr lang="es-ES_tradnl" altLang="es-CL" sz="2400" dirty="0"/>
          </a:p>
          <a:p>
            <a:pPr eaLnBrk="1" hangingPunct="1">
              <a:lnSpc>
                <a:spcPct val="90000"/>
              </a:lnSpc>
            </a:pPr>
            <a:endParaRPr lang="es-ES_tradnl" altLang="es-CL" sz="2400" dirty="0"/>
          </a:p>
        </p:txBody>
      </p:sp>
      <p:pic>
        <p:nvPicPr>
          <p:cNvPr id="6554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4" r="-3" b="13209"/>
          <a:stretch/>
        </p:blipFill>
        <p:spPr bwMode="auto">
          <a:xfrm>
            <a:off x="6172200" y="1600201"/>
            <a:ext cx="4038600" cy="45259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7719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2192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hangingPunct="1"/>
            <a:r>
              <a:rPr lang="es-ES_tradnl" altLang="es-CL" b="1"/>
              <a:t> Neutropenias</a:t>
            </a:r>
            <a:endParaRPr lang="es-ES" altLang="es-CL" b="1"/>
          </a:p>
        </p:txBody>
      </p:sp>
      <p:sp>
        <p:nvSpPr>
          <p:cNvPr id="72707" name="Rectangle 3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s-ES_tradnl" altLang="es-CL" sz="2700" b="1" dirty="0"/>
              <a:t>Secundarias : Infiltración m. </a:t>
            </a:r>
            <a:r>
              <a:rPr lang="es-ES_tradnl" altLang="es-CL" sz="2700" b="1" dirty="0" err="1"/>
              <a:t>osea</a:t>
            </a:r>
            <a:r>
              <a:rPr lang="es-ES_tradnl" altLang="es-CL" sz="2700" b="1" dirty="0"/>
              <a:t>, fármacos, déficit nutricionales, </a:t>
            </a:r>
            <a:r>
              <a:rPr lang="es-ES_tradnl" altLang="es-CL" sz="2700" b="1" dirty="0" err="1"/>
              <a:t>hiperesplenismo</a:t>
            </a:r>
            <a:r>
              <a:rPr lang="es-ES_tradnl" altLang="es-CL" sz="2700" b="1" dirty="0"/>
              <a:t> ,inmunológicas</a:t>
            </a:r>
          </a:p>
          <a:p>
            <a:pPr eaLnBrk="1" hangingPunct="1">
              <a:lnSpc>
                <a:spcPct val="90000"/>
              </a:lnSpc>
            </a:pPr>
            <a:endParaRPr lang="es-ES_tradnl" altLang="es-CL" sz="2700" b="1" dirty="0"/>
          </a:p>
          <a:p>
            <a:pPr eaLnBrk="1" hangingPunct="1">
              <a:lnSpc>
                <a:spcPct val="90000"/>
              </a:lnSpc>
            </a:pPr>
            <a:r>
              <a:rPr lang="es-ES_tradnl" altLang="es-CL" sz="2700" b="1" dirty="0"/>
              <a:t>Intrínsecas del neutrófilo : </a:t>
            </a:r>
          </a:p>
          <a:p>
            <a:pPr marL="0" indent="0">
              <a:buNone/>
            </a:pPr>
            <a:r>
              <a:rPr lang="es-ES_tradnl" altLang="es-CL" sz="2700" b="1" dirty="0"/>
              <a:t>    Neutropenia congénita</a:t>
            </a:r>
          </a:p>
          <a:p>
            <a:pPr marL="0" indent="0">
              <a:buNone/>
            </a:pPr>
            <a:r>
              <a:rPr lang="es-ES_tradnl" altLang="es-CL" sz="2700" b="1" dirty="0"/>
              <a:t>    Neutropenia cíclica </a:t>
            </a:r>
          </a:p>
          <a:p>
            <a:pPr marL="0" indent="0">
              <a:buNone/>
            </a:pPr>
            <a:r>
              <a:rPr lang="es-ES_tradnl" altLang="es-CL" sz="2700" b="1" dirty="0"/>
              <a:t>    Asociadas a </a:t>
            </a:r>
            <a:r>
              <a:rPr lang="es-ES_tradnl" altLang="es-CL" sz="2700" b="1" dirty="0" err="1"/>
              <a:t>enf</a:t>
            </a:r>
            <a:r>
              <a:rPr lang="es-ES_tradnl" altLang="es-CL" sz="2700" b="1" dirty="0"/>
              <a:t>. metabólicas </a:t>
            </a:r>
          </a:p>
          <a:p>
            <a:pPr marL="0" indent="0">
              <a:buNone/>
            </a:pPr>
            <a:r>
              <a:rPr lang="es-ES_tradnl" altLang="es-CL" sz="2700" b="1" dirty="0"/>
              <a:t>    Asociadas a inmunodeficiencias</a:t>
            </a:r>
          </a:p>
          <a:p>
            <a:pPr marL="0" indent="0">
              <a:buNone/>
            </a:pPr>
            <a:r>
              <a:rPr lang="es-ES_tradnl" altLang="es-CL" sz="2700" b="1" dirty="0"/>
              <a:t>    Insuficiencia medular </a:t>
            </a:r>
          </a:p>
          <a:p>
            <a:pPr marL="0" indent="0">
              <a:buNone/>
            </a:pPr>
            <a:r>
              <a:rPr lang="es-ES_tradnl" altLang="es-CL" sz="2700" b="1" dirty="0"/>
              <a:t>                      </a:t>
            </a:r>
          </a:p>
          <a:p>
            <a:pPr eaLnBrk="1" hangingPunct="1">
              <a:lnSpc>
                <a:spcPct val="90000"/>
              </a:lnSpc>
            </a:pPr>
            <a:endParaRPr lang="es-ES" altLang="es-CL" sz="2700" dirty="0"/>
          </a:p>
        </p:txBody>
      </p:sp>
    </p:spTree>
    <p:extLst>
      <p:ext uri="{BB962C8B-B14F-4D97-AF65-F5344CB8AC3E}">
        <p14:creationId xmlns:p14="http://schemas.microsoft.com/office/powerpoint/2010/main" val="6855406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2192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s-ES" dirty="0"/>
              <a:t>Desviación a izquierda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s-ES" b="1" dirty="0"/>
              <a:t>Se denomina a la presencia de baciliformes u otras formas inmaduras en la sangre periférica </a:t>
            </a:r>
          </a:p>
          <a:p>
            <a:endParaRPr lang="es-ES" b="1" dirty="0"/>
          </a:p>
          <a:p>
            <a:r>
              <a:rPr lang="es-ES" b="1" dirty="0"/>
              <a:t>Más útil es el recuento </a:t>
            </a:r>
            <a:r>
              <a:rPr lang="es-ES" b="1" dirty="0" err="1"/>
              <a:t>absuluto</a:t>
            </a:r>
            <a:r>
              <a:rPr lang="es-ES" b="1" dirty="0"/>
              <a:t> de baciliformes </a:t>
            </a:r>
          </a:p>
          <a:p>
            <a:pPr marL="0" indent="0">
              <a:buNone/>
            </a:pPr>
            <a:r>
              <a:rPr lang="es-ES" b="1" dirty="0"/>
              <a:t>   (sobre 500 baciliformes /mm3)</a:t>
            </a:r>
          </a:p>
        </p:txBody>
      </p:sp>
    </p:spTree>
    <p:extLst>
      <p:ext uri="{BB962C8B-B14F-4D97-AF65-F5344CB8AC3E}">
        <p14:creationId xmlns:p14="http://schemas.microsoft.com/office/powerpoint/2010/main" val="41369034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1 Título"/>
          <p:cNvSpPr>
            <a:spLocks noGrp="1"/>
          </p:cNvSpPr>
          <p:nvPr>
            <p:ph type="title"/>
          </p:nvPr>
        </p:nvSpPr>
        <p:spPr>
          <a:xfrm>
            <a:off x="1657772" y="152701"/>
            <a:ext cx="8244878" cy="1165844"/>
          </a:xfrm>
        </p:spPr>
        <p:txBody>
          <a:bodyPr/>
          <a:lstStyle/>
          <a:p>
            <a:r>
              <a:rPr lang="es-CL" altLang="es-CL" b="1" dirty="0"/>
              <a:t>   Linfocitos </a:t>
            </a:r>
          </a:p>
        </p:txBody>
      </p:sp>
      <p:sp>
        <p:nvSpPr>
          <p:cNvPr id="71683" name="2 Marcador de contenido"/>
          <p:cNvSpPr>
            <a:spLocks noGrp="1"/>
          </p:cNvSpPr>
          <p:nvPr>
            <p:ph idx="1"/>
          </p:nvPr>
        </p:nvSpPr>
        <p:spPr>
          <a:xfrm>
            <a:off x="1657772" y="1628800"/>
            <a:ext cx="5014292" cy="5229200"/>
          </a:xfrm>
        </p:spPr>
        <p:txBody>
          <a:bodyPr>
            <a:normAutofit fontScale="70000" lnSpcReduction="20000"/>
          </a:bodyPr>
          <a:lstStyle/>
          <a:p>
            <a:r>
              <a:rPr lang="es-CL" altLang="es-CL" b="1" dirty="0"/>
              <a:t>El recuento varía con el desarrollo normal</a:t>
            </a:r>
          </a:p>
          <a:p>
            <a:r>
              <a:rPr lang="es-CL" altLang="es-CL" b="1" dirty="0"/>
              <a:t>El Nª normal va de 1500 a 8000/mm3</a:t>
            </a:r>
          </a:p>
          <a:p>
            <a:endParaRPr lang="es-CL" altLang="es-CL" b="1" dirty="0"/>
          </a:p>
          <a:p>
            <a:r>
              <a:rPr lang="es-CL" altLang="es-CL" b="1" dirty="0"/>
              <a:t>&lt; 1500 es </a:t>
            </a:r>
            <a:r>
              <a:rPr lang="es-CL" altLang="es-CL" b="1" dirty="0" err="1"/>
              <a:t>linfopenia</a:t>
            </a:r>
            <a:r>
              <a:rPr lang="es-CL" altLang="es-CL" b="1" dirty="0"/>
              <a:t> y &gt; 8000 es linfocitosis</a:t>
            </a:r>
          </a:p>
          <a:p>
            <a:r>
              <a:rPr lang="es-CL" altLang="es-CL" b="1" dirty="0"/>
              <a:t>La linfocitosis se asocia frecuentemente con infecciones virales; rubeola, Sd monmonucleósico , parotiditis, hepatitis , infecciones bacterianas subagudas o crónicas : TBC. Brucelosis</a:t>
            </a:r>
          </a:p>
          <a:p>
            <a:endParaRPr lang="es-CL" altLang="es-CL" b="1" dirty="0"/>
          </a:p>
          <a:p>
            <a:r>
              <a:rPr lang="es-CL" altLang="es-CL" b="1" dirty="0"/>
              <a:t>El recto leucocitos sobre 30.00/mm3  con 60 a 80% de linfocitos pequeños pensar en coqueluche </a:t>
            </a:r>
          </a:p>
        </p:txBody>
      </p:sp>
      <p:pic>
        <p:nvPicPr>
          <p:cNvPr id="7168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3" y="810543"/>
            <a:ext cx="2867457" cy="2624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5120" y="3861049"/>
            <a:ext cx="3540339" cy="230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4264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2192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hangingPunct="1"/>
            <a:r>
              <a:rPr lang="es-ES_tradnl" altLang="es-CL" b="1" dirty="0"/>
              <a:t> MONOCITOSIS</a:t>
            </a:r>
            <a:endParaRPr lang="es-ES" altLang="es-CL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2580927"/>
            <a:ext cx="4038600" cy="2564511"/>
          </a:xfrm>
          <a:prstGeom prst="rect">
            <a:avLst/>
          </a:prstGeom>
          <a:noFill/>
        </p:spPr>
      </p:pic>
      <p:sp>
        <p:nvSpPr>
          <p:cNvPr id="330755" name="Rectangle 3"/>
          <p:cNvSpPr>
            <a:spLocks noGrp="1"/>
          </p:cNvSpPr>
          <p:nvPr>
            <p:ph sz="half" idx="2"/>
          </p:nvPr>
        </p:nvSpPr>
        <p:spPr>
          <a:xfrm>
            <a:off x="6172200" y="2060849"/>
            <a:ext cx="4038600" cy="452596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s-ES_tradnl" altLang="es-CL" sz="2200" b="1" dirty="0"/>
              <a:t>Mayor 1000 /mm3 </a:t>
            </a:r>
          </a:p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endParaRPr lang="es-ES_tradnl" altLang="es-CL" sz="2200" b="1" dirty="0"/>
          </a:p>
          <a:p>
            <a:pPr eaLnBrk="1" hangingPunct="1">
              <a:lnSpc>
                <a:spcPct val="90000"/>
              </a:lnSpc>
            </a:pPr>
            <a:r>
              <a:rPr lang="es-ES_tradnl" altLang="es-CL" sz="2200" b="1" dirty="0"/>
              <a:t>Causas:</a:t>
            </a:r>
          </a:p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es-ES_tradnl" altLang="es-CL" sz="2200" b="1" dirty="0"/>
              <a:t>      -  </a:t>
            </a:r>
            <a:r>
              <a:rPr lang="es-ES_tradnl" altLang="es-CL" sz="2200" b="1" dirty="0" err="1"/>
              <a:t>Convalescencia</a:t>
            </a:r>
            <a:r>
              <a:rPr lang="es-ES_tradnl" altLang="es-CL" sz="2200" b="1" dirty="0"/>
              <a:t> de </a:t>
            </a:r>
            <a:r>
              <a:rPr lang="es-ES_tradnl" altLang="es-CL" sz="2200" b="1" dirty="0" err="1"/>
              <a:t>enf</a:t>
            </a:r>
            <a:r>
              <a:rPr lang="es-ES_tradnl" altLang="es-CL" sz="2200" b="1" dirty="0"/>
              <a:t> infecciosas</a:t>
            </a:r>
          </a:p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es-ES_tradnl" altLang="es-CL" sz="2200" b="1" dirty="0"/>
              <a:t>      - Infecciones virales</a:t>
            </a:r>
          </a:p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es-ES_tradnl" altLang="es-CL" sz="2200" b="1" dirty="0"/>
              <a:t>      - </a:t>
            </a:r>
            <a:r>
              <a:rPr lang="es-ES_tradnl" altLang="es-CL" sz="2200" b="1" dirty="0" err="1"/>
              <a:t>Sd</a:t>
            </a:r>
            <a:r>
              <a:rPr lang="es-ES_tradnl" altLang="es-CL" sz="2200" b="1" dirty="0"/>
              <a:t> </a:t>
            </a:r>
            <a:r>
              <a:rPr lang="es-ES_tradnl" altLang="es-CL" sz="2200" b="1" dirty="0" err="1"/>
              <a:t>mieloproliferativos</a:t>
            </a:r>
            <a:endParaRPr lang="es-ES_tradnl" altLang="es-CL" sz="2200" b="1" dirty="0"/>
          </a:p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es-ES_tradnl" altLang="es-CL" sz="2200" b="1" dirty="0"/>
              <a:t>      - </a:t>
            </a:r>
            <a:r>
              <a:rPr lang="es-ES_tradnl" altLang="es-CL" sz="2200" b="1" dirty="0" err="1"/>
              <a:t>Sd</a:t>
            </a:r>
            <a:r>
              <a:rPr lang="es-ES_tradnl" altLang="es-CL" sz="2200" b="1" dirty="0"/>
              <a:t> </a:t>
            </a:r>
            <a:r>
              <a:rPr lang="es-ES_tradnl" altLang="es-CL" sz="2200" b="1" dirty="0" err="1"/>
              <a:t>mielodisplásicos</a:t>
            </a:r>
            <a:endParaRPr lang="es-ES_tradnl" altLang="es-CL" sz="2200" b="1" dirty="0"/>
          </a:p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es-ES_tradnl" altLang="es-CL" sz="2200" b="1" dirty="0"/>
              <a:t>      - Infecciones bacterianas subaguda y crónicas : TBC</a:t>
            </a:r>
          </a:p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es-ES_tradnl" altLang="es-CL" sz="2200" b="1" dirty="0"/>
              <a:t>      - Enfermedades inflamatorias crónicas </a:t>
            </a:r>
          </a:p>
        </p:txBody>
      </p:sp>
    </p:spTree>
    <p:extLst>
      <p:ext uri="{BB962C8B-B14F-4D97-AF65-F5344CB8AC3E}">
        <p14:creationId xmlns:p14="http://schemas.microsoft.com/office/powerpoint/2010/main" val="210935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219200"/>
          </a:xfrm>
          <a:prstGeom prst="rect">
            <a:avLst/>
          </a:prstGeom>
        </p:spPr>
        <p:txBody>
          <a:bodyPr anchor="ctr">
            <a:normAutofit fontScale="90000"/>
          </a:bodyPr>
          <a:lstStyle/>
          <a:p>
            <a:pPr eaLnBrk="1" hangingPunct="1"/>
            <a:r>
              <a:rPr lang="es-ES_tradnl" altLang="es-CL" b="1"/>
              <a:t>EOSINOFILIA</a:t>
            </a:r>
            <a:br>
              <a:rPr lang="es-ES_tradnl" altLang="es-CL" b="1"/>
            </a:br>
            <a:endParaRPr lang="es-ES" altLang="es-CL" b="1"/>
          </a:p>
        </p:txBody>
      </p:sp>
      <p:sp>
        <p:nvSpPr>
          <p:cNvPr id="82947" name="Rectangle 3"/>
          <p:cNvSpPr>
            <a:spLocks noGrp="1"/>
          </p:cNvSpPr>
          <p:nvPr>
            <p:ph sz="half" idx="1"/>
          </p:nvPr>
        </p:nvSpPr>
        <p:spPr>
          <a:xfrm>
            <a:off x="1981200" y="1600201"/>
            <a:ext cx="4038600" cy="452596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s-ES_tradnl" altLang="es-CL" sz="2000" b="1" dirty="0"/>
              <a:t>Infecciones parasitarias ( </a:t>
            </a:r>
            <a:r>
              <a:rPr lang="es-ES_tradnl" altLang="es-CL" sz="2000" b="1" dirty="0" err="1"/>
              <a:t>áscaris,triquinosis</a:t>
            </a:r>
            <a:r>
              <a:rPr lang="es-ES_tradnl" altLang="es-CL" sz="2000" b="1" dirty="0"/>
              <a:t>, </a:t>
            </a:r>
            <a:r>
              <a:rPr lang="es-ES_tradnl" altLang="es-CL" sz="2000" b="1" dirty="0" err="1"/>
              <a:t>toxocara</a:t>
            </a:r>
            <a:r>
              <a:rPr lang="es-ES_tradnl" altLang="es-CL" sz="2000" b="1" dirty="0"/>
              <a:t>, </a:t>
            </a:r>
            <a:r>
              <a:rPr lang="es-ES_tradnl" altLang="es-CL" sz="2000" b="1" dirty="0" err="1"/>
              <a:t>escabiosis</a:t>
            </a:r>
            <a:r>
              <a:rPr lang="es-ES_tradnl" altLang="es-CL" sz="2000" b="1" dirty="0"/>
              <a:t>, pediculosis)</a:t>
            </a:r>
          </a:p>
          <a:p>
            <a:pPr eaLnBrk="1" hangingPunct="1">
              <a:lnSpc>
                <a:spcPct val="90000"/>
              </a:lnSpc>
            </a:pPr>
            <a:endParaRPr lang="es-ES_tradnl" altLang="es-CL" sz="2000" b="1" dirty="0"/>
          </a:p>
          <a:p>
            <a:pPr eaLnBrk="1" hangingPunct="1">
              <a:lnSpc>
                <a:spcPct val="90000"/>
              </a:lnSpc>
            </a:pPr>
            <a:r>
              <a:rPr lang="es-ES_tradnl" altLang="es-CL" sz="2000" b="1" dirty="0"/>
              <a:t>Alergias ( hipersensibilidad a drogas, asma, alergia a proteína leche de vaca , eczemas)</a:t>
            </a:r>
          </a:p>
          <a:p>
            <a:pPr eaLnBrk="1" hangingPunct="1">
              <a:lnSpc>
                <a:spcPct val="90000"/>
              </a:lnSpc>
            </a:pPr>
            <a:endParaRPr lang="es-ES_tradnl" altLang="es-CL" sz="2000" b="1" dirty="0"/>
          </a:p>
          <a:p>
            <a:pPr eaLnBrk="1" hangingPunct="1">
              <a:lnSpc>
                <a:spcPct val="90000"/>
              </a:lnSpc>
            </a:pPr>
            <a:r>
              <a:rPr lang="es-ES_tradnl" altLang="es-CL" sz="2000" b="1" dirty="0"/>
              <a:t>Vasculitis</a:t>
            </a:r>
          </a:p>
          <a:p>
            <a:pPr eaLnBrk="1" hangingPunct="1">
              <a:lnSpc>
                <a:spcPct val="90000"/>
              </a:lnSpc>
            </a:pPr>
            <a:endParaRPr lang="es-ES_tradnl" altLang="es-CL" sz="2000" b="1" dirty="0"/>
          </a:p>
          <a:p>
            <a:pPr eaLnBrk="1" hangingPunct="1">
              <a:lnSpc>
                <a:spcPct val="90000"/>
              </a:lnSpc>
            </a:pPr>
            <a:r>
              <a:rPr lang="es-ES_tradnl" altLang="es-CL" sz="2000" b="1" dirty="0" err="1"/>
              <a:t>Sindromes</a:t>
            </a:r>
            <a:r>
              <a:rPr lang="es-ES_tradnl" altLang="es-CL" sz="2000" b="1" dirty="0"/>
              <a:t> </a:t>
            </a:r>
            <a:r>
              <a:rPr lang="es-ES_tradnl" altLang="es-CL" sz="2000" b="1" dirty="0" err="1"/>
              <a:t>linfoproliferativos</a:t>
            </a:r>
            <a:endParaRPr lang="es-ES_tradnl" altLang="es-CL" sz="2000" b="1" dirty="0"/>
          </a:p>
          <a:p>
            <a:pPr eaLnBrk="1" hangingPunct="1">
              <a:lnSpc>
                <a:spcPct val="90000"/>
              </a:lnSpc>
            </a:pPr>
            <a:endParaRPr lang="es-ES_tradnl" altLang="es-CL" sz="2000" b="1" dirty="0"/>
          </a:p>
          <a:p>
            <a:pPr eaLnBrk="1" hangingPunct="1">
              <a:lnSpc>
                <a:spcPct val="90000"/>
              </a:lnSpc>
            </a:pPr>
            <a:r>
              <a:rPr lang="es-ES_tradnl" altLang="es-CL" sz="2000" b="1" dirty="0"/>
              <a:t> Neoplasias </a:t>
            </a:r>
          </a:p>
          <a:p>
            <a:pPr eaLnBrk="1" hangingPunct="1">
              <a:lnSpc>
                <a:spcPct val="90000"/>
              </a:lnSpc>
            </a:pPr>
            <a:endParaRPr lang="es-ES_tradnl" altLang="es-CL" sz="2000" dirty="0"/>
          </a:p>
          <a:p>
            <a:pPr eaLnBrk="1" hangingPunct="1">
              <a:lnSpc>
                <a:spcPct val="90000"/>
              </a:lnSpc>
            </a:pPr>
            <a:endParaRPr lang="es-ES" altLang="es-CL" sz="2000" dirty="0"/>
          </a:p>
        </p:txBody>
      </p:sp>
      <p:pic>
        <p:nvPicPr>
          <p:cNvPr id="82948" name="Picture 4" descr="eo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4" r="18142" b="-1"/>
          <a:stretch/>
        </p:blipFill>
        <p:spPr bwMode="auto">
          <a:xfrm>
            <a:off x="6172200" y="1600201"/>
            <a:ext cx="4038600" cy="45259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54825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/>
          </p:cNvSpPr>
          <p:nvPr>
            <p:ph type="title"/>
          </p:nvPr>
        </p:nvSpPr>
        <p:spPr>
          <a:xfrm>
            <a:off x="1978650" y="5644058"/>
            <a:ext cx="8229600" cy="1143000"/>
          </a:xfrm>
        </p:spPr>
        <p:txBody>
          <a:bodyPr/>
          <a:lstStyle/>
          <a:p>
            <a:pPr eaLnBrk="1" hangingPunct="1"/>
            <a:r>
              <a:rPr lang="es-ES" altLang="es-CL" b="1" dirty="0">
                <a:solidFill>
                  <a:schemeClr val="tx1"/>
                </a:solidFill>
                <a:latin typeface="+mn-lt"/>
              </a:rPr>
              <a:t>          SERIE   PLAQUETARIA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="" xmlns:a16="http://schemas.microsoft.com/office/drawing/2014/main" id="{0502402E-47AD-9447-87AA-C7676E08E879}"/>
              </a:ext>
            </a:extLst>
          </p:cNvPr>
          <p:cNvGrpSpPr/>
          <p:nvPr/>
        </p:nvGrpSpPr>
        <p:grpSpPr>
          <a:xfrm>
            <a:off x="1947224" y="332656"/>
            <a:ext cx="8008627" cy="5328592"/>
            <a:chOff x="2051050" y="1341438"/>
            <a:chExt cx="4752975" cy="3168650"/>
          </a:xfrm>
        </p:grpSpPr>
        <p:pic>
          <p:nvPicPr>
            <p:cNvPr id="87044" name="Picture 4" descr="plaqueta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050" y="1341438"/>
              <a:ext cx="4752975" cy="316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045" name="Line 5"/>
            <p:cNvSpPr>
              <a:spLocks noChangeShapeType="1"/>
            </p:cNvSpPr>
            <p:nvPr/>
          </p:nvSpPr>
          <p:spPr bwMode="auto">
            <a:xfrm flipH="1">
              <a:off x="2627313" y="1484313"/>
              <a:ext cx="215900" cy="43180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L"/>
            </a:p>
          </p:txBody>
        </p:sp>
        <p:sp>
          <p:nvSpPr>
            <p:cNvPr id="87046" name="Line 6"/>
            <p:cNvSpPr>
              <a:spLocks noChangeShapeType="1"/>
            </p:cNvSpPr>
            <p:nvPr/>
          </p:nvSpPr>
          <p:spPr bwMode="auto">
            <a:xfrm flipH="1" flipV="1">
              <a:off x="5435600" y="3573463"/>
              <a:ext cx="215900" cy="287337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CL"/>
            </a:p>
          </p:txBody>
        </p:sp>
      </p:grpSp>
    </p:spTree>
    <p:extLst>
      <p:ext uri="{BB962C8B-B14F-4D97-AF65-F5344CB8AC3E}">
        <p14:creationId xmlns:p14="http://schemas.microsoft.com/office/powerpoint/2010/main" val="35184758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6898" name="Group 2"/>
          <p:cNvGraphicFramePr>
            <a:graphicFrameLocks noGrp="1"/>
          </p:cNvGraphicFramePr>
          <p:nvPr/>
        </p:nvGraphicFramePr>
        <p:xfrm>
          <a:off x="1981200" y="2132856"/>
          <a:ext cx="8077200" cy="4392488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4114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962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92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CL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2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endParaRPr kumimoji="0" lang="es-E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36906" name="Text Box 10"/>
          <p:cNvSpPr txBox="1">
            <a:spLocks noChangeArrowheads="1"/>
          </p:cNvSpPr>
          <p:nvPr/>
        </p:nvSpPr>
        <p:spPr bwMode="auto">
          <a:xfrm>
            <a:off x="2618107" y="2327131"/>
            <a:ext cx="3506787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s-ES_tradnl" altLang="es-CL" sz="2400" dirty="0">
                <a:latin typeface="+mn-lt"/>
              </a:rPr>
              <a:t>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s-ES_tradnl" altLang="es-CL" sz="2400" b="1" dirty="0">
                <a:latin typeface="+mn-lt"/>
              </a:rPr>
              <a:t>TROMBOCITOPENIA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s-ES_tradnl" altLang="es-CL" sz="2400" b="1" dirty="0">
              <a:latin typeface="+mn-lt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s-ES_tradnl" altLang="es-CL" sz="2400" b="1" dirty="0">
                <a:latin typeface="+mn-lt"/>
              </a:rPr>
              <a:t>     &lt;</a:t>
            </a:r>
            <a:r>
              <a:rPr lang="es-ES_tradnl" altLang="es-CL" sz="2800" b="1" dirty="0">
                <a:latin typeface="+mn-lt"/>
              </a:rPr>
              <a:t> 150.000 x mm3</a:t>
            </a:r>
            <a:endParaRPr lang="es-ES" altLang="es-CL" sz="2800" b="1" dirty="0">
              <a:latin typeface="+mn-lt"/>
            </a:endParaRPr>
          </a:p>
        </p:txBody>
      </p:sp>
      <p:sp>
        <p:nvSpPr>
          <p:cNvPr id="336907" name="Text Box 11"/>
          <p:cNvSpPr txBox="1">
            <a:spLocks noChangeArrowheads="1"/>
          </p:cNvSpPr>
          <p:nvPr/>
        </p:nvSpPr>
        <p:spPr bwMode="auto">
          <a:xfrm>
            <a:off x="6553200" y="2895601"/>
            <a:ext cx="3124200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s-ES_tradnl" altLang="es-CL" sz="2400" dirty="0">
                <a:latin typeface="+mn-lt"/>
              </a:rPr>
              <a:t> </a:t>
            </a:r>
            <a:r>
              <a:rPr lang="es-ES_tradnl" altLang="es-CL" sz="2400" b="1" dirty="0">
                <a:latin typeface="+mn-lt"/>
              </a:rPr>
              <a:t>TROMBOCITOSIS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s-ES_tradnl" altLang="es-CL" sz="2400" b="1" dirty="0">
              <a:latin typeface="+mn-lt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s-ES_tradnl" altLang="es-CL" sz="2800" b="1" dirty="0">
                <a:latin typeface="+mn-lt"/>
              </a:rPr>
              <a:t> &gt;600.000  </a:t>
            </a:r>
            <a:endParaRPr lang="es-ES" altLang="es-CL" sz="2800" b="1" dirty="0">
              <a:latin typeface="+mn-lt"/>
            </a:endParaRPr>
          </a:p>
        </p:txBody>
      </p:sp>
      <p:sp>
        <p:nvSpPr>
          <p:cNvPr id="89100" name="Text Box 12"/>
          <p:cNvSpPr txBox="1">
            <a:spLocks noChangeArrowheads="1"/>
          </p:cNvSpPr>
          <p:nvPr/>
        </p:nvSpPr>
        <p:spPr bwMode="auto">
          <a:xfrm>
            <a:off x="2133600" y="357981"/>
            <a:ext cx="7772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s-ES_tradnl" altLang="es-CL" sz="2400" dirty="0">
                <a:latin typeface="+mj-lt"/>
              </a:rPr>
              <a:t>      </a:t>
            </a:r>
            <a:r>
              <a:rPr lang="es-ES_tradnl" altLang="es-CL" sz="3200" b="1" dirty="0">
                <a:latin typeface="+mj-lt"/>
              </a:rPr>
              <a:t>ALTERACIONES  DE  PLAQUETAS</a:t>
            </a:r>
            <a:endParaRPr lang="es-ES" altLang="es-CL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4705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altLang="es-CL" sz="3200" b="1" dirty="0"/>
              <a:t>CAUSAS  DE  TROMBOCITOPENIA</a:t>
            </a:r>
            <a:endParaRPr lang="es-ES" altLang="es-CL" sz="3200" b="1" dirty="0"/>
          </a:p>
        </p:txBody>
      </p:sp>
      <p:sp>
        <p:nvSpPr>
          <p:cNvPr id="338947" name="Rectangle 3"/>
          <p:cNvSpPr>
            <a:spLocks noGrp="1"/>
          </p:cNvSpPr>
          <p:nvPr>
            <p:ph idx="1"/>
          </p:nvPr>
        </p:nvSpPr>
        <p:spPr>
          <a:xfrm>
            <a:off x="1990328" y="1916832"/>
            <a:ext cx="7772400" cy="4508500"/>
          </a:xfrm>
        </p:spPr>
        <p:txBody>
          <a:bodyPr/>
          <a:lstStyle/>
          <a:p>
            <a:pPr eaLnBrk="1" hangingPunct="1"/>
            <a:r>
              <a:rPr lang="es-ES_tradnl" altLang="es-CL" b="1" dirty="0"/>
              <a:t>Déficit  producción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s-ES_tradnl" altLang="es-CL" dirty="0">
                <a:latin typeface="+mn-lt"/>
              </a:rPr>
              <a:t>      </a:t>
            </a:r>
            <a:r>
              <a:rPr lang="es-ES_tradnl" altLang="es-CL" sz="2400" b="1" dirty="0"/>
              <a:t>Aplasia, Leucemia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es-ES_tradnl" altLang="es-CL" sz="2400" dirty="0"/>
          </a:p>
          <a:p>
            <a:pPr eaLnBrk="1" hangingPunct="1"/>
            <a:r>
              <a:rPr lang="es-ES_tradnl" altLang="es-CL" b="1" dirty="0"/>
              <a:t>Destrucción aumentada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s-ES_tradnl" altLang="es-CL" dirty="0">
                <a:latin typeface="+mn-lt"/>
              </a:rPr>
              <a:t>      </a:t>
            </a:r>
            <a:r>
              <a:rPr lang="es-ES_tradnl" altLang="es-CL" sz="2400" b="1" dirty="0"/>
              <a:t>PTI, SHU, CID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es-ES_tradnl" altLang="es-CL" sz="2400" dirty="0"/>
          </a:p>
          <a:p>
            <a:pPr eaLnBrk="1" hangingPunct="1"/>
            <a:r>
              <a:rPr lang="es-ES_tradnl" altLang="es-CL" b="1" dirty="0"/>
              <a:t>Alteración distribución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s-ES_tradnl" altLang="es-CL" b="1" dirty="0">
                <a:latin typeface="+mn-lt"/>
              </a:rPr>
              <a:t>     </a:t>
            </a:r>
            <a:r>
              <a:rPr lang="es-ES_tradnl" altLang="es-CL" sz="2400" b="1" dirty="0"/>
              <a:t>Esplenomegalia</a:t>
            </a:r>
            <a:endParaRPr lang="es-ES" altLang="es-CL" sz="2400" b="1" dirty="0"/>
          </a:p>
        </p:txBody>
      </p:sp>
    </p:spTree>
    <p:extLst>
      <p:ext uri="{BB962C8B-B14F-4D97-AF65-F5344CB8AC3E}">
        <p14:creationId xmlns:p14="http://schemas.microsoft.com/office/powerpoint/2010/main" val="194766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altLang="es-CL" sz="3800" b="1" dirty="0"/>
              <a:t>CAUSAS  DE  TROMBOCITOSIS</a:t>
            </a:r>
            <a:endParaRPr lang="es-ES" altLang="es-CL" sz="3800" b="1" dirty="0"/>
          </a:p>
        </p:txBody>
      </p:sp>
      <p:sp>
        <p:nvSpPr>
          <p:cNvPr id="93187" name="Rectangle 3"/>
          <p:cNvSpPr>
            <a:spLocks noGrp="1"/>
          </p:cNvSpPr>
          <p:nvPr>
            <p:ph idx="1"/>
          </p:nvPr>
        </p:nvSpPr>
        <p:spPr>
          <a:xfrm>
            <a:off x="1981200" y="1988841"/>
            <a:ext cx="8229600" cy="4530725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s-ES_tradnl" altLang="es-CL" sz="3600" b="1" dirty="0"/>
              <a:t>Casi siempre es reactiva</a:t>
            </a:r>
          </a:p>
          <a:p>
            <a:pPr eaLnBrk="1" hangingPunct="1">
              <a:lnSpc>
                <a:spcPct val="90000"/>
              </a:lnSpc>
            </a:pPr>
            <a:r>
              <a:rPr lang="es-ES_tradnl" altLang="es-CL" sz="3600" b="1" dirty="0"/>
              <a:t>Las infecciones son la causa más frecuente( virales, bacterianas o </a:t>
            </a:r>
            <a:r>
              <a:rPr lang="es-ES_tradnl" altLang="es-CL" sz="3600" b="1" dirty="0" err="1"/>
              <a:t>mycoplasma</a:t>
            </a:r>
            <a:r>
              <a:rPr lang="es-ES_tradnl" altLang="es-CL" sz="3600" b="1" dirty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s-ES_tradnl" altLang="es-CL" sz="3600" b="1" dirty="0"/>
              <a:t>Enfermedad de Kawasaki</a:t>
            </a:r>
          </a:p>
          <a:p>
            <a:pPr eaLnBrk="1" hangingPunct="1">
              <a:lnSpc>
                <a:spcPct val="90000"/>
              </a:lnSpc>
            </a:pPr>
            <a:r>
              <a:rPr lang="es-ES_tradnl" altLang="es-CL" sz="3600" b="1" dirty="0"/>
              <a:t>Síndrome nefrótico</a:t>
            </a:r>
          </a:p>
          <a:p>
            <a:pPr eaLnBrk="1" hangingPunct="1">
              <a:lnSpc>
                <a:spcPct val="90000"/>
              </a:lnSpc>
            </a:pPr>
            <a:r>
              <a:rPr lang="es-ES_tradnl" altLang="es-CL" sz="3600" b="1" dirty="0"/>
              <a:t>Traumas</a:t>
            </a:r>
          </a:p>
          <a:p>
            <a:pPr eaLnBrk="1" hangingPunct="1">
              <a:lnSpc>
                <a:spcPct val="90000"/>
              </a:lnSpc>
            </a:pPr>
            <a:r>
              <a:rPr lang="es-ES_tradnl" altLang="es-CL" sz="3600" b="1" dirty="0"/>
              <a:t>Algunos tumores</a:t>
            </a:r>
            <a:endParaRPr lang="es-ES" altLang="es-CL" sz="3600" b="1" dirty="0"/>
          </a:p>
        </p:txBody>
      </p:sp>
    </p:spTree>
    <p:extLst>
      <p:ext uri="{BB962C8B-B14F-4D97-AF65-F5344CB8AC3E}">
        <p14:creationId xmlns:p14="http://schemas.microsoft.com/office/powerpoint/2010/main" val="2358531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2192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hangingPunct="1"/>
            <a:r>
              <a:rPr lang="es-ES" altLang="es-CL" b="1"/>
              <a:t>      SERIE  ROJA</a:t>
            </a:r>
          </a:p>
        </p:txBody>
      </p:sp>
      <p:pic>
        <p:nvPicPr>
          <p:cNvPr id="5" name="Picture 3" descr="H:\Images\INCOME\shutterstock_29542981.jpg">
            <a:extLst>
              <a:ext uri="{FF2B5EF4-FFF2-40B4-BE49-F238E27FC236}">
                <a16:creationId xmlns="" xmlns:a16="http://schemas.microsoft.com/office/drawing/2014/main" id="{29BB03BC-5717-154D-8C97-ACC365D2F3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038" b="23966"/>
          <a:stretch/>
        </p:blipFill>
        <p:spPr bwMode="auto">
          <a:xfrm>
            <a:off x="1981200" y="1600201"/>
            <a:ext cx="8229600" cy="4525963"/>
          </a:xfrm>
          <a:prstGeom prst="rect">
            <a:avLst/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3860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2590800" y="1752600"/>
            <a:ext cx="7239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s-ES_tradnl" altLang="es-CL" sz="3200">
                <a:latin typeface="Comic Sans MS" panose="030F0702030302020204" pitchFamily="66" charset="0"/>
              </a:rPr>
              <a:t> </a:t>
            </a:r>
            <a:endParaRPr lang="es-ES" altLang="es-CL" sz="3200">
              <a:latin typeface="Comic Sans MS" panose="030F0702030302020204" pitchFamily="66" charset="0"/>
            </a:endParaRPr>
          </a:p>
        </p:txBody>
      </p:sp>
      <p:sp>
        <p:nvSpPr>
          <p:cNvPr id="95235" name="Text Box 3"/>
          <p:cNvSpPr txBox="1">
            <a:spLocks noChangeArrowheads="1"/>
          </p:cNvSpPr>
          <p:nvPr/>
        </p:nvSpPr>
        <p:spPr bwMode="auto">
          <a:xfrm>
            <a:off x="2705100" y="2780928"/>
            <a:ext cx="7010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s-ES_tradnl" altLang="es-CL" sz="4800" b="1" dirty="0">
                <a:latin typeface="+mj-lt"/>
              </a:rPr>
              <a:t>ALGUNOS EJEMPLOS DE HEMOGRAMA</a:t>
            </a:r>
            <a:endParaRPr lang="es-ES" altLang="es-CL" sz="4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02837141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/>
          <p:cNvSpPr txBox="1">
            <a:spLocks noChangeArrowheads="1"/>
          </p:cNvSpPr>
          <p:nvPr/>
        </p:nvSpPr>
        <p:spPr bwMode="auto">
          <a:xfrm>
            <a:off x="1919288" y="5805488"/>
            <a:ext cx="754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s-ES_tradnl" altLang="es-CL" sz="2400">
                <a:latin typeface="Comic Sans MS" panose="030F0702030302020204" pitchFamily="66" charset="0"/>
              </a:rPr>
              <a:t> </a:t>
            </a:r>
            <a:endParaRPr lang="es-ES" altLang="es-CL" sz="2400">
              <a:latin typeface="Comic Sans MS" panose="030F0702030302020204" pitchFamily="66" charset="0"/>
            </a:endParaRPr>
          </a:p>
        </p:txBody>
      </p:sp>
      <p:sp>
        <p:nvSpPr>
          <p:cNvPr id="97283" name="Rectang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s-ES_tradnl" altLang="es-CL" sz="3800" b="1">
                <a:latin typeface="Comic Sans MS" panose="030F0702030302020204" pitchFamily="66" charset="0"/>
              </a:rPr>
              <a:t/>
            </a:r>
            <a:br>
              <a:rPr lang="es-ES_tradnl" altLang="es-CL" sz="3800" b="1">
                <a:latin typeface="Comic Sans MS" panose="030F0702030302020204" pitchFamily="66" charset="0"/>
              </a:rPr>
            </a:br>
            <a:endParaRPr lang="es-ES" altLang="es-CL" sz="3800" b="1">
              <a:latin typeface="Comic Sans MS" panose="030F0702030302020204" pitchFamily="66" charset="0"/>
            </a:endParaRPr>
          </a:p>
        </p:txBody>
      </p:sp>
      <p:graphicFrame>
        <p:nvGraphicFramePr>
          <p:cNvPr id="345098" name="Group 10"/>
          <p:cNvGraphicFramePr>
            <a:graphicFrameLocks noGrp="1"/>
          </p:cNvGraphicFramePr>
          <p:nvPr>
            <p:ph type="tbl" idx="1"/>
          </p:nvPr>
        </p:nvGraphicFramePr>
        <p:xfrm>
          <a:off x="2063552" y="2492376"/>
          <a:ext cx="8229600" cy="936625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936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E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Eos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E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 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Mielo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E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 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Juv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E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 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Bac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E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Segm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E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Linfo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E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 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Mono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E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  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C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Diagrama 2">
            <a:extLst>
              <a:ext uri="{FF2B5EF4-FFF2-40B4-BE49-F238E27FC236}">
                <a16:creationId xmlns="" xmlns:a16="http://schemas.microsoft.com/office/drawing/2014/main" id="{8FAF4168-3DA7-1745-A8C6-A9C0DA0CED8D}"/>
              </a:ext>
            </a:extLst>
          </p:cNvPr>
          <p:cNvGraphicFramePr/>
          <p:nvPr/>
        </p:nvGraphicFramePr>
        <p:xfrm>
          <a:off x="2135560" y="206147"/>
          <a:ext cx="8208962" cy="19973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1992314" y="2708276"/>
            <a:ext cx="7191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s-CL" altLang="es-CL" sz="1800">
              <a:latin typeface="Arial" panose="020B0604020202020204" pitchFamily="34" charset="0"/>
            </a:endParaRPr>
          </a:p>
        </p:txBody>
      </p:sp>
      <p:sp>
        <p:nvSpPr>
          <p:cNvPr id="97286" name="Text Box 6"/>
          <p:cNvSpPr txBox="1">
            <a:spLocks noChangeArrowheads="1"/>
          </p:cNvSpPr>
          <p:nvPr/>
        </p:nvSpPr>
        <p:spPr bwMode="auto">
          <a:xfrm>
            <a:off x="2927350" y="2565400"/>
            <a:ext cx="64770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s-ES" altLang="es-CL" sz="1400">
                <a:latin typeface="Arial" panose="020B0604020202020204" pitchFamily="34" charset="0"/>
              </a:rPr>
              <a:t> 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s-ES" altLang="es-CL" sz="1400">
                <a:latin typeface="Arial" panose="020B0604020202020204" pitchFamily="34" charset="0"/>
              </a:rPr>
              <a:t>   </a:t>
            </a:r>
          </a:p>
        </p:txBody>
      </p:sp>
      <p:sp>
        <p:nvSpPr>
          <p:cNvPr id="97287" name="Text Box 7"/>
          <p:cNvSpPr txBox="1">
            <a:spLocks noChangeArrowheads="1"/>
          </p:cNvSpPr>
          <p:nvPr/>
        </p:nvSpPr>
        <p:spPr bwMode="auto">
          <a:xfrm>
            <a:off x="3000376" y="2997200"/>
            <a:ext cx="574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s-ES" altLang="es-CL" sz="1400">
                <a:latin typeface="Arial" panose="020B0604020202020204" pitchFamily="34" charset="0"/>
              </a:rPr>
              <a:t>   </a:t>
            </a:r>
          </a:p>
        </p:txBody>
      </p:sp>
      <p:sp>
        <p:nvSpPr>
          <p:cNvPr id="97288" name="Text Box 8"/>
          <p:cNvSpPr txBox="1">
            <a:spLocks noChangeArrowheads="1"/>
          </p:cNvSpPr>
          <p:nvPr/>
        </p:nvSpPr>
        <p:spPr bwMode="auto">
          <a:xfrm>
            <a:off x="-3625850" y="2492375"/>
            <a:ext cx="7200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s-ES" altLang="es-CL" sz="1400">
                <a:latin typeface="Arial" panose="020B0604020202020204" pitchFamily="34" charset="0"/>
              </a:rPr>
              <a:t>    Eos</a:t>
            </a:r>
          </a:p>
        </p:txBody>
      </p:sp>
      <p:sp>
        <p:nvSpPr>
          <p:cNvPr id="97289" name="Text Box 9"/>
          <p:cNvSpPr txBox="1">
            <a:spLocks noChangeArrowheads="1"/>
          </p:cNvSpPr>
          <p:nvPr/>
        </p:nvSpPr>
        <p:spPr bwMode="auto">
          <a:xfrm>
            <a:off x="2927351" y="2708275"/>
            <a:ext cx="7207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s-CL" altLang="es-CL" sz="1400">
              <a:latin typeface="Arial" panose="020B0604020202020204" pitchFamily="34" charset="0"/>
            </a:endParaRPr>
          </a:p>
        </p:txBody>
      </p:sp>
      <p:sp>
        <p:nvSpPr>
          <p:cNvPr id="97312" name="Text Box 32"/>
          <p:cNvSpPr txBox="1">
            <a:spLocks noChangeArrowheads="1"/>
          </p:cNvSpPr>
          <p:nvPr/>
        </p:nvSpPr>
        <p:spPr bwMode="auto">
          <a:xfrm>
            <a:off x="1847851" y="2781301"/>
            <a:ext cx="7921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s-CL" altLang="es-CL" sz="1800">
              <a:latin typeface="Arial" panose="020B0604020202020204" pitchFamily="34" charset="0"/>
            </a:endParaRPr>
          </a:p>
        </p:txBody>
      </p:sp>
      <p:sp>
        <p:nvSpPr>
          <p:cNvPr id="345121" name="Text Box 33"/>
          <p:cNvSpPr txBox="1">
            <a:spLocks noChangeArrowheads="1"/>
          </p:cNvSpPr>
          <p:nvPr/>
        </p:nvSpPr>
        <p:spPr bwMode="auto">
          <a:xfrm>
            <a:off x="1992314" y="3933826"/>
            <a:ext cx="7775575" cy="249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s-ES" altLang="es-CL" sz="1800" dirty="0">
                <a:latin typeface="Arial" panose="020B0604020202020204" pitchFamily="34" charset="0"/>
              </a:rPr>
              <a:t> </a:t>
            </a:r>
            <a:r>
              <a:rPr lang="es-ES" altLang="es-CL" sz="1800" b="1" dirty="0">
                <a:latin typeface="Arial" panose="020B0604020202020204" pitchFamily="34" charset="0"/>
              </a:rPr>
              <a:t>Caracteres frotis : S</a:t>
            </a:r>
            <a:r>
              <a:rPr lang="es-ES" altLang="es-CL" sz="1800" b="1" dirty="0"/>
              <a:t> </a:t>
            </a:r>
            <a:r>
              <a:rPr lang="es-ES" altLang="es-CL" sz="1800" b="1" dirty="0">
                <a:latin typeface="Arial" panose="020B0604020202020204" pitchFamily="34" charset="0"/>
              </a:rPr>
              <a:t> Roja: aniso (+) Micro (+)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s-ES" altLang="es-CL" sz="1800" b="1" dirty="0">
                <a:latin typeface="Arial" panose="020B0604020202020204" pitchFamily="34" charset="0"/>
              </a:rPr>
              <a:t>  S Blanca: granulaciones patológicas (++)  Plaquetas normales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s-ES" altLang="es-CL" sz="1800" b="1" dirty="0">
                <a:latin typeface="Arial" panose="020B0604020202020204" pitchFamily="34" charset="0"/>
              </a:rPr>
              <a:t>   VHS : 40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s-ES" altLang="es-CL" sz="1800" b="1" dirty="0">
                <a:latin typeface="Arial" panose="020B0604020202020204" pitchFamily="34" charset="0"/>
              </a:rPr>
              <a:t>   </a:t>
            </a:r>
            <a:r>
              <a:rPr lang="es-ES" altLang="es-CL" sz="2800" b="1" dirty="0">
                <a:solidFill>
                  <a:srgbClr val="FF0000"/>
                </a:solidFill>
                <a:latin typeface="Arial" panose="020B0604020202020204" pitchFamily="34" charset="0"/>
              </a:rPr>
              <a:t>DIAGNÓSTICO :   FIEBRE  TIFOIDEA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s-ES" altLang="es-CL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  </a:t>
            </a:r>
            <a:r>
              <a:rPr lang="es-ES" altLang="es-CL" sz="1800" b="1" dirty="0">
                <a:solidFill>
                  <a:srgbClr val="CC0000"/>
                </a:solidFill>
                <a:latin typeface="Arial" panose="020B0604020202020204" pitchFamily="34" charset="0"/>
              </a:rPr>
              <a:t>Hemocultivos (+) : Salmonella </a:t>
            </a:r>
            <a:r>
              <a:rPr lang="es-ES" altLang="es-CL" sz="1800" b="1" dirty="0" err="1">
                <a:solidFill>
                  <a:srgbClr val="CC0000"/>
                </a:solidFill>
                <a:latin typeface="Arial" panose="020B0604020202020204" pitchFamily="34" charset="0"/>
              </a:rPr>
              <a:t>Tiphi</a:t>
            </a:r>
            <a:endParaRPr lang="es-ES" altLang="es-CL" sz="2800" b="1" dirty="0">
              <a:solidFill>
                <a:srgbClr val="CC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3624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1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="" xmlns:a16="http://schemas.microsoft.com/office/drawing/2014/main" id="{36D2D80B-BB33-3047-ABA0-7459EAEEE76E}"/>
              </a:ext>
            </a:extLst>
          </p:cNvPr>
          <p:cNvGraphicFramePr/>
          <p:nvPr/>
        </p:nvGraphicFramePr>
        <p:xfrm>
          <a:off x="1775520" y="188640"/>
          <a:ext cx="8568952" cy="2376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47139" name="Group 3"/>
          <p:cNvGraphicFramePr>
            <a:graphicFrameLocks noGrp="1"/>
          </p:cNvGraphicFramePr>
          <p:nvPr>
            <p:ph type="tbl" idx="1"/>
          </p:nvPr>
        </p:nvGraphicFramePr>
        <p:xfrm>
          <a:off x="1970856" y="2924945"/>
          <a:ext cx="8229600" cy="1036637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10366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Bas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  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</a:t>
                      </a:r>
                      <a:r>
                        <a:rPr kumimoji="0" lang="es-E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Eos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 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Mielo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 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</a:t>
                      </a:r>
                      <a:r>
                        <a:rPr kumimoji="0" lang="es-E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Juv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 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</a:t>
                      </a:r>
                      <a:r>
                        <a:rPr kumimoji="0" lang="es-E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Bac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  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</a:t>
                      </a:r>
                      <a:r>
                        <a:rPr kumimoji="0" lang="es-E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Segm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54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</a:t>
                      </a:r>
                      <a:r>
                        <a:rPr kumimoji="0" lang="es-E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Linfo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 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Mono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  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CL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47161" name="Rectangle 25"/>
          <p:cNvSpPr>
            <a:spLocks noChangeArrowheads="1"/>
          </p:cNvSpPr>
          <p:nvPr/>
        </p:nvSpPr>
        <p:spPr bwMode="auto">
          <a:xfrm>
            <a:off x="2084388" y="4365105"/>
            <a:ext cx="8064500" cy="177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L" sz="1800" b="1" dirty="0">
                <a:latin typeface="Arial" panose="020B0604020202020204" pitchFamily="34" charset="0"/>
              </a:rPr>
              <a:t>Caracteres frotis : S Roja: aniso (+) Micro (++)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L" sz="1800" b="1" dirty="0">
                <a:latin typeface="Arial" panose="020B0604020202020204" pitchFamily="34" charset="0"/>
              </a:rPr>
              <a:t>  S Blanca : granulaciones patológicas (+) linfocitos </a:t>
            </a:r>
            <a:r>
              <a:rPr lang="es-ES" altLang="es-CL" sz="1800" b="1" dirty="0" err="1">
                <a:latin typeface="Arial" panose="020B0604020202020204" pitchFamily="34" charset="0"/>
              </a:rPr>
              <a:t>hiperbasófilos</a:t>
            </a:r>
            <a:r>
              <a:rPr lang="es-ES" altLang="es-CL" sz="1800" b="1" dirty="0">
                <a:latin typeface="Arial" panose="020B0604020202020204" pitchFamily="34" charset="0"/>
              </a:rPr>
              <a:t> (+)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L" sz="1800" b="1" dirty="0">
                <a:latin typeface="Arial" panose="020B0604020202020204" pitchFamily="34" charset="0"/>
              </a:rPr>
              <a:t>    Plaquetas normales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L" sz="1800" b="1" dirty="0">
                <a:latin typeface="Arial" panose="020B0604020202020204" pitchFamily="34" charset="0"/>
              </a:rPr>
              <a:t>   VHS : 25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CL" sz="1800" b="1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L" sz="18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s-ES" altLang="es-CL" sz="2000" b="1" dirty="0">
                <a:solidFill>
                  <a:srgbClr val="FF0000"/>
                </a:solidFill>
                <a:latin typeface="Arial" panose="020B0604020202020204" pitchFamily="34" charset="0"/>
              </a:rPr>
              <a:t>DIAGNÓSTICO   :  EXANTEMA  VIRAL ,  ERITEMA INFECCIOSO</a:t>
            </a:r>
          </a:p>
        </p:txBody>
      </p:sp>
    </p:spTree>
    <p:extLst>
      <p:ext uri="{BB962C8B-B14F-4D97-AF65-F5344CB8AC3E}">
        <p14:creationId xmlns:p14="http://schemas.microsoft.com/office/powerpoint/2010/main" val="34566865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="" xmlns:a16="http://schemas.microsoft.com/office/drawing/2014/main" id="{9B5759E6-6D99-9846-B37C-582EEF85A694}"/>
              </a:ext>
            </a:extLst>
          </p:cNvPr>
          <p:cNvGraphicFramePr/>
          <p:nvPr/>
        </p:nvGraphicFramePr>
        <p:xfrm>
          <a:off x="1595884" y="264120"/>
          <a:ext cx="8964612" cy="2300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49187" name="Group 3"/>
          <p:cNvGraphicFramePr>
            <a:graphicFrameLocks noGrp="1"/>
          </p:cNvGraphicFramePr>
          <p:nvPr>
            <p:ph type="tbl" idx="1"/>
          </p:nvPr>
        </p:nvGraphicFramePr>
        <p:xfrm>
          <a:off x="2042864" y="2852937"/>
          <a:ext cx="8229600" cy="1036637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10366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Bas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E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   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Eos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E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  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Mielo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E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 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Juv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E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 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Bac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E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  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Segm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E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Linfo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E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 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Mono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E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 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C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49209" name="Rectangle 25"/>
          <p:cNvSpPr>
            <a:spLocks noChangeArrowheads="1"/>
          </p:cNvSpPr>
          <p:nvPr/>
        </p:nvSpPr>
        <p:spPr bwMode="auto">
          <a:xfrm>
            <a:off x="2063750" y="4652964"/>
            <a:ext cx="80645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L" sz="1800" b="1" dirty="0">
                <a:latin typeface="Arial" panose="020B0604020202020204" pitchFamily="34" charset="0"/>
              </a:rPr>
              <a:t>Caracteres frotis : S Roja: aniso (+)  </a:t>
            </a:r>
            <a:r>
              <a:rPr lang="es-ES" altLang="es-CL" sz="1800" b="1" dirty="0" err="1">
                <a:latin typeface="Arial" panose="020B0604020202020204" pitchFamily="34" charset="0"/>
              </a:rPr>
              <a:t>poiquilocitosis</a:t>
            </a:r>
            <a:r>
              <a:rPr lang="es-ES" altLang="es-CL" sz="1800" b="1" dirty="0">
                <a:latin typeface="Arial" panose="020B0604020202020204" pitchFamily="34" charset="0"/>
              </a:rPr>
              <a:t> (+)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L" sz="1800" b="1" dirty="0">
                <a:latin typeface="Arial" panose="020B0604020202020204" pitchFamily="34" charset="0"/>
              </a:rPr>
              <a:t>  S Blanca: granulaciones patológicas (+)     Plaquetas normales   VHS : 30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L" sz="1800" b="1" dirty="0">
                <a:solidFill>
                  <a:schemeClr val="tx2"/>
                </a:solidFill>
                <a:latin typeface="Arial" panose="020B0604020202020204" pitchFamily="34" charset="0"/>
              </a:rPr>
              <a:t>  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L" sz="18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s-ES" altLang="es-CL" sz="2800" b="1" dirty="0">
                <a:solidFill>
                  <a:srgbClr val="FF0000"/>
                </a:solidFill>
                <a:latin typeface="Arial" panose="020B0604020202020204" pitchFamily="34" charset="0"/>
              </a:rPr>
              <a:t>DIAGNÓSTICO   :  HEPATITIS  VIRAL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L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  </a:t>
            </a:r>
            <a:r>
              <a:rPr lang="es-ES" altLang="es-CL" sz="1800" b="1" i="1" dirty="0" err="1">
                <a:solidFill>
                  <a:srgbClr val="CC0000"/>
                </a:solidFill>
                <a:latin typeface="Arial" panose="020B0604020202020204" pitchFamily="34" charset="0"/>
              </a:rPr>
              <a:t>IgM</a:t>
            </a:r>
            <a:r>
              <a:rPr lang="es-ES" altLang="es-CL" sz="1800" b="1" i="1" dirty="0">
                <a:solidFill>
                  <a:srgbClr val="CC0000"/>
                </a:solidFill>
                <a:latin typeface="Arial" panose="020B0604020202020204" pitchFamily="34" charset="0"/>
              </a:rPr>
              <a:t> . Hepatitis A (+)</a:t>
            </a:r>
            <a:endParaRPr lang="es-ES" altLang="es-CL" sz="2800" b="1" i="1" dirty="0">
              <a:solidFill>
                <a:srgbClr val="CC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4469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2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2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="" xmlns:a16="http://schemas.microsoft.com/office/drawing/2014/main" id="{33BE5527-D00F-B34A-BA76-B6F8ADCB82EF}"/>
              </a:ext>
            </a:extLst>
          </p:cNvPr>
          <p:cNvGraphicFramePr/>
          <p:nvPr/>
        </p:nvGraphicFramePr>
        <p:xfrm>
          <a:off x="1595884" y="260648"/>
          <a:ext cx="8964613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51235" name="Group 3"/>
          <p:cNvGraphicFramePr>
            <a:graphicFrameLocks noGrp="1"/>
          </p:cNvGraphicFramePr>
          <p:nvPr>
            <p:ph type="tbl" idx="1"/>
          </p:nvPr>
        </p:nvGraphicFramePr>
        <p:xfrm>
          <a:off x="2063750" y="2996953"/>
          <a:ext cx="8229600" cy="1036637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10366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Bas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   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</a:t>
                      </a:r>
                      <a:r>
                        <a:rPr kumimoji="0" lang="es-E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Eos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 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Mielo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 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</a:t>
                      </a:r>
                      <a:r>
                        <a:rPr kumimoji="0" lang="es-E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Juv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 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</a:t>
                      </a:r>
                      <a:r>
                        <a:rPr kumimoji="0" lang="es-E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Bac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 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</a:t>
                      </a:r>
                      <a:r>
                        <a:rPr kumimoji="0" lang="es-E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Segm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 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</a:t>
                      </a:r>
                      <a:r>
                        <a:rPr kumimoji="0" lang="es-E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Linfo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 49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Mono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  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CL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51257" name="Rectangle 25"/>
          <p:cNvSpPr>
            <a:spLocks noChangeArrowheads="1"/>
          </p:cNvSpPr>
          <p:nvPr/>
        </p:nvSpPr>
        <p:spPr bwMode="auto">
          <a:xfrm>
            <a:off x="2135188" y="4412138"/>
            <a:ext cx="8064500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L" sz="1800" b="1" dirty="0">
                <a:latin typeface="Arial" panose="020B0604020202020204" pitchFamily="34" charset="0"/>
              </a:rPr>
              <a:t>Caracteres frotis : S Roja:  aniso (+/++)  </a:t>
            </a:r>
            <a:r>
              <a:rPr lang="es-ES" altLang="es-CL" sz="1800" b="1" dirty="0" err="1">
                <a:latin typeface="Arial" panose="020B0604020202020204" pitchFamily="34" charset="0"/>
              </a:rPr>
              <a:t>poiquilocitosis</a:t>
            </a:r>
            <a:r>
              <a:rPr lang="es-ES" altLang="es-CL" sz="1800" b="1" dirty="0">
                <a:latin typeface="Arial" panose="020B0604020202020204" pitchFamily="34" charset="0"/>
              </a:rPr>
              <a:t> (+)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L" sz="1800" b="1" dirty="0">
                <a:latin typeface="Arial" panose="020B0604020202020204" pitchFamily="34" charset="0"/>
              </a:rPr>
              <a:t>  S Blanca : Linfocitos </a:t>
            </a:r>
            <a:r>
              <a:rPr lang="es-ES" altLang="es-CL" sz="1800" b="1" dirty="0" err="1">
                <a:latin typeface="Arial" panose="020B0604020202020204" pitchFamily="34" charset="0"/>
              </a:rPr>
              <a:t>hiperbasófilos</a:t>
            </a:r>
            <a:r>
              <a:rPr lang="es-ES" altLang="es-CL" sz="1800" b="1" dirty="0">
                <a:latin typeface="Arial" panose="020B0604020202020204" pitchFamily="34" charset="0"/>
              </a:rPr>
              <a:t>  (+)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L" sz="1800" b="1" dirty="0">
                <a:latin typeface="Arial" panose="020B0604020202020204" pitchFamily="34" charset="0"/>
              </a:rPr>
              <a:t>    Plaquetas normales    VHS : 10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CL" sz="1800" b="1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L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   </a:t>
            </a:r>
            <a:r>
              <a:rPr lang="es-ES" altLang="es-CL" sz="2400" b="1" dirty="0">
                <a:solidFill>
                  <a:srgbClr val="FF0000"/>
                </a:solidFill>
                <a:latin typeface="Arial" panose="020B0604020202020204" pitchFamily="34" charset="0"/>
              </a:rPr>
              <a:t>ANF  VRS (+)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L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   DIAGNÓSTICO:  BRN   POR   VRS   </a:t>
            </a:r>
          </a:p>
        </p:txBody>
      </p:sp>
    </p:spTree>
    <p:extLst>
      <p:ext uri="{BB962C8B-B14F-4D97-AF65-F5344CB8AC3E}">
        <p14:creationId xmlns:p14="http://schemas.microsoft.com/office/powerpoint/2010/main" val="42689330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="" xmlns:a16="http://schemas.microsoft.com/office/drawing/2014/main" id="{7836E704-82F3-F441-A425-7ED62D941592}"/>
              </a:ext>
            </a:extLst>
          </p:cNvPr>
          <p:cNvGraphicFramePr/>
          <p:nvPr/>
        </p:nvGraphicFramePr>
        <p:xfrm>
          <a:off x="1829916" y="260648"/>
          <a:ext cx="8514556" cy="288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53283" name="Group 3"/>
          <p:cNvGraphicFramePr>
            <a:graphicFrameLocks noGrp="1"/>
          </p:cNvGraphicFramePr>
          <p:nvPr>
            <p:ph type="tbl" idx="1"/>
          </p:nvPr>
        </p:nvGraphicFramePr>
        <p:xfrm>
          <a:off x="2063750" y="3357564"/>
          <a:ext cx="8229600" cy="1036637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10366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Bas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  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</a:t>
                      </a:r>
                      <a:r>
                        <a:rPr kumimoji="0" lang="es-E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Eos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 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Mielo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 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</a:t>
                      </a:r>
                      <a:r>
                        <a:rPr kumimoji="0" lang="es-E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Juv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 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</a:t>
                      </a:r>
                      <a:r>
                        <a:rPr kumimoji="0" lang="es-E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Bac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  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</a:t>
                      </a:r>
                      <a:r>
                        <a:rPr kumimoji="0" lang="es-E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Segm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 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</a:t>
                      </a:r>
                      <a:r>
                        <a:rPr kumimoji="0" lang="es-E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Linfo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  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Mono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    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CL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53305" name="Rectangle 25"/>
          <p:cNvSpPr>
            <a:spLocks noChangeArrowheads="1"/>
          </p:cNvSpPr>
          <p:nvPr/>
        </p:nvSpPr>
        <p:spPr bwMode="auto">
          <a:xfrm>
            <a:off x="2228850" y="4643909"/>
            <a:ext cx="8064500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L" sz="1800" b="1" dirty="0">
                <a:latin typeface="Arial" panose="020B0604020202020204" pitchFamily="34" charset="0"/>
              </a:rPr>
              <a:t>Caracteres frotis : S Roja:  aniso (++)  </a:t>
            </a:r>
            <a:r>
              <a:rPr lang="es-ES" altLang="es-CL" sz="1800" b="1" dirty="0" err="1">
                <a:latin typeface="Arial" panose="020B0604020202020204" pitchFamily="34" charset="0"/>
              </a:rPr>
              <a:t>poiquilocitosis</a:t>
            </a:r>
            <a:r>
              <a:rPr lang="es-ES" altLang="es-CL" sz="1800" b="1" dirty="0">
                <a:latin typeface="Arial" panose="020B0604020202020204" pitchFamily="34" charset="0"/>
              </a:rPr>
              <a:t> (+) </a:t>
            </a:r>
            <a:r>
              <a:rPr lang="es-ES" altLang="es-CL" sz="1800" b="1" dirty="0" err="1">
                <a:latin typeface="Arial" panose="020B0604020202020204" pitchFamily="34" charset="0"/>
              </a:rPr>
              <a:t>microesf</a:t>
            </a:r>
            <a:r>
              <a:rPr lang="es-ES" altLang="es-CL" sz="1800" b="1" dirty="0">
                <a:latin typeface="Arial" panose="020B0604020202020204" pitchFamily="34" charset="0"/>
              </a:rPr>
              <a:t> (+)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L" sz="1800" b="1" dirty="0">
                <a:latin typeface="Arial" panose="020B0604020202020204" pitchFamily="34" charset="0"/>
              </a:rPr>
              <a:t>  S Blanca : Granulaciones patológica  (++)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L" sz="1800" b="1" dirty="0">
                <a:latin typeface="Arial" panose="020B0604020202020204" pitchFamily="34" charset="0"/>
              </a:rPr>
              <a:t>    Plaquetas normales    VHS  : 65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L" sz="1800" b="1" dirty="0">
                <a:solidFill>
                  <a:schemeClr val="tx2"/>
                </a:solidFill>
                <a:latin typeface="Arial" panose="020B0604020202020204" pitchFamily="34" charset="0"/>
              </a:rPr>
              <a:t>     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L" sz="1800" b="1" dirty="0">
                <a:solidFill>
                  <a:schemeClr val="tx2"/>
                </a:solidFill>
                <a:latin typeface="Arial" panose="020B0604020202020204" pitchFamily="34" charset="0"/>
              </a:rPr>
              <a:t>    </a:t>
            </a:r>
            <a:r>
              <a:rPr lang="es-ES" altLang="es-CL" sz="2800" b="1" dirty="0">
                <a:solidFill>
                  <a:srgbClr val="FF0000"/>
                </a:solidFill>
                <a:latin typeface="Arial" panose="020B0604020202020204" pitchFamily="34" charset="0"/>
              </a:rPr>
              <a:t>DIAGNÓSTICO:  REACCIÓN LEUCEMOIDE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L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  </a:t>
            </a:r>
            <a:r>
              <a:rPr lang="es-ES" altLang="es-CL" sz="2800" b="1" dirty="0">
                <a:solidFill>
                  <a:srgbClr val="CC0000"/>
                </a:solidFill>
                <a:latin typeface="Arial" panose="020B0604020202020204" pitchFamily="34" charset="0"/>
              </a:rPr>
              <a:t>AAN: (+)</a:t>
            </a:r>
            <a:r>
              <a:rPr lang="es-ES" altLang="es-CL" sz="2800" b="1" dirty="0">
                <a:solidFill>
                  <a:schemeClr val="tx2"/>
                </a:solidFill>
                <a:latin typeface="Arial" panose="020B0604020202020204" pitchFamily="34" charset="0"/>
              </a:rPr>
              <a:t>  </a:t>
            </a:r>
            <a:r>
              <a:rPr lang="es-ES" altLang="es-CL" sz="2800" b="1" dirty="0">
                <a:solidFill>
                  <a:srgbClr val="FF0000"/>
                </a:solidFill>
                <a:latin typeface="Arial" panose="020B0604020202020204" pitchFamily="34" charset="0"/>
              </a:rPr>
              <a:t>Artritis reumatoide</a:t>
            </a:r>
            <a:r>
              <a:rPr lang="es-ES" altLang="es-CL" sz="28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98815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3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3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3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3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="" xmlns:a16="http://schemas.microsoft.com/office/drawing/2014/main" id="{65D4EB1E-1B39-BD4D-8985-44C26AA3F55B}"/>
              </a:ext>
            </a:extLst>
          </p:cNvPr>
          <p:cNvGraphicFramePr/>
          <p:nvPr/>
        </p:nvGraphicFramePr>
        <p:xfrm>
          <a:off x="1631505" y="260648"/>
          <a:ext cx="8964613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55331" name="Group 3"/>
          <p:cNvGraphicFramePr>
            <a:graphicFrameLocks noGrp="1"/>
          </p:cNvGraphicFramePr>
          <p:nvPr>
            <p:ph type="tbl" idx="1"/>
          </p:nvPr>
        </p:nvGraphicFramePr>
        <p:xfrm>
          <a:off x="2135560" y="2910682"/>
          <a:ext cx="8229600" cy="1036637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10366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Bas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  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</a:t>
                      </a:r>
                      <a:r>
                        <a:rPr kumimoji="0" lang="es-E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Eos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 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Mielo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 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</a:t>
                      </a:r>
                      <a:r>
                        <a:rPr kumimoji="0" lang="es-E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Juv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  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</a:t>
                      </a:r>
                      <a:r>
                        <a:rPr kumimoji="0" lang="es-E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Bac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  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</a:t>
                      </a:r>
                      <a:r>
                        <a:rPr kumimoji="0" lang="es-E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Segm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 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</a:t>
                      </a:r>
                      <a:r>
                        <a:rPr kumimoji="0" lang="es-E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Linfo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  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Mono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   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CL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55353" name="Rectangle 25"/>
          <p:cNvSpPr>
            <a:spLocks noChangeArrowheads="1"/>
          </p:cNvSpPr>
          <p:nvPr/>
        </p:nvSpPr>
        <p:spPr bwMode="auto">
          <a:xfrm>
            <a:off x="1524000" y="4365105"/>
            <a:ext cx="91440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L" sz="1800" b="1" dirty="0">
                <a:latin typeface="Arial" panose="020B0604020202020204" pitchFamily="34" charset="0"/>
              </a:rPr>
              <a:t>Caracteres frotis : S Roja:  aniso (++)  </a:t>
            </a:r>
            <a:r>
              <a:rPr lang="es-ES" altLang="es-CL" sz="1800" b="1" dirty="0" err="1">
                <a:latin typeface="Arial" panose="020B0604020202020204" pitchFamily="34" charset="0"/>
              </a:rPr>
              <a:t>poiquilocitosis</a:t>
            </a:r>
            <a:r>
              <a:rPr lang="es-ES" altLang="es-CL" sz="1800" b="1" dirty="0">
                <a:latin typeface="Arial" panose="020B0604020202020204" pitchFamily="34" charset="0"/>
              </a:rPr>
              <a:t> (+) </a:t>
            </a:r>
            <a:r>
              <a:rPr lang="es-ES" altLang="es-CL" sz="1800" b="1" dirty="0" err="1">
                <a:latin typeface="Arial" panose="020B0604020202020204" pitchFamily="34" charset="0"/>
              </a:rPr>
              <a:t>microesf</a:t>
            </a:r>
            <a:r>
              <a:rPr lang="es-ES" altLang="es-CL" sz="1800" b="1" dirty="0">
                <a:latin typeface="Arial" panose="020B0604020202020204" pitchFamily="34" charset="0"/>
              </a:rPr>
              <a:t> (+)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L" sz="1800" b="1" dirty="0">
                <a:latin typeface="Arial" panose="020B0604020202020204" pitchFamily="34" charset="0"/>
              </a:rPr>
              <a:t>  S Blanca : Granulaciones patológica  (+++) </a:t>
            </a:r>
            <a:r>
              <a:rPr lang="es-ES" altLang="es-CL" sz="1800" b="1" dirty="0" err="1">
                <a:latin typeface="Arial" panose="020B0604020202020204" pitchFamily="34" charset="0"/>
              </a:rPr>
              <a:t>Vacuolización</a:t>
            </a:r>
            <a:r>
              <a:rPr lang="es-ES" altLang="es-CL" sz="1800" b="1" dirty="0">
                <a:latin typeface="Arial" panose="020B0604020202020204" pitchFamily="34" charset="0"/>
              </a:rPr>
              <a:t> neutrófilos (++)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L" sz="1800" b="1" dirty="0">
                <a:latin typeface="Arial" panose="020B0604020202020204" pitchFamily="34" charset="0"/>
              </a:rPr>
              <a:t>    Plaquetas aumentadas (++)    VHS  : 95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CL" sz="1800" b="1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L" sz="1800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s-ES" altLang="es-CL" sz="2800" b="1" dirty="0">
                <a:solidFill>
                  <a:srgbClr val="FF0000"/>
                </a:solidFill>
                <a:latin typeface="Arial" panose="020B0604020202020204" pitchFamily="34" charset="0"/>
              </a:rPr>
              <a:t>DIAGNÓSTICO : MENINGITIS BACTERIANA  AGUDA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L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   </a:t>
            </a:r>
            <a:r>
              <a:rPr lang="es-ES" altLang="es-CL" sz="2000" b="1" dirty="0">
                <a:solidFill>
                  <a:srgbClr val="CC0000"/>
                </a:solidFill>
                <a:latin typeface="Arial" panose="020B0604020202020204" pitchFamily="34" charset="0"/>
              </a:rPr>
              <a:t>LCR . Compatible meningitis bacteriana, cultivo (+) neumococo</a:t>
            </a:r>
          </a:p>
        </p:txBody>
      </p:sp>
    </p:spTree>
    <p:extLst>
      <p:ext uri="{BB962C8B-B14F-4D97-AF65-F5344CB8AC3E}">
        <p14:creationId xmlns:p14="http://schemas.microsoft.com/office/powerpoint/2010/main" val="12213463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="" xmlns:a16="http://schemas.microsoft.com/office/drawing/2014/main" id="{E7BF9C76-F781-594A-9ADA-CE1FE8FEEF93}"/>
              </a:ext>
            </a:extLst>
          </p:cNvPr>
          <p:cNvGraphicFramePr/>
          <p:nvPr/>
        </p:nvGraphicFramePr>
        <p:xfrm>
          <a:off x="1919537" y="160338"/>
          <a:ext cx="8546355" cy="27277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57379" name="Group 3"/>
          <p:cNvGraphicFramePr>
            <a:graphicFrameLocks noGrp="1"/>
          </p:cNvGraphicFramePr>
          <p:nvPr>
            <p:ph type="tbl" idx="1"/>
          </p:nvPr>
        </p:nvGraphicFramePr>
        <p:xfrm>
          <a:off x="2077913" y="3252206"/>
          <a:ext cx="8229600" cy="1036637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10366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Bas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   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</a:t>
                      </a:r>
                      <a:r>
                        <a:rPr kumimoji="0" lang="es-E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Eos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 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Mielo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 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</a:t>
                      </a:r>
                      <a:r>
                        <a:rPr kumimoji="0" lang="es-E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Juv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 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</a:t>
                      </a:r>
                      <a:r>
                        <a:rPr kumimoji="0" lang="es-E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Bac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  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</a:t>
                      </a:r>
                      <a:r>
                        <a:rPr kumimoji="0" lang="es-E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Segm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 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</a:t>
                      </a:r>
                      <a:r>
                        <a:rPr kumimoji="0" lang="es-E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Linfo</a:t>
                      </a: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 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Mono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E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       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BBB5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es-CL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57401" name="Rectangle 25"/>
          <p:cNvSpPr>
            <a:spLocks noChangeArrowheads="1"/>
          </p:cNvSpPr>
          <p:nvPr/>
        </p:nvSpPr>
        <p:spPr bwMode="auto">
          <a:xfrm>
            <a:off x="1559496" y="4691063"/>
            <a:ext cx="9144000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BBB5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9BBB5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L" sz="1800" dirty="0">
                <a:latin typeface="+mn-lt"/>
              </a:rPr>
              <a:t>      </a:t>
            </a:r>
            <a:r>
              <a:rPr lang="es-ES" altLang="es-CL" sz="1800" b="1" dirty="0">
                <a:latin typeface="+mn-lt"/>
              </a:rPr>
              <a:t>Caracteres frotis : S Roja:  aniso (+)  </a:t>
            </a:r>
            <a:r>
              <a:rPr lang="es-ES" altLang="es-CL" sz="1800" b="1" dirty="0" err="1">
                <a:latin typeface="+mn-lt"/>
              </a:rPr>
              <a:t>poiquilocitosis</a:t>
            </a:r>
            <a:r>
              <a:rPr lang="es-ES" altLang="es-CL" sz="1800" b="1" dirty="0">
                <a:latin typeface="+mn-lt"/>
              </a:rPr>
              <a:t> (+) micro (+)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L" sz="1800" b="1" dirty="0">
                <a:latin typeface="+mn-lt"/>
              </a:rPr>
              <a:t>      S Blanca : Granulaciones patológica  (++) </a:t>
            </a:r>
            <a:r>
              <a:rPr lang="es-ES" altLang="es-CL" sz="1800" b="1" dirty="0" err="1">
                <a:latin typeface="+mn-lt"/>
              </a:rPr>
              <a:t>Vacuolización</a:t>
            </a:r>
            <a:r>
              <a:rPr lang="es-ES" altLang="es-CL" sz="1800" b="1" dirty="0">
                <a:latin typeface="+mn-lt"/>
              </a:rPr>
              <a:t> neutrófilos (+)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L" sz="1800" b="1" dirty="0">
                <a:latin typeface="+mn-lt"/>
              </a:rPr>
              <a:t>       Plaquetas normales      VHS  : 90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CL" sz="1800" b="1" dirty="0">
              <a:solidFill>
                <a:schemeClr val="tx2"/>
              </a:solidFill>
              <a:latin typeface="+mn-lt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L" sz="1800" b="1" dirty="0">
                <a:solidFill>
                  <a:schemeClr val="tx2"/>
                </a:solidFill>
                <a:latin typeface="+mn-lt"/>
              </a:rPr>
              <a:t>           </a:t>
            </a:r>
            <a:r>
              <a:rPr lang="es-ES" altLang="es-CL" sz="2800" b="1" dirty="0">
                <a:solidFill>
                  <a:srgbClr val="FF0000"/>
                </a:solidFill>
                <a:latin typeface="+mn-lt"/>
              </a:rPr>
              <a:t>DIAGNÓSTICO : NEUMOPATÍA  AGUDA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CL" sz="2800" b="1" dirty="0">
                <a:solidFill>
                  <a:srgbClr val="FF0000"/>
                </a:solidFill>
                <a:latin typeface="+mn-lt"/>
              </a:rPr>
              <a:t>    </a:t>
            </a:r>
            <a:r>
              <a:rPr lang="es-ES" altLang="es-CL" sz="2000" b="1" dirty="0">
                <a:solidFill>
                  <a:srgbClr val="CC0000"/>
                </a:solidFill>
                <a:latin typeface="+mn-lt"/>
              </a:rPr>
              <a:t>hemocultivos y  cultivo </a:t>
            </a:r>
            <a:r>
              <a:rPr lang="es-ES" altLang="es-CL" sz="2000" b="1" dirty="0" err="1">
                <a:solidFill>
                  <a:srgbClr val="CC0000"/>
                </a:solidFill>
                <a:latin typeface="+mn-lt"/>
              </a:rPr>
              <a:t>secresión</a:t>
            </a:r>
            <a:r>
              <a:rPr lang="es-ES" altLang="es-CL" sz="2000" b="1" dirty="0">
                <a:solidFill>
                  <a:srgbClr val="CC0000"/>
                </a:solidFill>
                <a:latin typeface="+mn-lt"/>
              </a:rPr>
              <a:t> bronquial  (+) neumococo</a:t>
            </a:r>
          </a:p>
        </p:txBody>
      </p:sp>
    </p:spTree>
    <p:extLst>
      <p:ext uri="{BB962C8B-B14F-4D97-AF65-F5344CB8AC3E}">
        <p14:creationId xmlns:p14="http://schemas.microsoft.com/office/powerpoint/2010/main" val="1082102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4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4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4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4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752601" y="2790693"/>
            <a:ext cx="4114800" cy="1295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s-ES" sz="4400" b="1" dirty="0">
                <a:latin typeface="Arial" pitchFamily="34" charset="0"/>
                <a:ea typeface="+mj-ea"/>
                <a:cs typeface="Arial" pitchFamily="34" charset="0"/>
              </a:rPr>
              <a:t>¿Preguntas o dudas</a:t>
            </a:r>
            <a:r>
              <a:rPr lang="en-US" sz="4400" b="1" dirty="0">
                <a:latin typeface="Arial" pitchFamily="34" charset="0"/>
                <a:ea typeface="+mj-ea"/>
                <a:cs typeface="Arial" pitchFamily="34" charset="0"/>
              </a:rPr>
              <a:t>?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324600" y="1566333"/>
            <a:ext cx="3124200" cy="4254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3300" b="1" dirty="0">
                <a:solidFill>
                  <a:schemeClr val="accent1"/>
                </a:solidFill>
                <a:latin typeface="Century Gothic" pitchFamily="34" charset="0"/>
                <a:ea typeface="+mj-ea"/>
                <a:cs typeface="Arial" pitchFamily="34" charset="0"/>
              </a:rPr>
              <a:t>?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8610600" y="3438262"/>
            <a:ext cx="1676400" cy="18745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6700" b="1" dirty="0">
                <a:solidFill>
                  <a:schemeClr val="accent2"/>
                </a:solidFill>
                <a:latin typeface="Century Gothic" pitchFamily="34" charset="0"/>
                <a:ea typeface="+mj-ea"/>
                <a:cs typeface="Arial" pitchFamily="34" charset="0"/>
              </a:rPr>
              <a:t>?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6096000" y="3725333"/>
            <a:ext cx="838200" cy="1079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9600" b="1" dirty="0">
                <a:solidFill>
                  <a:schemeClr val="accent3"/>
                </a:solidFill>
                <a:latin typeface="Century Gothic" pitchFamily="34" charset="0"/>
                <a:ea typeface="+mj-ea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91456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Título"/>
          <p:cNvSpPr>
            <a:spLocks noGrp="1"/>
          </p:cNvSpPr>
          <p:nvPr>
            <p:ph type="title"/>
          </p:nvPr>
        </p:nvSpPr>
        <p:spPr>
          <a:xfrm>
            <a:off x="1991544" y="160337"/>
            <a:ext cx="4233664" cy="1143000"/>
          </a:xfrm>
        </p:spPr>
        <p:txBody>
          <a:bodyPr/>
          <a:lstStyle/>
          <a:p>
            <a:r>
              <a:rPr lang="es-CL" altLang="es-CL" b="1" dirty="0">
                <a:latin typeface="+mj-lt"/>
              </a:rPr>
              <a:t>   Línea Roja </a:t>
            </a:r>
          </a:p>
        </p:txBody>
      </p:sp>
      <p:pic>
        <p:nvPicPr>
          <p:cNvPr id="1229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919" y="1436914"/>
            <a:ext cx="8570162" cy="403784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29" y="160338"/>
            <a:ext cx="1437457" cy="1066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991544" y="5685291"/>
            <a:ext cx="8035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 </a:t>
            </a:r>
            <a:r>
              <a:rPr lang="es-CL" sz="1200" b="1" dirty="0"/>
              <a:t>En el esquema se observa el proceso de diferenciación de las células hematopoyéticas desde la célula troncal hematopoyética (CTH) o </a:t>
            </a:r>
            <a:r>
              <a:rPr lang="es-CL" sz="1200" b="1" dirty="0" err="1"/>
              <a:t>celula</a:t>
            </a:r>
            <a:r>
              <a:rPr lang="es-CL" sz="1200" b="1" dirty="0"/>
              <a:t> madre  que es </a:t>
            </a:r>
            <a:r>
              <a:rPr lang="es-CL" sz="1200" b="1" dirty="0" err="1"/>
              <a:t>multipotencial</a:t>
            </a:r>
            <a:r>
              <a:rPr lang="es-CL" sz="1200" b="1" dirty="0"/>
              <a:t>  o sea es capaz de diferenciarse en cualquier linaje sanguíneo y que en caso de la serie roja ,existen algunas células intermedias que finalmente dan origen a las células precursoras y células maduras de la sangre.</a:t>
            </a:r>
            <a:endParaRPr lang="es-ES" sz="1200" b="1" dirty="0"/>
          </a:p>
        </p:txBody>
      </p:sp>
    </p:spTree>
    <p:extLst>
      <p:ext uri="{BB962C8B-B14F-4D97-AF65-F5344CB8AC3E}">
        <p14:creationId xmlns:p14="http://schemas.microsoft.com/office/powerpoint/2010/main" val="129293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2192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hangingPunct="1"/>
            <a:r>
              <a:rPr lang="es-ES_tradnl" altLang="es-CL" b="1"/>
              <a:t> HEMOGLOBINA</a:t>
            </a:r>
            <a:endParaRPr lang="es-ES" altLang="es-CL" b="1"/>
          </a:p>
        </p:txBody>
      </p:sp>
      <p:sp>
        <p:nvSpPr>
          <p:cNvPr id="14340" name="Marcador de contenido 1"/>
          <p:cNvSpPr>
            <a:spLocks noGrp="1"/>
          </p:cNvSpPr>
          <p:nvPr>
            <p:ph sz="half" idx="1"/>
          </p:nvPr>
        </p:nvSpPr>
        <p:spPr>
          <a:xfrm>
            <a:off x="1981200" y="1600201"/>
            <a:ext cx="4038600" cy="4525963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s-CL" altLang="es-CL" sz="1800" b="1" dirty="0"/>
              <a:t>Es la que transporta el O2</a:t>
            </a:r>
          </a:p>
          <a:p>
            <a:pPr>
              <a:lnSpc>
                <a:spcPct val="90000"/>
              </a:lnSpc>
            </a:pPr>
            <a:r>
              <a:rPr lang="es-CL" altLang="es-CL" sz="1800" b="1" dirty="0"/>
              <a:t>En general su concentración es proporcional al N° </a:t>
            </a:r>
            <a:r>
              <a:rPr lang="es-CL" altLang="es-CL" sz="1800" b="1" dirty="0" err="1"/>
              <a:t>Gl</a:t>
            </a:r>
            <a:r>
              <a:rPr lang="es-CL" altLang="es-CL" sz="1800" b="1" dirty="0"/>
              <a:t> rojos</a:t>
            </a:r>
          </a:p>
          <a:p>
            <a:pPr>
              <a:lnSpc>
                <a:spcPct val="90000"/>
              </a:lnSpc>
            </a:pPr>
            <a:endParaRPr lang="es-CL" altLang="es-CL" sz="1800" b="1" dirty="0"/>
          </a:p>
          <a:p>
            <a:pPr>
              <a:lnSpc>
                <a:spcPct val="90000"/>
              </a:lnSpc>
            </a:pPr>
            <a:r>
              <a:rPr lang="es-CL" altLang="es-CL" sz="1800" b="1" dirty="0"/>
              <a:t>Regla de 3 </a:t>
            </a:r>
          </a:p>
          <a:p>
            <a:pPr marL="0" indent="0">
              <a:buNone/>
            </a:pPr>
            <a:r>
              <a:rPr lang="es-CL" altLang="es-CL" sz="1800" b="1" dirty="0"/>
              <a:t>          RBC x 3 = </a:t>
            </a:r>
            <a:r>
              <a:rPr lang="es-CL" altLang="es-CL" sz="1800" b="1" dirty="0" err="1"/>
              <a:t>Hb</a:t>
            </a:r>
            <a:r>
              <a:rPr lang="es-CL" altLang="es-CL" sz="1800" b="1" dirty="0"/>
              <a:t> </a:t>
            </a:r>
          </a:p>
          <a:p>
            <a:pPr marL="0" indent="0">
              <a:buNone/>
            </a:pPr>
            <a:r>
              <a:rPr lang="es-CL" altLang="es-CL" sz="1800" b="1" dirty="0"/>
              <a:t>           </a:t>
            </a:r>
            <a:r>
              <a:rPr lang="es-CL" altLang="es-CL" sz="1800" b="1" dirty="0" err="1"/>
              <a:t>Hb</a:t>
            </a:r>
            <a:r>
              <a:rPr lang="es-CL" altLang="es-CL" sz="1800" b="1" dirty="0"/>
              <a:t>  x 3 = </a:t>
            </a:r>
            <a:r>
              <a:rPr lang="es-CL" altLang="es-CL" sz="1800" b="1" dirty="0" err="1"/>
              <a:t>Hto</a:t>
            </a:r>
            <a:endParaRPr lang="es-CL" altLang="es-CL" sz="1800" b="1" dirty="0"/>
          </a:p>
          <a:p>
            <a:pPr marL="0" indent="0">
              <a:buNone/>
            </a:pPr>
            <a:endParaRPr lang="es-CL" altLang="es-CL" sz="1800" b="1" dirty="0"/>
          </a:p>
          <a:p>
            <a:pPr>
              <a:lnSpc>
                <a:spcPct val="90000"/>
              </a:lnSpc>
            </a:pPr>
            <a:r>
              <a:rPr lang="es-CL" altLang="es-CL" sz="1800" b="1" dirty="0"/>
              <a:t>Se altera la proporción por </a:t>
            </a:r>
            <a:r>
              <a:rPr lang="es-CL" altLang="es-CL" sz="1800" b="1" dirty="0" err="1"/>
              <a:t>ej</a:t>
            </a:r>
            <a:r>
              <a:rPr lang="es-CL" altLang="es-CL" sz="1800" b="1" dirty="0"/>
              <a:t> Talasemias : aumento GR y disminución </a:t>
            </a:r>
            <a:r>
              <a:rPr lang="es-CL" altLang="es-CL" sz="1800" b="1" dirty="0" err="1"/>
              <a:t>Hb</a:t>
            </a:r>
            <a:r>
              <a:rPr lang="es-CL" altLang="es-CL" sz="1800" b="1" dirty="0"/>
              <a:t> </a:t>
            </a:r>
          </a:p>
          <a:p>
            <a:pPr marL="0" indent="0">
              <a:buNone/>
            </a:pPr>
            <a:r>
              <a:rPr lang="es-CL" altLang="es-CL" sz="1800" b="1" dirty="0"/>
              <a:t> </a:t>
            </a:r>
          </a:p>
          <a:p>
            <a:pPr>
              <a:lnSpc>
                <a:spcPct val="90000"/>
              </a:lnSpc>
            </a:pPr>
            <a:r>
              <a:rPr lang="es-CL" altLang="es-CL" sz="1800" b="1" dirty="0"/>
              <a:t> Se habla de anemia cuando el valor es inferior a 2 DS del promedio normal para la edad </a:t>
            </a:r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3" b="1"/>
          <a:stretch/>
        </p:blipFill>
        <p:spPr bwMode="auto">
          <a:xfrm>
            <a:off x="6172200" y="1600201"/>
            <a:ext cx="4038600" cy="45259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618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>
            <a:extLst>
              <a:ext uri="{FF2B5EF4-FFF2-40B4-BE49-F238E27FC236}">
                <a16:creationId xmlns="" xmlns:a16="http://schemas.microsoft.com/office/drawing/2014/main" id="{B399415E-3172-4863-BF3A-418426714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/>
              <a:t>HEMATOCRITO </a:t>
            </a:r>
            <a:r>
              <a:rPr lang="en-US" sz="3600" b="1" dirty="0" smtClean="0"/>
              <a:t>Y HEMOGLOBINA</a:t>
            </a:r>
            <a:endParaRPr lang="en-US" sz="3600" b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6" r="-1" b="24245"/>
          <a:stretch/>
        </p:blipFill>
        <p:spPr bwMode="auto">
          <a:xfrm>
            <a:off x="1981200" y="1600201"/>
            <a:ext cx="4038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6172200" y="1600201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defRPr/>
            </a:pPr>
            <a:r>
              <a:rPr lang="es-CL" sz="1500">
                <a:latin typeface="Microsoft Sans Serif" pitchFamily="34" charset="0"/>
                <a:cs typeface="Microsoft Sans Serif" pitchFamily="34" charset="0"/>
              </a:rPr>
              <a:t> </a:t>
            </a:r>
            <a:r>
              <a:rPr lang="es-CL" sz="1500" b="1">
                <a:latin typeface="Microsoft Sans Serif" pitchFamily="34" charset="0"/>
                <a:cs typeface="Microsoft Sans Serif" pitchFamily="34" charset="0"/>
              </a:rPr>
              <a:t>Hto  es el volumen de los eritrocitos en relación al plasma 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defRPr/>
            </a:pPr>
            <a:endParaRPr lang="es-CL" sz="1500" b="1">
              <a:latin typeface="Microsoft Sans Serif" pitchFamily="34" charset="0"/>
              <a:cs typeface="Microsoft Sans Serif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defRPr/>
            </a:pPr>
            <a:r>
              <a:rPr lang="es-CL" sz="1500" b="1">
                <a:latin typeface="Microsoft Sans Serif" pitchFamily="34" charset="0"/>
                <a:cs typeface="Microsoft Sans Serif" pitchFamily="34" charset="0"/>
              </a:rPr>
              <a:t>Si está aumentado  : Hto &gt; 60% se habla de    Poliglobulia 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defRPr/>
            </a:pPr>
            <a:endParaRPr lang="es-CL" sz="1500">
              <a:latin typeface="Microsoft Sans Serif" pitchFamily="34" charset="0"/>
              <a:cs typeface="Microsoft Sans Serif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-"/>
              <a:defRPr/>
            </a:pPr>
            <a:r>
              <a:rPr lang="es-CL" sz="1500" b="1">
                <a:latin typeface="Microsoft Sans Serif" pitchFamily="34" charset="0"/>
                <a:cs typeface="Microsoft Sans Serif" pitchFamily="34" charset="0"/>
              </a:rPr>
              <a:t>Primaria</a:t>
            </a:r>
            <a:r>
              <a:rPr lang="es-CL" sz="1500">
                <a:latin typeface="Microsoft Sans Serif" pitchFamily="34" charset="0"/>
                <a:cs typeface="Microsoft Sans Serif" pitchFamily="34" charset="0"/>
              </a:rPr>
              <a:t> : Policitemia Vera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-"/>
              <a:defRPr/>
            </a:pPr>
            <a:endParaRPr lang="es-CL" sz="1500">
              <a:latin typeface="Microsoft Sans Serif" pitchFamily="34" charset="0"/>
              <a:cs typeface="Microsoft Sans Serif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-"/>
              <a:defRPr/>
            </a:pPr>
            <a:r>
              <a:rPr lang="es-CL" sz="1500" b="1">
                <a:latin typeface="Microsoft Sans Serif" pitchFamily="34" charset="0"/>
                <a:cs typeface="Microsoft Sans Serif" pitchFamily="34" charset="0"/>
              </a:rPr>
              <a:t>Secundaria   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defRPr/>
            </a:pPr>
            <a:r>
              <a:rPr lang="es-CL" sz="1500">
                <a:latin typeface="Microsoft Sans Serif" pitchFamily="34" charset="0"/>
                <a:cs typeface="Microsoft Sans Serif" pitchFamily="34" charset="0"/>
              </a:rPr>
              <a:t>         Cardiopatías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defRPr/>
            </a:pPr>
            <a:r>
              <a:rPr lang="es-CL" sz="1500">
                <a:latin typeface="Microsoft Sans Serif" pitchFamily="34" charset="0"/>
                <a:cs typeface="Microsoft Sans Serif" pitchFamily="34" charset="0"/>
              </a:rPr>
              <a:t>         Neumopatías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defRPr/>
            </a:pPr>
            <a:r>
              <a:rPr lang="es-CL" sz="1500">
                <a:latin typeface="Microsoft Sans Serif" pitchFamily="34" charset="0"/>
                <a:cs typeface="Microsoft Sans Serif" pitchFamily="34" charset="0"/>
              </a:rPr>
              <a:t>         Altura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defRPr/>
            </a:pPr>
            <a:r>
              <a:rPr lang="es-CL" sz="1500">
                <a:latin typeface="Microsoft Sans Serif" pitchFamily="34" charset="0"/>
                <a:cs typeface="Microsoft Sans Serif" pitchFamily="34" charset="0"/>
              </a:rPr>
              <a:t>         Hemoglobinopatías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defRPr/>
            </a:pPr>
            <a:r>
              <a:rPr lang="es-CL" sz="1500">
                <a:latin typeface="Microsoft Sans Serif" pitchFamily="34" charset="0"/>
                <a:cs typeface="Microsoft Sans Serif" pitchFamily="34" charset="0"/>
              </a:rPr>
              <a:t>         Tumor de Wilms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defRPr/>
            </a:pPr>
            <a:r>
              <a:rPr lang="es-CL" sz="1500">
                <a:latin typeface="Microsoft Sans Serif" pitchFamily="34" charset="0"/>
                <a:cs typeface="Microsoft Sans Serif" pitchFamily="34" charset="0"/>
              </a:rPr>
              <a:t>         Enfermedades renales 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defRPr/>
            </a:pPr>
            <a:r>
              <a:rPr lang="es-CL" sz="1500">
                <a:latin typeface="Microsoft Sans Serif" pitchFamily="34" charset="0"/>
                <a:cs typeface="Microsoft Sans Serif" pitchFamily="34" charset="0"/>
              </a:rPr>
              <a:t>         Endocrinopatías</a:t>
            </a:r>
          </a:p>
        </p:txBody>
      </p:sp>
    </p:spTree>
    <p:extLst>
      <p:ext uri="{BB962C8B-B14F-4D97-AF65-F5344CB8AC3E}">
        <p14:creationId xmlns:p14="http://schemas.microsoft.com/office/powerpoint/2010/main" val="17888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2192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hangingPunct="1"/>
            <a:r>
              <a:rPr lang="es-ES_tradnl" altLang="es-CL" b="1"/>
              <a:t> Volumen corpuscular medio</a:t>
            </a:r>
            <a:endParaRPr lang="es-ES" altLang="es-CL" b="1"/>
          </a:p>
        </p:txBody>
      </p:sp>
      <p:sp>
        <p:nvSpPr>
          <p:cNvPr id="20483" name="Rectangle 3"/>
          <p:cNvSpPr>
            <a:spLocks noGrp="1"/>
          </p:cNvSpPr>
          <p:nvPr>
            <p:ph idx="1"/>
          </p:nvPr>
        </p:nvSpPr>
        <p:spPr>
          <a:xfrm>
            <a:off x="1972567" y="1772817"/>
            <a:ext cx="8229600" cy="45259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s-ES_tradnl" altLang="es-CL" sz="2000" b="1" dirty="0" smtClean="0"/>
              <a:t>Representa la media del</a:t>
            </a:r>
            <a:r>
              <a:rPr lang="es-ES_tradnl" altLang="es-CL" sz="2000" b="1" dirty="0" smtClean="0"/>
              <a:t> tamaño </a:t>
            </a:r>
            <a:r>
              <a:rPr lang="es-ES_tradnl" altLang="es-CL" sz="2000" b="1" dirty="0"/>
              <a:t>de los hematíes . Es una de las bases de la clasificación de las anemias.   </a:t>
            </a:r>
          </a:p>
          <a:p>
            <a:pPr eaLnBrk="1" hangingPunct="1">
              <a:lnSpc>
                <a:spcPct val="90000"/>
              </a:lnSpc>
            </a:pPr>
            <a:r>
              <a:rPr lang="es-ES_tradnl" altLang="es-CL" sz="2000" b="1" dirty="0"/>
              <a:t>En niños el VCM es menor que en adulto  µ 3</a:t>
            </a:r>
          </a:p>
          <a:p>
            <a:pPr marL="0" indent="0">
              <a:buNone/>
            </a:pPr>
            <a:endParaRPr lang="es-CL" altLang="es-CL" sz="2000" b="1" dirty="0"/>
          </a:p>
          <a:p>
            <a:pPr marL="0" indent="0">
              <a:buNone/>
            </a:pPr>
            <a:r>
              <a:rPr lang="es-CL" altLang="es-CL" sz="2000" b="1" dirty="0"/>
              <a:t>                     mediana               Limite inferior                              </a:t>
            </a:r>
          </a:p>
          <a:p>
            <a:pPr marL="0" indent="0">
              <a:buNone/>
            </a:pPr>
            <a:r>
              <a:rPr lang="es-CL" altLang="es-CL" sz="2000" b="1" dirty="0"/>
              <a:t>    RN                 108                            98  </a:t>
            </a:r>
          </a:p>
          <a:p>
            <a:pPr marL="0" indent="0">
              <a:buNone/>
            </a:pPr>
            <a:r>
              <a:rPr lang="es-CL" altLang="es-CL" sz="2000" b="1" dirty="0"/>
              <a:t> &lt; 2 años =           77                           </a:t>
            </a:r>
            <a:r>
              <a:rPr lang="es-CL" altLang="es-CL" sz="2000" b="1" dirty="0" smtClean="0"/>
              <a:t>70</a:t>
            </a:r>
            <a:endParaRPr lang="es-CL" altLang="es-CL" sz="2000" b="1" dirty="0"/>
          </a:p>
          <a:p>
            <a:pPr marL="0" indent="0">
              <a:buNone/>
            </a:pPr>
            <a:r>
              <a:rPr lang="es-CL" altLang="es-CL" sz="2000" b="1" dirty="0"/>
              <a:t> 2 - 4   años        79                            73</a:t>
            </a:r>
          </a:p>
          <a:p>
            <a:pPr marL="0" indent="0">
              <a:buNone/>
            </a:pPr>
            <a:r>
              <a:rPr lang="es-CL" altLang="es-CL" sz="2000" b="1" dirty="0"/>
              <a:t> 4 – 7   años        81                           </a:t>
            </a:r>
            <a:r>
              <a:rPr lang="es-CL" altLang="es-CL" sz="2000" b="1" dirty="0" smtClean="0"/>
              <a:t>75</a:t>
            </a:r>
            <a:endParaRPr lang="es-CL" altLang="es-CL" sz="2000" b="1" dirty="0"/>
          </a:p>
          <a:p>
            <a:pPr marL="0" indent="0">
              <a:buNone/>
            </a:pPr>
            <a:r>
              <a:rPr lang="es-CL" altLang="es-CL" sz="2000" b="1" dirty="0"/>
              <a:t> 8 - 11  años        83                           76</a:t>
            </a:r>
          </a:p>
          <a:p>
            <a:pPr marL="0" indent="0">
              <a:buNone/>
            </a:pPr>
            <a:r>
              <a:rPr lang="es-CL" altLang="es-CL" sz="2000" b="1" dirty="0"/>
              <a:t> 12-14  años      84-85                      77-78</a:t>
            </a:r>
          </a:p>
          <a:p>
            <a:pPr marL="0" indent="0">
              <a:buNone/>
            </a:pPr>
            <a:r>
              <a:rPr lang="es-CL" altLang="es-CL" sz="2000" b="1" dirty="0"/>
              <a:t> 15-17  años      86-87                      78-79</a:t>
            </a:r>
          </a:p>
          <a:p>
            <a:pPr marL="0" indent="0">
              <a:buNone/>
            </a:pPr>
            <a:r>
              <a:rPr lang="es-CL" altLang="es-CL" sz="2000" b="1" dirty="0"/>
              <a:t> &gt; 18     años       90                          80</a:t>
            </a:r>
          </a:p>
          <a:p>
            <a:pPr marL="0" indent="0">
              <a:buNone/>
            </a:pPr>
            <a:endParaRPr lang="es-ES" altLang="es-CL" sz="2000" b="1" dirty="0"/>
          </a:p>
        </p:txBody>
      </p:sp>
    </p:spTree>
    <p:extLst>
      <p:ext uri="{BB962C8B-B14F-4D97-AF65-F5344CB8AC3E}">
        <p14:creationId xmlns:p14="http://schemas.microsoft.com/office/powerpoint/2010/main" val="73574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1696</TotalTime>
  <Words>2832</Words>
  <Application>Microsoft Office PowerPoint</Application>
  <PresentationFormat>Panorámica</PresentationFormat>
  <Paragraphs>610</Paragraphs>
  <Slides>58</Slides>
  <Notes>31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58</vt:i4>
      </vt:variant>
    </vt:vector>
  </HeadingPairs>
  <TitlesOfParts>
    <vt:vector size="67" baseType="lpstr">
      <vt:lpstr>Arial</vt:lpstr>
      <vt:lpstr>Calibri</vt:lpstr>
      <vt:lpstr>Century Gothic</vt:lpstr>
      <vt:lpstr>Comic Sans MS</vt:lpstr>
      <vt:lpstr>Constantia</vt:lpstr>
      <vt:lpstr>Microsoft Sans Serif</vt:lpstr>
      <vt:lpstr>Symbol</vt:lpstr>
      <vt:lpstr>Wingdings 2</vt:lpstr>
      <vt:lpstr>Tema de Office</vt:lpstr>
      <vt:lpstr>  Interpretación del Hemograma en Pediatría</vt:lpstr>
      <vt:lpstr>Hemograma</vt:lpstr>
      <vt:lpstr>Consideraciones previas</vt:lpstr>
      <vt:lpstr>Metódica de  interpretación</vt:lpstr>
      <vt:lpstr>      SERIE  ROJA</vt:lpstr>
      <vt:lpstr>   Línea Roja </vt:lpstr>
      <vt:lpstr> HEMOGLOBINA</vt:lpstr>
      <vt:lpstr>HEMATOCRITO Y HEMOGLOBINA</vt:lpstr>
      <vt:lpstr> Volumen corpuscular medio</vt:lpstr>
      <vt:lpstr>Hemoglobina corpuscular media ( HCM) Concentración &lt;hb corpuscular media (CHCM)</vt:lpstr>
      <vt:lpstr>Amplitud de distribución eritrocitaria (RDW-ADE) </vt:lpstr>
      <vt:lpstr>Hemoglobina Reticulocitaria ( Ret-He)</vt:lpstr>
      <vt:lpstr>        Recuento de reticulocitos</vt:lpstr>
      <vt:lpstr>      INDICE  RETICULOCITARIO </vt:lpstr>
      <vt:lpstr>Indice de Mentzer</vt:lpstr>
      <vt:lpstr>             ANEMIA</vt:lpstr>
      <vt:lpstr>Presentación de PowerPoint</vt:lpstr>
      <vt:lpstr>Valores normales de Hb en lactantes de término </vt:lpstr>
      <vt:lpstr>Valores normales de Hb en lactantes de bajo peso nacimiento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ANEMIA CÉLULAS FALCIFORMES </vt:lpstr>
      <vt:lpstr>Presentación de PowerPoint</vt:lpstr>
      <vt:lpstr>      SERIE BLANCA</vt:lpstr>
      <vt:lpstr>Presentación de PowerPoint</vt:lpstr>
      <vt:lpstr>  Leucocitos</vt:lpstr>
      <vt:lpstr>Peculiaridades en edad pediátrica </vt:lpstr>
      <vt:lpstr>Presentación de PowerPoint</vt:lpstr>
      <vt:lpstr>Recuento diferencial leucocitos según edad</vt:lpstr>
      <vt:lpstr>Causas  de leucocitosis</vt:lpstr>
      <vt:lpstr>Alteraciones fórmula leucocitaria </vt:lpstr>
      <vt:lpstr>NEUTRÓFILOS</vt:lpstr>
      <vt:lpstr>Alteración morfológica de los neutrófilos </vt:lpstr>
      <vt:lpstr>CAUSAS  NEUTROFILIA </vt:lpstr>
      <vt:lpstr> Neutropenias</vt:lpstr>
      <vt:lpstr>Desviación a izquierda</vt:lpstr>
      <vt:lpstr>   Linfocitos </vt:lpstr>
      <vt:lpstr> MONOCITOSIS</vt:lpstr>
      <vt:lpstr>EOSINOFILIA </vt:lpstr>
      <vt:lpstr>          SERIE   PLAQUETARIA</vt:lpstr>
      <vt:lpstr>Presentación de PowerPoint</vt:lpstr>
      <vt:lpstr>CAUSAS  DE  TROMBOCITOPENIA</vt:lpstr>
      <vt:lpstr>CAUSAS  DE  TROMBOCITOSIS</vt:lpstr>
      <vt:lpstr>Presentación de PowerPoint</vt:lpstr>
      <vt:lpstr>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Uso de medicamentos en pediatría</dc:title>
  <dc:creator>Leslie Dominique Escobar Oregon (lescobaro)</dc:creator>
  <cp:lastModifiedBy>CARMEN</cp:lastModifiedBy>
  <cp:revision>69</cp:revision>
  <dcterms:created xsi:type="dcterms:W3CDTF">2018-04-24T11:31:49Z</dcterms:created>
  <dcterms:modified xsi:type="dcterms:W3CDTF">2020-05-17T19:31:19Z</dcterms:modified>
</cp:coreProperties>
</file>